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332" r:id="rId3"/>
    <p:sldId id="337" r:id="rId4"/>
    <p:sldId id="333" r:id="rId5"/>
    <p:sldId id="335" r:id="rId6"/>
    <p:sldId id="336" r:id="rId7"/>
    <p:sldId id="308" r:id="rId8"/>
    <p:sldId id="259" r:id="rId9"/>
    <p:sldId id="260" r:id="rId10"/>
    <p:sldId id="261" r:id="rId11"/>
    <p:sldId id="262" r:id="rId12"/>
    <p:sldId id="271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2" r:id="rId21"/>
    <p:sldId id="273" r:id="rId22"/>
    <p:sldId id="274" r:id="rId23"/>
    <p:sldId id="275" r:id="rId24"/>
    <p:sldId id="289" r:id="rId25"/>
    <p:sldId id="339" r:id="rId26"/>
    <p:sldId id="343" r:id="rId27"/>
    <p:sldId id="342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98" r:id="rId36"/>
    <p:sldId id="299" r:id="rId37"/>
    <p:sldId id="300" r:id="rId38"/>
    <p:sldId id="301" r:id="rId39"/>
    <p:sldId id="334" r:id="rId40"/>
    <p:sldId id="340" r:id="rId41"/>
    <p:sldId id="302" r:id="rId42"/>
    <p:sldId id="313" r:id="rId43"/>
    <p:sldId id="314" r:id="rId44"/>
    <p:sldId id="316" r:id="rId45"/>
    <p:sldId id="317" r:id="rId46"/>
    <p:sldId id="305" r:id="rId47"/>
    <p:sldId id="318" r:id="rId48"/>
    <p:sldId id="307" r:id="rId49"/>
    <p:sldId id="341" r:id="rId50"/>
    <p:sldId id="319" r:id="rId51"/>
    <p:sldId id="309" r:id="rId52"/>
    <p:sldId id="320" r:id="rId53"/>
    <p:sldId id="311" r:id="rId54"/>
    <p:sldId id="312" r:id="rId55"/>
    <p:sldId id="322" r:id="rId56"/>
    <p:sldId id="323" r:id="rId57"/>
    <p:sldId id="330" r:id="rId58"/>
    <p:sldId id="328" r:id="rId59"/>
    <p:sldId id="329" r:id="rId60"/>
    <p:sldId id="326" r:id="rId61"/>
    <p:sldId id="327" r:id="rId62"/>
    <p:sldId id="270" r:id="rId6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12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A5273-B7BB-4136-B246-AFC2E2A32633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822F42-E01F-4D3A-B690-7F736861031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189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22F42-E01F-4D3A-B690-7F736861031D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9134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27/05/2020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hyperlink" Target="http://g1.globo.com/sp/piracicaba-regiao/noticia/2013/11/estudo-da-usp-rastreia-contaminacao-de-alface-e-rucula-por-toxinas-da-agua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4.png"/><Relationship Id="rId4" Type="http://schemas.openxmlformats.org/officeDocument/2006/relationships/image" Target="../media/image2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4.png"/><Relationship Id="rId4" Type="http://schemas.openxmlformats.org/officeDocument/2006/relationships/image" Target="../media/image2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://g1.globo.com/sp/piracicaba-regiao/noticia/2013/11/estudo-da-usp-rastreia-contaminacao-de-alface-e-rucula-por-toxinas-da-agua.html" TargetMode="External"/><Relationship Id="rId3" Type="http://schemas.openxmlformats.org/officeDocument/2006/relationships/hyperlink" Target="http://governoma.blogspot.com/2011/11/agua-para-todos-beneficiara-15.html" TargetMode="External"/><Relationship Id="rId7" Type="http://schemas.openxmlformats.org/officeDocument/2006/relationships/hyperlink" Target="http://www.sigrh.sp.gov.br/public/uploads/documents/7394/palestra-04-eliana-suzuki.pdf" TargetMode="External"/><Relationship Id="rId2" Type="http://schemas.openxmlformats.org/officeDocument/2006/relationships/hyperlink" Target="https://nacoesunidas.org/acao/agu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sdmanuals.com/pt/casa/les%C3%B5es-e-envenenamentos/envenenamento/intoxica%C3%A7%C3%A3o-por-chumbo" TargetMode="External"/><Relationship Id="rId5" Type="http://schemas.openxmlformats.org/officeDocument/2006/relationships/hyperlink" Target="http://dongadesenhos.blogspot.com/" TargetMode="External"/><Relationship Id="rId4" Type="http://schemas.openxmlformats.org/officeDocument/2006/relationships/hyperlink" Target="https://exame.com/brasil/a-polemica-agua-infinita-da-nestle/" TargetMode="External"/><Relationship Id="rId9" Type="http://schemas.openxmlformats.org/officeDocument/2006/relationships/hyperlink" Target="https://www.scielo.br/scielo.php?script=sci_arttext&amp;pid=S0001-37652014000100297&amp;lng=en&amp;tlng=e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00100" y="0"/>
            <a:ext cx="7058020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ESCOLA SUPERIOR DE AGRICULTURA “LUIZ DE QUEIROZ” – ESALQ/USP</a:t>
            </a:r>
            <a:b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LEB 1440 – HIDROLOGIA E DRENAGEM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1371600" y="2143116"/>
            <a:ext cx="6400800" cy="4500594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1400" b="1" dirty="0"/>
              <a:t>QUALIDADE E LEGISLAÇÃO DA ÁGUA</a:t>
            </a:r>
            <a:endParaRPr kumimoji="0" lang="pt-BR" sz="1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23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5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Prof. Dr. Fernando Campos Mendonça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5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Doutoranda: Elizabeth Lima Carnevskis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Imagem 5" descr="brasao_us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094515" cy="1571611"/>
          </a:xfrm>
          <a:prstGeom prst="rect">
            <a:avLst/>
          </a:prstGeom>
        </p:spPr>
      </p:pic>
      <p:pic>
        <p:nvPicPr>
          <p:cNvPr id="7" name="Imagem 6" descr="logo-esalq-simbol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148" y="0"/>
            <a:ext cx="1165852" cy="17144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31837"/>
          </a:xfrm>
        </p:spPr>
        <p:txBody>
          <a:bodyPr>
            <a:normAutofit/>
          </a:bodyPr>
          <a:lstStyle/>
          <a:p>
            <a:r>
              <a:rPr lang="pt-BR" sz="3600" dirty="0"/>
              <a:t>ESALQ – Análises organolépticas e químicas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pt-BR" dirty="0"/>
              <a:t>Departamento de Ciências Florestais (LCF)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pt-BR" dirty="0"/>
              <a:t>Laboratório de Ecologia Aplicada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endParaRPr lang="pt-BR" sz="1500" dirty="0"/>
          </a:p>
          <a:p>
            <a:pPr marL="0" indent="0">
              <a:buNone/>
            </a:pPr>
            <a:r>
              <a:rPr lang="pt-BR" sz="2600" dirty="0"/>
              <a:t>Procedimentos:</a:t>
            </a:r>
          </a:p>
          <a:p>
            <a:pPr marL="625475" indent="-266700">
              <a:buFontTx/>
              <a:buChar char="-"/>
            </a:pPr>
            <a:r>
              <a:rPr lang="pt-BR" sz="2400" dirty="0"/>
              <a:t>Volume de água: 2 L (recipiente de polipropileno)</a:t>
            </a:r>
          </a:p>
          <a:p>
            <a:pPr marL="625475" indent="-266700">
              <a:buFontTx/>
              <a:buChar char="-"/>
            </a:pPr>
            <a:r>
              <a:rPr lang="pt-BR" sz="2400" dirty="0"/>
              <a:t>Lavar recipiente 3 vezes com a própria água a ser analisada</a:t>
            </a:r>
          </a:p>
          <a:p>
            <a:pPr marL="625475" indent="-266700">
              <a:buFontTx/>
              <a:buChar char="-"/>
            </a:pPr>
            <a:r>
              <a:rPr lang="pt-BR" sz="2400" dirty="0"/>
              <a:t>Recipiente colocado em ambiente refrigerado (gelo)</a:t>
            </a:r>
          </a:p>
          <a:p>
            <a:pPr marL="625475" indent="-266700">
              <a:buFontTx/>
              <a:buChar char="-"/>
            </a:pPr>
            <a:r>
              <a:rPr lang="pt-BR" sz="2400" dirty="0"/>
              <a:t>Custo: R$ 260,00</a:t>
            </a:r>
          </a:p>
          <a:p>
            <a:endParaRPr lang="pt-BR" dirty="0"/>
          </a:p>
        </p:txBody>
      </p:sp>
      <p:pic>
        <p:nvPicPr>
          <p:cNvPr id="5" name="Qualid_água 4">
            <a:hlinkClick r:id="" action="ppaction://media"/>
            <a:extLst>
              <a:ext uri="{FF2B5EF4-FFF2-40B4-BE49-F238E27FC236}">
                <a16:creationId xmlns:a16="http://schemas.microsoft.com/office/drawing/2014/main" id="{7707D561-3B53-4E97-9641-86CAF66A8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6804" y="1295400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5249" y="188640"/>
            <a:ext cx="8229600" cy="562074"/>
          </a:xfrm>
        </p:spPr>
        <p:txBody>
          <a:bodyPr>
            <a:noAutofit/>
          </a:bodyPr>
          <a:lstStyle/>
          <a:p>
            <a:r>
              <a:rPr lang="pt-BR" sz="3600" dirty="0"/>
              <a:t>ESALQ – Análises microbiológicas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pt-BR" dirty="0"/>
              <a:t>Departamento de Alimentos e Nutrição (LAN)</a:t>
            </a:r>
          </a:p>
          <a:p>
            <a:pPr lvl="0">
              <a:buNone/>
            </a:pPr>
            <a:endParaRPr lang="pt-BR" sz="2800" dirty="0"/>
          </a:p>
          <a:p>
            <a:pPr lvl="0">
              <a:buNone/>
            </a:pPr>
            <a:r>
              <a:rPr lang="pt-BR" sz="2800" dirty="0"/>
              <a:t>Procedimentos:</a:t>
            </a:r>
          </a:p>
          <a:p>
            <a:pPr>
              <a:buNone/>
            </a:pPr>
            <a:r>
              <a:rPr lang="pt-BR" sz="2600" dirty="0"/>
              <a:t>	- Embalagem especial – retira Cloro (C</a:t>
            </a:r>
            <a:r>
              <a:rPr lang="pt-BR" sz="2600" dirty="0">
                <a:latin typeface="Brush Script MT" panose="03060802040406070304" pitchFamily="66" charset="0"/>
              </a:rPr>
              <a:t>l</a:t>
            </a:r>
            <a:r>
              <a:rPr lang="pt-BR" sz="2600" dirty="0"/>
              <a:t>) residual da água</a:t>
            </a:r>
          </a:p>
          <a:p>
            <a:pPr>
              <a:buNone/>
            </a:pPr>
            <a:r>
              <a:rPr lang="pt-BR" sz="2600" dirty="0"/>
              <a:t>	- Volume: 100 </a:t>
            </a:r>
            <a:r>
              <a:rPr lang="pt-BR" sz="2600" dirty="0" err="1"/>
              <a:t>mL</a:t>
            </a:r>
            <a:endParaRPr lang="pt-BR" sz="2600" dirty="0"/>
          </a:p>
          <a:p>
            <a:pPr>
              <a:buNone/>
            </a:pPr>
            <a:r>
              <a:rPr lang="pt-BR" sz="2600" dirty="0"/>
              <a:t>	- Custo: R$ 30,00</a:t>
            </a:r>
          </a:p>
        </p:txBody>
      </p:sp>
      <p:pic>
        <p:nvPicPr>
          <p:cNvPr id="4" name="Qualid_água 5">
            <a:hlinkClick r:id="" action="ppaction://media"/>
            <a:extLst>
              <a:ext uri="{FF2B5EF4-FFF2-40B4-BE49-F238E27FC236}">
                <a16:creationId xmlns:a16="http://schemas.microsoft.com/office/drawing/2014/main" id="{A3A873C4-BB30-418E-AEDF-5A5EF6DD32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790133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32"/>
          </a:xfrm>
        </p:spPr>
        <p:txBody>
          <a:bodyPr>
            <a:normAutofit/>
          </a:bodyPr>
          <a:lstStyle/>
          <a:p>
            <a:r>
              <a:rPr lang="pt-BR" sz="3600" dirty="0"/>
              <a:t>Portaria 2914/2011 – Ministério da Saúde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0034" y="1052736"/>
            <a:ext cx="8464454" cy="5643602"/>
          </a:xfrm>
        </p:spPr>
        <p:txBody>
          <a:bodyPr>
            <a:normAutofit/>
          </a:bodyPr>
          <a:lstStyle/>
          <a:p>
            <a:pPr marL="984250" indent="-984250" algn="just">
              <a:buNone/>
            </a:pPr>
            <a:r>
              <a:rPr lang="pt-BR" sz="2400" dirty="0"/>
              <a:t>Art. 1° Procedimentos de controle e de vigilância da qualidade da água para consumo humano e padrão de potabilidade.</a:t>
            </a:r>
          </a:p>
          <a:p>
            <a:pPr marL="984250" indent="-984250" algn="just">
              <a:spcBef>
                <a:spcPts val="1200"/>
              </a:spcBef>
              <a:buNone/>
            </a:pPr>
            <a:r>
              <a:rPr lang="pt-BR" sz="2400" dirty="0"/>
              <a:t>Art. 2° Água destinada ao consumo humano proveniente de sistema e solução alternativa de abastecimento de água.</a:t>
            </a:r>
          </a:p>
          <a:p>
            <a:pPr marL="984250" indent="-984250" algn="just">
              <a:spcBef>
                <a:spcPts val="1200"/>
              </a:spcBef>
              <a:buNone/>
            </a:pPr>
            <a:r>
              <a:rPr lang="pt-BR" sz="2400" dirty="0"/>
              <a:t>Art. 3° Toda </a:t>
            </a:r>
            <a:r>
              <a:rPr lang="pt-BR" sz="2400" b="1" dirty="0">
                <a:solidFill>
                  <a:srgbClr val="0000FF"/>
                </a:solidFill>
              </a:rPr>
              <a:t>água</a:t>
            </a:r>
            <a:r>
              <a:rPr lang="pt-BR" sz="2400" dirty="0"/>
              <a:t> destinada ao </a:t>
            </a:r>
            <a:r>
              <a:rPr lang="pt-BR" sz="2400" b="1" dirty="0">
                <a:solidFill>
                  <a:srgbClr val="0000FF"/>
                </a:solidFill>
              </a:rPr>
              <a:t>consumo</a:t>
            </a:r>
            <a:r>
              <a:rPr lang="pt-BR" sz="2400" dirty="0"/>
              <a:t> </a:t>
            </a:r>
            <a:r>
              <a:rPr lang="pt-BR" sz="2400" b="1" dirty="0">
                <a:solidFill>
                  <a:srgbClr val="0000FF"/>
                </a:solidFill>
              </a:rPr>
              <a:t>humano</a:t>
            </a:r>
            <a:r>
              <a:rPr lang="pt-BR" sz="2400" dirty="0"/>
              <a:t>, distribuída coletivamente por meio de sistema ou </a:t>
            </a:r>
            <a:r>
              <a:rPr lang="pt-BR" sz="2400" b="1" dirty="0">
                <a:solidFill>
                  <a:srgbClr val="0000FF"/>
                </a:solidFill>
              </a:rPr>
              <a:t>solução</a:t>
            </a:r>
            <a:r>
              <a:rPr lang="pt-BR" sz="2400" dirty="0"/>
              <a:t> </a:t>
            </a:r>
            <a:r>
              <a:rPr lang="pt-BR" sz="2400" b="1" dirty="0">
                <a:solidFill>
                  <a:srgbClr val="0000FF"/>
                </a:solidFill>
              </a:rPr>
              <a:t>alternativa</a:t>
            </a:r>
            <a:r>
              <a:rPr lang="pt-BR" sz="2400" dirty="0"/>
              <a:t> </a:t>
            </a:r>
            <a:r>
              <a:rPr lang="pt-BR" sz="2400" b="1" dirty="0">
                <a:solidFill>
                  <a:srgbClr val="0000FF"/>
                </a:solidFill>
              </a:rPr>
              <a:t>coletiva</a:t>
            </a:r>
            <a:r>
              <a:rPr lang="pt-BR" sz="2400" dirty="0"/>
              <a:t> de </a:t>
            </a:r>
            <a:r>
              <a:rPr lang="pt-BR" sz="2400" b="1" dirty="0">
                <a:solidFill>
                  <a:srgbClr val="0000FF"/>
                </a:solidFill>
              </a:rPr>
              <a:t>abastecimento</a:t>
            </a:r>
            <a:r>
              <a:rPr lang="pt-BR" sz="2400" dirty="0"/>
              <a:t> de água, deve ser objeto de </a:t>
            </a:r>
            <a:r>
              <a:rPr lang="pt-BR" sz="2400" b="1" dirty="0">
                <a:solidFill>
                  <a:srgbClr val="0000FF"/>
                </a:solidFill>
              </a:rPr>
              <a:t>controle</a:t>
            </a:r>
            <a:r>
              <a:rPr lang="pt-BR" sz="2400" dirty="0"/>
              <a:t> e </a:t>
            </a:r>
            <a:r>
              <a:rPr lang="pt-BR" sz="2400" b="1" dirty="0">
                <a:solidFill>
                  <a:srgbClr val="0000FF"/>
                </a:solidFill>
              </a:rPr>
              <a:t>vigilância</a:t>
            </a:r>
            <a:r>
              <a:rPr lang="pt-BR" sz="2400" dirty="0"/>
              <a:t> da qualidade da água.</a:t>
            </a:r>
          </a:p>
          <a:p>
            <a:pPr marL="984250" indent="-984250" algn="just">
              <a:spcBef>
                <a:spcPts val="1200"/>
              </a:spcBef>
              <a:buNone/>
            </a:pPr>
            <a:r>
              <a:rPr lang="pt-BR" sz="2400" dirty="0"/>
              <a:t>Art. 4° Toda </a:t>
            </a:r>
            <a:r>
              <a:rPr lang="pt-BR" sz="2400" b="1" dirty="0">
                <a:solidFill>
                  <a:srgbClr val="0000FF"/>
                </a:solidFill>
              </a:rPr>
              <a:t>água</a:t>
            </a:r>
            <a:r>
              <a:rPr lang="pt-BR" sz="2400" dirty="0"/>
              <a:t> destinada ao </a:t>
            </a:r>
            <a:r>
              <a:rPr lang="pt-BR" sz="2400" b="1" dirty="0">
                <a:solidFill>
                  <a:srgbClr val="0000FF"/>
                </a:solidFill>
              </a:rPr>
              <a:t>consumo</a:t>
            </a:r>
            <a:r>
              <a:rPr lang="pt-BR" sz="2400" dirty="0"/>
              <a:t> </a:t>
            </a:r>
            <a:r>
              <a:rPr lang="pt-BR" sz="2400" b="1" dirty="0">
                <a:solidFill>
                  <a:srgbClr val="0000FF"/>
                </a:solidFill>
              </a:rPr>
              <a:t>humano</a:t>
            </a:r>
            <a:r>
              <a:rPr lang="pt-BR" sz="2400" dirty="0"/>
              <a:t> proveniente de </a:t>
            </a:r>
            <a:r>
              <a:rPr lang="pt-BR" sz="2400" b="1" dirty="0">
                <a:solidFill>
                  <a:srgbClr val="0000FF"/>
                </a:solidFill>
              </a:rPr>
              <a:t>solução</a:t>
            </a:r>
            <a:r>
              <a:rPr lang="pt-BR" sz="2400" dirty="0"/>
              <a:t> </a:t>
            </a:r>
            <a:r>
              <a:rPr lang="pt-BR" sz="2400" b="1" dirty="0">
                <a:solidFill>
                  <a:srgbClr val="0000FF"/>
                </a:solidFill>
              </a:rPr>
              <a:t>alternativa</a:t>
            </a:r>
            <a:r>
              <a:rPr lang="pt-BR" sz="2400" dirty="0"/>
              <a:t> </a:t>
            </a:r>
            <a:r>
              <a:rPr lang="pt-BR" sz="2400" b="1" dirty="0">
                <a:solidFill>
                  <a:srgbClr val="0000FF"/>
                </a:solidFill>
              </a:rPr>
              <a:t>individual</a:t>
            </a:r>
            <a:r>
              <a:rPr lang="pt-BR" sz="2400" dirty="0"/>
              <a:t> de </a:t>
            </a:r>
            <a:r>
              <a:rPr lang="pt-BR" sz="2400" b="1" dirty="0">
                <a:solidFill>
                  <a:srgbClr val="0000FF"/>
                </a:solidFill>
              </a:rPr>
              <a:t>abastecimento</a:t>
            </a:r>
            <a:r>
              <a:rPr lang="pt-BR" sz="2400" dirty="0"/>
              <a:t> de água, independentemente da forma de acesso da população, está </a:t>
            </a:r>
            <a:r>
              <a:rPr lang="pt-BR" sz="2400" b="1" dirty="0">
                <a:solidFill>
                  <a:srgbClr val="0000FF"/>
                </a:solidFill>
              </a:rPr>
              <a:t>sujeita</a:t>
            </a:r>
            <a:r>
              <a:rPr lang="pt-BR" sz="2400" dirty="0"/>
              <a:t> à </a:t>
            </a:r>
            <a:r>
              <a:rPr lang="pt-BR" sz="2400" b="1" dirty="0">
                <a:solidFill>
                  <a:srgbClr val="0000FF"/>
                </a:solidFill>
              </a:rPr>
              <a:t>vigilância</a:t>
            </a:r>
            <a:r>
              <a:rPr lang="pt-BR" sz="2400" dirty="0"/>
              <a:t> da qualidade da água.</a:t>
            </a:r>
          </a:p>
        </p:txBody>
      </p:sp>
      <p:pic>
        <p:nvPicPr>
          <p:cNvPr id="4" name="Portaria_Min_Saúde">
            <a:hlinkClick r:id="" action="ppaction://media"/>
            <a:extLst>
              <a:ext uri="{FF2B5EF4-FFF2-40B4-BE49-F238E27FC236}">
                <a16:creationId xmlns:a16="http://schemas.microsoft.com/office/drawing/2014/main" id="{2062C511-58D0-4D5D-AB92-98C1D07A3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6021288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85794"/>
          </a:xfrm>
        </p:spPr>
        <p:txBody>
          <a:bodyPr>
            <a:normAutofit/>
          </a:bodyPr>
          <a:lstStyle/>
          <a:p>
            <a:r>
              <a:rPr lang="pt-BR" dirty="0"/>
              <a:t>Padrões das análises</a:t>
            </a:r>
          </a:p>
        </p:txBody>
      </p:sp>
      <p:pic>
        <p:nvPicPr>
          <p:cNvPr id="4" name="Espaço Reservado para Conteúdo 3" descr="Aula 9-1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1231871"/>
            <a:ext cx="4714875" cy="5626129"/>
          </a:xfrm>
        </p:spPr>
      </p:pic>
      <p:pic>
        <p:nvPicPr>
          <p:cNvPr id="6" name="Espaço Reservado para Conteúdo 5" descr="Aula 9-2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315859" y="1285860"/>
            <a:ext cx="4828142" cy="5572141"/>
          </a:xfrm>
        </p:spPr>
      </p:pic>
      <p:pic>
        <p:nvPicPr>
          <p:cNvPr id="3" name="Padrõe de Qualidade 1">
            <a:hlinkClick r:id="" action="ppaction://media"/>
            <a:extLst>
              <a:ext uri="{FF2B5EF4-FFF2-40B4-BE49-F238E27FC236}">
                <a16:creationId xmlns:a16="http://schemas.microsoft.com/office/drawing/2014/main" id="{C58EE31E-0798-400E-A8E0-83FF8A4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0034" y="399233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pt-BR" dirty="0"/>
              <a:t>Análise completa de água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600200"/>
            <a:ext cx="8929718" cy="4525963"/>
          </a:xfrm>
        </p:spPr>
        <p:txBody>
          <a:bodyPr/>
          <a:lstStyle/>
          <a:p>
            <a:pPr>
              <a:buNone/>
            </a:pPr>
            <a:r>
              <a:rPr lang="pt-BR" dirty="0"/>
              <a:t>Local: Instituto Adolpho Lutz</a:t>
            </a:r>
          </a:p>
          <a:p>
            <a:pPr marL="0" indent="0">
              <a:buNone/>
            </a:pPr>
            <a:endParaRPr lang="pt-BR" sz="2600" dirty="0"/>
          </a:p>
          <a:p>
            <a:pPr marL="0" indent="0">
              <a:buNone/>
            </a:pPr>
            <a:r>
              <a:rPr lang="pt-BR" sz="2600" dirty="0"/>
              <a:t>Sujeita a análise prévia em outros laboratórios (análises parciais)</a:t>
            </a:r>
          </a:p>
          <a:p>
            <a:endParaRPr lang="pt-BR" dirty="0"/>
          </a:p>
        </p:txBody>
      </p:sp>
      <p:pic>
        <p:nvPicPr>
          <p:cNvPr id="4" name="Inst_Adolpho Lutz">
            <a:hlinkClick r:id="" action="ppaction://media"/>
            <a:extLst>
              <a:ext uri="{FF2B5EF4-FFF2-40B4-BE49-F238E27FC236}">
                <a16:creationId xmlns:a16="http://schemas.microsoft.com/office/drawing/2014/main" id="{71E674A8-3F99-4C63-AAD2-6A72B5693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293096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03238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u="sng" dirty="0"/>
              <a:t>Salinidade</a:t>
            </a:r>
            <a:r>
              <a:rPr lang="pt-BR" sz="3600" dirty="0"/>
              <a:t>: Sólidos dissolvidos totais (SDT)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pt-BR" dirty="0"/>
              <a:t>Humanos: </a:t>
            </a:r>
            <a:r>
              <a:rPr lang="pt-BR" dirty="0" err="1"/>
              <a:t>SDT</a:t>
            </a:r>
            <a:r>
              <a:rPr lang="pt-BR" baseline="-25000" dirty="0" err="1"/>
              <a:t>máx</a:t>
            </a:r>
            <a:r>
              <a:rPr lang="pt-BR" dirty="0"/>
              <a:t> = 1000 mg/L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Bovinos: </a:t>
            </a:r>
            <a:r>
              <a:rPr lang="pt-BR" dirty="0" err="1"/>
              <a:t>SDT</a:t>
            </a:r>
            <a:r>
              <a:rPr lang="pt-BR" baseline="-25000" dirty="0" err="1"/>
              <a:t>máx</a:t>
            </a:r>
            <a:r>
              <a:rPr lang="pt-BR" dirty="0"/>
              <a:t> = 1% ou 10000 </a:t>
            </a:r>
            <a:r>
              <a:rPr lang="pt-BR" dirty="0" err="1"/>
              <a:t>mg</a:t>
            </a:r>
            <a:r>
              <a:rPr lang="pt-BR" dirty="0"/>
              <a:t>/L</a:t>
            </a:r>
          </a:p>
          <a:p>
            <a:endParaRPr lang="pt-BR" dirty="0"/>
          </a:p>
        </p:txBody>
      </p:sp>
      <p:pic>
        <p:nvPicPr>
          <p:cNvPr id="4" name="Salinidade_SDT">
            <a:hlinkClick r:id="" action="ppaction://media"/>
            <a:extLst>
              <a:ext uri="{FF2B5EF4-FFF2-40B4-BE49-F238E27FC236}">
                <a16:creationId xmlns:a16="http://schemas.microsoft.com/office/drawing/2014/main" id="{BFE748A2-C115-4E05-B956-09B877F17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221088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t-BR" dirty="0"/>
              <a:t>Metais pesados – Doenças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78497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dirty="0"/>
              <a:t>- Mercúrio: Mal de Minamata (Japão)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800" dirty="0"/>
              <a:t>- Chumbo: Saturnismo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800" dirty="0"/>
              <a:t>- Nitrato: Doença do Bebê Azul (</a:t>
            </a:r>
            <a:r>
              <a:rPr lang="en-US" sz="2800" i="1" dirty="0"/>
              <a:t>Blue Baby Disease</a:t>
            </a:r>
            <a:r>
              <a:rPr lang="pt-BR" sz="2800" dirty="0"/>
              <a:t>)</a:t>
            </a:r>
          </a:p>
          <a:p>
            <a:pPr marL="173038" indent="-173038">
              <a:lnSpc>
                <a:spcPct val="150000"/>
              </a:lnSpc>
              <a:buFontTx/>
              <a:buChar char="-"/>
            </a:pPr>
            <a:r>
              <a:rPr lang="pt-BR" sz="2800" dirty="0"/>
              <a:t>Cianotoxinas: </a:t>
            </a:r>
          </a:p>
          <a:p>
            <a:pPr lvl="1">
              <a:buFontTx/>
              <a:buChar char="-"/>
            </a:pPr>
            <a:r>
              <a:rPr lang="pt-BR" sz="2200" dirty="0">
                <a:hlinkClick r:id="rId4"/>
              </a:rPr>
              <a:t>Pesquisa ESALQ (2013)– Cianotoxinas em reservatórios - Pernambuco</a:t>
            </a:r>
            <a:endParaRPr lang="pt-BR" sz="2200" dirty="0"/>
          </a:p>
          <a:p>
            <a:pPr lvl="2">
              <a:lnSpc>
                <a:spcPct val="200000"/>
              </a:lnSpc>
              <a:buFontTx/>
              <a:buChar char="-"/>
            </a:pPr>
            <a:r>
              <a:rPr lang="pt-BR" sz="2200" dirty="0"/>
              <a:t>23 amostras em reservatórios com abastecimento humano</a:t>
            </a:r>
          </a:p>
          <a:p>
            <a:pPr lvl="2">
              <a:lnSpc>
                <a:spcPct val="150000"/>
              </a:lnSpc>
              <a:buFontTx/>
              <a:buChar char="-"/>
            </a:pPr>
            <a:r>
              <a:rPr lang="pt-BR" sz="2200" dirty="0"/>
              <a:t>22 amostras com microcistinas e 8 com </a:t>
            </a:r>
            <a:r>
              <a:rPr lang="pt-BR" dirty="0"/>
              <a:t>cilindrospermopsina</a:t>
            </a:r>
            <a:endParaRPr lang="pt-BR" sz="2200" dirty="0"/>
          </a:p>
        </p:txBody>
      </p:sp>
      <p:pic>
        <p:nvPicPr>
          <p:cNvPr id="4" name="Metais Pesados_Mercúrio">
            <a:hlinkClick r:id="" action="ppaction://media"/>
            <a:extLst>
              <a:ext uri="{FF2B5EF4-FFF2-40B4-BE49-F238E27FC236}">
                <a16:creationId xmlns:a16="http://schemas.microsoft.com/office/drawing/2014/main" id="{0D665F9B-F670-4C6F-B94D-17D1D02F8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6371" y="1062942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pt-BR" dirty="0"/>
              <a:t>Mercúrio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5458618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pt-BR" sz="4400" dirty="0"/>
              <a:t>Sintomas específicos da neurotoxicidade</a:t>
            </a:r>
          </a:p>
          <a:p>
            <a:pPr lvl="1">
              <a:buNone/>
            </a:pPr>
            <a:r>
              <a:rPr lang="pt-BR" sz="3500" dirty="0"/>
              <a:t>Tremores</a:t>
            </a:r>
          </a:p>
          <a:p>
            <a:pPr lvl="1">
              <a:buNone/>
            </a:pPr>
            <a:r>
              <a:rPr lang="pt-BR" sz="3500" dirty="0"/>
              <a:t>Labilidade emocional </a:t>
            </a:r>
            <a:r>
              <a:rPr lang="pt-BR" sz="3000" dirty="0"/>
              <a:t>(Estado emocional associado a transtornos mentais)</a:t>
            </a:r>
          </a:p>
          <a:p>
            <a:pPr lvl="1">
              <a:buNone/>
            </a:pPr>
            <a:r>
              <a:rPr lang="pt-BR" sz="3500" dirty="0"/>
              <a:t>Insônia</a:t>
            </a:r>
          </a:p>
          <a:p>
            <a:pPr lvl="1">
              <a:buNone/>
            </a:pPr>
            <a:r>
              <a:rPr lang="pt-BR" sz="3500" dirty="0"/>
              <a:t>Perda da memória</a:t>
            </a:r>
          </a:p>
          <a:p>
            <a:pPr lvl="1">
              <a:buNone/>
            </a:pPr>
            <a:r>
              <a:rPr lang="pt-BR" sz="3500" dirty="0"/>
              <a:t>Alterações neuromusculares</a:t>
            </a:r>
          </a:p>
          <a:p>
            <a:pPr lvl="1">
              <a:buNone/>
            </a:pPr>
            <a:r>
              <a:rPr lang="pt-BR" sz="3500" dirty="0"/>
              <a:t>Dores de cabeça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sz="4400" dirty="0"/>
              <a:t>Problemas devido ao acúmulo no organismo:</a:t>
            </a:r>
            <a:r>
              <a:rPr lang="pt-BR" dirty="0"/>
              <a:t>  </a:t>
            </a:r>
          </a:p>
          <a:p>
            <a:pPr lvl="1">
              <a:buNone/>
            </a:pPr>
            <a:r>
              <a:rPr lang="pt-BR" sz="4000" dirty="0"/>
              <a:t>Renais</a:t>
            </a:r>
          </a:p>
          <a:p>
            <a:pPr lvl="1">
              <a:buNone/>
            </a:pPr>
            <a:r>
              <a:rPr lang="pt-BR" sz="4000" dirty="0"/>
              <a:t>Respiratórios</a:t>
            </a:r>
          </a:p>
          <a:p>
            <a:pPr lvl="1">
              <a:buNone/>
            </a:pPr>
            <a:r>
              <a:rPr lang="pt-BR" sz="4000" dirty="0"/>
              <a:t>Cardiovasculares</a:t>
            </a:r>
          </a:p>
          <a:p>
            <a:pPr lvl="1">
              <a:buNone/>
            </a:pPr>
            <a:r>
              <a:rPr lang="pt-BR" sz="4000" dirty="0"/>
              <a:t>Gastrointestinais e hepáticos</a:t>
            </a:r>
          </a:p>
          <a:p>
            <a:pPr lvl="1">
              <a:buNone/>
            </a:pPr>
            <a:r>
              <a:rPr lang="pt-BR" sz="4000" dirty="0"/>
              <a:t>Sobre a glândula tireoide</a:t>
            </a:r>
          </a:p>
          <a:p>
            <a:pPr lvl="1">
              <a:buNone/>
            </a:pPr>
            <a:r>
              <a:rPr lang="pt-BR" sz="4000" dirty="0"/>
              <a:t>Sobre a reprodução humana e desenvolvimento do feto</a:t>
            </a:r>
          </a:p>
          <a:p>
            <a:pPr lvl="1">
              <a:buNone/>
            </a:pPr>
            <a:r>
              <a:rPr lang="pt-BR" sz="4000" dirty="0"/>
              <a:t>Genotóxicos (danos à informação genética dentro da célula)</a:t>
            </a:r>
          </a:p>
          <a:p>
            <a:endParaRPr lang="pt-BR" dirty="0"/>
          </a:p>
        </p:txBody>
      </p:sp>
      <p:pic>
        <p:nvPicPr>
          <p:cNvPr id="4" name="Metais pesados_Mercúri2">
            <a:hlinkClick r:id="" action="ppaction://media"/>
            <a:extLst>
              <a:ext uri="{FF2B5EF4-FFF2-40B4-BE49-F238E27FC236}">
                <a16:creationId xmlns:a16="http://schemas.microsoft.com/office/drawing/2014/main" id="{6E3D8D27-4BF1-44E7-8685-6CE37BFFF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1032480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Chumbo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t-BR" sz="3400" dirty="0"/>
              <a:t>Sintomas da intoxicação por chumbo:</a:t>
            </a:r>
          </a:p>
          <a:p>
            <a:pPr lvl="1">
              <a:buNone/>
            </a:pPr>
            <a:r>
              <a:rPr lang="pt-BR" dirty="0"/>
              <a:t>Alterações de personalidade</a:t>
            </a:r>
          </a:p>
          <a:p>
            <a:pPr lvl="1">
              <a:buNone/>
            </a:pPr>
            <a:r>
              <a:rPr lang="pt-BR" dirty="0"/>
              <a:t>Dores de cabeça</a:t>
            </a:r>
          </a:p>
          <a:p>
            <a:pPr lvl="1">
              <a:buNone/>
            </a:pPr>
            <a:r>
              <a:rPr lang="pt-BR" dirty="0"/>
              <a:t>Perda de sensibilidade </a:t>
            </a:r>
          </a:p>
          <a:p>
            <a:pPr lvl="1">
              <a:buNone/>
            </a:pPr>
            <a:r>
              <a:rPr lang="pt-BR" dirty="0"/>
              <a:t>Fraqueza</a:t>
            </a:r>
          </a:p>
          <a:p>
            <a:pPr lvl="1">
              <a:buNone/>
            </a:pPr>
            <a:r>
              <a:rPr lang="pt-BR" dirty="0"/>
              <a:t>Sabor metálico na boca </a:t>
            </a:r>
          </a:p>
          <a:p>
            <a:pPr lvl="1">
              <a:buNone/>
            </a:pPr>
            <a:r>
              <a:rPr lang="pt-BR" dirty="0"/>
              <a:t>Instabilidade na locomoção </a:t>
            </a:r>
          </a:p>
          <a:p>
            <a:pPr lvl="1">
              <a:buNone/>
            </a:pPr>
            <a:r>
              <a:rPr lang="pt-BR" dirty="0"/>
              <a:t>Falta de apetite</a:t>
            </a:r>
          </a:p>
          <a:p>
            <a:pPr lvl="1">
              <a:buNone/>
            </a:pPr>
            <a:r>
              <a:rPr lang="pt-BR" dirty="0"/>
              <a:t>Vômitos</a:t>
            </a:r>
          </a:p>
          <a:p>
            <a:pPr lvl="1">
              <a:buNone/>
            </a:pPr>
            <a:r>
              <a:rPr lang="pt-BR" dirty="0"/>
              <a:t>Prisão de ventre </a:t>
            </a:r>
          </a:p>
          <a:p>
            <a:pPr lvl="1">
              <a:buNone/>
            </a:pPr>
            <a:r>
              <a:rPr lang="pt-BR" dirty="0"/>
              <a:t>Cólicas abdominais </a:t>
            </a:r>
          </a:p>
          <a:p>
            <a:pPr lvl="1">
              <a:buNone/>
            </a:pPr>
            <a:r>
              <a:rPr lang="pt-BR" dirty="0"/>
              <a:t>Dores em ossos ou articulações </a:t>
            </a:r>
          </a:p>
          <a:p>
            <a:pPr lvl="1">
              <a:buNone/>
            </a:pPr>
            <a:r>
              <a:rPr lang="pt-BR" dirty="0"/>
              <a:t>Hipertensão arterial</a:t>
            </a:r>
          </a:p>
          <a:p>
            <a:pPr lvl="1">
              <a:buNone/>
            </a:pPr>
            <a:r>
              <a:rPr lang="pt-BR" dirty="0"/>
              <a:t>Anemia</a:t>
            </a:r>
          </a:p>
        </p:txBody>
      </p:sp>
      <p:pic>
        <p:nvPicPr>
          <p:cNvPr id="4" name="Metais pesados_Chumbo">
            <a:hlinkClick r:id="" action="ppaction://media"/>
            <a:extLst>
              <a:ext uri="{FF2B5EF4-FFF2-40B4-BE49-F238E27FC236}">
                <a16:creationId xmlns:a16="http://schemas.microsoft.com/office/drawing/2014/main" id="{EAE40E8F-2AA6-4178-992A-C71523A45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846138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pt-BR" dirty="0"/>
              <a:t>Nitrato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196752"/>
            <a:ext cx="8363272" cy="525658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t-BR" sz="3700" dirty="0"/>
              <a:t>Exposição a altos níveis: </a:t>
            </a:r>
          </a:p>
          <a:p>
            <a:pPr>
              <a:lnSpc>
                <a:spcPct val="170000"/>
              </a:lnSpc>
              <a:buNone/>
            </a:pPr>
            <a:r>
              <a:rPr lang="pt-BR" dirty="0"/>
              <a:t>	Nocivos à saúde humana</a:t>
            </a:r>
          </a:p>
          <a:p>
            <a:pPr>
              <a:buNone/>
            </a:pPr>
            <a:r>
              <a:rPr lang="pt-BR" dirty="0"/>
              <a:t>		Crianças e mulheres grávidas</a:t>
            </a:r>
          </a:p>
          <a:p>
            <a:pPr>
              <a:lnSpc>
                <a:spcPct val="170000"/>
              </a:lnSpc>
              <a:buNone/>
            </a:pPr>
            <a:r>
              <a:rPr lang="pt-BR" dirty="0"/>
              <a:t>	Intoxicações agudas e muitas vezes fatais</a:t>
            </a:r>
          </a:p>
          <a:p>
            <a:pPr>
              <a:buNone/>
            </a:pPr>
            <a:r>
              <a:rPr lang="pt-BR" dirty="0"/>
              <a:t>	Causas comuns: água ou alimentos contaminados com esgotos </a:t>
            </a:r>
          </a:p>
          <a:p>
            <a:pPr>
              <a:lnSpc>
                <a:spcPct val="170000"/>
              </a:lnSpc>
              <a:buNone/>
            </a:pPr>
            <a:r>
              <a:rPr lang="pt-BR" dirty="0"/>
              <a:t>	Crianças (0-6 meses) + água com nitrito/nitrato em excesso</a:t>
            </a:r>
          </a:p>
          <a:p>
            <a:pPr>
              <a:buNone/>
            </a:pPr>
            <a:r>
              <a:rPr lang="pt-BR" dirty="0"/>
              <a:t>		Síndrome do bebê azul</a:t>
            </a:r>
          </a:p>
          <a:p>
            <a:pPr>
              <a:buNone/>
            </a:pPr>
            <a:r>
              <a:rPr lang="pt-BR" dirty="0"/>
              <a:t>			Cianose devido à formação de metahemoglobina</a:t>
            </a:r>
          </a:p>
          <a:p>
            <a:pPr>
              <a:buNone/>
            </a:pPr>
            <a:r>
              <a:rPr lang="pt-BR" dirty="0"/>
              <a:t>			Se não tratada, pode matar </a:t>
            </a:r>
          </a:p>
          <a:p>
            <a:pPr>
              <a:lnSpc>
                <a:spcPct val="170000"/>
              </a:lnSpc>
              <a:buNone/>
            </a:pPr>
            <a:r>
              <a:rPr lang="pt-BR" sz="3700" dirty="0"/>
              <a:t>Exposições contínuas/crônicas:  </a:t>
            </a:r>
          </a:p>
          <a:p>
            <a:pPr>
              <a:buNone/>
            </a:pPr>
            <a:r>
              <a:rPr lang="pt-BR" dirty="0"/>
              <a:t>	Aumento de risco para câncer do trato gastrointestinal. </a:t>
            </a:r>
          </a:p>
        </p:txBody>
      </p:sp>
      <p:pic>
        <p:nvPicPr>
          <p:cNvPr id="4" name="Nitrato">
            <a:hlinkClick r:id="" action="ppaction://media"/>
            <a:extLst>
              <a:ext uri="{FF2B5EF4-FFF2-40B4-BE49-F238E27FC236}">
                <a16:creationId xmlns:a16="http://schemas.microsoft.com/office/drawing/2014/main" id="{56BA7C41-3F59-4BDA-BF97-CACD7C393F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750830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5007"/>
          </a:xfrm>
        </p:spPr>
        <p:txBody>
          <a:bodyPr>
            <a:normAutofit fontScale="90000"/>
          </a:bodyPr>
          <a:lstStyle/>
          <a:p>
            <a:r>
              <a:rPr lang="pt-BR" sz="4000" dirty="0"/>
              <a:t>Haikai Hidrológico</a:t>
            </a:r>
            <a:endParaRPr lang="pt-BR" sz="33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i="1" dirty="0"/>
              <a:t>Qualidade da água...</a:t>
            </a:r>
          </a:p>
          <a:p>
            <a:pPr marL="0" indent="0" algn="ctr">
              <a:buNone/>
            </a:pPr>
            <a:r>
              <a:rPr lang="pt-BR" i="1" dirty="0"/>
              <a:t>Qualidade pra quê?</a:t>
            </a:r>
          </a:p>
          <a:p>
            <a:pPr marL="0" indent="0" algn="ctr">
              <a:buNone/>
            </a:pPr>
            <a:r>
              <a:rPr lang="pt-BR" i="1" dirty="0"/>
              <a:t>Lavar piso, irrigar, cozinhar</a:t>
            </a:r>
          </a:p>
          <a:p>
            <a:pPr marL="0" indent="0" algn="ctr">
              <a:buNone/>
            </a:pPr>
            <a:r>
              <a:rPr lang="pt-BR" i="1" dirty="0"/>
              <a:t>Ou banhar o bebê?</a:t>
            </a:r>
          </a:p>
          <a:p>
            <a:pPr marL="0" indent="0" algn="ctr">
              <a:buNone/>
            </a:pPr>
            <a:endParaRPr lang="pt-BR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Cianotoxinas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sz="3300" dirty="0"/>
              <a:t>Problemas neurológicos e hepáticos</a:t>
            </a:r>
          </a:p>
          <a:p>
            <a:pPr>
              <a:lnSpc>
                <a:spcPct val="170000"/>
              </a:lnSpc>
            </a:pPr>
            <a:r>
              <a:rPr lang="pt-BR" dirty="0"/>
              <a:t>Neurotoxinas</a:t>
            </a:r>
          </a:p>
          <a:p>
            <a:pPr lvl="1"/>
            <a:r>
              <a:rPr lang="pt-BR" dirty="0"/>
              <a:t>Ação rápida</a:t>
            </a:r>
            <a:r>
              <a:rPr lang="pt-BR" sz="2600" dirty="0"/>
              <a:t> (minutos a poucas horas)</a:t>
            </a:r>
          </a:p>
          <a:p>
            <a:pPr lvl="1"/>
            <a:r>
              <a:rPr lang="pt-BR" dirty="0"/>
              <a:t>Agem na transmissão dos impulsos nervosos</a:t>
            </a:r>
          </a:p>
          <a:p>
            <a:pPr lvl="1"/>
            <a:r>
              <a:rPr lang="pt-BR" dirty="0"/>
              <a:t>Podem causar a morte por paralisia respiratória </a:t>
            </a:r>
          </a:p>
          <a:p>
            <a:pPr>
              <a:lnSpc>
                <a:spcPct val="170000"/>
              </a:lnSpc>
            </a:pPr>
            <a:r>
              <a:rPr lang="pt-BR" dirty="0"/>
              <a:t>Hepatotoxinas</a:t>
            </a:r>
          </a:p>
          <a:p>
            <a:pPr lvl="1"/>
            <a:r>
              <a:rPr lang="pt-BR" dirty="0"/>
              <a:t>Ação mais lenta (de horas a poucos dias)</a:t>
            </a:r>
          </a:p>
          <a:p>
            <a:pPr lvl="1"/>
            <a:r>
              <a:rPr lang="pt-BR" dirty="0"/>
              <a:t>Podem causar morte </a:t>
            </a:r>
          </a:p>
          <a:p>
            <a:pPr lvl="1"/>
            <a:r>
              <a:rPr lang="pt-BR" dirty="0"/>
              <a:t>Danos ao fígado</a:t>
            </a:r>
          </a:p>
          <a:p>
            <a:pPr lvl="1"/>
            <a:r>
              <a:rPr lang="pt-BR" dirty="0"/>
              <a:t>Efeitos cancerígenos</a:t>
            </a:r>
          </a:p>
        </p:txBody>
      </p:sp>
      <p:pic>
        <p:nvPicPr>
          <p:cNvPr id="4" name="Cianotoxinas">
            <a:hlinkClick r:id="" action="ppaction://media"/>
            <a:extLst>
              <a:ext uri="{FF2B5EF4-FFF2-40B4-BE49-F238E27FC236}">
                <a16:creationId xmlns:a16="http://schemas.microsoft.com/office/drawing/2014/main" id="{A627E193-3543-4807-A673-9E7C841D6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1005068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pt-BR" sz="4000" dirty="0"/>
              <a:t>Manejo Ambiental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/>
          <a:lstStyle/>
          <a:p>
            <a:pPr>
              <a:buNone/>
            </a:pPr>
            <a:r>
              <a:rPr lang="pt-BR" dirty="0"/>
              <a:t>Resolução 357 (</a:t>
            </a:r>
            <a:r>
              <a:rPr lang="pt-BR" i="1" dirty="0"/>
              <a:t>CONAMA, 2005)</a:t>
            </a:r>
            <a:endParaRPr lang="pt-BR" dirty="0"/>
          </a:p>
          <a:p>
            <a:pPr marL="968375" algn="just">
              <a:lnSpc>
                <a:spcPct val="200000"/>
              </a:lnSpc>
            </a:pPr>
            <a:r>
              <a:rPr lang="pt-BR" sz="2400" i="1" dirty="0"/>
              <a:t>Classificação dos corpos de água</a:t>
            </a:r>
          </a:p>
          <a:p>
            <a:pPr marL="968375" algn="just">
              <a:lnSpc>
                <a:spcPct val="200000"/>
              </a:lnSpc>
            </a:pPr>
            <a:r>
              <a:rPr lang="pt-BR" sz="2400" i="1" dirty="0"/>
              <a:t>Diretrizes ambientais para seu enquadramento</a:t>
            </a:r>
          </a:p>
          <a:p>
            <a:pPr marL="968375" algn="just">
              <a:lnSpc>
                <a:spcPct val="200000"/>
              </a:lnSpc>
            </a:pPr>
            <a:r>
              <a:rPr lang="pt-BR" sz="2400" i="1" dirty="0"/>
              <a:t>Estabelece condições e padrões de lançamento de efluentes</a:t>
            </a:r>
          </a:p>
          <a:p>
            <a:pPr marL="968375" algn="just">
              <a:lnSpc>
                <a:spcPct val="200000"/>
              </a:lnSpc>
            </a:pPr>
            <a:r>
              <a:rPr lang="pt-BR" sz="2400" i="1" dirty="0"/>
              <a:t>Outras providências</a:t>
            </a:r>
          </a:p>
        </p:txBody>
      </p:sp>
      <p:pic>
        <p:nvPicPr>
          <p:cNvPr id="4" name="Manejo ambiental">
            <a:hlinkClick r:id="" action="ppaction://media"/>
            <a:extLst>
              <a:ext uri="{FF2B5EF4-FFF2-40B4-BE49-F238E27FC236}">
                <a16:creationId xmlns:a16="http://schemas.microsoft.com/office/drawing/2014/main" id="{969EAB51-C8B0-40F4-8229-E5313CE76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1417638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/>
              <a:t>Resolução 357 (</a:t>
            </a:r>
            <a:r>
              <a:rPr lang="pt-BR" sz="3600" i="1" dirty="0"/>
              <a:t>CONAMA, 2005)</a:t>
            </a:r>
            <a:br>
              <a:rPr lang="pt-BR" sz="3600" dirty="0"/>
            </a:br>
            <a:r>
              <a:rPr lang="pt-BR" sz="3200" dirty="0"/>
              <a:t>Classificação da Água - Salinidade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71472" y="2285992"/>
            <a:ext cx="8229600" cy="2982915"/>
          </a:xfrm>
        </p:spPr>
        <p:txBody>
          <a:bodyPr/>
          <a:lstStyle/>
          <a:p>
            <a:pPr>
              <a:buNone/>
            </a:pPr>
            <a:r>
              <a:rPr lang="pt-BR" dirty="0"/>
              <a:t>		          - Doces:	até 0,5 g/L SDT</a:t>
            </a:r>
          </a:p>
          <a:p>
            <a:pPr>
              <a:buNone/>
            </a:pPr>
            <a:r>
              <a:rPr lang="pt-BR" dirty="0"/>
              <a:t>Águas	- Salobras:	0,5 a 3,0 g/L SDT</a:t>
            </a:r>
          </a:p>
          <a:p>
            <a:pPr>
              <a:buNone/>
            </a:pPr>
            <a:r>
              <a:rPr lang="pt-BR" dirty="0"/>
              <a:t>		          - Salinas:	&gt; 3,0 g/L SDT</a:t>
            </a:r>
          </a:p>
          <a:p>
            <a:endParaRPr lang="pt-BR" dirty="0"/>
          </a:p>
          <a:p>
            <a:r>
              <a:rPr lang="pt-BR" dirty="0"/>
              <a:t>SDT = Sólidos Dissolvidos Totais</a:t>
            </a:r>
          </a:p>
        </p:txBody>
      </p:sp>
      <p:sp>
        <p:nvSpPr>
          <p:cNvPr id="4" name="Chave esquerda 3"/>
          <p:cNvSpPr/>
          <p:nvPr/>
        </p:nvSpPr>
        <p:spPr>
          <a:xfrm>
            <a:off x="1785918" y="2428868"/>
            <a:ext cx="428628" cy="15716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Resolução 357">
            <a:hlinkClick r:id="" action="ppaction://media"/>
            <a:extLst>
              <a:ext uri="{FF2B5EF4-FFF2-40B4-BE49-F238E27FC236}">
                <a16:creationId xmlns:a16="http://schemas.microsoft.com/office/drawing/2014/main" id="{492D4F3E-897D-4D1C-8086-A4BD82855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6215" y="1644562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97858"/>
            <a:ext cx="8229600" cy="5043510"/>
          </a:xfrm>
        </p:spPr>
        <p:txBody>
          <a:bodyPr>
            <a:normAutofit fontScale="92500" lnSpcReduction="10000"/>
          </a:bodyPr>
          <a:lstStyle/>
          <a:p>
            <a:pPr marL="1527175" indent="-1527175" algn="just">
              <a:buNone/>
            </a:pPr>
            <a:r>
              <a:rPr lang="pt-BR" sz="2600" dirty="0"/>
              <a:t>Especial – abastecimento doméstico</a:t>
            </a:r>
          </a:p>
          <a:p>
            <a:pPr marL="1527175" indent="-1527175" algn="just">
              <a:buNone/>
            </a:pPr>
            <a:r>
              <a:rPr lang="pt-BR" sz="2600" dirty="0"/>
              <a:t>	Desinfecção simples ou sem desinfecção</a:t>
            </a:r>
          </a:p>
          <a:p>
            <a:pPr marL="1527175" indent="-1527175" algn="just">
              <a:buNone/>
            </a:pPr>
            <a:r>
              <a:rPr lang="pt-BR" sz="2600" dirty="0"/>
              <a:t>Classe 1 – Tratamento simplificado</a:t>
            </a:r>
          </a:p>
          <a:p>
            <a:pPr marL="1527175" indent="-1527175" algn="just">
              <a:buNone/>
            </a:pPr>
            <a:r>
              <a:rPr lang="pt-BR" sz="2600" dirty="0"/>
              <a:t>	Recreação, irrigação de hortaliças, aquicultura</a:t>
            </a:r>
          </a:p>
          <a:p>
            <a:pPr marL="1527175" indent="-1527175" algn="just">
              <a:buNone/>
            </a:pPr>
            <a:r>
              <a:rPr lang="pt-BR" sz="2600" dirty="0"/>
              <a:t>Classe 2 – Tratamento convencional</a:t>
            </a:r>
          </a:p>
          <a:p>
            <a:pPr marL="1527175" indent="-1527175" algn="just">
              <a:buNone/>
            </a:pPr>
            <a:r>
              <a:rPr lang="pt-BR" sz="2600" dirty="0"/>
              <a:t>	Recreação, irrigação de hortaliças, aquicultura</a:t>
            </a:r>
          </a:p>
          <a:p>
            <a:pPr marL="1527175" indent="-1527175" algn="just">
              <a:buNone/>
            </a:pPr>
            <a:r>
              <a:rPr lang="pt-BR" sz="2600" dirty="0"/>
              <a:t>Classe 3 – Tratamento convencional</a:t>
            </a:r>
          </a:p>
          <a:p>
            <a:pPr marL="1527175" indent="-1527175" algn="just">
              <a:buNone/>
            </a:pPr>
            <a:r>
              <a:rPr lang="pt-BR" sz="2600" dirty="0"/>
              <a:t>	Dessedentação animal e irrigação de cereais, arbóreas e forrageiras</a:t>
            </a:r>
          </a:p>
          <a:p>
            <a:pPr marL="1527175" indent="-1527175" algn="just">
              <a:buNone/>
            </a:pPr>
            <a:r>
              <a:rPr lang="pt-BR" sz="2600" dirty="0"/>
              <a:t>Classe 4 – Imprópria para tratamento</a:t>
            </a:r>
          </a:p>
          <a:p>
            <a:pPr marL="1527175" indent="-1527175" algn="just">
              <a:buNone/>
            </a:pPr>
            <a:r>
              <a:rPr lang="pt-BR" sz="2600" dirty="0"/>
              <a:t>	Navegação, harmonia paisagística</a:t>
            </a:r>
          </a:p>
          <a:p>
            <a:pPr marL="1527175" indent="-1527175" algn="just">
              <a:buNone/>
            </a:pPr>
            <a:r>
              <a:rPr lang="pt-BR" sz="2600" dirty="0"/>
              <a:t>	Usos menos exigentes</a:t>
            </a:r>
          </a:p>
          <a:p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10E7B33-E40E-408D-83C4-C1296AF76739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/>
              <a:t>Resolução 357 (</a:t>
            </a:r>
            <a:r>
              <a:rPr lang="pt-BR" sz="3600" i="1" dirty="0"/>
              <a:t>CONAMA, 2005)</a:t>
            </a:r>
            <a:br>
              <a:rPr lang="pt-BR" sz="3600" dirty="0"/>
            </a:br>
            <a:r>
              <a:rPr lang="pt-BR" sz="3200" dirty="0"/>
              <a:t>Classificação da Água – Águas Doces</a:t>
            </a:r>
          </a:p>
        </p:txBody>
      </p:sp>
      <p:pic>
        <p:nvPicPr>
          <p:cNvPr id="2" name="Resolução 357_2">
            <a:hlinkClick r:id="" action="ppaction://media"/>
            <a:extLst>
              <a:ext uri="{FF2B5EF4-FFF2-40B4-BE49-F238E27FC236}">
                <a16:creationId xmlns:a16="http://schemas.microsoft.com/office/drawing/2014/main" id="{3EE71869-988A-4743-BC01-724FA1D77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252948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D9D2AB6-D3B9-4A7E-AD3D-D184B7806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1460"/>
            <a:ext cx="9144000" cy="560654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4624"/>
            <a:ext cx="9036496" cy="523220"/>
          </a:xfrm>
        </p:spPr>
        <p:txBody>
          <a:bodyPr>
            <a:noAutofit/>
          </a:bodyPr>
          <a:lstStyle/>
          <a:p>
            <a:br>
              <a:rPr lang="pt-BR" sz="2800" dirty="0"/>
            </a:br>
            <a:r>
              <a:rPr lang="pt-BR" sz="2800" dirty="0"/>
              <a:t>CLASSIFICAÇÃO DAS ÁGUAS - Relatório de Situação – </a:t>
            </a:r>
            <a:r>
              <a:rPr lang="pt-BR" sz="2800" dirty="0" err="1"/>
              <a:t>BHs</a:t>
            </a:r>
            <a:r>
              <a:rPr lang="pt-BR" sz="2800" dirty="0"/>
              <a:t> PCJ</a:t>
            </a:r>
            <a:br>
              <a:rPr lang="pt-BR" sz="2800" dirty="0"/>
            </a:br>
            <a:endParaRPr lang="pt-BR" sz="28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03D78FE-CA2E-43C9-8BF6-30784AD2A6CE}"/>
              </a:ext>
            </a:extLst>
          </p:cNvPr>
          <p:cNvSpPr/>
          <p:nvPr/>
        </p:nvSpPr>
        <p:spPr>
          <a:xfrm>
            <a:off x="1575827" y="529516"/>
            <a:ext cx="5992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“O rio que temos e o rio que queremos”</a:t>
            </a:r>
            <a:endParaRPr lang="pt-BR" sz="28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D69007D-A6FB-4FCD-A06F-838DD7860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4536555"/>
            <a:ext cx="2095500" cy="2272145"/>
          </a:xfrm>
          <a:prstGeom prst="rect">
            <a:avLst/>
          </a:prstGeom>
        </p:spPr>
      </p:pic>
      <p:pic>
        <p:nvPicPr>
          <p:cNvPr id="3" name="Qualidade_BHs PCJ 1">
            <a:hlinkClick r:id="" action="ppaction://media"/>
            <a:extLst>
              <a:ext uri="{FF2B5EF4-FFF2-40B4-BE49-F238E27FC236}">
                <a16:creationId xmlns:a16="http://schemas.microsoft.com/office/drawing/2014/main" id="{449EA1AB-CE7A-4A0B-A823-A040A98E8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4725144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8073" y="77564"/>
            <a:ext cx="6120680" cy="648072"/>
          </a:xfrm>
        </p:spPr>
        <p:txBody>
          <a:bodyPr>
            <a:noAutofit/>
          </a:bodyPr>
          <a:lstStyle/>
          <a:p>
            <a:br>
              <a:rPr lang="pt-BR" sz="3600" dirty="0"/>
            </a:br>
            <a:r>
              <a:rPr lang="pt-BR" sz="3600" dirty="0"/>
              <a:t>Relatório de Situação – </a:t>
            </a:r>
            <a:r>
              <a:rPr lang="pt-BR" sz="3600" dirty="0" err="1"/>
              <a:t>BHs</a:t>
            </a:r>
            <a:r>
              <a:rPr lang="pt-BR" sz="3600" dirty="0"/>
              <a:t> PCJ</a:t>
            </a:r>
            <a:br>
              <a:rPr lang="pt-BR" sz="3600" dirty="0"/>
            </a:br>
            <a:endParaRPr lang="pt-BR" sz="36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03D78FE-CA2E-43C9-8BF6-30784AD2A6CE}"/>
              </a:ext>
            </a:extLst>
          </p:cNvPr>
          <p:cNvSpPr/>
          <p:nvPr/>
        </p:nvSpPr>
        <p:spPr>
          <a:xfrm>
            <a:off x="1687624" y="725636"/>
            <a:ext cx="5426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Índice de Qualidade de Água (IQA)</a:t>
            </a:r>
            <a:endParaRPr lang="pt-BR" sz="28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E6BB9D3-AAC4-40F8-AE32-80B1383BC9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42" r="5430"/>
          <a:stretch/>
        </p:blipFill>
        <p:spPr>
          <a:xfrm>
            <a:off x="389530" y="1215917"/>
            <a:ext cx="8721866" cy="480537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DC85D20-89DD-4336-9542-EA996E4C5B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51502"/>
          <a:stretch/>
        </p:blipFill>
        <p:spPr>
          <a:xfrm>
            <a:off x="-26493" y="4744549"/>
            <a:ext cx="1627411" cy="2041675"/>
          </a:xfrm>
          <a:prstGeom prst="rect">
            <a:avLst/>
          </a:prstGeom>
        </p:spPr>
      </p:pic>
      <p:pic>
        <p:nvPicPr>
          <p:cNvPr id="3" name="Qualidade_BHs PCJ 2">
            <a:hlinkClick r:id="" action="ppaction://media"/>
            <a:extLst>
              <a:ext uri="{FF2B5EF4-FFF2-40B4-BE49-F238E27FC236}">
                <a16:creationId xmlns:a16="http://schemas.microsoft.com/office/drawing/2014/main" id="{81AAAE2F-B422-4D1B-9017-1CF1E0163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369770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78047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4F1AFDC0-D83C-45A6-9FBA-7AAB40403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219013"/>
            <a:ext cx="9144000" cy="554570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4624"/>
            <a:ext cx="9036496" cy="523220"/>
          </a:xfrm>
        </p:spPr>
        <p:txBody>
          <a:bodyPr>
            <a:noAutofit/>
          </a:bodyPr>
          <a:lstStyle/>
          <a:p>
            <a:br>
              <a:rPr lang="pt-BR" sz="2800" dirty="0"/>
            </a:br>
            <a:r>
              <a:rPr lang="pt-BR" sz="2800" dirty="0"/>
              <a:t>CLASSIFICAÇÃO DAS ÁGUAS - Relatório de Situação – </a:t>
            </a:r>
            <a:r>
              <a:rPr lang="pt-BR" sz="2800" dirty="0" err="1"/>
              <a:t>BHs</a:t>
            </a:r>
            <a:r>
              <a:rPr lang="pt-BR" sz="2800" dirty="0"/>
              <a:t> PCJ</a:t>
            </a:r>
            <a:br>
              <a:rPr lang="pt-BR" sz="2800" dirty="0"/>
            </a:br>
            <a:endParaRPr lang="pt-BR" sz="28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03D78FE-CA2E-43C9-8BF6-30784AD2A6CE}"/>
              </a:ext>
            </a:extLst>
          </p:cNvPr>
          <p:cNvSpPr/>
          <p:nvPr/>
        </p:nvSpPr>
        <p:spPr>
          <a:xfrm>
            <a:off x="-21594" y="719698"/>
            <a:ext cx="916559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Índice de Qualidade das Águas Brutas p/ Abastecimento </a:t>
            </a:r>
            <a:r>
              <a:rPr lang="pt-B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Público-</a:t>
            </a:r>
            <a:r>
              <a:rPr lang="pt-BR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IAP</a:t>
            </a:r>
            <a:endParaRPr lang="pt-BR" sz="25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7527BDC-9D29-40CA-8669-E8C6FFA898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899"/>
          <a:stretch/>
        </p:blipFill>
        <p:spPr>
          <a:xfrm>
            <a:off x="683568" y="4544818"/>
            <a:ext cx="2133600" cy="2313182"/>
          </a:xfrm>
          <a:prstGeom prst="rect">
            <a:avLst/>
          </a:prstGeom>
        </p:spPr>
      </p:pic>
      <p:pic>
        <p:nvPicPr>
          <p:cNvPr id="3" name="Qualidade_BHs PCJ 3">
            <a:hlinkClick r:id="" action="ppaction://media"/>
            <a:extLst>
              <a:ext uri="{FF2B5EF4-FFF2-40B4-BE49-F238E27FC236}">
                <a16:creationId xmlns:a16="http://schemas.microsoft.com/office/drawing/2014/main" id="{9501D32C-8A9B-4B6B-BB21-54961DA57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5632" y="4725144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97565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036496" cy="720080"/>
          </a:xfrm>
        </p:spPr>
        <p:txBody>
          <a:bodyPr>
            <a:noAutofit/>
          </a:bodyPr>
          <a:lstStyle/>
          <a:p>
            <a:br>
              <a:rPr lang="pt-BR" sz="2800" dirty="0"/>
            </a:br>
            <a:r>
              <a:rPr lang="pt-BR" sz="2800" dirty="0"/>
              <a:t>CLASSIFICAÇÃO DAS ÁGUAS - Relatório de Situação – </a:t>
            </a:r>
            <a:r>
              <a:rPr lang="pt-BR" sz="2800" dirty="0" err="1"/>
              <a:t>BHs</a:t>
            </a:r>
            <a:r>
              <a:rPr lang="pt-BR" sz="2800" dirty="0"/>
              <a:t> PCJ</a:t>
            </a:r>
            <a:br>
              <a:rPr lang="pt-BR" sz="2800" dirty="0"/>
            </a:br>
            <a:endParaRPr lang="pt-BR" sz="28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03D78FE-CA2E-43C9-8BF6-30784AD2A6CE}"/>
              </a:ext>
            </a:extLst>
          </p:cNvPr>
          <p:cNvSpPr/>
          <p:nvPr/>
        </p:nvSpPr>
        <p:spPr>
          <a:xfrm>
            <a:off x="2224178" y="510940"/>
            <a:ext cx="4695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Coleta e Tratamento de Esgoto</a:t>
            </a:r>
            <a:endParaRPr lang="pt-BR" sz="2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2744D75-3266-42AA-8A20-0FB12FF20C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00" t="10940" r="24800" b="19760"/>
          <a:stretch/>
        </p:blipFill>
        <p:spPr>
          <a:xfrm>
            <a:off x="1159460" y="1034160"/>
            <a:ext cx="6724907" cy="5779217"/>
          </a:xfrm>
          <a:prstGeom prst="rect">
            <a:avLst/>
          </a:prstGeom>
        </p:spPr>
      </p:pic>
      <p:pic>
        <p:nvPicPr>
          <p:cNvPr id="5" name="Qualidade_BHs PCJ 4">
            <a:hlinkClick r:id="" action="ppaction://media"/>
            <a:extLst>
              <a:ext uri="{FF2B5EF4-FFF2-40B4-BE49-F238E27FC236}">
                <a16:creationId xmlns:a16="http://schemas.microsoft.com/office/drawing/2014/main" id="{355EC1F4-6493-47AF-A11B-A006A68AB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3555" y="1484784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90402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3868" y="274638"/>
            <a:ext cx="8229600" cy="1143000"/>
          </a:xfrm>
        </p:spPr>
        <p:txBody>
          <a:bodyPr/>
          <a:lstStyle/>
          <a:p>
            <a:r>
              <a:rPr lang="pt-BR" dirty="0"/>
              <a:t>Salinidade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600200"/>
            <a:ext cx="8543956" cy="4525963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a.1. Salinização primária:</a:t>
            </a:r>
          </a:p>
          <a:p>
            <a:pPr marL="400050" lvl="2" indent="0">
              <a:buFontTx/>
              <a:buChar char="-"/>
            </a:pPr>
            <a:r>
              <a:rPr lang="pt-BR" dirty="0"/>
              <a:t>Intemperização de rochas e acúmulo de sais na zona do LF</a:t>
            </a:r>
          </a:p>
          <a:p>
            <a:pPr marL="400050" lvl="2" indent="0">
              <a:buFontTx/>
              <a:buChar char="-"/>
            </a:pPr>
            <a:endParaRPr lang="pt-BR" dirty="0"/>
          </a:p>
          <a:p>
            <a:pPr marL="0" indent="0">
              <a:buNone/>
            </a:pPr>
            <a:r>
              <a:rPr lang="pt-BR" dirty="0"/>
              <a:t>a.2. Salinização secundária:</a:t>
            </a:r>
          </a:p>
          <a:p>
            <a:pPr marL="400050" lvl="1" indent="0">
              <a:buNone/>
            </a:pPr>
            <a:r>
              <a:rPr lang="pt-BR" sz="2400" dirty="0"/>
              <a:t>- Elevação do LF (evaporação e fluxo ascendente)</a:t>
            </a:r>
          </a:p>
          <a:p>
            <a:pPr marL="400050" lvl="1" indent="0">
              <a:buNone/>
            </a:pPr>
            <a:r>
              <a:rPr lang="pt-BR" sz="2400" dirty="0"/>
              <a:t>- Irrigação sem lixiviação</a:t>
            </a:r>
          </a:p>
          <a:p>
            <a:pPr marL="400050" lvl="1" indent="0">
              <a:buNone/>
            </a:pPr>
            <a:r>
              <a:rPr lang="pt-BR" sz="2400" dirty="0"/>
              <a:t>- Irrigação com água “muito ruim”</a:t>
            </a:r>
          </a:p>
        </p:txBody>
      </p:sp>
      <p:pic>
        <p:nvPicPr>
          <p:cNvPr id="4" name="Salinidade 1">
            <a:hlinkClick r:id="" action="ppaction://media"/>
            <a:extLst>
              <a:ext uri="{FF2B5EF4-FFF2-40B4-BE49-F238E27FC236}">
                <a16:creationId xmlns:a16="http://schemas.microsoft.com/office/drawing/2014/main" id="{6DDD0982-D095-4F02-A3BA-9ACB3C238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731837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Aula 9-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619672" y="78610"/>
            <a:ext cx="6143636" cy="6700779"/>
          </a:xfrm>
        </p:spPr>
      </p:pic>
      <p:pic>
        <p:nvPicPr>
          <p:cNvPr id="2" name="Salinidade 2">
            <a:hlinkClick r:id="" action="ppaction://media"/>
            <a:extLst>
              <a:ext uri="{FF2B5EF4-FFF2-40B4-BE49-F238E27FC236}">
                <a16:creationId xmlns:a16="http://schemas.microsoft.com/office/drawing/2014/main" id="{948AD3E8-72EB-48A9-B0F6-347321FC9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3308" y="4149080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000" dirty="0"/>
              <a:t>Declaração da ONU</a:t>
            </a:r>
            <a:br>
              <a:rPr lang="pt-BR" sz="4000" dirty="0"/>
            </a:br>
            <a:r>
              <a:rPr lang="pt-BR" sz="3300" dirty="0"/>
              <a:t>(Organização das Nações Unidas)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i="1" dirty="0"/>
              <a:t>Todos devem ter acesso universal e equitativo à água potável, segura e de preço acessível.</a:t>
            </a:r>
          </a:p>
        </p:txBody>
      </p:sp>
      <p:pic>
        <p:nvPicPr>
          <p:cNvPr id="4" name="Espaço Reservado para Conteúdo 3" descr="agua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2996952"/>
            <a:ext cx="3631142" cy="3759766"/>
          </a:xfrm>
          <a:prstGeom prst="rect">
            <a:avLst/>
          </a:prstGeom>
        </p:spPr>
      </p:pic>
      <p:pic>
        <p:nvPicPr>
          <p:cNvPr id="5" name="ONU">
            <a:hlinkClick r:id="" action="ppaction://media"/>
            <a:extLst>
              <a:ext uri="{FF2B5EF4-FFF2-40B4-BE49-F238E27FC236}">
                <a16:creationId xmlns:a16="http://schemas.microsoft.com/office/drawing/2014/main" id="{B7707680-024D-4F91-9292-F3D6E70FD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5073" y="562689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24054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pt-BR" sz="3600" dirty="0"/>
              <a:t>Áreas afetadas pela salinização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sz="2800" dirty="0"/>
              <a:t>- Salinização primária (Mundo): 1 bilhão de ha</a:t>
            </a:r>
          </a:p>
          <a:p>
            <a:pPr>
              <a:buNone/>
            </a:pPr>
            <a:r>
              <a:rPr lang="pt-BR" sz="2800" dirty="0"/>
              <a:t>	Obs.: Brasil – Área = 0,85 bilhão de ha</a:t>
            </a:r>
          </a:p>
          <a:p>
            <a:pPr>
              <a:buNone/>
            </a:pPr>
            <a:endParaRPr lang="pt-BR" sz="2800" dirty="0"/>
          </a:p>
          <a:p>
            <a:pPr>
              <a:buNone/>
            </a:pPr>
            <a:r>
              <a:rPr lang="pt-BR" sz="2800" dirty="0"/>
              <a:t>- Salinização secundária: 50 milhões de ha</a:t>
            </a:r>
          </a:p>
          <a:p>
            <a:pPr>
              <a:buNone/>
            </a:pPr>
            <a:r>
              <a:rPr lang="pt-BR" sz="2800" dirty="0"/>
              <a:t>	Obs.: MG – Área = 59 milhões de ha</a:t>
            </a:r>
          </a:p>
        </p:txBody>
      </p:sp>
      <p:pic>
        <p:nvPicPr>
          <p:cNvPr id="4" name="Salinidade 3">
            <a:hlinkClick r:id="" action="ppaction://media"/>
            <a:extLst>
              <a:ext uri="{FF2B5EF4-FFF2-40B4-BE49-F238E27FC236}">
                <a16:creationId xmlns:a16="http://schemas.microsoft.com/office/drawing/2014/main" id="{92D3B865-8DCD-4193-9A9D-6CC197D98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980728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1143000"/>
          </a:xfrm>
        </p:spPr>
        <p:txBody>
          <a:bodyPr>
            <a:noAutofit/>
          </a:bodyPr>
          <a:lstStyle/>
          <a:p>
            <a:pPr lvl="0"/>
            <a:r>
              <a:rPr lang="pt-BR" sz="3600" b="1" dirty="0"/>
              <a:t>Caracterização dos Problemas de Salinidade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739949"/>
            <a:ext cx="8568952" cy="442535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dirty="0"/>
              <a:t>- Absorção de água pelas plantas</a:t>
            </a:r>
          </a:p>
          <a:p>
            <a:pPr>
              <a:buNone/>
            </a:pPr>
            <a:r>
              <a:rPr lang="pt-BR" sz="2800" dirty="0"/>
              <a:t>	</a:t>
            </a:r>
            <a:r>
              <a:rPr lang="pt-BR" sz="2500" dirty="0"/>
              <a:t>- Ação conjunta dos potenciais osmótico (</a:t>
            </a:r>
            <a:r>
              <a:rPr lang="pt-BR" sz="2500" dirty="0" err="1">
                <a:latin typeface="Symbol" panose="05050102010706020507" pitchFamily="18" charset="2"/>
              </a:rPr>
              <a:t>y</a:t>
            </a:r>
            <a:r>
              <a:rPr lang="pt-BR" sz="2500" baseline="-25000" dirty="0" err="1"/>
              <a:t>os</a:t>
            </a:r>
            <a:r>
              <a:rPr lang="pt-BR" sz="2500" dirty="0"/>
              <a:t>) e matricial (</a:t>
            </a:r>
            <a:r>
              <a:rPr lang="pt-BR" sz="2500" dirty="0" err="1">
                <a:latin typeface="Symbol" panose="05050102010706020507" pitchFamily="18" charset="2"/>
              </a:rPr>
              <a:t>y</a:t>
            </a:r>
            <a:r>
              <a:rPr lang="pt-BR" sz="2500" baseline="-25000" dirty="0" err="1"/>
              <a:t>m</a:t>
            </a:r>
            <a:r>
              <a:rPr lang="pt-BR" sz="2500" dirty="0"/>
              <a:t>)</a:t>
            </a:r>
          </a:p>
          <a:p>
            <a:pPr>
              <a:buNone/>
            </a:pPr>
            <a:endParaRPr lang="pt-BR" sz="1500" dirty="0"/>
          </a:p>
          <a:p>
            <a:pPr>
              <a:buNone/>
            </a:pPr>
            <a:r>
              <a:rPr lang="pt-BR" sz="2800" dirty="0"/>
              <a:t>	- Solo bem úmido: absorção passiva</a:t>
            </a:r>
          </a:p>
          <a:p>
            <a:pPr>
              <a:buNone/>
            </a:pPr>
            <a:r>
              <a:rPr lang="pt-BR" sz="2800" dirty="0"/>
              <a:t>		</a:t>
            </a:r>
            <a:r>
              <a:rPr lang="pt-BR" sz="2500" dirty="0"/>
              <a:t>- Baixos valores absolutos de </a:t>
            </a:r>
            <a:r>
              <a:rPr lang="pt-BR" sz="2500" dirty="0" err="1">
                <a:latin typeface="Symbol" panose="05050102010706020507" pitchFamily="18" charset="2"/>
              </a:rPr>
              <a:t>y</a:t>
            </a:r>
            <a:r>
              <a:rPr lang="pt-BR" sz="2500" baseline="-25000" dirty="0" err="1"/>
              <a:t>os</a:t>
            </a:r>
            <a:r>
              <a:rPr lang="pt-BR" sz="2500" dirty="0"/>
              <a:t> + </a:t>
            </a:r>
            <a:r>
              <a:rPr lang="pt-BR" sz="2500" dirty="0" err="1">
                <a:latin typeface="Symbol" panose="05050102010706020507" pitchFamily="18" charset="2"/>
              </a:rPr>
              <a:t>y</a:t>
            </a:r>
            <a:r>
              <a:rPr lang="pt-BR" sz="2500" baseline="-25000" dirty="0" err="1"/>
              <a:t>m</a:t>
            </a:r>
            <a:endParaRPr lang="pt-BR" sz="2500" dirty="0"/>
          </a:p>
          <a:p>
            <a:pPr>
              <a:buNone/>
            </a:pPr>
            <a:endParaRPr lang="pt-BR" sz="1500" dirty="0"/>
          </a:p>
          <a:p>
            <a:pPr>
              <a:buNone/>
            </a:pPr>
            <a:r>
              <a:rPr lang="pt-BR" sz="2800" dirty="0"/>
              <a:t>	- Solo com pouca umidade: absorção ativa</a:t>
            </a:r>
          </a:p>
          <a:p>
            <a:pPr>
              <a:buNone/>
            </a:pPr>
            <a:r>
              <a:rPr lang="pt-BR" dirty="0"/>
              <a:t>		</a:t>
            </a:r>
            <a:r>
              <a:rPr lang="pt-BR" sz="2800" dirty="0"/>
              <a:t>- Altos valores absolutos de </a:t>
            </a:r>
            <a:r>
              <a:rPr lang="pt-BR" sz="2800" dirty="0" err="1">
                <a:latin typeface="Symbol" panose="05050102010706020507" pitchFamily="18" charset="2"/>
              </a:rPr>
              <a:t>y</a:t>
            </a:r>
            <a:r>
              <a:rPr lang="pt-BR" sz="2800" baseline="-25000" dirty="0" err="1"/>
              <a:t>os</a:t>
            </a:r>
            <a:r>
              <a:rPr lang="pt-BR" sz="2800" dirty="0"/>
              <a:t> + </a:t>
            </a:r>
            <a:r>
              <a:rPr lang="pt-BR" sz="2800" dirty="0" err="1">
                <a:latin typeface="Symbol" panose="05050102010706020507" pitchFamily="18" charset="2"/>
              </a:rPr>
              <a:t>y</a:t>
            </a:r>
            <a:r>
              <a:rPr lang="pt-BR" sz="2800" baseline="-25000" dirty="0" err="1"/>
              <a:t>m</a:t>
            </a:r>
            <a:endParaRPr lang="pt-BR" sz="2800" dirty="0"/>
          </a:p>
        </p:txBody>
      </p:sp>
      <p:pic>
        <p:nvPicPr>
          <p:cNvPr id="4" name="Salinidade 4">
            <a:hlinkClick r:id="" action="ppaction://media"/>
            <a:extLst>
              <a:ext uri="{FF2B5EF4-FFF2-40B4-BE49-F238E27FC236}">
                <a16:creationId xmlns:a16="http://schemas.microsoft.com/office/drawing/2014/main" id="{BE21EF12-DFE2-4A3E-B10D-97E10B9B3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1297477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 descr="Aula 9-6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830" y="0"/>
            <a:ext cx="9082258" cy="6286520"/>
          </a:xfrm>
        </p:spPr>
      </p:pic>
      <p:pic>
        <p:nvPicPr>
          <p:cNvPr id="3" name="Salinidade e toxicidade">
            <a:hlinkClick r:id="" action="ppaction://media"/>
            <a:extLst>
              <a:ext uri="{FF2B5EF4-FFF2-40B4-BE49-F238E27FC236}">
                <a16:creationId xmlns:a16="http://schemas.microsoft.com/office/drawing/2014/main" id="{45DE2215-95AC-4452-8124-1D4839221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4344" y="799357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Aula 9-7.jp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t="2775" b="9309"/>
          <a:stretch/>
        </p:blipFill>
        <p:spPr>
          <a:xfrm>
            <a:off x="1979712" y="6678"/>
            <a:ext cx="5420766" cy="6669361"/>
          </a:xfrm>
        </p:spPr>
      </p:pic>
      <p:pic>
        <p:nvPicPr>
          <p:cNvPr id="2" name="Toxidez_Na e Cl 1">
            <a:hlinkClick r:id="" action="ppaction://media"/>
            <a:extLst>
              <a:ext uri="{FF2B5EF4-FFF2-40B4-BE49-F238E27FC236}">
                <a16:creationId xmlns:a16="http://schemas.microsoft.com/office/drawing/2014/main" id="{02B8A01C-169D-4A29-B09F-B9C2001882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764704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566778"/>
          </a:xfrm>
        </p:spPr>
        <p:txBody>
          <a:bodyPr>
            <a:noAutofit/>
          </a:bodyPr>
          <a:lstStyle/>
          <a:p>
            <a:r>
              <a:rPr lang="pt-BR" sz="3600" dirty="0"/>
              <a:t>Deficiência de K induzida por excesso de Na</a:t>
            </a:r>
          </a:p>
        </p:txBody>
      </p:sp>
      <p:pic>
        <p:nvPicPr>
          <p:cNvPr id="4" name="Espaço Reservado para Conteúdo 3" descr="Aula 9-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17" y="836712"/>
            <a:ext cx="9058787" cy="6072206"/>
          </a:xfrm>
          <a:scene3d>
            <a:camera prst="orthographicFront">
              <a:rot lat="0" lon="0" rev="30000"/>
            </a:camera>
            <a:lightRig rig="threePt" dir="t"/>
          </a:scene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b="1" dirty="0"/>
              <a:t>Análise de água– Salinidade</a:t>
            </a:r>
            <a:r>
              <a:rPr lang="pt-BR" sz="2800" dirty="0"/>
              <a:t>(ESALQ – Depto. de Solos)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 marL="0" indent="0">
              <a:buNone/>
            </a:pPr>
            <a:r>
              <a:rPr lang="pt-BR" u="sng" dirty="0"/>
              <a:t>Excesso de sais</a:t>
            </a:r>
            <a:r>
              <a:rPr lang="pt-BR" dirty="0"/>
              <a:t>:</a:t>
            </a:r>
          </a:p>
          <a:p>
            <a:pPr marL="531813" indent="0">
              <a:lnSpc>
                <a:spcPct val="150000"/>
              </a:lnSpc>
              <a:buNone/>
            </a:pPr>
            <a:r>
              <a:rPr lang="pt-BR" sz="2600" dirty="0"/>
              <a:t>Período de maior sensibilidade das culturas: germinação</a:t>
            </a:r>
          </a:p>
          <a:p>
            <a:pPr marL="531813" indent="0">
              <a:lnSpc>
                <a:spcPct val="150000"/>
              </a:lnSpc>
              <a:buNone/>
            </a:pPr>
            <a:r>
              <a:rPr lang="pt-BR" sz="2600" dirty="0"/>
              <a:t>Parâmetro: condutividade elétrica (CE) – condutivímetro</a:t>
            </a:r>
          </a:p>
          <a:p>
            <a:pPr marL="531813" indent="0">
              <a:lnSpc>
                <a:spcPct val="150000"/>
              </a:lnSpc>
              <a:buNone/>
            </a:pPr>
            <a:r>
              <a:rPr lang="pt-BR" sz="2600" dirty="0"/>
              <a:t>Unidades de medida de CE: </a:t>
            </a:r>
          </a:p>
          <a:p>
            <a:pPr marL="989013" indent="-271463">
              <a:lnSpc>
                <a:spcPct val="150000"/>
              </a:lnSpc>
            </a:pPr>
            <a:r>
              <a:rPr lang="pt-BR" sz="2600" dirty="0" err="1"/>
              <a:t>mmho</a:t>
            </a:r>
            <a:r>
              <a:rPr lang="pt-BR" sz="2600" dirty="0"/>
              <a:t>/cm</a:t>
            </a:r>
          </a:p>
          <a:p>
            <a:pPr marL="989013" indent="-271463">
              <a:lnSpc>
                <a:spcPct val="150000"/>
              </a:lnSpc>
            </a:pPr>
            <a:r>
              <a:rPr lang="pt-BR" sz="2600" dirty="0" err="1"/>
              <a:t>dS</a:t>
            </a:r>
            <a:r>
              <a:rPr lang="pt-BR" sz="2600" dirty="0"/>
              <a:t>/m</a:t>
            </a:r>
          </a:p>
          <a:p>
            <a:endParaRPr lang="pt-BR" dirty="0"/>
          </a:p>
        </p:txBody>
      </p:sp>
      <p:pic>
        <p:nvPicPr>
          <p:cNvPr id="4" name="Salinidade 5">
            <a:hlinkClick r:id="" action="ppaction://media"/>
            <a:extLst>
              <a:ext uri="{FF2B5EF4-FFF2-40B4-BE49-F238E27FC236}">
                <a16:creationId xmlns:a16="http://schemas.microsoft.com/office/drawing/2014/main" id="{657A755A-BD9D-4C52-AC98-57CB2D9A50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1295400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Resistividade e resistência elétrica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BR" dirty="0"/>
                  <a:t>			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∙ 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pt-BR" dirty="0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pt-BR" sz="24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pt-BR" sz="2400" dirty="0"/>
                  <a:t>R – resistência à passagem de corrente elétrica, ohm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pt-BR" sz="2400" i="1" dirty="0">
                    <a:latin typeface="Symbol" pitchFamily="18" charset="2"/>
                  </a:rPr>
                  <a:t>r </a:t>
                </a:r>
                <a:r>
                  <a:rPr lang="pt-BR" sz="2400" dirty="0"/>
                  <a:t>- resistividade do material, ohm/cm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pt-BR" sz="2400" dirty="0">
                    <a:latin typeface="Brush Script MT" pitchFamily="66" charset="0"/>
                  </a:rPr>
                  <a:t>l</a:t>
                </a:r>
                <a:r>
                  <a:rPr lang="pt-BR" sz="2400" dirty="0"/>
                  <a:t> – comprimento, cm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pt-BR" sz="2400" dirty="0"/>
                  <a:t>A – área da seção, cm</a:t>
                </a:r>
                <a:r>
                  <a:rPr lang="pt-BR" sz="2400" baseline="30000" dirty="0"/>
                  <a:t>2</a:t>
                </a:r>
                <a:endParaRPr lang="pt-BR" sz="2400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11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Resistividade">
            <a:hlinkClick r:id="" action="ppaction://media"/>
            <a:extLst>
              <a:ext uri="{FF2B5EF4-FFF2-40B4-BE49-F238E27FC236}">
                <a16:creationId xmlns:a16="http://schemas.microsoft.com/office/drawing/2014/main" id="{EB808E62-C320-47B6-B235-D3D4960D1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1295400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116632"/>
            <a:ext cx="8229600" cy="576064"/>
          </a:xfrm>
        </p:spPr>
        <p:txBody>
          <a:bodyPr>
            <a:noAutofit/>
          </a:bodyPr>
          <a:lstStyle/>
          <a:p>
            <a:r>
              <a:rPr lang="pt-BR" sz="3600" dirty="0"/>
              <a:t>Condutividade Elétrica (CE)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0" y="1043022"/>
                <a:ext cx="9144000" cy="5643578"/>
              </a:xfrm>
            </p:spPr>
            <p:txBody>
              <a:bodyPr>
                <a:normAutofit fontScale="40000" lnSpcReduction="20000"/>
              </a:bodyPr>
              <a:lstStyle/>
              <a:p>
                <a:pPr marL="0" indent="0">
                  <a:buNone/>
                </a:pPr>
                <a:r>
                  <a:rPr lang="pt-BR" sz="5100" dirty="0"/>
                  <a:t>	</a:t>
                </a:r>
                <a14:m>
                  <m:oMath xmlns:m="http://schemas.openxmlformats.org/officeDocument/2006/math">
                    <m:r>
                      <a:rPr lang="pt-BR" sz="5100" b="0" i="1" smtClean="0">
                        <a:latin typeface="Cambria Math" panose="02040503050406030204" pitchFamily="18" charset="0"/>
                      </a:rPr>
                      <m:t>𝐶𝐸</m:t>
                    </m:r>
                    <m:r>
                      <a:rPr lang="pt-BR" sz="51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51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51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51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5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pt-BR" sz="5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pt-BR" sz="51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51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51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pt-BR" sz="51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51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pt-BR" sz="5100" b="0" i="1" smtClean="0">
                            <a:latin typeface="Cambria Math" panose="02040503050406030204" pitchFamily="18" charset="0"/>
                          </a:rPr>
                          <m:t> ∙ </m:t>
                        </m:r>
                        <m:r>
                          <a:rPr lang="pt-BR" sz="51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pt-BR" sz="51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pt-BR" sz="51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5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51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num>
                      <m:den>
                        <m:r>
                          <a:rPr lang="pt-BR" sz="51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5100" b="0" i="1" smtClean="0">
                            <a:latin typeface="Cambria Math" panose="02040503050406030204" pitchFamily="18" charset="0"/>
                          </a:rPr>
                          <m:t>𝑜h𝑚</m:t>
                        </m:r>
                        <m:r>
                          <a:rPr lang="pt-BR" sz="5100" b="0" i="1" smtClean="0">
                            <a:latin typeface="Cambria Math" panose="02040503050406030204" pitchFamily="18" charset="0"/>
                          </a:rPr>
                          <m:t> ∙ </m:t>
                        </m:r>
                        <m:sSup>
                          <m:sSupPr>
                            <m:ctrlPr>
                              <a:rPr lang="pt-BR" sz="51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5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pt-BR" sz="5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5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5100" dirty="0"/>
              </a:p>
              <a:p>
                <a:pPr marL="0" indent="0">
                  <a:buNone/>
                </a:pPr>
                <a:endParaRPr lang="en-US" sz="5100" dirty="0"/>
              </a:p>
              <a:p>
                <a:pPr marL="0" indent="0">
                  <a:buNone/>
                </a:pPr>
                <a:r>
                  <a:rPr lang="en-US" sz="5100" dirty="0">
                    <a:latin typeface="+mj-lt"/>
                  </a:rPr>
                  <a:t>	</a:t>
                </a:r>
                <a:r>
                  <a:rPr lang="pt-BR" sz="5100" dirty="0"/>
                  <a:t> </a:t>
                </a:r>
                <a14:m>
                  <m:oMath xmlns:m="http://schemas.openxmlformats.org/officeDocument/2006/math">
                    <m:r>
                      <a:rPr lang="pt-BR" sz="5100" i="1">
                        <a:latin typeface="Cambria Math" panose="02040503050406030204" pitchFamily="18" charset="0"/>
                      </a:rPr>
                      <m:t>𝐶𝐸</m:t>
                    </m:r>
                    <m:r>
                      <a:rPr lang="pt-BR" sz="51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5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5100" i="1">
                            <a:latin typeface="Cambria Math" panose="02040503050406030204" pitchFamily="18" charset="0"/>
                          </a:rPr>
                          <m:t>𝑐𝑚</m:t>
                        </m:r>
                      </m:num>
                      <m:den>
                        <m:r>
                          <a:rPr lang="pt-BR" sz="51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5100" i="1">
                            <a:latin typeface="Cambria Math" panose="02040503050406030204" pitchFamily="18" charset="0"/>
                          </a:rPr>
                          <m:t>𝑜h𝑚</m:t>
                        </m:r>
                        <m:r>
                          <a:rPr lang="pt-BR" sz="5100" i="1">
                            <a:latin typeface="Cambria Math" panose="02040503050406030204" pitchFamily="18" charset="0"/>
                          </a:rPr>
                          <m:t> ∙ </m:t>
                        </m:r>
                        <m:sSup>
                          <m:sSupPr>
                            <m:ctrlPr>
                              <a:rPr lang="pt-BR" sz="5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5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pt-BR" sz="5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5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pt-BR" sz="5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5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5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5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sz="5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𝑜h𝑚</m:t>
                        </m:r>
                        <m:r>
                          <a:rPr lang="pt-BR" sz="5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pt-BR" sz="5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sz="5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5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num>
                      <m:den>
                        <m:r>
                          <a:rPr lang="pt-BR" sz="5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pt-BR" sz="51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5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pt-BR" sz="51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pt-BR" sz="51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220000"/>
                  </a:lnSpc>
                  <a:buNone/>
                </a:pPr>
                <a:r>
                  <a:rPr lang="pt-BR" sz="5100" b="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51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CE</m:t>
                    </m:r>
                    <m:r>
                      <a:rPr lang="pt-BR" sz="5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5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5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5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sz="5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𝑜h𝑚</m:t>
                        </m:r>
                        <m:r>
                          <a:rPr lang="pt-BR" sz="5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pt-BR" sz="5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sz="5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5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5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sz="5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  <m:r>
                          <a:rPr lang="pt-BR" sz="5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pt-BR" sz="5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5100" dirty="0">
                    <a:solidFill>
                      <a:srgbClr val="FF0000"/>
                    </a:solidFill>
                    <a:latin typeface="+mj-lt"/>
                  </a:rPr>
                  <a:t>mho/cm </a:t>
                </a:r>
                <a:endParaRPr lang="pt-BR" sz="5100" dirty="0">
                  <a:solidFill>
                    <a:srgbClr val="FF0000"/>
                  </a:solidFill>
                  <a:latin typeface="+mj-lt"/>
                </a:endParaRPr>
              </a:p>
              <a:p>
                <a:pPr marL="0" indent="0">
                  <a:buNone/>
                </a:pPr>
                <a:r>
                  <a:rPr lang="pt-BR" sz="5100" dirty="0"/>
                  <a:t>	</a:t>
                </a:r>
              </a:p>
              <a:p>
                <a:pPr marL="0" indent="0">
                  <a:buNone/>
                </a:pPr>
                <a:r>
                  <a:rPr lang="pt-BR" sz="5100" dirty="0"/>
                  <a:t>	Unidades fracionárias:</a:t>
                </a:r>
              </a:p>
              <a:p>
                <a:pPr marL="0" indent="0">
                  <a:buNone/>
                </a:pPr>
                <a:r>
                  <a:rPr lang="pt-BR" sz="5100" dirty="0"/>
                  <a:t>		</a:t>
                </a:r>
                <a:r>
                  <a:rPr lang="pt-BR" sz="5100" dirty="0" err="1"/>
                  <a:t>mmho</a:t>
                </a:r>
                <a:r>
                  <a:rPr lang="pt-BR" sz="5100" dirty="0"/>
                  <a:t>/cm = 10</a:t>
                </a:r>
                <a:r>
                  <a:rPr lang="pt-BR" sz="5100" baseline="30000" dirty="0"/>
                  <a:t>-3</a:t>
                </a:r>
                <a:r>
                  <a:rPr lang="pt-BR" sz="5100" dirty="0"/>
                  <a:t> </a:t>
                </a:r>
                <a:r>
                  <a:rPr lang="pt-BR" sz="5100" dirty="0" err="1"/>
                  <a:t>mho</a:t>
                </a:r>
                <a:r>
                  <a:rPr lang="pt-BR" sz="5100" dirty="0"/>
                  <a:t>/cm		</a:t>
                </a:r>
                <a:r>
                  <a:rPr lang="pt-BR" sz="5100" i="1" dirty="0" err="1">
                    <a:latin typeface="Symbol" panose="05050102010706020507" pitchFamily="18" charset="2"/>
                  </a:rPr>
                  <a:t>m</a:t>
                </a:r>
                <a:r>
                  <a:rPr lang="pt-BR" sz="5100" dirty="0" err="1"/>
                  <a:t>mho</a:t>
                </a:r>
                <a:r>
                  <a:rPr lang="pt-BR" sz="5100" dirty="0"/>
                  <a:t>/cm = 10</a:t>
                </a:r>
                <a:r>
                  <a:rPr lang="pt-BR" sz="5100" baseline="30000" dirty="0"/>
                  <a:t>-6</a:t>
                </a:r>
                <a:r>
                  <a:rPr lang="pt-BR" sz="5100" dirty="0"/>
                  <a:t> </a:t>
                </a:r>
                <a:r>
                  <a:rPr lang="pt-BR" sz="5100" dirty="0" err="1"/>
                  <a:t>mho</a:t>
                </a:r>
                <a:r>
                  <a:rPr lang="pt-BR" sz="5100" dirty="0"/>
                  <a:t>/cm</a:t>
                </a:r>
              </a:p>
              <a:p>
                <a:pPr marL="0" indent="0">
                  <a:buNone/>
                </a:pPr>
                <a:endParaRPr lang="pt-BR" sz="5100" dirty="0"/>
              </a:p>
              <a:p>
                <a:pPr marL="0" indent="0">
                  <a:buNone/>
                </a:pPr>
                <a:r>
                  <a:rPr lang="pt-BR" sz="5100" dirty="0"/>
                  <a:t>	Unidade atual: Siemens/metro (S/m)</a:t>
                </a:r>
              </a:p>
              <a:p>
                <a:pPr marL="0" indent="0">
                  <a:buNone/>
                </a:pPr>
                <a:r>
                  <a:rPr lang="pt-BR" sz="5100" dirty="0"/>
                  <a:t> 		1 S = 1 </a:t>
                </a:r>
                <a:r>
                  <a:rPr lang="pt-BR" sz="5100" dirty="0" err="1"/>
                  <a:t>mho</a:t>
                </a:r>
                <a:endParaRPr lang="pt-BR" sz="5100" dirty="0"/>
              </a:p>
              <a:p>
                <a:pPr marL="0" indent="0">
                  <a:buNone/>
                </a:pPr>
                <a:endParaRPr lang="pt-BR" sz="5100" dirty="0"/>
              </a:p>
              <a:p>
                <a:pPr marL="0" indent="0">
                  <a:buNone/>
                </a:pPr>
                <a:r>
                  <a:rPr lang="pt-BR" sz="5100" dirty="0"/>
                  <a:t>	Unidade fracionária: </a:t>
                </a:r>
                <a:r>
                  <a:rPr lang="pt-BR" sz="5100" dirty="0" err="1"/>
                  <a:t>dS</a:t>
                </a:r>
                <a:r>
                  <a:rPr lang="pt-BR" sz="5100" dirty="0"/>
                  <a:t>/m</a:t>
                </a:r>
              </a:p>
              <a:p>
                <a:pPr marL="0" indent="0">
                  <a:buNone/>
                </a:pPr>
                <a:r>
                  <a:rPr lang="en-US" sz="5100" dirty="0"/>
                  <a:t>		</a:t>
                </a:r>
                <a14:m>
                  <m:oMath xmlns:m="http://schemas.openxmlformats.org/officeDocument/2006/math">
                    <m:r>
                      <a:rPr lang="pt-BR" sz="5100" b="0" i="1" smtClean="0">
                        <a:latin typeface="Cambria Math" panose="02040503050406030204" pitchFamily="18" charset="0"/>
                      </a:rPr>
                      <m:t>1 </m:t>
                    </m:r>
                    <m:f>
                      <m:fPr>
                        <m:ctrlPr>
                          <a:rPr lang="pt-BR" sz="51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51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5100" b="0" i="1" smtClean="0">
                            <a:latin typeface="Cambria Math" panose="02040503050406030204" pitchFamily="18" charset="0"/>
                          </a:rPr>
                          <m:t>𝑑𝑆</m:t>
                        </m:r>
                        <m:r>
                          <a:rPr lang="pt-BR" sz="51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51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pt-BR" sz="5100" b="0" i="1" smtClean="0">
                        <a:latin typeface="Cambria Math" panose="02040503050406030204" pitchFamily="18" charset="0"/>
                      </a:rPr>
                      <m:t>=0,1</m:t>
                    </m:r>
                    <m:f>
                      <m:fPr>
                        <m:ctrlPr>
                          <a:rPr lang="pt-BR" sz="5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51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51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pt-BR" sz="5100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5100" b="0" i="1" smtClean="0">
                            <a:latin typeface="Cambria Math" panose="02040503050406030204" pitchFamily="18" charset="0"/>
                          </a:rPr>
                          <m:t> 100 </m:t>
                        </m:r>
                        <m:r>
                          <a:rPr lang="pt-BR" sz="51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den>
                    </m:f>
                    <m:r>
                      <a:rPr lang="pt-BR" sz="5100" b="0" i="1" smtClean="0">
                        <a:latin typeface="Cambria Math" panose="02040503050406030204" pitchFamily="18" charset="0"/>
                      </a:rPr>
                      <m:t>=1</m:t>
                    </m:r>
                    <m:f>
                      <m:fPr>
                        <m:ctrlPr>
                          <a:rPr lang="pt-BR" sz="5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51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51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pt-BR" sz="51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pt-BR" sz="5100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51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den>
                    </m:f>
                  </m:oMath>
                </a14:m>
                <a:r>
                  <a:rPr lang="en-US" sz="5100" dirty="0"/>
                  <a:t> = 1 </a:t>
                </a:r>
                <a:r>
                  <a:rPr lang="en-US" sz="5100" dirty="0" err="1"/>
                  <a:t>mmho</a:t>
                </a:r>
                <a:r>
                  <a:rPr lang="en-US" sz="5100" dirty="0"/>
                  <a:t>/cm</a:t>
                </a:r>
              </a:p>
              <a:p>
                <a:pPr marL="0" indent="0">
                  <a:lnSpc>
                    <a:spcPct val="220000"/>
                  </a:lnSpc>
                  <a:buNone/>
                </a:pPr>
                <a:r>
                  <a:rPr lang="en-US" sz="5100" dirty="0"/>
                  <a:t>		1 </a:t>
                </a:r>
                <a:r>
                  <a:rPr lang="en-US" sz="5100" dirty="0" err="1"/>
                  <a:t>dS</a:t>
                </a:r>
                <a:r>
                  <a:rPr lang="en-US" sz="5100" dirty="0"/>
                  <a:t>/m = 1 </a:t>
                </a:r>
                <a:r>
                  <a:rPr lang="en-US" sz="5100" dirty="0" err="1"/>
                  <a:t>mmho</a:t>
                </a:r>
                <a:r>
                  <a:rPr lang="en-US" sz="5100" dirty="0"/>
                  <a:t>/cm</a:t>
                </a:r>
                <a:endParaRPr lang="pt-BR" sz="51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43022"/>
                <a:ext cx="9144000" cy="5643578"/>
              </a:xfrm>
              <a:blipFill>
                <a:blip r:embed="rId4"/>
                <a:stretch>
                  <a:fillRect b="-151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E">
            <a:hlinkClick r:id="" action="ppaction://media"/>
            <a:extLst>
              <a:ext uri="{FF2B5EF4-FFF2-40B4-BE49-F238E27FC236}">
                <a16:creationId xmlns:a16="http://schemas.microsoft.com/office/drawing/2014/main" id="{58EE4092-DCE2-4D5F-85C5-6FABBAEC6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1772816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u="sng" dirty="0"/>
              <a:t>Dispersão do solo</a:t>
            </a:r>
            <a:endParaRPr lang="pt-B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buNone/>
                </a:pPr>
                <a:r>
                  <a:rPr lang="pt-BR" sz="2800" dirty="0"/>
                  <a:t>RAS° – razão de adsorção de sódio ajustada	</a:t>
                </a:r>
              </a:p>
              <a:p>
                <a:pPr>
                  <a:buNone/>
                </a:pPr>
                <a:endParaRPr lang="pt-BR" sz="2800" dirty="0"/>
              </a:p>
              <a:p>
                <a:pPr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pt-BR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𝑅𝐴𝑆</m:t>
                        </m:r>
                      </m:e>
                      <m:sup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𝑁𝑎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pt-BR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pt-BR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BR" sz="2800" b="0" i="1" smtClean="0">
                                        <a:latin typeface="Cambria Math" panose="02040503050406030204" pitchFamily="18" charset="0"/>
                                      </a:rPr>
                                      <m:t>  </m:t>
                                    </m:r>
                                    <m:r>
                                      <a:rPr lang="pt-BR" sz="2800" b="0" i="1" smtClean="0">
                                        <a:latin typeface="Cambria Math" panose="02040503050406030204" pitchFamily="18" charset="0"/>
                                      </a:rPr>
                                      <m:t>𝐶𝑎</m:t>
                                    </m:r>
                                  </m:e>
                                  <m:sup>
                                    <m:r>
                                      <a:rPr lang="pt-BR" sz="2800" b="0" i="1" smtClean="0"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p>
                                </m:sSup>
                                <m:r>
                                  <a:rPr lang="pt-BR" sz="2800" b="0" i="1" smtClean="0">
                                    <a:latin typeface="Cambria Math" panose="02040503050406030204" pitchFamily="18" charset="0"/>
                                  </a:rPr>
                                  <m:t> + </m:t>
                                </m:r>
                                <m:r>
                                  <a:rPr lang="pt-BR" sz="2800" b="0" i="1" smtClean="0">
                                    <a:latin typeface="Cambria Math" panose="02040503050406030204" pitchFamily="18" charset="0"/>
                                  </a:rPr>
                                  <m:t>𝑀𝑔</m:t>
                                </m:r>
                                <m:r>
                                  <a:rPr lang="pt-BR" sz="2800" b="0" i="1" smtClean="0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</m:num>
                              <m:den>
                                <m:r>
                                  <a:rPr lang="pt-BR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rad>
                      </m:den>
                    </m:f>
                  </m:oMath>
                </a14:m>
                <a:r>
                  <a:rPr lang="pt-BR" sz="2800" dirty="0"/>
                  <a:t>	</a:t>
                </a:r>
              </a:p>
              <a:p>
                <a:pPr>
                  <a:buNone/>
                </a:pPr>
                <a:endParaRPr lang="pt-BR" sz="2800" dirty="0"/>
              </a:p>
              <a:p>
                <a:pPr marL="0" indent="0">
                  <a:buNone/>
                </a:pPr>
                <a:r>
                  <a:rPr lang="pt-BR" sz="2800" dirty="0"/>
                  <a:t>	</a:t>
                </a:r>
                <a:r>
                  <a:rPr lang="pt-BR" sz="2200" dirty="0"/>
                  <a:t>Ca° – concentração de Ca ajustada, </a:t>
                </a:r>
                <a:r>
                  <a:rPr lang="pt-BR" sz="2200" dirty="0" err="1"/>
                  <a:t>mmol</a:t>
                </a:r>
                <a:r>
                  <a:rPr lang="pt-BR" sz="2200" baseline="-25000" dirty="0" err="1"/>
                  <a:t>c</a:t>
                </a:r>
                <a:r>
                  <a:rPr lang="pt-BR" sz="2200" dirty="0"/>
                  <a:t>/L ou </a:t>
                </a:r>
                <a:r>
                  <a:rPr lang="pt-BR" sz="2200" dirty="0" err="1"/>
                  <a:t>mmol</a:t>
                </a:r>
                <a:r>
                  <a:rPr lang="pt-BR" sz="2200" baseline="-25000" dirty="0" err="1"/>
                  <a:t>c</a:t>
                </a:r>
                <a:r>
                  <a:rPr lang="pt-BR" sz="2200" dirty="0"/>
                  <a:t>/dm</a:t>
                </a:r>
                <a:r>
                  <a:rPr lang="pt-BR" sz="2200" baseline="30000" dirty="0"/>
                  <a:t>3</a:t>
                </a:r>
              </a:p>
              <a:p>
                <a:pPr marL="0" indent="0">
                  <a:buNone/>
                </a:pPr>
                <a:r>
                  <a:rPr lang="pt-BR" sz="2200" dirty="0"/>
                  <a:t>		Ca° = f (CE, HCO</a:t>
                </a:r>
                <a:r>
                  <a:rPr lang="pt-BR" sz="2200" baseline="-25000" dirty="0"/>
                  <a:t>3</a:t>
                </a:r>
                <a:r>
                  <a:rPr lang="pt-BR" sz="2200" dirty="0"/>
                  <a:t>/Ca)  </a:t>
                </a:r>
                <a:r>
                  <a:rPr lang="pt-BR" sz="2200" dirty="0">
                    <a:sym typeface="Symbol" panose="05050102010706020507" pitchFamily="18" charset="2"/>
                  </a:rPr>
                  <a:t>  </a:t>
                </a:r>
                <a:r>
                  <a:rPr lang="pt-BR" sz="2200" dirty="0"/>
                  <a:t>Tabela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pt-BR" sz="2200" dirty="0"/>
                  <a:t>	Na e Mg – concentrações em </a:t>
                </a:r>
                <a:r>
                  <a:rPr lang="pt-BR" sz="2200" dirty="0" err="1"/>
                  <a:t>mmol</a:t>
                </a:r>
                <a:r>
                  <a:rPr lang="pt-BR" sz="2200" baseline="-25000" dirty="0" err="1"/>
                  <a:t>c</a:t>
                </a:r>
                <a:r>
                  <a:rPr lang="pt-BR" sz="2200" dirty="0"/>
                  <a:t>/L ou </a:t>
                </a:r>
                <a:r>
                  <a:rPr lang="pt-BR" sz="2200" dirty="0" err="1"/>
                  <a:t>mmol</a:t>
                </a:r>
                <a:r>
                  <a:rPr lang="pt-BR" sz="2200" baseline="-25000" dirty="0" err="1"/>
                  <a:t>c</a:t>
                </a:r>
                <a:r>
                  <a:rPr lang="pt-BR" sz="2200" dirty="0"/>
                  <a:t>/dm</a:t>
                </a:r>
                <a:r>
                  <a:rPr lang="pt-BR" sz="2200" baseline="30000" dirty="0"/>
                  <a:t>3</a:t>
                </a:r>
                <a:endParaRPr lang="pt-BR" sz="2200" dirty="0"/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481" t="-134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RAS">
            <a:hlinkClick r:id="" action="ppaction://media"/>
            <a:extLst>
              <a:ext uri="{FF2B5EF4-FFF2-40B4-BE49-F238E27FC236}">
                <a16:creationId xmlns:a16="http://schemas.microsoft.com/office/drawing/2014/main" id="{F212E425-18AD-4FC5-85B0-CC1B798487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899319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F863D7B-F86A-44B8-8ACE-BC857B747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714" y="0"/>
            <a:ext cx="6422571" cy="6858000"/>
          </a:xfrm>
          <a:prstGeom prst="rect">
            <a:avLst/>
          </a:prstGeom>
        </p:spPr>
      </p:pic>
      <p:pic>
        <p:nvPicPr>
          <p:cNvPr id="2" name="CAº">
            <a:hlinkClick r:id="" action="ppaction://media"/>
            <a:extLst>
              <a:ext uri="{FF2B5EF4-FFF2-40B4-BE49-F238E27FC236}">
                <a16:creationId xmlns:a16="http://schemas.microsoft.com/office/drawing/2014/main" id="{D8071366-EC98-45A5-B372-FD3580A92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20688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85794"/>
          </a:xfrm>
        </p:spPr>
        <p:txBody>
          <a:bodyPr/>
          <a:lstStyle/>
          <a:p>
            <a:r>
              <a:rPr lang="pt-BR" dirty="0"/>
              <a:t>Realidade / Risco (?)</a:t>
            </a:r>
          </a:p>
        </p:txBody>
      </p:sp>
      <p:pic>
        <p:nvPicPr>
          <p:cNvPr id="4" name="Imagem 3" descr="privatizacao-agua-sindicato-bancarios-bauru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340767"/>
            <a:ext cx="6552728" cy="4742537"/>
          </a:xfrm>
          <a:prstGeom prst="rect">
            <a:avLst/>
          </a:prstGeom>
        </p:spPr>
      </p:pic>
      <p:pic>
        <p:nvPicPr>
          <p:cNvPr id="3" name="Realidade e Risco">
            <a:hlinkClick r:id="" action="ppaction://media"/>
            <a:extLst>
              <a:ext uri="{FF2B5EF4-FFF2-40B4-BE49-F238E27FC236}">
                <a16:creationId xmlns:a16="http://schemas.microsoft.com/office/drawing/2014/main" id="{82156915-ACB2-4283-BB9F-413F0BFD2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0034" y="620688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1546C40-862A-4758-90F6-B1C37922A6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5910"/>
          <a:stretch/>
        </p:blipFill>
        <p:spPr>
          <a:xfrm>
            <a:off x="35495" y="1052736"/>
            <a:ext cx="8976431" cy="5184576"/>
          </a:xfrm>
          <a:prstGeom prst="rect">
            <a:avLst/>
          </a:prstGeom>
        </p:spPr>
      </p:pic>
      <p:pic>
        <p:nvPicPr>
          <p:cNvPr id="2" name="CAº 2">
            <a:hlinkClick r:id="" action="ppaction://media"/>
            <a:extLst>
              <a:ext uri="{FF2B5EF4-FFF2-40B4-BE49-F238E27FC236}">
                <a16:creationId xmlns:a16="http://schemas.microsoft.com/office/drawing/2014/main" id="{20868C31-B1B1-4B35-96D2-C6872AE93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134848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68455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u="sng" dirty="0"/>
              <a:t>Toxidez específica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dirty="0"/>
              <a:t>Concentração de Na, Cl e B </a:t>
            </a:r>
          </a:p>
          <a:p>
            <a:pPr marL="0" indent="0">
              <a:buNone/>
            </a:pPr>
            <a:r>
              <a:rPr lang="pt-BR" sz="2800" dirty="0"/>
              <a:t>		        (</a:t>
            </a:r>
            <a:r>
              <a:rPr lang="pt-BR" sz="2800" dirty="0" err="1"/>
              <a:t>mmol</a:t>
            </a:r>
            <a:r>
              <a:rPr lang="pt-BR" sz="2800" baseline="-25000" dirty="0" err="1"/>
              <a:t>c</a:t>
            </a:r>
            <a:r>
              <a:rPr lang="pt-BR" sz="2800" dirty="0"/>
              <a:t>/L, </a:t>
            </a:r>
            <a:r>
              <a:rPr lang="pt-BR" sz="2800" dirty="0" err="1"/>
              <a:t>mmol</a:t>
            </a:r>
            <a:r>
              <a:rPr lang="pt-BR" sz="2800" baseline="-25000" dirty="0" err="1"/>
              <a:t>c</a:t>
            </a:r>
            <a:r>
              <a:rPr lang="pt-BR" sz="2800" dirty="0"/>
              <a:t>/dm</a:t>
            </a:r>
            <a:r>
              <a:rPr lang="pt-BR" sz="2800" baseline="30000" dirty="0"/>
              <a:t>3</a:t>
            </a:r>
            <a:r>
              <a:rPr lang="pt-BR" sz="2800" dirty="0"/>
              <a:t> ou </a:t>
            </a:r>
            <a:r>
              <a:rPr lang="pt-BR" sz="2800" dirty="0" err="1"/>
              <a:t>ppm</a:t>
            </a:r>
            <a:r>
              <a:rPr lang="pt-BR" sz="2800" dirty="0"/>
              <a:t>)</a:t>
            </a:r>
          </a:p>
          <a:p>
            <a:pPr marL="0" indent="0">
              <a:buNone/>
            </a:pPr>
            <a:r>
              <a:rPr lang="pt-BR" sz="2800" dirty="0"/>
              <a:t> </a:t>
            </a:r>
          </a:p>
          <a:p>
            <a:pPr marL="0" indent="0">
              <a:buNone/>
            </a:pPr>
            <a:r>
              <a:rPr lang="pt-BR" sz="2800" dirty="0"/>
              <a:t>Classificação UCCC (1974):</a:t>
            </a:r>
          </a:p>
          <a:p>
            <a:pPr marL="0" indent="0">
              <a:buNone/>
            </a:pPr>
            <a:r>
              <a:rPr lang="pt-BR" sz="2800" dirty="0"/>
              <a:t>	Parâmetros: CE, </a:t>
            </a:r>
            <a:r>
              <a:rPr lang="pt-BR" sz="2800" dirty="0" err="1"/>
              <a:t>RAS</a:t>
            </a:r>
            <a:r>
              <a:rPr lang="pt-BR" sz="2800" baseline="30000" dirty="0" err="1"/>
              <a:t>o</a:t>
            </a:r>
            <a:r>
              <a:rPr lang="pt-BR" sz="2800" dirty="0"/>
              <a:t> e concentração de Ca + Mg</a:t>
            </a:r>
          </a:p>
        </p:txBody>
      </p:sp>
      <p:pic>
        <p:nvPicPr>
          <p:cNvPr id="4" name="Toxidez 1">
            <a:hlinkClick r:id="" action="ppaction://media"/>
            <a:extLst>
              <a:ext uri="{FF2B5EF4-FFF2-40B4-BE49-F238E27FC236}">
                <a16:creationId xmlns:a16="http://schemas.microsoft.com/office/drawing/2014/main" id="{1F91B7B8-1A65-4639-B321-D64F168F1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665283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Aula 9-9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60000">
            <a:off x="-547718" y="17139"/>
            <a:ext cx="9761166" cy="6164669"/>
          </a:xfrm>
        </p:spPr>
      </p:pic>
      <p:pic>
        <p:nvPicPr>
          <p:cNvPr id="3" name="Água_irrigação 1">
            <a:hlinkClick r:id="" action="ppaction://media"/>
            <a:extLst>
              <a:ext uri="{FF2B5EF4-FFF2-40B4-BE49-F238E27FC236}">
                <a16:creationId xmlns:a16="http://schemas.microsoft.com/office/drawing/2014/main" id="{A048A0BA-C728-4E06-939B-63650C6F6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7130" y="764633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Grafico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14480" y="0"/>
            <a:ext cx="5284902" cy="6858000"/>
          </a:xfrm>
          <a:scene3d>
            <a:camera prst="orthographicFront">
              <a:rot lat="0" lon="0" rev="60000"/>
            </a:camera>
            <a:lightRig rig="threePt" dir="t"/>
          </a:scene3d>
        </p:spPr>
      </p:pic>
      <p:pic>
        <p:nvPicPr>
          <p:cNvPr id="2" name="Gráfico_CxSy">
            <a:hlinkClick r:id="" action="ppaction://media"/>
            <a:extLst>
              <a:ext uri="{FF2B5EF4-FFF2-40B4-BE49-F238E27FC236}">
                <a16:creationId xmlns:a16="http://schemas.microsoft.com/office/drawing/2014/main" id="{EDDC9FCA-46E6-4476-B76B-A096609A8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476672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3870595"/>
              </p:ext>
            </p:extLst>
          </p:nvPr>
        </p:nvGraphicFramePr>
        <p:xfrm>
          <a:off x="0" y="0"/>
          <a:ext cx="9144000" cy="667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2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85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77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74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Problema potencial</a:t>
                      </a:r>
                    </a:p>
                  </a:txBody>
                  <a:tcPr marL="33338" marR="3333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Unidades</a:t>
                      </a:r>
                    </a:p>
                  </a:txBody>
                  <a:tcPr marL="33338" marR="33338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Grau da restrição ao uso</a:t>
                      </a:r>
                    </a:p>
                  </a:txBody>
                  <a:tcPr marL="33338" marR="33338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Nenhuma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Moderada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Severa</a:t>
                      </a: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Salinidade</a:t>
                      </a:r>
                      <a:endParaRPr lang="pt-BR" sz="2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CE da água de irrigação(</a:t>
                      </a:r>
                      <a:r>
                        <a:rPr lang="pt-BR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CEi</a:t>
                      </a:r>
                      <a:r>
                        <a:rPr lang="pt-BR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dS</a:t>
                      </a:r>
                      <a:r>
                        <a:rPr lang="pt-BR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m</a:t>
                      </a:r>
                      <a:r>
                        <a:rPr lang="pt-BR" sz="2200" baseline="30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</a:t>
                      </a:r>
                      <a:endParaRPr lang="pt-BR" sz="2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 0,7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0,7 a 3,0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&gt; 3,0</a:t>
                      </a: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Total de sólidos solúveis (TST)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mg</a:t>
                      </a:r>
                      <a:r>
                        <a:rPr lang="pt-BR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l</a:t>
                      </a:r>
                      <a:r>
                        <a:rPr lang="pt-BR" sz="2200" baseline="30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</a:t>
                      </a:r>
                      <a:endParaRPr lang="pt-BR" sz="2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&lt;450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450 a 2000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&gt;2000</a:t>
                      </a: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Toxicidade </a:t>
                      </a:r>
                      <a:endParaRPr lang="pt-BR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Sódio (Na)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Irrigação por superfície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RAS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 3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a 9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&gt;9</a:t>
                      </a: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Irrigação por aspersão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VE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m.e. l</a:t>
                      </a:r>
                      <a:r>
                        <a:rPr lang="es-VE" sz="2200" baseline="30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</a:t>
                      </a:r>
                      <a:endParaRPr lang="pt-BR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VE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 3</a:t>
                      </a:r>
                      <a:endParaRPr lang="pt-BR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VE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&gt; 3</a:t>
                      </a:r>
                      <a:endParaRPr lang="pt-BR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VE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pt-BR" sz="2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VE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Cloro (Cl)</a:t>
                      </a:r>
                      <a:endParaRPr lang="pt-BR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VE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pt-BR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VE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pt-BR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VE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pt-BR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VE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pt-BR" sz="2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Irrigação por superfície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VE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m.e. l</a:t>
                      </a:r>
                      <a:r>
                        <a:rPr lang="es-VE" sz="2200" baseline="30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</a:t>
                      </a:r>
                      <a:endParaRPr lang="pt-BR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VE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 4</a:t>
                      </a:r>
                      <a:endParaRPr lang="pt-BR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VE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 a 10</a:t>
                      </a:r>
                      <a:endParaRPr lang="pt-BR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VE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&gt; 10</a:t>
                      </a:r>
                      <a:endParaRPr lang="pt-BR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Irrigação por aspersão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VE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m.e. l</a:t>
                      </a:r>
                      <a:r>
                        <a:rPr lang="es-VE" sz="2200" baseline="30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</a:t>
                      </a:r>
                      <a:endParaRPr lang="pt-BR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VE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 3</a:t>
                      </a:r>
                      <a:endParaRPr lang="pt-BR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VE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&gt; 3</a:t>
                      </a:r>
                      <a:endParaRPr lang="pt-BR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VE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pt-BR" sz="2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Boro (B)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mg l</a:t>
                      </a:r>
                      <a:r>
                        <a:rPr lang="pt-BR" sz="2200" baseline="30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</a:t>
                      </a:r>
                      <a:endParaRPr lang="pt-BR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 0,7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0,7 a 3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&gt; 3</a:t>
                      </a: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Miscelânea</a:t>
                      </a:r>
                      <a:endParaRPr lang="pt-BR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NO</a:t>
                      </a:r>
                      <a:r>
                        <a:rPr lang="pt-BR" sz="2200" baseline="-25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pt-BR" sz="2200" baseline="30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pt-BR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mg l</a:t>
                      </a:r>
                      <a:r>
                        <a:rPr lang="pt-BR" sz="2200" baseline="30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</a:t>
                      </a:r>
                      <a:endParaRPr lang="pt-BR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 5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 a 30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&gt; 30</a:t>
                      </a: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VE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HCO</a:t>
                      </a:r>
                      <a:r>
                        <a:rPr lang="es-VE" sz="2200" baseline="-25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r>
                        <a:rPr lang="es-VE" sz="2200" baseline="30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r>
                        <a:rPr lang="es-VE" sz="2200" baseline="-25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s-VE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</a:t>
                      </a: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Irrigação por aspersão</a:t>
                      </a:r>
                      <a:r>
                        <a:rPr lang="es-VE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</a:t>
                      </a:r>
                      <a:endParaRPr lang="pt-BR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m.e. l</a:t>
                      </a:r>
                      <a:r>
                        <a:rPr lang="pt-BR" sz="2200" baseline="30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</a:t>
                      </a:r>
                      <a:endParaRPr lang="pt-BR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&lt; 1,5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1,5 a 8,5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&gt; 8,5</a:t>
                      </a: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pH normal entre 6,5 a 8,4</a:t>
                      </a:r>
                    </a:p>
                  </a:txBody>
                  <a:tcPr marL="33338" marR="33338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Fonte: </a:t>
                      </a:r>
                      <a:r>
                        <a:rPr lang="en-US" sz="2200" baseline="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Boletim</a:t>
                      </a:r>
                      <a:r>
                        <a:rPr lang="en-US" sz="22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29 (</a:t>
                      </a:r>
                      <a:r>
                        <a:rPr lang="en-US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FAO,</a:t>
                      </a:r>
                      <a:r>
                        <a:rPr lang="en-US" sz="22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1989)</a:t>
                      </a:r>
                      <a:endParaRPr lang="pt-BR" sz="2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38" marR="33338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pic>
        <p:nvPicPr>
          <p:cNvPr id="2" name="Salinid_Sodicid_Toxidez">
            <a:hlinkClick r:id="" action="ppaction://media"/>
            <a:extLst>
              <a:ext uri="{FF2B5EF4-FFF2-40B4-BE49-F238E27FC236}">
                <a16:creationId xmlns:a16="http://schemas.microsoft.com/office/drawing/2014/main" id="{03ED97CF-F372-42CF-A1BA-5D93AD99C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416" y="6065520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49850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Toxicidade por Íons</a:t>
            </a:r>
            <a:br>
              <a:rPr lang="pt-BR" dirty="0"/>
            </a:br>
            <a:r>
              <a:rPr lang="pt-BR" dirty="0"/>
              <a:t>Limites dos elementos 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600040"/>
              </p:ext>
            </p:extLst>
          </p:nvPr>
        </p:nvGraphicFramePr>
        <p:xfrm>
          <a:off x="0" y="2028180"/>
          <a:ext cx="9144000" cy="18542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316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3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857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Restrição</a:t>
                      </a:r>
                      <a:endParaRPr lang="pt-B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Cloreto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Sódio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Boro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Cloreto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Sódio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Boro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Classe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/>
                        <a:t>(</a:t>
                      </a:r>
                      <a:r>
                        <a:rPr lang="en-US" dirty="0" err="1"/>
                        <a:t>mmol</a:t>
                      </a:r>
                      <a:r>
                        <a:rPr lang="en-US" dirty="0"/>
                        <a:t>/L)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ppm</a:t>
                      </a:r>
                      <a:endParaRPr lang="pt-BR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Ausência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&lt;4,0</a:t>
                      </a:r>
                      <a:endParaRPr lang="pt-B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&lt;3,0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&lt;0,06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&lt;141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&lt;70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&lt;0,7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T1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Moderada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4,0 -10,0</a:t>
                      </a:r>
                      <a:endParaRPr lang="pt-B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3,0 -  9,0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0,06</a:t>
                      </a:r>
                      <a:r>
                        <a:rPr lang="en-US" baseline="0" dirty="0"/>
                        <a:t> – 0,27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141- 354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70 -207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0,7-3,0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T2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Severa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&gt;10,0</a:t>
                      </a:r>
                      <a:endParaRPr lang="pt-B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&gt;9,0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&gt;0,27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&gt;354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&gt;207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&gt;3,0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T3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179512" y="4308256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Fonte: </a:t>
            </a:r>
            <a:r>
              <a:rPr lang="en-US" dirty="0" err="1"/>
              <a:t>Adaptado</a:t>
            </a:r>
            <a:r>
              <a:rPr lang="en-US" dirty="0"/>
              <a:t> de Ayres e </a:t>
            </a:r>
            <a:r>
              <a:rPr lang="en-US" dirty="0" err="1"/>
              <a:t>Westcot</a:t>
            </a:r>
            <a:r>
              <a:rPr lang="en-US" dirty="0"/>
              <a:t> ( 1991)</a:t>
            </a:r>
            <a:endParaRPr lang="pt-BR" dirty="0"/>
          </a:p>
        </p:txBody>
      </p:sp>
      <p:pic>
        <p:nvPicPr>
          <p:cNvPr id="3" name="Toxidez">
            <a:hlinkClick r:id="" action="ppaction://media"/>
            <a:extLst>
              <a:ext uri="{FF2B5EF4-FFF2-40B4-BE49-F238E27FC236}">
                <a16:creationId xmlns:a16="http://schemas.microsoft.com/office/drawing/2014/main" id="{57EC4F11-CBE8-4D15-91A4-A5B1FC413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0506" y="541338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Observação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pt-BR" dirty="0"/>
              <a:t>Água do mar → 40 – 50 dS/m			</a:t>
            </a:r>
          </a:p>
          <a:p>
            <a:pPr>
              <a:lnSpc>
                <a:spcPct val="150000"/>
              </a:lnSpc>
              <a:buNone/>
            </a:pPr>
            <a:r>
              <a:rPr lang="pt-BR" dirty="0"/>
              <a:t>Mar Morto → 200 dS/m	</a:t>
            </a:r>
          </a:p>
          <a:p>
            <a:pPr>
              <a:lnSpc>
                <a:spcPct val="150000"/>
              </a:lnSpc>
              <a:buNone/>
            </a:pPr>
            <a:r>
              <a:rPr lang="pt-BR" dirty="0"/>
              <a:t>Água de chuva → 0,5 dS/m						</a:t>
            </a:r>
          </a:p>
          <a:p>
            <a:pPr>
              <a:lnSpc>
                <a:spcPct val="150000"/>
              </a:lnSpc>
              <a:buNone/>
            </a:pPr>
            <a:r>
              <a:rPr lang="pt-BR" dirty="0"/>
              <a:t>									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Aula 9-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0"/>
            <a:ext cx="6572264" cy="6863918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t-BR" b="1" dirty="0"/>
              <a:t>Mistura de águas</a:t>
            </a:r>
            <a:endParaRPr lang="pt-B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42844" y="1600200"/>
                <a:ext cx="8858312" cy="4525963"/>
              </a:xfrm>
            </p:spPr>
            <p:txBody>
              <a:bodyPr>
                <a:normAutofit fontScale="92500" lnSpcReduction="20000"/>
              </a:bodyPr>
              <a:lstStyle/>
              <a:p>
                <a:pPr algn="ctr">
                  <a:buNone/>
                </a:pPr>
                <a:r>
                  <a:rPr lang="pt-BR" sz="2800" dirty="0"/>
                  <a:t>% água boa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pt-BR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800" i="1">
                                    <a:latin typeface="Cambria Math" panose="02040503050406030204" pitchFamily="18" charset="0"/>
                                  </a:rPr>
                                  <m:t>𝐶𝐸</m:t>
                                </m:r>
                              </m:e>
                              <m:sub>
                                <m:r>
                                  <a:rPr lang="pt-BR" sz="2800" i="1">
                                    <a:latin typeface="Cambria Math" panose="02040503050406030204" pitchFamily="18" charset="0"/>
                                  </a:rPr>
                                  <m:t>𝑟𝑢𝑖𝑚</m:t>
                                </m:r>
                              </m:sub>
                            </m:sSub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− </m:t>
                            </m:r>
                            <m:sSub>
                              <m:sSubPr>
                                <m:ctrlPr>
                                  <a:rPr lang="pt-BR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800" i="1">
                                    <a:latin typeface="Cambria Math" panose="02040503050406030204" pitchFamily="18" charset="0"/>
                                  </a:rPr>
                                  <m:t>𝐶𝐸</m:t>
                                </m:r>
                              </m:e>
                              <m:sub>
                                <m:r>
                                  <a:rPr lang="pt-BR" sz="2800" i="1">
                                    <a:latin typeface="Cambria Math" panose="02040503050406030204" pitchFamily="18" charset="0"/>
                                  </a:rPr>
                                  <m:t>𝑚𝑖𝑠𝑡𝑢𝑟𝑎</m:t>
                                </m:r>
                              </m:sub>
                            </m:sSub>
                          </m:e>
                        </m:d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d>
                          <m:dPr>
                            <m:ctrlPr>
                              <a:rPr lang="pt-BR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800" i="1">
                                    <a:latin typeface="Cambria Math" panose="02040503050406030204" pitchFamily="18" charset="0"/>
                                  </a:rPr>
                                  <m:t>𝐶𝐸</m:t>
                                </m:r>
                              </m:e>
                              <m:sub>
                                <m:r>
                                  <a:rPr lang="pt-BR" sz="2800" i="1">
                                    <a:latin typeface="Cambria Math" panose="02040503050406030204" pitchFamily="18" charset="0"/>
                                  </a:rPr>
                                  <m:t>𝑟𝑢𝑖</m:t>
                                </m:r>
                                <m:r>
                                  <a:rPr lang="pt-BR" sz="28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pt-BR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800" i="1">
                                    <a:latin typeface="Cambria Math" panose="02040503050406030204" pitchFamily="18" charset="0"/>
                                  </a:rPr>
                                  <m:t>𝐶𝐸</m:t>
                                </m:r>
                              </m:e>
                              <m:sub>
                                <m:r>
                                  <a:rPr lang="pt-BR" sz="2800" i="1">
                                    <a:latin typeface="Cambria Math" panose="02040503050406030204" pitchFamily="18" charset="0"/>
                                  </a:rPr>
                                  <m:t>𝑏𝑜𝑎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BR" sz="2800" b="0" i="1" smtClean="0">
                        <a:latin typeface="Cambria Math" panose="02040503050406030204" pitchFamily="18" charset="0"/>
                      </a:rPr>
                      <m:t> 100</m:t>
                    </m:r>
                  </m:oMath>
                </a14:m>
                <a:endParaRPr lang="pt-BR" sz="2800" dirty="0"/>
              </a:p>
              <a:p>
                <a:pPr>
                  <a:buNone/>
                </a:pPr>
                <a:endParaRPr lang="pt-BR" sz="2800" baseline="-25000" dirty="0"/>
              </a:p>
              <a:p>
                <a:pPr>
                  <a:buNone/>
                </a:pPr>
                <a:r>
                  <a:rPr lang="pt-BR" sz="2800" dirty="0"/>
                  <a:t>Exemplo:</a:t>
                </a:r>
              </a:p>
              <a:p>
                <a:pPr>
                  <a:buNone/>
                </a:pPr>
                <a:r>
                  <a:rPr lang="pt-BR" sz="2800" dirty="0"/>
                  <a:t>	</a:t>
                </a:r>
                <a:r>
                  <a:rPr lang="pt-BR" sz="2800" dirty="0" err="1"/>
                  <a:t>CE</a:t>
                </a:r>
                <a:r>
                  <a:rPr lang="pt-BR" sz="2800" baseline="-25000" dirty="0" err="1"/>
                  <a:t>ruim</a:t>
                </a:r>
                <a:r>
                  <a:rPr lang="pt-BR" sz="2800" baseline="-25000" dirty="0"/>
                  <a:t> </a:t>
                </a:r>
                <a:r>
                  <a:rPr lang="pt-BR" sz="2800" dirty="0"/>
                  <a:t>= 4,20 </a:t>
                </a:r>
                <a:r>
                  <a:rPr lang="pt-BR" sz="2800" dirty="0" err="1"/>
                  <a:t>dS</a:t>
                </a:r>
                <a:r>
                  <a:rPr lang="pt-BR" sz="2800" dirty="0"/>
                  <a:t>/m</a:t>
                </a:r>
                <a:endParaRPr lang="pt-BR" sz="2800" baseline="-25000" dirty="0"/>
              </a:p>
              <a:p>
                <a:pPr>
                  <a:buNone/>
                </a:pPr>
                <a:r>
                  <a:rPr lang="pt-BR" sz="2800" dirty="0"/>
                  <a:t>	</a:t>
                </a:r>
                <a:r>
                  <a:rPr lang="pt-BR" sz="2800" dirty="0" err="1"/>
                  <a:t>CE</a:t>
                </a:r>
                <a:r>
                  <a:rPr lang="pt-BR" sz="2800" baseline="-25000" dirty="0" err="1"/>
                  <a:t>mistura</a:t>
                </a:r>
                <a:r>
                  <a:rPr lang="pt-BR" sz="2800" baseline="-25000" dirty="0"/>
                  <a:t> </a:t>
                </a:r>
                <a:r>
                  <a:rPr lang="pt-BR" sz="2800" dirty="0"/>
                  <a:t>= 2,20 dS/m (Alfafa, 90% da produção potencial)</a:t>
                </a:r>
              </a:p>
              <a:p>
                <a:pPr>
                  <a:buNone/>
                </a:pPr>
                <a:r>
                  <a:rPr lang="pt-BR" sz="2800" dirty="0"/>
                  <a:t>	</a:t>
                </a:r>
                <a:r>
                  <a:rPr lang="pt-BR" sz="2800" dirty="0" err="1"/>
                  <a:t>CE</a:t>
                </a:r>
                <a:r>
                  <a:rPr lang="pt-BR" sz="2800" baseline="-25000" dirty="0" err="1"/>
                  <a:t>boa</a:t>
                </a:r>
                <a:r>
                  <a:rPr lang="pt-BR" sz="2800" baseline="-25000" dirty="0"/>
                  <a:t> </a:t>
                </a:r>
                <a:r>
                  <a:rPr lang="pt-BR" sz="2800" dirty="0"/>
                  <a:t>= 0,15 </a:t>
                </a:r>
                <a:r>
                  <a:rPr lang="pt-BR" sz="2800" dirty="0" err="1"/>
                  <a:t>dS</a:t>
                </a:r>
                <a:r>
                  <a:rPr lang="pt-BR" sz="2800" dirty="0"/>
                  <a:t>/m</a:t>
                </a:r>
              </a:p>
              <a:p>
                <a:pPr>
                  <a:buNone/>
                </a:pPr>
                <a:r>
                  <a:rPr lang="pt-BR" sz="2800" dirty="0"/>
                  <a:t>	</a:t>
                </a:r>
              </a:p>
              <a:p>
                <a:pPr>
                  <a:buNone/>
                </a:pPr>
                <a:r>
                  <a:rPr lang="pt-BR" sz="2800" dirty="0"/>
                  <a:t>% água boa (qualidade)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4,20 </m:t>
                            </m:r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 2,20</m:t>
                            </m:r>
                          </m:e>
                        </m:d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  </m:t>
                        </m:r>
                      </m:num>
                      <m:den>
                        <m:d>
                          <m:dPr>
                            <m:ctrlPr>
                              <a:rPr lang="pt-BR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4,20 </m:t>
                            </m:r>
                            <m:r>
                              <a:rPr lang="pt-BR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pt-BR" sz="280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pt-BR" sz="2800" b="0" i="1" smtClean="0">
                                <a:latin typeface="Cambria Math" panose="02040503050406030204" pitchFamily="18" charset="0"/>
                              </a:rPr>
                              <m:t>,15</m:t>
                            </m:r>
                          </m:e>
                        </m:d>
                      </m:den>
                    </m:f>
                    <m:r>
                      <a:rPr lang="pt-BR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BR" sz="2800" i="1">
                        <a:latin typeface="Cambria Math" panose="02040503050406030204" pitchFamily="18" charset="0"/>
                      </a:rPr>
                      <m:t> 100 </m:t>
                    </m:r>
                  </m:oMath>
                </a14:m>
                <a:r>
                  <a:rPr lang="pt-BR" sz="2800" dirty="0"/>
                  <a:t> =  49,4%</a:t>
                </a:r>
              </a:p>
              <a:p>
                <a:pPr>
                  <a:lnSpc>
                    <a:spcPct val="210000"/>
                  </a:lnSpc>
                  <a:buNone/>
                </a:pPr>
                <a:r>
                  <a:rPr lang="pt-BR" sz="2800" dirty="0"/>
                  <a:t>		         Mistura: 49,4 % boa : 50,6% ruim</a:t>
                </a:r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2844" y="1600200"/>
                <a:ext cx="8858312" cy="4525963"/>
              </a:xfrm>
              <a:blipFill>
                <a:blip r:embed="rId4"/>
                <a:stretch>
                  <a:fillRect l="-1238" t="-94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Mistura de águas">
            <a:hlinkClick r:id="" action="ppaction://media"/>
            <a:extLst>
              <a:ext uri="{FF2B5EF4-FFF2-40B4-BE49-F238E27FC236}">
                <a16:creationId xmlns:a16="http://schemas.microsoft.com/office/drawing/2014/main" id="{31656AD9-1D60-4852-99C8-83C9BB4DF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731837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36912"/>
            <a:ext cx="8229600" cy="1143000"/>
          </a:xfrm>
        </p:spPr>
        <p:txBody>
          <a:bodyPr/>
          <a:lstStyle/>
          <a:p>
            <a:r>
              <a:rPr lang="pt-BR" dirty="0"/>
              <a:t>Legislação sobre o Uso da Água</a:t>
            </a:r>
          </a:p>
        </p:txBody>
      </p:sp>
    </p:spTree>
    <p:extLst>
      <p:ext uri="{BB962C8B-B14F-4D97-AF65-F5344CB8AC3E}">
        <p14:creationId xmlns:p14="http://schemas.microsoft.com/office/powerpoint/2010/main" val="197030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3710068"/>
            <a:ext cx="3600400" cy="1185186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pt-BR" sz="2200" i="1" dirty="0"/>
              <a:t>Para presidente da Nestlé, privatização é resposta para questões da água.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462D2E9-5A7A-4206-8FF1-3F567A2234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3" t="13461" r="36613" b="5901"/>
          <a:stretch/>
        </p:blipFill>
        <p:spPr>
          <a:xfrm>
            <a:off x="1" y="20923"/>
            <a:ext cx="3995936" cy="365342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EA5018D-29D3-4ABB-B1BF-9295FC6792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25" t="10941" r="36613" b="4640"/>
          <a:stretch/>
        </p:blipFill>
        <p:spPr>
          <a:xfrm>
            <a:off x="5148064" y="116632"/>
            <a:ext cx="3995936" cy="399593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AAFC5E0-DF17-402E-A6A5-8BAA05EFB6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926" t="10940" r="39374" b="4641"/>
          <a:stretch/>
        </p:blipFill>
        <p:spPr>
          <a:xfrm>
            <a:off x="4211960" y="2669683"/>
            <a:ext cx="3447226" cy="4162046"/>
          </a:xfrm>
          <a:prstGeom prst="rect">
            <a:avLst/>
          </a:prstGeom>
        </p:spPr>
      </p:pic>
      <p:pic>
        <p:nvPicPr>
          <p:cNvPr id="6" name="Contra a Privatização">
            <a:hlinkClick r:id="" action="ppaction://media"/>
            <a:extLst>
              <a:ext uri="{FF2B5EF4-FFF2-40B4-BE49-F238E27FC236}">
                <a16:creationId xmlns:a16="http://schemas.microsoft.com/office/drawing/2014/main" id="{908531B2-EC36-4346-BC91-0D9857158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6920" y="5445224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06736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Aula 9-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59" y="285728"/>
            <a:ext cx="9103241" cy="5715016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Consumo humano: 300 L/hab.dia x 365 dias/ano = 109,5 m</a:t>
            </a:r>
            <a:r>
              <a:rPr lang="pt-BR" baseline="30000" dirty="0"/>
              <a:t>3</a:t>
            </a:r>
            <a:r>
              <a:rPr lang="pt-BR" dirty="0"/>
              <a:t>/hab.ano</a:t>
            </a:r>
          </a:p>
          <a:p>
            <a:pPr>
              <a:buNone/>
            </a:pPr>
            <a:r>
              <a:rPr lang="pt-BR" dirty="0"/>
              <a:t>				         + Demais atividades:  200 m</a:t>
            </a:r>
            <a:r>
              <a:rPr lang="pt-BR" baseline="30000" dirty="0"/>
              <a:t>3</a:t>
            </a:r>
            <a:r>
              <a:rPr lang="pt-BR" dirty="0"/>
              <a:t>/hab.ano</a:t>
            </a:r>
          </a:p>
          <a:p>
            <a:pPr>
              <a:buNone/>
            </a:pPr>
            <a:r>
              <a:rPr lang="pt-BR" dirty="0"/>
              <a:t>						                  </a:t>
            </a:r>
            <a:r>
              <a:rPr lang="pt-BR" u="sng" dirty="0"/>
              <a:t>  x 5                           </a:t>
            </a:r>
            <a:r>
              <a:rPr lang="pt-BR" u="sng" dirty="0">
                <a:solidFill>
                  <a:schemeClr val="bg1"/>
                </a:solidFill>
              </a:rPr>
              <a:t>.</a:t>
            </a:r>
            <a:endParaRPr lang="pt-BR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pt-BR" dirty="0"/>
              <a:t>			Recomendação OMS:	                   1000 m</a:t>
            </a:r>
            <a:r>
              <a:rPr lang="pt-BR" baseline="30000" dirty="0"/>
              <a:t>3</a:t>
            </a:r>
            <a:r>
              <a:rPr lang="pt-BR" dirty="0"/>
              <a:t>/</a:t>
            </a:r>
            <a:r>
              <a:rPr lang="pt-BR" dirty="0" err="1"/>
              <a:t>hab.ano</a:t>
            </a:r>
            <a:endParaRPr lang="pt-BR" dirty="0"/>
          </a:p>
          <a:p>
            <a:pPr>
              <a:buNone/>
            </a:pPr>
            <a:r>
              <a:rPr lang="pt-BR" dirty="0"/>
              <a:t> </a:t>
            </a:r>
          </a:p>
          <a:p>
            <a:pPr>
              <a:buNone/>
            </a:pPr>
            <a:r>
              <a:rPr lang="pt-BR" dirty="0"/>
              <a:t>Rios no Mundo:	</a:t>
            </a:r>
          </a:p>
          <a:p>
            <a:pPr>
              <a:buNone/>
            </a:pPr>
            <a:r>
              <a:rPr lang="pt-BR" dirty="0"/>
              <a:t>Q</a:t>
            </a:r>
            <a:r>
              <a:rPr lang="pt-BR" baseline="-25000" dirty="0"/>
              <a:t>Total</a:t>
            </a:r>
            <a:r>
              <a:rPr lang="pt-BR" dirty="0"/>
              <a:t> = 41 bi de km</a:t>
            </a:r>
            <a:r>
              <a:rPr lang="pt-BR" baseline="30000" dirty="0"/>
              <a:t>3</a:t>
            </a:r>
            <a:r>
              <a:rPr lang="pt-BR" dirty="0"/>
              <a:t>/ano / 7 bi de habitantes = 5.800 m</a:t>
            </a:r>
            <a:r>
              <a:rPr lang="pt-BR" baseline="30000" dirty="0"/>
              <a:t>3</a:t>
            </a:r>
            <a:r>
              <a:rPr lang="pt-BR" dirty="0"/>
              <a:t>/hab.ano</a:t>
            </a:r>
          </a:p>
          <a:p>
            <a:pPr>
              <a:buNone/>
            </a:pPr>
            <a:r>
              <a:rPr lang="pt-BR" dirty="0"/>
              <a:t>		  41 bi km</a:t>
            </a:r>
            <a:r>
              <a:rPr lang="pt-BR" baseline="30000" dirty="0"/>
              <a:t>3</a:t>
            </a:r>
            <a:r>
              <a:rPr lang="pt-BR" dirty="0"/>
              <a:t>/ano / 9 bi de habitantes = 4.556 m</a:t>
            </a:r>
            <a:r>
              <a:rPr lang="pt-BR" baseline="30000" dirty="0"/>
              <a:t>3</a:t>
            </a:r>
            <a:r>
              <a:rPr lang="pt-BR" dirty="0"/>
              <a:t>/hab.ano</a:t>
            </a:r>
          </a:p>
          <a:p>
            <a:pPr>
              <a:buNone/>
            </a:pPr>
            <a:r>
              <a:rPr lang="pt-BR" dirty="0"/>
              <a:t>		</a:t>
            </a:r>
          </a:p>
          <a:p>
            <a:pPr>
              <a:buNone/>
            </a:pPr>
            <a:r>
              <a:rPr lang="pt-BR" dirty="0"/>
              <a:t>	Falsa abundância → Distribuição irregular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Aula 9-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92726"/>
            <a:ext cx="8143900" cy="6765274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pt-BR" sz="4000" dirty="0"/>
              <a:t>Leis mais importantes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pt-BR" b="1" dirty="0"/>
              <a:t>Código das Águas (1934)</a:t>
            </a:r>
            <a:endParaRPr lang="pt-BR" dirty="0"/>
          </a:p>
          <a:p>
            <a:pPr marL="0" indent="0">
              <a:lnSpc>
                <a:spcPct val="150000"/>
              </a:lnSpc>
              <a:buNone/>
            </a:pPr>
            <a:r>
              <a:rPr lang="pt-BR" dirty="0"/>
              <a:t>	</a:t>
            </a:r>
            <a:r>
              <a:rPr lang="pt-BR" sz="2800" dirty="0"/>
              <a:t>- Base: antigos códigos de França e Alemanha</a:t>
            </a:r>
          </a:p>
          <a:p>
            <a:endParaRPr lang="pt-BR" sz="1600" dirty="0"/>
          </a:p>
          <a:p>
            <a:pPr marL="0" indent="0">
              <a:buNone/>
            </a:pPr>
            <a:r>
              <a:rPr lang="pt-BR" b="1" dirty="0"/>
              <a:t>Lei das Águas (1997)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sz="2800" dirty="0"/>
              <a:t>- Bases:</a:t>
            </a:r>
          </a:p>
          <a:p>
            <a:pPr marL="0" indent="0">
              <a:buNone/>
            </a:pPr>
            <a:r>
              <a:rPr lang="pt-BR" sz="2800" dirty="0"/>
              <a:t>		Constituição Federal (1988)</a:t>
            </a:r>
          </a:p>
          <a:p>
            <a:pPr marL="0" indent="0">
              <a:buNone/>
            </a:pPr>
            <a:r>
              <a:rPr lang="pt-BR" sz="2800" dirty="0"/>
              <a:t>		Lei das Águas de SP (1991)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03238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pt-BR" b="1" dirty="0"/>
              <a:t>Leis atuais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446238"/>
            <a:ext cx="8435280" cy="529513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t-BR" u="sng" dirty="0"/>
              <a:t>Federais: </a:t>
            </a:r>
            <a:r>
              <a:rPr lang="pt-BR" dirty="0"/>
              <a:t>9433/1997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u="sng" dirty="0"/>
              <a:t>Fundamentos</a:t>
            </a:r>
            <a:r>
              <a:rPr lang="pt-BR" dirty="0"/>
              <a:t>:</a:t>
            </a:r>
          </a:p>
          <a:p>
            <a:pPr>
              <a:spcBef>
                <a:spcPts val="1200"/>
              </a:spcBef>
              <a:buNone/>
            </a:pPr>
            <a:r>
              <a:rPr lang="pt-BR" dirty="0"/>
              <a:t> I - Água = bem de domínio público;</a:t>
            </a:r>
          </a:p>
          <a:p>
            <a:pPr>
              <a:spcBef>
                <a:spcPts val="1200"/>
              </a:spcBef>
              <a:buNone/>
            </a:pPr>
            <a:r>
              <a:rPr lang="pt-BR" dirty="0"/>
              <a:t> II - Água = recurso natural limitado e com valor econômico;</a:t>
            </a:r>
          </a:p>
          <a:p>
            <a:pPr>
              <a:spcBef>
                <a:spcPts val="1200"/>
              </a:spcBef>
              <a:buNone/>
            </a:pPr>
            <a:r>
              <a:rPr lang="pt-BR" dirty="0"/>
              <a:t>III – Escassez → uso prioritário = consumo humano + dessedentação de animais;</a:t>
            </a:r>
          </a:p>
          <a:p>
            <a:pPr>
              <a:spcBef>
                <a:spcPts val="1200"/>
              </a:spcBef>
              <a:buNone/>
            </a:pPr>
            <a:r>
              <a:rPr lang="pt-BR" dirty="0"/>
              <a:t>IV - Gestão dos recursos hídricos → uso múltiplo das águas;</a:t>
            </a:r>
          </a:p>
          <a:p>
            <a:pPr>
              <a:spcBef>
                <a:spcPts val="1200"/>
              </a:spcBef>
              <a:buNone/>
            </a:pPr>
            <a:r>
              <a:rPr lang="pt-BR" dirty="0"/>
              <a:t>V - BH = unid. territorial p/ implementação da Política Nac. de Rec. </a:t>
            </a:r>
            <a:r>
              <a:rPr lang="pt-BR" dirty="0" err="1"/>
              <a:t>Hídr</a:t>
            </a:r>
            <a:r>
              <a:rPr lang="pt-BR" dirty="0"/>
              <a:t>. e atuação do SNGRH;  </a:t>
            </a:r>
          </a:p>
          <a:p>
            <a:pPr>
              <a:spcBef>
                <a:spcPts val="1200"/>
              </a:spcBef>
              <a:buNone/>
            </a:pPr>
            <a:r>
              <a:rPr lang="pt-BR" dirty="0"/>
              <a:t>VI - Gestão dos recursos hídricos → descentralizada e participativa </a:t>
            </a:r>
          </a:p>
          <a:p>
            <a:pPr>
              <a:spcBef>
                <a:spcPts val="1200"/>
              </a:spcBef>
              <a:buNone/>
            </a:pPr>
            <a:r>
              <a:rPr lang="pt-BR" dirty="0"/>
              <a:t>(Poder Público, usuários e comunidades)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u="sng" dirty="0"/>
              <a:t>Objetivos: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0850" indent="-450850">
              <a:spcBef>
                <a:spcPts val="1200"/>
              </a:spcBef>
              <a:buNone/>
            </a:pPr>
            <a:r>
              <a:rPr lang="pt-BR" sz="2800" dirty="0"/>
              <a:t>I – Coordenar a ação integrada das Águas;</a:t>
            </a:r>
          </a:p>
          <a:p>
            <a:pPr marL="450850" indent="-450850">
              <a:spcBef>
                <a:spcPts val="1200"/>
              </a:spcBef>
              <a:buNone/>
            </a:pPr>
            <a:r>
              <a:rPr lang="pt-BR" sz="2800" dirty="0"/>
              <a:t>II – Arbitrar administrativamente os conflitos relacionados com recursos hídricos;</a:t>
            </a:r>
          </a:p>
          <a:p>
            <a:pPr marL="450850" indent="-450850">
              <a:spcBef>
                <a:spcPts val="1200"/>
              </a:spcBef>
              <a:buNone/>
            </a:pPr>
            <a:r>
              <a:rPr lang="pt-BR" sz="2800" dirty="0"/>
              <a:t>III – Implementar a Política Nacional de Recursos Hídricos;</a:t>
            </a:r>
          </a:p>
          <a:p>
            <a:pPr marL="450850" indent="-450850">
              <a:spcBef>
                <a:spcPts val="1200"/>
              </a:spcBef>
              <a:buNone/>
            </a:pPr>
            <a:r>
              <a:rPr lang="pt-BR" sz="2800" dirty="0"/>
              <a:t>IV – Planejar, regular e controlar o uso, preservação e recuperação dos recursos hídricos;</a:t>
            </a:r>
          </a:p>
          <a:p>
            <a:pPr marL="450850" indent="-450850">
              <a:spcBef>
                <a:spcPts val="1200"/>
              </a:spcBef>
              <a:buNone/>
            </a:pPr>
            <a:r>
              <a:rPr lang="pt-BR" sz="2800" dirty="0"/>
              <a:t>V – Promover a cobrança pelo uso de recursos hídricos.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u="sng" dirty="0"/>
              <a:t>Instrumentos da Política Nacional de Recursos Hídricos</a:t>
            </a:r>
            <a:r>
              <a:rPr lang="pt-BR" dirty="0"/>
              <a:t>: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7289" y="1988840"/>
            <a:ext cx="8931215" cy="4309939"/>
          </a:xfrm>
        </p:spPr>
        <p:txBody>
          <a:bodyPr>
            <a:normAutofit/>
          </a:bodyPr>
          <a:lstStyle/>
          <a:p>
            <a:pPr marL="450850" indent="-450850">
              <a:spcBef>
                <a:spcPts val="1200"/>
              </a:spcBef>
              <a:buNone/>
            </a:pPr>
            <a:r>
              <a:rPr lang="pt-BR" sz="2800" dirty="0"/>
              <a:t>I - Planos de Recursos Hídricos;</a:t>
            </a:r>
          </a:p>
          <a:p>
            <a:pPr marL="450850" indent="-450850">
              <a:spcBef>
                <a:spcPts val="1200"/>
              </a:spcBef>
              <a:buNone/>
            </a:pPr>
            <a:r>
              <a:rPr lang="pt-BR" sz="2800" dirty="0"/>
              <a:t>II - Enquadramento dos corpos de água em classes, segundo usos preponderantes;</a:t>
            </a:r>
          </a:p>
          <a:p>
            <a:pPr marL="450850" indent="-450850">
              <a:spcBef>
                <a:spcPts val="1200"/>
              </a:spcBef>
              <a:buNone/>
            </a:pPr>
            <a:r>
              <a:rPr lang="pt-BR" sz="2800" dirty="0"/>
              <a:t>III - Outorga dos direitos de uso de recursos hídricos;</a:t>
            </a:r>
          </a:p>
          <a:p>
            <a:pPr marL="450850" indent="-450850">
              <a:spcBef>
                <a:spcPts val="1200"/>
              </a:spcBef>
              <a:buNone/>
            </a:pPr>
            <a:r>
              <a:rPr lang="pt-BR" sz="2800" dirty="0"/>
              <a:t>IV - Cobrança pelo uso de recursos hídricos;</a:t>
            </a:r>
          </a:p>
          <a:p>
            <a:pPr marL="450850" indent="-450850">
              <a:spcBef>
                <a:spcPts val="1200"/>
              </a:spcBef>
              <a:buNone/>
            </a:pPr>
            <a:r>
              <a:rPr lang="pt-BR" sz="2800" dirty="0"/>
              <a:t>V - Compensação a Municípios; </a:t>
            </a:r>
          </a:p>
          <a:p>
            <a:pPr marL="450850" indent="-450850">
              <a:spcBef>
                <a:spcPts val="1200"/>
              </a:spcBef>
              <a:buNone/>
            </a:pPr>
            <a:r>
              <a:rPr lang="pt-BR" sz="2800" dirty="0"/>
              <a:t>VI - Sistema de Informações sobre Recursos Hídricos (SNIRH)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Aula 9-17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75" b="8572"/>
          <a:stretch/>
        </p:blipFill>
        <p:spPr>
          <a:xfrm>
            <a:off x="1036115" y="116632"/>
            <a:ext cx="7071769" cy="6597353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Aula 9-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-136784"/>
            <a:ext cx="6357982" cy="7500431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Aula 9-19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3704" b="4767"/>
          <a:stretch/>
        </p:blipFill>
        <p:spPr>
          <a:xfrm>
            <a:off x="1642480" y="0"/>
            <a:ext cx="5787040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A4947DD-2DCB-4703-A450-BFE45D83FE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13461" r="19288" b="3380"/>
          <a:stretch/>
        </p:blipFill>
        <p:spPr>
          <a:xfrm>
            <a:off x="4067944" y="3109766"/>
            <a:ext cx="4421198" cy="369365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047F1D9-F975-43AC-BC76-05F8869162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13" t="12201" r="25588" b="13460"/>
          <a:stretch/>
        </p:blipFill>
        <p:spPr>
          <a:xfrm>
            <a:off x="5211843" y="54575"/>
            <a:ext cx="3816425" cy="312734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66397F7-09B7-436D-B8AA-081D8A34C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58" y="0"/>
            <a:ext cx="3816424" cy="5013161"/>
          </a:xfrm>
          <a:prstGeom prst="rect">
            <a:avLst/>
          </a:prstGeom>
        </p:spPr>
      </p:pic>
      <p:pic>
        <p:nvPicPr>
          <p:cNvPr id="2" name="Favorável à Privatização">
            <a:hlinkClick r:id="" action="ppaction://media"/>
            <a:extLst>
              <a:ext uri="{FF2B5EF4-FFF2-40B4-BE49-F238E27FC236}">
                <a16:creationId xmlns:a16="http://schemas.microsoft.com/office/drawing/2014/main" id="{7DFED5AF-618F-4D7C-B3E1-C6266005E0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4818" y="5661248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7945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92088"/>
          </a:xfrm>
        </p:spPr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pt-BR" sz="3600" dirty="0"/>
              <a:t>Outorga de uso de água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744956"/>
            <a:ext cx="8496944" cy="604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600" b="1" dirty="0"/>
              <a:t>Vazões de referência adotadas por alguns estados brasileiros</a:t>
            </a:r>
            <a:endParaRPr lang="pt-BR" sz="2600" dirty="0"/>
          </a:p>
        </p:txBody>
      </p:sp>
      <p:graphicFrame>
        <p:nvGraphicFramePr>
          <p:cNvPr id="4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0467053"/>
              </p:ext>
            </p:extLst>
          </p:nvPr>
        </p:nvGraphicFramePr>
        <p:xfrm>
          <a:off x="264087" y="1349620"/>
          <a:ext cx="8615825" cy="5029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1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6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17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6399">
                <a:tc>
                  <a:txBody>
                    <a:bodyPr/>
                    <a:lstStyle/>
                    <a:p>
                      <a:pPr indent="144145" algn="ctr">
                        <a:spcAft>
                          <a:spcPts val="0"/>
                        </a:spcAft>
                      </a:pPr>
                      <a:r>
                        <a:rPr lang="pt-BR" sz="22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Órgão gestor</a:t>
                      </a:r>
                      <a:endParaRPr lang="pt-BR" sz="2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 b="1" dirty="0" err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Qmáx</a:t>
                      </a:r>
                      <a:r>
                        <a:rPr lang="pt-BR" sz="22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pt-BR" sz="2200" b="1" dirty="0" err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outorgável</a:t>
                      </a:r>
                      <a:endParaRPr lang="pt-BR" sz="2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2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Observações</a:t>
                      </a:r>
                      <a:endParaRPr lang="pt-BR" sz="2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4149">
                <a:tc>
                  <a:txBody>
                    <a:bodyPr/>
                    <a:lstStyle/>
                    <a:p>
                      <a:pPr indent="69850" algn="ctr">
                        <a:spcAft>
                          <a:spcPts val="0"/>
                        </a:spcAft>
                      </a:pPr>
                      <a:r>
                        <a:rPr lang="pt-BR" sz="2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ANA</a:t>
                      </a:r>
                      <a:endParaRPr lang="pt-BR" sz="2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pt-BR" sz="2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70% Q</a:t>
                      </a:r>
                      <a:r>
                        <a:rPr lang="pt-BR" sz="2200" baseline="-25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95</a:t>
                      </a:r>
                      <a:endParaRPr lang="pt-BR" sz="2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Pode variar em função das peculiaridades de cada região. Até 20% para cada usuário.</a:t>
                      </a:r>
                      <a:endParaRPr lang="pt-BR" sz="20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399">
                <a:tc>
                  <a:txBody>
                    <a:bodyPr/>
                    <a:lstStyle/>
                    <a:p>
                      <a:pPr indent="69850" algn="ctr">
                        <a:spcAft>
                          <a:spcPts val="0"/>
                        </a:spcAft>
                      </a:pPr>
                      <a:r>
                        <a:rPr lang="pt-BR" sz="2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INEMA – BA</a:t>
                      </a:r>
                      <a:endParaRPr lang="pt-BR" sz="2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pt-BR" sz="2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90% Q</a:t>
                      </a:r>
                      <a:r>
                        <a:rPr lang="pt-BR" sz="2200" baseline="-25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90</a:t>
                      </a:r>
                      <a:endParaRPr lang="pt-BR" sz="2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Até 20% para cada usuário.</a:t>
                      </a:r>
                      <a:endParaRPr lang="pt-BR" sz="20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766">
                <a:tc>
                  <a:txBody>
                    <a:bodyPr/>
                    <a:lstStyle/>
                    <a:p>
                      <a:pPr indent="69850" algn="ctr">
                        <a:spcAft>
                          <a:spcPts val="0"/>
                        </a:spcAft>
                      </a:pPr>
                      <a:r>
                        <a:rPr lang="pt-BR" sz="2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SECIMA – GO</a:t>
                      </a:r>
                      <a:endParaRPr lang="pt-BR" sz="2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pt-BR" sz="2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70% Q</a:t>
                      </a:r>
                      <a:r>
                        <a:rPr lang="pt-BR" sz="2200" baseline="-25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95</a:t>
                      </a:r>
                      <a:endParaRPr lang="pt-BR" sz="2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---</a:t>
                      </a:r>
                      <a:endParaRPr lang="pt-BR" sz="20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6914">
                <a:tc>
                  <a:txBody>
                    <a:bodyPr/>
                    <a:lstStyle/>
                    <a:p>
                      <a:pPr indent="69850" algn="ctr">
                        <a:spcAft>
                          <a:spcPts val="0"/>
                        </a:spcAft>
                      </a:pPr>
                      <a:r>
                        <a:rPr lang="pt-BR" sz="2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IGAM - MG</a:t>
                      </a:r>
                      <a:endParaRPr lang="pt-BR" sz="2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pt-BR" sz="2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30% Q</a:t>
                      </a:r>
                      <a:r>
                        <a:rPr lang="pt-BR" sz="2200" baseline="-25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7,10</a:t>
                      </a:r>
                      <a:endParaRPr lang="pt-BR" sz="22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P/ captação a fio d'água. Em reservatórios podem ser liberadas vazões maiores, mantendo a vazão residual de 70% Q</a:t>
                      </a:r>
                      <a:r>
                        <a:rPr lang="pt-BR" sz="2000" baseline="-25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7,10</a:t>
                      </a:r>
                      <a:r>
                        <a:rPr lang="pt-BR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no curso d'água durante todo o tempo.</a:t>
                      </a:r>
                      <a:endParaRPr lang="pt-BR" sz="20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2766">
                <a:tc>
                  <a:txBody>
                    <a:bodyPr/>
                    <a:lstStyle/>
                    <a:p>
                      <a:pPr indent="69850" algn="ctr">
                        <a:spcAft>
                          <a:spcPts val="0"/>
                        </a:spcAft>
                      </a:pPr>
                      <a:r>
                        <a:rPr lang="pt-BR" sz="2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AESA - PB</a:t>
                      </a:r>
                      <a:endParaRPr lang="pt-BR" sz="2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pt-BR" sz="2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90% Q</a:t>
                      </a:r>
                      <a:r>
                        <a:rPr lang="pt-BR" sz="2200" baseline="-25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90 </a:t>
                      </a:r>
                      <a:r>
                        <a:rPr lang="pt-BR" sz="2200" baseline="-25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reg</a:t>
                      </a:r>
                      <a:endParaRPr lang="pt-BR" sz="22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Em lagos territoriais, o limite outorgável é reduzido em 1/3.</a:t>
                      </a:r>
                      <a:endParaRPr lang="pt-BR" sz="20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92088"/>
          </a:xfrm>
        </p:spPr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pt-BR" sz="3600" dirty="0"/>
              <a:t>Outorga de uso de água</a:t>
            </a:r>
            <a:endParaRPr lang="pt-BR" dirty="0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880120"/>
            <a:ext cx="8496944" cy="604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600" b="1" dirty="0"/>
              <a:t>Vazões de referência adotadas por alguns estados brasileiros</a:t>
            </a:r>
            <a:endParaRPr lang="pt-BR" sz="2600" dirty="0"/>
          </a:p>
        </p:txBody>
      </p:sp>
      <p:graphicFrame>
        <p:nvGraphicFramePr>
          <p:cNvPr id="9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003052"/>
              </p:ext>
            </p:extLst>
          </p:nvPr>
        </p:nvGraphicFramePr>
        <p:xfrm>
          <a:off x="323528" y="1484784"/>
          <a:ext cx="8496944" cy="4997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0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5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13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144145" algn="ctr">
                        <a:spcAft>
                          <a:spcPts val="0"/>
                        </a:spcAft>
                      </a:pPr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Órgão gestor</a:t>
                      </a:r>
                      <a:endParaRPr lang="pt-BR" sz="3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800" b="1" dirty="0" err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Qmáx</a:t>
                      </a:r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pt-BR" sz="2800" b="1" dirty="0" err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outorgável</a:t>
                      </a:r>
                      <a:endParaRPr lang="pt-BR" sz="3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Observações</a:t>
                      </a:r>
                      <a:endParaRPr lang="pt-BR" sz="3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400">
                <a:tc>
                  <a:txBody>
                    <a:bodyPr/>
                    <a:lstStyle/>
                    <a:p>
                      <a:pPr indent="69850"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IPÁGUAS - PR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50% Q</a:t>
                      </a:r>
                      <a:r>
                        <a:rPr lang="pt-BR" sz="2000" baseline="-25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95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---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580">
                <a:tc>
                  <a:txBody>
                    <a:bodyPr/>
                    <a:lstStyle/>
                    <a:p>
                      <a:pPr indent="69850"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APAC - PE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---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Depende do risco que o requerente pode assumir.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3908">
                <a:tc>
                  <a:txBody>
                    <a:bodyPr/>
                    <a:lstStyle/>
                    <a:p>
                      <a:pPr indent="69850" algn="ctr"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SEMAR - PI</a:t>
                      </a:r>
                      <a:endParaRPr lang="pt-BR" sz="2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80% Q</a:t>
                      </a:r>
                      <a:r>
                        <a:rPr lang="pt-BR" sz="2000" baseline="-25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95</a:t>
                      </a:r>
                      <a:r>
                        <a:rPr lang="pt-BR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(rios)        </a:t>
                      </a:r>
                    </a:p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80% Q</a:t>
                      </a:r>
                      <a:r>
                        <a:rPr lang="pt-BR" sz="2000" baseline="-25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90 </a:t>
                      </a:r>
                      <a:r>
                        <a:rPr lang="pt-BR" sz="2000" baseline="-25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reg</a:t>
                      </a:r>
                      <a:r>
                        <a:rPr lang="pt-BR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(açudes)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---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3964">
                <a:tc>
                  <a:txBody>
                    <a:bodyPr/>
                    <a:lstStyle/>
                    <a:p>
                      <a:pPr indent="69850"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IGARN - RN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90% Q</a:t>
                      </a:r>
                      <a:r>
                        <a:rPr lang="pt-BR" sz="2000" baseline="-25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90 </a:t>
                      </a:r>
                      <a:r>
                        <a:rPr lang="pt-BR" sz="2000" baseline="-25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reg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Em lagos territoriais, o limite outorgável é reduzido em 1/3.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3908">
                <a:tc>
                  <a:txBody>
                    <a:bodyPr/>
                    <a:lstStyle/>
                    <a:p>
                      <a:pPr indent="69850" algn="ctr"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DAEE - SP</a:t>
                      </a:r>
                      <a:endParaRPr lang="pt-BR" sz="2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50% Q</a:t>
                      </a:r>
                      <a:r>
                        <a:rPr lang="pt-BR" sz="2000" baseline="-25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7,10</a:t>
                      </a:r>
                      <a:endParaRPr lang="pt-BR" sz="2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Por bacia. Até 20% Q</a:t>
                      </a:r>
                      <a:r>
                        <a:rPr lang="pt-BR" sz="2000" baseline="-25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7,10</a:t>
                      </a:r>
                      <a:r>
                        <a:rPr lang="pt-BR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para cada usuário.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3908">
                <a:tc>
                  <a:txBody>
                    <a:bodyPr/>
                    <a:lstStyle/>
                    <a:p>
                      <a:pPr indent="69850" algn="ctr"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SEMARH - SE</a:t>
                      </a:r>
                      <a:endParaRPr lang="pt-BR" sz="2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279400" algn="ctr"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90% Q</a:t>
                      </a:r>
                      <a:r>
                        <a:rPr lang="pt-BR" sz="2000" baseline="-25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90</a:t>
                      </a:r>
                      <a:endParaRPr lang="pt-BR" sz="2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Até 30% Q</a:t>
                      </a:r>
                      <a:r>
                        <a:rPr lang="pt-BR" sz="2000" baseline="-25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90</a:t>
                      </a:r>
                      <a:r>
                        <a:rPr lang="pt-BR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para cada usuário.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6048672"/>
          </a:xfrm>
        </p:spPr>
        <p:txBody>
          <a:bodyPr>
            <a:noAutofit/>
          </a:bodyPr>
          <a:lstStyle/>
          <a:p>
            <a:r>
              <a:rPr lang="pt-BR" sz="1800" dirty="0"/>
              <a:t>ONU: </a:t>
            </a:r>
            <a:r>
              <a:rPr lang="pt-BR" sz="1800" dirty="0">
                <a:hlinkClick r:id="rId2"/>
              </a:rPr>
              <a:t>https://nacoesunidas.org/acao/agua/</a:t>
            </a:r>
            <a:endParaRPr lang="pt-BR" sz="1800" dirty="0"/>
          </a:p>
          <a:p>
            <a:r>
              <a:rPr lang="pt-BR" sz="1800" dirty="0"/>
              <a:t>Água para todos: </a:t>
            </a:r>
            <a:r>
              <a:rPr lang="pt-BR" sz="1800" dirty="0">
                <a:hlinkClick r:id="rId3"/>
              </a:rPr>
              <a:t>http://governoma.blogspot.com/2011/11/agua-para-todos-beneficiara-15.html</a:t>
            </a:r>
            <a:endParaRPr lang="pt-BR" sz="1800" dirty="0"/>
          </a:p>
          <a:p>
            <a:r>
              <a:rPr lang="pt-BR" sz="1800" dirty="0"/>
              <a:t>Nestle e a </a:t>
            </a:r>
            <a:r>
              <a:rPr lang="pt-BR" sz="1800" dirty="0" err="1"/>
              <a:t>água:</a:t>
            </a:r>
            <a:r>
              <a:rPr lang="pt-BR" sz="1800" dirty="0" err="1">
                <a:hlinkClick r:id="rId4"/>
              </a:rPr>
              <a:t>https</a:t>
            </a:r>
            <a:r>
              <a:rPr lang="pt-BR" sz="1800" dirty="0">
                <a:hlinkClick r:id="rId4"/>
              </a:rPr>
              <a:t>://exame.com/brasil/a-polemica-agua-infinita-da-</a:t>
            </a:r>
            <a:r>
              <a:rPr lang="pt-BR" sz="1800" dirty="0" err="1">
                <a:hlinkClick r:id="rId4"/>
              </a:rPr>
              <a:t>nestle</a:t>
            </a:r>
            <a:r>
              <a:rPr lang="pt-BR" sz="1800" dirty="0">
                <a:hlinkClick r:id="rId4"/>
              </a:rPr>
              <a:t>/</a:t>
            </a:r>
            <a:endParaRPr lang="pt-BR" sz="1800" dirty="0"/>
          </a:p>
          <a:p>
            <a:r>
              <a:rPr lang="pt-BR" sz="1800" dirty="0"/>
              <a:t>Charge: </a:t>
            </a:r>
            <a:r>
              <a:rPr lang="pt-BR" sz="1800" dirty="0">
                <a:hlinkClick r:id="rId5"/>
              </a:rPr>
              <a:t>http://dongadesenhos.blogspot.com/</a:t>
            </a:r>
            <a:endParaRPr lang="pt-BR" sz="1800" dirty="0"/>
          </a:p>
          <a:p>
            <a:r>
              <a:rPr lang="pt-BR" sz="1800" dirty="0"/>
              <a:t>Mercúrio: SILVA, Rafaela Rodrigues da et al. Convenção de Minamata: análise dos impactos socioambientais de uma solução em longo prazo. </a:t>
            </a:r>
            <a:r>
              <a:rPr lang="pt-BR" sz="1800" b="1" dirty="0"/>
              <a:t>Saúde em Debate</a:t>
            </a:r>
            <a:r>
              <a:rPr lang="pt-BR" sz="1800" dirty="0"/>
              <a:t>, v. 41, p. 50-62, 2017.</a:t>
            </a:r>
          </a:p>
          <a:p>
            <a:r>
              <a:rPr lang="pt-BR" sz="1800" dirty="0" err="1"/>
              <a:t>Chumbo:</a:t>
            </a:r>
            <a:r>
              <a:rPr lang="pt-BR" sz="1800" dirty="0" err="1">
                <a:hlinkClick r:id="rId6"/>
              </a:rPr>
              <a:t>https</a:t>
            </a:r>
            <a:r>
              <a:rPr lang="pt-BR" sz="1800" dirty="0">
                <a:hlinkClick r:id="rId6"/>
              </a:rPr>
              <a:t>://www.msdmanuals.com/pt/casa/les%C3%B5es-e-envenenamentos/envenenamento/intoxica%C3%A7%C3%A3o-por-chumbo</a:t>
            </a:r>
            <a:endParaRPr lang="pt-BR" sz="1800" dirty="0"/>
          </a:p>
          <a:p>
            <a:r>
              <a:rPr lang="pt-BR" sz="1800" dirty="0"/>
              <a:t>Nitrato: </a:t>
            </a:r>
            <a:r>
              <a:rPr lang="pt-BR" sz="1800" dirty="0">
                <a:hlinkClick r:id="rId7"/>
              </a:rPr>
              <a:t>http://www.sigrh.sp.gov.br/public/uploads/documents/7394/palestra-04-eliana-suzuki.pdf</a:t>
            </a:r>
            <a:endParaRPr lang="pt-BR" sz="1800" dirty="0"/>
          </a:p>
          <a:p>
            <a:r>
              <a:rPr lang="pt-BR" sz="1800" dirty="0"/>
              <a:t>Cianotoxinas: Neiva, Marcela Cristina Bueno. "Cianotoxinas e suas implicações na saúde humana." (2013).</a:t>
            </a:r>
          </a:p>
          <a:p>
            <a:r>
              <a:rPr lang="pt-BR" sz="1800" dirty="0"/>
              <a:t>Cianotoxinas Noticias:</a:t>
            </a:r>
            <a:r>
              <a:rPr lang="pt-BR" sz="1800" dirty="0">
                <a:hlinkClick r:id="rId8"/>
              </a:rPr>
              <a:t> http://g1.globo.com/sp/piracicaba-regiao/noticia/2013/11/estudo-da-usp-rastreia-contaminacao-de-alface-e-rucula-por-toxinas-da-agua.html</a:t>
            </a:r>
            <a:endParaRPr lang="pt-BR" sz="1800" dirty="0"/>
          </a:p>
          <a:p>
            <a:r>
              <a:rPr lang="en-US" sz="1800" dirty="0"/>
              <a:t>BITTENCOURT-OLIVEIRA, MARIA DO CARMO et al . </a:t>
            </a:r>
            <a:r>
              <a:rPr lang="en-US" sz="1800" dirty="0">
                <a:hlinkClick r:id="rId9"/>
              </a:rPr>
              <a:t>Cyanobacteria, </a:t>
            </a:r>
            <a:r>
              <a:rPr lang="en-US" sz="1800" dirty="0" err="1">
                <a:hlinkClick r:id="rId9"/>
              </a:rPr>
              <a:t>microcystins</a:t>
            </a:r>
            <a:r>
              <a:rPr lang="en-US" sz="1800" dirty="0">
                <a:hlinkClick r:id="rId9"/>
              </a:rPr>
              <a:t> and </a:t>
            </a:r>
            <a:r>
              <a:rPr lang="en-US" sz="1800" dirty="0" err="1">
                <a:hlinkClick r:id="rId9"/>
              </a:rPr>
              <a:t>cylindrospermopsin</a:t>
            </a:r>
            <a:r>
              <a:rPr lang="en-US" sz="1800" dirty="0">
                <a:hlinkClick r:id="rId9"/>
              </a:rPr>
              <a:t> in public drinking supply reservoirs of Brazil</a:t>
            </a:r>
            <a:r>
              <a:rPr lang="en-US" sz="1800" dirty="0"/>
              <a:t>. An. Acad. Bras. </a:t>
            </a:r>
            <a:r>
              <a:rPr lang="en-US" sz="1800" dirty="0" err="1"/>
              <a:t>Ciênc</a:t>
            </a:r>
            <a:r>
              <a:rPr lang="en-US" sz="1800" dirty="0"/>
              <a:t>.,  Rio de Janeiro ,  v. 86, n. 1, p. 297-310,  Mar.  2014.</a:t>
            </a:r>
            <a:endParaRPr lang="pt-BR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36912"/>
            <a:ext cx="8229600" cy="1143000"/>
          </a:xfrm>
        </p:spPr>
        <p:txBody>
          <a:bodyPr/>
          <a:lstStyle/>
          <a:p>
            <a:r>
              <a:rPr lang="pt-BR" dirty="0"/>
              <a:t>Qualidade da Água</a:t>
            </a:r>
          </a:p>
        </p:txBody>
      </p:sp>
      <p:pic>
        <p:nvPicPr>
          <p:cNvPr id="3" name="Qualid_água 1">
            <a:hlinkClick r:id="" action="ppaction://media"/>
            <a:extLst>
              <a:ext uri="{FF2B5EF4-FFF2-40B4-BE49-F238E27FC236}">
                <a16:creationId xmlns:a16="http://schemas.microsoft.com/office/drawing/2014/main" id="{EFA493D5-3A30-49D6-9008-2F819BD09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437112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t-BR" b="1" dirty="0"/>
              <a:t>Qualidade da Água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pt-BR" b="1" dirty="0"/>
              <a:t>Conceitos</a:t>
            </a:r>
            <a:endParaRPr lang="pt-BR" dirty="0"/>
          </a:p>
          <a:p>
            <a:pPr marL="0" indent="0">
              <a:buNone/>
            </a:pPr>
            <a:r>
              <a:rPr lang="pt-BR" dirty="0"/>
              <a:t>                       – Consumo humano</a:t>
            </a:r>
          </a:p>
          <a:p>
            <a:pPr marL="0" indent="0">
              <a:buNone/>
            </a:pPr>
            <a:r>
              <a:rPr lang="pt-BR" dirty="0"/>
              <a:t> </a:t>
            </a:r>
          </a:p>
          <a:p>
            <a:pPr marL="0" indent="0">
              <a:buNone/>
            </a:pPr>
            <a:r>
              <a:rPr lang="pt-BR" dirty="0"/>
              <a:t>		   – Manejo Ambiental</a:t>
            </a:r>
          </a:p>
          <a:p>
            <a:pPr marL="0" indent="0">
              <a:buNone/>
            </a:pPr>
            <a:r>
              <a:rPr lang="pt-BR" dirty="0"/>
              <a:t>Padrões</a:t>
            </a:r>
          </a:p>
          <a:p>
            <a:pPr marL="0" indent="0">
              <a:buNone/>
            </a:pPr>
            <a:r>
              <a:rPr lang="pt-BR" dirty="0"/>
              <a:t>				       </a:t>
            </a:r>
            <a:r>
              <a:rPr lang="pt-BR" sz="2800" dirty="0"/>
              <a:t>- Entupimento</a:t>
            </a:r>
          </a:p>
          <a:p>
            <a:pPr marL="0" indent="0">
              <a:buNone/>
            </a:pPr>
            <a:r>
              <a:rPr lang="pt-BR" dirty="0"/>
              <a:t>		   – Irrigação     </a:t>
            </a:r>
            <a:r>
              <a:rPr lang="pt-BR" sz="2800" dirty="0"/>
              <a:t>- Salinidade</a:t>
            </a:r>
          </a:p>
          <a:p>
            <a:pPr marL="0" indent="0">
              <a:buNone/>
            </a:pPr>
            <a:r>
              <a:rPr lang="pt-BR" dirty="0"/>
              <a:t>				       </a:t>
            </a:r>
            <a:r>
              <a:rPr lang="pt-BR" sz="2800" dirty="0"/>
              <a:t>- Sodicidade</a:t>
            </a:r>
          </a:p>
        </p:txBody>
      </p:sp>
      <p:sp>
        <p:nvSpPr>
          <p:cNvPr id="4" name="Chave esquerda 3"/>
          <p:cNvSpPr/>
          <p:nvPr/>
        </p:nvSpPr>
        <p:spPr>
          <a:xfrm>
            <a:off x="2285984" y="2071678"/>
            <a:ext cx="357190" cy="400052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have esquerda 4"/>
          <p:cNvSpPr/>
          <p:nvPr/>
        </p:nvSpPr>
        <p:spPr>
          <a:xfrm>
            <a:off x="4572000" y="4214818"/>
            <a:ext cx="142876" cy="15716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Qualid_água 2">
            <a:hlinkClick r:id="" action="ppaction://media"/>
            <a:extLst>
              <a:ext uri="{FF2B5EF4-FFF2-40B4-BE49-F238E27FC236}">
                <a16:creationId xmlns:a16="http://schemas.microsoft.com/office/drawing/2014/main" id="{A92469DB-4880-4679-97AA-72BCF4F20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1204119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pt-BR" sz="3200" b="1" dirty="0"/>
              <a:t>Qualidade para consumo humano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dirty="0"/>
              <a:t>Objetivos:</a:t>
            </a:r>
          </a:p>
          <a:p>
            <a:pPr lvl="1">
              <a:buNone/>
            </a:pPr>
            <a:r>
              <a:rPr lang="pt-BR" sz="3200" dirty="0"/>
              <a:t>Evitar doenças de origem hídrica</a:t>
            </a:r>
          </a:p>
          <a:p>
            <a:pPr lvl="2">
              <a:buNone/>
            </a:pPr>
            <a:r>
              <a:rPr lang="pt-BR" dirty="0"/>
              <a:t>  Análises físicas e organolépticas</a:t>
            </a:r>
          </a:p>
          <a:p>
            <a:pPr lvl="2">
              <a:buNone/>
            </a:pPr>
            <a:r>
              <a:rPr lang="pt-BR" dirty="0"/>
              <a:t>  Análise químicas</a:t>
            </a:r>
          </a:p>
          <a:p>
            <a:pPr lvl="1">
              <a:buNone/>
            </a:pPr>
            <a:endParaRPr lang="pt-BR" sz="3200" dirty="0"/>
          </a:p>
          <a:p>
            <a:pPr lvl="1">
              <a:buNone/>
            </a:pPr>
            <a:r>
              <a:rPr lang="pt-BR" sz="3200" dirty="0"/>
              <a:t>Evitar doenças de transmissão hídrica</a:t>
            </a:r>
          </a:p>
          <a:p>
            <a:pPr lvl="2">
              <a:buNone/>
            </a:pPr>
            <a:r>
              <a:rPr lang="pt-BR" dirty="0"/>
              <a:t>Análise microbiológica</a:t>
            </a:r>
          </a:p>
          <a:p>
            <a:endParaRPr lang="pt-BR" dirty="0"/>
          </a:p>
        </p:txBody>
      </p:sp>
      <p:pic>
        <p:nvPicPr>
          <p:cNvPr id="4" name="Qualid_água 3">
            <a:hlinkClick r:id="" action="ppaction://media"/>
            <a:extLst>
              <a:ext uri="{FF2B5EF4-FFF2-40B4-BE49-F238E27FC236}">
                <a16:creationId xmlns:a16="http://schemas.microsoft.com/office/drawing/2014/main" id="{EAF20A67-2DB8-4328-95D0-69B9E6B6EA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1005068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2667</Words>
  <Application>Microsoft Office PowerPoint</Application>
  <PresentationFormat>Apresentação na tela (4:3)</PresentationFormat>
  <Paragraphs>458</Paragraphs>
  <Slides>62</Slides>
  <Notes>1</Notes>
  <HiddenSlides>0</HiddenSlides>
  <MMClips>43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70" baseType="lpstr">
      <vt:lpstr>Arial</vt:lpstr>
      <vt:lpstr>Brush Script MT</vt:lpstr>
      <vt:lpstr>Calibri</vt:lpstr>
      <vt:lpstr>Cambria Math</vt:lpstr>
      <vt:lpstr>Symbol</vt:lpstr>
      <vt:lpstr>Times New Roman</vt:lpstr>
      <vt:lpstr>Wingdings</vt:lpstr>
      <vt:lpstr>Tema do Office</vt:lpstr>
      <vt:lpstr>Apresentação do PowerPoint</vt:lpstr>
      <vt:lpstr>Haikai Hidrológico</vt:lpstr>
      <vt:lpstr>Declaração da ONU (Organização das Nações Unidas)</vt:lpstr>
      <vt:lpstr>Realidade / Risco (?)</vt:lpstr>
      <vt:lpstr>Apresentação do PowerPoint</vt:lpstr>
      <vt:lpstr>Apresentação do PowerPoint</vt:lpstr>
      <vt:lpstr>Qualidade da Água</vt:lpstr>
      <vt:lpstr>Qualidade da Água</vt:lpstr>
      <vt:lpstr>Qualidade para consumo humano</vt:lpstr>
      <vt:lpstr>ESALQ – Análises organolépticas e químicas</vt:lpstr>
      <vt:lpstr>ESALQ – Análises microbiológicas</vt:lpstr>
      <vt:lpstr>Portaria 2914/2011 – Ministério da Saúde </vt:lpstr>
      <vt:lpstr>Padrões das análises</vt:lpstr>
      <vt:lpstr>Análise completa de água</vt:lpstr>
      <vt:lpstr>Salinidade: Sólidos dissolvidos totais (SDT)</vt:lpstr>
      <vt:lpstr>Metais pesados – Doenças</vt:lpstr>
      <vt:lpstr>Mercúrio</vt:lpstr>
      <vt:lpstr>Chumbo</vt:lpstr>
      <vt:lpstr>Nitrato</vt:lpstr>
      <vt:lpstr>Cianotoxinas</vt:lpstr>
      <vt:lpstr>Manejo Ambiental</vt:lpstr>
      <vt:lpstr>Resolução 357 (CONAMA, 2005) Classificação da Água - Salinidade</vt:lpstr>
      <vt:lpstr>Apresentação do PowerPoint</vt:lpstr>
      <vt:lpstr> CLASSIFICAÇÃO DAS ÁGUAS - Relatório de Situação – BHs PCJ </vt:lpstr>
      <vt:lpstr> Relatório de Situação – BHs PCJ </vt:lpstr>
      <vt:lpstr> CLASSIFICAÇÃO DAS ÁGUAS - Relatório de Situação – BHs PCJ </vt:lpstr>
      <vt:lpstr> CLASSIFICAÇÃO DAS ÁGUAS - Relatório de Situação – BHs PCJ </vt:lpstr>
      <vt:lpstr>Salinidade</vt:lpstr>
      <vt:lpstr>Apresentação do PowerPoint</vt:lpstr>
      <vt:lpstr>Áreas afetadas pela salinização</vt:lpstr>
      <vt:lpstr>Caracterização dos Problemas de Salinidade</vt:lpstr>
      <vt:lpstr>Apresentação do PowerPoint</vt:lpstr>
      <vt:lpstr>Apresentação do PowerPoint</vt:lpstr>
      <vt:lpstr>Deficiência de K induzida por excesso de Na</vt:lpstr>
      <vt:lpstr>Análise de água– Salinidade(ESALQ – Depto. de Solos)</vt:lpstr>
      <vt:lpstr>Resistividade e resistência elétrica</vt:lpstr>
      <vt:lpstr>Condutividade Elétrica (CE)</vt:lpstr>
      <vt:lpstr>Dispersão do solo</vt:lpstr>
      <vt:lpstr>Apresentação do PowerPoint</vt:lpstr>
      <vt:lpstr>Apresentação do PowerPoint</vt:lpstr>
      <vt:lpstr>Toxidez específica</vt:lpstr>
      <vt:lpstr>Apresentação do PowerPoint</vt:lpstr>
      <vt:lpstr>Apresentação do PowerPoint</vt:lpstr>
      <vt:lpstr>Apresentação do PowerPoint</vt:lpstr>
      <vt:lpstr>Toxicidade por Íons Limites dos elementos </vt:lpstr>
      <vt:lpstr>Observação</vt:lpstr>
      <vt:lpstr>Apresentação do PowerPoint</vt:lpstr>
      <vt:lpstr>Mistura de águas</vt:lpstr>
      <vt:lpstr>Legislação sobre o Uso da Água</vt:lpstr>
      <vt:lpstr>Apresentação do PowerPoint</vt:lpstr>
      <vt:lpstr>Apresentação do PowerPoint</vt:lpstr>
      <vt:lpstr>Apresentação do PowerPoint</vt:lpstr>
      <vt:lpstr>Leis mais importantes</vt:lpstr>
      <vt:lpstr>Leis atuais</vt:lpstr>
      <vt:lpstr>Objetivos:</vt:lpstr>
      <vt:lpstr>Instrumentos da Política Nacional de Recursos Hídricos: </vt:lpstr>
      <vt:lpstr>Apresentação do PowerPoint</vt:lpstr>
      <vt:lpstr>Apresentação do PowerPoint</vt:lpstr>
      <vt:lpstr>Apresentação do PowerPoint</vt:lpstr>
      <vt:lpstr>Outorga de uso de água</vt:lpstr>
      <vt:lpstr>Outorga de uso de água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Elizabeth</dc:creator>
  <cp:lastModifiedBy>---</cp:lastModifiedBy>
  <cp:revision>150</cp:revision>
  <dcterms:created xsi:type="dcterms:W3CDTF">2020-05-19T15:13:25Z</dcterms:created>
  <dcterms:modified xsi:type="dcterms:W3CDTF">2020-05-27T18:10:05Z</dcterms:modified>
</cp:coreProperties>
</file>