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88" r:id="rId5"/>
    <p:sldId id="286" r:id="rId6"/>
    <p:sldId id="287" r:id="rId7"/>
    <p:sldId id="289" r:id="rId8"/>
    <p:sldId id="259" r:id="rId9"/>
    <p:sldId id="260" r:id="rId10"/>
    <p:sldId id="261" r:id="rId11"/>
    <p:sldId id="262" r:id="rId12"/>
    <p:sldId id="263" r:id="rId13"/>
    <p:sldId id="284" r:id="rId14"/>
    <p:sldId id="282" r:id="rId15"/>
    <p:sldId id="279" r:id="rId16"/>
    <p:sldId id="280" r:id="rId17"/>
    <p:sldId id="265" r:id="rId18"/>
    <p:sldId id="285" r:id="rId19"/>
    <p:sldId id="267" r:id="rId20"/>
    <p:sldId id="283" r:id="rId21"/>
    <p:sldId id="268" r:id="rId22"/>
    <p:sldId id="269" r:id="rId23"/>
    <p:sldId id="270" r:id="rId24"/>
    <p:sldId id="271" r:id="rId25"/>
    <p:sldId id="272" r:id="rId26"/>
    <p:sldId id="273" r:id="rId27"/>
    <p:sldId id="274" r:id="rId28"/>
    <p:sldId id="275" r:id="rId29"/>
    <p:sldId id="277" r:id="rId30"/>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9CE394-6251-4248-9D4E-197DDB35ECB9}" type="datetimeFigureOut">
              <a:rPr lang="pt-BR" smtClean="0"/>
              <a:pPr/>
              <a:t>27/09/2020</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03B4DB-2ACA-4032-A7E8-89DFB05BBC1B}" type="slidenum">
              <a:rPr lang="pt-BR" smtClean="0"/>
              <a:pPr/>
              <a:t>‹nº›</a:t>
            </a:fld>
            <a:endParaRPr lang="pt-BR"/>
          </a:p>
        </p:txBody>
      </p:sp>
    </p:spTree>
    <p:extLst>
      <p:ext uri="{BB962C8B-B14F-4D97-AF65-F5344CB8AC3E}">
        <p14:creationId xmlns:p14="http://schemas.microsoft.com/office/powerpoint/2010/main" val="3430368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B619FE-60BA-470F-A0B5-DE1DC2373945}" type="slidenum">
              <a:rPr lang="cs-CZ" smtClean="0"/>
              <a:pPr fontAlgn="base">
                <a:spcBef>
                  <a:spcPct val="0"/>
                </a:spcBef>
                <a:spcAft>
                  <a:spcPct val="0"/>
                </a:spcAft>
                <a:defRPr/>
              </a:pPr>
              <a:t>3</a:t>
            </a:fld>
            <a:endParaRPr lang="cs-CZ" smtClean="0"/>
          </a:p>
        </p:txBody>
      </p:sp>
      <p:sp>
        <p:nvSpPr>
          <p:cNvPr id="9625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626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80000"/>
              </a:lnSpc>
              <a:spcBef>
                <a:spcPct val="0"/>
              </a:spcBef>
            </a:pPr>
            <a:endParaRPr lang="pt-BR" sz="8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648F5C-F5A6-464D-87B7-DEAD7C9D937D}" type="slidenum">
              <a:rPr lang="de-DE" smtClean="0"/>
              <a:pPr fontAlgn="base">
                <a:spcBef>
                  <a:spcPct val="0"/>
                </a:spcBef>
                <a:spcAft>
                  <a:spcPct val="0"/>
                </a:spcAft>
                <a:defRPr/>
              </a:pPr>
              <a:t>8</a:t>
            </a:fld>
            <a:endParaRPr lang="de-DE" smtClean="0"/>
          </a:p>
        </p:txBody>
      </p:sp>
      <p:sp>
        <p:nvSpPr>
          <p:cNvPr id="97283"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B27EE-D82B-4C73-BBD9-5956B2793DA5}" type="slidenum">
              <a:rPr lang="cs-CZ" smtClean="0"/>
              <a:pPr fontAlgn="base">
                <a:spcBef>
                  <a:spcPct val="0"/>
                </a:spcBef>
                <a:spcAft>
                  <a:spcPct val="0"/>
                </a:spcAft>
                <a:defRPr/>
              </a:pPr>
              <a:t>9</a:t>
            </a:fld>
            <a:endParaRPr lang="cs-CZ" smtClean="0"/>
          </a:p>
        </p:txBody>
      </p:sp>
      <p:sp>
        <p:nvSpPr>
          <p:cNvPr id="983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830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80000"/>
              </a:lnSpc>
              <a:spcBef>
                <a:spcPct val="0"/>
              </a:spcBef>
            </a:pPr>
            <a:endParaRPr lang="pt-BR" sz="8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CDB04E-A8A1-4F38-9EEC-3BB3EE57F79E}" type="slidenum">
              <a:rPr lang="cs-CZ" smtClean="0"/>
              <a:pPr fontAlgn="base">
                <a:spcBef>
                  <a:spcPct val="0"/>
                </a:spcBef>
                <a:spcAft>
                  <a:spcPct val="0"/>
                </a:spcAft>
                <a:defRPr/>
              </a:pPr>
              <a:t>12</a:t>
            </a:fld>
            <a:endParaRPr lang="cs-CZ" smtClean="0"/>
          </a:p>
        </p:txBody>
      </p:sp>
      <p:sp>
        <p:nvSpPr>
          <p:cNvPr id="9933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933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80000"/>
              </a:lnSpc>
              <a:spcBef>
                <a:spcPct val="0"/>
              </a:spcBef>
            </a:pPr>
            <a:endParaRPr lang="pt-BR" sz="8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2DAFE3-CDDF-44B5-99F8-750E8FDC0AE1}" type="slidenum">
              <a:rPr lang="cs-CZ" smtClean="0"/>
              <a:pPr fontAlgn="base">
                <a:spcBef>
                  <a:spcPct val="0"/>
                </a:spcBef>
                <a:spcAft>
                  <a:spcPct val="0"/>
                </a:spcAft>
                <a:defRPr/>
              </a:pPr>
              <a:t>17</a:t>
            </a:fld>
            <a:endParaRPr lang="cs-CZ" smtClean="0"/>
          </a:p>
        </p:txBody>
      </p:sp>
      <p:sp>
        <p:nvSpPr>
          <p:cNvPr id="10035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035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80000"/>
              </a:lnSpc>
              <a:spcBef>
                <a:spcPct val="0"/>
              </a:spcBef>
            </a:pPr>
            <a:endParaRPr lang="pt-BR" sz="8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pPr/>
              <a:t>27/09/2020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pPr/>
              <a:t>27/09/2020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pPr/>
              <a:t>27/09/2020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pPr/>
              <a:t>27/09/2020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2E700DB3-DBF0-4086-B675-117E7A9610B8}" type="datetimeFigureOut">
              <a:rPr lang="pt-BR" smtClean="0"/>
              <a:pPr/>
              <a:t>27/09/2020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E700DB3-DBF0-4086-B675-117E7A9610B8}" type="datetimeFigureOut">
              <a:rPr lang="pt-BR" smtClean="0"/>
              <a:pPr/>
              <a:t>27/09/2020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E700DB3-DBF0-4086-B675-117E7A9610B8}" type="datetimeFigureOut">
              <a:rPr lang="pt-BR" smtClean="0"/>
              <a:pPr/>
              <a:t>27/09/2020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2E700DB3-DBF0-4086-B675-117E7A9610B8}" type="datetimeFigureOut">
              <a:rPr lang="pt-BR" smtClean="0"/>
              <a:pPr/>
              <a:t>27/09/2020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E700DB3-DBF0-4086-B675-117E7A9610B8}" type="datetimeFigureOut">
              <a:rPr lang="pt-BR" smtClean="0"/>
              <a:pPr/>
              <a:t>27/09/2020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E700DB3-DBF0-4086-B675-117E7A9610B8}" type="datetimeFigureOut">
              <a:rPr lang="pt-BR" smtClean="0"/>
              <a:pPr/>
              <a:t>27/09/2020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E700DB3-DBF0-4086-B675-117E7A9610B8}" type="datetimeFigureOut">
              <a:rPr lang="pt-BR" smtClean="0"/>
              <a:pPr/>
              <a:t>27/09/2020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00DB3-DBF0-4086-B675-117E7A9610B8}" type="datetimeFigureOut">
              <a:rPr lang="pt-BR" smtClean="0"/>
              <a:pPr/>
              <a:t>27/09/2020</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19D8CF-8DEC-4D9F-84EE-ADF04DFF3391}"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Mecanismos evolutivos de escolha de parceiros</a:t>
            </a:r>
            <a:endParaRPr lang="pt-BR" dirty="0"/>
          </a:p>
        </p:txBody>
      </p:sp>
      <p:pic>
        <p:nvPicPr>
          <p:cNvPr id="4" name="Picture 5"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0000" b="17784"/>
          <a:stretch/>
        </p:blipFill>
        <p:spPr bwMode="auto">
          <a:xfrm>
            <a:off x="2960100" y="0"/>
            <a:ext cx="6191250" cy="13286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bf782a Indian blue peacock.jpg                                 00029DFB&#10;G3 of Love                     BB7029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5" y="3400078"/>
            <a:ext cx="2335887" cy="34579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6437" y="4362449"/>
            <a:ext cx="374491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6" descr="bowe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67" y="311525"/>
            <a:ext cx="3366260" cy="189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3703" y="2798881"/>
            <a:ext cx="20955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3" descr="sensory exploitation.jpg"/>
          <p:cNvPicPr>
            <a:picLocks noChangeAspect="1"/>
          </p:cNvPicPr>
          <p:nvPr/>
        </p:nvPicPr>
        <p:blipFill rotWithShape="1">
          <a:blip r:embed="rId7" cstate="print">
            <a:extLst>
              <a:ext uri="{28A0092B-C50C-407E-A947-70E740481C1C}">
                <a14:useLocalDpi xmlns:a14="http://schemas.microsoft.com/office/drawing/2010/main" val="0"/>
              </a:ext>
            </a:extLst>
          </a:blip>
          <a:srcRect l="16891" t="45431" r="9616" b="7021"/>
          <a:stretch/>
        </p:blipFill>
        <p:spPr bwMode="auto">
          <a:xfrm>
            <a:off x="2344525" y="3845859"/>
            <a:ext cx="3276600" cy="310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05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750" y="115888"/>
            <a:ext cx="8229600" cy="1143000"/>
          </a:xfrm>
        </p:spPr>
        <p:txBody>
          <a:bodyPr rtlCol="0">
            <a:normAutofit fontScale="90000"/>
          </a:bodyPr>
          <a:lstStyle/>
          <a:p>
            <a:pPr eaLnBrk="1" fontAlgn="auto" hangingPunct="1">
              <a:spcAft>
                <a:spcPts val="0"/>
              </a:spcAft>
              <a:defRPr/>
            </a:pPr>
            <a:r>
              <a:rPr lang="en-US" dirty="0" smtClean="0"/>
              <a:t>O </a:t>
            </a:r>
            <a:r>
              <a:rPr lang="pt-BR" dirty="0" smtClean="0"/>
              <a:t>princípio</a:t>
            </a:r>
            <a:r>
              <a:rPr lang="en-US" dirty="0" smtClean="0"/>
              <a:t> do </a:t>
            </a:r>
            <a:r>
              <a:rPr lang="cs-CZ" dirty="0" smtClean="0"/>
              <a:t>handicap</a:t>
            </a:r>
            <a:r>
              <a:rPr lang="pt-BR" dirty="0" smtClean="0"/>
              <a:t> </a:t>
            </a:r>
            <a:br>
              <a:rPr lang="pt-BR" dirty="0" smtClean="0"/>
            </a:br>
            <a:r>
              <a:rPr lang="pt-BR" sz="3600" dirty="0" smtClean="0"/>
              <a:t>(</a:t>
            </a:r>
            <a:r>
              <a:rPr lang="pt-BR" sz="3600" dirty="0" err="1" smtClean="0"/>
              <a:t>Dugatkin</a:t>
            </a:r>
            <a:r>
              <a:rPr lang="pt-BR" sz="3600" dirty="0" smtClean="0"/>
              <a:t> &amp; </a:t>
            </a:r>
            <a:r>
              <a:rPr lang="pt-BR" sz="3600" dirty="0" err="1" smtClean="0"/>
              <a:t>Godin</a:t>
            </a:r>
            <a:r>
              <a:rPr lang="pt-BR" sz="3600" dirty="0" smtClean="0"/>
              <a:t>, 2002)</a:t>
            </a:r>
            <a:endParaRPr lang="pt-BR" sz="3600" dirty="0"/>
          </a:p>
        </p:txBody>
      </p:sp>
      <p:pic>
        <p:nvPicPr>
          <p:cNvPr id="1024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413"/>
            <a:ext cx="91440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Zástupný symbol pro obsah 2"/>
          <p:cNvSpPr>
            <a:spLocks noGrp="1"/>
          </p:cNvSpPr>
          <p:nvPr>
            <p:ph idx="1"/>
          </p:nvPr>
        </p:nvSpPr>
        <p:spPr>
          <a:xfrm>
            <a:off x="179388" y="4437063"/>
            <a:ext cx="8229600" cy="2420937"/>
          </a:xfrm>
        </p:spPr>
        <p:txBody>
          <a:bodyPr/>
          <a:lstStyle/>
          <a:p>
            <a:pPr algn="just"/>
            <a:r>
              <a:rPr lang="pt-BR" sz="2400" smtClean="0">
                <a:cs typeface="Arial" charset="0"/>
              </a:rPr>
              <a:t>Sinais honestos/handicaps: várias estruturas complicadas e inúteis na aparência ou comportamento que colocam o indivíduo em perigo, por exemplo porque atraem os predadores (ex. cores ou canto dos pássaros) ou pela exigência do sistema imunológico (ex. testosterona, que tem a função imunossupressora, mas produz traços masculinos)</a:t>
            </a:r>
          </a:p>
          <a:p>
            <a:pPr algn="just"/>
            <a:endParaRPr lang="cs-CZ" sz="2400" smtClean="0"/>
          </a:p>
        </p:txBody>
      </p:sp>
    </p:spTree>
    <p:extLst>
      <p:ext uri="{BB962C8B-B14F-4D97-AF65-F5344CB8AC3E}">
        <p14:creationId xmlns:p14="http://schemas.microsoft.com/office/powerpoint/2010/main" val="23768137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p:txBody>
          <a:bodyPr/>
          <a:lstStyle/>
          <a:p>
            <a:endParaRPr lang="pt-BR" dirty="0" smtClean="0"/>
          </a:p>
        </p:txBody>
      </p:sp>
      <p:pic>
        <p:nvPicPr>
          <p:cNvPr id="11268" name="Picture 5" descr="http://www.livescience.com/images/i/000/048/877/original/rock-climbing-02.jpg?interpolation=lanczos-none&amp;downsize=*:14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263" y="0"/>
            <a:ext cx="399573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43408"/>
            <a:ext cx="4932040" cy="180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4" descr="Image result for risk tak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905375"/>
            <a:ext cx="38100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Image result for risk tak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2492375"/>
            <a:ext cx="3049587"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824" y="1484784"/>
            <a:ext cx="374491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0" descr="Image result for risk taking motorcycl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6500" y="2781300"/>
            <a:ext cx="28575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ástupný symbol pro obsah 9"/>
          <p:cNvSpPr>
            <a:spLocks noGrp="1"/>
          </p:cNvSpPr>
          <p:nvPr>
            <p:ph idx="1"/>
          </p:nvPr>
        </p:nvSpPr>
        <p:spPr>
          <a:xfrm>
            <a:off x="4139952" y="4941168"/>
            <a:ext cx="4824536" cy="1800200"/>
          </a:xfrm>
        </p:spPr>
        <p:txBody>
          <a:bodyPr>
            <a:normAutofit fontScale="70000" lnSpcReduction="20000"/>
          </a:bodyPr>
          <a:lstStyle/>
          <a:p>
            <a:pPr algn="just"/>
            <a:r>
              <a:rPr lang="pt-BR" dirty="0" smtClean="0"/>
              <a:t>Apalkova et al (2018): os homens que arriscam ocasionalmente são percebidos como bons parceiros de curto prazo, mas os que não arriscam são bons parceiros de </a:t>
            </a:r>
            <a:r>
              <a:rPr lang="pt-BR" dirty="0" smtClean="0"/>
              <a:t>longo </a:t>
            </a:r>
            <a:r>
              <a:rPr lang="pt-BR" dirty="0" smtClean="0"/>
              <a:t>prazo</a:t>
            </a:r>
            <a:endParaRPr lang="pt-BR" dirty="0"/>
          </a:p>
        </p:txBody>
      </p:sp>
    </p:spTree>
    <p:extLst>
      <p:ext uri="{BB962C8B-B14F-4D97-AF65-F5344CB8AC3E}">
        <p14:creationId xmlns:p14="http://schemas.microsoft.com/office/powerpoint/2010/main" val="2216508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68313" y="255588"/>
            <a:ext cx="3743326" cy="941387"/>
          </a:xfrm>
        </p:spPr>
        <p:txBody>
          <a:bodyPr>
            <a:normAutofit fontScale="90000"/>
          </a:bodyPr>
          <a:lstStyle/>
          <a:p>
            <a:pPr marL="484188" eaLnBrk="1" hangingPunct="1"/>
            <a:r>
              <a:rPr lang="pt-BR" smtClean="0"/>
              <a:t>Filhos sexy</a:t>
            </a:r>
            <a:br>
              <a:rPr lang="pt-BR" smtClean="0"/>
            </a:br>
            <a:r>
              <a:rPr lang="pt-BR" sz="2800" smtClean="0"/>
              <a:t>(Ronald Fisher, 1930)</a:t>
            </a:r>
            <a:endParaRPr lang="cs-CZ" sz="2800" smtClean="0"/>
          </a:p>
        </p:txBody>
      </p:sp>
      <p:sp>
        <p:nvSpPr>
          <p:cNvPr id="12291" name="Rectangle 3"/>
          <p:cNvSpPr>
            <a:spLocks noGrp="1" noChangeArrowheads="1"/>
          </p:cNvSpPr>
          <p:nvPr>
            <p:ph idx="1"/>
          </p:nvPr>
        </p:nvSpPr>
        <p:spPr>
          <a:xfrm>
            <a:off x="250825" y="1739900"/>
            <a:ext cx="8534400" cy="4713288"/>
          </a:xfrm>
        </p:spPr>
        <p:txBody>
          <a:bodyPr/>
          <a:lstStyle/>
          <a:p>
            <a:pPr marL="447675" indent="-382588" algn="just" eaLnBrk="1" hangingPunct="1">
              <a:buFont typeface="Wingdings 2" pitchFamily="18" charset="2"/>
              <a:buChar char=""/>
            </a:pPr>
            <a:r>
              <a:rPr lang="pt-BR" sz="2000" smtClean="0">
                <a:cs typeface="Arial" charset="0"/>
              </a:rPr>
              <a:t>As fêmeas preferem os machos bonitos </a:t>
            </a:r>
            <a:r>
              <a:rPr lang="pt-BR" sz="2000" b="1" i="1" smtClean="0">
                <a:cs typeface="Arial" charset="0"/>
              </a:rPr>
              <a:t>porque</a:t>
            </a:r>
            <a:r>
              <a:rPr lang="pt-BR" sz="2000" smtClean="0">
                <a:cs typeface="Arial" charset="0"/>
              </a:rPr>
              <a:t> com eles a prole vai herdar a atratividade e sucesso reprodutivo</a:t>
            </a:r>
          </a:p>
          <a:p>
            <a:pPr marL="447675" indent="-382588" algn="just" eaLnBrk="1" hangingPunct="1">
              <a:buFont typeface="Wingdings 2" pitchFamily="18" charset="2"/>
              <a:buChar char=""/>
            </a:pPr>
            <a:r>
              <a:rPr lang="pt-BR" sz="2000" smtClean="0">
                <a:cs typeface="Arial" charset="0"/>
              </a:rPr>
              <a:t>Presente especialmente em espécies poligâmicas, em quais os machos não investem na prole</a:t>
            </a:r>
          </a:p>
          <a:p>
            <a:pPr marL="447675" indent="-382588" algn="just" eaLnBrk="1" hangingPunct="1">
              <a:buFont typeface="Wingdings 2" pitchFamily="18" charset="2"/>
              <a:buChar char=""/>
            </a:pPr>
            <a:r>
              <a:rPr lang="pt-BR" sz="2000" smtClean="0">
                <a:cs typeface="Arial" charset="0"/>
              </a:rPr>
              <a:t>Recompensa - embora os machos não investem diretamente na prole, é vantajoso para as fêmeas escolher um macho atraente, uma vez que os seus descendentes herdam a atratividade, e, assim, a chance para se reproduzir com sucesso</a:t>
            </a:r>
          </a:p>
          <a:p>
            <a:pPr marL="447675" indent="-382588" algn="just" eaLnBrk="1" hangingPunct="1">
              <a:buFont typeface="Wingdings 2" pitchFamily="18" charset="2"/>
              <a:buChar char=""/>
            </a:pPr>
            <a:r>
              <a:rPr lang="pt-BR" sz="2000" smtClean="0">
                <a:cs typeface="Arial" charset="0"/>
              </a:rPr>
              <a:t>A origem das preferências - evolutionary drift (por um acaso)</a:t>
            </a:r>
          </a:p>
          <a:p>
            <a:pPr marL="447675" indent="-382588" algn="just" eaLnBrk="1" hangingPunct="1">
              <a:buFont typeface="Wingdings 2" pitchFamily="18" charset="2"/>
              <a:buChar char=""/>
            </a:pPr>
            <a:r>
              <a:rPr lang="pt-BR" sz="2000" smtClean="0">
                <a:cs typeface="Arial" charset="0"/>
              </a:rPr>
              <a:t>A estratégia de copiar as preferências de outros: a característica preferida não é um sinal mas sim uma moda (ex. gansos)</a:t>
            </a:r>
          </a:p>
          <a:p>
            <a:pPr marL="447675" indent="-382588" algn="just" eaLnBrk="1" hangingPunct="1">
              <a:buFont typeface="Wingdings 2" pitchFamily="18" charset="2"/>
              <a:buChar char=""/>
            </a:pPr>
            <a:r>
              <a:rPr lang="pt-BR" sz="2000" b="1" smtClean="0">
                <a:cs typeface="Arial" charset="0"/>
              </a:rPr>
              <a:t>Bons genes X filho sexy (qualidade X moda) </a:t>
            </a:r>
            <a:r>
              <a:rPr lang="pt-BR" sz="2000" smtClean="0">
                <a:cs typeface="Arial" charset="0"/>
              </a:rPr>
              <a:t>- traços preferidos vão durar por mais tempo quando eles inicialmente sinalizaram bons genes, e mais curto quando a escolha original foi feita por um acidente</a:t>
            </a:r>
            <a:endParaRPr lang="cs-CZ" sz="2000" smtClean="0">
              <a:cs typeface="Arial" charset="0"/>
            </a:endParaRPr>
          </a:p>
        </p:txBody>
      </p:sp>
      <p:pic>
        <p:nvPicPr>
          <p:cNvPr id="12292" name="Imagem 10" descr="sexys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4700" y="0"/>
            <a:ext cx="58293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68579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457200" y="1600201"/>
            <a:ext cx="8229600" cy="1324744"/>
          </a:xfrm>
        </p:spPr>
        <p:txBody>
          <a:bodyPr>
            <a:normAutofit/>
          </a:bodyPr>
          <a:lstStyle/>
          <a:p>
            <a:pPr algn="just"/>
            <a:r>
              <a:rPr lang="pt-BR" sz="2400" dirty="0" smtClean="0"/>
              <a:t>Geralmente </a:t>
            </a:r>
            <a:r>
              <a:rPr lang="pt-BR" sz="2400" dirty="0"/>
              <a:t>começa com um caráter que confere algum benefício adaptativo, e posteriormente é exagerado quando selecionado pelas </a:t>
            </a:r>
            <a:r>
              <a:rPr lang="pt-BR" sz="2400" dirty="0" smtClean="0"/>
              <a:t>fêmeas</a:t>
            </a:r>
            <a:endParaRPr lang="pt-BR" sz="2400" dirty="0"/>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075" y="147638"/>
            <a:ext cx="8705850" cy="656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360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95536" y="116633"/>
            <a:ext cx="8229600" cy="1224136"/>
          </a:xfrm>
        </p:spPr>
        <p:txBody>
          <a:bodyPr/>
          <a:lstStyle/>
          <a:p>
            <a:r>
              <a:rPr lang="pt-BR" dirty="0"/>
              <a:t>A seleção sexual pode ser tão forte a ponto de contrapor a seleção natural. </a:t>
            </a:r>
            <a:endParaRPr lang="pt-BR" dirty="0" smtClean="0"/>
          </a:p>
        </p:txBody>
      </p:sp>
      <p:pic>
        <p:nvPicPr>
          <p:cNvPr id="317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2905" y="1340768"/>
            <a:ext cx="4971058" cy="544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23528" y="3068960"/>
            <a:ext cx="4013393" cy="2308324"/>
          </a:xfrm>
          <a:prstGeom prst="rect">
            <a:avLst/>
          </a:prstGeom>
          <a:noFill/>
        </p:spPr>
        <p:txBody>
          <a:bodyPr wrap="square" rtlCol="0">
            <a:spAutoFit/>
          </a:bodyPr>
          <a:lstStyle/>
          <a:p>
            <a:pPr marL="342900" indent="-342900" algn="just">
              <a:buFont typeface="Arial" pitchFamily="34" charset="0"/>
              <a:buChar char="•"/>
            </a:pPr>
            <a:r>
              <a:rPr lang="pt-BR" sz="2400" dirty="0"/>
              <a:t>Isto pode levar a estruturas exageradas e algumas vezes ao desenvolvimento de caracteres “</a:t>
            </a:r>
            <a:r>
              <a:rPr lang="pt-BR" sz="2400" dirty="0" err="1"/>
              <a:t>maladaptados</a:t>
            </a:r>
            <a:r>
              <a:rPr lang="pt-BR" sz="2400" dirty="0"/>
              <a:t>” em machos. </a:t>
            </a:r>
          </a:p>
          <a:p>
            <a:endParaRPr lang="pt-BR" sz="2400" dirty="0"/>
          </a:p>
        </p:txBody>
      </p:sp>
      <p:sp>
        <p:nvSpPr>
          <p:cNvPr id="5" name="CaixaDeTexto 4"/>
          <p:cNvSpPr txBox="1"/>
          <p:nvPr/>
        </p:nvSpPr>
        <p:spPr>
          <a:xfrm>
            <a:off x="3275856" y="6144434"/>
            <a:ext cx="2952328" cy="646331"/>
          </a:xfrm>
          <a:prstGeom prst="rect">
            <a:avLst/>
          </a:prstGeom>
          <a:noFill/>
        </p:spPr>
        <p:txBody>
          <a:bodyPr wrap="square" rtlCol="0">
            <a:spAutoFit/>
          </a:bodyPr>
          <a:lstStyle/>
          <a:p>
            <a:r>
              <a:rPr lang="pt-BR" b="1" dirty="0" smtClean="0"/>
              <a:t>Cervo </a:t>
            </a:r>
            <a:r>
              <a:rPr lang="pt-BR" b="1" dirty="0"/>
              <a:t>irlandês </a:t>
            </a:r>
            <a:endParaRPr lang="pt-BR" b="1" dirty="0" smtClean="0"/>
          </a:p>
          <a:p>
            <a:r>
              <a:rPr lang="pt-BR" dirty="0" smtClean="0"/>
              <a:t>(</a:t>
            </a:r>
            <a:r>
              <a:rPr lang="pt-BR" b="1" dirty="0" err="1"/>
              <a:t>Megaloceros</a:t>
            </a:r>
            <a:r>
              <a:rPr lang="pt-BR" b="1" dirty="0"/>
              <a:t> </a:t>
            </a:r>
            <a:r>
              <a:rPr lang="pt-BR" b="1" dirty="0" err="1"/>
              <a:t>giganteus</a:t>
            </a:r>
            <a:r>
              <a:rPr lang="pt-BR" dirty="0"/>
              <a:t>) </a:t>
            </a:r>
          </a:p>
        </p:txBody>
      </p:sp>
    </p:spTree>
    <p:extLst>
      <p:ext uri="{BB962C8B-B14F-4D97-AF65-F5344CB8AC3E}">
        <p14:creationId xmlns:p14="http://schemas.microsoft.com/office/powerpoint/2010/main" val="2103775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21740"/>
            <a:ext cx="8229600" cy="850106"/>
          </a:xfrm>
        </p:spPr>
        <p:txBody>
          <a:bodyPr>
            <a:normAutofit/>
          </a:bodyPr>
          <a:lstStyle/>
          <a:p>
            <a:r>
              <a:rPr lang="pt-BR" dirty="0" smtClean="0"/>
              <a:t>Filhas sexy </a:t>
            </a:r>
            <a:r>
              <a:rPr lang="pt-BR" sz="2700" dirty="0" smtClean="0"/>
              <a:t>(Cornwell &amp; </a:t>
            </a:r>
            <a:r>
              <a:rPr lang="pt-BR" sz="2700" dirty="0" err="1" smtClean="0"/>
              <a:t>Perrett</a:t>
            </a:r>
            <a:r>
              <a:rPr lang="pt-BR" sz="2700" dirty="0" smtClean="0"/>
              <a:t>, 2008)</a:t>
            </a:r>
            <a:endParaRPr lang="pt-BR" sz="2700" dirty="0"/>
          </a:p>
        </p:txBody>
      </p:sp>
      <p:sp>
        <p:nvSpPr>
          <p:cNvPr id="3" name="Espaço Reservado para Conteúdo 2"/>
          <p:cNvSpPr>
            <a:spLocks noGrp="1"/>
          </p:cNvSpPr>
          <p:nvPr>
            <p:ph idx="1"/>
          </p:nvPr>
        </p:nvSpPr>
        <p:spPr>
          <a:xfrm>
            <a:off x="539552" y="1124744"/>
            <a:ext cx="8229600" cy="4525963"/>
          </a:xfrm>
        </p:spPr>
        <p:txBody>
          <a:bodyPr>
            <a:normAutofit/>
          </a:bodyPr>
          <a:lstStyle/>
          <a:p>
            <a:pPr algn="just"/>
            <a:r>
              <a:rPr lang="pt-BR" sz="2400" dirty="0" smtClean="0"/>
              <a:t>a </a:t>
            </a:r>
            <a:r>
              <a:rPr lang="pt-BR" sz="2400" dirty="0"/>
              <a:t>atratividade dos pais e das mães previu a atratividade facial das filhas: "filhas </a:t>
            </a:r>
            <a:r>
              <a:rPr lang="pt-BR" sz="2400" dirty="0" smtClean="0"/>
              <a:t>sexy“</a:t>
            </a:r>
          </a:p>
          <a:p>
            <a:pPr algn="just"/>
            <a:r>
              <a:rPr lang="pt-BR" sz="2400" dirty="0" smtClean="0"/>
              <a:t>Pais </a:t>
            </a:r>
            <a:r>
              <a:rPr lang="pt-BR" sz="2400" dirty="0"/>
              <a:t>e filhos estavam relacionados um com o outro na </a:t>
            </a:r>
            <a:r>
              <a:rPr lang="pt-BR" sz="2400" dirty="0" smtClean="0"/>
              <a:t>outra característica do que a atratividade</a:t>
            </a:r>
            <a:endParaRPr lang="pt-BR" sz="2400" dirty="0"/>
          </a:p>
        </p:txBody>
      </p:sp>
      <p:pic>
        <p:nvPicPr>
          <p:cNvPr id="1026" name="Picture 2" descr="Image trios of parents and daughters were selected on the basis of the aver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0648"/>
            <a:ext cx="7368496" cy="608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17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29698" name="Picture 2" descr="Image pairs of fathers and sons were selected on the basis of the fath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88605"/>
            <a:ext cx="6240067" cy="656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7519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8313" y="0"/>
            <a:ext cx="7543800" cy="652463"/>
          </a:xfrm>
        </p:spPr>
        <p:txBody>
          <a:bodyPr/>
          <a:lstStyle/>
          <a:p>
            <a:pPr marL="484188"/>
            <a:r>
              <a:rPr lang="pt-BR" sz="3600" dirty="0" smtClean="0"/>
              <a:t>Seleção </a:t>
            </a:r>
            <a:r>
              <a:rPr lang="pt-BR" sz="3600" dirty="0"/>
              <a:t>“desenfreada</a:t>
            </a:r>
            <a:r>
              <a:rPr lang="pt-BR" sz="3600" dirty="0" smtClean="0"/>
              <a:t>” (</a:t>
            </a:r>
            <a:r>
              <a:rPr lang="pt-BR" sz="3600" dirty="0" err="1" smtClean="0"/>
              <a:t>runaway</a:t>
            </a:r>
            <a:r>
              <a:rPr lang="pt-BR" sz="3600" dirty="0" smtClean="0"/>
              <a:t>)</a:t>
            </a:r>
            <a:endParaRPr lang="cs-CZ" sz="2900" dirty="0" smtClean="0">
              <a:solidFill>
                <a:srgbClr val="FF0000"/>
              </a:solidFill>
            </a:endParaRPr>
          </a:p>
        </p:txBody>
      </p:sp>
      <p:sp>
        <p:nvSpPr>
          <p:cNvPr id="14339" name="Rectangle 3"/>
          <p:cNvSpPr>
            <a:spLocks noGrp="1" noChangeArrowheads="1"/>
          </p:cNvSpPr>
          <p:nvPr>
            <p:ph idx="1"/>
          </p:nvPr>
        </p:nvSpPr>
        <p:spPr>
          <a:xfrm>
            <a:off x="395288" y="692150"/>
            <a:ext cx="8534400" cy="6165850"/>
          </a:xfrm>
        </p:spPr>
        <p:txBody>
          <a:bodyPr/>
          <a:lstStyle/>
          <a:p>
            <a:pPr marL="447675" indent="-382588" algn="just" eaLnBrk="1" hangingPunct="1">
              <a:buFont typeface="Wingdings 2" pitchFamily="18" charset="2"/>
              <a:buChar char=""/>
            </a:pPr>
            <a:r>
              <a:rPr lang="pt-BR" sz="2000" dirty="0" err="1" smtClean="0">
                <a:cs typeface="Arial" charset="0"/>
              </a:rPr>
              <a:t>Coevolução</a:t>
            </a:r>
            <a:r>
              <a:rPr lang="pt-BR" sz="2000" dirty="0" smtClean="0">
                <a:cs typeface="Arial" charset="0"/>
              </a:rPr>
              <a:t> </a:t>
            </a:r>
            <a:r>
              <a:rPr lang="pt-BR" sz="2000" b="1" dirty="0" smtClean="0">
                <a:cs typeface="Arial" charset="0"/>
              </a:rPr>
              <a:t>de preferências e os traços preferidos </a:t>
            </a:r>
            <a:r>
              <a:rPr lang="pt-BR" sz="2000" dirty="0" smtClean="0">
                <a:cs typeface="Arial" charset="0"/>
              </a:rPr>
              <a:t>– a fêmea prefere a característica (e.g. plumagem colorida) e escolhe o macho com essa característica, os filhotes vão herdar o traço e as preferências, os filhotes vão ser ainda mais coloridos e vão preferir parceiros ainda mais coloridos</a:t>
            </a:r>
          </a:p>
          <a:p>
            <a:pPr marL="447675" indent="-382588" algn="just" eaLnBrk="1" hangingPunct="1">
              <a:buFont typeface="Wingdings 2" pitchFamily="18" charset="2"/>
              <a:buChar char=""/>
            </a:pPr>
            <a:endParaRPr lang="pt-BR" sz="2000" dirty="0" smtClean="0">
              <a:cs typeface="Arial" charset="0"/>
            </a:endParaRPr>
          </a:p>
          <a:p>
            <a:pPr marL="447675" indent="-382588" algn="just" eaLnBrk="1" hangingPunct="1">
              <a:buFont typeface="Wingdings 2" pitchFamily="18" charset="2"/>
              <a:buChar char=""/>
            </a:pPr>
            <a:endParaRPr lang="pt-BR" sz="2000" dirty="0" smtClean="0">
              <a:cs typeface="Arial" charset="0"/>
            </a:endParaRPr>
          </a:p>
          <a:p>
            <a:pPr marL="447675" indent="-382588" algn="just" eaLnBrk="1" hangingPunct="1">
              <a:buFont typeface="Wingdings 2" pitchFamily="18" charset="2"/>
              <a:buChar char=""/>
            </a:pPr>
            <a:endParaRPr lang="pt-BR" sz="2000" dirty="0" smtClean="0">
              <a:cs typeface="Arial" charset="0"/>
            </a:endParaRPr>
          </a:p>
          <a:p>
            <a:pPr marL="447675" indent="-382588" algn="just" eaLnBrk="1" hangingPunct="1">
              <a:buFont typeface="Wingdings 2" pitchFamily="18" charset="2"/>
              <a:buChar char=""/>
            </a:pPr>
            <a:endParaRPr lang="pt-BR" sz="2000" dirty="0" smtClean="0">
              <a:cs typeface="Arial" charset="0"/>
            </a:endParaRPr>
          </a:p>
          <a:p>
            <a:pPr marL="447675" indent="-382588" algn="just" eaLnBrk="1" hangingPunct="1">
              <a:buFont typeface="Wingdings 2" pitchFamily="18" charset="2"/>
              <a:buChar char=""/>
            </a:pPr>
            <a:endParaRPr lang="pt-BR" sz="2000" dirty="0" smtClean="0">
              <a:cs typeface="Arial" charset="0"/>
            </a:endParaRPr>
          </a:p>
          <a:p>
            <a:pPr marL="447675" indent="-382588" algn="just" eaLnBrk="1" hangingPunct="1">
              <a:buFont typeface="Wingdings 2" pitchFamily="18" charset="2"/>
              <a:buChar char=""/>
            </a:pPr>
            <a:endParaRPr lang="pt-BR" sz="2000" dirty="0" smtClean="0">
              <a:cs typeface="Arial" charset="0"/>
            </a:endParaRPr>
          </a:p>
          <a:p>
            <a:pPr marL="447675" indent="-382588" algn="just" eaLnBrk="1" hangingPunct="1">
              <a:buFont typeface="Wingdings 2" pitchFamily="18" charset="2"/>
              <a:buChar char=""/>
            </a:pPr>
            <a:endParaRPr lang="pt-BR" sz="2000" dirty="0" smtClean="0">
              <a:cs typeface="Arial" charset="0"/>
            </a:endParaRPr>
          </a:p>
          <a:p>
            <a:pPr marL="447675" indent="-382588" algn="just" eaLnBrk="1" hangingPunct="1">
              <a:buFont typeface="Wingdings 2" pitchFamily="18" charset="2"/>
              <a:buChar char=""/>
            </a:pPr>
            <a:endParaRPr lang="pt-BR" sz="2000" dirty="0" smtClean="0">
              <a:cs typeface="Arial" charset="0"/>
            </a:endParaRPr>
          </a:p>
          <a:p>
            <a:pPr marL="447675" indent="-382588" algn="just" eaLnBrk="1" hangingPunct="1">
              <a:buFont typeface="Wingdings 2" pitchFamily="18" charset="2"/>
              <a:buChar char=""/>
            </a:pPr>
            <a:endParaRPr lang="pt-BR" sz="2000" dirty="0" smtClean="0">
              <a:cs typeface="Arial" charset="0"/>
            </a:endParaRPr>
          </a:p>
          <a:p>
            <a:pPr marL="447675" indent="-382588" algn="just" eaLnBrk="1" hangingPunct="1">
              <a:buFont typeface="Wingdings 2" pitchFamily="18" charset="2"/>
              <a:buChar char=""/>
            </a:pPr>
            <a:endParaRPr lang="pt-BR" sz="2000" dirty="0" smtClean="0">
              <a:cs typeface="Arial" charset="0"/>
            </a:endParaRPr>
          </a:p>
          <a:p>
            <a:pPr marL="447675" indent="-382588" algn="just" eaLnBrk="1" hangingPunct="1">
              <a:buFont typeface="Wingdings 2" pitchFamily="18" charset="2"/>
              <a:buChar char=""/>
            </a:pPr>
            <a:endParaRPr lang="pt-BR" sz="2000" dirty="0" smtClean="0">
              <a:cs typeface="Arial" charset="0"/>
            </a:endParaRPr>
          </a:p>
          <a:p>
            <a:pPr marL="447675" indent="-382588" algn="just" eaLnBrk="1" hangingPunct="1">
              <a:buFont typeface="Wingdings 2" pitchFamily="18" charset="2"/>
              <a:buChar char=""/>
            </a:pPr>
            <a:r>
              <a:rPr lang="pt-BR" sz="2000" dirty="0" err="1" smtClean="0">
                <a:cs typeface="Arial" charset="0"/>
              </a:rPr>
              <a:t>Runaway</a:t>
            </a:r>
            <a:r>
              <a:rPr lang="pt-BR" sz="2000" dirty="0" smtClean="0">
                <a:cs typeface="Arial" charset="0"/>
              </a:rPr>
              <a:t> </a:t>
            </a:r>
            <a:r>
              <a:rPr lang="pt-BR" sz="2000" dirty="0" err="1" smtClean="0">
                <a:cs typeface="Arial" charset="0"/>
              </a:rPr>
              <a:t>selection</a:t>
            </a:r>
            <a:r>
              <a:rPr lang="pt-BR" sz="2000" dirty="0" smtClean="0">
                <a:cs typeface="Arial" charset="0"/>
              </a:rPr>
              <a:t> = moda pode ser fora da controle, e só a seleção natural pode limitar esse tipo de seleção</a:t>
            </a:r>
          </a:p>
        </p:txBody>
      </p:sp>
      <p:pic>
        <p:nvPicPr>
          <p:cNvPr id="14340" name="Zástupný symbol pro obsah 3" descr="391Runaway3.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150" y="1985963"/>
            <a:ext cx="4824413" cy="396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descr="abmuscles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7313" y="1988840"/>
            <a:ext cx="1649527" cy="194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descr="abmuscles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9250" y="1988840"/>
            <a:ext cx="1649527" cy="194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6" descr="muscle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7813" y="4035128"/>
            <a:ext cx="1878561" cy="204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7" descr="muscle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7313" y="4035128"/>
            <a:ext cx="1878561" cy="204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8" descr="modelka.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104" y="1985963"/>
            <a:ext cx="1570489" cy="235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9" descr="modelka.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1889" y="2017970"/>
            <a:ext cx="1570489" cy="235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ázek 10" descr="anorexia.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8239" y="3908634"/>
            <a:ext cx="2118147" cy="260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11" descr="anorexia.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4019" y="3908634"/>
            <a:ext cx="2118147" cy="260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150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00808"/>
            <a:ext cx="8583612" cy="438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9127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p:cNvSpPr>
            <a:spLocks noGrp="1"/>
          </p:cNvSpPr>
          <p:nvPr>
            <p:ph type="title"/>
          </p:nvPr>
        </p:nvSpPr>
        <p:spPr>
          <a:xfrm>
            <a:off x="2112963" y="274638"/>
            <a:ext cx="6851650" cy="1143000"/>
          </a:xfrm>
        </p:spPr>
        <p:txBody>
          <a:bodyPr/>
          <a:lstStyle/>
          <a:p>
            <a:pPr eaLnBrk="1" hangingPunct="1"/>
            <a:r>
              <a:rPr lang="pt-BR" smtClean="0"/>
              <a:t>Exploitação (viés) sensorial</a:t>
            </a:r>
          </a:p>
        </p:txBody>
      </p:sp>
      <p:sp>
        <p:nvSpPr>
          <p:cNvPr id="16387" name="Espaço Reservado para Conteúdo 2"/>
          <p:cNvSpPr>
            <a:spLocks noGrp="1"/>
          </p:cNvSpPr>
          <p:nvPr>
            <p:ph idx="1"/>
          </p:nvPr>
        </p:nvSpPr>
        <p:spPr>
          <a:xfrm>
            <a:off x="457200" y="1600200"/>
            <a:ext cx="8435975" cy="4852988"/>
          </a:xfrm>
        </p:spPr>
        <p:txBody>
          <a:bodyPr/>
          <a:lstStyle/>
          <a:p>
            <a:pPr algn="just" eaLnBrk="1" hangingPunct="1">
              <a:lnSpc>
                <a:spcPct val="90000"/>
              </a:lnSpc>
            </a:pPr>
            <a:r>
              <a:rPr lang="pt-BR" sz="2000" smtClean="0"/>
              <a:t>Propõe a origem de preferências das fêmeas por um traço via viés sensorial; viés preexistente</a:t>
            </a:r>
          </a:p>
          <a:p>
            <a:pPr algn="just" eaLnBrk="1" hangingPunct="1">
              <a:lnSpc>
                <a:spcPct val="90000"/>
              </a:lnSpc>
            </a:pPr>
            <a:r>
              <a:rPr lang="pt-BR" sz="2000" smtClean="0"/>
              <a:t>As fêmeas preferem inicialmente traços que provocam maior estimulação dos sistemas sensoriais</a:t>
            </a:r>
          </a:p>
          <a:p>
            <a:pPr algn="just" eaLnBrk="1" hangingPunct="1">
              <a:lnSpc>
                <a:spcPct val="90000"/>
              </a:lnSpc>
            </a:pPr>
            <a:r>
              <a:rPr lang="pt-BR" sz="2000" smtClean="0"/>
              <a:t>Ex. primatas com visão trichromatica: podem ver cores vermelhas e laranjas, inicialmente essa visão evoluiu por conseguir encontrar frutas vermelhas-alaranjadas que são altamente nutritivas</a:t>
            </a:r>
          </a:p>
          <a:p>
            <a:pPr algn="just" eaLnBrk="1" hangingPunct="1">
              <a:lnSpc>
                <a:spcPct val="90000"/>
              </a:lnSpc>
            </a:pPr>
            <a:r>
              <a:rPr lang="pt-BR" sz="2000" smtClean="0"/>
              <a:t>As fêmeas também têm preferência para a coloração vermelha-alaranjada da pele/cabelo vermelha ou alaranjada nos machos</a:t>
            </a:r>
          </a:p>
          <a:p>
            <a:pPr algn="just" eaLnBrk="1" hangingPunct="1">
              <a:lnSpc>
                <a:spcPct val="90000"/>
              </a:lnSpc>
            </a:pPr>
            <a:r>
              <a:rPr lang="pt-BR" sz="2000" smtClean="0"/>
              <a:t>se for o viés sensorial, a "preferência" para a cor vermelha-alaranjada evoluiu como parte de forrageamento antes de preferência dessa cor no contexto de acasalamento</a:t>
            </a:r>
          </a:p>
          <a:p>
            <a:pPr algn="just" eaLnBrk="1" hangingPunct="1">
              <a:lnSpc>
                <a:spcPct val="90000"/>
              </a:lnSpc>
            </a:pPr>
            <a:r>
              <a:rPr lang="pt-BR" sz="2000" smtClean="0"/>
              <a:t>Apoio do viés sensorial: Têm evidência de que a visão trichromatica evoluiu ANTES da coloração vermelha nos machos (Fernandez &amp; Morris, 2007)</a:t>
            </a:r>
            <a:endParaRPr lang="en-US" sz="2000" smtClean="0"/>
          </a:p>
          <a:p>
            <a:pPr eaLnBrk="1" hangingPunct="1">
              <a:lnSpc>
                <a:spcPct val="90000"/>
              </a:lnSpc>
            </a:pPr>
            <a:endParaRPr lang="pt-BR" sz="1900" smtClean="0"/>
          </a:p>
        </p:txBody>
      </p:sp>
      <p:pic>
        <p:nvPicPr>
          <p:cNvPr id="16388"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0955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3" descr="sensory exploitation.jpg"/>
          <p:cNvPicPr>
            <a:picLocks noChangeAspect="1"/>
          </p:cNvPicPr>
          <p:nvPr/>
        </p:nvPicPr>
        <p:blipFill>
          <a:blip r:embed="rId3" cstate="print">
            <a:extLst>
              <a:ext uri="{28A0092B-C50C-407E-A947-70E740481C1C}">
                <a14:useLocalDpi xmlns:a14="http://schemas.microsoft.com/office/drawing/2010/main" val="0"/>
              </a:ext>
            </a:extLst>
          </a:blip>
          <a:srcRect l="16891" t="26173" r="9616" b="7021"/>
          <a:stretch>
            <a:fillRect/>
          </a:stretch>
        </p:blipFill>
        <p:spPr bwMode="auto">
          <a:xfrm>
            <a:off x="5867400" y="2493963"/>
            <a:ext cx="3276600"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886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title"/>
          </p:nvPr>
        </p:nvSpPr>
        <p:spPr/>
        <p:txBody>
          <a:bodyPr/>
          <a:lstStyle/>
          <a:p>
            <a:pPr eaLnBrk="1" hangingPunct="1"/>
            <a:endParaRPr lang="pt-BR" smtClean="0"/>
          </a:p>
        </p:txBody>
      </p:sp>
      <p:sp>
        <p:nvSpPr>
          <p:cNvPr id="6147" name="Espaço Reservado para Conteúdo 2"/>
          <p:cNvSpPr>
            <a:spLocks noGrp="1"/>
          </p:cNvSpPr>
          <p:nvPr>
            <p:ph idx="1"/>
          </p:nvPr>
        </p:nvSpPr>
        <p:spPr/>
        <p:txBody>
          <a:bodyPr>
            <a:normAutofit/>
          </a:bodyPr>
          <a:lstStyle/>
          <a:p>
            <a:pPr eaLnBrk="1" hangingPunct="1">
              <a:lnSpc>
                <a:spcPct val="80000"/>
              </a:lnSpc>
            </a:pPr>
            <a:r>
              <a:rPr lang="pt-BR" sz="2200" dirty="0" smtClean="0"/>
              <a:t>Teorias evolucionistas sobre preferências por parceiros:</a:t>
            </a:r>
          </a:p>
          <a:p>
            <a:pPr eaLnBrk="1" hangingPunct="1">
              <a:lnSpc>
                <a:spcPct val="80000"/>
              </a:lnSpc>
              <a:buFont typeface="Arial" charset="0"/>
              <a:buAutoNum type="arabicPeriod"/>
            </a:pPr>
            <a:r>
              <a:rPr lang="pt-BR" sz="2200" dirty="0" smtClean="0"/>
              <a:t>Bons genes</a:t>
            </a:r>
          </a:p>
          <a:p>
            <a:pPr eaLnBrk="1" hangingPunct="1">
              <a:lnSpc>
                <a:spcPct val="80000"/>
              </a:lnSpc>
              <a:buFont typeface="Arial" charset="0"/>
              <a:buAutoNum type="arabicPeriod"/>
            </a:pPr>
            <a:r>
              <a:rPr lang="pt-BR" sz="2200" dirty="0" smtClean="0"/>
              <a:t>Sexy filhos</a:t>
            </a:r>
          </a:p>
          <a:p>
            <a:pPr eaLnBrk="1" hangingPunct="1">
              <a:lnSpc>
                <a:spcPct val="80000"/>
              </a:lnSpc>
              <a:buFont typeface="Arial" charset="0"/>
              <a:buAutoNum type="arabicPeriod"/>
            </a:pPr>
            <a:r>
              <a:rPr lang="pt-BR" sz="2200" dirty="0" smtClean="0"/>
              <a:t>Handicap</a:t>
            </a:r>
          </a:p>
          <a:p>
            <a:pPr eaLnBrk="1" hangingPunct="1">
              <a:lnSpc>
                <a:spcPct val="80000"/>
              </a:lnSpc>
              <a:buFont typeface="Arial" charset="0"/>
              <a:buAutoNum type="arabicPeriod"/>
            </a:pPr>
            <a:r>
              <a:rPr lang="pt-BR" sz="2200" dirty="0" smtClean="0"/>
              <a:t>Viés sensorial</a:t>
            </a:r>
          </a:p>
          <a:p>
            <a:pPr eaLnBrk="1" hangingPunct="1">
              <a:lnSpc>
                <a:spcPct val="80000"/>
              </a:lnSpc>
              <a:buFont typeface="Arial" charset="0"/>
              <a:buAutoNum type="arabicPeriod"/>
            </a:pPr>
            <a:r>
              <a:rPr lang="pt-BR" sz="2200" dirty="0" smtClean="0"/>
              <a:t>Superestímulos</a:t>
            </a:r>
          </a:p>
          <a:p>
            <a:pPr eaLnBrk="1" hangingPunct="1">
              <a:lnSpc>
                <a:spcPct val="80000"/>
              </a:lnSpc>
              <a:buFont typeface="Arial" charset="0"/>
              <a:buAutoNum type="arabicPeriod"/>
            </a:pPr>
            <a:r>
              <a:rPr lang="pt-BR" sz="2200" dirty="0" smtClean="0"/>
              <a:t>Aprendizagem</a:t>
            </a:r>
          </a:p>
          <a:p>
            <a:pPr eaLnBrk="1" hangingPunct="1">
              <a:lnSpc>
                <a:spcPct val="80000"/>
              </a:lnSpc>
              <a:buFont typeface="Arial" charset="0"/>
              <a:buNone/>
            </a:pPr>
            <a:endParaRPr lang="pt-BR" sz="2200" dirty="0" smtClean="0"/>
          </a:p>
          <a:p>
            <a:pPr eaLnBrk="1" hangingPunct="1">
              <a:lnSpc>
                <a:spcPct val="80000"/>
              </a:lnSpc>
            </a:pPr>
            <a:r>
              <a:rPr lang="cs-CZ" sz="2200" dirty="0" smtClean="0"/>
              <a:t>Especificidades da sexualidade humana</a:t>
            </a:r>
            <a:endParaRPr lang="pt-BR" sz="2200" dirty="0" smtClean="0"/>
          </a:p>
          <a:p>
            <a:pPr eaLnBrk="1" hangingPunct="1">
              <a:lnSpc>
                <a:spcPct val="80000"/>
              </a:lnSpc>
            </a:pPr>
            <a:r>
              <a:rPr lang="pt-BR" sz="2200" dirty="0" smtClean="0"/>
              <a:t>Atratividade facial (&amp; cabelo, barba)</a:t>
            </a:r>
          </a:p>
          <a:p>
            <a:pPr eaLnBrk="1" hangingPunct="1">
              <a:lnSpc>
                <a:spcPct val="80000"/>
              </a:lnSpc>
            </a:pPr>
            <a:r>
              <a:rPr lang="pt-BR" sz="2200" dirty="0" smtClean="0"/>
              <a:t>Atratividade corporal (IMC, WHR, altura)</a:t>
            </a:r>
          </a:p>
          <a:p>
            <a:pPr eaLnBrk="1" hangingPunct="1">
              <a:lnSpc>
                <a:spcPct val="80000"/>
              </a:lnSpc>
            </a:pPr>
            <a:r>
              <a:rPr lang="pt-BR" sz="2200" dirty="0" smtClean="0"/>
              <a:t>Atratividade comportamental (voz, movimentos)</a:t>
            </a:r>
          </a:p>
          <a:p>
            <a:pPr eaLnBrk="1" hangingPunct="1">
              <a:lnSpc>
                <a:spcPct val="80000"/>
              </a:lnSpc>
            </a:pPr>
            <a:r>
              <a:rPr lang="pt-BR" sz="2200" dirty="0" smtClean="0"/>
              <a:t>Preferências por características psicológicas</a:t>
            </a:r>
          </a:p>
          <a:p>
            <a:pPr eaLnBrk="1" hangingPunct="1">
              <a:lnSpc>
                <a:spcPct val="80000"/>
              </a:lnSpc>
            </a:pPr>
            <a:endParaRPr lang="pt-BR" sz="2200" dirty="0" smtClean="0"/>
          </a:p>
          <a:p>
            <a:pPr eaLnBrk="1" hangingPunct="1">
              <a:lnSpc>
                <a:spcPct val="80000"/>
              </a:lnSpc>
              <a:buFont typeface="Arial" charset="0"/>
              <a:buAutoNum type="arabicPeriod"/>
            </a:pPr>
            <a:endParaRPr lang="pt-BR" sz="2200" dirty="0" smtClean="0"/>
          </a:p>
        </p:txBody>
      </p:sp>
    </p:spTree>
    <p:extLst>
      <p:ext uri="{BB962C8B-B14F-4D97-AF65-F5344CB8AC3E}">
        <p14:creationId xmlns:p14="http://schemas.microsoft.com/office/powerpoint/2010/main" val="1140199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p:cNvSpPr>
            <a:spLocks noGrp="1"/>
          </p:cNvSpPr>
          <p:nvPr>
            <p:ph type="title"/>
          </p:nvPr>
        </p:nvSpPr>
        <p:spPr/>
        <p:txBody>
          <a:bodyPr/>
          <a:lstStyle/>
          <a:p>
            <a:pPr eaLnBrk="1" hangingPunct="1"/>
            <a:endParaRPr lang="pt-BR" smtClean="0"/>
          </a:p>
        </p:txBody>
      </p:sp>
      <p:sp>
        <p:nvSpPr>
          <p:cNvPr id="13315" name="Espaço Reservado para Conteúdo 2"/>
          <p:cNvSpPr>
            <a:spLocks noGrp="1"/>
          </p:cNvSpPr>
          <p:nvPr>
            <p:ph idx="1"/>
          </p:nvPr>
        </p:nvSpPr>
        <p:spPr/>
        <p:txBody>
          <a:bodyPr/>
          <a:lstStyle/>
          <a:p>
            <a:pPr eaLnBrk="1" hangingPunct="1"/>
            <a:endParaRPr lang="pt-BR" smtClean="0"/>
          </a:p>
        </p:txBody>
      </p:sp>
      <p:pic>
        <p:nvPicPr>
          <p:cNvPr id="4" name="Imagem 3" descr="0bowerbirdnests-00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5938" y="0"/>
            <a:ext cx="4818062"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descr="bower ii.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975" y="0"/>
            <a:ext cx="4818063"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5" descr="bower iii.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44888"/>
            <a:ext cx="441642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6" descr="Bower-s50vfd.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538" y="3500438"/>
            <a:ext cx="503555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7" descr="bower.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5175" y="2133600"/>
            <a:ext cx="550386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039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6" name="Picture 4" descr="Golden glow: Scientists digitally enhanced images to show the effects of high cartenoid coloration- the golden glow achieved from eating a diet rich in fruit and vegetables (pictured top right)- compared with low cartenoid coloration (pictured top left). This was rated more attractive than images  enhanced to show high melanin coloration from the sun (pictured bottom right) compared to low melanin coloration (pictured bottom lef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2205038"/>
            <a:ext cx="3419475"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a:spLocks noChangeArrowheads="1"/>
          </p:cNvSpPr>
          <p:nvPr/>
        </p:nvSpPr>
        <p:spPr bwMode="auto">
          <a:xfrm>
            <a:off x="3708400" y="3995738"/>
            <a:ext cx="54356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t>Os pesquisadores manipularam as imagens para mostrar diferença entre alto nível de carotenoides   (dieta rica de frutas e legumes) (acima à direta) e baixos níves (acima à esquerda). Essas imagens foram avaliada como mais atraentes do que imagens com alta melanina (cor adquirida do sol) (abaixo à direta) (Lefevre &amp; Perrett, 2015)</a:t>
            </a:r>
          </a:p>
          <a:p>
            <a:pPr algn="just" eaLnBrk="1" hangingPunct="1"/>
            <a:r>
              <a:rPr lang="en-US"/>
              <a:t>- Em um experimento seguinte, os indivíduos depois de 4 semanas comendo um pouco mais de frutas e legumes por dia mudaram tom de pele</a:t>
            </a:r>
            <a:endParaRPr lang="cs-CZ"/>
          </a:p>
        </p:txBody>
      </p:sp>
      <p:pic>
        <p:nvPicPr>
          <p:cNvPr id="17412" name="Picture 6" descr="http://www.rochester.edu/news/photos/lo1642.jpg"/>
          <p:cNvPicPr>
            <a:picLocks noChangeAspect="1" noChangeArrowheads="1"/>
          </p:cNvPicPr>
          <p:nvPr/>
        </p:nvPicPr>
        <p:blipFill>
          <a:blip r:embed="rId3" cstate="print">
            <a:extLst>
              <a:ext uri="{28A0092B-C50C-407E-A947-70E740481C1C}">
                <a14:useLocalDpi xmlns:a14="http://schemas.microsoft.com/office/drawing/2010/main" val="0"/>
              </a:ext>
            </a:extLst>
          </a:blip>
          <a:srcRect t="23563"/>
          <a:stretch>
            <a:fillRect/>
          </a:stretch>
        </p:blipFill>
        <p:spPr bwMode="auto">
          <a:xfrm>
            <a:off x="3905250" y="0"/>
            <a:ext cx="52387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4" name="Picture 2" descr="Image result for red lips and n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538" y="1989138"/>
            <a:ext cx="1439862"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ovéPole 7"/>
          <p:cNvSpPr txBox="1">
            <a:spLocks noChangeArrowheads="1"/>
          </p:cNvSpPr>
          <p:nvPr/>
        </p:nvSpPr>
        <p:spPr bwMode="auto">
          <a:xfrm>
            <a:off x="0" y="188913"/>
            <a:ext cx="3995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a:t>Mulheres avaliam homens nas camisetas vermelhas como com maior estatus social, e como mais atraentes (Elliot &amp; Niesta, 2008)</a:t>
            </a:r>
          </a:p>
        </p:txBody>
      </p:sp>
    </p:spTree>
    <p:extLst>
      <p:ext uri="{BB962C8B-B14F-4D97-AF65-F5344CB8AC3E}">
        <p14:creationId xmlns:p14="http://schemas.microsoft.com/office/powerpoint/2010/main" val="2769744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1314"/>
                                        </p:tgtEl>
                                        <p:attrNameLst>
                                          <p:attrName>style.visibility</p:attrName>
                                        </p:attrNameLst>
                                      </p:cBhvr>
                                      <p:to>
                                        <p:strVal val="visible"/>
                                      </p:to>
                                    </p:set>
                                    <p:anim calcmode="lin" valueType="num">
                                      <p:cBhvr additive="base">
                                        <p:cTn id="7" dur="500" fill="hold"/>
                                        <p:tgtEl>
                                          <p:spTgt spid="141314"/>
                                        </p:tgtEl>
                                        <p:attrNameLst>
                                          <p:attrName>ppt_x</p:attrName>
                                        </p:attrNameLst>
                                      </p:cBhvr>
                                      <p:tavLst>
                                        <p:tav tm="0">
                                          <p:val>
                                            <p:strVal val="#ppt_x"/>
                                          </p:val>
                                        </p:tav>
                                        <p:tav tm="100000">
                                          <p:val>
                                            <p:strVal val="#ppt_x"/>
                                          </p:val>
                                        </p:tav>
                                      </p:tavLst>
                                    </p:anim>
                                    <p:anim calcmode="lin" valueType="num">
                                      <p:cBhvr additive="base">
                                        <p:cTn id="8" dur="500" fill="hold"/>
                                        <p:tgtEl>
                                          <p:spTgt spid="1413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413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ítulo 1"/>
          <p:cNvSpPr>
            <a:spLocks noGrp="1"/>
          </p:cNvSpPr>
          <p:nvPr>
            <p:ph type="title"/>
          </p:nvPr>
        </p:nvSpPr>
        <p:spPr/>
        <p:txBody>
          <a:bodyPr/>
          <a:lstStyle/>
          <a:p>
            <a:pPr eaLnBrk="1" hangingPunct="1"/>
            <a:r>
              <a:rPr lang="pt-BR" smtClean="0"/>
              <a:t>Super- estímulos</a:t>
            </a:r>
          </a:p>
        </p:txBody>
      </p:sp>
      <p:sp>
        <p:nvSpPr>
          <p:cNvPr id="18435" name="Espaço Reservado para Conteúdo 2"/>
          <p:cNvSpPr>
            <a:spLocks noGrp="1"/>
          </p:cNvSpPr>
          <p:nvPr>
            <p:ph idx="1"/>
          </p:nvPr>
        </p:nvSpPr>
        <p:spPr/>
        <p:txBody>
          <a:bodyPr/>
          <a:lstStyle/>
          <a:p>
            <a:pPr eaLnBrk="1" hangingPunct="1"/>
            <a:r>
              <a:rPr lang="pt-BR" sz="2400" smtClean="0"/>
              <a:t>Quando têm oportunidade, os animais preferem os super-estímulos do que estímulos normais</a:t>
            </a:r>
          </a:p>
        </p:txBody>
      </p:sp>
      <p:pic>
        <p:nvPicPr>
          <p:cNvPr id="5" name="Imagem 4" descr="08supernormal.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33825"/>
            <a:ext cx="499903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3" descr="supnorm2.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1863" y="3800475"/>
            <a:ext cx="29210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7" descr="superstimuli.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113" y="0"/>
            <a:ext cx="6084887"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366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p:txBody>
          <a:bodyPr/>
          <a:lstStyle/>
          <a:p>
            <a:r>
              <a:rPr lang="pt-BR" smtClean="0"/>
              <a:t>Superestímulos</a:t>
            </a:r>
            <a:endParaRPr lang="cs-CZ" smtClean="0"/>
          </a:p>
        </p:txBody>
      </p:sp>
      <p:pic>
        <p:nvPicPr>
          <p:cNvPr id="4" name="Picture 9"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8613" y="2781300"/>
            <a:ext cx="2465387"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2" descr="Image result for vestonicka venu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2205038"/>
            <a:ext cx="60960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4" descr="Akon-and-Statue-760x64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4157663"/>
            <a:ext cx="320040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03225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6" name="Picture 8" descr="Image result for supernormal stimuli babies"/>
          <p:cNvPicPr>
            <a:picLocks noChangeAspect="1" noChangeArrowheads="1"/>
          </p:cNvPicPr>
          <p:nvPr/>
        </p:nvPicPr>
        <p:blipFill>
          <a:blip r:embed="rId6" cstate="print">
            <a:extLst>
              <a:ext uri="{28A0092B-C50C-407E-A947-70E740481C1C}">
                <a14:useLocalDpi xmlns:a14="http://schemas.microsoft.com/office/drawing/2010/main" val="0"/>
              </a:ext>
            </a:extLst>
          </a:blip>
          <a:srcRect b="14668"/>
          <a:stretch>
            <a:fillRect/>
          </a:stretch>
        </p:blipFill>
        <p:spPr bwMode="auto">
          <a:xfrm>
            <a:off x="3959225" y="0"/>
            <a:ext cx="5184775"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Obdélník 10"/>
          <p:cNvSpPr>
            <a:spLocks noChangeArrowheads="1"/>
          </p:cNvSpPr>
          <p:nvPr/>
        </p:nvSpPr>
        <p:spPr bwMode="auto">
          <a:xfrm>
            <a:off x="0" y="6488113"/>
            <a:ext cx="8820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we stimulate ourselves that the forces of evolution never anticipated. –Steven Pinker</a:t>
            </a:r>
            <a:endParaRPr lang="cs-CZ"/>
          </a:p>
        </p:txBody>
      </p:sp>
      <p:pic>
        <p:nvPicPr>
          <p:cNvPr id="12" name="Obrázek 11" descr="ber.jpg"/>
          <p:cNvPicPr>
            <a:picLocks noChangeAspect="1"/>
          </p:cNvPicPr>
          <p:nvPr/>
        </p:nvPicPr>
        <p:blipFill>
          <a:blip r:embed="rId7" cstate="print"/>
          <a:srcRect l="3449" t="19151" r="55901" b="34650"/>
          <a:stretch>
            <a:fillRect/>
          </a:stretch>
        </p:blipFill>
        <p:spPr>
          <a:xfrm rot="5400000">
            <a:off x="6288682" y="227534"/>
            <a:ext cx="3082851" cy="2627784"/>
          </a:xfrm>
          <a:prstGeom prst="rect">
            <a:avLst/>
          </a:prstGeom>
        </p:spPr>
      </p:pic>
      <p:pic>
        <p:nvPicPr>
          <p:cNvPr id="11" name="Zástupný symbol pro obsah 10" descr="alice.JPG"/>
          <p:cNvPicPr>
            <a:picLocks noGrp="1" noChangeAspect="1"/>
          </p:cNvPicPr>
          <p:nvPr>
            <p:ph idx="1"/>
          </p:nvPr>
        </p:nvPicPr>
        <p:blipFill>
          <a:blip r:embed="rId8" cstate="print"/>
          <a:srcRect l="7043" t="11769" r="11816" b="16636"/>
          <a:stretch>
            <a:fillRect/>
          </a:stretch>
        </p:blipFill>
        <p:spPr>
          <a:xfrm>
            <a:off x="4139952" y="0"/>
            <a:ext cx="2448272" cy="3240360"/>
          </a:xfrm>
        </p:spPr>
      </p:pic>
    </p:spTree>
    <p:extLst>
      <p:ext uri="{BB962C8B-B14F-4D97-AF65-F5344CB8AC3E}">
        <p14:creationId xmlns:p14="http://schemas.microsoft.com/office/powerpoint/2010/main" val="2983026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98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8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z="3600" smtClean="0"/>
              <a:t>Aprendizagem e preferências de parceiros </a:t>
            </a:r>
          </a:p>
        </p:txBody>
      </p:sp>
      <p:sp>
        <p:nvSpPr>
          <p:cNvPr id="20483" name="Content Placeholder 2"/>
          <p:cNvSpPr>
            <a:spLocks noGrp="1"/>
          </p:cNvSpPr>
          <p:nvPr>
            <p:ph idx="1"/>
          </p:nvPr>
        </p:nvSpPr>
        <p:spPr/>
        <p:txBody>
          <a:bodyPr/>
          <a:lstStyle/>
          <a:p>
            <a:pPr algn="just" eaLnBrk="1" hangingPunct="1"/>
            <a:r>
              <a:rPr lang="pt-BR" sz="2000" smtClean="0"/>
              <a:t>As escolhas têm uma base genética, e a aprendizagem também é importante</a:t>
            </a:r>
          </a:p>
          <a:p>
            <a:pPr algn="just" eaLnBrk="1" hangingPunct="1"/>
            <a:r>
              <a:rPr lang="pt-BR" sz="2000" smtClean="0"/>
              <a:t>1. Estampagem: aprendizagem depois de um período curto da exposição durante um período sensível</a:t>
            </a:r>
          </a:p>
          <a:p>
            <a:pPr algn="just" eaLnBrk="1" hangingPunct="1"/>
            <a:r>
              <a:rPr lang="pt-BR" sz="2000" smtClean="0"/>
              <a:t>Duas linhas de pesquisa:</a:t>
            </a:r>
          </a:p>
          <a:p>
            <a:pPr algn="just" eaLnBrk="1" hangingPunct="1"/>
            <a:r>
              <a:rPr lang="pt-BR" sz="2000" smtClean="0"/>
              <a:t>1) cross-fostering: estuda preferências dos filhotes criados pelos pais adotivos (outra espécie)</a:t>
            </a:r>
          </a:p>
          <a:p>
            <a:pPr algn="just" eaLnBrk="1" hangingPunct="1"/>
            <a:r>
              <a:rPr lang="pt-BR" sz="2000" smtClean="0"/>
              <a:t>2) novos traços: introduz um novo traço e observa se os filhotes usam esse traço nas preferências de parceiros</a:t>
            </a:r>
          </a:p>
        </p:txBody>
      </p:sp>
      <p:pic>
        <p:nvPicPr>
          <p:cNvPr id="20484" name="Imagem 3" descr="duck-and-duckling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7563" y="4708525"/>
            <a:ext cx="464502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descr="lorenz3_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85900"/>
            <a:ext cx="2555875"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5" descr="08humorous-02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613" y="44450"/>
            <a:ext cx="72009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0379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44450"/>
            <a:ext cx="8229600" cy="647700"/>
          </a:xfrm>
        </p:spPr>
        <p:txBody>
          <a:bodyPr>
            <a:normAutofit fontScale="90000"/>
          </a:bodyPr>
          <a:lstStyle/>
          <a:p>
            <a:pPr eaLnBrk="1" hangingPunct="1"/>
            <a:r>
              <a:rPr lang="pt-BR" smtClean="0"/>
              <a:t>Condicionamento sexual </a:t>
            </a:r>
          </a:p>
        </p:txBody>
      </p:sp>
      <p:sp>
        <p:nvSpPr>
          <p:cNvPr id="21507" name="Content Placeholder 2"/>
          <p:cNvSpPr>
            <a:spLocks noGrp="1"/>
          </p:cNvSpPr>
          <p:nvPr>
            <p:ph idx="1"/>
          </p:nvPr>
        </p:nvSpPr>
        <p:spPr>
          <a:xfrm>
            <a:off x="179388" y="660400"/>
            <a:ext cx="8785225" cy="4281488"/>
          </a:xfrm>
        </p:spPr>
        <p:txBody>
          <a:bodyPr/>
          <a:lstStyle/>
          <a:p>
            <a:pPr algn="just" eaLnBrk="1" hangingPunct="1"/>
            <a:r>
              <a:rPr lang="pt-BR" sz="2000" smtClean="0"/>
              <a:t>Os indivíduos podem ser “treinados” ou condicionados a modificar as preferências deles</a:t>
            </a:r>
          </a:p>
          <a:p>
            <a:pPr algn="just" eaLnBrk="1" hangingPunct="1">
              <a:buFont typeface="Arial" charset="0"/>
              <a:buNone/>
            </a:pPr>
            <a:r>
              <a:rPr lang="pt-BR" sz="2000" smtClean="0"/>
              <a:t>1. Um parceiro sexual ou potencial tem várias características, das quais inicialmente apenas algumas provocam o comportamento sexual; com experiência sexual repetida, as características inicialmente não atraentes podem tornar-se associadas com as características que inicialmente provocaram o comportamento sexual e, assim, vir a provocar respostas sexuais</a:t>
            </a:r>
          </a:p>
          <a:p>
            <a:pPr algn="just" eaLnBrk="1" hangingPunct="1">
              <a:buFont typeface="Arial" charset="0"/>
              <a:buNone/>
            </a:pPr>
            <a:r>
              <a:rPr lang="pt-BR" sz="2000" smtClean="0"/>
              <a:t>2. Um estímulo que não esta inicialmente relacionado com um parceiro sexual pode tornar-se associado a esse parceiro sexual através do condicionamento e provocar um comportamento sexual</a:t>
            </a:r>
          </a:p>
          <a:p>
            <a:pPr algn="just" eaLnBrk="1" hangingPunct="1">
              <a:buFont typeface="Arial" charset="0"/>
              <a:buNone/>
            </a:pPr>
            <a:r>
              <a:rPr lang="pt-BR" sz="2000" smtClean="0"/>
              <a:t>3. Condicionamento contextual - várias características de um lugar ou de um contexto em que o animal é exposto a eventos sexuais podem tornar-se associadas a comportamento sexual e provocar a resposta sexual</a:t>
            </a:r>
          </a:p>
        </p:txBody>
      </p:sp>
      <p:pic>
        <p:nvPicPr>
          <p:cNvPr id="21508" name="Imagem 3" descr="codorna japones.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10388" y="4954588"/>
            <a:ext cx="22336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CaixaDeTexto 4"/>
          <p:cNvSpPr txBox="1">
            <a:spLocks noChangeArrowheads="1"/>
          </p:cNvSpPr>
          <p:nvPr/>
        </p:nvSpPr>
        <p:spPr bwMode="auto">
          <a:xfrm>
            <a:off x="0" y="5013325"/>
            <a:ext cx="701992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a:t>Ex. Codorna japonês é geralmente marrom; os machos criados com fêmeas marrons mostram a estampagem para as fêmeas marrons; mas com oportunidade de copular só com as fêmeas claras, eles desenvolvem a preferência por fêmeas claras</a:t>
            </a:r>
          </a:p>
          <a:p>
            <a:pPr algn="just" eaLnBrk="1" hangingPunct="1">
              <a:buFontTx/>
              <a:buChar char="-"/>
            </a:pPr>
            <a:r>
              <a:rPr lang="pt-BR"/>
              <a:t>Estampagem pode ter uma influência nas preferências mas pode ser alterada pelo condicionamento</a:t>
            </a:r>
          </a:p>
          <a:p>
            <a:pPr eaLnBrk="1" hangingPunct="1"/>
            <a:endParaRPr lang="pt-BR"/>
          </a:p>
        </p:txBody>
      </p:sp>
    </p:spTree>
    <p:extLst>
      <p:ext uri="{BB962C8B-B14F-4D97-AF65-F5344CB8AC3E}">
        <p14:creationId xmlns:p14="http://schemas.microsoft.com/office/powerpoint/2010/main" val="30542489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p:txBody>
          <a:bodyPr/>
          <a:lstStyle/>
          <a:p>
            <a:endParaRPr lang="pt-BR" smtClean="0"/>
          </a:p>
        </p:txBody>
      </p:sp>
      <p:pic>
        <p:nvPicPr>
          <p:cNvPr id="2253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0"/>
            <a:ext cx="37639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338" y="2997200"/>
            <a:ext cx="382587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0" y="2636838"/>
            <a:ext cx="3181350" cy="2095500"/>
          </a:xfrm>
          <a:noFill/>
        </p:spPr>
      </p:pic>
      <p:pic>
        <p:nvPicPr>
          <p:cNvPr id="2253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8" y="0"/>
            <a:ext cx="403225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108575"/>
            <a:ext cx="2627313"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7750" y="2205038"/>
            <a:ext cx="30162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30950" y="4941888"/>
            <a:ext cx="2813050"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3938" y="5183188"/>
            <a:ext cx="2232025"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3691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6988"/>
            <a:ext cx="8229600" cy="1143001"/>
          </a:xfrm>
        </p:spPr>
        <p:txBody>
          <a:bodyPr/>
          <a:lstStyle/>
          <a:p>
            <a:pPr eaLnBrk="1" hangingPunct="1"/>
            <a:r>
              <a:rPr lang="pt-BR" smtClean="0"/>
              <a:t>Aprendizagem</a:t>
            </a:r>
            <a:r>
              <a:rPr lang="en-US" smtClean="0"/>
              <a:t> social - </a:t>
            </a:r>
            <a:r>
              <a:rPr lang="pt-BR" smtClean="0"/>
              <a:t>cópia</a:t>
            </a:r>
          </a:p>
        </p:txBody>
      </p:sp>
      <p:sp>
        <p:nvSpPr>
          <p:cNvPr id="23555" name="Content Placeholder 2"/>
          <p:cNvSpPr>
            <a:spLocks noGrp="1"/>
          </p:cNvSpPr>
          <p:nvPr>
            <p:ph idx="1"/>
          </p:nvPr>
        </p:nvSpPr>
        <p:spPr>
          <a:xfrm>
            <a:off x="457200" y="1052513"/>
            <a:ext cx="8229600" cy="4525962"/>
          </a:xfrm>
        </p:spPr>
        <p:txBody>
          <a:bodyPr/>
          <a:lstStyle/>
          <a:p>
            <a:pPr algn="just" eaLnBrk="1" hangingPunct="1">
              <a:spcBef>
                <a:spcPct val="0"/>
              </a:spcBef>
            </a:pPr>
            <a:r>
              <a:rPr lang="pt-BR" sz="2400" smtClean="0"/>
              <a:t>Cópia – quando um indivíduo começa a ser preferido por outros porque ele já teve sucesso sexual com indivíduos anteriores</a:t>
            </a:r>
          </a:p>
          <a:p>
            <a:pPr algn="just" eaLnBrk="1" hangingPunct="1">
              <a:spcBef>
                <a:spcPct val="0"/>
              </a:spcBef>
            </a:pPr>
            <a:r>
              <a:rPr lang="pt-BR" sz="2400" smtClean="0"/>
              <a:t>Ex: galo-lira (</a:t>
            </a:r>
            <a:r>
              <a:rPr lang="pt-BR" sz="2400" i="1" smtClean="0"/>
              <a:t>black grouse</a:t>
            </a:r>
            <a:r>
              <a:rPr lang="pt-BR" sz="2400" smtClean="0"/>
              <a:t>) – as fêmeas mais velhas copularam logo com machos escolhidos, e as fêmeas mais jovens copularam depois com os mesmos machos</a:t>
            </a:r>
          </a:p>
          <a:p>
            <a:pPr algn="just" eaLnBrk="1" hangingPunct="1">
              <a:spcBef>
                <a:spcPct val="0"/>
              </a:spcBef>
            </a:pPr>
            <a:r>
              <a:rPr lang="pt-BR" sz="2400" smtClean="0"/>
              <a:t>Experimento: manequins das fêmeas colocados aleatoriamente nos territórios dos machos</a:t>
            </a:r>
          </a:p>
          <a:p>
            <a:pPr algn="just" eaLnBrk="1" hangingPunct="1">
              <a:spcBef>
                <a:spcPct val="0"/>
              </a:spcBef>
            </a:pPr>
            <a:r>
              <a:rPr lang="pt-BR" sz="2400" smtClean="0"/>
              <a:t>Machos com mais manequins atraíram mais fêmeas reais, independentemente do lugar do lek </a:t>
            </a:r>
          </a:p>
        </p:txBody>
      </p:sp>
      <p:pic>
        <p:nvPicPr>
          <p:cNvPr id="23556" name="Imagem 3" descr="grouse femal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5963" y="4941888"/>
            <a:ext cx="29654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Imagem 4" descr="grous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4868863"/>
            <a:ext cx="2803525"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8690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13" y="1628775"/>
            <a:ext cx="635476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03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bdélník 3"/>
          <p:cNvSpPr>
            <a:spLocks noChangeArrowheads="1"/>
          </p:cNvSpPr>
          <p:nvPr/>
        </p:nvSpPr>
        <p:spPr bwMode="auto">
          <a:xfrm>
            <a:off x="0" y="1341438"/>
            <a:ext cx="8893175"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gn="just">
              <a:spcBef>
                <a:spcPts val="700"/>
              </a:spcBef>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sz="2000" b="1">
                <a:latin typeface="Times New Roman" pitchFamily="18" charset="0"/>
              </a:rPr>
              <a:t>Sexo sempre: </a:t>
            </a:r>
            <a:r>
              <a:rPr lang="pt-BR" sz="2000">
                <a:latin typeface="Times New Roman" pitchFamily="18" charset="0"/>
              </a:rPr>
              <a:t>os humanos são capazes de ter relações sexuais quase a qualquer momento, durante o ano inteiro, a qualquer hora durante o dia, após a menopausa, durante a menstruação e gravidez (X maioria dos mamíferos têm relações sexuais apenas durante o período fértil)</a:t>
            </a:r>
          </a:p>
          <a:p>
            <a:pPr marL="457200" indent="-457200" algn="just">
              <a:spcBef>
                <a:spcPts val="700"/>
              </a:spcBef>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sz="2000" b="1">
                <a:latin typeface="Times New Roman" pitchFamily="18" charset="0"/>
              </a:rPr>
              <a:t>Ovulação não-anunciada em mulheres </a:t>
            </a:r>
            <a:r>
              <a:rPr lang="pt-BR" sz="2000">
                <a:latin typeface="Times New Roman" pitchFamily="18" charset="0"/>
              </a:rPr>
              <a:t>(X a maioria das fêmeas de outros primatas sinaliza a fase fértil)</a:t>
            </a:r>
          </a:p>
          <a:p>
            <a:pPr marL="457200" indent="-457200" algn="just">
              <a:spcBef>
                <a:spcPts val="700"/>
              </a:spcBef>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sz="2000" b="1">
                <a:latin typeface="Times New Roman" pitchFamily="18" charset="0"/>
              </a:rPr>
              <a:t>Relacionamentos de longo prazo: </a:t>
            </a:r>
            <a:r>
              <a:rPr lang="pt-BR" sz="2000">
                <a:latin typeface="Times New Roman" pitchFamily="18" charset="0"/>
              </a:rPr>
              <a:t>a maioria de pessoas cria relacionamentos de longo prazo com uma pessoa (X vários sistemas de acasalamento nos outros animais)</a:t>
            </a:r>
          </a:p>
          <a:p>
            <a:pPr marL="457200" indent="-457200" algn="just">
              <a:spcBef>
                <a:spcPts val="700"/>
              </a:spcBef>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sz="2000" b="1">
                <a:latin typeface="Times New Roman" pitchFamily="18" charset="0"/>
              </a:rPr>
              <a:t>Alto investimento paterno</a:t>
            </a:r>
            <a:r>
              <a:rPr lang="pt-BR" sz="2000">
                <a:latin typeface="Times New Roman" pitchFamily="18" charset="0"/>
              </a:rPr>
              <a:t> (X machos de maioria de outros primatas e mamíferos não cuidam da prole)</a:t>
            </a:r>
          </a:p>
          <a:p>
            <a:pPr marL="457200" indent="-457200" algn="just">
              <a:spcBef>
                <a:spcPts val="700"/>
              </a:spcBef>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sz="2000" b="1">
                <a:latin typeface="Times New Roman" pitchFamily="18" charset="0"/>
              </a:rPr>
              <a:t>Baixa incerteza de paternidade </a:t>
            </a:r>
            <a:r>
              <a:rPr lang="cs-CZ" sz="2000">
                <a:latin typeface="Times New Roman" pitchFamily="18" charset="0"/>
              </a:rPr>
              <a:t>(</a:t>
            </a:r>
            <a:r>
              <a:rPr lang="en-US" sz="2000">
                <a:latin typeface="Times New Roman" pitchFamily="18" charset="0"/>
              </a:rPr>
              <a:t>mama’s baby, papa’s maybe)</a:t>
            </a:r>
            <a:endParaRPr lang="pt-BR" sz="2000" b="1">
              <a:latin typeface="Times New Roman" pitchFamily="18" charset="0"/>
            </a:endParaRPr>
          </a:p>
          <a:p>
            <a:pPr marL="457200" indent="-457200" algn="just">
              <a:spcBef>
                <a:spcPts val="700"/>
              </a:spcBef>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t-BR" sz="2000" b="1">
              <a:latin typeface="Times New Roman" pitchFamily="18" charset="0"/>
            </a:endParaRPr>
          </a:p>
          <a:p>
            <a:pPr marL="457200" indent="-457200" algn="just">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sz="2000" b="1">
                <a:latin typeface="Times New Roman" pitchFamily="18" charset="0"/>
              </a:rPr>
              <a:t>Devido a estas especificidades da sexualidade humana, ambos os sexos ativamente escolhem parceiros, e ambos competem com rivais</a:t>
            </a:r>
            <a:endParaRPr lang="en-US" sz="2000" b="1">
              <a:latin typeface="Times New Roman" pitchFamily="18" charset="0"/>
            </a:endParaRPr>
          </a:p>
        </p:txBody>
      </p:sp>
      <p:sp>
        <p:nvSpPr>
          <p:cNvPr id="68611" name="Nadpis 1"/>
          <p:cNvSpPr>
            <a:spLocks noGrp="1"/>
          </p:cNvSpPr>
          <p:nvPr>
            <p:ph type="title"/>
          </p:nvPr>
        </p:nvSpPr>
        <p:spPr>
          <a:xfrm>
            <a:off x="457200" y="53975"/>
            <a:ext cx="8229600" cy="1143000"/>
          </a:xfrm>
        </p:spPr>
        <p:txBody>
          <a:bodyPr rtlCol="0">
            <a:normAutofit fontScale="90000"/>
          </a:bodyPr>
          <a:lstStyle/>
          <a:p>
            <a:pPr eaLnBrk="1" fontAlgn="auto" hangingPunct="1">
              <a:spcAft>
                <a:spcPts val="0"/>
              </a:spcAft>
              <a:defRPr/>
            </a:pPr>
            <a:r>
              <a:rPr lang="cs-CZ" sz="4000" dirty="0" smtClean="0"/>
              <a:t>Especificidades da </a:t>
            </a:r>
            <a:r>
              <a:rPr lang="pt-BR" sz="4000" dirty="0" smtClean="0"/>
              <a:t/>
            </a:r>
            <a:br>
              <a:rPr lang="pt-BR" sz="4000" dirty="0" smtClean="0"/>
            </a:br>
            <a:r>
              <a:rPr lang="cs-CZ" sz="4000" dirty="0" smtClean="0"/>
              <a:t>sexualidade humana</a:t>
            </a:r>
          </a:p>
        </p:txBody>
      </p:sp>
    </p:spTree>
    <p:extLst>
      <p:ext uri="{BB962C8B-B14F-4D97-AF65-F5344CB8AC3E}">
        <p14:creationId xmlns:p14="http://schemas.microsoft.com/office/powerpoint/2010/main" val="206337852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1438" y="152400"/>
            <a:ext cx="3492450" cy="1143000"/>
          </a:xfrm>
        </p:spPr>
        <p:txBody>
          <a:bodyPr>
            <a:normAutofit fontScale="90000"/>
          </a:bodyPr>
          <a:lstStyle/>
          <a:p>
            <a:pPr marL="484188" algn="l" eaLnBrk="1" hangingPunct="1"/>
            <a:r>
              <a:rPr lang="cs-CZ" dirty="0" smtClean="0"/>
              <a:t>       </a:t>
            </a:r>
            <a:r>
              <a:rPr lang="pt-BR" dirty="0" smtClean="0"/>
              <a:t>Bons </a:t>
            </a:r>
            <a:r>
              <a:rPr lang="en-US" dirty="0" smtClean="0"/>
              <a:t>genes</a:t>
            </a:r>
            <a:endParaRPr lang="cs-CZ" dirty="0" smtClean="0"/>
          </a:p>
        </p:txBody>
      </p:sp>
      <p:sp>
        <p:nvSpPr>
          <p:cNvPr id="7171" name="Rectangle 3"/>
          <p:cNvSpPr>
            <a:spLocks noGrp="1" noChangeArrowheads="1"/>
          </p:cNvSpPr>
          <p:nvPr>
            <p:ph idx="1"/>
          </p:nvPr>
        </p:nvSpPr>
        <p:spPr>
          <a:xfrm>
            <a:off x="179388" y="1484784"/>
            <a:ext cx="8785225" cy="4136430"/>
          </a:xfrm>
        </p:spPr>
        <p:txBody>
          <a:bodyPr/>
          <a:lstStyle/>
          <a:p>
            <a:pPr marL="447675" indent="-382588" algn="just" eaLnBrk="1" hangingPunct="1">
              <a:buFont typeface="Wingdings 2" pitchFamily="18" charset="2"/>
              <a:buChar char=""/>
            </a:pPr>
            <a:r>
              <a:rPr lang="pt-BR" sz="2000" dirty="0" smtClean="0">
                <a:cs typeface="Arial" charset="0"/>
              </a:rPr>
              <a:t>As fêmeas preferem os machos bonitos </a:t>
            </a:r>
            <a:r>
              <a:rPr lang="pt-BR" sz="2000" b="1" i="1" dirty="0" smtClean="0">
                <a:cs typeface="Arial" charset="0"/>
              </a:rPr>
              <a:t>porque</a:t>
            </a:r>
            <a:r>
              <a:rPr lang="pt-BR" sz="2000" dirty="0" smtClean="0">
                <a:cs typeface="Arial" charset="0"/>
              </a:rPr>
              <a:t> a beleza sinaliza alguma qualidade subjacente (e.g. saúde)</a:t>
            </a:r>
            <a:endParaRPr lang="en-US" sz="2000" dirty="0" smtClean="0">
              <a:cs typeface="Arial" charset="0"/>
            </a:endParaRPr>
          </a:p>
          <a:p>
            <a:pPr marL="447675" indent="-382588" algn="just" eaLnBrk="1" hangingPunct="1">
              <a:buFont typeface="Wingdings 2" pitchFamily="18" charset="2"/>
              <a:buChar char=""/>
            </a:pPr>
            <a:r>
              <a:rPr lang="pt-BR" sz="2000" dirty="0" smtClean="0">
                <a:cs typeface="Arial" charset="0"/>
              </a:rPr>
              <a:t>Os machos preferidos passam para a prole os seus "bons genes"</a:t>
            </a:r>
            <a:endParaRPr lang="en-US" sz="2000" dirty="0" smtClean="0">
              <a:cs typeface="Arial" charset="0"/>
            </a:endParaRPr>
          </a:p>
          <a:p>
            <a:pPr marL="447675" indent="-382588" algn="just" eaLnBrk="1" hangingPunct="1">
              <a:buFont typeface="Wingdings 2" pitchFamily="18" charset="2"/>
              <a:buChar char=""/>
            </a:pPr>
            <a:r>
              <a:rPr lang="pt-BR" sz="2000" dirty="0" smtClean="0">
                <a:cs typeface="Arial" charset="0"/>
              </a:rPr>
              <a:t>As fêmeas escolhem um "sinal" que revela a qualidade do indivíduo</a:t>
            </a:r>
          </a:p>
          <a:p>
            <a:r>
              <a:rPr lang="pt-BR" sz="2000" i="1" dirty="0" smtClean="0"/>
              <a:t>Display </a:t>
            </a:r>
            <a:r>
              <a:rPr lang="pt-BR" sz="2000" dirty="0"/>
              <a:t>sexual seria um indicador confiável para a resistência genética a doenças e parasitas </a:t>
            </a:r>
          </a:p>
          <a:p>
            <a:pPr marL="447675" indent="-382588" algn="just" eaLnBrk="1" hangingPunct="1">
              <a:buFont typeface="Wingdings 2" pitchFamily="18" charset="2"/>
              <a:buChar char=""/>
            </a:pPr>
            <a:r>
              <a:rPr lang="en-US" sz="2000" dirty="0" err="1" smtClean="0">
                <a:cs typeface="Arial" charset="0"/>
              </a:rPr>
              <a:t>Os</a:t>
            </a:r>
            <a:r>
              <a:rPr lang="en-US" sz="2000" dirty="0" smtClean="0">
                <a:cs typeface="Arial" charset="0"/>
              </a:rPr>
              <a:t> machos </a:t>
            </a:r>
            <a:r>
              <a:rPr lang="pt-BR" sz="2000" dirty="0" smtClean="0">
                <a:cs typeface="Arial" charset="0"/>
              </a:rPr>
              <a:t>investem indiretamente na prole – investimento genético </a:t>
            </a:r>
          </a:p>
        </p:txBody>
      </p:sp>
      <p:pic>
        <p:nvPicPr>
          <p:cNvPr id="27651" name="Picture 3" descr="Image result for lek grous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980"/>
          <a:stretch/>
        </p:blipFill>
        <p:spPr bwMode="auto">
          <a:xfrm>
            <a:off x="5210822" y="4005064"/>
            <a:ext cx="396969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27653" name="Picture 5"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b="17784"/>
          <a:stretch/>
        </p:blipFill>
        <p:spPr bwMode="auto">
          <a:xfrm>
            <a:off x="2960100" y="0"/>
            <a:ext cx="6191250" cy="1328693"/>
          </a:xfrm>
          <a:prstGeom prst="rect">
            <a:avLst/>
          </a:prstGeom>
          <a:noFill/>
          <a:extLst>
            <a:ext uri="{909E8E84-426E-40DD-AFC4-6F175D3DCCD1}">
              <a14:hiddenFill xmlns:a14="http://schemas.microsoft.com/office/drawing/2010/main">
                <a:solidFill>
                  <a:srgbClr val="FFFFFF"/>
                </a:solidFill>
              </a14:hiddenFill>
            </a:ext>
          </a:extLst>
        </p:spPr>
      </p:pic>
      <p:pic>
        <p:nvPicPr>
          <p:cNvPr id="27655" name="Picture 7" descr="Image result for lek grous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1878"/>
          <a:stretch/>
        </p:blipFill>
        <p:spPr bwMode="auto">
          <a:xfrm>
            <a:off x="-35605" y="4327035"/>
            <a:ext cx="5256584" cy="2558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03440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err="1"/>
              <a:t>Evidência</a:t>
            </a:r>
            <a:r>
              <a:rPr lang="en-US" dirty="0"/>
              <a:t> </a:t>
            </a:r>
            <a:r>
              <a:rPr lang="en-US" dirty="0" err="1"/>
              <a:t>para</a:t>
            </a:r>
            <a:r>
              <a:rPr lang="en-US" dirty="0"/>
              <a:t> </a:t>
            </a:r>
            <a:r>
              <a:rPr lang="en-US" dirty="0" err="1"/>
              <a:t>bons</a:t>
            </a:r>
            <a:r>
              <a:rPr lang="en-US" dirty="0"/>
              <a:t> </a:t>
            </a:r>
            <a:r>
              <a:rPr lang="en-US" dirty="0" smtClean="0"/>
              <a:t>genes</a:t>
            </a:r>
            <a:endParaRPr lang="pt-BR" dirty="0"/>
          </a:p>
        </p:txBody>
      </p:sp>
      <p:sp>
        <p:nvSpPr>
          <p:cNvPr id="3" name="Espaço Reservado para Conteúdo 2"/>
          <p:cNvSpPr>
            <a:spLocks noGrp="1"/>
          </p:cNvSpPr>
          <p:nvPr>
            <p:ph idx="1"/>
          </p:nvPr>
        </p:nvSpPr>
        <p:spPr/>
        <p:txBody>
          <a:bodyPr/>
          <a:lstStyle/>
          <a:p>
            <a:endParaRPr lang="pt-BR"/>
          </a:p>
        </p:txBody>
      </p:sp>
      <p:pic>
        <p:nvPicPr>
          <p:cNvPr id="35842" name="Picture 2" descr="Image result for lek grouse good gen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160" y="1523069"/>
            <a:ext cx="3798768" cy="3874743"/>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An external file that holds a picture, illustration, etc.&#10;Object name is rspb20080151f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2001"/>
          <a:stretch/>
        </p:blipFill>
        <p:spPr bwMode="auto">
          <a:xfrm>
            <a:off x="3914001" y="1876731"/>
            <a:ext cx="5220072" cy="352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028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7234" y="1044575"/>
            <a:ext cx="5071533"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5027" name="Picture 3" descr="bf782a Indian blue peacock.jpg                                 00029DFB&#10;G3 of Love                     BB7029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745" y="982663"/>
            <a:ext cx="3015544" cy="4464050"/>
          </a:xfrm>
          <a:prstGeom prst="rect">
            <a:avLst/>
          </a:prstGeom>
          <a:noFill/>
          <a:extLst>
            <a:ext uri="{909E8E84-426E-40DD-AFC4-6F175D3DCCD1}">
              <a14:hiddenFill xmlns:a14="http://schemas.microsoft.com/office/drawing/2010/main">
                <a:solidFill>
                  <a:srgbClr val="FFFFFF"/>
                </a:solidFill>
              </a14:hiddenFill>
            </a:ext>
          </a:extLst>
        </p:spPr>
      </p:pic>
      <p:sp>
        <p:nvSpPr>
          <p:cNvPr id="385028" name="Text Box 4"/>
          <p:cNvSpPr txBox="1">
            <a:spLocks noChangeArrowheads="1"/>
          </p:cNvSpPr>
          <p:nvPr/>
        </p:nvSpPr>
        <p:spPr bwMode="auto">
          <a:xfrm>
            <a:off x="6524273" y="6098428"/>
            <a:ext cx="24652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0" dirty="0"/>
              <a:t>Marion Petrie 1994</a:t>
            </a:r>
          </a:p>
        </p:txBody>
      </p:sp>
      <p:sp>
        <p:nvSpPr>
          <p:cNvPr id="385029" name="Text Box 5"/>
          <p:cNvSpPr txBox="1">
            <a:spLocks noChangeArrowheads="1"/>
          </p:cNvSpPr>
          <p:nvPr/>
        </p:nvSpPr>
        <p:spPr bwMode="auto">
          <a:xfrm>
            <a:off x="4703234" y="519063"/>
            <a:ext cx="34659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0" dirty="0" err="1" smtClean="0"/>
              <a:t>Evidência</a:t>
            </a:r>
            <a:r>
              <a:rPr lang="en-US" sz="2400" b="0" dirty="0" smtClean="0"/>
              <a:t> </a:t>
            </a:r>
            <a:r>
              <a:rPr lang="en-US" sz="2400" b="0" dirty="0" err="1" smtClean="0"/>
              <a:t>para</a:t>
            </a:r>
            <a:r>
              <a:rPr lang="en-US" sz="2400" b="0" dirty="0" smtClean="0"/>
              <a:t> </a:t>
            </a:r>
            <a:r>
              <a:rPr lang="en-US" sz="2400" b="0" dirty="0" err="1" smtClean="0"/>
              <a:t>bons</a:t>
            </a:r>
            <a:r>
              <a:rPr lang="en-US" sz="2400" b="0" dirty="0" smtClean="0"/>
              <a:t> </a:t>
            </a:r>
            <a:r>
              <a:rPr lang="en-US" sz="2400" b="0" dirty="0"/>
              <a:t>genes</a:t>
            </a:r>
          </a:p>
        </p:txBody>
      </p:sp>
    </p:spTree>
    <p:extLst>
      <p:ext uri="{BB962C8B-B14F-4D97-AF65-F5344CB8AC3E}">
        <p14:creationId xmlns:p14="http://schemas.microsoft.com/office/powerpoint/2010/main" val="17880797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611560" y="1196752"/>
            <a:ext cx="7848872" cy="3416320"/>
          </a:xfrm>
          <a:prstGeom prst="rect">
            <a:avLst/>
          </a:prstGeom>
          <a:noFill/>
        </p:spPr>
        <p:txBody>
          <a:bodyPr wrap="square" rtlCol="0">
            <a:spAutoFit/>
          </a:bodyPr>
          <a:lstStyle/>
          <a:p>
            <a:r>
              <a:rPr lang="pt-BR" sz="2400" dirty="0" smtClean="0">
                <a:latin typeface="Calibri" pitchFamily="34" charset="0"/>
              </a:rPr>
              <a:t>Simetria </a:t>
            </a:r>
            <a:r>
              <a:rPr lang="pt-BR" sz="2400" dirty="0">
                <a:latin typeface="Calibri" pitchFamily="34" charset="0"/>
              </a:rPr>
              <a:t>corporal: semelhança entre os lados esquerdo e direito</a:t>
            </a:r>
          </a:p>
          <a:p>
            <a:pPr algn="just">
              <a:buFont typeface="Arial" charset="0"/>
              <a:buChar char="•"/>
            </a:pPr>
            <a:r>
              <a:rPr lang="pt-BR" sz="2400" dirty="0">
                <a:latin typeface="Calibri" pitchFamily="34" charset="0"/>
              </a:rPr>
              <a:t> Relacionada com a estabilidade do desenvolvimento que está relacionada com a capacidade de se adaptar às mudanças do ambiente</a:t>
            </a:r>
          </a:p>
          <a:p>
            <a:pPr algn="just">
              <a:buFont typeface="Arial" charset="0"/>
              <a:buChar char="•"/>
            </a:pPr>
            <a:r>
              <a:rPr lang="pt-BR" sz="2400" dirty="0">
                <a:latin typeface="Calibri" pitchFamily="34" charset="0"/>
              </a:rPr>
              <a:t> as fêmeas preferem machos com traços simétricos – dos traços do desenvolvimento elas percebem a qualidade genética</a:t>
            </a:r>
          </a:p>
          <a:p>
            <a:endParaRPr lang="pt-BR" sz="2400" dirty="0"/>
          </a:p>
        </p:txBody>
      </p:sp>
      <p:pic>
        <p:nvPicPr>
          <p:cNvPr id="3" name="Picture 4" descr="Fig0615n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3915054"/>
            <a:ext cx="3923928" cy="294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1547664" y="332656"/>
            <a:ext cx="5760640" cy="707886"/>
          </a:xfrm>
          <a:prstGeom prst="rect">
            <a:avLst/>
          </a:prstGeom>
          <a:noFill/>
        </p:spPr>
        <p:txBody>
          <a:bodyPr wrap="square" rtlCol="0">
            <a:spAutoFit/>
          </a:bodyPr>
          <a:lstStyle/>
          <a:p>
            <a:pPr algn="ctr"/>
            <a:r>
              <a:rPr lang="pt-BR" sz="4000" dirty="0" smtClean="0"/>
              <a:t>Ex. simetria</a:t>
            </a:r>
            <a:endParaRPr lang="pt-BR" sz="4000" dirty="0"/>
          </a:p>
        </p:txBody>
      </p:sp>
    </p:spTree>
    <p:extLst>
      <p:ext uri="{BB962C8B-B14F-4D97-AF65-F5344CB8AC3E}">
        <p14:creationId xmlns:p14="http://schemas.microsoft.com/office/powerpoint/2010/main" val="18287976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342" t="22875" r="29823" b="45381"/>
          <a:stretch/>
        </p:blipFill>
        <p:spPr bwMode="auto">
          <a:xfrm>
            <a:off x="-11705" y="282316"/>
            <a:ext cx="9249838" cy="303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358" t="52558" r="29823" b="17759"/>
          <a:stretch/>
        </p:blipFill>
        <p:spPr bwMode="auto">
          <a:xfrm>
            <a:off x="4654566" y="4021511"/>
            <a:ext cx="4489434" cy="283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51520" y="4437112"/>
            <a:ext cx="4361694" cy="369332"/>
          </a:xfrm>
          <a:prstGeom prst="rect">
            <a:avLst/>
          </a:prstGeom>
          <a:noFill/>
        </p:spPr>
        <p:txBody>
          <a:bodyPr wrap="square" rtlCol="0">
            <a:spAutoFit/>
          </a:bodyPr>
          <a:lstStyle/>
          <a:p>
            <a:r>
              <a:rPr lang="pt-BR" dirty="0" err="1" smtClean="0"/>
              <a:t>Moller</a:t>
            </a:r>
            <a:r>
              <a:rPr lang="pt-BR" dirty="0" smtClean="0"/>
              <a:t>, 1992</a:t>
            </a:r>
            <a:endParaRPr lang="pt-BR" dirty="0"/>
          </a:p>
        </p:txBody>
      </p:sp>
    </p:spTree>
    <p:extLst>
      <p:ext uri="{BB962C8B-B14F-4D97-AF65-F5344CB8AC3E}">
        <p14:creationId xmlns:p14="http://schemas.microsoft.com/office/powerpoint/2010/main" val="1360353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7544" y="0"/>
            <a:ext cx="8229600" cy="1143000"/>
          </a:xfrm>
        </p:spPr>
        <p:txBody>
          <a:bodyPr rtlCol="0">
            <a:normAutofit fontScale="90000"/>
          </a:bodyPr>
          <a:lstStyle/>
          <a:p>
            <a:pPr eaLnBrk="1" fontAlgn="auto" hangingPunct="1">
              <a:spcAft>
                <a:spcPts val="0"/>
              </a:spcAft>
              <a:defRPr/>
            </a:pPr>
            <a:r>
              <a:rPr lang="de-DE" sz="4000" dirty="0" smtClean="0"/>
              <a:t>Simetria</a:t>
            </a:r>
            <a:r>
              <a:rPr lang="de-DE" sz="4000" b="1" dirty="0"/>
              <a:t/>
            </a:r>
            <a:br>
              <a:rPr lang="de-DE" sz="4000" b="1" dirty="0"/>
            </a:br>
            <a:endParaRPr lang="de-DE" sz="4000" b="1" dirty="0"/>
          </a:p>
        </p:txBody>
      </p:sp>
      <p:pic>
        <p:nvPicPr>
          <p:cNvPr id="11268" name="Picture 4"/>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6931025" y="0"/>
            <a:ext cx="2212975" cy="3371850"/>
          </a:xfrm>
          <a:noFill/>
        </p:spPr>
      </p:pic>
      <p:pic>
        <p:nvPicPr>
          <p:cNvPr id="1126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2129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3"/>
          <p:cNvSpPr txBox="1">
            <a:spLocks noChangeArrowheads="1"/>
          </p:cNvSpPr>
          <p:nvPr/>
        </p:nvSpPr>
        <p:spPr bwMode="auto">
          <a:xfrm>
            <a:off x="179512" y="3861048"/>
            <a:ext cx="8641084"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ts val="600"/>
              </a:spcBef>
            </a:pPr>
            <a:r>
              <a:rPr lang="pt-BR" sz="2200" dirty="0" smtClean="0">
                <a:latin typeface="Calibri" pitchFamily="34" charset="0"/>
              </a:rPr>
              <a:t>- Simetria é sugerida como um indicador da saúde (Rhodes et al., 2001)</a:t>
            </a:r>
          </a:p>
          <a:p>
            <a:pPr eaLnBrk="1" hangingPunct="1">
              <a:lnSpc>
                <a:spcPct val="90000"/>
              </a:lnSpc>
              <a:spcBef>
                <a:spcPts val="600"/>
              </a:spcBef>
            </a:pPr>
            <a:r>
              <a:rPr lang="pt-BR" sz="2200" dirty="0" smtClean="0">
                <a:latin typeface="Calibri" pitchFamily="34" charset="0"/>
              </a:rPr>
              <a:t>- Indica também a homeostase do desenvolvimento</a:t>
            </a:r>
          </a:p>
          <a:p>
            <a:pPr algn="just" eaLnBrk="1" hangingPunct="1">
              <a:lnSpc>
                <a:spcPct val="90000"/>
              </a:lnSpc>
              <a:spcBef>
                <a:spcPts val="600"/>
              </a:spcBef>
              <a:buFontTx/>
              <a:buChar char="-"/>
            </a:pPr>
            <a:r>
              <a:rPr lang="pt-BR" sz="2200" dirty="0" smtClean="0">
                <a:latin typeface="Calibri" pitchFamily="34" charset="0"/>
              </a:rPr>
              <a:t> É um dos indicadores da resistências de parasitas</a:t>
            </a:r>
          </a:p>
          <a:p>
            <a:pPr algn="just" eaLnBrk="1" hangingPunct="1">
              <a:lnSpc>
                <a:spcPct val="90000"/>
              </a:lnSpc>
              <a:spcBef>
                <a:spcPts val="600"/>
              </a:spcBef>
              <a:buFontTx/>
              <a:buChar char="-"/>
            </a:pPr>
            <a:r>
              <a:rPr lang="pt-BR" sz="2200" dirty="0" smtClean="0">
                <a:latin typeface="Calibri" pitchFamily="34" charset="0"/>
              </a:rPr>
              <a:t>Mas em geral o link entre a atratividade facial e saúde e fertilidade nos humanos é fraco (Foo et al., 2017)</a:t>
            </a:r>
          </a:p>
          <a:p>
            <a:pPr algn="just" eaLnBrk="1" hangingPunct="1">
              <a:lnSpc>
                <a:spcPct val="90000"/>
              </a:lnSpc>
              <a:spcBef>
                <a:spcPts val="600"/>
              </a:spcBef>
              <a:buFontTx/>
              <a:buChar char="-"/>
            </a:pPr>
            <a:r>
              <a:rPr lang="pt-BR" sz="2200" dirty="0" smtClean="0">
                <a:latin typeface="Calibri" pitchFamily="34" charset="0"/>
              </a:rPr>
              <a:t>Mas o que é a “qualidade genética”? É só saúde? Fertilidade? Porque não habilidade parental?</a:t>
            </a:r>
          </a:p>
          <a:p>
            <a:pPr algn="just" eaLnBrk="1" hangingPunct="1">
              <a:lnSpc>
                <a:spcPct val="90000"/>
              </a:lnSpc>
              <a:spcBef>
                <a:spcPts val="600"/>
              </a:spcBef>
              <a:buFontTx/>
              <a:buChar char="-"/>
            </a:pPr>
            <a:r>
              <a:rPr lang="pt-BR" sz="2200" dirty="0" smtClean="0">
                <a:latin typeface="Calibri" pitchFamily="34" charset="0"/>
              </a:rPr>
              <a:t>Porém, o link entre a atratividade e saúde perceptual é alto</a:t>
            </a:r>
            <a:endParaRPr lang="pt-BR" sz="2200" dirty="0">
              <a:latin typeface="Calibri" pitchFamily="34" charset="0"/>
            </a:endParaRPr>
          </a:p>
        </p:txBody>
      </p:sp>
      <p:sp>
        <p:nvSpPr>
          <p:cNvPr id="8198" name="CaixaDeTexto 5"/>
          <p:cNvSpPr txBox="1">
            <a:spLocks noChangeArrowheads="1"/>
          </p:cNvSpPr>
          <p:nvPr/>
        </p:nvSpPr>
        <p:spPr bwMode="auto">
          <a:xfrm>
            <a:off x="2267744" y="620689"/>
            <a:ext cx="4608289"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20000"/>
              </a:spcBef>
              <a:buFont typeface="Arial" charset="0"/>
              <a:buChar char="•"/>
            </a:pPr>
            <a:r>
              <a:rPr lang="pt-BR" sz="2000" dirty="0">
                <a:latin typeface="Calibri" pitchFamily="34" charset="0"/>
              </a:rPr>
              <a:t>Pode sinalizar </a:t>
            </a:r>
            <a:r>
              <a:rPr lang="pt-BR" sz="2000" dirty="0" smtClean="0">
                <a:latin typeface="Calibri" pitchFamily="34" charset="0"/>
              </a:rPr>
              <a:t>alguma </a:t>
            </a:r>
            <a:r>
              <a:rPr lang="pt-BR" sz="2000" dirty="0">
                <a:latin typeface="Calibri" pitchFamily="34" charset="0"/>
              </a:rPr>
              <a:t>qualidade genética, estabilidade do desenvolvimento, </a:t>
            </a:r>
            <a:r>
              <a:rPr lang="pt-BR" sz="2000" dirty="0" smtClean="0">
                <a:latin typeface="Calibri" pitchFamily="34" charset="0"/>
              </a:rPr>
              <a:t>saúde, fertilidade</a:t>
            </a:r>
            <a:endParaRPr lang="pt-BR" sz="2000" dirty="0">
              <a:latin typeface="Calibri" pitchFamily="34" charset="0"/>
            </a:endParaRPr>
          </a:p>
          <a:p>
            <a:pPr algn="just" eaLnBrk="1" hangingPunct="1">
              <a:spcBef>
                <a:spcPct val="20000"/>
              </a:spcBef>
              <a:buFont typeface="Arial" charset="0"/>
              <a:buChar char="•"/>
            </a:pPr>
            <a:r>
              <a:rPr lang="pt-BR" sz="2000" dirty="0">
                <a:latin typeface="Calibri" pitchFamily="34" charset="0"/>
              </a:rPr>
              <a:t>Assimetria da face e do corpo aumenta em indivíduos nascidos prematuros, com psicose  e retardação mental </a:t>
            </a:r>
          </a:p>
          <a:p>
            <a:pPr algn="just" eaLnBrk="1" hangingPunct="1">
              <a:spcBef>
                <a:spcPct val="20000"/>
              </a:spcBef>
              <a:buFont typeface="Arial" charset="0"/>
              <a:buChar char="•"/>
            </a:pPr>
            <a:r>
              <a:rPr lang="pt-BR" sz="2000" dirty="0">
                <a:latin typeface="Calibri" pitchFamily="34" charset="0"/>
              </a:rPr>
              <a:t>Assimetrias aumentam com distúrbios do ambiente (patógenos, parasitas, escassez de recursos) durante o </a:t>
            </a:r>
            <a:r>
              <a:rPr lang="pt-BR" sz="2000" dirty="0" smtClean="0">
                <a:latin typeface="Calibri" pitchFamily="34" charset="0"/>
              </a:rPr>
              <a:t>desenvolvimento</a:t>
            </a:r>
            <a:endParaRPr lang="pt-BR" sz="2000" dirty="0">
              <a:latin typeface="Calibri" pitchFamily="34" charset="0"/>
            </a:endParaRPr>
          </a:p>
        </p:txBody>
      </p:sp>
    </p:spTree>
    <p:extLst>
      <p:ext uri="{BB962C8B-B14F-4D97-AF65-F5344CB8AC3E}">
        <p14:creationId xmlns:p14="http://schemas.microsoft.com/office/powerpoint/2010/main" val="3327367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0-#ppt_w/2"/>
                                          </p:val>
                                        </p:tav>
                                        <p:tav tm="100000">
                                          <p:val>
                                            <p:strVal val="#ppt_x"/>
                                          </p:val>
                                        </p:tav>
                                      </p:tavLst>
                                    </p:anim>
                                    <p:anim calcmode="lin" valueType="num">
                                      <p:cBhvr additive="base">
                                        <p:cTn id="8" dur="500" fill="hold"/>
                                        <p:tgtEl>
                                          <p:spTgt spid="1126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268"/>
                                        </p:tgtEl>
                                        <p:attrNameLst>
                                          <p:attrName>style.visibility</p:attrName>
                                        </p:attrNameLst>
                                      </p:cBhvr>
                                      <p:to>
                                        <p:strVal val="visible"/>
                                      </p:to>
                                    </p:set>
                                    <p:anim calcmode="lin" valueType="num">
                                      <p:cBhvr additive="base">
                                        <p:cTn id="13" dur="500" fill="hold"/>
                                        <p:tgtEl>
                                          <p:spTgt spid="11268"/>
                                        </p:tgtEl>
                                        <p:attrNameLst>
                                          <p:attrName>ppt_x</p:attrName>
                                        </p:attrNameLst>
                                      </p:cBhvr>
                                      <p:tavLst>
                                        <p:tav tm="0">
                                          <p:val>
                                            <p:strVal val="0-#ppt_w/2"/>
                                          </p:val>
                                        </p:tav>
                                        <p:tav tm="100000">
                                          <p:val>
                                            <p:strVal val="#ppt_x"/>
                                          </p:val>
                                        </p:tav>
                                      </p:tavLst>
                                    </p:anim>
                                    <p:anim calcmode="lin" valueType="num">
                                      <p:cBhvr additive="base">
                                        <p:cTn id="14"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23850" y="214313"/>
            <a:ext cx="8135938" cy="1143000"/>
          </a:xfrm>
        </p:spPr>
        <p:txBody>
          <a:bodyPr rtlCol="0">
            <a:normAutofit fontScale="90000"/>
          </a:bodyPr>
          <a:lstStyle/>
          <a:p>
            <a:pPr marL="484632" eaLnBrk="1" fontAlgn="auto" hangingPunct="1">
              <a:spcAft>
                <a:spcPts val="0"/>
              </a:spcAft>
              <a:defRPr/>
            </a:pPr>
            <a:r>
              <a:rPr lang="en-US" dirty="0" smtClean="0"/>
              <a:t>O </a:t>
            </a:r>
            <a:r>
              <a:rPr lang="en-US" dirty="0" err="1" smtClean="0"/>
              <a:t>princípio</a:t>
            </a:r>
            <a:r>
              <a:rPr lang="en-US" dirty="0" smtClean="0"/>
              <a:t> do </a:t>
            </a:r>
            <a:r>
              <a:rPr lang="cs-CZ" dirty="0" smtClean="0"/>
              <a:t>handicap </a:t>
            </a:r>
            <a:r>
              <a:rPr lang="cs-CZ" sz="3600" dirty="0" smtClean="0"/>
              <a:t>(Zahavi</a:t>
            </a:r>
            <a:r>
              <a:rPr lang="pt-BR" sz="3600" dirty="0" smtClean="0"/>
              <a:t>, 1975</a:t>
            </a:r>
            <a:r>
              <a:rPr lang="cs-CZ" sz="3600" dirty="0" smtClean="0"/>
              <a:t>) </a:t>
            </a:r>
          </a:p>
        </p:txBody>
      </p:sp>
      <p:sp>
        <p:nvSpPr>
          <p:cNvPr id="9219" name="Rectangle 3"/>
          <p:cNvSpPr>
            <a:spLocks noGrp="1" noChangeArrowheads="1"/>
          </p:cNvSpPr>
          <p:nvPr>
            <p:ph idx="1"/>
          </p:nvPr>
        </p:nvSpPr>
        <p:spPr>
          <a:xfrm>
            <a:off x="357188" y="1714500"/>
            <a:ext cx="8462962" cy="4954588"/>
          </a:xfrm>
        </p:spPr>
        <p:txBody>
          <a:bodyPr/>
          <a:lstStyle/>
          <a:p>
            <a:pPr marL="447675" indent="-382588" algn="just" eaLnBrk="1" hangingPunct="1">
              <a:lnSpc>
                <a:spcPct val="110000"/>
              </a:lnSpc>
              <a:buFont typeface="Wingdings 2" pitchFamily="18" charset="2"/>
              <a:buChar char=""/>
            </a:pPr>
            <a:r>
              <a:rPr lang="pt-BR" sz="2000" smtClean="0">
                <a:cs typeface="Arial" charset="0"/>
              </a:rPr>
              <a:t>As femeas preferem só sinais honestos da qualidade do indivíduo; os sinais honestos têm que ser custosos para o indivíduo, e difíceis para falsificar</a:t>
            </a:r>
          </a:p>
          <a:p>
            <a:pPr marL="447675" indent="-382588" algn="just" eaLnBrk="1" hangingPunct="1">
              <a:lnSpc>
                <a:spcPct val="110000"/>
              </a:lnSpc>
              <a:buFont typeface="Wingdings 2" pitchFamily="18" charset="2"/>
              <a:buChar char=""/>
            </a:pPr>
            <a:r>
              <a:rPr lang="pt-BR" sz="2000" smtClean="0">
                <a:cs typeface="Arial" charset="0"/>
              </a:rPr>
              <a:t>Quanto mais exigente a característica atraente é, mais honestamente sinaliza qualidade do indivíduo</a:t>
            </a:r>
          </a:p>
          <a:p>
            <a:pPr marL="447675" indent="-382588" algn="just" eaLnBrk="1" hangingPunct="1">
              <a:lnSpc>
                <a:spcPct val="110000"/>
              </a:lnSpc>
              <a:buFont typeface="Wingdings 2" pitchFamily="18" charset="2"/>
              <a:buChar char=""/>
            </a:pPr>
            <a:r>
              <a:rPr lang="pt-BR" sz="2000" smtClean="0">
                <a:cs typeface="Arial" charset="0"/>
              </a:rPr>
              <a:t>Algumas características atraentes são desvantajosas para o indivíduo</a:t>
            </a:r>
          </a:p>
          <a:p>
            <a:pPr marL="447675" indent="-382588" algn="just" eaLnBrk="1" hangingPunct="1">
              <a:lnSpc>
                <a:spcPct val="110000"/>
              </a:lnSpc>
              <a:buFont typeface="Wingdings 2" pitchFamily="18" charset="2"/>
              <a:buChar char=""/>
            </a:pPr>
            <a:r>
              <a:rPr lang="pt-BR" sz="2000" smtClean="0">
                <a:cs typeface="Arial" charset="0"/>
              </a:rPr>
              <a:t>Sinal honesto = "eu posso sobreviver apesar dessa desvantagem“</a:t>
            </a:r>
          </a:p>
          <a:p>
            <a:pPr marL="447675" indent="-382588" algn="just" eaLnBrk="1" hangingPunct="1">
              <a:lnSpc>
                <a:spcPct val="110000"/>
              </a:lnSpc>
              <a:buFont typeface="Wingdings 2" pitchFamily="18" charset="2"/>
              <a:buChar char=""/>
            </a:pPr>
            <a:r>
              <a:rPr lang="pt-BR" sz="2000" smtClean="0">
                <a:cs typeface="Arial" charset="0"/>
              </a:rPr>
              <a:t>Organismo que não é forte e saudável não pode investir em expressões de tais características exigentes e perigosas</a:t>
            </a:r>
            <a:endParaRPr lang="cs-CZ" sz="2000" smtClean="0">
              <a:cs typeface="Arial" charset="0"/>
            </a:endParaRPr>
          </a:p>
          <a:p>
            <a:pPr marL="447675" indent="-382588" algn="just" eaLnBrk="1" hangingPunct="1">
              <a:lnSpc>
                <a:spcPct val="110000"/>
              </a:lnSpc>
              <a:buFont typeface="Wingdings 2" pitchFamily="18" charset="2"/>
              <a:buChar char=""/>
            </a:pPr>
            <a:r>
              <a:rPr lang="pt-BR" sz="2000" smtClean="0">
                <a:cs typeface="Arial" charset="0"/>
              </a:rPr>
              <a:t>Sinais honestos/handicaps: várias estruturas complicadas e inúteis na aparência ou comportamento que colocam o indivíduo em perigo, por exemplo porque atraem dos predadores (ex. cores ou canto dos pássaros) ou pela exigência do sistema imunológico (ex. testosterona, que tem a função imunossupressora, mas produz traços masculinos)</a:t>
            </a:r>
          </a:p>
        </p:txBody>
      </p:sp>
      <p:pic>
        <p:nvPicPr>
          <p:cNvPr id="7" name="Imagem 6" descr="deer antler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250" y="0"/>
            <a:ext cx="298926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m 9" descr="1280px-Peacock_Flying.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443663"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m 10" descr="man ca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04813"/>
            <a:ext cx="914400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8" descr="mr bean car.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1050" y="3644900"/>
            <a:ext cx="57150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5484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TotalTime>
  <Words>1652</Words>
  <Application>Microsoft Office PowerPoint</Application>
  <PresentationFormat>Apresentação na tela (4:3)</PresentationFormat>
  <Paragraphs>122</Paragraphs>
  <Slides>29</Slides>
  <Notes>5</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29</vt:i4>
      </vt:variant>
    </vt:vector>
  </HeadingPairs>
  <TitlesOfParts>
    <vt:vector size="34" baseType="lpstr">
      <vt:lpstr>Arial</vt:lpstr>
      <vt:lpstr>Calibri</vt:lpstr>
      <vt:lpstr>Times New Roman</vt:lpstr>
      <vt:lpstr>Wingdings 2</vt:lpstr>
      <vt:lpstr>Tema do Office</vt:lpstr>
      <vt:lpstr>Mecanismos evolutivos de escolha de parceiros</vt:lpstr>
      <vt:lpstr>Apresentação do PowerPoint</vt:lpstr>
      <vt:lpstr>       Bons genes</vt:lpstr>
      <vt:lpstr>Evidência para bons genes</vt:lpstr>
      <vt:lpstr>Apresentação do PowerPoint</vt:lpstr>
      <vt:lpstr>Apresentação do PowerPoint</vt:lpstr>
      <vt:lpstr>Apresentação do PowerPoint</vt:lpstr>
      <vt:lpstr>Simetria </vt:lpstr>
      <vt:lpstr>O princípio do handicap (Zahavi, 1975) </vt:lpstr>
      <vt:lpstr>O princípio do handicap  (Dugatkin &amp; Godin, 2002)</vt:lpstr>
      <vt:lpstr>Apresentação do PowerPoint</vt:lpstr>
      <vt:lpstr>Filhos sexy (Ronald Fisher, 1930)</vt:lpstr>
      <vt:lpstr>Apresentação do PowerPoint</vt:lpstr>
      <vt:lpstr>Apresentação do PowerPoint</vt:lpstr>
      <vt:lpstr>Filhas sexy (Cornwell &amp; Perrett, 2008)</vt:lpstr>
      <vt:lpstr>Apresentação do PowerPoint</vt:lpstr>
      <vt:lpstr>Seleção “desenfreada” (runaway)</vt:lpstr>
      <vt:lpstr>Apresentação do PowerPoint</vt:lpstr>
      <vt:lpstr>Exploitação (viés) sensorial</vt:lpstr>
      <vt:lpstr>Apresentação do PowerPoint</vt:lpstr>
      <vt:lpstr>Apresentação do PowerPoint</vt:lpstr>
      <vt:lpstr>Super- estímulos</vt:lpstr>
      <vt:lpstr>Superestímulos</vt:lpstr>
      <vt:lpstr>Aprendizagem e preferências de parceiros </vt:lpstr>
      <vt:lpstr>Condicionamento sexual </vt:lpstr>
      <vt:lpstr>Apresentação do PowerPoint</vt:lpstr>
      <vt:lpstr>Aprendizagem social - cópia</vt:lpstr>
      <vt:lpstr>Apresentação do PowerPoint</vt:lpstr>
      <vt:lpstr>Especificidades da  sexualidade humana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Jarka</dc:creator>
  <cp:lastModifiedBy>hp</cp:lastModifiedBy>
  <cp:revision>23</cp:revision>
  <dcterms:created xsi:type="dcterms:W3CDTF">2017-08-22T15:56:25Z</dcterms:created>
  <dcterms:modified xsi:type="dcterms:W3CDTF">2020-09-27T15:13:30Z</dcterms:modified>
</cp:coreProperties>
</file>