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82" r:id="rId4"/>
    <p:sldId id="283" r:id="rId5"/>
    <p:sldId id="284" r:id="rId6"/>
    <p:sldId id="28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76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3/6/2018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5676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3/6/2018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969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3/6/2018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0946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3/6/2018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9218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3/6/2018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5007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3/6/2018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1935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3/6/2018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3403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3/6/2018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513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3/6/2018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151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3/6/2018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8151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3/6/2018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4494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F26D7-BF34-0745-97FD-1ECCE03FCE5A}" type="datetimeFigureOut">
              <a:rPr lang="en-US" smtClean="0"/>
              <a:pPr/>
              <a:t>3/6/2018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191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Introdução à Ciência Política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Cristiane Lucena e Leandro Piquet</a:t>
            </a:r>
          </a:p>
        </p:txBody>
      </p:sp>
    </p:spTree>
    <p:extLst>
      <p:ext uri="{BB962C8B-B14F-4D97-AF65-F5344CB8AC3E}">
        <p14:creationId xmlns:p14="http://schemas.microsoft.com/office/powerpoint/2010/main" val="368297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Roteiro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err="1" smtClean="0"/>
              <a:t>Bobbio</a:t>
            </a:r>
            <a:r>
              <a:rPr lang="pt-BR" dirty="0" smtClean="0"/>
              <a:t>, </a:t>
            </a:r>
            <a:r>
              <a:rPr lang="pt-BR" dirty="0" err="1" smtClean="0"/>
              <a:t>Matteuci</a:t>
            </a:r>
            <a:r>
              <a:rPr lang="pt-BR" dirty="0" smtClean="0"/>
              <a:t> e </a:t>
            </a:r>
            <a:r>
              <a:rPr lang="pt-BR" dirty="0" err="1" smtClean="0"/>
              <a:t>Pasquino</a:t>
            </a:r>
            <a:endParaRPr lang="pt-BR" dirty="0" smtClean="0"/>
          </a:p>
          <a:p>
            <a:pPr lvl="1"/>
            <a:r>
              <a:rPr lang="pt-BR" i="1" dirty="0" smtClean="0"/>
              <a:t>Dicionário de Política, “Poder</a:t>
            </a:r>
            <a:r>
              <a:rPr lang="pt-BR" i="1" dirty="0" smtClean="0"/>
              <a:t>” e </a:t>
            </a:r>
            <a:r>
              <a:rPr lang="pt-BR" i="1" smtClean="0"/>
              <a:t>“Política”</a:t>
            </a:r>
            <a:endParaRPr lang="pt-BR" i="1" dirty="0" smtClean="0"/>
          </a:p>
          <a:p>
            <a:endParaRPr lang="pt-BR" dirty="0" smtClean="0"/>
          </a:p>
          <a:p>
            <a:pPr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67932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i="1" dirty="0" smtClean="0"/>
              <a:t>Poder, Dicionário de Política</a:t>
            </a:r>
            <a:br>
              <a:rPr lang="pt-BR" sz="4000" i="1" dirty="0" smtClean="0"/>
            </a:br>
            <a:r>
              <a:rPr lang="pt-BR" sz="2800" dirty="0" err="1" smtClean="0"/>
              <a:t>Bobbio</a:t>
            </a:r>
            <a:r>
              <a:rPr lang="pt-BR" sz="2800" dirty="0" smtClean="0"/>
              <a:t>, </a:t>
            </a:r>
            <a:r>
              <a:rPr lang="pt-BR" sz="2800" dirty="0" err="1" smtClean="0"/>
              <a:t>Matteuci</a:t>
            </a:r>
            <a:r>
              <a:rPr lang="pt-BR" sz="2800" dirty="0" smtClean="0"/>
              <a:t> e </a:t>
            </a:r>
            <a:r>
              <a:rPr lang="pt-BR" sz="2800" dirty="0" err="1" smtClean="0"/>
              <a:t>Pasquino</a:t>
            </a:r>
            <a:endParaRPr lang="pt-BR" sz="4000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Poder</a:t>
            </a:r>
          </a:p>
          <a:p>
            <a:pPr lvl="1"/>
            <a:r>
              <a:rPr lang="pt-BR" dirty="0" smtClean="0"/>
              <a:t>Capacidade (possibilidade) de agir, produzir efeitos</a:t>
            </a:r>
          </a:p>
          <a:p>
            <a:pPr lvl="2">
              <a:buFont typeface="Wingdings" pitchFamily="2" charset="2"/>
              <a:buChar char="ü"/>
            </a:pPr>
            <a:r>
              <a:rPr lang="pt-BR" dirty="0" smtClean="0"/>
              <a:t> Poder político: poder de uma pessoa ou grupo sobre outra pessoa ou grupo</a:t>
            </a:r>
          </a:p>
          <a:p>
            <a:pPr lvl="2">
              <a:buFont typeface="Wingdings" pitchFamily="2" charset="2"/>
              <a:buChar char="ü"/>
            </a:pPr>
            <a:r>
              <a:rPr lang="pt-BR" dirty="0" smtClean="0"/>
              <a:t> Noção de esfera de poder (competência)</a:t>
            </a:r>
          </a:p>
          <a:p>
            <a:r>
              <a:rPr lang="pt-BR" dirty="0" smtClean="0"/>
              <a:t>Poder em ação, ou poder atual</a:t>
            </a:r>
          </a:p>
          <a:p>
            <a:pPr lvl="1"/>
            <a:r>
              <a:rPr lang="pt-BR" dirty="0" smtClean="0"/>
              <a:t>Interesse e intenção (condição suficiente)</a:t>
            </a:r>
          </a:p>
          <a:p>
            <a:pPr lvl="1"/>
            <a:r>
              <a:rPr lang="pt-BR" dirty="0" smtClean="0"/>
              <a:t>Em contraposição à ideia de condição (meramente) necessária ou necessária e suficiente</a:t>
            </a:r>
          </a:p>
          <a:p>
            <a:pPr lvl="1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i="1" dirty="0" smtClean="0"/>
              <a:t>Poder, Dicionário de Política</a:t>
            </a:r>
            <a:br>
              <a:rPr lang="pt-BR" i="1" dirty="0" smtClean="0"/>
            </a:br>
            <a:r>
              <a:rPr lang="pt-BR" sz="3100" dirty="0" err="1" smtClean="0"/>
              <a:t>Bobbio</a:t>
            </a:r>
            <a:r>
              <a:rPr lang="pt-BR" sz="3100" dirty="0" smtClean="0"/>
              <a:t>, </a:t>
            </a:r>
            <a:r>
              <a:rPr lang="pt-BR" sz="3100" dirty="0" err="1" smtClean="0"/>
              <a:t>Matteuci</a:t>
            </a:r>
            <a:r>
              <a:rPr lang="pt-BR" sz="3100" dirty="0" smtClean="0"/>
              <a:t> e </a:t>
            </a:r>
            <a:r>
              <a:rPr lang="pt-BR" sz="3100" dirty="0" err="1" smtClean="0"/>
              <a:t>Pasquino</a:t>
            </a:r>
            <a:endParaRPr lang="pt-BR" sz="31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Poder potencial (ameaça)</a:t>
            </a:r>
          </a:p>
          <a:p>
            <a:pPr lvl="1"/>
            <a:r>
              <a:rPr lang="pt-BR" dirty="0" smtClean="0"/>
              <a:t>O caso das sanções econômicas</a:t>
            </a:r>
          </a:p>
          <a:p>
            <a:pPr lvl="2">
              <a:buFont typeface="Wingdings" pitchFamily="2" charset="2"/>
              <a:buChar char="Ø"/>
            </a:pPr>
            <a:r>
              <a:rPr lang="pt-BR" dirty="0" smtClean="0"/>
              <a:t> Efeito da ameaça sobre o horizonte de sobrevivência política (</a:t>
            </a:r>
            <a:r>
              <a:rPr lang="pt-BR" dirty="0" err="1" smtClean="0"/>
              <a:t>Marinov</a:t>
            </a:r>
            <a:r>
              <a:rPr lang="pt-BR" dirty="0" smtClean="0"/>
              <a:t> 2005)</a:t>
            </a:r>
          </a:p>
          <a:p>
            <a:pPr lvl="2">
              <a:buFont typeface="Wingdings" pitchFamily="2" charset="2"/>
              <a:buChar char="Ø"/>
            </a:pPr>
            <a:r>
              <a:rPr lang="pt-BR" dirty="0" smtClean="0"/>
              <a:t> Mecanismos para avaliar a credibilidade da ameaça (Peterson 2013)</a:t>
            </a:r>
          </a:p>
          <a:p>
            <a:r>
              <a:rPr lang="pt-BR" dirty="0" smtClean="0"/>
              <a:t>Podemos medir o poder?</a:t>
            </a:r>
          </a:p>
          <a:p>
            <a:pPr lvl="1"/>
            <a:r>
              <a:rPr lang="pt-BR" dirty="0" smtClean="0"/>
              <a:t>Métodos posicional, </a:t>
            </a:r>
            <a:r>
              <a:rPr lang="pt-BR" dirty="0" err="1" smtClean="0"/>
              <a:t>reputacional</a:t>
            </a:r>
            <a:r>
              <a:rPr lang="pt-BR" dirty="0" smtClean="0"/>
              <a:t>, </a:t>
            </a:r>
            <a:r>
              <a:rPr lang="pt-BR" dirty="0" err="1" smtClean="0"/>
              <a:t>decisional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i="1" dirty="0" smtClean="0"/>
              <a:t>Poder, Dicionário de Política</a:t>
            </a:r>
            <a:br>
              <a:rPr lang="pt-BR" i="1" dirty="0" smtClean="0"/>
            </a:br>
            <a:r>
              <a:rPr lang="pt-BR" sz="3100" dirty="0" err="1" smtClean="0"/>
              <a:t>Bobbio</a:t>
            </a:r>
            <a:r>
              <a:rPr lang="pt-BR" sz="3100" dirty="0" smtClean="0"/>
              <a:t>, </a:t>
            </a:r>
            <a:r>
              <a:rPr lang="pt-BR" sz="3100" dirty="0" err="1" smtClean="0"/>
              <a:t>Matteuci</a:t>
            </a:r>
            <a:r>
              <a:rPr lang="pt-BR" sz="3100" dirty="0" smtClean="0"/>
              <a:t> e </a:t>
            </a:r>
            <a:r>
              <a:rPr lang="pt-BR" sz="3100" dirty="0" err="1" smtClean="0"/>
              <a:t>Pasquino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Mecanismos de mensuração do poder</a:t>
            </a:r>
          </a:p>
          <a:p>
            <a:pPr lvl="1"/>
            <a:r>
              <a:rPr lang="pt-BR" dirty="0" smtClean="0"/>
              <a:t>Questão empírica</a:t>
            </a:r>
          </a:p>
          <a:p>
            <a:pPr lvl="2">
              <a:buFont typeface="Wingdings" pitchFamily="2" charset="2"/>
              <a:buChar char="ü"/>
            </a:pPr>
            <a:r>
              <a:rPr lang="pt-BR" dirty="0" smtClean="0"/>
              <a:t>Probabilidade que o resultado pretendido se verifique</a:t>
            </a:r>
          </a:p>
          <a:p>
            <a:pPr lvl="2">
              <a:buFont typeface="Wingdings" pitchFamily="2" charset="2"/>
              <a:buChar char="ü"/>
            </a:pPr>
            <a:r>
              <a:rPr lang="pt-BR" dirty="0" smtClean="0"/>
              <a:t> Grau de modificação do comportamento demandada</a:t>
            </a:r>
          </a:p>
          <a:p>
            <a:pPr lvl="2">
              <a:buFont typeface="Wingdings" pitchFamily="2" charset="2"/>
              <a:buChar char="ü"/>
            </a:pPr>
            <a:r>
              <a:rPr lang="pt-BR" dirty="0" smtClean="0"/>
              <a:t> Nível de restrição de comportamento imposta</a:t>
            </a:r>
          </a:p>
          <a:p>
            <a:pPr lvl="1"/>
            <a:r>
              <a:rPr lang="pt-BR" dirty="0" smtClean="0"/>
              <a:t>Indicadores comumente encontrados em estudos quantitativos: </a:t>
            </a:r>
          </a:p>
          <a:p>
            <a:pPr lvl="4"/>
            <a:r>
              <a:rPr lang="pt-BR" dirty="0" smtClean="0"/>
              <a:t>Produto Interno Bruno (PIB)</a:t>
            </a:r>
          </a:p>
          <a:p>
            <a:pPr lvl="4"/>
            <a:r>
              <a:rPr lang="pt-BR" dirty="0" smtClean="0"/>
              <a:t>PIB </a:t>
            </a:r>
            <a:r>
              <a:rPr lang="pt-BR" i="1" dirty="0" smtClean="0"/>
              <a:t>per capita</a:t>
            </a:r>
            <a:endParaRPr lang="pt-BR" dirty="0" smtClean="0"/>
          </a:p>
          <a:p>
            <a:pPr lvl="2">
              <a:buFont typeface="Wingdings" pitchFamily="2" charset="2"/>
              <a:buChar char="ü"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050" y="1417638"/>
            <a:ext cx="6296025" cy="4468812"/>
          </a:xfrm>
        </p:spPr>
      </p:pic>
      <p:sp>
        <p:nvSpPr>
          <p:cNvPr id="7" name="CaixaDeTexto 6"/>
          <p:cNvSpPr txBox="1"/>
          <p:nvPr/>
        </p:nvSpPr>
        <p:spPr>
          <a:xfrm>
            <a:off x="1057275" y="6153150"/>
            <a:ext cx="7172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http://www.toonpool.com/cartoons/Gaddafi%20power_127288</a:t>
            </a:r>
          </a:p>
        </p:txBody>
      </p:sp>
    </p:spTree>
    <p:extLst>
      <p:ext uri="{BB962C8B-B14F-4D97-AF65-F5344CB8AC3E}">
        <p14:creationId xmlns:p14="http://schemas.microsoft.com/office/powerpoint/2010/main" val="408054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992</TotalTime>
  <Words>197</Words>
  <Application>Microsoft Office PowerPoint</Application>
  <PresentationFormat>Apresentação na tela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Office Theme</vt:lpstr>
      <vt:lpstr>Introdução à Ciência Política</vt:lpstr>
      <vt:lpstr>Roteiro</vt:lpstr>
      <vt:lpstr>Poder, Dicionário de Política Bobbio, Matteuci e Pasquino</vt:lpstr>
      <vt:lpstr>Poder, Dicionário de Política Bobbio, Matteuci e Pasquino</vt:lpstr>
      <vt:lpstr>Poder, Dicionário de Política Bobbio, Matteuci e Pasquino</vt:lpstr>
      <vt:lpstr>Apresentação do PowerPoint</vt:lpstr>
    </vt:vector>
  </TitlesOfParts>
  <Company>University of Sao Paulo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Teoria de Relacoes Internacionais: Teorias Avancadas</dc:title>
  <dc:creator>Cristiane Lucena</dc:creator>
  <cp:lastModifiedBy>Cristiane</cp:lastModifiedBy>
  <cp:revision>65</cp:revision>
  <dcterms:created xsi:type="dcterms:W3CDTF">2012-08-17T19:15:05Z</dcterms:created>
  <dcterms:modified xsi:type="dcterms:W3CDTF">2018-03-06T16:23:42Z</dcterms:modified>
</cp:coreProperties>
</file>