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BBF18D-1477-4579-9931-6FEDB49E59EB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7CADCA-69C4-4004-B344-EA54A3C577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907704" y="112474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FACULDADE DE DIREITO DA UNIVERSIDADE DE SÃO PAULO</a:t>
            </a:r>
          </a:p>
          <a:p>
            <a:r>
              <a:rPr lang="pt-BR" dirty="0"/>
              <a:t>DEPARTAMENTO DE DIREITO DO ESTADO</a:t>
            </a:r>
          </a:p>
          <a:p>
            <a:r>
              <a:rPr lang="pt-BR" dirty="0"/>
              <a:t>TEORIA GERAL DO ESTADO I</a:t>
            </a:r>
          </a:p>
          <a:p>
            <a:r>
              <a:rPr lang="pt-BR" dirty="0" smtClean="0"/>
              <a:t>ABRIL/2018</a:t>
            </a:r>
            <a:endParaRPr lang="pt-BR" dirty="0"/>
          </a:p>
          <a:p>
            <a:r>
              <a:rPr lang="pt-BR" dirty="0"/>
              <a:t>Docente responsável: </a:t>
            </a:r>
            <a:endParaRPr lang="pt-BR" dirty="0" smtClean="0"/>
          </a:p>
          <a:p>
            <a:r>
              <a:rPr lang="pt-BR" dirty="0" err="1" smtClean="0"/>
              <a:t>Profa</a:t>
            </a:r>
            <a:r>
              <a:rPr lang="pt-BR" dirty="0"/>
              <a:t>. Dra</a:t>
            </a:r>
            <a:r>
              <a:rPr lang="pt-BR" dirty="0" smtClean="0"/>
              <a:t>. Eunice Prudente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 </a:t>
            </a:r>
          </a:p>
          <a:p>
            <a:r>
              <a:rPr lang="pt-BR" dirty="0"/>
              <a:t>FINALIDADE SOCIAL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A "finalidade social" como elemento constitutivo do Estado é analisado em nossos textos (Dallari, </a:t>
            </a:r>
            <a:r>
              <a:rPr lang="pt-BR" dirty="0" err="1"/>
              <a:t>Groppali</a:t>
            </a:r>
            <a:r>
              <a:rPr lang="pt-BR" dirty="0"/>
              <a:t>, </a:t>
            </a:r>
            <a:r>
              <a:rPr lang="pt-BR" dirty="0" err="1"/>
              <a:t>Jellinek</a:t>
            </a:r>
            <a:r>
              <a:rPr lang="pt-BR" dirty="0"/>
              <a:t>) mediante duas classificações</a:t>
            </a:r>
            <a:r>
              <a:rPr lang="pt-BR" dirty="0" smtClean="0"/>
              <a:t>: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7589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551837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1. Fins objetivos =  haveria finalidades comuns a todos os Estados? Ou, cada Estado terá </a:t>
            </a:r>
          </a:p>
          <a:p>
            <a:r>
              <a:rPr lang="pt-BR" dirty="0" smtClean="0"/>
              <a:t>                             seus fins determinados pelos fatos históricos nos quais estão                              envolvidos</a:t>
            </a:r>
          </a:p>
          <a:p>
            <a:endParaRPr lang="pt-BR" dirty="0"/>
          </a:p>
          <a:p>
            <a:r>
              <a:rPr lang="pt-BR" dirty="0"/>
              <a:t> Fins subjetivos =  o Estado consegue realizar os fins buscados pelos indivíduos?</a:t>
            </a:r>
          </a:p>
          <a:p>
            <a:r>
              <a:rPr lang="pt-BR" dirty="0"/>
              <a:t>                              Ou, é a unidade que propicia a realização das individualidades?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48882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2. Quanto à amplitude das funções exercidas pelo Estado:</a:t>
            </a:r>
          </a:p>
          <a:p>
            <a:r>
              <a:rPr lang="pt-BR" dirty="0"/>
              <a:t>                               a) fins expansivos = crescimento desmesurado?  </a:t>
            </a:r>
          </a:p>
          <a:p>
            <a:r>
              <a:rPr lang="pt-BR" dirty="0"/>
              <a:t>                                                            podem crescer tanto e sufocar liberdades?</a:t>
            </a:r>
          </a:p>
          <a:p>
            <a:r>
              <a:rPr lang="pt-BR" dirty="0"/>
              <a:t>                                                            Temos exemplos históricos negativos</a:t>
            </a:r>
          </a:p>
        </p:txBody>
      </p:sp>
    </p:spTree>
    <p:extLst>
      <p:ext uri="{BB962C8B-B14F-4D97-AF65-F5344CB8AC3E}">
        <p14:creationId xmlns="" xmlns:p14="http://schemas.microsoft.com/office/powerpoint/2010/main" val="252492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6903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b) fins limitados = redução das finalidades favorece o exercício</a:t>
            </a:r>
          </a:p>
          <a:p>
            <a:r>
              <a:rPr lang="pt-BR" dirty="0"/>
              <a:t>                                                          das liberdades</a:t>
            </a:r>
          </a:p>
          <a:p>
            <a:r>
              <a:rPr lang="pt-BR" dirty="0"/>
              <a:t>                                                          Mas, e a proposta do "Estado Mínimo</a:t>
            </a:r>
            <a:r>
              <a:rPr lang="pt-BR" dirty="0" smtClean="0"/>
              <a:t>"?</a:t>
            </a:r>
          </a:p>
          <a:p>
            <a:endParaRPr lang="pt-BR" dirty="0"/>
          </a:p>
          <a:p>
            <a:r>
              <a:rPr lang="pt-BR" dirty="0"/>
              <a:t> c) fins relativos = adesão = </a:t>
            </a:r>
            <a:r>
              <a:rPr lang="pt-BR" dirty="0" err="1"/>
              <a:t>Jellinek</a:t>
            </a:r>
            <a:r>
              <a:rPr lang="pt-BR" dirty="0"/>
              <a:t>, </a:t>
            </a:r>
            <a:r>
              <a:rPr lang="pt-BR" dirty="0" err="1"/>
              <a:t>Groppali</a:t>
            </a:r>
            <a:r>
              <a:rPr lang="pt-BR" dirty="0"/>
              <a:t>  = solidariedade </a:t>
            </a:r>
          </a:p>
        </p:txBody>
      </p:sp>
    </p:spTree>
    <p:extLst>
      <p:ext uri="{BB962C8B-B14F-4D97-AF65-F5344CB8AC3E}">
        <p14:creationId xmlns="" xmlns:p14="http://schemas.microsoft.com/office/powerpoint/2010/main" val="247192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51720" y="692696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 </a:t>
            </a:r>
          </a:p>
          <a:p>
            <a:r>
              <a:rPr lang="pt-BR" dirty="0"/>
              <a:t>O pensamento de Bem Comum conforme o Dicionário de Política (Norberto Bobbio). Este verbete na </a:t>
            </a:r>
            <a:r>
              <a:rPr lang="pt-BR" dirty="0" err="1"/>
              <a:t>pág</a:t>
            </a:r>
            <a:r>
              <a:rPr lang="pt-BR" dirty="0"/>
              <a:t>, 106/107 é analisado pelo Prof. Nicola </a:t>
            </a:r>
            <a:r>
              <a:rPr lang="pt-BR" dirty="0" err="1"/>
              <a:t>Matteucci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r>
              <a:rPr lang="pt-BR" dirty="0" smtClean="0"/>
              <a:t>“O </a:t>
            </a:r>
            <a:r>
              <a:rPr lang="pt-BR" dirty="0"/>
              <a:t>conceito de Bem Comum é próprio do pensamento católico</a:t>
            </a:r>
            <a:r>
              <a:rPr lang="pt-BR" dirty="0" smtClean="0"/>
              <a:t>,  e</a:t>
            </a:r>
            <a:r>
              <a:rPr lang="pt-BR" dirty="0"/>
              <a:t>, em particular, da escolástica nas suas diversas manifestações desde S. Tomás de Aquino a J. </a:t>
            </a:r>
            <a:r>
              <a:rPr lang="pt-BR" dirty="0" err="1"/>
              <a:t>Maritain</a:t>
            </a:r>
            <a:r>
              <a:rPr lang="pt-BR" dirty="0"/>
              <a:t>, e está na base da doutrina social da Igreja, baseada no </a:t>
            </a:r>
            <a:r>
              <a:rPr lang="pt-BR" dirty="0" err="1"/>
              <a:t>solidarismo</a:t>
            </a:r>
            <a:r>
              <a:rPr lang="pt-BR" dirty="0" smtClean="0"/>
              <a:t>.</a:t>
            </a:r>
            <a:r>
              <a:rPr lang="pt-BR" dirty="0"/>
              <a:t> </a:t>
            </a:r>
            <a:r>
              <a:rPr lang="pt-BR" dirty="0" smtClean="0"/>
              <a:t> O Bem comum é, ao mesmo tempo, o princípio edificador da sociedade humana e o fim para o qual ela deve se  orientar ao ponto de vista natural e temporal. 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7060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751344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 bem comum busca a felicidade natural, sendo portanto o valor político por excelência, sempre, subordinado à moral. O Bem comum  se distingue do bem individual e do bem público. Enquanto o bem comum é um bem de todos por estarem unidos, o Bem comum é</a:t>
            </a:r>
          </a:p>
          <a:p>
            <a:pPr algn="just"/>
            <a:r>
              <a:rPr lang="pt-BR" dirty="0" smtClean="0"/>
              <a:t>dos indivíduos por serem membros de um Estado; trata-se de um valor comum que os indivíduos podem perseguir somente em conjunto, na  concórdia. Além disso, com relação ao bem  individual, o Bem comum não é um simples somatório deste bens; não é tampouco a negação deles; ele coloca-se unicamente como sua própria verdade ou síntese harmoniosa, tendo como ponto de partida a distinção entre indivíduo,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253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51881" y="414908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t-BR" dirty="0" smtClean="0"/>
              <a:t>analogias </a:t>
            </a:r>
            <a:r>
              <a:rPr lang="pt-BR" dirty="0"/>
              <a:t>com a "vontade geral" que analisamos em J.J. Rousseau</a:t>
            </a:r>
            <a:r>
              <a:rPr lang="pt-BR" dirty="0" smtClean="0"/>
              <a:t>?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Boas pesquisas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Eunice Prudente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  </a:t>
            </a:r>
          </a:p>
        </p:txBody>
      </p:sp>
      <p:sp>
        <p:nvSpPr>
          <p:cNvPr id="4" name="Retângulo 3"/>
          <p:cNvSpPr/>
          <p:nvPr/>
        </p:nvSpPr>
        <p:spPr>
          <a:xfrm>
            <a:off x="2411760" y="843677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dirty="0" smtClean="0"/>
              <a:t>subordinado à comunidade, e a pessoa que permanece o verdadeiro e último fim. Toda atividade do Estado, quer política quer econômica, deve ter como objetivo criar uma situação que possibilite aos cidadãos desenvolverem suas qualidades como pessoas; cabe aos indivíduos, singularmente impotentes buscar solidariamente em conjunto este fim comum.”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480583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357</Words>
  <Application>Microsoft Office PowerPoint</Application>
  <PresentationFormat>Apresentação na tela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simone</dc:creator>
  <cp:lastModifiedBy>eunice.a</cp:lastModifiedBy>
  <cp:revision>6</cp:revision>
  <dcterms:created xsi:type="dcterms:W3CDTF">2012-05-07T18:52:29Z</dcterms:created>
  <dcterms:modified xsi:type="dcterms:W3CDTF">2018-02-26T16:39:54Z</dcterms:modified>
</cp:coreProperties>
</file>