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embeddedFontLst>
    <p:embeddedFont>
      <p:font typeface="Average" panose="020B0604020202020204" charset="0"/>
      <p:regular r:id="rId18"/>
    </p:embeddedFont>
    <p:embeddedFont>
      <p:font typeface="Oswald" panose="020B060402020202020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6f980f9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6f980f9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9ffb3e495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9ffb3e495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9ffb39fab6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9ffb39fab6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c6f980f91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c6f980f91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a02c788466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a02c788466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a05efc976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a05efc976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c6f980f91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c6f980f91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6f980f9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6f980f9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ffb39fab6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9ffb39fab6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02c788466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02c788466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02c788466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a02c788466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6f980f91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c6f980f91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6f980f9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c6f980f9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a02c788466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a02c788466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c6f980f91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c6f980f91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0" y="441500"/>
            <a:ext cx="7801500" cy="227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Os Desafios da Produtividade: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Um Estudo sobre Zonas Econômicas Especiais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Estudo dos Problemas Econômicos Atuais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8348700" cy="134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/>
              <a:t>Diferenças ZEE e ZFM</a:t>
            </a:r>
            <a:endParaRPr sz="4200"/>
          </a:p>
        </p:txBody>
      </p:sp>
      <p:sp>
        <p:nvSpPr>
          <p:cNvPr id="139" name="Google Shape;139;p22"/>
          <p:cNvSpPr txBox="1"/>
          <p:nvPr/>
        </p:nvSpPr>
        <p:spPr>
          <a:xfrm>
            <a:off x="549850" y="2158725"/>
            <a:ext cx="8227500" cy="24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-"/>
            </a:pPr>
            <a:r>
              <a:rPr lang="pt-BR" sz="1800">
                <a:latin typeface="Oswald"/>
                <a:ea typeface="Oswald"/>
                <a:cs typeface="Oswald"/>
                <a:sym typeface="Oswald"/>
              </a:rPr>
              <a:t>Objetivo Inicial</a:t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-"/>
            </a:pPr>
            <a:r>
              <a:rPr lang="pt-BR" sz="1800">
                <a:latin typeface="Oswald"/>
                <a:ea typeface="Oswald"/>
                <a:cs typeface="Oswald"/>
                <a:sym typeface="Oswald"/>
              </a:rPr>
              <a:t>Desenvolvimento ao longo do tempo</a:t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-"/>
            </a:pPr>
            <a:r>
              <a:rPr lang="pt-BR" sz="1800">
                <a:latin typeface="Oswald"/>
                <a:ea typeface="Oswald"/>
                <a:cs typeface="Oswald"/>
                <a:sym typeface="Oswald"/>
              </a:rPr>
              <a:t>Localização</a:t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-"/>
            </a:pPr>
            <a:r>
              <a:rPr lang="pt-BR" sz="1800">
                <a:latin typeface="Oswald"/>
                <a:ea typeface="Oswald"/>
                <a:cs typeface="Oswald"/>
                <a:sym typeface="Oswald"/>
              </a:rPr>
              <a:t>Mercado Final</a:t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-"/>
            </a:pPr>
            <a:r>
              <a:rPr lang="pt-BR" sz="1800">
                <a:latin typeface="Oswald"/>
                <a:ea typeface="Oswald"/>
                <a:cs typeface="Oswald"/>
                <a:sym typeface="Oswald"/>
              </a:rPr>
              <a:t>Nível de Autonomia</a:t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-"/>
            </a:pPr>
            <a:r>
              <a:rPr lang="pt-BR" sz="1800">
                <a:latin typeface="Oswald"/>
                <a:ea typeface="Oswald"/>
                <a:cs typeface="Oswald"/>
                <a:sym typeface="Oswald"/>
              </a:rPr>
              <a:t>Tipo de Implantação</a:t>
            </a:r>
            <a:endParaRPr sz="18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Zona Franca de Manaus - ZFM</a:t>
            </a:r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Incentivos para reduzir desvantagens espaciais;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Isenção de impostos de importação e exportação, IPI, desconto de ICMS e isenção temporária de IPTU;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Terrenos a preços simbólicos no Parque Industrial com completa infraestrutura;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Geração de empregos - alta rotatividade;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Baixos salários;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Modelo concentrador de renda;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Transferências de recursos;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Esvaziamento do interior do Amazonas.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title"/>
          </p:nvPr>
        </p:nvSpPr>
        <p:spPr>
          <a:xfrm>
            <a:off x="2545625" y="0"/>
            <a:ext cx="3906300" cy="118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Man</a:t>
            </a:r>
            <a:r>
              <a:rPr lang="pt-BR">
                <a:solidFill>
                  <a:srgbClr val="000000"/>
                </a:solidFill>
              </a:rPr>
              <a:t>aus</a:t>
            </a:r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body" idx="2"/>
          </p:nvPr>
        </p:nvSpPr>
        <p:spPr>
          <a:xfrm>
            <a:off x="360175" y="13261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pt-BR">
                <a:solidFill>
                  <a:srgbClr val="FFFFFF"/>
                </a:solidFill>
              </a:rPr>
              <a:t>Custos Fiscais 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pt-BR">
                <a:solidFill>
                  <a:srgbClr val="FFFFFF"/>
                </a:solidFill>
              </a:rPr>
              <a:t>Todo planejamento estratégico feito fora de Manaus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pt-BR">
                <a:solidFill>
                  <a:srgbClr val="FFFFFF"/>
                </a:solidFill>
              </a:rPr>
              <a:t>Dependente do Governo Federal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pt-BR">
                <a:solidFill>
                  <a:srgbClr val="FFFFFF"/>
                </a:solidFill>
              </a:rPr>
              <a:t>Preso no Modelo Original de desenvolvimento local</a:t>
            </a:r>
            <a:endParaRPr>
              <a:solidFill>
                <a:srgbClr val="FFFFFF"/>
              </a:solidFill>
            </a:endParaRPr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52" name="Google Shape;152;p24"/>
          <p:cNvSpPr txBox="1">
            <a:spLocks noGrp="1"/>
          </p:cNvSpPr>
          <p:nvPr>
            <p:ph type="body" idx="2"/>
          </p:nvPr>
        </p:nvSpPr>
        <p:spPr>
          <a:xfrm>
            <a:off x="4941425" y="13261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Má distribuição das etapas de produção.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Atividades restritas a disponibilidade de mão de obra barata e benefícios fiscais.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Sem planos de desenvolvimento de uma indústria autônoma e competitiva.</a:t>
            </a:r>
            <a:endParaRPr/>
          </a:p>
        </p:txBody>
      </p:sp>
      <p:sp>
        <p:nvSpPr>
          <p:cNvPr id="153" name="Google Shape;153;p24"/>
          <p:cNvSpPr txBox="1">
            <a:spLocks noGrp="1"/>
          </p:cNvSpPr>
          <p:nvPr>
            <p:ph type="title"/>
          </p:nvPr>
        </p:nvSpPr>
        <p:spPr>
          <a:xfrm>
            <a:off x="4837325" y="0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rgbClr val="000000"/>
                </a:solidFill>
              </a:rPr>
              <a:t>Vulnerabilidade</a:t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154" name="Google Shape;154;p24"/>
          <p:cNvSpPr txBox="1"/>
          <p:nvPr/>
        </p:nvSpPr>
        <p:spPr>
          <a:xfrm>
            <a:off x="325850" y="145075"/>
            <a:ext cx="35436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Desafios</a:t>
            </a:r>
            <a:endParaRPr sz="320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7953300" cy="113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Conclusões</a:t>
            </a:r>
            <a:endParaRPr/>
          </a:p>
        </p:txBody>
      </p:sp>
      <p:sp>
        <p:nvSpPr>
          <p:cNvPr id="160" name="Google Shape;160;p25"/>
          <p:cNvSpPr txBox="1"/>
          <p:nvPr/>
        </p:nvSpPr>
        <p:spPr>
          <a:xfrm>
            <a:off x="580250" y="2000875"/>
            <a:ext cx="7843500" cy="236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verage"/>
              <a:buChar char="●"/>
            </a:pPr>
            <a:r>
              <a:rPr lang="pt-BR" sz="2500">
                <a:latin typeface="Average"/>
                <a:ea typeface="Average"/>
                <a:cs typeface="Average"/>
                <a:sym typeface="Average"/>
              </a:rPr>
              <a:t>Desenvolvimento além instrumentos para países em desenvolvimento</a:t>
            </a:r>
            <a:endParaRPr sz="2500">
              <a:latin typeface="Average"/>
              <a:ea typeface="Average"/>
              <a:cs typeface="Average"/>
              <a:sym typeface="Average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verage"/>
              <a:buChar char="●"/>
            </a:pPr>
            <a:r>
              <a:rPr lang="pt-BR" sz="2500">
                <a:latin typeface="Average"/>
                <a:ea typeface="Average"/>
                <a:cs typeface="Average"/>
                <a:sym typeface="Average"/>
              </a:rPr>
              <a:t>Abrir mão da ZFM</a:t>
            </a:r>
            <a:endParaRPr sz="2500">
              <a:latin typeface="Average"/>
              <a:ea typeface="Average"/>
              <a:cs typeface="Average"/>
              <a:sym typeface="Average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verage"/>
              <a:buChar char="●"/>
            </a:pPr>
            <a:r>
              <a:rPr lang="pt-BR" sz="2500">
                <a:latin typeface="Average"/>
                <a:ea typeface="Average"/>
                <a:cs typeface="Average"/>
                <a:sym typeface="Average"/>
              </a:rPr>
              <a:t>O futuro da globalização?</a:t>
            </a:r>
            <a:endParaRPr sz="250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Bibliografia</a:t>
            </a:r>
            <a:endParaRPr/>
          </a:p>
        </p:txBody>
      </p:sp>
      <p:sp>
        <p:nvSpPr>
          <p:cNvPr id="166" name="Google Shape;166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ZENG, D.G. </a:t>
            </a:r>
            <a:r>
              <a:rPr lang="pt-BR" b="1"/>
              <a:t>Special Economic Zones: Lessons from the Global Experience.</a:t>
            </a:r>
            <a:r>
              <a:rPr lang="pt-BR"/>
              <a:t> PEDL Synthesis Paper Series.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ZALDIVAR, F.G.; MOLINA, E. </a:t>
            </a:r>
            <a:r>
              <a:rPr lang="pt-BR" b="1"/>
              <a:t>Special Economic Zones and their Impact on Regional Economic Development. </a:t>
            </a:r>
            <a:r>
              <a:rPr lang="pt-BR"/>
              <a:t>Revista Latinoamericana de Economía.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 b="1"/>
              <a:t>Special Economic Zones: performance, lessons learned and implications for zone development. </a:t>
            </a:r>
            <a:r>
              <a:rPr lang="pt-BR"/>
              <a:t>FIAS, 2008.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DE MIRANDA, R.N. </a:t>
            </a:r>
            <a:r>
              <a:rPr lang="pt-BR" b="1"/>
              <a:t>Zona Franca de Manaus: Desafios e Vulnerabilidades. </a:t>
            </a:r>
            <a:r>
              <a:rPr lang="pt-BR"/>
              <a:t>Núcleo de Pesquisas e Estudos do Senado, 2013.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/>
          <p:nvPr/>
        </p:nvSpPr>
        <p:spPr>
          <a:xfrm>
            <a:off x="0" y="0"/>
            <a:ext cx="9161100" cy="2484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27"/>
          <p:cNvSpPr txBox="1">
            <a:spLocks noGrp="1"/>
          </p:cNvSpPr>
          <p:nvPr>
            <p:ph type="title" idx="4294967295"/>
          </p:nvPr>
        </p:nvSpPr>
        <p:spPr>
          <a:xfrm>
            <a:off x="320250" y="2604025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2"/>
                </a:solidFill>
              </a:rPr>
              <a:t>A equipe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173" name="Google Shape;173;p27"/>
          <p:cNvSpPr txBox="1">
            <a:spLocks noGrp="1"/>
          </p:cNvSpPr>
          <p:nvPr>
            <p:ph type="body" idx="4294967295"/>
          </p:nvPr>
        </p:nvSpPr>
        <p:spPr>
          <a:xfrm>
            <a:off x="177438" y="3456950"/>
            <a:ext cx="2177400" cy="43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700">
                <a:solidFill>
                  <a:schemeClr val="dk1"/>
                </a:solidFill>
              </a:rPr>
              <a:t>Ana Luiza Correia </a:t>
            </a:r>
            <a:endParaRPr sz="1700">
              <a:solidFill>
                <a:schemeClr val="dk1"/>
              </a:solidFill>
            </a:endParaRPr>
          </a:p>
        </p:txBody>
      </p:sp>
      <p:cxnSp>
        <p:nvCxnSpPr>
          <p:cNvPr id="174" name="Google Shape;174;p27"/>
          <p:cNvCxnSpPr/>
          <p:nvPr/>
        </p:nvCxnSpPr>
        <p:spPr>
          <a:xfrm>
            <a:off x="1130663" y="3909988"/>
            <a:ext cx="270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5" name="Google Shape;175;p27"/>
          <p:cNvSpPr txBox="1">
            <a:spLocks noGrp="1"/>
          </p:cNvSpPr>
          <p:nvPr>
            <p:ph type="body" idx="4294967295"/>
          </p:nvPr>
        </p:nvSpPr>
        <p:spPr>
          <a:xfrm>
            <a:off x="177413" y="3989711"/>
            <a:ext cx="2177400" cy="11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300"/>
              <a:t>9781349</a:t>
            </a:r>
            <a:endParaRPr sz="1300"/>
          </a:p>
        </p:txBody>
      </p:sp>
      <p:sp>
        <p:nvSpPr>
          <p:cNvPr id="176" name="Google Shape;176;p27"/>
          <p:cNvSpPr txBox="1">
            <a:spLocks noGrp="1"/>
          </p:cNvSpPr>
          <p:nvPr>
            <p:ph type="body" idx="4294967295"/>
          </p:nvPr>
        </p:nvSpPr>
        <p:spPr>
          <a:xfrm>
            <a:off x="2387046" y="3456950"/>
            <a:ext cx="2177400" cy="43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700">
                <a:solidFill>
                  <a:schemeClr val="dk1"/>
                </a:solidFill>
              </a:rPr>
              <a:t>Carolina Trinca</a:t>
            </a:r>
            <a:endParaRPr sz="1700">
              <a:solidFill>
                <a:schemeClr val="dk1"/>
              </a:solidFill>
            </a:endParaRPr>
          </a:p>
        </p:txBody>
      </p:sp>
      <p:cxnSp>
        <p:nvCxnSpPr>
          <p:cNvPr id="177" name="Google Shape;177;p27"/>
          <p:cNvCxnSpPr/>
          <p:nvPr/>
        </p:nvCxnSpPr>
        <p:spPr>
          <a:xfrm>
            <a:off x="3340288" y="3909988"/>
            <a:ext cx="270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8" name="Google Shape;178;p27"/>
          <p:cNvSpPr txBox="1">
            <a:spLocks noGrp="1"/>
          </p:cNvSpPr>
          <p:nvPr>
            <p:ph type="body" idx="4294967295"/>
          </p:nvPr>
        </p:nvSpPr>
        <p:spPr>
          <a:xfrm>
            <a:off x="2387032" y="3989711"/>
            <a:ext cx="2177400" cy="11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300"/>
              <a:t>10286972</a:t>
            </a:r>
            <a:endParaRPr sz="1300"/>
          </a:p>
        </p:txBody>
      </p:sp>
      <p:sp>
        <p:nvSpPr>
          <p:cNvPr id="179" name="Google Shape;179;p27"/>
          <p:cNvSpPr txBox="1">
            <a:spLocks noGrp="1"/>
          </p:cNvSpPr>
          <p:nvPr>
            <p:ph type="body" idx="4294967295"/>
          </p:nvPr>
        </p:nvSpPr>
        <p:spPr>
          <a:xfrm>
            <a:off x="4596667" y="3456950"/>
            <a:ext cx="2177400" cy="43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700">
                <a:solidFill>
                  <a:schemeClr val="dk1"/>
                </a:solidFill>
              </a:rPr>
              <a:t>Elisa Whately</a:t>
            </a:r>
            <a:endParaRPr sz="1700">
              <a:solidFill>
                <a:schemeClr val="dk1"/>
              </a:solidFill>
            </a:endParaRPr>
          </a:p>
        </p:txBody>
      </p:sp>
      <p:cxnSp>
        <p:nvCxnSpPr>
          <p:cNvPr id="180" name="Google Shape;180;p27"/>
          <p:cNvCxnSpPr/>
          <p:nvPr/>
        </p:nvCxnSpPr>
        <p:spPr>
          <a:xfrm>
            <a:off x="5566563" y="3909988"/>
            <a:ext cx="270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" name="Google Shape;181;p27"/>
          <p:cNvSpPr txBox="1">
            <a:spLocks noGrp="1"/>
          </p:cNvSpPr>
          <p:nvPr>
            <p:ph type="body" idx="4294967295"/>
          </p:nvPr>
        </p:nvSpPr>
        <p:spPr>
          <a:xfrm>
            <a:off x="4596656" y="3989711"/>
            <a:ext cx="2177400" cy="11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300"/>
              <a:t>9781652</a:t>
            </a:r>
            <a:endParaRPr sz="1300"/>
          </a:p>
        </p:txBody>
      </p:sp>
      <p:sp>
        <p:nvSpPr>
          <p:cNvPr id="182" name="Google Shape;182;p27"/>
          <p:cNvSpPr txBox="1">
            <a:spLocks noGrp="1"/>
          </p:cNvSpPr>
          <p:nvPr>
            <p:ph type="body" idx="4294967295"/>
          </p:nvPr>
        </p:nvSpPr>
        <p:spPr>
          <a:xfrm>
            <a:off x="6806288" y="3456950"/>
            <a:ext cx="2177400" cy="43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700">
                <a:solidFill>
                  <a:schemeClr val="dk1"/>
                </a:solidFill>
              </a:rPr>
              <a:t>Luana Vaz Marques</a:t>
            </a:r>
            <a:endParaRPr sz="1700">
              <a:solidFill>
                <a:schemeClr val="dk1"/>
              </a:solidFill>
            </a:endParaRPr>
          </a:p>
        </p:txBody>
      </p:sp>
      <p:cxnSp>
        <p:nvCxnSpPr>
          <p:cNvPr id="183" name="Google Shape;183;p27"/>
          <p:cNvCxnSpPr/>
          <p:nvPr/>
        </p:nvCxnSpPr>
        <p:spPr>
          <a:xfrm>
            <a:off x="7759538" y="3909988"/>
            <a:ext cx="270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4" name="Google Shape;184;p27"/>
          <p:cNvSpPr txBox="1">
            <a:spLocks noGrp="1"/>
          </p:cNvSpPr>
          <p:nvPr>
            <p:ph type="body" idx="4294967295"/>
          </p:nvPr>
        </p:nvSpPr>
        <p:spPr>
          <a:xfrm>
            <a:off x="6806283" y="3989711"/>
            <a:ext cx="2177400" cy="11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300"/>
              <a:t>9781721</a:t>
            </a:r>
            <a:endParaRPr sz="1300"/>
          </a:p>
        </p:txBody>
      </p:sp>
      <p:pic>
        <p:nvPicPr>
          <p:cNvPr id="185" name="Google Shape;18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2004" y="0"/>
            <a:ext cx="4417083" cy="248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Zonas Econômicas Especiais - ZEEs	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-  Zonas de industrialização;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Utilizadas por economias emergentes;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Diversifica exportações;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Área definida geograficamente;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Gestão ou administração únicas;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Oferece benefícios para investidores;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Benefícios e isenção de direitos.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/>
              <a:t>Tipos</a:t>
            </a:r>
            <a:endParaRPr sz="3500"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478250"/>
            <a:ext cx="3999900" cy="30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pt-BR" sz="1900"/>
              <a:t>Free Trade Zone/Zona Franca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pt-BR" sz="1900"/>
              <a:t>Export Processing Zones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pt-BR" sz="1900"/>
              <a:t>Enterprise Zones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pt-BR" sz="1900"/>
              <a:t>Freeports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pt-BR" sz="1900"/>
              <a:t>Single Factory EPZ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pt-BR" sz="1900"/>
              <a:t>Specialized Zones </a:t>
            </a:r>
            <a:endParaRPr sz="19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2"/>
          </p:nvPr>
        </p:nvSpPr>
        <p:spPr>
          <a:xfrm>
            <a:off x="4755075" y="3592675"/>
            <a:ext cx="3840000" cy="9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Estatal x Particular</a:t>
            </a:r>
            <a:endParaRPr sz="35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Custos e Receita Governamentais para Desenvolvimento</a:t>
            </a:r>
            <a:endParaRPr/>
          </a:p>
        </p:txBody>
      </p:sp>
      <p:grpSp>
        <p:nvGrpSpPr>
          <p:cNvPr id="79" name="Google Shape;79;p16"/>
          <p:cNvGrpSpPr/>
          <p:nvPr/>
        </p:nvGrpSpPr>
        <p:grpSpPr>
          <a:xfrm>
            <a:off x="431937" y="1304875"/>
            <a:ext cx="4009899" cy="3416400"/>
            <a:chOff x="431925" y="1304875"/>
            <a:chExt cx="2628925" cy="3416400"/>
          </a:xfrm>
        </p:grpSpPr>
        <p:sp>
          <p:nvSpPr>
            <p:cNvPr id="80" name="Google Shape;80;p16"/>
            <p:cNvSpPr txBox="1"/>
            <p:nvPr/>
          </p:nvSpPr>
          <p:spPr>
            <a:xfrm>
              <a:off x="431925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6"/>
            <p:cNvSpPr/>
            <p:nvPr/>
          </p:nvSpPr>
          <p:spPr>
            <a:xfrm>
              <a:off x="43195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" name="Google Shape;82;p16"/>
          <p:cNvSpPr txBox="1">
            <a:spLocks noGrp="1"/>
          </p:cNvSpPr>
          <p:nvPr>
            <p:ph type="body" idx="4294967295"/>
          </p:nvPr>
        </p:nvSpPr>
        <p:spPr>
          <a:xfrm>
            <a:off x="545558" y="1304875"/>
            <a:ext cx="38049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Custos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4294967295"/>
          </p:nvPr>
        </p:nvSpPr>
        <p:spPr>
          <a:xfrm>
            <a:off x="548456" y="1850300"/>
            <a:ext cx="3780600" cy="27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Gastos com funcionários Governamentais necessários para regular e operar a Zona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Capital do Setor Público investido em infraestrutura externas e internas em caso de Zonas desenvolvidas pelo estado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Taxas de Importação perdidas para o contrabando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Impostos renunciadas como incentivos para realocação de empresas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Subsídios</a:t>
            </a:r>
            <a:endParaRPr sz="1400"/>
          </a:p>
        </p:txBody>
      </p:sp>
      <p:grpSp>
        <p:nvGrpSpPr>
          <p:cNvPr id="84" name="Google Shape;84;p16"/>
          <p:cNvGrpSpPr/>
          <p:nvPr/>
        </p:nvGrpSpPr>
        <p:grpSpPr>
          <a:xfrm>
            <a:off x="4821972" y="1304875"/>
            <a:ext cx="4009824" cy="3416400"/>
            <a:chOff x="3320450" y="1304875"/>
            <a:chExt cx="2632500" cy="3416400"/>
          </a:xfrm>
        </p:grpSpPr>
        <p:sp>
          <p:nvSpPr>
            <p:cNvPr id="85" name="Google Shape;85;p16"/>
            <p:cNvSpPr txBox="1"/>
            <p:nvPr/>
          </p:nvSpPr>
          <p:spPr>
            <a:xfrm>
              <a:off x="3324050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6"/>
            <p:cNvSpPr/>
            <p:nvPr/>
          </p:nvSpPr>
          <p:spPr>
            <a:xfrm>
              <a:off x="332045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16"/>
          <p:cNvSpPr txBox="1">
            <a:spLocks noGrp="1"/>
          </p:cNvSpPr>
          <p:nvPr>
            <p:ph type="body" idx="4294967295"/>
          </p:nvPr>
        </p:nvSpPr>
        <p:spPr>
          <a:xfrm>
            <a:off x="4927355" y="1304875"/>
            <a:ext cx="38001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Receita</a:t>
            </a:r>
            <a:endParaRPr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4294967295"/>
          </p:nvPr>
        </p:nvSpPr>
        <p:spPr>
          <a:xfrm>
            <a:off x="4938513" y="1850300"/>
            <a:ext cx="3775800" cy="27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Impostos Corporativos, quando não renunciado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Imposto de Renda pessoal de funcionários diretos e indiretos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Taxas de Permissão e outras cobranças por serviços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Taxas de Vendas e Aluguel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Taxas e Impostos de Importação de produtos vendidos para o território aduaneiro doméstico</a:t>
            </a:r>
            <a:endParaRPr sz="1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489250" y="226225"/>
            <a:ext cx="8348700" cy="134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/>
              <a:t>Políticas e Procedimentos Centrais</a:t>
            </a:r>
            <a:endParaRPr sz="4200"/>
          </a:p>
        </p:txBody>
      </p:sp>
      <p:sp>
        <p:nvSpPr>
          <p:cNvPr id="94" name="Google Shape;94;p17"/>
          <p:cNvSpPr txBox="1"/>
          <p:nvPr/>
        </p:nvSpPr>
        <p:spPr>
          <a:xfrm>
            <a:off x="549850" y="1573525"/>
            <a:ext cx="8227500" cy="30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-"/>
            </a:pPr>
            <a:r>
              <a:rPr lang="pt-BR" sz="1800">
                <a:latin typeface="Oswald"/>
                <a:ea typeface="Oswald"/>
                <a:cs typeface="Oswald"/>
                <a:sym typeface="Oswald"/>
              </a:rPr>
              <a:t>Expansão das Atividades para incluir serviços Comerciais e Profissionais</a:t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-"/>
            </a:pPr>
            <a:r>
              <a:rPr lang="pt-BR" sz="1800">
                <a:latin typeface="Oswald"/>
                <a:ea typeface="Oswald"/>
                <a:cs typeface="Oswald"/>
                <a:sym typeface="Oswald"/>
              </a:rPr>
              <a:t>Tratamento igualitário de investidores e formas de investidores</a:t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-"/>
            </a:pPr>
            <a:r>
              <a:rPr lang="pt-BR" sz="1800">
                <a:latin typeface="Oswald"/>
                <a:ea typeface="Oswald"/>
                <a:cs typeface="Oswald"/>
                <a:sym typeface="Oswald"/>
              </a:rPr>
              <a:t>Incentivos e facilitação para zonas particulares</a:t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-"/>
            </a:pPr>
            <a:r>
              <a:rPr lang="pt-BR" sz="1800">
                <a:latin typeface="Oswald"/>
                <a:ea typeface="Oswald"/>
                <a:cs typeface="Oswald"/>
                <a:sym typeface="Oswald"/>
              </a:rPr>
              <a:t>Relaxamento de requisitos de exportações mínimas </a:t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-"/>
            </a:pPr>
            <a:r>
              <a:rPr lang="pt-BR" sz="1800">
                <a:latin typeface="Oswald"/>
                <a:ea typeface="Oswald"/>
                <a:cs typeface="Oswald"/>
                <a:sym typeface="Oswald"/>
              </a:rPr>
              <a:t>Permissão para que desenvolvedores de Zonas e outros oferecem serviços de utilidade pública para moradores das ZEE</a:t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-"/>
            </a:pPr>
            <a:r>
              <a:rPr lang="pt-BR" sz="1800">
                <a:latin typeface="Oswald"/>
                <a:ea typeface="Oswald"/>
                <a:cs typeface="Oswald"/>
                <a:sym typeface="Oswald"/>
              </a:rPr>
              <a:t>Tratamento de bens e serviços locais vendidos para as ZEE como “exportações Construtivas”</a:t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swald"/>
              <a:buChar char="-"/>
            </a:pPr>
            <a:r>
              <a:rPr lang="pt-BR" sz="1800">
                <a:latin typeface="Oswald"/>
                <a:ea typeface="Oswald"/>
                <a:cs typeface="Oswald"/>
                <a:sym typeface="Oswald"/>
              </a:rPr>
              <a:t>Incentivos fiscais universais para promover atividades como um todo</a:t>
            </a:r>
            <a:endParaRPr sz="18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834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 b="1"/>
              <a:t>Resultados Esperados</a:t>
            </a:r>
            <a:endParaRPr sz="4200"/>
          </a:p>
          <a:p>
            <a:pPr marL="457200" lvl="0" indent="-495300" algn="l" rtl="0">
              <a:spcBef>
                <a:spcPts val="0"/>
              </a:spcBef>
              <a:spcAft>
                <a:spcPts val="0"/>
              </a:spcAft>
              <a:buSzPts val="4200"/>
              <a:buChar char="-"/>
            </a:pPr>
            <a:r>
              <a:rPr lang="pt-BR" sz="4200"/>
              <a:t>Geração de empregos</a:t>
            </a:r>
            <a:endParaRPr sz="4200"/>
          </a:p>
          <a:p>
            <a:pPr marL="457200" lvl="0" indent="-495300" algn="l" rtl="0">
              <a:spcBef>
                <a:spcPts val="0"/>
              </a:spcBef>
              <a:spcAft>
                <a:spcPts val="0"/>
              </a:spcAft>
              <a:buSzPts val="4200"/>
              <a:buChar char="-"/>
            </a:pPr>
            <a:r>
              <a:rPr lang="pt-BR" sz="4200"/>
              <a:t>Desenvolvimento econômico</a:t>
            </a:r>
            <a:endParaRPr sz="4200"/>
          </a:p>
          <a:p>
            <a:pPr marL="457200" lvl="0" indent="-495300" algn="l" rtl="0">
              <a:spcBef>
                <a:spcPts val="0"/>
              </a:spcBef>
              <a:spcAft>
                <a:spcPts val="0"/>
              </a:spcAft>
              <a:buSzPts val="4200"/>
              <a:buChar char="-"/>
            </a:pPr>
            <a:r>
              <a:rPr lang="pt-BR" sz="4200"/>
              <a:t>Aumento do investimento estrangeiro</a:t>
            </a:r>
            <a:endParaRPr sz="4200"/>
          </a:p>
          <a:p>
            <a:pPr marL="457200" lvl="0" indent="-495300" algn="l" rtl="0">
              <a:spcBef>
                <a:spcPts val="0"/>
              </a:spcBef>
              <a:spcAft>
                <a:spcPts val="0"/>
              </a:spcAft>
              <a:buSzPts val="4200"/>
              <a:buChar char="-"/>
            </a:pPr>
            <a:r>
              <a:rPr lang="pt-BR" sz="4200"/>
              <a:t>Laboratórios experimentais para novas políticas </a:t>
            </a:r>
            <a:endParaRPr sz="4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Diferenciais</a:t>
            </a:r>
            <a:endParaRPr/>
          </a:p>
        </p:txBody>
      </p:sp>
      <p:grpSp>
        <p:nvGrpSpPr>
          <p:cNvPr id="105" name="Google Shape;105;p19"/>
          <p:cNvGrpSpPr/>
          <p:nvPr/>
        </p:nvGrpSpPr>
        <p:grpSpPr>
          <a:xfrm>
            <a:off x="431925" y="1304875"/>
            <a:ext cx="2628925" cy="3416400"/>
            <a:chOff x="431925" y="1304875"/>
            <a:chExt cx="2628925" cy="3416400"/>
          </a:xfrm>
        </p:grpSpPr>
        <p:sp>
          <p:nvSpPr>
            <p:cNvPr id="106" name="Google Shape;106;p19"/>
            <p:cNvSpPr txBox="1"/>
            <p:nvPr/>
          </p:nvSpPr>
          <p:spPr>
            <a:xfrm>
              <a:off x="431925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9"/>
            <p:cNvSpPr/>
            <p:nvPr/>
          </p:nvSpPr>
          <p:spPr>
            <a:xfrm>
              <a:off x="43195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" name="Google Shape;108;p19"/>
          <p:cNvSpPr txBox="1">
            <a:spLocks noGrp="1"/>
          </p:cNvSpPr>
          <p:nvPr>
            <p:ph type="body" idx="4294967295"/>
          </p:nvPr>
        </p:nvSpPr>
        <p:spPr>
          <a:xfrm>
            <a:off x="506425" y="1304875"/>
            <a:ext cx="24945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Regime regulatório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4294967295"/>
          </p:nvPr>
        </p:nvSpPr>
        <p:spPr>
          <a:xfrm>
            <a:off x="508325" y="1850300"/>
            <a:ext cx="2478600" cy="27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t-BR" sz="1600"/>
              <a:t>Leis econômicas mais liberais a respeito de mão de obra, uso da terra e investimento estrangeiro</a:t>
            </a:r>
            <a:endParaRPr sz="1600"/>
          </a:p>
        </p:txBody>
      </p:sp>
      <p:grpSp>
        <p:nvGrpSpPr>
          <p:cNvPr id="110" name="Google Shape;110;p19"/>
          <p:cNvGrpSpPr/>
          <p:nvPr/>
        </p:nvGrpSpPr>
        <p:grpSpPr>
          <a:xfrm>
            <a:off x="3320450" y="1304875"/>
            <a:ext cx="2632500" cy="3416400"/>
            <a:chOff x="3320450" y="1304875"/>
            <a:chExt cx="2632500" cy="3416400"/>
          </a:xfrm>
        </p:grpSpPr>
        <p:sp>
          <p:nvSpPr>
            <p:cNvPr id="111" name="Google Shape;111;p19"/>
            <p:cNvSpPr txBox="1"/>
            <p:nvPr/>
          </p:nvSpPr>
          <p:spPr>
            <a:xfrm>
              <a:off x="3324050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9"/>
            <p:cNvSpPr/>
            <p:nvPr/>
          </p:nvSpPr>
          <p:spPr>
            <a:xfrm>
              <a:off x="332045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" name="Google Shape;113;p19"/>
          <p:cNvSpPr txBox="1">
            <a:spLocks noGrp="1"/>
          </p:cNvSpPr>
          <p:nvPr>
            <p:ph type="body" idx="4294967295"/>
          </p:nvPr>
        </p:nvSpPr>
        <p:spPr>
          <a:xfrm>
            <a:off x="3389450" y="1304875"/>
            <a:ext cx="24945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Infraestrutura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4" name="Google Shape;114;p19"/>
          <p:cNvSpPr txBox="1">
            <a:spLocks noGrp="1"/>
          </p:cNvSpPr>
          <p:nvPr>
            <p:ph type="body" idx="4294967295"/>
          </p:nvPr>
        </p:nvSpPr>
        <p:spPr>
          <a:xfrm>
            <a:off x="3396775" y="1850300"/>
            <a:ext cx="2478600" cy="27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Infraestrutura melhor e mais confiável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Serviços públicos mais eficientes</a:t>
            </a:r>
            <a:endParaRPr sz="1600"/>
          </a:p>
        </p:txBody>
      </p:sp>
      <p:grpSp>
        <p:nvGrpSpPr>
          <p:cNvPr id="115" name="Google Shape;115;p19"/>
          <p:cNvGrpSpPr/>
          <p:nvPr/>
        </p:nvGrpSpPr>
        <p:grpSpPr>
          <a:xfrm>
            <a:off x="6212550" y="1304875"/>
            <a:ext cx="2632500" cy="3416400"/>
            <a:chOff x="6212550" y="1304875"/>
            <a:chExt cx="2632500" cy="3416400"/>
          </a:xfrm>
        </p:grpSpPr>
        <p:sp>
          <p:nvSpPr>
            <p:cNvPr id="116" name="Google Shape;116;p19"/>
            <p:cNvSpPr/>
            <p:nvPr/>
          </p:nvSpPr>
          <p:spPr>
            <a:xfrm>
              <a:off x="621540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9"/>
            <p:cNvSpPr txBox="1"/>
            <p:nvPr/>
          </p:nvSpPr>
          <p:spPr>
            <a:xfrm>
              <a:off x="6212550" y="1304875"/>
              <a:ext cx="26325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8" name="Google Shape;118;p19"/>
          <p:cNvSpPr txBox="1">
            <a:spLocks noGrp="1"/>
          </p:cNvSpPr>
          <p:nvPr>
            <p:ph type="body" idx="4294967295"/>
          </p:nvPr>
        </p:nvSpPr>
        <p:spPr>
          <a:xfrm>
            <a:off x="6272475" y="1304875"/>
            <a:ext cx="24945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Incentivos fiscais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9" name="Google Shape;119;p19"/>
          <p:cNvSpPr txBox="1">
            <a:spLocks noGrp="1"/>
          </p:cNvSpPr>
          <p:nvPr>
            <p:ph type="body" idx="4294967295"/>
          </p:nvPr>
        </p:nvSpPr>
        <p:spPr>
          <a:xfrm>
            <a:off x="6286400" y="1850300"/>
            <a:ext cx="2478600" cy="27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t-BR" sz="1600"/>
              <a:t>Liberdade de capital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t-BR" sz="1600"/>
              <a:t>Incentivos fiscais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t-BR" sz="1600"/>
              <a:t>Subsídios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/>
          <p:nvPr/>
        </p:nvSpPr>
        <p:spPr>
          <a:xfrm>
            <a:off x="0" y="0"/>
            <a:ext cx="9161100" cy="3941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title" idx="4294967295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Maiores Razões de Fracasso Financeiro: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6" name="Google Shape;126;p20"/>
          <p:cNvSpPr txBox="1"/>
          <p:nvPr/>
        </p:nvSpPr>
        <p:spPr>
          <a:xfrm>
            <a:off x="660300" y="2330975"/>
            <a:ext cx="2521200" cy="12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Average"/>
                <a:ea typeface="Average"/>
                <a:cs typeface="Average"/>
                <a:sym typeface="Average"/>
              </a:rPr>
              <a:t>Desenvolvimento da Zona requer  enormes gastos de capital do governo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27" name="Google Shape;127;p20"/>
          <p:cNvSpPr txBox="1"/>
          <p:nvPr/>
        </p:nvSpPr>
        <p:spPr>
          <a:xfrm>
            <a:off x="3311400" y="1385250"/>
            <a:ext cx="2521200" cy="1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Average"/>
                <a:ea typeface="Average"/>
                <a:cs typeface="Average"/>
                <a:sym typeface="Average"/>
              </a:rPr>
              <a:t>As Zonas não são operadas com objetivo de recuperação dos investimentos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28" name="Google Shape;128;p20"/>
          <p:cNvSpPr txBox="1"/>
          <p:nvPr/>
        </p:nvSpPr>
        <p:spPr>
          <a:xfrm>
            <a:off x="5962500" y="2281025"/>
            <a:ext cx="2521200" cy="13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Average"/>
                <a:ea typeface="Average"/>
                <a:cs typeface="Average"/>
                <a:sym typeface="Average"/>
              </a:rPr>
              <a:t>As Zonas recebem subsídios para insumos como eletricidade e serviços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Comparação China x Brasil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601</Words>
  <Application>Microsoft Office PowerPoint</Application>
  <PresentationFormat>Apresentação na tela (16:9)</PresentationFormat>
  <Paragraphs>104</Paragraphs>
  <Slides>15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Average</vt:lpstr>
      <vt:lpstr>Arial</vt:lpstr>
      <vt:lpstr>Oswald</vt:lpstr>
      <vt:lpstr>Slate</vt:lpstr>
      <vt:lpstr>Os Desafios da Produtividade:  Um Estudo sobre Zonas Econômicas Especiais</vt:lpstr>
      <vt:lpstr>Zonas Econômicas Especiais - ZEEs </vt:lpstr>
      <vt:lpstr>Tipos</vt:lpstr>
      <vt:lpstr>Custos e Receita Governamentais para Desenvolvimento</vt:lpstr>
      <vt:lpstr>Políticas e Procedimentos Centrais</vt:lpstr>
      <vt:lpstr>Resultados Esperados Geração de empregos Desenvolvimento econômico Aumento do investimento estrangeiro Laboratórios experimentais para novas políticas </vt:lpstr>
      <vt:lpstr>Diferenciais</vt:lpstr>
      <vt:lpstr>Maiores Razões de Fracasso Financeiro:</vt:lpstr>
      <vt:lpstr>Comparação China x Brasil</vt:lpstr>
      <vt:lpstr>Diferenças ZEE e ZFM</vt:lpstr>
      <vt:lpstr>Zona Franca de Manaus - ZFM</vt:lpstr>
      <vt:lpstr>Manaus</vt:lpstr>
      <vt:lpstr>Conclusões</vt:lpstr>
      <vt:lpstr>Bibliografia</vt:lpstr>
      <vt:lpstr>A equipe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Desafios da Produtividade:  Um Estudo sobre Zonas Econômicas Especiais</dc:title>
  <dc:creator>Rudinei</dc:creator>
  <cp:lastModifiedBy>Windows User</cp:lastModifiedBy>
  <cp:revision>1</cp:revision>
  <dcterms:modified xsi:type="dcterms:W3CDTF">2020-10-16T13:27:35Z</dcterms:modified>
</cp:coreProperties>
</file>