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
  </p:notesMasterIdLst>
  <p:sldIdLst>
    <p:sldId id="258" r:id="rId2"/>
    <p:sldId id="257" r:id="rId3"/>
    <p:sldId id="260" r:id="rId4"/>
    <p:sldId id="259" r:id="rId5"/>
    <p:sldId id="261" r:id="rId6"/>
    <p:sldId id="263" r:id="rId7"/>
    <p:sldId id="264" r:id="rId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FFC55-2A7A-4C75-A8C8-5B86E7C41A74}" type="datetimeFigureOut">
              <a:rPr lang="pt-BR" smtClean="0"/>
              <a:t>20/11/2018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846D0-9FBF-4D94-BC68-E958E52AE1B5}" type="slidenum">
              <a:rPr lang="pt-BR" smtClean="0"/>
              <a:t>‹nº›</a:t>
            </a:fld>
            <a:endParaRPr lang="pt-BR"/>
          </a:p>
        </p:txBody>
      </p:sp>
    </p:spTree>
    <p:extLst>
      <p:ext uri="{BB962C8B-B14F-4D97-AF65-F5344CB8AC3E}">
        <p14:creationId xmlns:p14="http://schemas.microsoft.com/office/powerpoint/2010/main" val="404963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5A846D0-9FBF-4D94-BC68-E958E52AE1B5}" type="slidenum">
              <a:rPr lang="pt-BR" smtClean="0"/>
              <a:t>3</a:t>
            </a:fld>
            <a:endParaRPr lang="pt-BR"/>
          </a:p>
        </p:txBody>
      </p:sp>
    </p:spTree>
    <p:extLst>
      <p:ext uri="{BB962C8B-B14F-4D97-AF65-F5344CB8AC3E}">
        <p14:creationId xmlns:p14="http://schemas.microsoft.com/office/powerpoint/2010/main" val="1716963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BA8E691-9C2F-4EBD-A159-0799806F324C}" type="datetimeFigureOut">
              <a:rPr lang="pt-BR" smtClean="0"/>
              <a:t>20/11/2018</a:t>
            </a:fld>
            <a:endParaRPr lang="pt-B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47C4DD7-7E15-402B-A922-AD1CD158FAE1}" type="slidenum">
              <a:rPr lang="pt-BR" smtClean="0"/>
              <a:t>‹nº›</a:t>
            </a:fld>
            <a:endParaRPr lang="pt-B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2BA8E691-9C2F-4EBD-A159-0799806F324C}" type="datetimeFigureOut">
              <a:rPr lang="pt-BR" smtClean="0"/>
              <a:t>20/11/2018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47C4DD7-7E15-402B-A922-AD1CD158FAE1}" type="slidenum">
              <a:rPr lang="pt-BR" smtClean="0"/>
              <a:t>‹nº›</a:t>
            </a:fld>
            <a:endParaRPr lang="pt-B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2BA8E691-9C2F-4EBD-A159-0799806F324C}" type="datetimeFigureOut">
              <a:rPr lang="pt-BR" smtClean="0"/>
              <a:t>20/11/2018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47C4DD7-7E15-402B-A922-AD1CD158FAE1}" type="slidenum">
              <a:rPr lang="pt-BR" smtClean="0"/>
              <a:t>‹nº›</a:t>
            </a:fld>
            <a:endParaRPr lang="pt-B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2BA8E691-9C2F-4EBD-A159-0799806F324C}" type="datetimeFigureOut">
              <a:rPr lang="pt-BR" smtClean="0"/>
              <a:t>20/11/2018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47C4DD7-7E15-402B-A922-AD1CD158FAE1}" type="slidenum">
              <a:rPr lang="pt-BR" smtClean="0"/>
              <a:t>‹nº›</a:t>
            </a:fld>
            <a:endParaRPr lang="pt-BR"/>
          </a:p>
        </p:txBody>
      </p:sp>
      <p:sp>
        <p:nvSpPr>
          <p:cNvPr id="11" name="Title 10"/>
          <p:cNvSpPr>
            <a:spLocks noGrp="1"/>
          </p:cNvSpPr>
          <p:nvPr>
            <p:ph type="title"/>
          </p:nvPr>
        </p:nvSpPr>
        <p:spPr/>
        <p:txBody>
          <a:bodyPr/>
          <a:lstStyle/>
          <a:p>
            <a:r>
              <a:rPr lang="pt-BR" smtClean="0"/>
              <a:t>Clique para editar o título mestre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2BA8E691-9C2F-4EBD-A159-0799806F324C}" type="datetimeFigureOut">
              <a:rPr lang="pt-BR" smtClean="0"/>
              <a:t>20/11/2018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47C4DD7-7E15-402B-A922-AD1CD158FAE1}"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A8E691-9C2F-4EBD-A159-0799806F324C}" type="datetimeFigureOut">
              <a:rPr lang="pt-BR" smtClean="0"/>
              <a:t>20/11/2018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47C4DD7-7E15-402B-A922-AD1CD158FAE1}" type="slidenum">
              <a:rPr lang="pt-BR" smtClean="0"/>
              <a:t>‹nº›</a:t>
            </a:fld>
            <a:endParaRPr lang="pt-BR"/>
          </a:p>
        </p:txBody>
      </p:sp>
      <p:sp>
        <p:nvSpPr>
          <p:cNvPr id="12" name="Title 1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2BA8E691-9C2F-4EBD-A159-0799806F324C}" type="datetimeFigureOut">
              <a:rPr lang="pt-BR" smtClean="0"/>
              <a:t>20/11/2018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47C4DD7-7E15-402B-A922-AD1CD158FAE1}" type="slidenum">
              <a:rPr lang="pt-BR" smtClean="0"/>
              <a:t>‹nº›</a:t>
            </a:fld>
            <a:endParaRPr lang="pt-B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2BA8E691-9C2F-4EBD-A159-0799806F324C}" type="datetimeFigureOut">
              <a:rPr lang="pt-BR" smtClean="0"/>
              <a:t>20/11/2018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47C4DD7-7E15-402B-A922-AD1CD158FAE1}" type="slidenum">
              <a:rPr lang="pt-BR" smtClean="0"/>
              <a:t>‹nº›</a:t>
            </a:fld>
            <a:endParaRPr lang="pt-B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8E691-9C2F-4EBD-A159-0799806F324C}" type="datetimeFigureOut">
              <a:rPr lang="pt-BR" smtClean="0"/>
              <a:t>20/11/2018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47C4DD7-7E15-402B-A922-AD1CD158FAE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t-BR" smtClean="0"/>
              <a:t>Clique para editar o título mestre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BA8E691-9C2F-4EBD-A159-0799806F324C}" type="datetimeFigureOut">
              <a:rPr lang="pt-BR" smtClean="0"/>
              <a:t>20/11/2018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47C4DD7-7E15-402B-A922-AD1CD158FAE1}"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t-BR" smtClean="0"/>
              <a:t>Clique para editar o título mestre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BA8E691-9C2F-4EBD-A159-0799806F324C}" type="datetimeFigureOut">
              <a:rPr lang="pt-BR" smtClean="0"/>
              <a:t>20/11/2018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47C4DD7-7E15-402B-A922-AD1CD158FAE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BA8E691-9C2F-4EBD-A159-0799806F324C}" type="datetimeFigureOut">
              <a:rPr lang="pt-BR" smtClean="0"/>
              <a:t>20/11/2018</a:t>
            </a:fld>
            <a:endParaRPr lang="pt-B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47C4DD7-7E15-402B-A922-AD1CD158FAE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notes/memorial-da-classe-oper%C3%A1ria-ugt/nossa-hist%C3%B3ria/967995920016709/" TargetMode="External"/><Relationship Id="rId2" Type="http://schemas.openxmlformats.org/officeDocument/2006/relationships/hyperlink" Target="https://www.facebook.com/mco.ug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b="1" dirty="0" smtClean="0"/>
              <a:t>Trabalho de Etomusicologia</a:t>
            </a:r>
            <a:endParaRPr lang="pt-BR" sz="3600" b="1" dirty="0"/>
          </a:p>
        </p:txBody>
      </p:sp>
      <p:sp>
        <p:nvSpPr>
          <p:cNvPr id="4" name="Espaço Reservado para Texto 3"/>
          <p:cNvSpPr>
            <a:spLocks noGrp="1"/>
          </p:cNvSpPr>
          <p:nvPr>
            <p:ph type="body" sz="half" idx="2"/>
          </p:nvPr>
        </p:nvSpPr>
        <p:spPr>
          <a:xfrm>
            <a:off x="688489" y="5576466"/>
            <a:ext cx="7756264" cy="804862"/>
          </a:xfrm>
        </p:spPr>
        <p:txBody>
          <a:bodyPr/>
          <a:lstStyle/>
          <a:p>
            <a:pPr algn="r"/>
            <a:r>
              <a:rPr lang="pt-BR" dirty="0" smtClean="0"/>
              <a:t>Fernando Donizete Genari n° USP 10291637</a:t>
            </a:r>
          </a:p>
          <a:p>
            <a:pPr algn="r"/>
            <a:r>
              <a:rPr lang="pt-BR" dirty="0" smtClean="0"/>
              <a:t>Mateus Ferreira Cardoso S </a:t>
            </a:r>
            <a:r>
              <a:rPr lang="pt-BR" dirty="0" err="1" smtClean="0"/>
              <a:t>Parizi</a:t>
            </a:r>
            <a:r>
              <a:rPr lang="pt-BR" dirty="0" smtClean="0"/>
              <a:t> </a:t>
            </a:r>
            <a:r>
              <a:rPr lang="pt-BR" dirty="0" smtClean="0"/>
              <a:t>n° USP10246917 </a:t>
            </a:r>
            <a:endParaRPr lang="pt-BR" dirty="0"/>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548680"/>
            <a:ext cx="3888432" cy="3888432"/>
          </a:xfrm>
          <a:prstGeom prst="rect">
            <a:avLst/>
          </a:prstGeom>
          <a:solidFill>
            <a:schemeClr val="accent1"/>
          </a:solidFill>
          <a:ln w="25400">
            <a:solidFill>
              <a:schemeClr val="accent4"/>
            </a:solidFill>
          </a:ln>
        </p:spPr>
      </p:pic>
    </p:spTree>
    <p:extLst>
      <p:ext uri="{BB962C8B-B14F-4D97-AF65-F5344CB8AC3E}">
        <p14:creationId xmlns:p14="http://schemas.microsoft.com/office/powerpoint/2010/main" val="1518424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z="4000" dirty="0" smtClean="0"/>
              <a:t>Origem do Grupo</a:t>
            </a:r>
            <a:endParaRPr lang="pt-BR" sz="4000" dirty="0"/>
          </a:p>
        </p:txBody>
      </p:sp>
      <p:sp>
        <p:nvSpPr>
          <p:cNvPr id="5" name="Espaço Reservado para Conteúdo 4"/>
          <p:cNvSpPr>
            <a:spLocks noGrp="1"/>
          </p:cNvSpPr>
          <p:nvPr>
            <p:ph idx="1"/>
          </p:nvPr>
        </p:nvSpPr>
        <p:spPr/>
        <p:txBody>
          <a:bodyPr>
            <a:normAutofit fontScale="70000" lnSpcReduction="20000"/>
          </a:bodyPr>
          <a:lstStyle/>
          <a:p>
            <a:pPr algn="just">
              <a:lnSpc>
                <a:spcPct val="120000"/>
              </a:lnSpc>
            </a:pPr>
            <a:r>
              <a:rPr lang="pt-BR" dirty="0"/>
              <a:t>A 10 anos atrás nascia o Grupo Chapéu de Sol na cidade de Ribeirão Preto/SP, grupo este que representa e sustenta a cultura do maracatu de baque virado em nossa região. O Chapéu de Sol foi fundado por um grupo de mulheres com o desejo de plantar a cultura do maracatu e de se adentrar no universo masculino dos músicos e instrumentistas dos blocos dos alegrões aqui de Ribeirão </a:t>
            </a:r>
            <a:r>
              <a:rPr lang="pt-BR" dirty="0" smtClean="0"/>
              <a:t>Preto. O </a:t>
            </a:r>
            <a:r>
              <a:rPr lang="pt-BR" dirty="0"/>
              <a:t>Maracatu Chapéu de Sol, assim como a árvore que originou seu nome, está em constante crescimento, evolução, se fortalecendo e florescendo. A árvore Chapéu de Sol, ou popularmente chamada de Sete Copas, além de nos confortar em seu frescor e sua sombra, também é símbolo de nossa história, sobretudo por estar presente em vários pontos da cidade, embelezando nosso cenário. Assim como pessoas, brincantes e batuqueiros que já estiveram conosco e que hoje ocupam outros espaços, levando a alegria e satisfação por também fazerem parte desta história.</a:t>
            </a:r>
          </a:p>
          <a:p>
            <a:endParaRPr lang="pt-BR" dirty="0"/>
          </a:p>
        </p:txBody>
      </p:sp>
    </p:spTree>
    <p:extLst>
      <p:ext uri="{BB962C8B-B14F-4D97-AF65-F5344CB8AC3E}">
        <p14:creationId xmlns:p14="http://schemas.microsoft.com/office/powerpoint/2010/main" val="1565481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ernando\Desktop\Maracatu Chapeu de Sol\44904069_1867326300029499_222544588576705740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3095462" cy="47319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ernando\Desktop\Maracatu Chapeu de Sol\10 anos\39153092_1776057349156395_327007606065751654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965" y="42586"/>
            <a:ext cx="4114283" cy="26380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ernando\Desktop\Maracatu Chapeu de Sol\10 anos\40376906_1797407807021349_129146784667664384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2966" y="2676895"/>
            <a:ext cx="3096344" cy="20642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Fernando\Desktop\Maracatu Chapeu de Sol\10 anos\40358080_1797405093688287_2662760641256751104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7249" y="44624"/>
            <a:ext cx="1694333" cy="263227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Fernando\Desktop\Maracatu Chapeu de Sol\39205252_1776053589156771_6822653092698259456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4741124"/>
            <a:ext cx="3095462" cy="206364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Fernando\Desktop\Maracatu Chapeu de Sol\23795688_1479380068824126_1753586020016668622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5063" y="4733227"/>
            <a:ext cx="2706519" cy="206045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Fernando\Desktop\Maracatu Chapeu de Sol\42207581_1822312781197518_2539277934904999936_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9310" y="2676895"/>
            <a:ext cx="2712271" cy="206038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Fernando\Desktop\Maracatu Chapeu de Sol\23622460_1473230909439042_8151831857172324506_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2965" y="4741123"/>
            <a:ext cx="3102098" cy="206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693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smtClean="0"/>
          </a:p>
          <a:p>
            <a:r>
              <a:rPr lang="pt-BR" dirty="0" smtClean="0"/>
              <a:t>Início da prática do Maracatu</a:t>
            </a:r>
          </a:p>
          <a:p>
            <a:pPr marL="0" indent="0">
              <a:buNone/>
            </a:pPr>
            <a:endParaRPr lang="pt-BR" dirty="0" smtClean="0"/>
          </a:p>
          <a:p>
            <a:r>
              <a:rPr lang="pt-BR" dirty="0" smtClean="0"/>
              <a:t>Transmissão do conhecimento</a:t>
            </a:r>
          </a:p>
          <a:p>
            <a:endParaRPr lang="pt-BR" dirty="0"/>
          </a:p>
          <a:p>
            <a:r>
              <a:rPr lang="pt-BR" dirty="0"/>
              <a:t>Expansão do Grupo</a:t>
            </a:r>
          </a:p>
          <a:p>
            <a:pPr marL="0" indent="0">
              <a:buNone/>
            </a:pPr>
            <a:endParaRPr lang="pt-BR" dirty="0"/>
          </a:p>
        </p:txBody>
      </p:sp>
      <p:sp>
        <p:nvSpPr>
          <p:cNvPr id="3" name="Título 2"/>
          <p:cNvSpPr>
            <a:spLocks noGrp="1"/>
          </p:cNvSpPr>
          <p:nvPr>
            <p:ph type="title"/>
          </p:nvPr>
        </p:nvSpPr>
        <p:spPr/>
        <p:txBody>
          <a:bodyPr/>
          <a:lstStyle/>
          <a:p>
            <a:r>
              <a:rPr lang="pt-BR" sz="4000" dirty="0" smtClean="0"/>
              <a:t>Vivência do Maracatu</a:t>
            </a:r>
            <a:endParaRPr lang="pt-BR" sz="4000" dirty="0"/>
          </a:p>
        </p:txBody>
      </p:sp>
    </p:spTree>
    <p:extLst>
      <p:ext uri="{BB962C8B-B14F-4D97-AF65-F5344CB8AC3E}">
        <p14:creationId xmlns:p14="http://schemas.microsoft.com/office/powerpoint/2010/main" val="1376845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99247" y="2248347"/>
            <a:ext cx="7745505" cy="3556917"/>
          </a:xfrm>
        </p:spPr>
        <p:txBody>
          <a:bodyPr>
            <a:normAutofit fontScale="77500" lnSpcReduction="20000"/>
          </a:bodyPr>
          <a:lstStyle/>
          <a:p>
            <a:pPr algn="just"/>
            <a:r>
              <a:rPr lang="pt-BR" sz="2300" dirty="0"/>
              <a:t>Maracatu é uma manifestação do folclore brasileiro, caracterizado pela sua dança e pelo ritmo frenético de batida (baque). Existem dois tipos de maracatu, o Maracatu Nação (Baque virado) e o Maracatu Rural (baque solto). O Maracatu Nação é o mais antigo, de origem afro, que surgiu no estado de Pernambuco no Sec. XVIII,  muito comum na área metropolitana de recife. Já o Maracatu Rural é característico da cidade de Nazaré da Mata que fica na região norte de Pernambuco, formado geralmente por trabalhadores rurais</a:t>
            </a:r>
            <a:r>
              <a:rPr lang="pt-BR" sz="2300" dirty="0" smtClean="0"/>
              <a:t>.</a:t>
            </a:r>
          </a:p>
          <a:p>
            <a:pPr marL="0" indent="0" algn="just">
              <a:buNone/>
            </a:pPr>
            <a:endParaRPr lang="pt-BR" sz="2300" dirty="0"/>
          </a:p>
          <a:p>
            <a:pPr algn="just"/>
            <a:r>
              <a:rPr lang="pt-BR" sz="2300" dirty="0"/>
              <a:t>O Maracatu tenta manter viva a tradição da coroação do rei do congo após o fim da escravatura. Em forma de cortejo seguem em desfile pelas ruas, com seus tambores conhecidos como alfaias, caixas e agogô. </a:t>
            </a:r>
          </a:p>
          <a:p>
            <a:endParaRPr lang="pt-BR" dirty="0"/>
          </a:p>
        </p:txBody>
      </p:sp>
      <p:sp>
        <p:nvSpPr>
          <p:cNvPr id="3" name="Título 2"/>
          <p:cNvSpPr>
            <a:spLocks noGrp="1"/>
          </p:cNvSpPr>
          <p:nvPr>
            <p:ph type="title"/>
          </p:nvPr>
        </p:nvSpPr>
        <p:spPr/>
        <p:txBody>
          <a:bodyPr/>
          <a:lstStyle/>
          <a:p>
            <a:r>
              <a:rPr lang="pt-BR" sz="3600" dirty="0" smtClean="0"/>
              <a:t>Maracatu Nação e Maracatu Rural</a:t>
            </a:r>
            <a:endParaRPr lang="pt-BR" sz="3600" dirty="0"/>
          </a:p>
        </p:txBody>
      </p:sp>
    </p:spTree>
    <p:extLst>
      <p:ext uri="{BB962C8B-B14F-4D97-AF65-F5344CB8AC3E}">
        <p14:creationId xmlns:p14="http://schemas.microsoft.com/office/powerpoint/2010/main" val="67644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251520" y="286518"/>
            <a:ext cx="3096345"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smtClean="0"/>
              <a:t>Cortejo</a:t>
            </a:r>
            <a:endParaRPr lang="pt-BR" dirty="0"/>
          </a:p>
        </p:txBody>
      </p:sp>
      <p:sp>
        <p:nvSpPr>
          <p:cNvPr id="3" name="Espaço Reservado para Conteúdo 1"/>
          <p:cNvSpPr txBox="1">
            <a:spLocks/>
          </p:cNvSpPr>
          <p:nvPr/>
        </p:nvSpPr>
        <p:spPr>
          <a:xfrm>
            <a:off x="179512" y="1340768"/>
            <a:ext cx="3168352" cy="5040560"/>
          </a:xfrm>
          <a:prstGeom prst="rect">
            <a:avLst/>
          </a:prstGeom>
        </p:spPr>
        <p:txBody>
          <a:bodyPr>
            <a:normAutofit fontScale="475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pt-BR" b="1" dirty="0" smtClean="0"/>
              <a:t>Porta-bandeira ou porta-estandarte</a:t>
            </a:r>
            <a:r>
              <a:rPr lang="pt-BR" dirty="0" smtClean="0"/>
              <a:t>, que se veste à moda de Luís XV. No estandarte, além do nome da agremiação, também consta o ano da sua criação.</a:t>
            </a:r>
          </a:p>
          <a:p>
            <a:pPr marL="0" indent="0">
              <a:buNone/>
            </a:pPr>
            <a:endParaRPr lang="pt-BR" dirty="0" smtClean="0"/>
          </a:p>
          <a:p>
            <a:r>
              <a:rPr lang="pt-BR" b="1" dirty="0" smtClean="0"/>
              <a:t>Dama do paço</a:t>
            </a:r>
            <a:r>
              <a:rPr lang="pt-BR" dirty="0" smtClean="0"/>
              <a:t>, que são 1 ou 2, e que carregam a calunga.</a:t>
            </a:r>
          </a:p>
          <a:p>
            <a:pPr marL="0" indent="0">
              <a:buNone/>
            </a:pPr>
            <a:endParaRPr lang="pt-BR" dirty="0" smtClean="0"/>
          </a:p>
          <a:p>
            <a:r>
              <a:rPr lang="pt-BR" b="1" dirty="0" smtClean="0"/>
              <a:t>Calunga</a:t>
            </a:r>
            <a:r>
              <a:rPr lang="pt-BR" dirty="0" smtClean="0"/>
              <a:t>, a boneca negra que representa uma rainha morta.</a:t>
            </a:r>
          </a:p>
          <a:p>
            <a:pPr marL="0" indent="0">
              <a:buNone/>
            </a:pPr>
            <a:endParaRPr lang="pt-BR" dirty="0" smtClean="0"/>
          </a:p>
          <a:p>
            <a:r>
              <a:rPr lang="pt-BR" b="1" dirty="0" smtClean="0"/>
              <a:t>Corte</a:t>
            </a:r>
            <a:r>
              <a:rPr lang="pt-BR" dirty="0" smtClean="0"/>
              <a:t>, formada pelo casal de duques, o casal de príncipes e o embaixador. A figura do embaixador não é obrigatória.</a:t>
            </a:r>
          </a:p>
          <a:p>
            <a:pPr marL="0" indent="0">
              <a:buNone/>
            </a:pPr>
            <a:endParaRPr lang="pt-BR" dirty="0" smtClean="0"/>
          </a:p>
          <a:p>
            <a:r>
              <a:rPr lang="pt-BR" b="1" dirty="0" smtClean="0"/>
              <a:t>Realeza</a:t>
            </a:r>
            <a:r>
              <a:rPr lang="pt-BR" dirty="0" smtClean="0"/>
              <a:t>, o rei e a rainha.</a:t>
            </a:r>
          </a:p>
          <a:p>
            <a:pPr marL="0" indent="0">
              <a:buNone/>
            </a:pPr>
            <a:endParaRPr lang="pt-BR" dirty="0" smtClean="0"/>
          </a:p>
          <a:p>
            <a:r>
              <a:rPr lang="pt-BR" b="1" dirty="0" smtClean="0"/>
              <a:t>Escravo</a:t>
            </a:r>
            <a:r>
              <a:rPr lang="pt-BR" dirty="0" smtClean="0"/>
              <a:t>, o qual carrega um pálio ou um guarda-sol que protegem a realeza.</a:t>
            </a:r>
          </a:p>
          <a:p>
            <a:pPr marL="0" indent="0">
              <a:buNone/>
            </a:pPr>
            <a:endParaRPr lang="pt-BR" dirty="0" smtClean="0"/>
          </a:p>
          <a:p>
            <a:r>
              <a:rPr lang="pt-BR" b="1" dirty="0" smtClean="0"/>
              <a:t>Baianas</a:t>
            </a:r>
            <a:r>
              <a:rPr lang="pt-BR" dirty="0" smtClean="0"/>
              <a:t>, conhecidas como </a:t>
            </a:r>
            <a:r>
              <a:rPr lang="pt-BR" dirty="0" err="1" smtClean="0"/>
              <a:t>Yabás</a:t>
            </a:r>
            <a:r>
              <a:rPr lang="pt-BR" dirty="0" smtClean="0"/>
              <a:t>.</a:t>
            </a:r>
          </a:p>
          <a:p>
            <a:pPr marL="0" indent="0">
              <a:buNone/>
            </a:pPr>
            <a:endParaRPr lang="pt-BR" dirty="0" smtClean="0"/>
          </a:p>
          <a:p>
            <a:r>
              <a:rPr lang="pt-BR" b="1" dirty="0" smtClean="0"/>
              <a:t>Caboclo de pena</a:t>
            </a:r>
            <a:r>
              <a:rPr lang="pt-BR" dirty="0" smtClean="0"/>
              <a:t>, representa os índios, e também é uma figura facultativa.</a:t>
            </a:r>
          </a:p>
          <a:p>
            <a:pPr marL="0" indent="0">
              <a:buNone/>
            </a:pPr>
            <a:endParaRPr lang="pt-BR" dirty="0" smtClean="0"/>
          </a:p>
          <a:p>
            <a:r>
              <a:rPr lang="pt-BR" b="1" dirty="0" smtClean="0"/>
              <a:t>Batuqueiros</a:t>
            </a:r>
            <a:r>
              <a:rPr lang="pt-BR" dirty="0" smtClean="0"/>
              <a:t>, os que utilizam os instrumentos, sendo assim responsáveis pelo ritmo da dança.</a:t>
            </a:r>
          </a:p>
          <a:p>
            <a:pPr marL="0" indent="0">
              <a:buNone/>
            </a:pPr>
            <a:endParaRPr lang="pt-BR" dirty="0" smtClean="0"/>
          </a:p>
          <a:p>
            <a:r>
              <a:rPr lang="pt-BR" b="1" dirty="0" err="1" smtClean="0"/>
              <a:t>Catirinas</a:t>
            </a:r>
            <a:r>
              <a:rPr lang="pt-BR" b="1" dirty="0" smtClean="0"/>
              <a:t> ou escravas</a:t>
            </a:r>
            <a:r>
              <a:rPr lang="pt-BR" dirty="0" smtClean="0"/>
              <a:t>, dançarinas que puxam a dança.</a:t>
            </a:r>
          </a:p>
          <a:p>
            <a:endParaRPr lang="pt-BR" dirty="0"/>
          </a:p>
        </p:txBody>
      </p:sp>
      <p:pic>
        <p:nvPicPr>
          <p:cNvPr id="4" name="Picture 2" descr="C:\Users\Fernando\Desktop\Bloco_de_maracatu_-_olin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8588"/>
            <a:ext cx="4333174" cy="32904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Fernando\Desktop\Maracatu_Rural_-_Recife,_Pernambuco,_Braz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7" y="3717031"/>
            <a:ext cx="4333175" cy="288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4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cap="all" dirty="0">
                <a:hlinkClick r:id="rId2"/>
              </a:rPr>
              <a:t>MEMORIAL DA CLASSE OPERÁRIA - UGT</a:t>
            </a:r>
            <a:r>
              <a:rPr lang="pt-BR" sz="2400" cap="all" dirty="0" smtClean="0"/>
              <a:t>·</a:t>
            </a:r>
            <a:br>
              <a:rPr lang="pt-BR" sz="2400" cap="all" dirty="0" smtClean="0"/>
            </a:br>
            <a:r>
              <a:rPr lang="pt-BR" sz="2400" cap="all" dirty="0"/>
              <a:t/>
            </a:r>
            <a:br>
              <a:rPr lang="pt-BR" sz="2400" cap="all" dirty="0"/>
            </a:br>
            <a:endParaRPr lang="pt-BR" sz="2400" dirty="0"/>
          </a:p>
        </p:txBody>
      </p:sp>
      <p:sp>
        <p:nvSpPr>
          <p:cNvPr id="3" name="Espaço Reservado para Conteúdo 2"/>
          <p:cNvSpPr>
            <a:spLocks noGrp="1"/>
          </p:cNvSpPr>
          <p:nvPr>
            <p:ph idx="1"/>
          </p:nvPr>
        </p:nvSpPr>
        <p:spPr/>
        <p:txBody>
          <a:bodyPr>
            <a:normAutofit fontScale="47500" lnSpcReduction="20000"/>
          </a:bodyPr>
          <a:lstStyle/>
          <a:p>
            <a:pPr marL="0" indent="0">
              <a:buNone/>
            </a:pPr>
            <a:r>
              <a:rPr lang="pt-BR" cap="all" dirty="0" smtClean="0">
                <a:hlinkClick r:id="rId2"/>
              </a:rPr>
              <a:t>MEMORIAL </a:t>
            </a:r>
            <a:r>
              <a:rPr lang="pt-BR" cap="all" dirty="0">
                <a:hlinkClick r:id="rId2"/>
              </a:rPr>
              <a:t>DA CLASSE OPERÁRIA - UGT</a:t>
            </a:r>
            <a:r>
              <a:rPr lang="pt-BR" cap="all" dirty="0"/>
              <a:t>·</a:t>
            </a:r>
            <a:r>
              <a:rPr lang="pt-BR" cap="all" dirty="0">
                <a:hlinkClick r:id="rId3"/>
              </a:rPr>
              <a:t>SEGUNDA, 26 DE MARÇO DE 2018</a:t>
            </a:r>
            <a:endParaRPr lang="pt-BR" cap="all" dirty="0"/>
          </a:p>
          <a:p>
            <a:r>
              <a:rPr lang="pt-BR" sz="2500" dirty="0"/>
              <a:t>O Memorial da Classe Operária - UGT é um patrimônio histórico, cultural e arquitetônico tombado pelo Conselho Municipal de Preservação do Patrimônio Histórico Cultural de Ribeirão Preto (CONPPAC) no ano de 2003. Sua sede, situada na Rua José Bonifácio, no centro da cidade, foi construída em regime de mutirão e inaugurada no ano de 1934 pela União Geral dos Trabalhadores, organização formada por operários anarquistas e comunistas no começo do século XX. No golpe civil-militar de 1964, teve suas dependências invadidas e sua diretoria cassada pelo regime. Dos anos 60 ao começo dos anos 2000, sediou a Associação José do Patrocínio, organização da população negra com grande alcance social nesse período</a:t>
            </a:r>
            <a:r>
              <a:rPr lang="pt-BR" sz="2500" dirty="0" smtClean="0"/>
              <a:t>.</a:t>
            </a:r>
          </a:p>
          <a:p>
            <a:r>
              <a:rPr lang="pt-BR" sz="2500" dirty="0" smtClean="0"/>
              <a:t> </a:t>
            </a:r>
            <a:r>
              <a:rPr lang="pt-BR" sz="2500" dirty="0"/>
              <a:t>Atualmente, o Memorial é mantido pela Associação Cultural e Ecológica Pau Brasil (ACEPB) e pela Associação Amigos do Memorial da Classe Operária - UGT (AAMCO-UGT). Configura-se como lugar de memória e articulação do movimento cultural, onde sua história é preservada e contada, bem como a história de outros movimentos sociais. É um espaço aberto para a realização de eventos, reuniões, apresentações artísticas, exposições, feiras, conferências, cursos e oficinas. Tem ainda entre seus objetivos fomentar a cultura e contribuir para as lutas por uma sociedade mais justa e democrática</a:t>
            </a:r>
            <a:r>
              <a:rPr lang="pt-BR" sz="2500" dirty="0" smtClean="0"/>
              <a:t>.</a:t>
            </a:r>
          </a:p>
          <a:p>
            <a:r>
              <a:rPr lang="pt-BR" sz="2500" dirty="0" smtClean="0"/>
              <a:t> </a:t>
            </a:r>
            <a:r>
              <a:rPr lang="pt-BR" sz="2500" dirty="0"/>
              <a:t>De 2011 a 2013, foi sede do Pontão de Cultura </a:t>
            </a:r>
            <a:r>
              <a:rPr lang="pt-BR" sz="2500" dirty="0" err="1"/>
              <a:t>Sibipiruna</a:t>
            </a:r>
            <a:r>
              <a:rPr lang="pt-BR" sz="2500" dirty="0"/>
              <a:t>, ação cultural reconhecida pelo Ministério da Cultura responsável pela gestão da Rede Municipal de Pontos de Cultura. Entre 2014 e 2017, outros projetos sociais, ambientais, educacionais e culturais foram realizados no Memorial pelas associações mantenedoras, com ou sem financiamento público. Dentre eles, os projetos “Emancipar”, com apoio da Secretaria Municipal de Assistência Social, “Baixada Cultural”, com apoio do </a:t>
            </a:r>
            <a:r>
              <a:rPr lang="pt-BR" sz="2500" dirty="0" err="1"/>
              <a:t>ProAC</a:t>
            </a:r>
            <a:r>
              <a:rPr lang="pt-BR" sz="2500" dirty="0"/>
              <a:t>-Edital, “História de Ribeirão Preto Revisitada”, com apoio do </a:t>
            </a:r>
            <a:r>
              <a:rPr lang="pt-BR" sz="2500" dirty="0" err="1"/>
              <a:t>ProAC</a:t>
            </a:r>
            <a:r>
              <a:rPr lang="pt-BR" sz="2500" dirty="0"/>
              <a:t>-ICMS, “Formação de Educadores e Educadoras Ambientais Populares”, com apoio do Fundo Estadual de Recursos Hídricos (FEHIDRO), “Memória em Movimento”, “Tá com calor? Plante árvores!” e “Memorial da Artes” de iniciativas próprias e </a:t>
            </a:r>
            <a:r>
              <a:rPr lang="pt-BR" sz="2500" dirty="0" err="1"/>
              <a:t>auto-financiadas</a:t>
            </a:r>
            <a:r>
              <a:rPr lang="pt-BR" sz="2500" dirty="0"/>
              <a:t>.</a:t>
            </a:r>
          </a:p>
          <a:p>
            <a:endParaRPr lang="pt-BR" dirty="0"/>
          </a:p>
        </p:txBody>
      </p:sp>
    </p:spTree>
    <p:extLst>
      <p:ext uri="{BB962C8B-B14F-4D97-AF65-F5344CB8AC3E}">
        <p14:creationId xmlns:p14="http://schemas.microsoft.com/office/powerpoint/2010/main" val="29001835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a Dura">
  <a:themeElements>
    <a:clrScheme name="Capa Dur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pa Dur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a Dur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425</TotalTime>
  <Words>899</Words>
  <Application>Microsoft Office PowerPoint</Application>
  <PresentationFormat>Apresentação na tela (4:3)</PresentationFormat>
  <Paragraphs>42</Paragraphs>
  <Slides>7</Slides>
  <Notes>1</Notes>
  <HiddenSlides>0</HiddenSlides>
  <MMClips>0</MMClips>
  <ScaleCrop>false</ScaleCrop>
  <HeadingPairs>
    <vt:vector size="4" baseType="variant">
      <vt:variant>
        <vt:lpstr>Tema</vt:lpstr>
      </vt:variant>
      <vt:variant>
        <vt:i4>1</vt:i4>
      </vt:variant>
      <vt:variant>
        <vt:lpstr>Títulos de slides</vt:lpstr>
      </vt:variant>
      <vt:variant>
        <vt:i4>7</vt:i4>
      </vt:variant>
    </vt:vector>
  </HeadingPairs>
  <TitlesOfParts>
    <vt:vector size="8" baseType="lpstr">
      <vt:lpstr>Capa Dura</vt:lpstr>
      <vt:lpstr>Trabalho de Etomusicologia</vt:lpstr>
      <vt:lpstr>Origem do Grupo</vt:lpstr>
      <vt:lpstr>Apresentação do PowerPoint</vt:lpstr>
      <vt:lpstr>Vivência do Maracatu</vt:lpstr>
      <vt:lpstr>Maracatu Nação e Maracatu Rural</vt:lpstr>
      <vt:lpstr>Apresentação do PowerPoint</vt:lpstr>
      <vt:lpstr>MEMORIAL DA CLASSE OPERÁRIA - UGT·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Maracatu          Chapéu de Sol</dc:title>
  <dc:creator>Fernando</dc:creator>
  <cp:lastModifiedBy>Usuario</cp:lastModifiedBy>
  <cp:revision>15</cp:revision>
  <dcterms:created xsi:type="dcterms:W3CDTF">2018-11-16T20:24:14Z</dcterms:created>
  <dcterms:modified xsi:type="dcterms:W3CDTF">2018-11-20T10:27:50Z</dcterms:modified>
</cp:coreProperties>
</file>