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70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76" r:id="rId12"/>
    <p:sldId id="277" r:id="rId13"/>
    <p:sldId id="278" r:id="rId14"/>
    <p:sldId id="279" r:id="rId15"/>
    <p:sldId id="269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87083" autoAdjust="0"/>
  </p:normalViewPr>
  <p:slideViewPr>
    <p:cSldViewPr snapToGrid="0">
      <p:cViewPr varScale="1">
        <p:scale>
          <a:sx n="80" d="100"/>
          <a:sy n="80" d="100"/>
        </p:scale>
        <p:origin x="9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B43B5-5C47-40E7-828B-6839E51EC24B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405C1-97AB-458D-A077-374DD2AB51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694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E123F2B-56B8-471E-9D6C-139186547EED}" type="slidenum">
              <a:rPr lang="pt-BR" altLang="pt-BR" sz="1200">
                <a:latin typeface="Times New Roman" panose="02020603050405020304" pitchFamily="18" charset="0"/>
              </a:rPr>
              <a:pPr eaLnBrk="1" hangingPunct="1"/>
              <a:t>2</a:t>
            </a:fld>
            <a:endParaRPr lang="pt-BR" altLang="pt-BR" sz="1200">
              <a:latin typeface="Times New Roman" panose="02020603050405020304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Apriorismo: doutrina (de tendência racionalista, criticista ou fenomenológica) que atribui um papel fundamental a conceitos e raciocínios </a:t>
            </a:r>
            <a:r>
              <a:rPr lang="pt-B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priori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pt-B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convicção intelectual a respeito da existência de conhecimentos, princípios, ideias etc. de natureza </a:t>
            </a:r>
            <a:r>
              <a:rPr lang="pt-B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priori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eaLnBrk="1" hangingPunct="1"/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2130269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99764DA-8A26-46BA-B571-4FF360F86276}" type="slidenum">
              <a:rPr lang="pt-BR" altLang="pt-BR" sz="1300" b="0"/>
              <a:pPr eaLnBrk="1" hangingPunct="1"/>
              <a:t>4</a:t>
            </a:fld>
            <a:endParaRPr lang="pt-BR" altLang="pt-BR" sz="1300" b="0"/>
          </a:p>
        </p:txBody>
      </p:sp>
      <p:sp>
        <p:nvSpPr>
          <p:cNvPr id="234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5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17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8C1C721-CBB7-4979-9C08-D0EBD7789814}" type="slidenum">
              <a:rPr lang="pt-BR" altLang="pt-BR" sz="1200">
                <a:latin typeface="Times New Roman" panose="02020603050405020304" pitchFamily="18" charset="0"/>
              </a:rPr>
              <a:pPr eaLnBrk="1" hangingPunct="1"/>
              <a:t>5</a:t>
            </a:fld>
            <a:endParaRPr lang="pt-BR" altLang="pt-BR" sz="1200">
              <a:latin typeface="Times New Roman" panose="02020603050405020304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581265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5D27DA5-35C1-4089-9B3A-2E9FC47CC94E}" type="slidenum">
              <a:rPr lang="pt-BR" altLang="pt-BR" sz="1200">
                <a:latin typeface="Times New Roman" panose="02020603050405020304" pitchFamily="18" charset="0"/>
              </a:rPr>
              <a:pPr eaLnBrk="1" hangingPunct="1"/>
              <a:t>6</a:t>
            </a:fld>
            <a:endParaRPr lang="pt-BR" altLang="pt-BR" sz="1200">
              <a:latin typeface="Times New Roman" panose="02020603050405020304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889618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E60B12C-1960-4A2C-ADA8-54BB2FE768DC}" type="slidenum">
              <a:rPr lang="pt-BR" altLang="pt-BR" sz="1200">
                <a:latin typeface="Times New Roman" panose="02020603050405020304" pitchFamily="18" charset="0"/>
              </a:rPr>
              <a:pPr eaLnBrk="1" hangingPunct="1"/>
              <a:t>7</a:t>
            </a:fld>
            <a:endParaRPr lang="pt-BR" altLang="pt-BR" sz="1200">
              <a:latin typeface="Times New Roman" panose="02020603050405020304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100988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E6182CA-5BFD-4A5A-BFE2-6349A4DB605D}" type="slidenum">
              <a:rPr lang="pt-BR" altLang="pt-BR" sz="1200">
                <a:latin typeface="Times New Roman" panose="02020603050405020304" pitchFamily="18" charset="0"/>
              </a:rPr>
              <a:pPr eaLnBrk="1" hangingPunct="1"/>
              <a:t>8</a:t>
            </a:fld>
            <a:endParaRPr lang="pt-BR" altLang="pt-BR" sz="1200">
              <a:latin typeface="Times New Roman" panose="02020603050405020304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453612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0010247-9089-47A3-8BC2-DFF6BCE75D39}" type="slidenum">
              <a:rPr lang="pt-BR" altLang="pt-BR" sz="1200">
                <a:latin typeface="Times New Roman" panose="02020603050405020304" pitchFamily="18" charset="0"/>
              </a:rPr>
              <a:pPr eaLnBrk="1" hangingPunct="1"/>
              <a:t>15</a:t>
            </a:fld>
            <a:endParaRPr lang="pt-BR" altLang="pt-BR" sz="1200">
              <a:latin typeface="Times New Roman" panose="02020603050405020304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4292505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09D4-1396-4EB6-B7D2-1225BBEB8464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B5A3-1A84-4BBA-9534-D36052B44C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49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09D4-1396-4EB6-B7D2-1225BBEB8464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B5A3-1A84-4BBA-9534-D36052B44C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4667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09D4-1396-4EB6-B7D2-1225BBEB8464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B5A3-1A84-4BBA-9534-D36052B44C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7853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09D4-1396-4EB6-B7D2-1225BBEB8464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B5A3-1A84-4BBA-9534-D36052B44C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05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09D4-1396-4EB6-B7D2-1225BBEB8464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B5A3-1A84-4BBA-9534-D36052B44C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848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09D4-1396-4EB6-B7D2-1225BBEB8464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B5A3-1A84-4BBA-9534-D36052B44C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24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09D4-1396-4EB6-B7D2-1225BBEB8464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B5A3-1A84-4BBA-9534-D36052B44C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125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09D4-1396-4EB6-B7D2-1225BBEB8464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B5A3-1A84-4BBA-9534-D36052B44C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64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09D4-1396-4EB6-B7D2-1225BBEB8464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B5A3-1A84-4BBA-9534-D36052B44C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3348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09D4-1396-4EB6-B7D2-1225BBEB8464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B5A3-1A84-4BBA-9534-D36052B44C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5706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09D4-1396-4EB6-B7D2-1225BBEB8464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B5A3-1A84-4BBA-9534-D36052B44C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8225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E09D4-1396-4EB6-B7D2-1225BBEB8464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6B5A3-1A84-4BBA-9534-D36052B44C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506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Karl_Poppe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Técnicas de Pesquisa em Economia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Método Hipotético-Dedutivo</a:t>
            </a:r>
          </a:p>
          <a:p>
            <a:r>
              <a:rPr lang="pt-BR" dirty="0" smtClean="0"/>
              <a:t>Prof. Sérgio Kannebley Jr.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9366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4959"/>
            <a:ext cx="10515600" cy="1325563"/>
          </a:xfrm>
        </p:spPr>
        <p:txBody>
          <a:bodyPr/>
          <a:lstStyle/>
          <a:p>
            <a:r>
              <a:rPr lang="pt-BR" dirty="0"/>
              <a:t>Método </a:t>
            </a:r>
            <a:r>
              <a:rPr lang="pt-BR" dirty="0" smtClean="0"/>
              <a:t>Científico - Ilustração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7436" y="1193904"/>
            <a:ext cx="4533852" cy="540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89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3978" y="1856413"/>
            <a:ext cx="10515600" cy="164281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767" y="3499227"/>
            <a:ext cx="11438022" cy="3024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235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Conjectura - Hipóteses </a:t>
            </a:r>
            <a:endParaRPr lang="pt-BR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7226" y="1851217"/>
            <a:ext cx="7660858" cy="400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016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Experimentação – Teste Empírico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1359" y="1949116"/>
            <a:ext cx="8842704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185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4048" y="1997241"/>
            <a:ext cx="9316473" cy="3188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034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Outros métodos</a:t>
            </a:r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 Dialético</a:t>
            </a:r>
          </a:p>
          <a:p>
            <a:pPr lvl="1" eaLnBrk="1" hangingPunct="1"/>
            <a:r>
              <a:rPr lang="pt-BR" altLang="pt-BR" dirty="0" smtClean="0"/>
              <a:t>Parte da destruição do sistema anterior para posterior reconstrução</a:t>
            </a:r>
          </a:p>
          <a:p>
            <a:pPr eaLnBrk="1" hangingPunct="1"/>
            <a:r>
              <a:rPr lang="pt-BR" altLang="pt-BR" dirty="0" smtClean="0"/>
              <a:t>Métodos específicos às ciências sociais</a:t>
            </a:r>
          </a:p>
          <a:p>
            <a:pPr eaLnBrk="1" hangingPunct="1"/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1433271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O Método Hipotético Dedutivo</a:t>
            </a:r>
            <a:endParaRPr lang="pt-PT" altLang="pt-BR" smtClean="0"/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pt-BR" altLang="pt-BR" dirty="0" smtClean="0"/>
              <a:t>Pontos de Partida opostos:</a:t>
            </a:r>
          </a:p>
          <a:p>
            <a:pPr lvl="1"/>
            <a:r>
              <a:rPr lang="pt-BR" altLang="pt-BR" dirty="0" smtClean="0"/>
              <a:t>Empirismo (</a:t>
            </a:r>
            <a:r>
              <a:rPr lang="pt-BR" altLang="pt-BR" dirty="0" err="1" smtClean="0"/>
              <a:t>indutivismo</a:t>
            </a:r>
            <a:r>
              <a:rPr lang="pt-BR" altLang="pt-BR" dirty="0" smtClean="0"/>
              <a:t>): todo conhecimento tem como fonte de percepção a observação;</a:t>
            </a:r>
          </a:p>
          <a:p>
            <a:pPr lvl="1"/>
            <a:r>
              <a:rPr lang="pt-BR" altLang="pt-BR" dirty="0" smtClean="0"/>
              <a:t>Racionalismo (</a:t>
            </a:r>
            <a:r>
              <a:rPr lang="pt-BR" altLang="pt-BR" dirty="0" err="1" smtClean="0"/>
              <a:t>dedutivismo</a:t>
            </a:r>
            <a:r>
              <a:rPr lang="pt-BR" altLang="pt-BR" dirty="0" smtClean="0"/>
              <a:t>): intuição de ideias claras como única fonte de conhecimento;</a:t>
            </a:r>
          </a:p>
          <a:p>
            <a:pPr eaLnBrk="1" hangingPunct="1"/>
            <a:r>
              <a:rPr lang="pt-BR" altLang="pt-BR" dirty="0" smtClean="0"/>
              <a:t>  Ponto de chegada comum: leis ou sistema de leis para descrever, explicar e prever a realidade;</a:t>
            </a:r>
          </a:p>
          <a:p>
            <a:pPr eaLnBrk="1" hangingPunct="1"/>
            <a:r>
              <a:rPr lang="pt-BR" altLang="pt-BR" dirty="0" smtClean="0"/>
              <a:t>Para Popper a indução não se justifica, pois leva à volta ao infinito, na procura de fatos que a confirmem, ou ao apriorismo, que consiste em admitir algo como dado .</a:t>
            </a:r>
          </a:p>
          <a:p>
            <a:pPr lvl="1"/>
            <a:r>
              <a:rPr lang="pt-BR" altLang="pt-BR" dirty="0" smtClean="0"/>
              <a:t>Uma teoria não poderia ser criada a partir da observação, não pode ser deduzida de enunciados particulares, pois a conclusão se projetaria além das premissas;</a:t>
            </a:r>
          </a:p>
          <a:p>
            <a:pPr eaLnBrk="1" hangingPunct="1"/>
            <a:r>
              <a:rPr lang="pt-BR" altLang="pt-BR" dirty="0" smtClean="0">
                <a:hlinkClick r:id="rId3"/>
              </a:rPr>
              <a:t>https://pt.wikipedia.org/wiki/Karl_Popper</a:t>
            </a:r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27468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Método Hipotético-Dedutivo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altLang="pt-BR" dirty="0" smtClean="0"/>
              <a:t>Proposto por Popper, consiste da seguinte linha de raciocínio “ quando os conhecimentos disponíveis sobre determinado assunto são insuficientes para a explicação de um fenômeno, surge o problema;</a:t>
            </a:r>
          </a:p>
          <a:p>
            <a:pPr lvl="1"/>
            <a:r>
              <a:rPr lang="pt-BR" altLang="pt-BR" dirty="0" smtClean="0"/>
              <a:t>A ciência avança à medida que propõe problemas novos.</a:t>
            </a:r>
          </a:p>
          <a:p>
            <a:r>
              <a:rPr lang="pt-BR" altLang="pt-BR" dirty="0" smtClean="0"/>
              <a:t>Para tentar explicar a dificuldades expressas no problema, são formuladas conjeturas ou hipóteses. </a:t>
            </a:r>
          </a:p>
          <a:p>
            <a:pPr lvl="1"/>
            <a:r>
              <a:rPr lang="pt-BR" altLang="pt-BR" dirty="0" smtClean="0"/>
              <a:t>Das hipóteses formuladas, deduzem-se </a:t>
            </a:r>
            <a:r>
              <a:rPr lang="pt-BR" altLang="pt-BR" dirty="0" err="1" smtClean="0"/>
              <a:t>conseqüências</a:t>
            </a:r>
            <a:r>
              <a:rPr lang="pt-BR" altLang="pt-BR" dirty="0" smtClean="0"/>
              <a:t> que deverão ser testadas ou falseadas.</a:t>
            </a:r>
          </a:p>
          <a:p>
            <a:r>
              <a:rPr lang="pt-BR" altLang="pt-BR" dirty="0" smtClean="0"/>
              <a:t>Falsear significa tornar falsas as </a:t>
            </a:r>
            <a:r>
              <a:rPr lang="pt-BR" altLang="pt-BR" dirty="0" err="1" smtClean="0"/>
              <a:t>conseqüências</a:t>
            </a:r>
            <a:r>
              <a:rPr lang="pt-BR" altLang="pt-BR" dirty="0" smtClean="0"/>
              <a:t> deduzidas das hipóteses.</a:t>
            </a:r>
          </a:p>
          <a:p>
            <a:pPr lvl="1"/>
            <a:r>
              <a:rPr lang="pt-BR" altLang="pt-BR" dirty="0" smtClean="0"/>
              <a:t>Enquanto no método dedutivo se procura confirmar a hipótese, neste método, ao contrário, procuram-se evidências empíricas para derrubá-la.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7500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C63B8D5-A03A-44E3-83A3-1E76F847EFCC}" type="slidenum">
              <a:rPr lang="en-US" altLang="pt-BR" sz="1400" b="0"/>
              <a:pPr eaLnBrk="1" hangingPunct="1"/>
              <a:t>4</a:t>
            </a:fld>
            <a:endParaRPr lang="en-US" altLang="pt-BR" sz="1400" b="0"/>
          </a:p>
        </p:txBody>
      </p:sp>
      <p:sp>
        <p:nvSpPr>
          <p:cNvPr id="199682" name="Text Box 2"/>
          <p:cNvSpPr txBox="1">
            <a:spLocks noChangeArrowheads="1"/>
          </p:cNvSpPr>
          <p:nvPr/>
        </p:nvSpPr>
        <p:spPr bwMode="auto">
          <a:xfrm>
            <a:off x="2590800" y="1344613"/>
            <a:ext cx="2514600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1800"/>
              <a:t>EXPECTATIVAS</a:t>
            </a:r>
          </a:p>
          <a:p>
            <a:pPr algn="ctr" eaLnBrk="1" hangingPunct="1"/>
            <a:r>
              <a:rPr lang="pt-BR" altLang="pt-BR" sz="1800"/>
              <a:t>Conhecimento Prévio</a:t>
            </a:r>
            <a:endParaRPr lang="en-US" altLang="pt-BR" sz="1800"/>
          </a:p>
        </p:txBody>
      </p:sp>
      <p:sp>
        <p:nvSpPr>
          <p:cNvPr id="199683" name="Text Box 3"/>
          <p:cNvSpPr txBox="1">
            <a:spLocks noChangeArrowheads="1"/>
          </p:cNvSpPr>
          <p:nvPr/>
        </p:nvSpPr>
        <p:spPr bwMode="auto">
          <a:xfrm>
            <a:off x="2667000" y="3021014"/>
            <a:ext cx="251460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1800"/>
              <a:t>PROBLEMA</a:t>
            </a:r>
          </a:p>
          <a:p>
            <a:pPr algn="ctr" eaLnBrk="1" hangingPunct="1"/>
            <a:endParaRPr lang="en-US" altLang="pt-BR" sz="1800"/>
          </a:p>
        </p:txBody>
      </p:sp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2667000" y="4316414"/>
            <a:ext cx="251460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1800"/>
              <a:t>CONJECTURAS</a:t>
            </a:r>
          </a:p>
          <a:p>
            <a:pPr algn="ctr" eaLnBrk="1" hangingPunct="1"/>
            <a:endParaRPr lang="en-US" altLang="pt-BR" sz="1800" b="0"/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2667000" y="5688014"/>
            <a:ext cx="251460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1800"/>
              <a:t>FALSEAMENTO</a:t>
            </a:r>
          </a:p>
          <a:p>
            <a:pPr algn="ctr" eaLnBrk="1" hangingPunct="1"/>
            <a:endParaRPr lang="en-US" altLang="pt-BR" sz="1800"/>
          </a:p>
        </p:txBody>
      </p:sp>
      <p:sp>
        <p:nvSpPr>
          <p:cNvPr id="78855" name="Text Box 6"/>
          <p:cNvSpPr txBox="1">
            <a:spLocks noChangeArrowheads="1"/>
          </p:cNvSpPr>
          <p:nvPr/>
        </p:nvSpPr>
        <p:spPr bwMode="auto">
          <a:xfrm>
            <a:off x="2362200" y="582613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400" dirty="0"/>
              <a:t>Fases do método Hipotético-Dedutivo</a:t>
            </a:r>
            <a:endParaRPr lang="en-US" altLang="pt-BR" sz="2400" dirty="0"/>
          </a:p>
        </p:txBody>
      </p:sp>
      <p:sp>
        <p:nvSpPr>
          <p:cNvPr id="199687" name="Text Box 7"/>
          <p:cNvSpPr txBox="1">
            <a:spLocks noChangeArrowheads="1"/>
          </p:cNvSpPr>
          <p:nvPr/>
        </p:nvSpPr>
        <p:spPr bwMode="auto">
          <a:xfrm>
            <a:off x="5715000" y="2259013"/>
            <a:ext cx="434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1800" i="1" dirty="0"/>
              <a:t>Problema que surge frente as expectativas e teorias existentes</a:t>
            </a:r>
            <a:r>
              <a:rPr lang="pt-BR" altLang="pt-BR" sz="1800" b="0" dirty="0"/>
              <a:t> </a:t>
            </a:r>
            <a:endParaRPr lang="en-US" altLang="pt-BR" sz="1800" b="0" dirty="0"/>
          </a:p>
        </p:txBody>
      </p:sp>
      <p:sp>
        <p:nvSpPr>
          <p:cNvPr id="199688" name="Line 8"/>
          <p:cNvSpPr>
            <a:spLocks noChangeShapeType="1"/>
          </p:cNvSpPr>
          <p:nvPr/>
        </p:nvSpPr>
        <p:spPr bwMode="auto">
          <a:xfrm>
            <a:off x="3810000" y="2411413"/>
            <a:ext cx="1588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9689" name="Line 9"/>
          <p:cNvSpPr>
            <a:spLocks noChangeShapeType="1"/>
          </p:cNvSpPr>
          <p:nvPr/>
        </p:nvSpPr>
        <p:spPr bwMode="auto">
          <a:xfrm>
            <a:off x="3810000" y="3859213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9690" name="Line 10"/>
          <p:cNvSpPr>
            <a:spLocks noChangeShapeType="1"/>
          </p:cNvSpPr>
          <p:nvPr/>
        </p:nvSpPr>
        <p:spPr bwMode="auto">
          <a:xfrm>
            <a:off x="3810000" y="5154613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9691" name="Text Box 11"/>
          <p:cNvSpPr txBox="1">
            <a:spLocks noChangeArrowheads="1"/>
          </p:cNvSpPr>
          <p:nvPr/>
        </p:nvSpPr>
        <p:spPr bwMode="auto">
          <a:xfrm>
            <a:off x="5867400" y="3783013"/>
            <a:ext cx="4191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1800" dirty="0"/>
              <a:t>Solução proposta consistindo numa conjectura </a:t>
            </a:r>
            <a:r>
              <a:rPr lang="pt-BR" altLang="pt-BR" sz="1800" dirty="0" smtClean="0"/>
              <a:t>(teoria tentativa)</a:t>
            </a:r>
            <a:endParaRPr lang="en-US" altLang="pt-BR" sz="1800" dirty="0"/>
          </a:p>
        </p:txBody>
      </p:sp>
      <p:sp>
        <p:nvSpPr>
          <p:cNvPr id="199692" name="Text Box 12"/>
          <p:cNvSpPr txBox="1">
            <a:spLocks noChangeArrowheads="1"/>
          </p:cNvSpPr>
          <p:nvPr/>
        </p:nvSpPr>
        <p:spPr bwMode="auto">
          <a:xfrm>
            <a:off x="5867400" y="5459413"/>
            <a:ext cx="358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1800"/>
              <a:t>Tentativas de refutação pela observação e experimentação</a:t>
            </a:r>
            <a:endParaRPr lang="en-US" altLang="pt-BR" sz="1800"/>
          </a:p>
        </p:txBody>
      </p:sp>
    </p:spTree>
    <p:extLst>
      <p:ext uri="{BB962C8B-B14F-4D97-AF65-F5344CB8AC3E}">
        <p14:creationId xmlns:p14="http://schemas.microsoft.com/office/powerpoint/2010/main" val="215460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9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9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9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996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996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199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2" grpId="0" animBg="1"/>
      <p:bldP spid="199683" grpId="0" animBg="1"/>
      <p:bldP spid="199684" grpId="0" animBg="1"/>
      <p:bldP spid="199685" grpId="0" animBg="1"/>
      <p:bldP spid="199687" grpId="0"/>
      <p:bldP spid="199688" grpId="0" animBg="1"/>
      <p:bldP spid="199689" grpId="0" animBg="1"/>
      <p:bldP spid="199690" grpId="0" animBg="1"/>
      <p:bldP spid="1996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Mais detalhadamente...</a:t>
            </a:r>
            <a:endParaRPr lang="pt-PT" altLang="pt-BR" smtClean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76401"/>
            <a:ext cx="853440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9318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O Problema</a:t>
            </a:r>
            <a:endParaRPr lang="pt-PT" altLang="pt-BR" smtClean="0"/>
          </a:p>
        </p:txBody>
      </p:sp>
      <p:sp>
        <p:nvSpPr>
          <p:cNvPr id="29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Primeira etapa do método</a:t>
            </a:r>
          </a:p>
          <a:p>
            <a:pPr eaLnBrk="1" hangingPunct="1"/>
            <a:r>
              <a:rPr lang="pt-BR" altLang="pt-BR" smtClean="0"/>
              <a:t>Origem de Toda Investigação</a:t>
            </a:r>
          </a:p>
          <a:p>
            <a:pPr eaLnBrk="1" hangingPunct="1"/>
            <a:r>
              <a:rPr lang="pt-BR" altLang="pt-BR" smtClean="0"/>
              <a:t>A partir do problema que temos é que decidimos como e que dados queremos ter.</a:t>
            </a:r>
            <a:endParaRPr lang="pt-PT" altLang="pt-BR" smtClean="0"/>
          </a:p>
        </p:txBody>
      </p:sp>
    </p:spTree>
    <p:extLst>
      <p:ext uri="{BB962C8B-B14F-4D97-AF65-F5344CB8AC3E}">
        <p14:creationId xmlns:p14="http://schemas.microsoft.com/office/powerpoint/2010/main" val="1801552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Conjecturas</a:t>
            </a:r>
            <a:endParaRPr lang="pt-PT" altLang="pt-BR" smtClean="0"/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Têm </a:t>
            </a:r>
            <a:r>
              <a:rPr lang="pt-BR" altLang="pt-BR" dirty="0" smtClean="0"/>
              <a:t>o objetivo de Explicar fenômenos ou de prever sua ocorrência.</a:t>
            </a:r>
          </a:p>
          <a:p>
            <a:pPr eaLnBrk="1" hangingPunct="1"/>
            <a:r>
              <a:rPr lang="pt-BR" altLang="pt-BR" dirty="0" smtClean="0"/>
              <a:t>Têm que ser compatíveis com o conhecimento existente e passíveis de testagem</a:t>
            </a:r>
            <a:r>
              <a:rPr lang="pt-BR" altLang="pt-BR" dirty="0" smtClean="0"/>
              <a:t>.</a:t>
            </a:r>
          </a:p>
          <a:p>
            <a:pPr lvl="1"/>
            <a:r>
              <a:rPr lang="pt-BR" altLang="pt-BR" dirty="0"/>
              <a:t>São soluções passíveis de teste em suas consequências</a:t>
            </a:r>
            <a:endParaRPr lang="pt-PT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444003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O Falseamento</a:t>
            </a:r>
            <a:endParaRPr lang="pt-PT" altLang="pt-BR" smtClean="0"/>
          </a:p>
        </p:txBody>
      </p:sp>
      <p:sp>
        <p:nvSpPr>
          <p:cNvPr id="31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514601" y="1981200"/>
            <a:ext cx="8422104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dirty="0" smtClean="0"/>
              <a:t>Teste via observação/experimentação.</a:t>
            </a:r>
          </a:p>
          <a:p>
            <a:pPr eaLnBrk="1" hangingPunct="1"/>
            <a:r>
              <a:rPr lang="pt-BR" altLang="pt-BR" dirty="0" smtClean="0"/>
              <a:t>Uso do modus </a:t>
            </a:r>
            <a:r>
              <a:rPr lang="pt-BR" altLang="pt-BR" dirty="0" err="1" smtClean="0"/>
              <a:t>tollens</a:t>
            </a:r>
            <a:r>
              <a:rPr lang="pt-BR" altLang="pt-BR" dirty="0"/>
              <a:t>:</a:t>
            </a:r>
            <a:endParaRPr lang="pt-BR" altLang="pt-BR" dirty="0" smtClean="0"/>
          </a:p>
          <a:p>
            <a:pPr lvl="1"/>
            <a:r>
              <a:rPr lang="pt-BR" altLang="pt-BR" dirty="0"/>
              <a:t>Modus </a:t>
            </a:r>
            <a:r>
              <a:rPr lang="pt-BR" altLang="pt-BR" dirty="0" err="1"/>
              <a:t>Tollens</a:t>
            </a:r>
            <a:r>
              <a:rPr lang="pt-BR" altLang="pt-BR" dirty="0"/>
              <a:t> – negação do consequente</a:t>
            </a:r>
          </a:p>
          <a:p>
            <a:pPr lvl="2"/>
            <a:r>
              <a:rPr lang="pt-BR" altLang="pt-BR" dirty="0"/>
              <a:t>Se </a:t>
            </a:r>
            <a:r>
              <a:rPr lang="pt-BR" altLang="pt-BR" i="1" dirty="0"/>
              <a:t>p</a:t>
            </a:r>
            <a:r>
              <a:rPr lang="pt-BR" altLang="pt-BR" dirty="0"/>
              <a:t>, então </a:t>
            </a:r>
            <a:r>
              <a:rPr lang="pt-BR" altLang="pt-BR" i="1" dirty="0"/>
              <a:t>q</a:t>
            </a:r>
            <a:r>
              <a:rPr lang="pt-BR" altLang="pt-BR" dirty="0"/>
              <a:t>                                               (enunciado condicional)</a:t>
            </a:r>
          </a:p>
          <a:p>
            <a:pPr lvl="2"/>
            <a:r>
              <a:rPr lang="pt-BR" altLang="pt-BR" dirty="0"/>
              <a:t>Ora, não </a:t>
            </a:r>
            <a:r>
              <a:rPr lang="pt-BR" altLang="pt-BR" i="1" dirty="0"/>
              <a:t>q                                                    </a:t>
            </a:r>
            <a:r>
              <a:rPr lang="pt-BR" altLang="pt-BR" dirty="0"/>
              <a:t>(negação do consequente)</a:t>
            </a:r>
          </a:p>
          <a:p>
            <a:pPr lvl="2"/>
            <a:r>
              <a:rPr lang="pt-BR" altLang="pt-BR" dirty="0"/>
              <a:t>Então não </a:t>
            </a:r>
            <a:r>
              <a:rPr lang="pt-BR" altLang="pt-BR" i="1" dirty="0"/>
              <a:t>p</a:t>
            </a:r>
            <a:endParaRPr lang="pt-PT" altLang="pt-BR" i="1" dirty="0"/>
          </a:p>
          <a:p>
            <a:pPr eaLnBrk="1" hangingPunct="1"/>
            <a:endParaRPr lang="pt-BR" altLang="pt-BR" dirty="0" smtClean="0"/>
          </a:p>
          <a:p>
            <a:pPr eaLnBrk="1" hangingPunct="1"/>
            <a:r>
              <a:rPr lang="pt-BR" altLang="pt-BR" dirty="0" smtClean="0"/>
              <a:t>Conjecturas </a:t>
            </a:r>
            <a:r>
              <a:rPr lang="pt-BR" altLang="pt-BR" dirty="0" smtClean="0"/>
              <a:t>são </a:t>
            </a:r>
            <a:r>
              <a:rPr lang="pt-BR" altLang="pt-BR" b="1" dirty="0" smtClean="0">
                <a:solidFill>
                  <a:srgbClr val="9933FF"/>
                </a:solidFill>
              </a:rPr>
              <a:t>corroboradas</a:t>
            </a:r>
            <a:r>
              <a:rPr lang="pt-BR" altLang="pt-BR" dirty="0" smtClean="0"/>
              <a:t>.</a:t>
            </a:r>
          </a:p>
          <a:p>
            <a:pPr eaLnBrk="1" hangingPunct="1"/>
            <a:endParaRPr lang="pt-PT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480488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Concepção Moderno de </a:t>
            </a:r>
            <a:r>
              <a:rPr lang="pt-BR" dirty="0"/>
              <a:t>M</a:t>
            </a:r>
            <a:r>
              <a:rPr lang="pt-BR" dirty="0" smtClean="0"/>
              <a:t>étodo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Bunge (1980) : método científico é a teoria da investigação. </a:t>
            </a:r>
          </a:p>
          <a:p>
            <a:r>
              <a:rPr lang="pt-BR" dirty="0" smtClean="0"/>
              <a:t>Alcança seus objetivos, de forma científica, quando cumpre ou se propõe cumprir as seguintes etapas: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/>
              <a:t>D</a:t>
            </a:r>
            <a:r>
              <a:rPr lang="pt-BR" dirty="0" smtClean="0"/>
              <a:t>escobrimento da problema ou lacuna num conjunto de conhecimentos;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/>
              <a:t>Colocação precisa do problema ou, ainda, a recolocação de um velho problema à luz de novos conhecimentos;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/>
              <a:t>Procura de conhecimentos ou instrumentos relevantes ao problemas;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/>
              <a:t>Tentativa de solução do problema com auxílio dos meios identificados;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/>
              <a:t>Invenção de novas ideias (hipóteses, teorias ou técnicas) ou produção de novos dados. Se a tentativa resultar inútil, passa-se para a etapa seguinte; em caso contrário, à subsequente;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/>
              <a:t>Obtenção de uma solução (exata ou aproximada) do problema com auxílio do instrumental conceitual ou empírico disponível.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652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580</Words>
  <Application>Microsoft Office PowerPoint</Application>
  <PresentationFormat>Widescreen</PresentationFormat>
  <Paragraphs>74</Paragraphs>
  <Slides>15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Tema do Office</vt:lpstr>
      <vt:lpstr>Técnicas de Pesquisa em Economia</vt:lpstr>
      <vt:lpstr>O Método Hipotético Dedutivo</vt:lpstr>
      <vt:lpstr>Método Hipotético-Dedutivo</vt:lpstr>
      <vt:lpstr>Apresentação do PowerPoint</vt:lpstr>
      <vt:lpstr>Mais detalhadamente...</vt:lpstr>
      <vt:lpstr>O Problema</vt:lpstr>
      <vt:lpstr>Conjecturas</vt:lpstr>
      <vt:lpstr>O Falseamento</vt:lpstr>
      <vt:lpstr>Concepção Moderno de Método</vt:lpstr>
      <vt:lpstr>Método Científico - Ilustração</vt:lpstr>
      <vt:lpstr>Problema</vt:lpstr>
      <vt:lpstr>Conjectura - Hipóteses </vt:lpstr>
      <vt:lpstr>Experimentação – Teste Empírico</vt:lpstr>
      <vt:lpstr>Resultados</vt:lpstr>
      <vt:lpstr>Outros métodos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Técnicas de Pesquisa em Economia</dc:title>
  <dc:creator>Sérgio Kannebley Júnior</dc:creator>
  <cp:lastModifiedBy>Sérgio Kannebley Júnior</cp:lastModifiedBy>
  <cp:revision>13</cp:revision>
  <dcterms:created xsi:type="dcterms:W3CDTF">2020-09-01T13:56:40Z</dcterms:created>
  <dcterms:modified xsi:type="dcterms:W3CDTF">2020-09-01T20:55:14Z</dcterms:modified>
</cp:coreProperties>
</file>