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0" r:id="rId6"/>
    <p:sldId id="262" r:id="rId7"/>
    <p:sldId id="263" r:id="rId8"/>
    <p:sldId id="264" r:id="rId9"/>
    <p:sldId id="265" r:id="rId10"/>
    <p:sldId id="266" r:id="rId11"/>
    <p:sldId id="268" r:id="rId12"/>
    <p:sldId id="267" r:id="rId13"/>
    <p:sldId id="269" r:id="rId14"/>
    <p:sldId id="273" r:id="rId15"/>
    <p:sldId id="270" r:id="rId16"/>
    <p:sldId id="271" r:id="rId17"/>
    <p:sldId id="272"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38116D07-504D-4000-B3AF-3900B7A2645B}" type="datetimeFigureOut">
              <a:rPr lang="pt-BR" smtClean="0"/>
              <a:pPr/>
              <a:t>24/08/2021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C177A3-6EDD-4A18-B7EE-79CEDA13050A}"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1000"/>
            <a:lum/>
          </a:blip>
          <a:srcRect/>
          <a:stretch>
            <a:fillRect l="-25000" r="-25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16D07-504D-4000-B3AF-3900B7A2645B}" type="datetimeFigureOut">
              <a:rPr lang="pt-BR" smtClean="0"/>
              <a:pPr/>
              <a:t>24/08/2021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177A3-6EDD-4A18-B7EE-79CEDA13050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i="1" dirty="0" smtClean="0"/>
              <a:t>SEA-5918 - Modelagem </a:t>
            </a:r>
            <a:r>
              <a:rPr lang="pt-BR" i="1" dirty="0"/>
              <a:t>Matemática em Bioprocessos Ambientais</a:t>
            </a:r>
            <a:endParaRPr lang="pt-BR" dirty="0"/>
          </a:p>
        </p:txBody>
      </p:sp>
      <p:sp>
        <p:nvSpPr>
          <p:cNvPr id="3" name="Subtítulo 2"/>
          <p:cNvSpPr>
            <a:spLocks noGrp="1"/>
          </p:cNvSpPr>
          <p:nvPr>
            <p:ph type="subTitle" idx="1"/>
          </p:nvPr>
        </p:nvSpPr>
        <p:spPr/>
        <p:txBody>
          <a:bodyPr>
            <a:normAutofit/>
          </a:bodyPr>
          <a:lstStyle/>
          <a:p>
            <a:r>
              <a:rPr lang="pt-BR" dirty="0" smtClean="0"/>
              <a:t>Responsável : Rogers Ribeiro</a:t>
            </a:r>
          </a:p>
          <a:p>
            <a:r>
              <a:rPr lang="pt-BR" dirty="0" smtClean="0"/>
              <a:t>Etapas da modelagem matemática</a:t>
            </a:r>
            <a:endParaRPr lang="pt-BR" dirty="0"/>
          </a:p>
        </p:txBody>
      </p:sp>
      <p:pic>
        <p:nvPicPr>
          <p:cNvPr id="11266" name="Picture 2" descr="http://www1.eesc.usp.br/ppgsea/images/logo.png"/>
          <p:cNvPicPr>
            <a:picLocks noChangeAspect="1" noChangeArrowheads="1"/>
          </p:cNvPicPr>
          <p:nvPr/>
        </p:nvPicPr>
        <p:blipFill>
          <a:blip r:embed="rId2" cstate="print"/>
          <a:srcRect/>
          <a:stretch>
            <a:fillRect/>
          </a:stretch>
        </p:blipFill>
        <p:spPr bwMode="auto">
          <a:xfrm>
            <a:off x="2483768" y="1124744"/>
            <a:ext cx="3619500" cy="762000"/>
          </a:xfrm>
          <a:prstGeom prst="rect">
            <a:avLst/>
          </a:prstGeom>
          <a:solidFill>
            <a:schemeClr val="accent3">
              <a:lumMod val="50000"/>
            </a:schemeClr>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Passo 2: Representação Matemática</a:t>
            </a:r>
          </a:p>
        </p:txBody>
      </p:sp>
      <p:sp>
        <p:nvSpPr>
          <p:cNvPr id="3" name="Espaço Reservado para Conteúdo 2"/>
          <p:cNvSpPr>
            <a:spLocks noGrp="1"/>
          </p:cNvSpPr>
          <p:nvPr>
            <p:ph idx="1"/>
          </p:nvPr>
        </p:nvSpPr>
        <p:spPr/>
        <p:txBody>
          <a:bodyPr/>
          <a:lstStyle/>
          <a:p>
            <a:r>
              <a:rPr lang="pt-BR" b="1" dirty="0"/>
              <a:t>Tarefa 1: Identificar teorias fundamentais. </a:t>
            </a:r>
            <a:r>
              <a:rPr lang="pt-BR" dirty="0"/>
              <a:t>Tendo simplificado o sistema, deve-se aplicar os teoremas, leis e princípios fundamentais apropriados necessários para construir o modelo para atingir o objetivo. </a:t>
            </a:r>
          </a:p>
        </p:txBody>
      </p:sp>
    </p:spTree>
    <p:extLst>
      <p:ext uri="{BB962C8B-B14F-4D97-AF65-F5344CB8AC3E}">
        <p14:creationId xmlns:p14="http://schemas.microsoft.com/office/powerpoint/2010/main" val="2540484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Passo 2: Representação Matemática</a:t>
            </a:r>
          </a:p>
        </p:txBody>
      </p:sp>
      <p:sp>
        <p:nvSpPr>
          <p:cNvPr id="3" name="Espaço Reservado para Conteúdo 2"/>
          <p:cNvSpPr>
            <a:spLocks noGrp="1"/>
          </p:cNvSpPr>
          <p:nvPr>
            <p:ph idx="1"/>
          </p:nvPr>
        </p:nvSpPr>
        <p:spPr/>
        <p:txBody>
          <a:bodyPr/>
          <a:lstStyle/>
          <a:p>
            <a:r>
              <a:rPr lang="pt-BR" dirty="0" smtClean="0"/>
              <a:t>Balanço </a:t>
            </a:r>
            <a:r>
              <a:rPr lang="pt-BR" dirty="0"/>
              <a:t>de massa do composto tóxico com base na conservação da massa:</a:t>
            </a:r>
          </a:p>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382762383"/>
              </p:ext>
            </p:extLst>
          </p:nvPr>
        </p:nvGraphicFramePr>
        <p:xfrm>
          <a:off x="323530" y="3223101"/>
          <a:ext cx="8568948" cy="2903062"/>
        </p:xfrm>
        <a:graphic>
          <a:graphicData uri="http://schemas.openxmlformats.org/drawingml/2006/table">
            <a:tbl>
              <a:tblPr firstRow="1" firstCol="1" bandRow="1">
                <a:tableStyleId>{2D5ABB26-0587-4C30-8999-92F81FD0307C}</a:tableStyleId>
              </a:tblPr>
              <a:tblGrid>
                <a:gridCol w="1070623"/>
                <a:gridCol w="729575"/>
                <a:gridCol w="1411671"/>
                <a:gridCol w="748569"/>
                <a:gridCol w="1512168"/>
                <a:gridCol w="576064"/>
                <a:gridCol w="1448664"/>
                <a:gridCol w="1071614"/>
              </a:tblGrid>
              <a:tr h="2903062">
                <a:tc>
                  <a:txBody>
                    <a:bodyPr/>
                    <a:lstStyle/>
                    <a:p>
                      <a:pPr algn="ct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1800" dirty="0">
                          <a:effectLst/>
                        </a:rPr>
                        <a:t>Variação de massa de tóxico com o tempo dentro sistema</a:t>
                      </a:r>
                      <a:endParaRPr lang="pt-BR"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pt-BR" sz="1800" dirty="0">
                          <a:effectLst/>
                        </a:rPr>
                        <a:t>=</a:t>
                      </a:r>
                      <a:endParaRPr lang="pt-BR"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pt-BR" sz="1800" dirty="0">
                          <a:effectLst/>
                        </a:rPr>
                        <a:t>Transferência de massa por </a:t>
                      </a:r>
                      <a:r>
                        <a:rPr lang="pt-BR" sz="1800" dirty="0" err="1">
                          <a:effectLst/>
                        </a:rPr>
                        <a:t>advecção</a:t>
                      </a:r>
                      <a:endParaRPr lang="pt-BR"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pt-BR" sz="1800" dirty="0">
                          <a:effectLst/>
                        </a:rPr>
                        <a:t>+</a:t>
                      </a:r>
                      <a:endParaRPr lang="pt-BR"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pt-BR" sz="1800" dirty="0">
                          <a:effectLst/>
                        </a:rPr>
                        <a:t>Transferência de massa por dispersão</a:t>
                      </a:r>
                      <a:endParaRPr lang="pt-BR"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pt-BR" sz="1800" dirty="0">
                          <a:effectLst/>
                        </a:rPr>
                        <a:t>+</a:t>
                      </a:r>
                      <a:endParaRPr lang="pt-BR"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pt-BR" sz="1800">
                          <a:effectLst/>
                        </a:rPr>
                        <a:t>Variação da concentração de tóxico devido à reação</a:t>
                      </a:r>
                      <a:endParaRPr lang="pt-BR"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endParaRPr lang="pt-BR" sz="18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940170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Passo 2: Representação Matemática</a:t>
            </a:r>
          </a:p>
        </p:txBody>
      </p:sp>
      <p:sp>
        <p:nvSpPr>
          <p:cNvPr id="3" name="Espaço Reservado para Conteúdo 2"/>
          <p:cNvSpPr>
            <a:spLocks noGrp="1"/>
          </p:cNvSpPr>
          <p:nvPr>
            <p:ph idx="1"/>
          </p:nvPr>
        </p:nvSpPr>
        <p:spPr>
          <a:xfrm>
            <a:off x="457200" y="1600200"/>
            <a:ext cx="8507288" cy="4525963"/>
          </a:xfrm>
        </p:spPr>
        <p:txBody>
          <a:bodyPr/>
          <a:lstStyle/>
          <a:p>
            <a:r>
              <a:rPr lang="pt-BR" b="1" dirty="0"/>
              <a:t>Tarefa 2: Desenvolver as relações matemáticas.</a:t>
            </a:r>
          </a:p>
          <a:p>
            <a:endParaRPr lang="pt-BR" dirty="0"/>
          </a:p>
        </p:txBody>
      </p:sp>
      <p:pic>
        <p:nvPicPr>
          <p:cNvPr id="4" name="Imagem 3"/>
          <p:cNvPicPr/>
          <p:nvPr/>
        </p:nvPicPr>
        <p:blipFill>
          <a:blip r:embed="rId2" cstate="print"/>
          <a:srcRect/>
          <a:stretch>
            <a:fillRect/>
          </a:stretch>
        </p:blipFill>
        <p:spPr bwMode="auto">
          <a:xfrm>
            <a:off x="2267744" y="3429000"/>
            <a:ext cx="4337834" cy="3037111"/>
          </a:xfrm>
          <a:prstGeom prst="rect">
            <a:avLst/>
          </a:prstGeom>
          <a:noFill/>
          <a:ln w="9525">
            <a:noFill/>
            <a:miter lim="800000"/>
            <a:headEnd/>
            <a:tailEnd/>
          </a:ln>
        </p:spPr>
      </p:pic>
      <p:sp>
        <p:nvSpPr>
          <p:cNvPr id="5" name="Retângulo 4"/>
          <p:cNvSpPr/>
          <p:nvPr/>
        </p:nvSpPr>
        <p:spPr>
          <a:xfrm>
            <a:off x="3421685" y="6488668"/>
            <a:ext cx="2300630" cy="369332"/>
          </a:xfrm>
          <a:prstGeom prst="rect">
            <a:avLst/>
          </a:prstGeom>
        </p:spPr>
        <p:txBody>
          <a:bodyPr wrap="none">
            <a:spAutoFit/>
          </a:bodyPr>
          <a:lstStyle/>
          <a:p>
            <a:pPr algn="just">
              <a:spcAft>
                <a:spcPts val="0"/>
              </a:spcAft>
            </a:pPr>
            <a:r>
              <a:rPr lang="pt-BR" dirty="0">
                <a:latin typeface="Times New Roman" panose="02020603050405020304" pitchFamily="18" charset="0"/>
                <a:ea typeface="Times New Roman" panose="02020603050405020304" pitchFamily="18" charset="0"/>
              </a:rPr>
              <a:t>Fonte: </a:t>
            </a:r>
            <a:r>
              <a:rPr lang="pt-BR" dirty="0" err="1">
                <a:latin typeface="Times New Roman" panose="02020603050405020304" pitchFamily="18" charset="0"/>
                <a:ea typeface="Times New Roman" panose="02020603050405020304" pitchFamily="18" charset="0"/>
              </a:rPr>
              <a:t>Khandan</a:t>
            </a:r>
            <a:r>
              <a:rPr lang="pt-BR" dirty="0">
                <a:latin typeface="Times New Roman" panose="02020603050405020304" pitchFamily="18" charset="0"/>
                <a:ea typeface="Times New Roman" panose="02020603050405020304" pitchFamily="18" charset="0"/>
              </a:rPr>
              <a:t>, 2002.</a:t>
            </a:r>
            <a:endParaRPr lang="pt-BR" dirty="0">
              <a:effectLst/>
              <a:latin typeface="Times New Roman" panose="02020603050405020304" pitchFamily="18" charset="0"/>
              <a:ea typeface="Times New Roman" panose="02020603050405020304" pitchFamily="18" charset="0"/>
            </a:endParaRPr>
          </a:p>
        </p:txBody>
      </p:sp>
      <p:sp>
        <p:nvSpPr>
          <p:cNvPr id="6" name="Retângulo 5"/>
          <p:cNvSpPr/>
          <p:nvPr/>
        </p:nvSpPr>
        <p:spPr>
          <a:xfrm>
            <a:off x="1941875" y="2564904"/>
            <a:ext cx="4989571" cy="369332"/>
          </a:xfrm>
          <a:prstGeom prst="rect">
            <a:avLst/>
          </a:prstGeom>
        </p:spPr>
        <p:txBody>
          <a:bodyPr wrap="none">
            <a:spAutoFit/>
          </a:bodyPr>
          <a:lstStyle/>
          <a:p>
            <a:r>
              <a:rPr lang="pt-BR" b="1" dirty="0" smtClean="0">
                <a:latin typeface="Times New Roman" panose="02020603050405020304" pitchFamily="18" charset="0"/>
                <a:ea typeface="Times New Roman" panose="02020603050405020304" pitchFamily="18" charset="0"/>
              </a:rPr>
              <a:t>ELEMENTO DIFERENCIAL DE CONTROLE.</a:t>
            </a:r>
            <a:endParaRPr lang="pt-BR" b="1" dirty="0"/>
          </a:p>
        </p:txBody>
      </p:sp>
    </p:spTree>
    <p:extLst>
      <p:ext uri="{BB962C8B-B14F-4D97-AF65-F5344CB8AC3E}">
        <p14:creationId xmlns:p14="http://schemas.microsoft.com/office/powerpoint/2010/main" val="3714898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Passo 2: Representação Matemática</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457200" y="1600200"/>
                <a:ext cx="8229600" cy="5257800"/>
              </a:xfrm>
            </p:spPr>
            <p:txBody>
              <a:bodyPr>
                <a:normAutofit/>
              </a:bodyPr>
              <a:lstStyle/>
              <a:p>
                <a:r>
                  <a:rPr lang="pt-BR" sz="2400" b="1" dirty="0" smtClean="0"/>
                  <a:t>Variação </a:t>
                </a:r>
                <a:r>
                  <a:rPr lang="pt-BR" sz="2400" b="1" dirty="0"/>
                  <a:t>de massa de tóxico com o tempo dentro </a:t>
                </a:r>
                <a:r>
                  <a:rPr lang="pt-BR" sz="2400" b="1" dirty="0" smtClean="0"/>
                  <a:t>sistema:</a:t>
                </a:r>
              </a:p>
              <a:p>
                <a:endParaRPr lang="pt-BR" sz="2400" b="1" dirty="0"/>
              </a:p>
              <a:p>
                <a:pPr marL="0" indent="0">
                  <a:buNone/>
                </a:pPr>
                <a14:m>
                  <m:oMathPara xmlns:m="http://schemas.openxmlformats.org/officeDocument/2006/math">
                    <m:oMathParaPr>
                      <m:jc m:val="centerGroup"/>
                    </m:oMathParaPr>
                    <m:oMath xmlns:m="http://schemas.openxmlformats.org/officeDocument/2006/math">
                      <m:f>
                        <m:fPr>
                          <m:ctrlPr>
                            <a:rPr lang="pt-BR" sz="2400" i="1">
                              <a:latin typeface="Cambria Math" panose="02040503050406030204" pitchFamily="18" charset="0"/>
                            </a:rPr>
                          </m:ctrlPr>
                        </m:fPr>
                        <m:num>
                          <m:r>
                            <a:rPr lang="pt-BR" sz="2400" i="1">
                              <a:latin typeface="Cambria Math" panose="02040503050406030204" pitchFamily="18" charset="0"/>
                            </a:rPr>
                            <m:t>𝜕</m:t>
                          </m:r>
                          <m:r>
                            <a:rPr lang="pt-BR" sz="2400" i="1">
                              <a:latin typeface="Cambria Math" panose="02040503050406030204" pitchFamily="18" charset="0"/>
                            </a:rPr>
                            <m:t>(</m:t>
                          </m:r>
                          <m:r>
                            <a:rPr lang="pt-BR" sz="2400" i="1">
                              <a:latin typeface="Cambria Math" panose="02040503050406030204" pitchFamily="18" charset="0"/>
                            </a:rPr>
                            <m:t>𝑉</m:t>
                          </m:r>
                          <m:r>
                            <a:rPr lang="pt-BR" sz="2400" i="1">
                              <a:latin typeface="Cambria Math" panose="02040503050406030204" pitchFamily="18" charset="0"/>
                            </a:rPr>
                            <m:t>.</m:t>
                          </m:r>
                          <m:r>
                            <a:rPr lang="pt-BR" sz="2400" i="1">
                              <a:latin typeface="Cambria Math" panose="02040503050406030204" pitchFamily="18" charset="0"/>
                            </a:rPr>
                            <m:t>𝐶</m:t>
                          </m:r>
                          <m:r>
                            <a:rPr lang="pt-BR" sz="2400" i="1">
                              <a:latin typeface="Cambria Math" panose="02040503050406030204" pitchFamily="18" charset="0"/>
                            </a:rPr>
                            <m:t>)</m:t>
                          </m:r>
                        </m:num>
                        <m:den>
                          <m:r>
                            <a:rPr lang="pt-BR" sz="2400" i="1">
                              <a:latin typeface="Cambria Math" panose="02040503050406030204" pitchFamily="18" charset="0"/>
                            </a:rPr>
                            <m:t>𝜕</m:t>
                          </m:r>
                          <m:r>
                            <a:rPr lang="pt-BR" sz="2400" i="1">
                              <a:latin typeface="Cambria Math" panose="02040503050406030204" pitchFamily="18" charset="0"/>
                            </a:rPr>
                            <m:t>𝑡</m:t>
                          </m:r>
                        </m:den>
                      </m:f>
                    </m:oMath>
                  </m:oMathPara>
                </a14:m>
                <a:endParaRPr lang="pt-BR" dirty="0"/>
              </a:p>
              <a:p>
                <a:endParaRPr lang="pt-BR" dirty="0"/>
              </a:p>
              <a:p>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457200" y="1600200"/>
                <a:ext cx="8229600" cy="5257800"/>
              </a:xfrm>
              <a:blipFill rotWithShape="0">
                <a:blip r:embed="rId2"/>
                <a:stretch>
                  <a:fillRect l="-963" t="-928"/>
                </a:stretch>
              </a:blipFill>
            </p:spPr>
            <p:txBody>
              <a:bodyPr/>
              <a:lstStyle/>
              <a:p>
                <a:r>
                  <a:rPr lang="pt-BR">
                    <a:noFill/>
                  </a:rPr>
                  <a:t> </a:t>
                </a:r>
              </a:p>
            </p:txBody>
          </p:sp>
        </mc:Fallback>
      </mc:AlternateContent>
    </p:spTree>
    <p:extLst>
      <p:ext uri="{BB962C8B-B14F-4D97-AF65-F5344CB8AC3E}">
        <p14:creationId xmlns:p14="http://schemas.microsoft.com/office/powerpoint/2010/main" val="2526239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Passo 2: Representação Matemática</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457200" y="1600200"/>
                <a:ext cx="8229600" cy="5257800"/>
              </a:xfrm>
            </p:spPr>
            <p:txBody>
              <a:bodyPr>
                <a:normAutofit fontScale="62500" lnSpcReduction="20000"/>
              </a:bodyPr>
              <a:lstStyle/>
              <a:p>
                <a:r>
                  <a:rPr lang="pt-BR" sz="4500" b="1" dirty="0" smtClean="0"/>
                  <a:t> </a:t>
                </a:r>
                <a:r>
                  <a:rPr lang="pt-BR" sz="3800" b="1" dirty="0"/>
                  <a:t>Transferência de massa por </a:t>
                </a:r>
                <a:r>
                  <a:rPr lang="pt-BR" sz="3800" b="1" dirty="0" err="1" smtClean="0"/>
                  <a:t>advecção</a:t>
                </a:r>
                <a:r>
                  <a:rPr lang="pt-BR" sz="3800" b="1" dirty="0" smtClean="0"/>
                  <a:t>:</a:t>
                </a:r>
                <a:endParaRPr lang="pt-BR" sz="3800" b="1" dirty="0"/>
              </a:p>
              <a:p>
                <a:pPr marL="0" indent="0">
                  <a:buNone/>
                </a:pPr>
                <a:r>
                  <a:rPr lang="pt-BR" dirty="0"/>
                  <a:t> </a:t>
                </a:r>
              </a:p>
              <a:p>
                <a:pPr marL="0" indent="0">
                  <a:buNone/>
                </a:pPr>
                <a:r>
                  <a:rPr lang="pt-BR" dirty="0"/>
                  <a:t>Vazão mássica do tóxico devido à </a:t>
                </a:r>
                <a:r>
                  <a:rPr lang="pt-BR" dirty="0" err="1"/>
                  <a:t>advecção</a:t>
                </a:r>
                <a:r>
                  <a:rPr lang="pt-BR" dirty="0"/>
                  <a:t> entrando em um elemento diferencial</a:t>
                </a:r>
                <a:r>
                  <a:rPr lang="pt-BR" dirty="0" smtClean="0"/>
                  <a:t>:</a:t>
                </a:r>
              </a:p>
              <a:p>
                <a:pPr marL="0" indent="0">
                  <a:buNone/>
                </a:pPr>
                <a:endParaRPr lang="pt-BR" dirty="0"/>
              </a:p>
              <a:p>
                <a:pPr marL="0" indent="0" algn="ctr">
                  <a:buNone/>
                </a:pPr>
                <a:r>
                  <a:rPr lang="pt-BR" i="1" dirty="0"/>
                  <a:t>Q.C</a:t>
                </a:r>
                <a:endParaRPr lang="pt-BR" dirty="0"/>
              </a:p>
              <a:p>
                <a:pPr marL="0" indent="0">
                  <a:buNone/>
                </a:pPr>
                <a:r>
                  <a:rPr lang="pt-BR" i="1" dirty="0"/>
                  <a:t> </a:t>
                </a:r>
                <a:endParaRPr lang="pt-BR" dirty="0"/>
              </a:p>
              <a:p>
                <a:pPr marL="0" indent="0">
                  <a:buNone/>
                </a:pPr>
                <a:r>
                  <a:rPr lang="pt-BR" dirty="0"/>
                  <a:t>Vazão mássica do tóxico devido à </a:t>
                </a:r>
                <a:r>
                  <a:rPr lang="pt-BR" dirty="0" err="1"/>
                  <a:t>advecção</a:t>
                </a:r>
                <a:r>
                  <a:rPr lang="pt-BR" dirty="0"/>
                  <a:t> saindo de um elemento diferencial</a:t>
                </a:r>
                <a:r>
                  <a:rPr lang="pt-BR" dirty="0" smtClean="0"/>
                  <a:t>:</a:t>
                </a:r>
              </a:p>
              <a:p>
                <a:pPr marL="0" indent="0">
                  <a:buNone/>
                </a:pPr>
                <a:endParaRPr lang="pt-BR" dirty="0"/>
              </a:p>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𝑄</m:t>
                      </m:r>
                      <m:r>
                        <a:rPr lang="pt-BR" i="1">
                          <a:latin typeface="Cambria Math" panose="02040503050406030204" pitchFamily="18" charset="0"/>
                        </a:rPr>
                        <m:t>.</m:t>
                      </m:r>
                      <m:r>
                        <a:rPr lang="pt-BR" i="1">
                          <a:latin typeface="Cambria Math" panose="02040503050406030204" pitchFamily="18" charset="0"/>
                        </a:rPr>
                        <m:t>𝐶</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m:t>
                          </m:r>
                          <m:r>
                            <a:rPr lang="pt-BR" i="1">
                              <a:latin typeface="Cambria Math" panose="02040503050406030204" pitchFamily="18" charset="0"/>
                            </a:rPr>
                            <m:t>𝑄</m:t>
                          </m:r>
                          <m:r>
                            <a:rPr lang="pt-BR" i="1">
                              <a:latin typeface="Cambria Math" panose="02040503050406030204" pitchFamily="18" charset="0"/>
                            </a:rPr>
                            <m:t>.</m:t>
                          </m:r>
                          <m:r>
                            <a:rPr lang="pt-BR" i="1">
                              <a:latin typeface="Cambria Math" panose="02040503050406030204" pitchFamily="18" charset="0"/>
                            </a:rPr>
                            <m:t>𝐶</m:t>
                          </m:r>
                          <m:r>
                            <a:rPr lang="pt-BR" i="1">
                              <a:latin typeface="Cambria Math" panose="02040503050406030204" pitchFamily="18" charset="0"/>
                            </a:rPr>
                            <m:t>)</m:t>
                          </m:r>
                        </m:num>
                        <m:den>
                          <m:r>
                            <a:rPr lang="pt-BR" i="1">
                              <a:latin typeface="Cambria Math" panose="02040503050406030204" pitchFamily="18" charset="0"/>
                            </a:rPr>
                            <m:t>𝜕</m:t>
                          </m:r>
                          <m:r>
                            <a:rPr lang="pt-BR" i="1">
                              <a:latin typeface="Cambria Math" panose="02040503050406030204" pitchFamily="18" charset="0"/>
                            </a:rPr>
                            <m:t>𝑥</m:t>
                          </m:r>
                        </m:den>
                      </m:f>
                      <m:r>
                        <a:rPr lang="pt-BR" i="1">
                          <a:latin typeface="Cambria Math" panose="02040503050406030204" pitchFamily="18" charset="0"/>
                        </a:rPr>
                        <m:t>∆</m:t>
                      </m:r>
                      <m:r>
                        <a:rPr lang="pt-BR" i="1">
                          <a:latin typeface="Cambria Math" panose="02040503050406030204" pitchFamily="18" charset="0"/>
                        </a:rPr>
                        <m:t>𝑥</m:t>
                      </m:r>
                    </m:oMath>
                  </m:oMathPara>
                </a14:m>
                <a:endParaRPr lang="pt-BR" dirty="0"/>
              </a:p>
              <a:p>
                <a:pPr marL="0" indent="0">
                  <a:buNone/>
                </a:pPr>
                <a:r>
                  <a:rPr lang="pt-BR" dirty="0"/>
                  <a:t> </a:t>
                </a:r>
              </a:p>
              <a:p>
                <a:pPr marL="0" indent="0">
                  <a:buNone/>
                </a:pPr>
                <a:r>
                  <a:rPr lang="pt-BR" dirty="0"/>
                  <a:t>Transferência de massa por </a:t>
                </a:r>
                <a:r>
                  <a:rPr lang="pt-BR" dirty="0" err="1"/>
                  <a:t>advecção</a:t>
                </a:r>
                <a:r>
                  <a:rPr lang="pt-BR" dirty="0"/>
                  <a:t> no elemento diferencial</a:t>
                </a:r>
                <a:r>
                  <a:rPr lang="pt-BR" dirty="0" smtClean="0"/>
                  <a:t>:</a:t>
                </a:r>
              </a:p>
              <a:p>
                <a:pPr marL="0" indent="0">
                  <a:buNone/>
                </a:pPr>
                <a:endParaRPr lang="pt-BR" dirty="0"/>
              </a:p>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𝑄</m:t>
                      </m:r>
                      <m:r>
                        <a:rPr lang="pt-BR" i="1">
                          <a:latin typeface="Cambria Math" panose="02040503050406030204" pitchFamily="18" charset="0"/>
                        </a:rPr>
                        <m:t>.</m:t>
                      </m:r>
                      <m:r>
                        <a:rPr lang="pt-BR" i="1">
                          <a:latin typeface="Cambria Math" panose="02040503050406030204" pitchFamily="18" charset="0"/>
                        </a:rPr>
                        <m:t>𝐶</m:t>
                      </m:r>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𝑄</m:t>
                          </m:r>
                          <m:r>
                            <a:rPr lang="pt-BR" i="1">
                              <a:latin typeface="Cambria Math" panose="02040503050406030204" pitchFamily="18" charset="0"/>
                            </a:rPr>
                            <m:t>.</m:t>
                          </m:r>
                          <m:r>
                            <a:rPr lang="pt-BR" i="1">
                              <a:latin typeface="Cambria Math" panose="02040503050406030204" pitchFamily="18" charset="0"/>
                            </a:rPr>
                            <m:t>𝐶</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𝑄</m:t>
                                  </m:r>
                                  <m:r>
                                    <a:rPr lang="pt-BR" i="1">
                                      <a:latin typeface="Cambria Math" panose="02040503050406030204" pitchFamily="18" charset="0"/>
                                    </a:rPr>
                                    <m:t>.</m:t>
                                  </m:r>
                                  <m:r>
                                    <a:rPr lang="pt-BR" i="1">
                                      <a:latin typeface="Cambria Math" panose="02040503050406030204" pitchFamily="18" charset="0"/>
                                    </a:rPr>
                                    <m:t>𝐶</m:t>
                                  </m:r>
                                </m:e>
                              </m:d>
                            </m:num>
                            <m:den>
                              <m:r>
                                <a:rPr lang="pt-BR" i="1">
                                  <a:latin typeface="Cambria Math" panose="02040503050406030204" pitchFamily="18" charset="0"/>
                                </a:rPr>
                                <m:t>𝜕</m:t>
                              </m:r>
                              <m:r>
                                <a:rPr lang="pt-BR" i="1">
                                  <a:latin typeface="Cambria Math" panose="02040503050406030204" pitchFamily="18" charset="0"/>
                                </a:rPr>
                                <m:t>𝑥</m:t>
                              </m:r>
                            </m:den>
                          </m:f>
                          <m:r>
                            <a:rPr lang="pt-BR" i="1">
                              <a:latin typeface="Cambria Math" panose="02040503050406030204" pitchFamily="18" charset="0"/>
                            </a:rPr>
                            <m:t>.∆</m:t>
                          </m:r>
                          <m:r>
                            <a:rPr lang="pt-BR" i="1">
                              <a:latin typeface="Cambria Math" panose="02040503050406030204" pitchFamily="18" charset="0"/>
                            </a:rPr>
                            <m:t>𝑥</m:t>
                          </m:r>
                        </m:e>
                      </m:d>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𝑄</m:t>
                              </m:r>
                              <m:r>
                                <a:rPr lang="pt-BR" i="1">
                                  <a:latin typeface="Cambria Math" panose="02040503050406030204" pitchFamily="18" charset="0"/>
                                </a:rPr>
                                <m:t>.</m:t>
                              </m:r>
                              <m:r>
                                <a:rPr lang="pt-BR" i="1">
                                  <a:latin typeface="Cambria Math" panose="02040503050406030204" pitchFamily="18" charset="0"/>
                                </a:rPr>
                                <m:t>𝐶</m:t>
                              </m:r>
                            </m:e>
                          </m:d>
                        </m:num>
                        <m:den>
                          <m:r>
                            <a:rPr lang="pt-BR" i="1">
                              <a:latin typeface="Cambria Math" panose="02040503050406030204" pitchFamily="18" charset="0"/>
                            </a:rPr>
                            <m:t>𝜕</m:t>
                          </m:r>
                          <m:r>
                            <a:rPr lang="pt-BR" i="1">
                              <a:latin typeface="Cambria Math" panose="02040503050406030204" pitchFamily="18" charset="0"/>
                            </a:rPr>
                            <m:t>𝑥</m:t>
                          </m:r>
                        </m:den>
                      </m:f>
                      <m:r>
                        <a:rPr lang="pt-BR" i="1">
                          <a:latin typeface="Cambria Math" panose="02040503050406030204" pitchFamily="18" charset="0"/>
                        </a:rPr>
                        <m:t> .∆</m:t>
                      </m:r>
                      <m:r>
                        <a:rPr lang="pt-BR" i="1">
                          <a:latin typeface="Cambria Math" panose="02040503050406030204" pitchFamily="18" charset="0"/>
                        </a:rPr>
                        <m:t>𝑥</m:t>
                      </m:r>
                    </m:oMath>
                  </m:oMathPara>
                </a14:m>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457200" y="1600200"/>
                <a:ext cx="8229600" cy="5257800"/>
              </a:xfrm>
              <a:blipFill rotWithShape="0">
                <a:blip r:embed="rId2"/>
                <a:stretch>
                  <a:fillRect l="-1333" t="-2436"/>
                </a:stretch>
              </a:blipFill>
            </p:spPr>
            <p:txBody>
              <a:bodyPr/>
              <a:lstStyle/>
              <a:p>
                <a:r>
                  <a:rPr lang="pt-BR">
                    <a:noFill/>
                  </a:rPr>
                  <a:t> </a:t>
                </a:r>
              </a:p>
            </p:txBody>
          </p:sp>
        </mc:Fallback>
      </mc:AlternateContent>
    </p:spTree>
    <p:extLst>
      <p:ext uri="{BB962C8B-B14F-4D97-AF65-F5344CB8AC3E}">
        <p14:creationId xmlns:p14="http://schemas.microsoft.com/office/powerpoint/2010/main" val="2114660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Passo 2: Representação Matemática</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457200" y="1600200"/>
                <a:ext cx="8229600" cy="5257800"/>
              </a:xfrm>
            </p:spPr>
            <p:txBody>
              <a:bodyPr>
                <a:normAutofit fontScale="55000" lnSpcReduction="20000"/>
              </a:bodyPr>
              <a:lstStyle/>
              <a:p>
                <a:r>
                  <a:rPr lang="pt-BR" sz="4400" b="1" dirty="0" smtClean="0"/>
                  <a:t>Transferência </a:t>
                </a:r>
                <a:r>
                  <a:rPr lang="pt-BR" sz="4400" b="1" dirty="0"/>
                  <a:t>de massa por </a:t>
                </a:r>
                <a:r>
                  <a:rPr lang="pt-BR" sz="4400" b="1" dirty="0" smtClean="0"/>
                  <a:t>dispersão:</a:t>
                </a:r>
                <a:endParaRPr lang="pt-BR" sz="4400" dirty="0"/>
              </a:p>
              <a:p>
                <a:endParaRPr lang="pt-BR" dirty="0"/>
              </a:p>
              <a:p>
                <a:pPr marL="0" indent="0">
                  <a:buNone/>
                </a:pPr>
                <a:r>
                  <a:rPr lang="pt-BR" dirty="0"/>
                  <a:t>Vazão mássica do tóxico devido à dispersão entrando em um elemento diferencial (Lei de </a:t>
                </a:r>
                <a:r>
                  <a:rPr lang="pt-BR" dirty="0" err="1"/>
                  <a:t>Fick</a:t>
                </a:r>
                <a:r>
                  <a:rPr lang="pt-BR" dirty="0"/>
                  <a:t>):</a:t>
                </a:r>
              </a:p>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m:t>
                      </m:r>
                      <m:r>
                        <a:rPr lang="pt-BR" i="1">
                          <a:latin typeface="Cambria Math" panose="02040503050406030204" pitchFamily="18" charset="0"/>
                        </a:rPr>
                        <m:t>𝐸</m:t>
                      </m:r>
                      <m:r>
                        <a:rPr lang="pt-BR" i="1">
                          <a:latin typeface="Cambria Math" panose="02040503050406030204" pitchFamily="18" charset="0"/>
                        </a:rPr>
                        <m:t>.</m:t>
                      </m:r>
                      <m:r>
                        <a:rPr lang="pt-BR" i="1">
                          <a:latin typeface="Cambria Math" panose="02040503050406030204" pitchFamily="18" charset="0"/>
                        </a:rPr>
                        <m:t>𝐴</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𝐶</m:t>
                          </m:r>
                        </m:num>
                        <m:den>
                          <m:r>
                            <a:rPr lang="pt-BR" i="1">
                              <a:latin typeface="Cambria Math" panose="02040503050406030204" pitchFamily="18" charset="0"/>
                            </a:rPr>
                            <m:t>𝜕</m:t>
                          </m:r>
                          <m:r>
                            <a:rPr lang="pt-BR" i="1">
                              <a:latin typeface="Cambria Math" panose="02040503050406030204" pitchFamily="18" charset="0"/>
                            </a:rPr>
                            <m:t>𝑥</m:t>
                          </m:r>
                        </m:den>
                      </m:f>
                    </m:oMath>
                  </m:oMathPara>
                </a14:m>
                <a:endParaRPr lang="pt-BR" dirty="0"/>
              </a:p>
              <a:p>
                <a:pPr marL="0" indent="0">
                  <a:buNone/>
                </a:pPr>
                <a:r>
                  <a:rPr lang="pt-BR" dirty="0"/>
                  <a:t> </a:t>
                </a:r>
              </a:p>
              <a:p>
                <a:pPr marL="0" indent="0">
                  <a:buNone/>
                </a:pPr>
                <a:r>
                  <a:rPr lang="pt-BR" dirty="0"/>
                  <a:t>Vazão mássica do tóxico devido à dispersão saindo de um elemento diferencial:</a:t>
                </a:r>
              </a:p>
              <a:p>
                <a:pPr marL="0" indent="0">
                  <a:buNone/>
                </a:pPr>
                <a:r>
                  <a:rPr lang="pt-BR" dirty="0"/>
                  <a:t> </a:t>
                </a:r>
              </a:p>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m:t>
                      </m:r>
                      <m:r>
                        <a:rPr lang="pt-BR" i="1">
                          <a:latin typeface="Cambria Math" panose="02040503050406030204" pitchFamily="18" charset="0"/>
                        </a:rPr>
                        <m:t>𝐸</m:t>
                      </m:r>
                      <m:r>
                        <a:rPr lang="pt-BR" i="1">
                          <a:latin typeface="Cambria Math" panose="02040503050406030204" pitchFamily="18" charset="0"/>
                        </a:rPr>
                        <m:t>.</m:t>
                      </m:r>
                      <m:r>
                        <a:rPr lang="pt-BR" i="1">
                          <a:latin typeface="Cambria Math" panose="02040503050406030204" pitchFamily="18" charset="0"/>
                        </a:rPr>
                        <m:t>𝐴</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𝐶</m:t>
                          </m:r>
                        </m:num>
                        <m:den>
                          <m:r>
                            <a:rPr lang="pt-BR" i="1">
                              <a:latin typeface="Cambria Math" panose="02040503050406030204" pitchFamily="18" charset="0"/>
                            </a:rPr>
                            <m:t>𝜕</m:t>
                          </m:r>
                          <m:r>
                            <a:rPr lang="pt-BR" i="1">
                              <a:latin typeface="Cambria Math" panose="02040503050406030204" pitchFamily="18" charset="0"/>
                            </a:rPr>
                            <m:t>𝑥</m:t>
                          </m:r>
                        </m:den>
                      </m:f>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num>
                        <m:den>
                          <m:r>
                            <a:rPr lang="pt-BR" i="1">
                              <a:latin typeface="Cambria Math" panose="02040503050406030204" pitchFamily="18" charset="0"/>
                            </a:rPr>
                            <m:t>𝜕</m:t>
                          </m:r>
                          <m:r>
                            <a:rPr lang="pt-BR" i="1">
                              <a:latin typeface="Cambria Math" panose="02040503050406030204" pitchFamily="18" charset="0"/>
                            </a:rPr>
                            <m:t>𝑥</m:t>
                          </m:r>
                        </m:den>
                      </m:f>
                      <m:d>
                        <m:dPr>
                          <m:ctrlPr>
                            <a:rPr lang="pt-BR" i="1">
                              <a:latin typeface="Cambria Math" panose="02040503050406030204" pitchFamily="18" charset="0"/>
                            </a:rPr>
                          </m:ctrlPr>
                        </m:dPr>
                        <m:e>
                          <m:r>
                            <a:rPr lang="pt-BR" i="1">
                              <a:latin typeface="Cambria Math" panose="02040503050406030204" pitchFamily="18" charset="0"/>
                            </a:rPr>
                            <m:t>−</m:t>
                          </m:r>
                          <m:r>
                            <a:rPr lang="pt-BR" i="1">
                              <a:latin typeface="Cambria Math" panose="02040503050406030204" pitchFamily="18" charset="0"/>
                            </a:rPr>
                            <m:t>𝐸</m:t>
                          </m:r>
                          <m:r>
                            <a:rPr lang="pt-BR" i="1">
                              <a:latin typeface="Cambria Math" panose="02040503050406030204" pitchFamily="18" charset="0"/>
                            </a:rPr>
                            <m:t>.</m:t>
                          </m:r>
                          <m:r>
                            <a:rPr lang="pt-BR" i="1">
                              <a:latin typeface="Cambria Math" panose="02040503050406030204" pitchFamily="18" charset="0"/>
                            </a:rPr>
                            <m:t>𝐴</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𝐶</m:t>
                              </m:r>
                            </m:num>
                            <m:den>
                              <m:r>
                                <a:rPr lang="pt-BR" i="1">
                                  <a:latin typeface="Cambria Math" panose="02040503050406030204" pitchFamily="18" charset="0"/>
                                </a:rPr>
                                <m:t>𝜕</m:t>
                              </m:r>
                              <m:r>
                                <a:rPr lang="pt-BR" i="1">
                                  <a:latin typeface="Cambria Math" panose="02040503050406030204" pitchFamily="18" charset="0"/>
                                </a:rPr>
                                <m:t>𝑥</m:t>
                              </m:r>
                            </m:den>
                          </m:f>
                        </m:e>
                      </m:d>
                      <m:r>
                        <a:rPr lang="pt-BR" i="1">
                          <a:latin typeface="Cambria Math" panose="02040503050406030204" pitchFamily="18" charset="0"/>
                        </a:rPr>
                        <m:t>.∆</m:t>
                      </m:r>
                      <m:r>
                        <a:rPr lang="pt-BR" i="1">
                          <a:latin typeface="Cambria Math" panose="02040503050406030204" pitchFamily="18" charset="0"/>
                        </a:rPr>
                        <m:t>𝑥</m:t>
                      </m:r>
                    </m:oMath>
                  </m:oMathPara>
                </a14:m>
                <a:endParaRPr lang="pt-BR" dirty="0"/>
              </a:p>
              <a:p>
                <a:pPr marL="0" indent="0">
                  <a:buNone/>
                </a:pPr>
                <a:r>
                  <a:rPr lang="pt-BR" dirty="0"/>
                  <a:t> </a:t>
                </a:r>
              </a:p>
              <a:p>
                <a:pPr marL="0" indent="0">
                  <a:buNone/>
                </a:pPr>
                <a:r>
                  <a:rPr lang="pt-BR" dirty="0"/>
                  <a:t>Transferência de massa por dispersão no elemento diferencial:</a:t>
                </a:r>
              </a:p>
              <a:p>
                <a:pPr marL="0" indent="0">
                  <a:buNone/>
                </a:pPr>
                <a:endParaRPr lang="pt-BR" i="1" dirty="0" smtClean="0"/>
              </a:p>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m:t>
                      </m:r>
                      <m:r>
                        <a:rPr lang="pt-BR" i="1">
                          <a:latin typeface="Cambria Math" panose="02040503050406030204" pitchFamily="18" charset="0"/>
                        </a:rPr>
                        <m:t>𝐸</m:t>
                      </m:r>
                      <m:r>
                        <a:rPr lang="pt-BR" i="1">
                          <a:latin typeface="Cambria Math" panose="02040503050406030204" pitchFamily="18" charset="0"/>
                        </a:rPr>
                        <m:t>.</m:t>
                      </m:r>
                      <m:r>
                        <a:rPr lang="pt-BR" i="1">
                          <a:latin typeface="Cambria Math" panose="02040503050406030204" pitchFamily="18" charset="0"/>
                        </a:rPr>
                        <m:t>𝐴</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𝐶</m:t>
                          </m:r>
                        </m:num>
                        <m:den>
                          <m:r>
                            <a:rPr lang="pt-BR" i="1">
                              <a:latin typeface="Cambria Math" panose="02040503050406030204" pitchFamily="18" charset="0"/>
                            </a:rPr>
                            <m:t>𝜕</m:t>
                          </m:r>
                          <m:r>
                            <a:rPr lang="pt-BR" i="1">
                              <a:latin typeface="Cambria Math" panose="02040503050406030204" pitchFamily="18" charset="0"/>
                            </a:rPr>
                            <m:t>𝑥</m:t>
                          </m:r>
                        </m:den>
                      </m:f>
                      <m:r>
                        <a:rPr lang="pt-BR" i="1">
                          <a:latin typeface="Cambria Math" panose="02040503050406030204" pitchFamily="18" charset="0"/>
                        </a:rPr>
                        <m:t>−</m:t>
                      </m:r>
                      <m:d>
                        <m:dPr>
                          <m:begChr m:val="["/>
                          <m:endChr m:val="]"/>
                          <m:ctrlPr>
                            <a:rPr lang="pt-BR" i="1">
                              <a:latin typeface="Cambria Math" panose="02040503050406030204" pitchFamily="18" charset="0"/>
                            </a:rPr>
                          </m:ctrlPr>
                        </m:dPr>
                        <m:e>
                          <m:r>
                            <a:rPr lang="pt-BR" i="1">
                              <a:latin typeface="Cambria Math" panose="02040503050406030204" pitchFamily="18" charset="0"/>
                            </a:rPr>
                            <m:t>−</m:t>
                          </m:r>
                          <m:r>
                            <a:rPr lang="pt-BR" i="1">
                              <a:latin typeface="Cambria Math" panose="02040503050406030204" pitchFamily="18" charset="0"/>
                            </a:rPr>
                            <m:t>𝐸</m:t>
                          </m:r>
                          <m:r>
                            <a:rPr lang="pt-BR" i="1">
                              <a:latin typeface="Cambria Math" panose="02040503050406030204" pitchFamily="18" charset="0"/>
                            </a:rPr>
                            <m:t>.</m:t>
                          </m:r>
                          <m:r>
                            <a:rPr lang="pt-BR" i="1">
                              <a:latin typeface="Cambria Math" panose="02040503050406030204" pitchFamily="18" charset="0"/>
                            </a:rPr>
                            <m:t>𝐴</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𝐶</m:t>
                              </m:r>
                            </m:num>
                            <m:den>
                              <m:r>
                                <a:rPr lang="pt-BR" i="1">
                                  <a:latin typeface="Cambria Math" panose="02040503050406030204" pitchFamily="18" charset="0"/>
                                </a:rPr>
                                <m:t>𝜕</m:t>
                              </m:r>
                              <m:r>
                                <a:rPr lang="pt-BR" i="1">
                                  <a:latin typeface="Cambria Math" panose="02040503050406030204" pitchFamily="18" charset="0"/>
                                </a:rPr>
                                <m:t>𝑥</m:t>
                              </m:r>
                            </m:den>
                          </m:f>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num>
                            <m:den>
                              <m:r>
                                <a:rPr lang="pt-BR" i="1">
                                  <a:latin typeface="Cambria Math" panose="02040503050406030204" pitchFamily="18" charset="0"/>
                                </a:rPr>
                                <m:t>𝜕</m:t>
                              </m:r>
                              <m:r>
                                <a:rPr lang="pt-BR" i="1">
                                  <a:latin typeface="Cambria Math" panose="02040503050406030204" pitchFamily="18" charset="0"/>
                                </a:rPr>
                                <m:t>𝑥</m:t>
                              </m:r>
                            </m:den>
                          </m:f>
                          <m:d>
                            <m:dPr>
                              <m:ctrlPr>
                                <a:rPr lang="pt-BR" i="1">
                                  <a:latin typeface="Cambria Math" panose="02040503050406030204" pitchFamily="18" charset="0"/>
                                </a:rPr>
                              </m:ctrlPr>
                            </m:dPr>
                            <m:e>
                              <m:r>
                                <a:rPr lang="pt-BR" i="1">
                                  <a:latin typeface="Cambria Math" panose="02040503050406030204" pitchFamily="18" charset="0"/>
                                </a:rPr>
                                <m:t>−</m:t>
                              </m:r>
                              <m:r>
                                <a:rPr lang="pt-BR" i="1">
                                  <a:latin typeface="Cambria Math" panose="02040503050406030204" pitchFamily="18" charset="0"/>
                                </a:rPr>
                                <m:t>𝐸</m:t>
                              </m:r>
                              <m:r>
                                <a:rPr lang="pt-BR" i="1">
                                  <a:latin typeface="Cambria Math" panose="02040503050406030204" pitchFamily="18" charset="0"/>
                                </a:rPr>
                                <m:t>.</m:t>
                              </m:r>
                              <m:r>
                                <a:rPr lang="pt-BR" i="1">
                                  <a:latin typeface="Cambria Math" panose="02040503050406030204" pitchFamily="18" charset="0"/>
                                </a:rPr>
                                <m:t>𝐴</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𝐶</m:t>
                                  </m:r>
                                </m:num>
                                <m:den>
                                  <m:r>
                                    <a:rPr lang="pt-BR" i="1">
                                      <a:latin typeface="Cambria Math" panose="02040503050406030204" pitchFamily="18" charset="0"/>
                                    </a:rPr>
                                    <m:t>𝜕</m:t>
                                  </m:r>
                                  <m:r>
                                    <a:rPr lang="pt-BR" i="1">
                                      <a:latin typeface="Cambria Math" panose="02040503050406030204" pitchFamily="18" charset="0"/>
                                    </a:rPr>
                                    <m:t>𝑥</m:t>
                                  </m:r>
                                </m:den>
                              </m:f>
                            </m:e>
                          </m:d>
                          <m:r>
                            <a:rPr lang="pt-BR" i="1">
                              <a:latin typeface="Cambria Math" panose="02040503050406030204" pitchFamily="18" charset="0"/>
                            </a:rPr>
                            <m:t>.∆</m:t>
                          </m:r>
                          <m:r>
                            <a:rPr lang="pt-BR" i="1">
                              <a:latin typeface="Cambria Math" panose="02040503050406030204" pitchFamily="18" charset="0"/>
                            </a:rPr>
                            <m:t>𝑥</m:t>
                          </m:r>
                        </m:e>
                      </m:d>
                      <m:r>
                        <a:rPr lang="pt-BR" i="1">
                          <a:latin typeface="Cambria Math" panose="02040503050406030204" pitchFamily="18" charset="0"/>
                        </a:rPr>
                        <m:t>=</m:t>
                      </m:r>
                      <m:r>
                        <a:rPr lang="pt-BR" i="1">
                          <a:latin typeface="Cambria Math" panose="02040503050406030204" pitchFamily="18" charset="0"/>
                        </a:rPr>
                        <m:t>𝐸</m:t>
                      </m:r>
                      <m:r>
                        <a:rPr lang="pt-BR" i="1">
                          <a:latin typeface="Cambria Math" panose="02040503050406030204" pitchFamily="18" charset="0"/>
                        </a:rPr>
                        <m:t>.</m:t>
                      </m:r>
                      <m:r>
                        <a:rPr lang="pt-BR" i="1">
                          <a:latin typeface="Cambria Math" panose="02040503050406030204" pitchFamily="18" charset="0"/>
                        </a:rPr>
                        <m:t>𝐴</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num>
                        <m:den>
                          <m:r>
                            <a:rPr lang="pt-BR" i="1">
                              <a:latin typeface="Cambria Math" panose="02040503050406030204" pitchFamily="18" charset="0"/>
                            </a:rPr>
                            <m:t>𝜕</m:t>
                          </m:r>
                          <m:r>
                            <a:rPr lang="pt-BR" i="1">
                              <a:latin typeface="Cambria Math" panose="02040503050406030204" pitchFamily="18" charset="0"/>
                            </a:rPr>
                            <m:t>𝑥</m:t>
                          </m:r>
                        </m:den>
                      </m:f>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𝐶</m:t>
                              </m:r>
                            </m:num>
                            <m:den>
                              <m:r>
                                <a:rPr lang="pt-BR" i="1">
                                  <a:latin typeface="Cambria Math" panose="02040503050406030204" pitchFamily="18" charset="0"/>
                                </a:rPr>
                                <m:t>𝜕</m:t>
                              </m:r>
                              <m:r>
                                <a:rPr lang="pt-BR" i="1">
                                  <a:latin typeface="Cambria Math" panose="02040503050406030204" pitchFamily="18" charset="0"/>
                                </a:rPr>
                                <m:t>𝑥</m:t>
                              </m:r>
                            </m:den>
                          </m:f>
                        </m:e>
                      </m:d>
                      <m:r>
                        <a:rPr lang="pt-BR" i="1">
                          <a:latin typeface="Cambria Math" panose="02040503050406030204" pitchFamily="18" charset="0"/>
                        </a:rPr>
                        <m:t>.∆</m:t>
                      </m:r>
                      <m:r>
                        <a:rPr lang="pt-BR" i="1">
                          <a:latin typeface="Cambria Math" panose="02040503050406030204" pitchFamily="18" charset="0"/>
                        </a:rPr>
                        <m:t>𝑥</m:t>
                      </m:r>
                    </m:oMath>
                  </m:oMathPara>
                </a14:m>
                <a:endParaRPr lang="pt-BR" dirty="0"/>
              </a:p>
              <a:p>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457200" y="1600200"/>
                <a:ext cx="8229600" cy="5257800"/>
              </a:xfrm>
              <a:blipFill rotWithShape="0">
                <a:blip r:embed="rId2"/>
                <a:stretch>
                  <a:fillRect l="-963" t="-2204" r="-444"/>
                </a:stretch>
              </a:blipFill>
            </p:spPr>
            <p:txBody>
              <a:bodyPr/>
              <a:lstStyle/>
              <a:p>
                <a:r>
                  <a:rPr lang="pt-BR">
                    <a:noFill/>
                  </a:rPr>
                  <a:t> </a:t>
                </a:r>
              </a:p>
            </p:txBody>
          </p:sp>
        </mc:Fallback>
      </mc:AlternateContent>
    </p:spTree>
    <p:extLst>
      <p:ext uri="{BB962C8B-B14F-4D97-AF65-F5344CB8AC3E}">
        <p14:creationId xmlns:p14="http://schemas.microsoft.com/office/powerpoint/2010/main" val="1578501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Passo 2: Representação Matemática</a:t>
            </a:r>
          </a:p>
        </p:txBody>
      </p:sp>
      <p:sp>
        <p:nvSpPr>
          <p:cNvPr id="3" name="Espaço Reservado para Conteúdo 2"/>
          <p:cNvSpPr>
            <a:spLocks noGrp="1"/>
          </p:cNvSpPr>
          <p:nvPr>
            <p:ph idx="1"/>
          </p:nvPr>
        </p:nvSpPr>
        <p:spPr/>
        <p:txBody>
          <a:bodyPr/>
          <a:lstStyle/>
          <a:p>
            <a:r>
              <a:rPr lang="pt-BR" sz="2400" b="1" dirty="0" smtClean="0"/>
              <a:t>Variação da </a:t>
            </a:r>
            <a:r>
              <a:rPr lang="pt-BR" sz="2400" b="1" dirty="0"/>
              <a:t>concentração de tóxico devido à reação</a:t>
            </a:r>
            <a:r>
              <a:rPr lang="pt-BR" sz="2400" b="1" dirty="0" smtClean="0"/>
              <a:t>:</a:t>
            </a:r>
          </a:p>
          <a:p>
            <a:endParaRPr lang="pt-BR" sz="2400" b="1" dirty="0" smtClean="0"/>
          </a:p>
          <a:p>
            <a:pPr marL="0" indent="0" algn="ctr">
              <a:buNone/>
            </a:pPr>
            <a:r>
              <a:rPr lang="pt-BR" sz="2400" i="1" dirty="0" smtClean="0"/>
              <a:t>-</a:t>
            </a:r>
            <a:r>
              <a:rPr lang="pt-BR" sz="2400" i="1" dirty="0"/>
              <a:t>K.(</a:t>
            </a:r>
            <a:r>
              <a:rPr lang="pt-BR" sz="2400" i="1" dirty="0" err="1"/>
              <a:t>A.Δx</a:t>
            </a:r>
            <a:r>
              <a:rPr lang="pt-BR" sz="2400" i="1" dirty="0"/>
              <a:t>).C</a:t>
            </a:r>
            <a:endParaRPr lang="pt-BR" sz="2400" dirty="0"/>
          </a:p>
          <a:p>
            <a:pPr marL="0" indent="0">
              <a:buNone/>
            </a:pPr>
            <a:endParaRPr lang="pt-BR" dirty="0"/>
          </a:p>
        </p:txBody>
      </p:sp>
    </p:spTree>
    <p:extLst>
      <p:ext uri="{BB962C8B-B14F-4D97-AF65-F5344CB8AC3E}">
        <p14:creationId xmlns:p14="http://schemas.microsoft.com/office/powerpoint/2010/main" val="3476394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Passo 2: Representação Matemática</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457200" y="1600200"/>
                <a:ext cx="8435280" cy="4853136"/>
              </a:xfrm>
            </p:spPr>
            <p:txBody>
              <a:bodyPr>
                <a:normAutofit fontScale="62500" lnSpcReduction="20000"/>
              </a:bodyPr>
              <a:lstStyle/>
              <a:p>
                <a:pPr marL="0" indent="0">
                  <a:buNone/>
                </a:pPr>
                <a:r>
                  <a:rPr lang="pt-BR" dirty="0" smtClean="0"/>
                  <a:t>Combinando </a:t>
                </a:r>
                <a:r>
                  <a:rPr lang="pt-BR" dirty="0"/>
                  <a:t>as diferentes expressões, temos que o balanço de massa pode ser descrito como sendo:</a:t>
                </a:r>
              </a:p>
              <a:p>
                <a:pPr marL="0" indent="0">
                  <a:buNone/>
                </a:pPr>
                <a:r>
                  <a:rPr lang="pt-BR" dirty="0"/>
                  <a:t> </a:t>
                </a:r>
              </a:p>
              <a:p>
                <a:pPr marL="0" indent="0">
                  <a:buNone/>
                </a:pPr>
                <a14:m>
                  <m:oMathPara xmlns:m="http://schemas.openxmlformats.org/officeDocument/2006/math">
                    <m:oMathParaPr>
                      <m:jc m:val="centerGroup"/>
                    </m:oMathParaPr>
                    <m:oMath xmlns:m="http://schemas.openxmlformats.org/officeDocument/2006/math">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m:t>
                          </m:r>
                          <m:r>
                            <a:rPr lang="pt-BR" i="1">
                              <a:latin typeface="Cambria Math" panose="02040503050406030204" pitchFamily="18" charset="0"/>
                            </a:rPr>
                            <m:t>𝑉</m:t>
                          </m:r>
                          <m:r>
                            <a:rPr lang="pt-BR" i="1">
                              <a:latin typeface="Cambria Math" panose="02040503050406030204" pitchFamily="18" charset="0"/>
                            </a:rPr>
                            <m:t>.</m:t>
                          </m:r>
                          <m:r>
                            <a:rPr lang="pt-BR" i="1">
                              <a:latin typeface="Cambria Math" panose="02040503050406030204" pitchFamily="18" charset="0"/>
                            </a:rPr>
                            <m:t>𝐶</m:t>
                          </m:r>
                          <m:r>
                            <a:rPr lang="pt-BR" i="1">
                              <a:latin typeface="Cambria Math" panose="02040503050406030204" pitchFamily="18" charset="0"/>
                            </a:rPr>
                            <m:t>)</m:t>
                          </m:r>
                        </m:num>
                        <m:den>
                          <m:r>
                            <a:rPr lang="pt-BR" i="1">
                              <a:latin typeface="Cambria Math" panose="02040503050406030204" pitchFamily="18" charset="0"/>
                            </a:rPr>
                            <m:t>𝜕</m:t>
                          </m:r>
                          <m:r>
                            <a:rPr lang="pt-BR" i="1">
                              <a:latin typeface="Cambria Math" panose="02040503050406030204" pitchFamily="18" charset="0"/>
                            </a:rPr>
                            <m:t>𝑡</m:t>
                          </m:r>
                        </m:den>
                      </m:f>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m:t>
                          </m:r>
                          <m:r>
                            <a:rPr lang="pt-BR" i="1">
                              <a:latin typeface="Cambria Math" panose="02040503050406030204" pitchFamily="18" charset="0"/>
                            </a:rPr>
                            <m:t>𝑄</m:t>
                          </m:r>
                          <m:r>
                            <a:rPr lang="pt-BR" i="1">
                              <a:latin typeface="Cambria Math" panose="02040503050406030204" pitchFamily="18" charset="0"/>
                            </a:rPr>
                            <m:t>.</m:t>
                          </m:r>
                          <m:r>
                            <a:rPr lang="pt-BR" i="1">
                              <a:latin typeface="Cambria Math" panose="02040503050406030204" pitchFamily="18" charset="0"/>
                            </a:rPr>
                            <m:t>𝐶</m:t>
                          </m:r>
                          <m:r>
                            <a:rPr lang="pt-BR" i="1">
                              <a:latin typeface="Cambria Math" panose="02040503050406030204" pitchFamily="18" charset="0"/>
                            </a:rPr>
                            <m:t>)</m:t>
                          </m:r>
                        </m:num>
                        <m:den>
                          <m:r>
                            <a:rPr lang="pt-BR" i="1">
                              <a:latin typeface="Cambria Math" panose="02040503050406030204" pitchFamily="18" charset="0"/>
                            </a:rPr>
                            <m:t>𝜕</m:t>
                          </m:r>
                          <m:r>
                            <a:rPr lang="pt-BR" i="1">
                              <a:latin typeface="Cambria Math" panose="02040503050406030204" pitchFamily="18" charset="0"/>
                            </a:rPr>
                            <m:t>𝑥</m:t>
                          </m:r>
                        </m:den>
                      </m:f>
                      <m:r>
                        <a:rPr lang="pt-BR" i="1">
                          <a:latin typeface="Cambria Math" panose="02040503050406030204" pitchFamily="18" charset="0"/>
                        </a:rPr>
                        <m:t>.∆</m:t>
                      </m:r>
                      <m:r>
                        <a:rPr lang="pt-BR" i="1">
                          <a:latin typeface="Cambria Math" panose="02040503050406030204" pitchFamily="18" charset="0"/>
                        </a:rPr>
                        <m:t>𝑥</m:t>
                      </m:r>
                      <m:r>
                        <a:rPr lang="pt-BR" i="1">
                          <a:latin typeface="Cambria Math" panose="02040503050406030204" pitchFamily="18" charset="0"/>
                        </a:rPr>
                        <m:t>+</m:t>
                      </m:r>
                      <m:r>
                        <a:rPr lang="pt-BR" i="1">
                          <a:latin typeface="Cambria Math" panose="02040503050406030204" pitchFamily="18" charset="0"/>
                        </a:rPr>
                        <m:t>𝐸</m:t>
                      </m:r>
                      <m:r>
                        <a:rPr lang="pt-BR" i="1">
                          <a:latin typeface="Cambria Math" panose="02040503050406030204" pitchFamily="18" charset="0"/>
                        </a:rPr>
                        <m:t>.</m:t>
                      </m:r>
                      <m:r>
                        <a:rPr lang="pt-BR" i="1">
                          <a:latin typeface="Cambria Math" panose="02040503050406030204" pitchFamily="18" charset="0"/>
                        </a:rPr>
                        <m:t>𝐴</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num>
                        <m:den>
                          <m:r>
                            <a:rPr lang="pt-BR" i="1">
                              <a:latin typeface="Cambria Math" panose="02040503050406030204" pitchFamily="18" charset="0"/>
                            </a:rPr>
                            <m:t>𝜕</m:t>
                          </m:r>
                          <m:r>
                            <a:rPr lang="pt-BR" i="1">
                              <a:latin typeface="Cambria Math" panose="02040503050406030204" pitchFamily="18" charset="0"/>
                            </a:rPr>
                            <m:t>𝑥</m:t>
                          </m:r>
                        </m:den>
                      </m:f>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𝐶</m:t>
                              </m:r>
                            </m:num>
                            <m:den>
                              <m:r>
                                <a:rPr lang="pt-BR" i="1">
                                  <a:latin typeface="Cambria Math" panose="02040503050406030204" pitchFamily="18" charset="0"/>
                                </a:rPr>
                                <m:t>𝜕</m:t>
                              </m:r>
                              <m:r>
                                <a:rPr lang="pt-BR" i="1">
                                  <a:latin typeface="Cambria Math" panose="02040503050406030204" pitchFamily="18" charset="0"/>
                                </a:rPr>
                                <m:t>𝑥</m:t>
                              </m:r>
                            </m:den>
                          </m:f>
                        </m:e>
                      </m:d>
                      <m:r>
                        <a:rPr lang="pt-BR" i="1">
                          <a:latin typeface="Cambria Math" panose="02040503050406030204" pitchFamily="18" charset="0"/>
                        </a:rPr>
                        <m:t>.∆</m:t>
                      </m:r>
                      <m:r>
                        <a:rPr lang="pt-BR" i="1">
                          <a:latin typeface="Cambria Math" panose="02040503050406030204" pitchFamily="18" charset="0"/>
                        </a:rPr>
                        <m:t>𝑥</m:t>
                      </m:r>
                      <m:r>
                        <a:rPr lang="pt-BR" i="1">
                          <a:latin typeface="Cambria Math" panose="02040503050406030204" pitchFamily="18" charset="0"/>
                        </a:rPr>
                        <m:t>−</m:t>
                      </m:r>
                      <m:r>
                        <a:rPr lang="pt-BR" i="1">
                          <a:latin typeface="Cambria Math" panose="02040503050406030204" pitchFamily="18" charset="0"/>
                        </a:rPr>
                        <m:t>𝐾</m:t>
                      </m:r>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𝐴</m:t>
                          </m:r>
                          <m:r>
                            <a:rPr lang="pt-BR" i="1">
                              <a:latin typeface="Cambria Math" panose="02040503050406030204" pitchFamily="18" charset="0"/>
                            </a:rPr>
                            <m:t>.∆</m:t>
                          </m:r>
                          <m:r>
                            <a:rPr lang="pt-BR" i="1">
                              <a:latin typeface="Cambria Math" panose="02040503050406030204" pitchFamily="18" charset="0"/>
                            </a:rPr>
                            <m:t>𝑥</m:t>
                          </m:r>
                        </m:e>
                      </m:d>
                      <m:r>
                        <a:rPr lang="pt-BR" i="1">
                          <a:latin typeface="Cambria Math" panose="02040503050406030204" pitchFamily="18" charset="0"/>
                        </a:rPr>
                        <m:t>.</m:t>
                      </m:r>
                      <m:r>
                        <a:rPr lang="pt-BR" i="1">
                          <a:latin typeface="Cambria Math" panose="02040503050406030204" pitchFamily="18" charset="0"/>
                        </a:rPr>
                        <m:t>𝐶</m:t>
                      </m:r>
                    </m:oMath>
                  </m:oMathPara>
                </a14:m>
                <a:endParaRPr lang="pt-BR" dirty="0"/>
              </a:p>
              <a:p>
                <a:pPr marL="0" indent="0">
                  <a:buNone/>
                </a:pPr>
                <a:r>
                  <a:rPr lang="pt-BR" dirty="0"/>
                  <a:t> </a:t>
                </a:r>
              </a:p>
              <a:p>
                <a:pPr marL="0" indent="0">
                  <a:buNone/>
                </a:pPr>
                <a:r>
                  <a:rPr lang="pt-BR" dirty="0" smtClean="0"/>
                  <a:t>Assumindo-se </a:t>
                </a:r>
                <a:r>
                  <a:rPr lang="pt-BR" dirty="0"/>
                  <a:t>estado estacionário:</a:t>
                </a:r>
              </a:p>
              <a:p>
                <a:pPr marL="0" indent="0">
                  <a:buNone/>
                </a:pPr>
                <a:r>
                  <a:rPr lang="pt-BR" dirty="0"/>
                  <a:t> </a:t>
                </a:r>
              </a:p>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0=−</m:t>
                      </m:r>
                      <m:r>
                        <a:rPr lang="pt-BR" i="1">
                          <a:latin typeface="Cambria Math" panose="02040503050406030204" pitchFamily="18" charset="0"/>
                        </a:rPr>
                        <m:t>𝑄</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m:t>
                          </m:r>
                          <m:r>
                            <a:rPr lang="pt-BR" i="1">
                              <a:latin typeface="Cambria Math" panose="02040503050406030204" pitchFamily="18" charset="0"/>
                            </a:rPr>
                            <m:t>𝐶</m:t>
                          </m:r>
                          <m:r>
                            <a:rPr lang="pt-BR" i="1">
                              <a:latin typeface="Cambria Math" panose="02040503050406030204" pitchFamily="18" charset="0"/>
                            </a:rPr>
                            <m:t>)</m:t>
                          </m:r>
                        </m:num>
                        <m:den>
                          <m:r>
                            <a:rPr lang="pt-BR" i="1">
                              <a:latin typeface="Cambria Math" panose="02040503050406030204" pitchFamily="18" charset="0"/>
                            </a:rPr>
                            <m:t>𝜕</m:t>
                          </m:r>
                          <m:r>
                            <a:rPr lang="pt-BR" i="1">
                              <a:latin typeface="Cambria Math" panose="02040503050406030204" pitchFamily="18" charset="0"/>
                            </a:rPr>
                            <m:t>𝑥</m:t>
                          </m:r>
                        </m:den>
                      </m:f>
                      <m:r>
                        <a:rPr lang="pt-BR" i="1">
                          <a:latin typeface="Cambria Math" panose="02040503050406030204" pitchFamily="18" charset="0"/>
                        </a:rPr>
                        <m:t>.∆</m:t>
                      </m:r>
                      <m:r>
                        <a:rPr lang="pt-BR" i="1">
                          <a:latin typeface="Cambria Math" panose="02040503050406030204" pitchFamily="18" charset="0"/>
                        </a:rPr>
                        <m:t>𝑥</m:t>
                      </m:r>
                      <m:r>
                        <a:rPr lang="pt-BR" i="1">
                          <a:latin typeface="Cambria Math" panose="02040503050406030204" pitchFamily="18" charset="0"/>
                        </a:rPr>
                        <m:t>+</m:t>
                      </m:r>
                      <m:r>
                        <a:rPr lang="pt-BR" i="1">
                          <a:latin typeface="Cambria Math" panose="02040503050406030204" pitchFamily="18" charset="0"/>
                        </a:rPr>
                        <m:t>𝐸</m:t>
                      </m:r>
                      <m:r>
                        <a:rPr lang="pt-BR" i="1">
                          <a:latin typeface="Cambria Math" panose="02040503050406030204" pitchFamily="18" charset="0"/>
                        </a:rPr>
                        <m:t>.</m:t>
                      </m:r>
                      <m:r>
                        <a:rPr lang="pt-BR" i="1">
                          <a:latin typeface="Cambria Math" panose="02040503050406030204" pitchFamily="18" charset="0"/>
                        </a:rPr>
                        <m:t>𝐴</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m:t>
                          </m:r>
                        </m:num>
                        <m:den>
                          <m:r>
                            <a:rPr lang="pt-BR" i="1">
                              <a:latin typeface="Cambria Math" panose="02040503050406030204" pitchFamily="18" charset="0"/>
                            </a:rPr>
                            <m:t>𝜕</m:t>
                          </m:r>
                          <m:r>
                            <a:rPr lang="pt-BR" i="1">
                              <a:latin typeface="Cambria Math" panose="02040503050406030204" pitchFamily="18" charset="0"/>
                            </a:rPr>
                            <m:t>𝑥</m:t>
                          </m:r>
                        </m:den>
                      </m:f>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𝐶</m:t>
                              </m:r>
                            </m:num>
                            <m:den>
                              <m:r>
                                <a:rPr lang="pt-BR" i="1">
                                  <a:latin typeface="Cambria Math" panose="02040503050406030204" pitchFamily="18" charset="0"/>
                                </a:rPr>
                                <m:t>𝜕</m:t>
                              </m:r>
                              <m:r>
                                <a:rPr lang="pt-BR" i="1">
                                  <a:latin typeface="Cambria Math" panose="02040503050406030204" pitchFamily="18" charset="0"/>
                                </a:rPr>
                                <m:t>𝑥</m:t>
                              </m:r>
                            </m:den>
                          </m:f>
                        </m:e>
                      </m:d>
                      <m:r>
                        <a:rPr lang="pt-BR" i="1">
                          <a:latin typeface="Cambria Math" panose="02040503050406030204" pitchFamily="18" charset="0"/>
                        </a:rPr>
                        <m:t>.∆</m:t>
                      </m:r>
                      <m:r>
                        <a:rPr lang="pt-BR" i="1">
                          <a:latin typeface="Cambria Math" panose="02040503050406030204" pitchFamily="18" charset="0"/>
                        </a:rPr>
                        <m:t>𝑥</m:t>
                      </m:r>
                      <m:r>
                        <a:rPr lang="pt-BR" i="1">
                          <a:latin typeface="Cambria Math" panose="02040503050406030204" pitchFamily="18" charset="0"/>
                        </a:rPr>
                        <m:t>−</m:t>
                      </m:r>
                      <m:r>
                        <a:rPr lang="pt-BR" i="1">
                          <a:latin typeface="Cambria Math" panose="02040503050406030204" pitchFamily="18" charset="0"/>
                        </a:rPr>
                        <m:t>𝐾</m:t>
                      </m:r>
                      <m:r>
                        <a:rPr lang="pt-BR" i="1">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𝐴</m:t>
                          </m:r>
                          <m:r>
                            <a:rPr lang="pt-BR" i="1">
                              <a:latin typeface="Cambria Math" panose="02040503050406030204" pitchFamily="18" charset="0"/>
                            </a:rPr>
                            <m:t>.∆</m:t>
                          </m:r>
                          <m:r>
                            <a:rPr lang="pt-BR" i="1">
                              <a:latin typeface="Cambria Math" panose="02040503050406030204" pitchFamily="18" charset="0"/>
                            </a:rPr>
                            <m:t>𝑥</m:t>
                          </m:r>
                        </m:e>
                      </m:d>
                      <m:r>
                        <a:rPr lang="pt-BR" i="1">
                          <a:latin typeface="Cambria Math" panose="02040503050406030204" pitchFamily="18" charset="0"/>
                        </a:rPr>
                        <m:t>.</m:t>
                      </m:r>
                      <m:r>
                        <a:rPr lang="pt-BR" i="1">
                          <a:latin typeface="Cambria Math" panose="02040503050406030204" pitchFamily="18" charset="0"/>
                        </a:rPr>
                        <m:t>𝐶</m:t>
                      </m:r>
                    </m:oMath>
                  </m:oMathPara>
                </a14:m>
                <a:endParaRPr lang="pt-BR" dirty="0"/>
              </a:p>
              <a:p>
                <a:pPr marL="0" indent="0">
                  <a:buNone/>
                </a:pPr>
                <a:r>
                  <a:rPr lang="pt-BR" dirty="0"/>
                  <a:t> </a:t>
                </a:r>
              </a:p>
              <a:p>
                <a:pPr marL="0" indent="0">
                  <a:buNone/>
                </a:pPr>
                <a:r>
                  <a:rPr lang="pt-BR" dirty="0"/>
                  <a:t>Dividindo-se todos os termos por </a:t>
                </a:r>
                <a:r>
                  <a:rPr lang="pt-BR" i="1" dirty="0" err="1"/>
                  <a:t>A.Δx</a:t>
                </a:r>
                <a:r>
                  <a:rPr lang="pt-BR" dirty="0"/>
                  <a:t>:</a:t>
                </a:r>
              </a:p>
              <a:p>
                <a:pPr marL="0" indent="0">
                  <a:buNone/>
                </a:pPr>
                <a:r>
                  <a:rPr lang="pt-BR" dirty="0"/>
                  <a:t> </a:t>
                </a:r>
              </a:p>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0=−</m:t>
                      </m:r>
                      <m:f>
                        <m:fPr>
                          <m:ctrlPr>
                            <a:rPr lang="pt-BR" i="1">
                              <a:latin typeface="Cambria Math" panose="02040503050406030204" pitchFamily="18" charset="0"/>
                            </a:rPr>
                          </m:ctrlPr>
                        </m:fPr>
                        <m:num>
                          <m:r>
                            <a:rPr lang="pt-BR" i="1">
                              <a:latin typeface="Cambria Math" panose="02040503050406030204" pitchFamily="18" charset="0"/>
                            </a:rPr>
                            <m:t>𝑄</m:t>
                          </m:r>
                        </m:num>
                        <m:den>
                          <m:r>
                            <a:rPr lang="pt-BR" i="1">
                              <a:latin typeface="Cambria Math" panose="02040503050406030204" pitchFamily="18" charset="0"/>
                            </a:rPr>
                            <m:t>𝐴</m:t>
                          </m:r>
                        </m:den>
                      </m:f>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𝑑𝐶</m:t>
                          </m:r>
                        </m:num>
                        <m:den>
                          <m:r>
                            <a:rPr lang="pt-BR" i="1">
                              <a:latin typeface="Cambria Math" panose="02040503050406030204" pitchFamily="18" charset="0"/>
                            </a:rPr>
                            <m:t>𝑑𝑥</m:t>
                          </m:r>
                        </m:den>
                      </m:f>
                      <m:r>
                        <a:rPr lang="pt-BR" i="1">
                          <a:latin typeface="Cambria Math" panose="02040503050406030204" pitchFamily="18" charset="0"/>
                        </a:rPr>
                        <m:t>+</m:t>
                      </m:r>
                      <m:r>
                        <a:rPr lang="pt-BR" i="1">
                          <a:latin typeface="Cambria Math" panose="02040503050406030204" pitchFamily="18" charset="0"/>
                        </a:rPr>
                        <m:t>𝐸</m:t>
                      </m:r>
                      <m:f>
                        <m:fPr>
                          <m:ctrlPr>
                            <a:rPr lang="pt-BR" i="1">
                              <a:latin typeface="Cambria Math" panose="02040503050406030204" pitchFamily="18" charset="0"/>
                            </a:rPr>
                          </m:ctrlPr>
                        </m:fPr>
                        <m:num>
                          <m:r>
                            <a:rPr lang="pt-BR" i="1">
                              <a:latin typeface="Cambria Math" panose="02040503050406030204" pitchFamily="18" charset="0"/>
                            </a:rPr>
                            <m:t>𝑑</m:t>
                          </m:r>
                          <m:r>
                            <a:rPr lang="pt-BR" i="1">
                              <a:latin typeface="Cambria Math" panose="02040503050406030204" pitchFamily="18" charset="0"/>
                            </a:rPr>
                            <m:t>²</m:t>
                          </m:r>
                          <m:r>
                            <a:rPr lang="pt-BR" i="1">
                              <a:latin typeface="Cambria Math" panose="02040503050406030204" pitchFamily="18" charset="0"/>
                            </a:rPr>
                            <m:t>𝐶</m:t>
                          </m:r>
                        </m:num>
                        <m:den>
                          <m:r>
                            <a:rPr lang="pt-BR" i="1">
                              <a:latin typeface="Cambria Math" panose="02040503050406030204" pitchFamily="18" charset="0"/>
                            </a:rPr>
                            <m:t>𝜕</m:t>
                          </m:r>
                          <m:r>
                            <a:rPr lang="pt-BR" i="1">
                              <a:latin typeface="Cambria Math" panose="02040503050406030204" pitchFamily="18" charset="0"/>
                            </a:rPr>
                            <m:t>𝑥</m:t>
                          </m:r>
                          <m:r>
                            <a:rPr lang="pt-BR" i="1">
                              <a:latin typeface="Cambria Math" panose="02040503050406030204" pitchFamily="18" charset="0"/>
                            </a:rPr>
                            <m:t>²</m:t>
                          </m:r>
                        </m:den>
                      </m:f>
                      <m:r>
                        <a:rPr lang="pt-BR" i="1">
                          <a:latin typeface="Cambria Math" panose="02040503050406030204" pitchFamily="18" charset="0"/>
                        </a:rPr>
                        <m:t>−</m:t>
                      </m:r>
                      <m:r>
                        <a:rPr lang="pt-BR" i="1">
                          <a:latin typeface="Cambria Math" panose="02040503050406030204" pitchFamily="18" charset="0"/>
                        </a:rPr>
                        <m:t>𝐾</m:t>
                      </m:r>
                      <m:r>
                        <a:rPr lang="pt-BR" i="1">
                          <a:latin typeface="Cambria Math" panose="02040503050406030204" pitchFamily="18" charset="0"/>
                        </a:rPr>
                        <m:t>.</m:t>
                      </m:r>
                      <m:r>
                        <a:rPr lang="pt-BR" i="1">
                          <a:latin typeface="Cambria Math" panose="02040503050406030204" pitchFamily="18" charset="0"/>
                        </a:rPr>
                        <m:t>𝐶</m:t>
                      </m:r>
                    </m:oMath>
                  </m:oMathPara>
                </a14:m>
                <a:endParaRPr lang="pt-BR" dirty="0"/>
              </a:p>
              <a:p>
                <a:pPr marL="0" indent="0">
                  <a:buNone/>
                </a:pPr>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457200" y="1600200"/>
                <a:ext cx="8435280" cy="4853136"/>
              </a:xfrm>
              <a:blipFill rotWithShape="0">
                <a:blip r:embed="rId2"/>
                <a:stretch>
                  <a:fillRect l="-723" t="-1884" r="-145"/>
                </a:stretch>
              </a:blipFill>
            </p:spPr>
            <p:txBody>
              <a:bodyPr/>
              <a:lstStyle/>
              <a:p>
                <a:r>
                  <a:rPr lang="pt-BR">
                    <a:noFill/>
                  </a:rPr>
                  <a:t> </a:t>
                </a:r>
              </a:p>
            </p:txBody>
          </p:sp>
        </mc:Fallback>
      </mc:AlternateContent>
    </p:spTree>
    <p:extLst>
      <p:ext uri="{BB962C8B-B14F-4D97-AF65-F5344CB8AC3E}">
        <p14:creationId xmlns:p14="http://schemas.microsoft.com/office/powerpoint/2010/main" val="983382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Passo 2: Representação Matemática</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457200" y="1600200"/>
                <a:ext cx="8435280" cy="5141168"/>
              </a:xfrm>
            </p:spPr>
            <p:txBody>
              <a:bodyPr>
                <a:normAutofit fontScale="70000" lnSpcReduction="20000"/>
              </a:bodyPr>
              <a:lstStyle/>
              <a:p>
                <a:pPr marL="0" indent="0">
                  <a:buNone/>
                </a:pPr>
                <a:r>
                  <a:rPr lang="pt-BR" sz="4600" b="1" dirty="0"/>
                  <a:t>Tarefa 3: Padronizar as relações matemáticas</a:t>
                </a:r>
                <a:r>
                  <a:rPr lang="pt-BR" sz="4600" b="1" dirty="0" smtClean="0"/>
                  <a:t>.</a:t>
                </a:r>
              </a:p>
              <a:p>
                <a:pPr marL="0" indent="0">
                  <a:buNone/>
                </a:pPr>
                <a:endParaRPr lang="pt-BR" b="1" dirty="0"/>
              </a:p>
              <a:p>
                <a:pPr marL="0" indent="0">
                  <a:buNone/>
                </a:pPr>
                <a:r>
                  <a:rPr lang="pt-BR" dirty="0"/>
                  <a:t>Neste exemplo, a equação final pode ser reconhecida como uma equação diferencial linear, homogênea de segunda ordem, que na forma padrão pode ser descrita como:</a:t>
                </a:r>
              </a:p>
              <a:p>
                <a:pPr marL="0" indent="0">
                  <a:buNone/>
                </a:pPr>
                <a:r>
                  <a:rPr lang="pt-BR" dirty="0"/>
                  <a:t> </a:t>
                </a:r>
              </a:p>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0=</m:t>
                      </m:r>
                      <m:r>
                        <a:rPr lang="pt-BR" i="1">
                          <a:latin typeface="Cambria Math" panose="02040503050406030204" pitchFamily="18" charset="0"/>
                        </a:rPr>
                        <m:t>𝑎</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𝑦</m:t>
                          </m:r>
                        </m:e>
                        <m:sup>
                          <m:r>
                            <a:rPr lang="pt-BR" i="1">
                              <a:latin typeface="Cambria Math" panose="02040503050406030204" pitchFamily="18" charset="0"/>
                            </a:rPr>
                            <m:t>′′</m:t>
                          </m:r>
                        </m:sup>
                      </m:sSup>
                      <m:r>
                        <a:rPr lang="pt-BR" i="1">
                          <a:latin typeface="Cambria Math" panose="02040503050406030204" pitchFamily="18" charset="0"/>
                        </a:rPr>
                        <m:t>+</m:t>
                      </m:r>
                      <m:r>
                        <a:rPr lang="pt-BR" i="1">
                          <a:latin typeface="Cambria Math" panose="02040503050406030204" pitchFamily="18" charset="0"/>
                        </a:rPr>
                        <m:t>𝑏</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𝑦</m:t>
                          </m:r>
                        </m:e>
                        <m:sup>
                          <m:r>
                            <a:rPr lang="pt-BR" i="1">
                              <a:latin typeface="Cambria Math" panose="02040503050406030204" pitchFamily="18" charset="0"/>
                            </a:rPr>
                            <m:t>′</m:t>
                          </m:r>
                        </m:sup>
                      </m:sSup>
                      <m:r>
                        <a:rPr lang="pt-BR" i="1">
                          <a:latin typeface="Cambria Math" panose="02040503050406030204" pitchFamily="18" charset="0"/>
                        </a:rPr>
                        <m:t>+</m:t>
                      </m:r>
                      <m:r>
                        <a:rPr lang="pt-BR" i="1">
                          <a:latin typeface="Cambria Math" panose="02040503050406030204" pitchFamily="18" charset="0"/>
                        </a:rPr>
                        <m:t>𝑐𝑦</m:t>
                      </m:r>
                    </m:oMath>
                  </m:oMathPara>
                </a14:m>
                <a:endParaRPr lang="pt-BR" dirty="0"/>
              </a:p>
              <a:p>
                <a:pPr marL="0" indent="0">
                  <a:buNone/>
                </a:pPr>
                <a:r>
                  <a:rPr lang="pt-BR" dirty="0"/>
                  <a:t> </a:t>
                </a:r>
              </a:p>
              <a:p>
                <a:pPr marL="0" indent="0">
                  <a:buNone/>
                </a:pPr>
                <a:r>
                  <a:rPr lang="pt-BR" dirty="0"/>
                  <a:t>Da qual a solução pode ser descrita como:</a:t>
                </a:r>
              </a:p>
              <a:p>
                <a:pPr marL="0" indent="0">
                  <a:buNone/>
                </a:pPr>
                <a:r>
                  <a:rPr lang="pt-BR" dirty="0"/>
                  <a:t> </a:t>
                </a:r>
              </a:p>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𝑦</m:t>
                      </m:r>
                      <m:r>
                        <a:rPr lang="pt-BR" i="1">
                          <a:latin typeface="Cambria Math" panose="02040503050406030204" pitchFamily="18" charset="0"/>
                        </a:rPr>
                        <m:t>=</m:t>
                      </m:r>
                      <m:r>
                        <a:rPr lang="pt-BR" i="1">
                          <a:latin typeface="Cambria Math" panose="02040503050406030204" pitchFamily="18" charset="0"/>
                        </a:rPr>
                        <m:t>𝑀</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𝑒</m:t>
                          </m:r>
                        </m:e>
                        <m:sup>
                          <m:r>
                            <a:rPr lang="pt-BR" i="1">
                              <a:latin typeface="Cambria Math" panose="02040503050406030204" pitchFamily="18" charset="0"/>
                            </a:rPr>
                            <m:t>𝑔𝑥</m:t>
                          </m:r>
                        </m:sup>
                      </m:sSup>
                      <m:r>
                        <a:rPr lang="pt-BR" i="1">
                          <a:latin typeface="Cambria Math" panose="02040503050406030204" pitchFamily="18" charset="0"/>
                        </a:rPr>
                        <m:t>+</m:t>
                      </m:r>
                      <m:r>
                        <a:rPr lang="pt-BR" i="1">
                          <a:latin typeface="Cambria Math" panose="02040503050406030204" pitchFamily="18" charset="0"/>
                        </a:rPr>
                        <m:t>𝑁</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𝑒</m:t>
                          </m:r>
                        </m:e>
                        <m:sup>
                          <m:r>
                            <a:rPr lang="pt-BR" i="1">
                              <a:latin typeface="Cambria Math" panose="02040503050406030204" pitchFamily="18" charset="0"/>
                            </a:rPr>
                            <m:t>𝑗𝑥</m:t>
                          </m:r>
                        </m:sup>
                      </m:sSup>
                    </m:oMath>
                  </m:oMathPara>
                </a14:m>
                <a:endParaRPr lang="pt-BR" dirty="0"/>
              </a:p>
              <a:p>
                <a:pPr marL="0" indent="0">
                  <a:buNone/>
                </a:pPr>
                <a:r>
                  <a:rPr lang="pt-BR" dirty="0"/>
                  <a:t> </a:t>
                </a:r>
              </a:p>
              <a:p>
                <a:pPr marL="0" indent="0">
                  <a:buNone/>
                </a:pPr>
                <a:r>
                  <a:rPr lang="pt-BR" dirty="0"/>
                  <a:t>Em que g e j são os valores positivos e negativos encontrados por meio da equação </a:t>
                </a:r>
                <a14:m>
                  <m:oMath xmlns:m="http://schemas.openxmlformats.org/officeDocument/2006/math">
                    <m:f>
                      <m:fPr>
                        <m:ctrlPr>
                          <a:rPr lang="pt-BR"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𝑏</m:t>
                        </m:r>
                        <m:r>
                          <a:rPr lang="pt-BR" i="1">
                            <a:latin typeface="Cambria Math" panose="02040503050406030204" pitchFamily="18" charset="0"/>
                          </a:rPr>
                          <m:t>±</m:t>
                        </m:r>
                        <m:rad>
                          <m:radPr>
                            <m:degHide m:val="on"/>
                            <m:ctrlPr>
                              <a:rPr lang="pt-BR" i="1">
                                <a:latin typeface="Cambria Math" panose="02040503050406030204" pitchFamily="18" charset="0"/>
                              </a:rPr>
                            </m:ctrlPr>
                          </m:radPr>
                          <m:deg/>
                          <m:e>
                            <m:r>
                              <a:rPr lang="pt-BR" i="1">
                                <a:latin typeface="Cambria Math" panose="02040503050406030204" pitchFamily="18" charset="0"/>
                              </a:rPr>
                              <m:t>𝑏</m:t>
                            </m:r>
                            <m:r>
                              <a:rPr lang="pt-BR" i="1">
                                <a:latin typeface="Cambria Math" panose="02040503050406030204" pitchFamily="18" charset="0"/>
                              </a:rPr>
                              <m:t>²−4.</m:t>
                            </m:r>
                            <m:r>
                              <a:rPr lang="pt-BR" i="1">
                                <a:latin typeface="Cambria Math" panose="02040503050406030204" pitchFamily="18" charset="0"/>
                              </a:rPr>
                              <m:t>𝑎</m:t>
                            </m:r>
                            <m:r>
                              <a:rPr lang="pt-BR" i="1">
                                <a:latin typeface="Cambria Math" panose="02040503050406030204" pitchFamily="18" charset="0"/>
                              </a:rPr>
                              <m:t>.</m:t>
                            </m:r>
                            <m:r>
                              <a:rPr lang="pt-BR" i="1">
                                <a:latin typeface="Cambria Math" panose="02040503050406030204" pitchFamily="18" charset="0"/>
                              </a:rPr>
                              <m:t>𝑐</m:t>
                            </m:r>
                          </m:e>
                        </m:rad>
                      </m:num>
                      <m:den>
                        <m:r>
                          <a:rPr lang="pt-BR" i="1">
                            <a:latin typeface="Cambria Math" panose="02040503050406030204" pitchFamily="18" charset="0"/>
                          </a:rPr>
                          <m:t>2.</m:t>
                        </m:r>
                        <m:r>
                          <a:rPr lang="pt-BR" i="1">
                            <a:latin typeface="Cambria Math" panose="02040503050406030204" pitchFamily="18" charset="0"/>
                          </a:rPr>
                          <m:t>𝑎</m:t>
                        </m:r>
                      </m:den>
                    </m:f>
                  </m:oMath>
                </a14:m>
                <a:r>
                  <a:rPr lang="pt-BR" dirty="0"/>
                  <a:t> e M e N podem ser determinados por meio das condições de contorno.</a:t>
                </a:r>
              </a:p>
              <a:p>
                <a:pPr marL="0" indent="0">
                  <a:buNone/>
                </a:pPr>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457200" y="1600200"/>
                <a:ext cx="8435280" cy="5141168"/>
              </a:xfrm>
              <a:blipFill rotWithShape="0">
                <a:blip r:embed="rId2"/>
                <a:stretch>
                  <a:fillRect l="-1806" t="-3203" r="-1156" b="-2372"/>
                </a:stretch>
              </a:blipFill>
            </p:spPr>
            <p:txBody>
              <a:bodyPr/>
              <a:lstStyle/>
              <a:p>
                <a:r>
                  <a:rPr lang="pt-BR">
                    <a:noFill/>
                  </a:rPr>
                  <a:t> </a:t>
                </a:r>
              </a:p>
            </p:txBody>
          </p:sp>
        </mc:Fallback>
      </mc:AlternateContent>
    </p:spTree>
    <p:extLst>
      <p:ext uri="{BB962C8B-B14F-4D97-AF65-F5344CB8AC3E}">
        <p14:creationId xmlns:p14="http://schemas.microsoft.com/office/powerpoint/2010/main" val="3975055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991"/>
            <a:ext cx="8229600" cy="1143000"/>
          </a:xfrm>
        </p:spPr>
        <p:txBody>
          <a:bodyPr>
            <a:normAutofit/>
          </a:bodyPr>
          <a:lstStyle/>
          <a:p>
            <a:r>
              <a:rPr lang="pt-BR" dirty="0"/>
              <a:t>Passo </a:t>
            </a:r>
            <a:r>
              <a:rPr lang="pt-BR" dirty="0" smtClean="0"/>
              <a:t>3: Análise </a:t>
            </a:r>
            <a:r>
              <a:rPr lang="pt-BR" dirty="0"/>
              <a:t>Matemática</a:t>
            </a:r>
          </a:p>
        </p:txBody>
      </p:sp>
      <p:sp>
        <p:nvSpPr>
          <p:cNvPr id="3" name="Espaço Reservado para Conteúdo 2"/>
          <p:cNvSpPr>
            <a:spLocks noGrp="1"/>
          </p:cNvSpPr>
          <p:nvPr>
            <p:ph idx="1"/>
          </p:nvPr>
        </p:nvSpPr>
        <p:spPr>
          <a:xfrm>
            <a:off x="179512" y="1600200"/>
            <a:ext cx="8208912" cy="5141168"/>
          </a:xfrm>
        </p:spPr>
        <p:txBody>
          <a:bodyPr>
            <a:normAutofit/>
          </a:bodyPr>
          <a:lstStyle/>
          <a:p>
            <a:pPr marL="0" indent="0">
              <a:buNone/>
            </a:pPr>
            <a:r>
              <a:rPr lang="pt-BR" sz="2800" dirty="0" smtClean="0"/>
              <a:t>Dessa </a:t>
            </a:r>
            <a:r>
              <a:rPr lang="pt-BR" sz="2800" dirty="0"/>
              <a:t>forma, a = </a:t>
            </a:r>
            <a:r>
              <a:rPr lang="pt-BR" sz="2800" i="1" dirty="0"/>
              <a:t>E</a:t>
            </a:r>
            <a:r>
              <a:rPr lang="pt-BR" sz="2800" dirty="0"/>
              <a:t>, b = –(</a:t>
            </a:r>
            <a:r>
              <a:rPr lang="pt-BR" sz="2800" i="1" dirty="0"/>
              <a:t>Q/A</a:t>
            </a:r>
            <a:r>
              <a:rPr lang="pt-BR" sz="2800" dirty="0"/>
              <a:t>), e c = –</a:t>
            </a:r>
            <a:r>
              <a:rPr lang="pt-BR" sz="2800" i="1" dirty="0"/>
              <a:t>K</a:t>
            </a:r>
            <a:r>
              <a:rPr lang="pt-BR" sz="2800" dirty="0"/>
              <a:t>.</a:t>
            </a:r>
          </a:p>
          <a:p>
            <a:pPr marL="0" indent="0">
              <a:buNone/>
            </a:pPr>
            <a:r>
              <a:rPr lang="pt-BR" sz="2800" dirty="0"/>
              <a:t> </a:t>
            </a:r>
          </a:p>
          <a:p>
            <a:pPr marL="0" indent="0">
              <a:buNone/>
            </a:pPr>
            <a:r>
              <a:rPr lang="pt-BR" sz="2800" dirty="0"/>
              <a:t>Adotando que </a:t>
            </a:r>
            <a:r>
              <a:rPr lang="pt-BR" sz="2800" i="1" dirty="0"/>
              <a:t>Q/A = U</a:t>
            </a:r>
            <a:r>
              <a:rPr lang="pt-BR" sz="2800" dirty="0"/>
              <a:t>, a velocidade do rio é dada por, </a:t>
            </a:r>
            <a:r>
              <a:rPr lang="pt-BR" sz="2800" i="1" dirty="0"/>
              <a:t>b = –U</a:t>
            </a:r>
            <a:r>
              <a:rPr lang="pt-BR" sz="2800" dirty="0"/>
              <a:t>.</a:t>
            </a:r>
          </a:p>
          <a:p>
            <a:pPr marL="0" indent="0">
              <a:buNone/>
            </a:pPr>
            <a:r>
              <a:rPr lang="pt-BR" sz="2200" dirty="0"/>
              <a:t> </a:t>
            </a:r>
          </a:p>
          <a:p>
            <a:pPr marL="0" indent="0">
              <a:buNone/>
            </a:pPr>
            <a:endParaRPr lang="pt-BR" sz="2200" dirty="0"/>
          </a:p>
        </p:txBody>
      </p:sp>
      <p:pic>
        <p:nvPicPr>
          <p:cNvPr id="3079" name="Image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717032"/>
            <a:ext cx="60051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Image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5089522"/>
            <a:ext cx="2376264" cy="11992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179512" y="4170784"/>
            <a:ext cx="12394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pt-BR" altLang="pt-BR" sz="2800" dirty="0"/>
              <a:t>Assim:</a:t>
            </a:r>
            <a:r>
              <a:rPr kumimoji="0" lang="pt-BR" altLang="pt-BR"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pt-BR" altLang="pt-BR" sz="2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9"/>
          <p:cNvSpPr>
            <a:spLocks noChangeArrowheads="1"/>
          </p:cNvSpPr>
          <p:nvPr/>
        </p:nvSpPr>
        <p:spPr bwMode="auto">
          <a:xfrm>
            <a:off x="220388" y="5625009"/>
            <a:ext cx="14654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pt-BR" altLang="pt-BR" sz="2800" dirty="0" smtClean="0"/>
              <a:t>em </a:t>
            </a:r>
            <a:r>
              <a:rPr lang="pt-BR" altLang="pt-BR" sz="2800" dirty="0"/>
              <a:t>que: </a:t>
            </a:r>
          </a:p>
        </p:txBody>
      </p:sp>
    </p:spTree>
    <p:extLst>
      <p:ext uri="{BB962C8B-B14F-4D97-AF65-F5344CB8AC3E}">
        <p14:creationId xmlns:p14="http://schemas.microsoft.com/office/powerpoint/2010/main" val="344360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Passo 1: Formulação </a:t>
            </a:r>
            <a:r>
              <a:rPr lang="pt-BR" dirty="0" smtClean="0"/>
              <a:t>do Problema</a:t>
            </a:r>
            <a:endParaRPr lang="pt-BR" dirty="0"/>
          </a:p>
        </p:txBody>
      </p:sp>
      <p:sp>
        <p:nvSpPr>
          <p:cNvPr id="3" name="Espaço Reservado para Conteúdo 2"/>
          <p:cNvSpPr>
            <a:spLocks noGrp="1"/>
          </p:cNvSpPr>
          <p:nvPr>
            <p:ph idx="1"/>
          </p:nvPr>
        </p:nvSpPr>
        <p:spPr/>
        <p:txBody>
          <a:bodyPr>
            <a:normAutofit lnSpcReduction="10000"/>
          </a:bodyPr>
          <a:lstStyle/>
          <a:p>
            <a:r>
              <a:rPr lang="pt-BR" dirty="0"/>
              <a:t>Uma indústria propõe-se descarregar seu efluente o contendo um tóxico em um rio próximo. É desejável configurar permissões de emissão com base no impacto do despejo na qualidade da água no rio. Um modelo preliminar deve ser desenvolvido para prever as concentrações do componente tóxico no rio sob várias condições de vazão do efluente e vazão do rio, em condições de estado estacionário.</a:t>
            </a:r>
          </a:p>
        </p:txBody>
      </p:sp>
    </p:spTree>
    <p:extLst>
      <p:ext uri="{BB962C8B-B14F-4D97-AF65-F5344CB8AC3E}">
        <p14:creationId xmlns:p14="http://schemas.microsoft.com/office/powerpoint/2010/main" val="3962604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991"/>
            <a:ext cx="8229600" cy="1143000"/>
          </a:xfrm>
        </p:spPr>
        <p:txBody>
          <a:bodyPr>
            <a:normAutofit/>
          </a:bodyPr>
          <a:lstStyle/>
          <a:p>
            <a:r>
              <a:rPr lang="pt-BR" dirty="0"/>
              <a:t>Passo 3: Análise Matemática</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457200" y="1403991"/>
                <a:ext cx="8435280" cy="5141168"/>
              </a:xfrm>
            </p:spPr>
            <p:txBody>
              <a:bodyPr>
                <a:normAutofit fontScale="92500" lnSpcReduction="10000"/>
              </a:bodyPr>
              <a:lstStyle/>
              <a:p>
                <a:pPr marL="0" indent="0">
                  <a:buNone/>
                </a:pPr>
                <a:r>
                  <a:rPr lang="pt-BR" sz="2400" dirty="0"/>
                  <a:t>Agora, as constantes M e N devem ser determinadas usando as condições de contorno para esta situação particular. (Esse é outro motivo para estabelecer o limite do sistema antecipadamente). É conveniente, neste caso, considerar o alcance a montante e a jusante do ponto de despejo como duas regiões separadas para determinar as condições de contorno (</a:t>
                </a:r>
                <a:r>
                  <a:rPr lang="pt-BR" sz="2400" dirty="0" err="1"/>
                  <a:t>BCs</a:t>
                </a:r>
                <a:r>
                  <a:rPr lang="pt-BR" sz="2400" dirty="0"/>
                  <a:t>). Assumindo a concentração de tóxico muito a montante e muito a jusante da descarga próximo à zero, pode-se determinar os valores de M e N e, portanto, a solução final</a:t>
                </a:r>
                <a:r>
                  <a:rPr lang="pt-BR" sz="2400" dirty="0" smtClean="0"/>
                  <a:t>:</a:t>
                </a:r>
              </a:p>
              <a:p>
                <a:pPr marL="0" indent="0">
                  <a:buNone/>
                </a:pPr>
                <a:r>
                  <a:rPr lang="pt-BR" sz="2400" dirty="0" smtClean="0"/>
                  <a:t>Condição </a:t>
                </a:r>
                <a:r>
                  <a:rPr lang="pt-BR" sz="2400" dirty="0"/>
                  <a:t>à montante: </a:t>
                </a:r>
                <a14:m>
                  <m:oMath xmlns:m="http://schemas.openxmlformats.org/officeDocument/2006/math">
                    <m:r>
                      <a:rPr lang="pt-BR" sz="2400" i="1">
                        <a:latin typeface="Cambria Math" panose="02040503050406030204" pitchFamily="18" charset="0"/>
                      </a:rPr>
                      <m:t>𝑥</m:t>
                    </m:r>
                    <m:r>
                      <a:rPr lang="pt-BR" sz="2400" i="1">
                        <a:latin typeface="Cambria Math" panose="02040503050406030204" pitchFamily="18" charset="0"/>
                      </a:rPr>
                      <m:t>≤0</m:t>
                    </m:r>
                  </m:oMath>
                </a14:m>
                <a:r>
                  <a:rPr lang="pt-BR" sz="2400" dirty="0" smtClean="0"/>
                  <a:t>		</a:t>
                </a:r>
                <a:r>
                  <a:rPr lang="pt-BR" sz="2400" dirty="0"/>
                  <a:t>Condição à jusante: </a:t>
                </a:r>
                <a14:m>
                  <m:oMath xmlns:m="http://schemas.openxmlformats.org/officeDocument/2006/math">
                    <m:r>
                      <a:rPr lang="pt-BR" sz="2400" i="1">
                        <a:latin typeface="Cambria Math" panose="02040503050406030204" pitchFamily="18" charset="0"/>
                      </a:rPr>
                      <m:t>𝑥</m:t>
                    </m:r>
                    <m:r>
                      <a:rPr lang="pt-BR" sz="2400" i="1">
                        <a:latin typeface="Cambria Math" panose="02040503050406030204" pitchFamily="18" charset="0"/>
                      </a:rPr>
                      <m:t>≥0</m:t>
                    </m:r>
                  </m:oMath>
                </a14:m>
                <a:endParaRPr lang="pt-BR" sz="2400" dirty="0"/>
              </a:p>
              <a:p>
                <a:pPr marL="0" indent="0">
                  <a:buNone/>
                </a:pPr>
                <a:endParaRPr lang="pt-BR" sz="2400" dirty="0" smtClean="0"/>
              </a:p>
              <a:p>
                <a:pPr marL="0" indent="0">
                  <a:buNone/>
                </a:pPr>
                <a:r>
                  <a:rPr lang="pt-BR" sz="2400" dirty="0"/>
                  <a:t>	</a:t>
                </a:r>
                <a:r>
                  <a:rPr lang="pt-BR" sz="2400" dirty="0" smtClean="0"/>
                  <a:t>			</a:t>
                </a:r>
              </a:p>
              <a:p>
                <a:pPr marL="0" indent="0">
                  <a:buNone/>
                </a:pPr>
                <a:endParaRPr lang="pt-BR" sz="2400" dirty="0"/>
              </a:p>
              <a:p>
                <a:pPr marL="0" indent="0">
                  <a:buNone/>
                </a:pPr>
                <a:endParaRPr lang="pt-BR" sz="2400" dirty="0" smtClean="0"/>
              </a:p>
              <a:p>
                <a:pPr marL="0" indent="0">
                  <a:buNone/>
                </a:pPr>
                <a:endParaRPr lang="pt-BR" sz="2400" dirty="0"/>
              </a:p>
              <a:p>
                <a:pPr marL="0" indent="0">
                  <a:buNone/>
                </a:pPr>
                <a:r>
                  <a:rPr lang="pt-BR" sz="2400" dirty="0" smtClean="0"/>
                  <a:t>Assim:					</a:t>
                </a:r>
                <a:r>
                  <a:rPr lang="pt-BR" sz="2400" dirty="0"/>
                  <a:t>Assim:</a:t>
                </a:r>
              </a:p>
              <a:p>
                <a:pPr marL="0" indent="0">
                  <a:buNone/>
                </a:pPr>
                <a:endParaRPr lang="pt-BR" sz="2400" dirty="0"/>
              </a:p>
              <a:p>
                <a:pPr marL="0" indent="0">
                  <a:buNone/>
                </a:pPr>
                <a:endParaRPr lang="pt-BR" sz="2200"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457200" y="1403991"/>
                <a:ext cx="8435280" cy="5141168"/>
              </a:xfrm>
              <a:blipFill rotWithShape="0">
                <a:blip r:embed="rId2"/>
                <a:stretch>
                  <a:fillRect l="-939" t="-1422" r="-1301" b="-1303"/>
                </a:stretch>
              </a:blipFill>
            </p:spPr>
            <p:txBody>
              <a:bodyPr/>
              <a:lstStyle/>
              <a:p>
                <a:r>
                  <a:rPr lang="pt-BR">
                    <a:noFill/>
                  </a:rPr>
                  <a:t> </a:t>
                </a:r>
              </a:p>
            </p:txBody>
          </p:sp>
        </mc:Fallback>
      </mc:AlternateContent>
      <p:pic>
        <p:nvPicPr>
          <p:cNvPr id="9" name="Imagem 8"/>
          <p:cNvPicPr/>
          <p:nvPr/>
        </p:nvPicPr>
        <p:blipFill>
          <a:blip r:embed="rId3" cstate="print"/>
          <a:srcRect/>
          <a:stretch>
            <a:fillRect/>
          </a:stretch>
        </p:blipFill>
        <p:spPr bwMode="auto">
          <a:xfrm>
            <a:off x="1403648" y="4365104"/>
            <a:ext cx="2129408" cy="1340768"/>
          </a:xfrm>
          <a:prstGeom prst="rect">
            <a:avLst/>
          </a:prstGeom>
          <a:noFill/>
          <a:ln w="9525">
            <a:noFill/>
            <a:miter lim="800000"/>
            <a:headEnd/>
            <a:tailEnd/>
          </a:ln>
        </p:spPr>
      </p:pic>
      <p:pic>
        <p:nvPicPr>
          <p:cNvPr id="10" name="Imagem 9"/>
          <p:cNvPicPr/>
          <p:nvPr/>
        </p:nvPicPr>
        <p:blipFill>
          <a:blip r:embed="rId4" cstate="print"/>
          <a:srcRect b="18919"/>
          <a:stretch>
            <a:fillRect/>
          </a:stretch>
        </p:blipFill>
        <p:spPr bwMode="auto">
          <a:xfrm>
            <a:off x="1403648" y="6239116"/>
            <a:ext cx="1077268" cy="483791"/>
          </a:xfrm>
          <a:prstGeom prst="rect">
            <a:avLst/>
          </a:prstGeom>
          <a:noFill/>
          <a:ln w="9525">
            <a:noFill/>
            <a:miter lim="800000"/>
            <a:headEnd/>
            <a:tailEnd/>
          </a:ln>
        </p:spPr>
      </p:pic>
      <p:pic>
        <p:nvPicPr>
          <p:cNvPr id="11" name="Imagem 10"/>
          <p:cNvPicPr/>
          <p:nvPr/>
        </p:nvPicPr>
        <p:blipFill>
          <a:blip r:embed="rId5" cstate="print"/>
          <a:srcRect/>
          <a:stretch>
            <a:fillRect/>
          </a:stretch>
        </p:blipFill>
        <p:spPr bwMode="auto">
          <a:xfrm>
            <a:off x="6012160" y="4336308"/>
            <a:ext cx="2066017" cy="1355684"/>
          </a:xfrm>
          <a:prstGeom prst="rect">
            <a:avLst/>
          </a:prstGeom>
          <a:noFill/>
          <a:ln w="9525">
            <a:noFill/>
            <a:miter lim="800000"/>
            <a:headEnd/>
            <a:tailEnd/>
          </a:ln>
        </p:spPr>
      </p:pic>
      <p:pic>
        <p:nvPicPr>
          <p:cNvPr id="12" name="Imagem 11"/>
          <p:cNvPicPr/>
          <p:nvPr/>
        </p:nvPicPr>
        <p:blipFill>
          <a:blip r:embed="rId6" cstate="print"/>
          <a:srcRect/>
          <a:stretch>
            <a:fillRect/>
          </a:stretch>
        </p:blipFill>
        <p:spPr bwMode="auto">
          <a:xfrm>
            <a:off x="6012160" y="6239116"/>
            <a:ext cx="864096" cy="483791"/>
          </a:xfrm>
          <a:prstGeom prst="rect">
            <a:avLst/>
          </a:prstGeom>
          <a:noFill/>
          <a:ln w="9525">
            <a:noFill/>
            <a:miter lim="800000"/>
            <a:headEnd/>
            <a:tailEnd/>
          </a:ln>
        </p:spPr>
      </p:pic>
    </p:spTree>
    <p:extLst>
      <p:ext uri="{BB962C8B-B14F-4D97-AF65-F5344CB8AC3E}">
        <p14:creationId xmlns:p14="http://schemas.microsoft.com/office/powerpoint/2010/main" val="2107616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991"/>
            <a:ext cx="8229600" cy="1143000"/>
          </a:xfrm>
        </p:spPr>
        <p:txBody>
          <a:bodyPr>
            <a:normAutofit/>
          </a:bodyPr>
          <a:lstStyle/>
          <a:p>
            <a:r>
              <a:rPr lang="pt-BR" dirty="0"/>
              <a:t>Passo 3: Análise Matemática</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457200" y="1403991"/>
                <a:ext cx="8435280" cy="5141168"/>
              </a:xfrm>
            </p:spPr>
            <p:txBody>
              <a:bodyPr>
                <a:normAutofit fontScale="92500" lnSpcReduction="10000"/>
              </a:bodyPr>
              <a:lstStyle/>
              <a:p>
                <a:pPr marL="0" indent="0">
                  <a:buNone/>
                </a:pPr>
                <a:r>
                  <a:rPr lang="pt-BR" sz="2400" dirty="0"/>
                  <a:t>Agora, as constantes M e N devem ser determinadas usando as condições de contorno para esta situação particular. (Esse é outro motivo para estabelecer o limite do sistema antecipadamente). É conveniente, neste caso, considerar o alcance a montante e a jusante do ponto de despejo como duas regiões separadas para determinar as condições de contorno (</a:t>
                </a:r>
                <a:r>
                  <a:rPr lang="pt-BR" sz="2400" dirty="0" err="1"/>
                  <a:t>BCs</a:t>
                </a:r>
                <a:r>
                  <a:rPr lang="pt-BR" sz="2400" dirty="0"/>
                  <a:t>). Assumindo a concentração de tóxico muito a montante e muito a jusante da descarga próximo à zero, pode-se determinar os valores de M e N e, portanto, a solução final</a:t>
                </a:r>
                <a:r>
                  <a:rPr lang="pt-BR" sz="2400" dirty="0" smtClean="0"/>
                  <a:t>:</a:t>
                </a:r>
              </a:p>
              <a:p>
                <a:pPr marL="0" indent="0">
                  <a:buNone/>
                </a:pPr>
                <a:r>
                  <a:rPr lang="pt-BR" sz="2400" dirty="0" smtClean="0"/>
                  <a:t>Condição </a:t>
                </a:r>
                <a:r>
                  <a:rPr lang="pt-BR" sz="2400" dirty="0"/>
                  <a:t>à montante: </a:t>
                </a:r>
                <a14:m>
                  <m:oMath xmlns:m="http://schemas.openxmlformats.org/officeDocument/2006/math">
                    <m:r>
                      <a:rPr lang="pt-BR" sz="2400" i="1">
                        <a:latin typeface="Cambria Math" panose="02040503050406030204" pitchFamily="18" charset="0"/>
                      </a:rPr>
                      <m:t>𝑥</m:t>
                    </m:r>
                    <m:r>
                      <a:rPr lang="pt-BR" sz="2400" i="1">
                        <a:latin typeface="Cambria Math" panose="02040503050406030204" pitchFamily="18" charset="0"/>
                      </a:rPr>
                      <m:t>≤0</m:t>
                    </m:r>
                  </m:oMath>
                </a14:m>
                <a:r>
                  <a:rPr lang="pt-BR" sz="2400" dirty="0" smtClean="0"/>
                  <a:t>		</a:t>
                </a:r>
                <a:r>
                  <a:rPr lang="pt-BR" sz="2400" dirty="0"/>
                  <a:t>Condição à jusante: </a:t>
                </a:r>
                <a14:m>
                  <m:oMath xmlns:m="http://schemas.openxmlformats.org/officeDocument/2006/math">
                    <m:r>
                      <a:rPr lang="pt-BR" sz="2400" i="1">
                        <a:latin typeface="Cambria Math" panose="02040503050406030204" pitchFamily="18" charset="0"/>
                      </a:rPr>
                      <m:t>𝑥</m:t>
                    </m:r>
                    <m:r>
                      <a:rPr lang="pt-BR" sz="2400" i="1">
                        <a:latin typeface="Cambria Math" panose="02040503050406030204" pitchFamily="18" charset="0"/>
                      </a:rPr>
                      <m:t>≥0</m:t>
                    </m:r>
                  </m:oMath>
                </a14:m>
                <a:endParaRPr lang="pt-BR" sz="2400" dirty="0"/>
              </a:p>
              <a:p>
                <a:pPr marL="0" indent="0">
                  <a:buNone/>
                </a:pPr>
                <a:endParaRPr lang="pt-BR" sz="2400" dirty="0" smtClean="0"/>
              </a:p>
              <a:p>
                <a:pPr marL="0" indent="0">
                  <a:buNone/>
                </a:pPr>
                <a:r>
                  <a:rPr lang="pt-BR" sz="2400" dirty="0"/>
                  <a:t>	</a:t>
                </a:r>
                <a:r>
                  <a:rPr lang="pt-BR" sz="2400" dirty="0" smtClean="0"/>
                  <a:t>			</a:t>
                </a:r>
              </a:p>
              <a:p>
                <a:pPr marL="0" indent="0">
                  <a:buNone/>
                </a:pPr>
                <a:endParaRPr lang="pt-BR" sz="2400" dirty="0"/>
              </a:p>
              <a:p>
                <a:pPr marL="0" indent="0">
                  <a:buNone/>
                </a:pPr>
                <a:endParaRPr lang="pt-BR" sz="2400" dirty="0" smtClean="0"/>
              </a:p>
              <a:p>
                <a:pPr marL="0" indent="0">
                  <a:buNone/>
                </a:pPr>
                <a:endParaRPr lang="pt-BR" sz="2400" dirty="0"/>
              </a:p>
              <a:p>
                <a:pPr marL="0" indent="0">
                  <a:buNone/>
                </a:pPr>
                <a:r>
                  <a:rPr lang="pt-BR" sz="2400" dirty="0" smtClean="0"/>
                  <a:t>Assim:					</a:t>
                </a:r>
                <a:r>
                  <a:rPr lang="pt-BR" sz="2400" dirty="0"/>
                  <a:t>Assim:</a:t>
                </a:r>
              </a:p>
              <a:p>
                <a:pPr marL="0" indent="0">
                  <a:buNone/>
                </a:pPr>
                <a:endParaRPr lang="pt-BR" sz="2400" dirty="0"/>
              </a:p>
              <a:p>
                <a:pPr marL="0" indent="0">
                  <a:buNone/>
                </a:pPr>
                <a:endParaRPr lang="pt-BR" sz="2200"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457200" y="1403991"/>
                <a:ext cx="8435280" cy="5141168"/>
              </a:xfrm>
              <a:blipFill rotWithShape="0">
                <a:blip r:embed="rId2"/>
                <a:stretch>
                  <a:fillRect l="-939" t="-1422" r="-1301" b="-1303"/>
                </a:stretch>
              </a:blipFill>
            </p:spPr>
            <p:txBody>
              <a:bodyPr/>
              <a:lstStyle/>
              <a:p>
                <a:r>
                  <a:rPr lang="pt-BR">
                    <a:noFill/>
                  </a:rPr>
                  <a:t> </a:t>
                </a:r>
              </a:p>
            </p:txBody>
          </p:sp>
        </mc:Fallback>
      </mc:AlternateContent>
      <p:pic>
        <p:nvPicPr>
          <p:cNvPr id="9" name="Imagem 8"/>
          <p:cNvPicPr/>
          <p:nvPr/>
        </p:nvPicPr>
        <p:blipFill>
          <a:blip r:embed="rId3" cstate="print"/>
          <a:srcRect/>
          <a:stretch>
            <a:fillRect/>
          </a:stretch>
        </p:blipFill>
        <p:spPr bwMode="auto">
          <a:xfrm>
            <a:off x="1403648" y="4365104"/>
            <a:ext cx="2129408" cy="1340768"/>
          </a:xfrm>
          <a:prstGeom prst="rect">
            <a:avLst/>
          </a:prstGeom>
          <a:noFill/>
          <a:ln w="9525">
            <a:noFill/>
            <a:miter lim="800000"/>
            <a:headEnd/>
            <a:tailEnd/>
          </a:ln>
        </p:spPr>
      </p:pic>
      <p:pic>
        <p:nvPicPr>
          <p:cNvPr id="10" name="Imagem 9"/>
          <p:cNvPicPr/>
          <p:nvPr/>
        </p:nvPicPr>
        <p:blipFill>
          <a:blip r:embed="rId4" cstate="print"/>
          <a:srcRect b="18919"/>
          <a:stretch>
            <a:fillRect/>
          </a:stretch>
        </p:blipFill>
        <p:spPr bwMode="auto">
          <a:xfrm>
            <a:off x="1403648" y="6239116"/>
            <a:ext cx="1077268" cy="483791"/>
          </a:xfrm>
          <a:prstGeom prst="rect">
            <a:avLst/>
          </a:prstGeom>
          <a:noFill/>
          <a:ln w="9525">
            <a:noFill/>
            <a:miter lim="800000"/>
            <a:headEnd/>
            <a:tailEnd/>
          </a:ln>
        </p:spPr>
      </p:pic>
      <p:pic>
        <p:nvPicPr>
          <p:cNvPr id="11" name="Imagem 10"/>
          <p:cNvPicPr/>
          <p:nvPr/>
        </p:nvPicPr>
        <p:blipFill>
          <a:blip r:embed="rId5" cstate="print"/>
          <a:srcRect/>
          <a:stretch>
            <a:fillRect/>
          </a:stretch>
        </p:blipFill>
        <p:spPr bwMode="auto">
          <a:xfrm>
            <a:off x="6012160" y="4336308"/>
            <a:ext cx="2066017" cy="1355684"/>
          </a:xfrm>
          <a:prstGeom prst="rect">
            <a:avLst/>
          </a:prstGeom>
          <a:noFill/>
          <a:ln w="9525">
            <a:noFill/>
            <a:miter lim="800000"/>
            <a:headEnd/>
            <a:tailEnd/>
          </a:ln>
        </p:spPr>
      </p:pic>
      <p:pic>
        <p:nvPicPr>
          <p:cNvPr id="12" name="Imagem 11"/>
          <p:cNvPicPr/>
          <p:nvPr/>
        </p:nvPicPr>
        <p:blipFill>
          <a:blip r:embed="rId6" cstate="print"/>
          <a:srcRect/>
          <a:stretch>
            <a:fillRect/>
          </a:stretch>
        </p:blipFill>
        <p:spPr bwMode="auto">
          <a:xfrm>
            <a:off x="6012160" y="6239116"/>
            <a:ext cx="936104" cy="483791"/>
          </a:xfrm>
          <a:prstGeom prst="rect">
            <a:avLst/>
          </a:prstGeom>
          <a:noFill/>
          <a:ln w="9525">
            <a:noFill/>
            <a:miter lim="800000"/>
            <a:headEnd/>
            <a:tailEnd/>
          </a:ln>
        </p:spPr>
      </p:pic>
    </p:spTree>
    <p:extLst>
      <p:ext uri="{BB962C8B-B14F-4D97-AF65-F5344CB8AC3E}">
        <p14:creationId xmlns:p14="http://schemas.microsoft.com/office/powerpoint/2010/main" val="1217808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991"/>
            <a:ext cx="8229600" cy="1143000"/>
          </a:xfrm>
        </p:spPr>
        <p:txBody>
          <a:bodyPr>
            <a:normAutofit/>
          </a:bodyPr>
          <a:lstStyle/>
          <a:p>
            <a:r>
              <a:rPr lang="pt-BR" dirty="0"/>
              <a:t>Passo 3: Análise Matemática</a:t>
            </a:r>
          </a:p>
        </p:txBody>
      </p:sp>
      <p:sp>
        <p:nvSpPr>
          <p:cNvPr id="3" name="Espaço Reservado para Conteúdo 2"/>
          <p:cNvSpPr>
            <a:spLocks noGrp="1"/>
          </p:cNvSpPr>
          <p:nvPr>
            <p:ph idx="1"/>
          </p:nvPr>
        </p:nvSpPr>
        <p:spPr>
          <a:xfrm>
            <a:off x="457200" y="1403991"/>
            <a:ext cx="8435280" cy="5141168"/>
          </a:xfrm>
        </p:spPr>
        <p:txBody>
          <a:bodyPr>
            <a:normAutofit/>
          </a:bodyPr>
          <a:lstStyle/>
          <a:p>
            <a:pPr marL="0" indent="0">
              <a:buNone/>
            </a:pPr>
            <a:r>
              <a:rPr lang="pt-BR" sz="2000" dirty="0" smtClean="0"/>
              <a:t>Resta determinar o valor de C</a:t>
            </a:r>
            <a:r>
              <a:rPr lang="pt-BR" sz="2000" baseline="-25000" dirty="0" smtClean="0"/>
              <a:t>0</a:t>
            </a:r>
            <a:r>
              <a:rPr lang="pt-BR" sz="2000" dirty="0" smtClean="0"/>
              <a:t> para completar a solução. Um balanço de massa para um elemento infinitesimal no ponto de despejo agora pode fornecer o valor para C</a:t>
            </a:r>
            <a:r>
              <a:rPr lang="pt-BR" sz="2000" baseline="-25000" dirty="0" smtClean="0"/>
              <a:t>0</a:t>
            </a:r>
            <a:r>
              <a:rPr lang="pt-BR" sz="2000" dirty="0" smtClean="0"/>
              <a:t> a partir de parâmetros previamente definidos.</a:t>
            </a:r>
          </a:p>
          <a:p>
            <a:pPr marL="0" indent="0">
              <a:buNone/>
            </a:pPr>
            <a:r>
              <a:rPr lang="pt-BR" sz="2000" dirty="0" smtClean="0"/>
              <a:t>Este elemento infinitesimal pode ser tratado como um subsistema no ponto de despejo:</a:t>
            </a:r>
          </a:p>
          <a:p>
            <a:pPr marL="0" indent="0">
              <a:buNone/>
            </a:pPr>
            <a:endParaRPr lang="pt-BR" sz="2400" dirty="0" smtClean="0"/>
          </a:p>
          <a:p>
            <a:pPr marL="0" indent="0">
              <a:buNone/>
            </a:pPr>
            <a:endParaRPr lang="pt-BR" sz="2200" dirty="0"/>
          </a:p>
        </p:txBody>
      </p:sp>
      <p:pic>
        <p:nvPicPr>
          <p:cNvPr id="8" name="Imagem 7"/>
          <p:cNvPicPr/>
          <p:nvPr/>
        </p:nvPicPr>
        <p:blipFill>
          <a:blip r:embed="rId2" cstate="print"/>
          <a:srcRect/>
          <a:stretch>
            <a:fillRect/>
          </a:stretch>
        </p:blipFill>
        <p:spPr bwMode="auto">
          <a:xfrm>
            <a:off x="611560" y="3356992"/>
            <a:ext cx="2304256" cy="2160240"/>
          </a:xfrm>
          <a:prstGeom prst="rect">
            <a:avLst/>
          </a:prstGeom>
          <a:noFill/>
          <a:ln w="9525">
            <a:noFill/>
            <a:miter lim="800000"/>
            <a:headEnd/>
            <a:tailEnd/>
          </a:ln>
        </p:spPr>
      </p:pic>
      <p:sp>
        <p:nvSpPr>
          <p:cNvPr id="4" name="Retângulo 3"/>
          <p:cNvSpPr/>
          <p:nvPr/>
        </p:nvSpPr>
        <p:spPr>
          <a:xfrm>
            <a:off x="598181" y="5827115"/>
            <a:ext cx="2300630" cy="369332"/>
          </a:xfrm>
          <a:prstGeom prst="rect">
            <a:avLst/>
          </a:prstGeom>
        </p:spPr>
        <p:txBody>
          <a:bodyPr wrap="none">
            <a:spAutoFit/>
          </a:bodyPr>
          <a:lstStyle/>
          <a:p>
            <a:pPr algn="just">
              <a:spcAft>
                <a:spcPts val="0"/>
              </a:spcAft>
            </a:pPr>
            <a:r>
              <a:rPr lang="pt-BR" dirty="0">
                <a:latin typeface="Times New Roman" panose="02020603050405020304" pitchFamily="18" charset="0"/>
                <a:ea typeface="Times New Roman" panose="02020603050405020304" pitchFamily="18" charset="0"/>
              </a:rPr>
              <a:t>Fonte: </a:t>
            </a:r>
            <a:r>
              <a:rPr lang="pt-BR" dirty="0" err="1">
                <a:latin typeface="Times New Roman" panose="02020603050405020304" pitchFamily="18" charset="0"/>
                <a:ea typeface="Times New Roman" panose="02020603050405020304" pitchFamily="18" charset="0"/>
              </a:rPr>
              <a:t>Khandan</a:t>
            </a:r>
            <a:r>
              <a:rPr lang="pt-BR" dirty="0">
                <a:latin typeface="Times New Roman" panose="02020603050405020304" pitchFamily="18" charset="0"/>
                <a:ea typeface="Times New Roman" panose="02020603050405020304" pitchFamily="18" charset="0"/>
              </a:rPr>
              <a:t>, 2002.</a:t>
            </a:r>
            <a:endParaRPr lang="pt-BR" dirty="0">
              <a:effectLst/>
              <a:latin typeface="Times New Roman" panose="02020603050405020304" pitchFamily="18" charset="0"/>
              <a:ea typeface="Times New Roman" panose="02020603050405020304" pitchFamily="18" charset="0"/>
            </a:endParaRPr>
          </a:p>
        </p:txBody>
      </p:sp>
      <p:sp>
        <p:nvSpPr>
          <p:cNvPr id="13" name="Espaço Reservado para Conteúdo 2"/>
          <p:cNvSpPr txBox="1">
            <a:spLocks/>
          </p:cNvSpPr>
          <p:nvPr/>
        </p:nvSpPr>
        <p:spPr>
          <a:xfrm>
            <a:off x="3347864" y="2880320"/>
            <a:ext cx="5760640" cy="4005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000" dirty="0"/>
              <a:t>Vazão mássica do tóxico entrando em um elemento diferencial</a:t>
            </a:r>
            <a:r>
              <a:rPr lang="pt-BR" sz="2000" dirty="0" smtClean="0"/>
              <a:t>:</a:t>
            </a:r>
          </a:p>
          <a:p>
            <a:pPr marL="0" indent="0">
              <a:buNone/>
            </a:pPr>
            <a:endParaRPr lang="pt-BR" sz="2000" dirty="0" smtClean="0"/>
          </a:p>
          <a:p>
            <a:pPr marL="0" indent="0">
              <a:buNone/>
            </a:pPr>
            <a:endParaRPr lang="pt-BR" sz="2000" dirty="0"/>
          </a:p>
          <a:p>
            <a:pPr marL="0" indent="0">
              <a:buNone/>
            </a:pPr>
            <a:r>
              <a:rPr lang="pt-BR" sz="2000" dirty="0"/>
              <a:t>Vazão mássica do tóxico saindo de um elemento diferencial</a:t>
            </a:r>
            <a:r>
              <a:rPr lang="pt-BR" sz="2000" dirty="0" smtClean="0"/>
              <a:t>:</a:t>
            </a:r>
          </a:p>
          <a:p>
            <a:pPr marL="0" indent="0">
              <a:buNone/>
            </a:pPr>
            <a:endParaRPr lang="pt-BR" sz="2000" dirty="0"/>
          </a:p>
          <a:p>
            <a:pPr marL="0" indent="0">
              <a:buNone/>
            </a:pPr>
            <a:endParaRPr lang="pt-BR" sz="2000" dirty="0" smtClean="0"/>
          </a:p>
          <a:p>
            <a:pPr marL="0" indent="0">
              <a:buNone/>
            </a:pPr>
            <a:r>
              <a:rPr lang="pt-BR" sz="2000" dirty="0"/>
              <a:t>Reação dentro do elemento diferencial: </a:t>
            </a:r>
            <a:endParaRPr lang="pt-BR" sz="2000" dirty="0" smtClean="0"/>
          </a:p>
          <a:p>
            <a:pPr marL="0" indent="0">
              <a:buNone/>
            </a:pPr>
            <a:endParaRPr lang="pt-BR" sz="2000" dirty="0"/>
          </a:p>
          <a:p>
            <a:pPr marL="0" indent="0">
              <a:buNone/>
            </a:pPr>
            <a:endParaRPr lang="pt-BR" sz="2000" dirty="0" smtClean="0"/>
          </a:p>
          <a:p>
            <a:pPr marL="0" indent="0">
              <a:buNone/>
            </a:pPr>
            <a:r>
              <a:rPr lang="pt-BR" sz="2000" dirty="0"/>
              <a:t>Considera-se que no ponto de despejo não há reação</a:t>
            </a:r>
            <a:r>
              <a:rPr lang="pt-BR" sz="2000" dirty="0" smtClean="0"/>
              <a:t>.</a:t>
            </a:r>
            <a:endParaRPr lang="pt-BR" sz="2200" dirty="0"/>
          </a:p>
        </p:txBody>
      </p:sp>
      <p:pic>
        <p:nvPicPr>
          <p:cNvPr id="18" name="Imagem 17"/>
          <p:cNvPicPr/>
          <p:nvPr/>
        </p:nvPicPr>
        <p:blipFill>
          <a:blip r:embed="rId3" cstate="print"/>
          <a:srcRect/>
          <a:stretch>
            <a:fillRect/>
          </a:stretch>
        </p:blipFill>
        <p:spPr bwMode="auto">
          <a:xfrm>
            <a:off x="5220071" y="3303749"/>
            <a:ext cx="2077341" cy="797519"/>
          </a:xfrm>
          <a:prstGeom prst="rect">
            <a:avLst/>
          </a:prstGeom>
          <a:noFill/>
          <a:ln w="9525">
            <a:noFill/>
            <a:miter lim="800000"/>
            <a:headEnd/>
            <a:tailEnd/>
          </a:ln>
        </p:spPr>
      </p:pic>
      <p:pic>
        <p:nvPicPr>
          <p:cNvPr id="19" name="Imagem 18"/>
          <p:cNvPicPr/>
          <p:nvPr/>
        </p:nvPicPr>
        <p:blipFill>
          <a:blip r:embed="rId4" cstate="print"/>
          <a:srcRect/>
          <a:stretch>
            <a:fillRect/>
          </a:stretch>
        </p:blipFill>
        <p:spPr bwMode="auto">
          <a:xfrm>
            <a:off x="5351398" y="4625667"/>
            <a:ext cx="1814686" cy="753229"/>
          </a:xfrm>
          <a:prstGeom prst="rect">
            <a:avLst/>
          </a:prstGeom>
          <a:noFill/>
          <a:ln w="9525">
            <a:noFill/>
            <a:miter lim="800000"/>
            <a:headEnd/>
            <a:tailEnd/>
          </a:ln>
        </p:spPr>
      </p:pic>
      <p:pic>
        <p:nvPicPr>
          <p:cNvPr id="20" name="Imagem 19"/>
          <p:cNvPicPr/>
          <p:nvPr/>
        </p:nvPicPr>
        <p:blipFill>
          <a:blip r:embed="rId5" cstate="print"/>
          <a:srcRect/>
          <a:stretch>
            <a:fillRect/>
          </a:stretch>
        </p:blipFill>
        <p:spPr bwMode="auto">
          <a:xfrm>
            <a:off x="5716813" y="5903295"/>
            <a:ext cx="1083855" cy="336119"/>
          </a:xfrm>
          <a:prstGeom prst="rect">
            <a:avLst/>
          </a:prstGeom>
          <a:noFill/>
          <a:ln w="9525">
            <a:noFill/>
            <a:miter lim="800000"/>
            <a:headEnd/>
            <a:tailEnd/>
          </a:ln>
        </p:spPr>
      </p:pic>
    </p:spTree>
    <p:extLst>
      <p:ext uri="{BB962C8B-B14F-4D97-AF65-F5344CB8AC3E}">
        <p14:creationId xmlns:p14="http://schemas.microsoft.com/office/powerpoint/2010/main" val="2223368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991"/>
            <a:ext cx="8229600" cy="1143000"/>
          </a:xfrm>
        </p:spPr>
        <p:txBody>
          <a:bodyPr>
            <a:normAutofit/>
          </a:bodyPr>
          <a:lstStyle/>
          <a:p>
            <a:r>
              <a:rPr lang="pt-BR" dirty="0"/>
              <a:t>Passo 3: Análise Matemática</a:t>
            </a:r>
          </a:p>
        </p:txBody>
      </p:sp>
      <p:sp>
        <p:nvSpPr>
          <p:cNvPr id="3" name="Espaço Reservado para Conteúdo 2"/>
          <p:cNvSpPr>
            <a:spLocks noGrp="1"/>
          </p:cNvSpPr>
          <p:nvPr>
            <p:ph idx="1"/>
          </p:nvPr>
        </p:nvSpPr>
        <p:spPr>
          <a:xfrm>
            <a:off x="457200" y="1403991"/>
            <a:ext cx="8435280" cy="5141168"/>
          </a:xfrm>
        </p:spPr>
        <p:txBody>
          <a:bodyPr>
            <a:normAutofit fontScale="92500" lnSpcReduction="20000"/>
          </a:bodyPr>
          <a:lstStyle/>
          <a:p>
            <a:pPr marL="0" indent="0">
              <a:buNone/>
            </a:pPr>
            <a:r>
              <a:rPr lang="pt-BR" sz="2400" dirty="0"/>
              <a:t>Assim o balanço de massa pode ser escrito da seguinte forma</a:t>
            </a:r>
            <a:r>
              <a:rPr lang="pt-BR" sz="2400" dirty="0" smtClean="0"/>
              <a:t>:</a:t>
            </a:r>
          </a:p>
          <a:p>
            <a:pPr marL="0" indent="0">
              <a:buNone/>
            </a:pPr>
            <a:endParaRPr lang="pt-BR" sz="2400" dirty="0"/>
          </a:p>
          <a:p>
            <a:pPr marL="0" indent="0">
              <a:buNone/>
            </a:pPr>
            <a:endParaRPr lang="pt-BR" sz="2400" dirty="0" smtClean="0"/>
          </a:p>
          <a:p>
            <a:pPr marL="0" indent="0">
              <a:buNone/>
            </a:pPr>
            <a:endParaRPr lang="pt-BR" sz="2400" dirty="0"/>
          </a:p>
          <a:p>
            <a:pPr marL="0" indent="0">
              <a:buNone/>
            </a:pPr>
            <a:r>
              <a:rPr lang="pt-BR" sz="2400" dirty="0" smtClean="0"/>
              <a:t>Substituindo-se </a:t>
            </a:r>
            <a:r>
              <a:rPr lang="pt-BR" sz="2400" dirty="0"/>
              <a:t>a expressão da variação da concentração com a posição temos:</a:t>
            </a:r>
          </a:p>
          <a:p>
            <a:pPr marL="0" indent="0">
              <a:buNone/>
            </a:pPr>
            <a:endParaRPr lang="pt-BR" sz="2400" dirty="0"/>
          </a:p>
          <a:p>
            <a:pPr marL="0" indent="0">
              <a:buNone/>
            </a:pPr>
            <a:endParaRPr lang="pt-BR" sz="2400" dirty="0"/>
          </a:p>
          <a:p>
            <a:pPr marL="0" indent="0">
              <a:buNone/>
            </a:pPr>
            <a:endParaRPr lang="pt-BR" sz="2200" dirty="0" smtClean="0"/>
          </a:p>
          <a:p>
            <a:pPr marL="0" indent="0">
              <a:buNone/>
            </a:pPr>
            <a:r>
              <a:rPr lang="pt-BR" sz="2200" dirty="0" smtClean="0"/>
              <a:t>Então:</a:t>
            </a:r>
          </a:p>
          <a:p>
            <a:pPr marL="0" indent="0">
              <a:buNone/>
            </a:pPr>
            <a:endParaRPr lang="pt-BR" sz="2200" dirty="0" smtClean="0"/>
          </a:p>
          <a:p>
            <a:pPr marL="0" indent="0">
              <a:buNone/>
            </a:pPr>
            <a:endParaRPr lang="pt-BR" sz="2200" dirty="0"/>
          </a:p>
          <a:p>
            <a:pPr marL="0" indent="0">
              <a:buNone/>
            </a:pPr>
            <a:endParaRPr lang="pt-BR" sz="2200" dirty="0" smtClean="0"/>
          </a:p>
          <a:p>
            <a:pPr marL="0" indent="0">
              <a:buNone/>
            </a:pPr>
            <a:r>
              <a:rPr lang="pt-BR" sz="2200" dirty="0" smtClean="0"/>
              <a:t>Assim:				</a:t>
            </a:r>
            <a:r>
              <a:rPr lang="pt-BR" sz="2200" dirty="0"/>
              <a:t> Então:</a:t>
            </a:r>
            <a:endParaRPr lang="pt-BR" sz="2200" dirty="0" smtClean="0"/>
          </a:p>
          <a:p>
            <a:pPr marL="0" indent="0">
              <a:buNone/>
            </a:pPr>
            <a:r>
              <a:rPr lang="pt-BR" sz="2200" dirty="0" smtClean="0"/>
              <a:t>				</a:t>
            </a:r>
          </a:p>
        </p:txBody>
      </p:sp>
      <p:pic>
        <p:nvPicPr>
          <p:cNvPr id="8" name="Imagem 7"/>
          <p:cNvPicPr/>
          <p:nvPr/>
        </p:nvPicPr>
        <p:blipFill>
          <a:blip r:embed="rId2" cstate="print"/>
          <a:srcRect/>
          <a:stretch>
            <a:fillRect/>
          </a:stretch>
        </p:blipFill>
        <p:spPr bwMode="auto">
          <a:xfrm>
            <a:off x="2627784" y="1793412"/>
            <a:ext cx="3843114" cy="766564"/>
          </a:xfrm>
          <a:prstGeom prst="rect">
            <a:avLst/>
          </a:prstGeom>
          <a:noFill/>
          <a:ln w="9525">
            <a:noFill/>
            <a:miter lim="800000"/>
            <a:headEnd/>
            <a:tailEnd/>
          </a:ln>
        </p:spPr>
      </p:pic>
      <p:pic>
        <p:nvPicPr>
          <p:cNvPr id="13" name="Imagem 12"/>
          <p:cNvPicPr/>
          <p:nvPr/>
        </p:nvPicPr>
        <p:blipFill>
          <a:blip r:embed="rId3" cstate="print"/>
          <a:srcRect/>
          <a:stretch>
            <a:fillRect/>
          </a:stretch>
        </p:blipFill>
        <p:spPr bwMode="auto">
          <a:xfrm>
            <a:off x="2627784" y="3166551"/>
            <a:ext cx="3574132" cy="877307"/>
          </a:xfrm>
          <a:prstGeom prst="rect">
            <a:avLst/>
          </a:prstGeom>
          <a:noFill/>
          <a:ln w="9525">
            <a:noFill/>
            <a:miter lim="800000"/>
            <a:headEnd/>
            <a:tailEnd/>
          </a:ln>
        </p:spPr>
      </p:pic>
      <p:pic>
        <p:nvPicPr>
          <p:cNvPr id="16" name="Imagem 15"/>
          <p:cNvPicPr/>
          <p:nvPr/>
        </p:nvPicPr>
        <p:blipFill>
          <a:blip r:embed="rId4" cstate="print"/>
          <a:srcRect/>
          <a:stretch>
            <a:fillRect/>
          </a:stretch>
        </p:blipFill>
        <p:spPr bwMode="auto">
          <a:xfrm>
            <a:off x="3275856" y="4317279"/>
            <a:ext cx="1939466" cy="360040"/>
          </a:xfrm>
          <a:prstGeom prst="rect">
            <a:avLst/>
          </a:prstGeom>
          <a:noFill/>
          <a:ln w="9525">
            <a:noFill/>
            <a:miter lim="800000"/>
            <a:headEnd/>
            <a:tailEnd/>
          </a:ln>
        </p:spPr>
      </p:pic>
      <p:pic>
        <p:nvPicPr>
          <p:cNvPr id="17" name="Imagem 16"/>
          <p:cNvPicPr/>
          <p:nvPr/>
        </p:nvPicPr>
        <p:blipFill>
          <a:blip r:embed="rId5" cstate="print"/>
          <a:srcRect/>
          <a:stretch>
            <a:fillRect/>
          </a:stretch>
        </p:blipFill>
        <p:spPr bwMode="auto">
          <a:xfrm>
            <a:off x="457200" y="5806418"/>
            <a:ext cx="1188132" cy="738741"/>
          </a:xfrm>
          <a:prstGeom prst="rect">
            <a:avLst/>
          </a:prstGeom>
          <a:noFill/>
          <a:ln w="9525">
            <a:noFill/>
            <a:miter lim="800000"/>
            <a:headEnd/>
            <a:tailEnd/>
          </a:ln>
        </p:spPr>
      </p:pic>
      <p:sp>
        <p:nvSpPr>
          <p:cNvPr id="7" name="Retângulo 6"/>
          <p:cNvSpPr/>
          <p:nvPr/>
        </p:nvSpPr>
        <p:spPr>
          <a:xfrm>
            <a:off x="2086107" y="5891349"/>
            <a:ext cx="1189749" cy="369332"/>
          </a:xfrm>
          <a:prstGeom prst="rect">
            <a:avLst/>
          </a:prstGeom>
        </p:spPr>
        <p:txBody>
          <a:bodyPr wrap="none">
            <a:spAutoFit/>
          </a:bodyPr>
          <a:lstStyle/>
          <a:p>
            <a:pPr algn="just">
              <a:spcAft>
                <a:spcPts val="0"/>
              </a:spcAft>
            </a:pPr>
            <a:r>
              <a:rPr lang="pt-BR" i="1" dirty="0">
                <a:latin typeface="+mj-lt"/>
                <a:ea typeface="Times New Roman" panose="02020603050405020304" pitchFamily="18" charset="0"/>
              </a:rPr>
              <a:t>C</a:t>
            </a:r>
            <a:r>
              <a:rPr lang="pt-BR" i="1" baseline="-25000" dirty="0">
                <a:latin typeface="+mj-lt"/>
                <a:ea typeface="Times New Roman" panose="02020603050405020304" pitchFamily="18" charset="0"/>
              </a:rPr>
              <a:t>0</a:t>
            </a:r>
            <a:r>
              <a:rPr lang="pt-BR" i="1" dirty="0">
                <a:latin typeface="+mj-lt"/>
                <a:ea typeface="Times New Roman" panose="02020603050405020304" pitchFamily="18" charset="0"/>
              </a:rPr>
              <a:t> = W/αQ</a:t>
            </a:r>
            <a:endParaRPr lang="pt-BR" i="1" dirty="0">
              <a:effectLst/>
              <a:latin typeface="+mj-lt"/>
              <a:ea typeface="Times New Roman" panose="02020603050405020304" pitchFamily="18" charset="0"/>
            </a:endParaRPr>
          </a:p>
        </p:txBody>
      </p:sp>
      <p:pic>
        <p:nvPicPr>
          <p:cNvPr id="19" name="Imagem 18"/>
          <p:cNvPicPr/>
          <p:nvPr/>
        </p:nvPicPr>
        <p:blipFill>
          <a:blip r:embed="rId6" cstate="print"/>
          <a:srcRect/>
          <a:stretch>
            <a:fillRect/>
          </a:stretch>
        </p:blipFill>
        <p:spPr bwMode="auto">
          <a:xfrm>
            <a:off x="5652120" y="5229199"/>
            <a:ext cx="2040682" cy="1641035"/>
          </a:xfrm>
          <a:prstGeom prst="rect">
            <a:avLst/>
          </a:prstGeom>
          <a:noFill/>
          <a:ln w="9525">
            <a:noFill/>
            <a:miter lim="800000"/>
            <a:headEnd/>
            <a:tailEnd/>
          </a:ln>
        </p:spPr>
      </p:pic>
    </p:spTree>
    <p:extLst>
      <p:ext uri="{BB962C8B-B14F-4D97-AF65-F5344CB8AC3E}">
        <p14:creationId xmlns:p14="http://schemas.microsoft.com/office/powerpoint/2010/main" val="95621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Passo 4: Interpretação dos resultados</a:t>
            </a:r>
          </a:p>
        </p:txBody>
      </p:sp>
      <p:sp>
        <p:nvSpPr>
          <p:cNvPr id="3" name="Espaço Reservado para Conteúdo 2"/>
          <p:cNvSpPr>
            <a:spLocks noGrp="1"/>
          </p:cNvSpPr>
          <p:nvPr>
            <p:ph idx="1"/>
          </p:nvPr>
        </p:nvSpPr>
        <p:spPr>
          <a:xfrm>
            <a:off x="457200" y="1600200"/>
            <a:ext cx="8229600" cy="5257800"/>
          </a:xfrm>
        </p:spPr>
        <p:txBody>
          <a:bodyPr>
            <a:normAutofit fontScale="85000" lnSpcReduction="10000"/>
          </a:bodyPr>
          <a:lstStyle/>
          <a:p>
            <a:pPr marL="0" indent="0">
              <a:buNone/>
            </a:pPr>
            <a:r>
              <a:rPr lang="pt-BR" sz="2400" dirty="0"/>
              <a:t>A calibração e validação do modelo são tarefas altamente específicas. As interpretações iniciais podem incluir simulações, análise de sensibilidade, e comparação com outros sistemas similares. Como primeiro passo neste caso, o modelo pode ser avaliado a partir de parâmetros típicos e entradas conhecidas. </a:t>
            </a:r>
            <a:endParaRPr lang="pt-BR" sz="2400" dirty="0" smtClean="0"/>
          </a:p>
          <a:p>
            <a:pPr marL="0" indent="0">
              <a:buNone/>
            </a:pPr>
            <a:endParaRPr lang="pt-BR" sz="2400" dirty="0" smtClean="0"/>
          </a:p>
          <a:p>
            <a:pPr marL="0" indent="0">
              <a:buNone/>
            </a:pPr>
            <a:endParaRPr lang="pt-BR" sz="2400" dirty="0"/>
          </a:p>
          <a:p>
            <a:pPr marL="0" indent="0">
              <a:buNone/>
            </a:pPr>
            <a:endParaRPr lang="pt-BR" sz="2400" dirty="0"/>
          </a:p>
          <a:p>
            <a:pPr marL="0" indent="0">
              <a:buNone/>
            </a:pPr>
            <a:r>
              <a:rPr lang="pt-BR" sz="2400" dirty="0"/>
              <a:t>Este conjunto de dados foi coletado em um estuário que flui a 100 </a:t>
            </a:r>
            <a:r>
              <a:rPr lang="pt-BR" sz="2400" dirty="0" err="1"/>
              <a:t>cfs</a:t>
            </a:r>
            <a:r>
              <a:rPr lang="pt-BR" sz="2400" dirty="0"/>
              <a:t> (pés cúbicos por segundo) com uma média área de seção transversal de </a:t>
            </a:r>
            <a:r>
              <a:rPr lang="pt-BR" sz="2400" dirty="0" smtClean="0"/>
              <a:t>1.0 </a:t>
            </a:r>
            <a:r>
              <a:rPr lang="pt-BR" sz="2400" dirty="0"/>
              <a:t>× 10</a:t>
            </a:r>
            <a:r>
              <a:rPr lang="pt-BR" sz="2400" baseline="30000" dirty="0"/>
              <a:t>5</a:t>
            </a:r>
            <a:r>
              <a:rPr lang="pt-BR" sz="2400" dirty="0"/>
              <a:t> pés quadrados, recebendo uma entrada de resíduos de 372,000 </a:t>
            </a:r>
            <a:r>
              <a:rPr lang="pt-BR" sz="2400" dirty="0" err="1"/>
              <a:t>lbs</a:t>
            </a:r>
            <a:r>
              <a:rPr lang="pt-BR" sz="2400" dirty="0"/>
              <a:t> / dia no ponto de despejo - 0 milhas. A constante cinética da velocidade de decaimento do material medida foi de 0,1 dia</a:t>
            </a:r>
            <a:r>
              <a:rPr lang="pt-BR" sz="2400" baseline="30000" dirty="0"/>
              <a:t>-1</a:t>
            </a:r>
            <a:r>
              <a:rPr lang="pt-BR" sz="2400" dirty="0"/>
              <a:t>. A dispersão para este estuário foi estimada na faixa de 2-5 </a:t>
            </a:r>
            <a:r>
              <a:rPr lang="pt-BR" sz="2400" dirty="0" smtClean="0"/>
              <a:t>milhas quadradas </a:t>
            </a:r>
            <a:r>
              <a:rPr lang="pt-BR" sz="2400" dirty="0"/>
              <a:t>/ dia.</a:t>
            </a:r>
          </a:p>
          <a:p>
            <a:pPr marL="0" indent="0">
              <a:buNone/>
            </a:pPr>
            <a:r>
              <a:rPr lang="pt-BR" sz="2400" dirty="0"/>
              <a:t> </a:t>
            </a:r>
          </a:p>
          <a:p>
            <a:pPr marL="0" indent="0">
              <a:buNone/>
            </a:pPr>
            <a:r>
              <a:rPr lang="pt-BR" sz="2400" dirty="0"/>
              <a:t>Determine o valor do coeficiente de dispersão que melhor descreve os dados experimentais.</a:t>
            </a:r>
          </a:p>
          <a:p>
            <a:pPr marL="0" indent="0">
              <a:buNone/>
            </a:pPr>
            <a:endParaRPr lang="pt-BR" sz="2400" dirty="0"/>
          </a:p>
          <a:p>
            <a:pPr marL="0" indent="0">
              <a:buNone/>
            </a:pPr>
            <a:endParaRPr lang="pt-BR" dirty="0"/>
          </a:p>
        </p:txBody>
      </p:sp>
      <p:pic>
        <p:nvPicPr>
          <p:cNvPr id="4" name="Imagem 3"/>
          <p:cNvPicPr/>
          <p:nvPr/>
        </p:nvPicPr>
        <p:blipFill>
          <a:blip r:embed="rId2" cstate="print"/>
          <a:srcRect/>
          <a:stretch>
            <a:fillRect/>
          </a:stretch>
        </p:blipFill>
        <p:spPr bwMode="auto">
          <a:xfrm>
            <a:off x="1187624" y="3140968"/>
            <a:ext cx="6086425" cy="764659"/>
          </a:xfrm>
          <a:prstGeom prst="rect">
            <a:avLst/>
          </a:prstGeom>
          <a:noFill/>
          <a:ln w="9525">
            <a:noFill/>
            <a:miter lim="800000"/>
            <a:headEnd/>
            <a:tailEnd/>
          </a:ln>
        </p:spPr>
      </p:pic>
    </p:spTree>
    <p:extLst>
      <p:ext uri="{BB962C8B-B14F-4D97-AF65-F5344CB8AC3E}">
        <p14:creationId xmlns:p14="http://schemas.microsoft.com/office/powerpoint/2010/main" val="3388096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Referências Bibliográficas</a:t>
            </a:r>
          </a:p>
        </p:txBody>
      </p:sp>
      <p:sp>
        <p:nvSpPr>
          <p:cNvPr id="3" name="Espaço Reservado para Conteúdo 2"/>
          <p:cNvSpPr>
            <a:spLocks noGrp="1"/>
          </p:cNvSpPr>
          <p:nvPr>
            <p:ph idx="1"/>
          </p:nvPr>
        </p:nvSpPr>
        <p:spPr/>
        <p:txBody>
          <a:bodyPr/>
          <a:lstStyle/>
          <a:p>
            <a:pPr marL="0" indent="0">
              <a:buNone/>
            </a:pPr>
            <a:r>
              <a:rPr lang="pt-BR" dirty="0"/>
              <a:t>N. </a:t>
            </a:r>
            <a:r>
              <a:rPr lang="pt-BR" dirty="0" err="1"/>
              <a:t>Nirmala</a:t>
            </a:r>
            <a:r>
              <a:rPr lang="pt-BR" dirty="0"/>
              <a:t> </a:t>
            </a:r>
            <a:r>
              <a:rPr lang="pt-BR" dirty="0" err="1"/>
              <a:t>Khandan</a:t>
            </a:r>
            <a:r>
              <a:rPr lang="pt-BR" dirty="0"/>
              <a:t>. </a:t>
            </a:r>
            <a:r>
              <a:rPr lang="en-US" dirty="0"/>
              <a:t>Modeling tools for environmental engineers and scientists. CRC Press, Inc., 2002.</a:t>
            </a:r>
            <a:endParaRPr lang="pt-BR" dirty="0"/>
          </a:p>
        </p:txBody>
      </p:sp>
    </p:spTree>
    <p:extLst>
      <p:ext uri="{BB962C8B-B14F-4D97-AF65-F5344CB8AC3E}">
        <p14:creationId xmlns:p14="http://schemas.microsoft.com/office/powerpoint/2010/main" val="1818548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Passo 1: Formulação do Problema</a:t>
            </a:r>
          </a:p>
        </p:txBody>
      </p:sp>
      <p:sp>
        <p:nvSpPr>
          <p:cNvPr id="3" name="Espaço Reservado para Conteúdo 2"/>
          <p:cNvSpPr>
            <a:spLocks noGrp="1"/>
          </p:cNvSpPr>
          <p:nvPr>
            <p:ph idx="1"/>
          </p:nvPr>
        </p:nvSpPr>
        <p:spPr/>
        <p:txBody>
          <a:bodyPr>
            <a:normAutofit fontScale="77500" lnSpcReduction="20000"/>
          </a:bodyPr>
          <a:lstStyle/>
          <a:p>
            <a:r>
              <a:rPr lang="pt-BR" b="1" dirty="0"/>
              <a:t>Tarefa 1: Estabelecer um objetivo. </a:t>
            </a:r>
            <a:r>
              <a:rPr lang="pt-BR" dirty="0"/>
              <a:t>O modelo tem de ter a capacidade de se replicar a longo prazo, e apresentar as variações espaciais das concentrações do componente tóxico no rio. </a:t>
            </a:r>
            <a:endParaRPr lang="pt-BR" dirty="0" smtClean="0"/>
          </a:p>
          <a:p>
            <a:r>
              <a:rPr lang="pt-BR" dirty="0" smtClean="0"/>
              <a:t>Não </a:t>
            </a:r>
            <a:r>
              <a:rPr lang="pt-BR" dirty="0"/>
              <a:t>existem dados acerca da batimetria do rio e tampouco modelos de dispersão. O modelo a ser elaborado deve ser capaz de reproduzir o perfil de concentração do tóxico à montante e à jusante do lançamento. Deve permitir aos usuários estimar as concentrações na corrente em até 30 milhas a montante e até 50 milhas a jusante e determinar a descarga máxima que pode ser permitida sem violar certos padrões de qualidade da água nos dois pontos citados. </a:t>
            </a:r>
          </a:p>
          <a:p>
            <a:endParaRPr lang="pt-BR" dirty="0"/>
          </a:p>
        </p:txBody>
      </p:sp>
    </p:spTree>
    <p:extLst>
      <p:ext uri="{BB962C8B-B14F-4D97-AF65-F5344CB8AC3E}">
        <p14:creationId xmlns:p14="http://schemas.microsoft.com/office/powerpoint/2010/main" val="1744409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Passo 1: Formulação do Problema</a:t>
            </a:r>
          </a:p>
        </p:txBody>
      </p:sp>
      <p:sp>
        <p:nvSpPr>
          <p:cNvPr id="3" name="Espaço Reservado para Conteúdo 2"/>
          <p:cNvSpPr>
            <a:spLocks noGrp="1"/>
          </p:cNvSpPr>
          <p:nvPr>
            <p:ph idx="1"/>
          </p:nvPr>
        </p:nvSpPr>
        <p:spPr/>
        <p:txBody>
          <a:bodyPr>
            <a:normAutofit fontScale="92500" lnSpcReduction="20000"/>
          </a:bodyPr>
          <a:lstStyle/>
          <a:p>
            <a:r>
              <a:rPr lang="pt-BR" b="1" dirty="0"/>
              <a:t>Tarefa 2: Caracterizar o sistema. </a:t>
            </a:r>
            <a:r>
              <a:rPr lang="pt-BR" dirty="0"/>
              <a:t>O sistema neste caso é a coluna de água, contida em sua maior parte pelos limites físicos fornecidos pelo rio. Uma seção transversal imaginária no ponto a montante de interesse, A-A, e outra seção imaginária no ponto de interesse a jusante, B-B, completam os limites apresentados na Figura 1. A vazão de entrada, cruza o limite em A-A, e a saída passa em B-B.  O ponto de origem para medir a distância ao longo do rio é adotada como sendo o ponto de emissão do efluente.</a:t>
            </a:r>
          </a:p>
        </p:txBody>
      </p:sp>
    </p:spTree>
    <p:extLst>
      <p:ext uri="{BB962C8B-B14F-4D97-AF65-F5344CB8AC3E}">
        <p14:creationId xmlns:p14="http://schemas.microsoft.com/office/powerpoint/2010/main" val="3986905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Esquema do rio.</a:t>
            </a:r>
          </a:p>
        </p:txBody>
      </p:sp>
      <p:pic>
        <p:nvPicPr>
          <p:cNvPr id="4" name="Espaço Reservado para Conteúdo 3"/>
          <p:cNvPicPr>
            <a:picLocks noGrp="1"/>
          </p:cNvPicPr>
          <p:nvPr>
            <p:ph idx="1"/>
          </p:nvPr>
        </p:nvPicPr>
        <p:blipFill>
          <a:blip r:embed="rId2" cstate="print"/>
          <a:srcRect/>
          <a:stretch>
            <a:fillRect/>
          </a:stretch>
        </p:blipFill>
        <p:spPr bwMode="auto">
          <a:xfrm>
            <a:off x="469036" y="1600200"/>
            <a:ext cx="8205928" cy="4525963"/>
          </a:xfrm>
          <a:prstGeom prst="rect">
            <a:avLst/>
          </a:prstGeom>
          <a:noFill/>
          <a:ln w="9525">
            <a:noFill/>
            <a:miter lim="800000"/>
            <a:headEnd/>
            <a:tailEnd/>
          </a:ln>
        </p:spPr>
      </p:pic>
      <p:sp>
        <p:nvSpPr>
          <p:cNvPr id="5" name="Retângulo 4"/>
          <p:cNvSpPr/>
          <p:nvPr/>
        </p:nvSpPr>
        <p:spPr>
          <a:xfrm>
            <a:off x="5436096" y="6278732"/>
            <a:ext cx="2300630" cy="369332"/>
          </a:xfrm>
          <a:prstGeom prst="rect">
            <a:avLst/>
          </a:prstGeom>
        </p:spPr>
        <p:txBody>
          <a:bodyPr wrap="none">
            <a:spAutoFit/>
          </a:bodyPr>
          <a:lstStyle/>
          <a:p>
            <a:pPr algn="just">
              <a:spcAft>
                <a:spcPts val="0"/>
              </a:spcAft>
            </a:pPr>
            <a:r>
              <a:rPr lang="pt-BR" dirty="0">
                <a:latin typeface="Times New Roman" panose="02020603050405020304" pitchFamily="18" charset="0"/>
                <a:ea typeface="Times New Roman" panose="02020603050405020304" pitchFamily="18" charset="0"/>
              </a:rPr>
              <a:t>Fonte: </a:t>
            </a:r>
            <a:r>
              <a:rPr lang="en-US" dirty="0" err="1">
                <a:latin typeface="Times New Roman" panose="02020603050405020304" pitchFamily="18" charset="0"/>
                <a:ea typeface="Times New Roman" panose="02020603050405020304" pitchFamily="18" charset="0"/>
              </a:rPr>
              <a:t>Khandan</a:t>
            </a:r>
            <a:r>
              <a:rPr lang="en-US" dirty="0">
                <a:latin typeface="Times New Roman" panose="02020603050405020304" pitchFamily="18" charset="0"/>
                <a:ea typeface="Times New Roman" panose="02020603050405020304" pitchFamily="18" charset="0"/>
              </a:rPr>
              <a:t>, 2002.</a:t>
            </a:r>
            <a:endParaRPr lang="pt-B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6519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Processos ambientais que atuam sobre o composto tóxico dissolvido.</a:t>
            </a:r>
          </a:p>
        </p:txBody>
      </p:sp>
      <p:pic>
        <p:nvPicPr>
          <p:cNvPr id="4" name="Espaço Reservado para Conteúdo 3"/>
          <p:cNvPicPr>
            <a:picLocks noGrp="1"/>
          </p:cNvPicPr>
          <p:nvPr>
            <p:ph idx="1"/>
          </p:nvPr>
        </p:nvPicPr>
        <p:blipFill>
          <a:blip r:embed="rId2" cstate="print"/>
          <a:srcRect/>
          <a:stretch>
            <a:fillRect/>
          </a:stretch>
        </p:blipFill>
        <p:spPr bwMode="auto">
          <a:xfrm>
            <a:off x="2843808" y="2348880"/>
            <a:ext cx="6047619" cy="2971429"/>
          </a:xfrm>
          <a:prstGeom prst="rect">
            <a:avLst/>
          </a:prstGeom>
          <a:noFill/>
          <a:ln w="9525">
            <a:noFill/>
            <a:miter lim="800000"/>
            <a:headEnd/>
            <a:tailEnd/>
          </a:ln>
        </p:spPr>
      </p:pic>
      <p:sp>
        <p:nvSpPr>
          <p:cNvPr id="5" name="Retângulo 4"/>
          <p:cNvSpPr/>
          <p:nvPr/>
        </p:nvSpPr>
        <p:spPr>
          <a:xfrm>
            <a:off x="323528" y="2680432"/>
            <a:ext cx="2520280" cy="2846933"/>
          </a:xfrm>
          <a:prstGeom prst="rect">
            <a:avLst/>
          </a:prstGeom>
        </p:spPr>
        <p:txBody>
          <a:bodyPr wrap="square">
            <a:spAutoFit/>
          </a:bodyPr>
          <a:lstStyle/>
          <a:p>
            <a:pPr marL="285750" indent="-285750">
              <a:spcAft>
                <a:spcPts val="600"/>
              </a:spcAft>
              <a:buFont typeface="Arial" panose="020B0604020202020204" pitchFamily="34" charset="0"/>
              <a:buChar char="•"/>
            </a:pPr>
            <a:r>
              <a:rPr lang="pt-BR" dirty="0" smtClean="0">
                <a:latin typeface="Times New Roman" panose="02020603050405020304" pitchFamily="18" charset="0"/>
                <a:ea typeface="Times New Roman" panose="02020603050405020304" pitchFamily="18" charset="0"/>
              </a:rPr>
              <a:t>ADSORÇÃO</a:t>
            </a:r>
          </a:p>
          <a:p>
            <a:pPr marL="285750" indent="-285750">
              <a:spcAft>
                <a:spcPts val="600"/>
              </a:spcAft>
              <a:buFont typeface="Arial" panose="020B0604020202020204" pitchFamily="34" charset="0"/>
              <a:buChar char="•"/>
            </a:pPr>
            <a:r>
              <a:rPr lang="pt-BR" dirty="0" smtClean="0">
                <a:latin typeface="Times New Roman" panose="02020603050405020304" pitchFamily="18" charset="0"/>
                <a:ea typeface="Times New Roman" panose="02020603050405020304" pitchFamily="18" charset="0"/>
              </a:rPr>
              <a:t>DESSORÇÃO</a:t>
            </a:r>
          </a:p>
          <a:p>
            <a:pPr marL="285750" indent="-285750">
              <a:spcAft>
                <a:spcPts val="600"/>
              </a:spcAft>
              <a:buFont typeface="Arial" panose="020B0604020202020204" pitchFamily="34" charset="0"/>
              <a:buChar char="•"/>
            </a:pPr>
            <a:r>
              <a:rPr lang="pt-BR" dirty="0" smtClean="0">
                <a:latin typeface="Times New Roman" panose="02020603050405020304" pitchFamily="18" charset="0"/>
                <a:ea typeface="Times New Roman" panose="02020603050405020304" pitchFamily="18" charset="0"/>
              </a:rPr>
              <a:t>VOLATILIZAÇÃO</a:t>
            </a:r>
          </a:p>
          <a:p>
            <a:pPr marL="285750" indent="-285750">
              <a:spcAft>
                <a:spcPts val="600"/>
              </a:spcAft>
              <a:buFont typeface="Arial" panose="020B0604020202020204" pitchFamily="34" charset="0"/>
              <a:buChar char="•"/>
            </a:pPr>
            <a:r>
              <a:rPr lang="pt-BR" dirty="0" smtClean="0">
                <a:latin typeface="Times New Roman" panose="02020603050405020304" pitchFamily="18" charset="0"/>
                <a:ea typeface="Times New Roman" panose="02020603050405020304" pitchFamily="18" charset="0"/>
              </a:rPr>
              <a:t>HIDRÓLISE</a:t>
            </a:r>
          </a:p>
          <a:p>
            <a:pPr marL="285750" indent="-285750">
              <a:spcAft>
                <a:spcPts val="600"/>
              </a:spcAft>
              <a:buFont typeface="Arial" panose="020B0604020202020204" pitchFamily="34" charset="0"/>
              <a:buChar char="•"/>
            </a:pPr>
            <a:r>
              <a:rPr lang="pt-BR" dirty="0" smtClean="0">
                <a:latin typeface="Times New Roman" panose="02020603050405020304" pitchFamily="18" charset="0"/>
                <a:ea typeface="Times New Roman" panose="02020603050405020304" pitchFamily="18" charset="0"/>
              </a:rPr>
              <a:t>FOTÓLISE</a:t>
            </a:r>
          </a:p>
          <a:p>
            <a:pPr marL="285750" indent="-285750">
              <a:spcAft>
                <a:spcPts val="600"/>
              </a:spcAft>
              <a:buFont typeface="Arial" panose="020B0604020202020204" pitchFamily="34" charset="0"/>
              <a:buChar char="•"/>
            </a:pPr>
            <a:r>
              <a:rPr lang="pt-BR" dirty="0" smtClean="0">
                <a:latin typeface="Times New Roman" panose="02020603050405020304" pitchFamily="18" charset="0"/>
                <a:ea typeface="Times New Roman" panose="02020603050405020304" pitchFamily="18" charset="0"/>
              </a:rPr>
              <a:t>BIODEGRADAÇÃO</a:t>
            </a:r>
          </a:p>
          <a:p>
            <a:pPr marL="285750" indent="-285750">
              <a:spcAft>
                <a:spcPts val="600"/>
              </a:spcAft>
              <a:buFont typeface="Arial" panose="020B0604020202020204" pitchFamily="34" charset="0"/>
              <a:buChar char="•"/>
            </a:pPr>
            <a:r>
              <a:rPr lang="pt-BR" dirty="0" smtClean="0">
                <a:latin typeface="Times New Roman" panose="02020603050405020304" pitchFamily="18" charset="0"/>
                <a:ea typeface="Times New Roman" panose="02020603050405020304" pitchFamily="18" charset="0"/>
              </a:rPr>
              <a:t>BIOACUMULAÇÃO</a:t>
            </a:r>
          </a:p>
          <a:p>
            <a:endParaRPr lang="pt-BR" dirty="0"/>
          </a:p>
        </p:txBody>
      </p:sp>
    </p:spTree>
    <p:extLst>
      <p:ext uri="{BB962C8B-B14F-4D97-AF65-F5344CB8AC3E}">
        <p14:creationId xmlns:p14="http://schemas.microsoft.com/office/powerpoint/2010/main" val="115027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Passo 1: Formulação do Problema</a:t>
            </a:r>
          </a:p>
        </p:txBody>
      </p:sp>
      <p:sp>
        <p:nvSpPr>
          <p:cNvPr id="3" name="Espaço Reservado para Conteúdo 2"/>
          <p:cNvSpPr>
            <a:spLocks noGrp="1"/>
          </p:cNvSpPr>
          <p:nvPr>
            <p:ph idx="1"/>
          </p:nvPr>
        </p:nvSpPr>
        <p:spPr/>
        <p:txBody>
          <a:bodyPr>
            <a:normAutofit fontScale="92500" lnSpcReduction="20000"/>
          </a:bodyPr>
          <a:lstStyle/>
          <a:p>
            <a:r>
              <a:rPr lang="pt-BR" b="1" dirty="0"/>
              <a:t>Tarefa 3: Simplificar o sistema. </a:t>
            </a:r>
            <a:r>
              <a:rPr lang="pt-BR" dirty="0"/>
              <a:t>Em geral, as interações entre o tóxico, os sólidos e os sedimentos em suspensão podem estar em equilíbrio, condições não desejáveis que podem ser descritas por processos lineares ou não-lineares. A forma dissolvida do tóxico pode sofrer uma variedade de processos ou reações que podem ser de primeira ou ordem superior. Os parâmetros e variáveis do sistema, como área de seção transversal e vazão do rio, entre outros, podem variar espacialmente ou temporariamente.</a:t>
            </a:r>
          </a:p>
          <a:p>
            <a:endParaRPr lang="pt-BR" dirty="0"/>
          </a:p>
        </p:txBody>
      </p:sp>
    </p:spTree>
    <p:extLst>
      <p:ext uri="{BB962C8B-B14F-4D97-AF65-F5344CB8AC3E}">
        <p14:creationId xmlns:p14="http://schemas.microsoft.com/office/powerpoint/2010/main" val="274036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Passo 1: Formulação do Problema</a:t>
            </a:r>
          </a:p>
        </p:txBody>
      </p:sp>
      <p:sp>
        <p:nvSpPr>
          <p:cNvPr id="3" name="Espaço Reservado para Conteúdo 2"/>
          <p:cNvSpPr>
            <a:spLocks noGrp="1"/>
          </p:cNvSpPr>
          <p:nvPr>
            <p:ph idx="1"/>
          </p:nvPr>
        </p:nvSpPr>
        <p:spPr>
          <a:xfrm>
            <a:off x="323528" y="1600200"/>
            <a:ext cx="8640960" cy="5257800"/>
          </a:xfrm>
        </p:spPr>
        <p:txBody>
          <a:bodyPr>
            <a:normAutofit fontScale="62500" lnSpcReduction="20000"/>
          </a:bodyPr>
          <a:lstStyle/>
          <a:p>
            <a:pPr marL="0" indent="0">
              <a:buNone/>
            </a:pPr>
            <a:r>
              <a:rPr lang="pt-BR" sz="4500" dirty="0" smtClean="0"/>
              <a:t>Hipóteses </a:t>
            </a:r>
            <a:r>
              <a:rPr lang="pt-BR" sz="4500" dirty="0"/>
              <a:t>simplificadoras do modelo preliminar</a:t>
            </a:r>
            <a:r>
              <a:rPr lang="pt-BR" sz="4500" dirty="0" smtClean="0"/>
              <a:t>:</a:t>
            </a:r>
          </a:p>
          <a:p>
            <a:pPr marL="0" indent="0">
              <a:buNone/>
            </a:pPr>
            <a:endParaRPr lang="pt-BR" dirty="0" smtClean="0"/>
          </a:p>
          <a:p>
            <a:pPr lvl="1"/>
            <a:r>
              <a:rPr lang="pt-BR" dirty="0" smtClean="0"/>
              <a:t>A </a:t>
            </a:r>
            <a:r>
              <a:rPr lang="pt-BR" dirty="0"/>
              <a:t>mistura instantânea nas direções z e y ocorre no ponto de despejo; assim, o problema é reduzido a uma análise unidimensional.</a:t>
            </a:r>
          </a:p>
          <a:p>
            <a:pPr lvl="1"/>
            <a:r>
              <a:rPr lang="pt-BR" dirty="0" smtClean="0"/>
              <a:t>Apenas </a:t>
            </a:r>
            <a:r>
              <a:rPr lang="pt-BR" dirty="0"/>
              <a:t>a concentração dissolvida do tóxico é importante e relevante; assim, interações com sedimentos por meio dos sólidos em suspensão são insignificantes.</a:t>
            </a:r>
          </a:p>
          <a:p>
            <a:pPr lvl="1"/>
            <a:r>
              <a:rPr lang="pt-BR" dirty="0" smtClean="0"/>
              <a:t>Todas </a:t>
            </a:r>
            <a:r>
              <a:rPr lang="pt-BR" dirty="0"/>
              <a:t>as reações em envolvem o tóxico são de primeira ordem; assim, todos as constantes de velocidade de reação, k</a:t>
            </a:r>
            <a:r>
              <a:rPr lang="pt-BR" baseline="-25000" dirty="0"/>
              <a:t>i</a:t>
            </a:r>
            <a:r>
              <a:rPr lang="pt-BR" dirty="0"/>
              <a:t>, podem ser agrupadas em uma constante global, K = </a:t>
            </a:r>
            <a:r>
              <a:rPr lang="pt-BR" dirty="0" err="1"/>
              <a:t>Σki</a:t>
            </a:r>
            <a:r>
              <a:rPr lang="pt-BR" dirty="0"/>
              <a:t>.</a:t>
            </a:r>
          </a:p>
          <a:p>
            <a:pPr lvl="1"/>
            <a:r>
              <a:rPr lang="pt-BR" dirty="0" smtClean="0"/>
              <a:t>O </a:t>
            </a:r>
            <a:r>
              <a:rPr lang="pt-BR" dirty="0"/>
              <a:t>rio tem uma seção transversal fixa; assim, a área do fluxo não varia tanto com tempo quanto com o espaço dentro do limite do sistema.</a:t>
            </a:r>
          </a:p>
          <a:p>
            <a:pPr lvl="1"/>
            <a:r>
              <a:rPr lang="pt-BR" dirty="0" smtClean="0"/>
              <a:t>O </a:t>
            </a:r>
            <a:r>
              <a:rPr lang="pt-BR" dirty="0"/>
              <a:t>coeficiente de dispersão é tem significância somente na direção x e permanece constante dentro do limite do sistema.</a:t>
            </a:r>
          </a:p>
          <a:p>
            <a:pPr lvl="1"/>
            <a:r>
              <a:rPr lang="pt-BR" dirty="0" smtClean="0"/>
              <a:t>A </a:t>
            </a:r>
            <a:r>
              <a:rPr lang="pt-BR" dirty="0"/>
              <a:t>vazão possui um valor médio constante, mas pode ser alterada, isto é, uma variável especificada.</a:t>
            </a:r>
          </a:p>
          <a:p>
            <a:pPr lvl="1"/>
            <a:r>
              <a:rPr lang="pt-BR" dirty="0" smtClean="0"/>
              <a:t>O </a:t>
            </a:r>
            <a:r>
              <a:rPr lang="pt-BR" dirty="0"/>
              <a:t>fluxo do rio e a entrada dos resíduos são os únicos fluxos no sistema, e o fluxo do rio é o único fluxo de saída do sistema.</a:t>
            </a:r>
          </a:p>
          <a:p>
            <a:pPr lvl="1"/>
            <a:r>
              <a:rPr lang="pt-BR" dirty="0" smtClean="0"/>
              <a:t>A </a:t>
            </a:r>
            <a:r>
              <a:rPr lang="pt-BR" dirty="0"/>
              <a:t>vazão da corrente de resíduos é insignificante em relação à vazão do rio</a:t>
            </a:r>
            <a:r>
              <a:rPr lang="pt-BR" dirty="0" smtClean="0"/>
              <a:t>.</a:t>
            </a:r>
            <a:endParaRPr lang="pt-BR" dirty="0"/>
          </a:p>
          <a:p>
            <a:pPr lvl="1"/>
            <a:endParaRPr lang="pt-BR" dirty="0"/>
          </a:p>
        </p:txBody>
      </p:sp>
    </p:spTree>
    <p:extLst>
      <p:ext uri="{BB962C8B-B14F-4D97-AF65-F5344CB8AC3E}">
        <p14:creationId xmlns:p14="http://schemas.microsoft.com/office/powerpoint/2010/main" val="1641229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Esquema simplificado do rio</a:t>
            </a:r>
          </a:p>
        </p:txBody>
      </p:sp>
      <p:pic>
        <p:nvPicPr>
          <p:cNvPr id="4" name="Imagem 3"/>
          <p:cNvPicPr/>
          <p:nvPr/>
        </p:nvPicPr>
        <p:blipFill>
          <a:blip r:embed="rId2" cstate="print"/>
          <a:srcRect/>
          <a:stretch>
            <a:fillRect/>
          </a:stretch>
        </p:blipFill>
        <p:spPr bwMode="auto">
          <a:xfrm>
            <a:off x="683568" y="1447828"/>
            <a:ext cx="7776864" cy="2620645"/>
          </a:xfrm>
          <a:prstGeom prst="rect">
            <a:avLst/>
          </a:prstGeom>
          <a:noFill/>
          <a:ln w="9525">
            <a:noFill/>
            <a:miter lim="800000"/>
            <a:headEnd/>
            <a:tailEnd/>
          </a:ln>
        </p:spPr>
      </p:pic>
      <p:pic>
        <p:nvPicPr>
          <p:cNvPr id="5" name="Imagem 4"/>
          <p:cNvPicPr/>
          <p:nvPr/>
        </p:nvPicPr>
        <p:blipFill>
          <a:blip r:embed="rId3" cstate="print"/>
          <a:srcRect/>
          <a:stretch>
            <a:fillRect/>
          </a:stretch>
        </p:blipFill>
        <p:spPr bwMode="auto">
          <a:xfrm>
            <a:off x="1876425" y="4365104"/>
            <a:ext cx="5391150" cy="1924050"/>
          </a:xfrm>
          <a:prstGeom prst="rect">
            <a:avLst/>
          </a:prstGeom>
          <a:noFill/>
          <a:ln w="9525">
            <a:noFill/>
            <a:miter lim="800000"/>
            <a:headEnd/>
            <a:tailEnd/>
          </a:ln>
        </p:spPr>
      </p:pic>
      <p:sp>
        <p:nvSpPr>
          <p:cNvPr id="6" name="Retângulo 5"/>
          <p:cNvSpPr/>
          <p:nvPr/>
        </p:nvSpPr>
        <p:spPr>
          <a:xfrm>
            <a:off x="4580056" y="6401119"/>
            <a:ext cx="2300630" cy="369332"/>
          </a:xfrm>
          <a:prstGeom prst="rect">
            <a:avLst/>
          </a:prstGeom>
        </p:spPr>
        <p:txBody>
          <a:bodyPr wrap="none">
            <a:spAutoFit/>
          </a:bodyPr>
          <a:lstStyle/>
          <a:p>
            <a:pPr algn="just">
              <a:spcAft>
                <a:spcPts val="0"/>
              </a:spcAft>
            </a:pPr>
            <a:r>
              <a:rPr lang="pt-BR" dirty="0">
                <a:latin typeface="Times New Roman" panose="02020603050405020304" pitchFamily="18" charset="0"/>
                <a:ea typeface="Times New Roman" panose="02020603050405020304" pitchFamily="18" charset="0"/>
              </a:rPr>
              <a:t>Fonte: </a:t>
            </a:r>
            <a:r>
              <a:rPr lang="pt-BR" dirty="0" err="1">
                <a:latin typeface="Times New Roman" panose="02020603050405020304" pitchFamily="18" charset="0"/>
                <a:ea typeface="Times New Roman" panose="02020603050405020304" pitchFamily="18" charset="0"/>
              </a:rPr>
              <a:t>Khandan</a:t>
            </a:r>
            <a:r>
              <a:rPr lang="pt-BR" dirty="0">
                <a:latin typeface="Times New Roman" panose="02020603050405020304" pitchFamily="18" charset="0"/>
                <a:ea typeface="Times New Roman" panose="02020603050405020304" pitchFamily="18" charset="0"/>
              </a:rPr>
              <a:t>, 2002.</a:t>
            </a:r>
            <a:endParaRPr lang="pt-B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8135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1462</Words>
  <Application>Microsoft Office PowerPoint</Application>
  <PresentationFormat>Apresentação na tela (4:3)</PresentationFormat>
  <Paragraphs>174</Paragraphs>
  <Slides>25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25</vt:i4>
      </vt:variant>
    </vt:vector>
  </HeadingPairs>
  <TitlesOfParts>
    <vt:vector size="30" baseType="lpstr">
      <vt:lpstr>Arial</vt:lpstr>
      <vt:lpstr>Calibri</vt:lpstr>
      <vt:lpstr>Cambria Math</vt:lpstr>
      <vt:lpstr>Times New Roman</vt:lpstr>
      <vt:lpstr>Tema do Office</vt:lpstr>
      <vt:lpstr>SEA-5918 - Modelagem Matemática em Bioprocessos Ambientais</vt:lpstr>
      <vt:lpstr>Passo 1: Formulação do Problema</vt:lpstr>
      <vt:lpstr>Passo 1: Formulação do Problema</vt:lpstr>
      <vt:lpstr>Passo 1: Formulação do Problema</vt:lpstr>
      <vt:lpstr>Esquema do rio.</vt:lpstr>
      <vt:lpstr>Processos ambientais que atuam sobre o composto tóxico dissolvido.</vt:lpstr>
      <vt:lpstr>Passo 1: Formulação do Problema</vt:lpstr>
      <vt:lpstr>Passo 1: Formulação do Problema</vt:lpstr>
      <vt:lpstr>Esquema simplificado do rio</vt:lpstr>
      <vt:lpstr>Passo 2: Representação Matemática</vt:lpstr>
      <vt:lpstr>Passo 2: Representação Matemática</vt:lpstr>
      <vt:lpstr>Passo 2: Representação Matemática</vt:lpstr>
      <vt:lpstr>Passo 2: Representação Matemática</vt:lpstr>
      <vt:lpstr>Passo 2: Representação Matemática</vt:lpstr>
      <vt:lpstr>Passo 2: Representação Matemática</vt:lpstr>
      <vt:lpstr>Passo 2: Representação Matemática</vt:lpstr>
      <vt:lpstr>Passo 2: Representação Matemática</vt:lpstr>
      <vt:lpstr>Passo 2: Representação Matemática</vt:lpstr>
      <vt:lpstr>Passo 3: Análise Matemática</vt:lpstr>
      <vt:lpstr>Passo 3: Análise Matemática</vt:lpstr>
      <vt:lpstr>Passo 3: Análise Matemática</vt:lpstr>
      <vt:lpstr>Passo 3: Análise Matemática</vt:lpstr>
      <vt:lpstr>Passo 3: Análise Matemática</vt:lpstr>
      <vt:lpstr>Passo 4: Interpretação dos resultados</vt:lpstr>
      <vt:lpstr>Referências Bibliográficas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Usuário</dc:creator>
  <cp:lastModifiedBy>Rogers</cp:lastModifiedBy>
  <cp:revision>79</cp:revision>
  <dcterms:created xsi:type="dcterms:W3CDTF">2018-02-16T11:32:43Z</dcterms:created>
  <dcterms:modified xsi:type="dcterms:W3CDTF">2021-08-24T13:05:48Z</dcterms:modified>
</cp:coreProperties>
</file>