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70" r:id="rId2"/>
  </p:sldMasterIdLst>
  <p:sldIdLst>
    <p:sldId id="274" r:id="rId3"/>
    <p:sldId id="275" r:id="rId4"/>
    <p:sldId id="276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62" r:id="rId19"/>
    <p:sldId id="266" r:id="rId20"/>
    <p:sldId id="268" r:id="rId21"/>
    <p:sldId id="295" r:id="rId22"/>
    <p:sldId id="293" r:id="rId23"/>
    <p:sldId id="294" r:id="rId2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  <a:srgbClr val="FF0000"/>
    <a:srgbClr val="00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F4E55-B07D-4D7A-9603-66F30310EF12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AFCAC3D-AF66-43CF-A8D1-225CF3FCA738}" type="pres">
      <dgm:prSet presAssocID="{D2AF4E55-B07D-4D7A-9603-66F30310EF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4F8E301E-999A-4556-89A1-EBD342999174}" type="presOf" srcId="{D2AF4E55-B07D-4D7A-9603-66F30310EF12}" destId="{EAFCAC3D-AF66-43CF-A8D1-225CF3FCA7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6999-2807-44B3-9FED-59F3095CDA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63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8081-CF23-4305-B822-A2ECB1C536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67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07A-83E8-4799-B8F0-924D12F5E2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80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A371-D7CB-4C77-81B0-5B90BD457B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497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09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6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1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42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8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0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4FCFD-4F12-4D4C-8EB2-4900930A7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411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40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84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84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2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3DCBA-9CA6-465E-B386-71D858B034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21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12BE-B473-48D1-9FC8-F483F6569E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73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37CC-4248-4A2B-86A8-D65E23C562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62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8AC9-ADAA-4A71-A8B9-68139D2813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54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99ACF-4472-477A-A897-3208F976E2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555A-91C4-4C4C-926E-369DF2321C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2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7E12B-721F-4E73-8B96-F5FA6631D7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43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3680729-5182-450D-A602-BB8FFE6C2C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13/03/2017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4451" y="404664"/>
            <a:ext cx="6915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atin typeface="Calibri" panose="020F0502020204030204" pitchFamily="34" charset="0"/>
              </a:rPr>
              <a:t>Microbiologia – aula práticas</a:t>
            </a:r>
            <a:endParaRPr lang="pt-BR" sz="4400" b="1" dirty="0">
              <a:latin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66732" y="1412776"/>
            <a:ext cx="7977312" cy="469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Primeira parte (Caracterização de microrganismos)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Preparo e observação de lâminas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Microscopia de luz e eletrônica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Morfologia de bactérias e fungos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Calibri" panose="020F0502020204030204" pitchFamily="34" charset="0"/>
              </a:rPr>
              <a:t>1ª. Prova Prática – 13, 14 e 15 de Abril 2016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Segunda parte (Microbiologia aplicada)</a:t>
            </a: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Isolamento, cultivo e controle de microrganismos</a:t>
            </a: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Análise e tratamento de água</a:t>
            </a: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Calibri" panose="020F0502020204030204" pitchFamily="34" charset="0"/>
              </a:rPr>
              <a:t>2ª. Prova Prática – 15, 16 e 17 de Junho 2016</a:t>
            </a:r>
          </a:p>
        </p:txBody>
      </p:sp>
    </p:spTree>
    <p:extLst>
      <p:ext uri="{BB962C8B-B14F-4D97-AF65-F5344CB8AC3E}">
        <p14:creationId xmlns:p14="http://schemas.microsoft.com/office/powerpoint/2010/main" val="14611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" b="1556"/>
          <a:stretch>
            <a:fillRect/>
          </a:stretch>
        </p:blipFill>
        <p:spPr bwMode="auto">
          <a:xfrm>
            <a:off x="395536" y="1124743"/>
            <a:ext cx="5248509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1039688" y="116632"/>
            <a:ext cx="7924800" cy="850900"/>
          </a:xfrm>
          <a:prstGeom prst="rect">
            <a:avLst/>
          </a:prstGeom>
        </p:spPr>
        <p:txBody>
          <a:bodyPr anchor="ctr"/>
          <a:lstStyle/>
          <a:p>
            <a:pPr algn="r" eaLnBrk="1" hangingPunct="1"/>
            <a:r>
              <a:rPr lang="pt-BR" altLang="pt-BR" sz="40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Bactérias:</a:t>
            </a:r>
            <a:r>
              <a:rPr lang="pt-BR" altLang="pt-BR" sz="40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Formas básicas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755576" y="5343599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f</a:t>
            </a:r>
            <a:r>
              <a:rPr lang="pt-BR" altLang="pt-BR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ormas </a:t>
            </a:r>
            <a:r>
              <a:rPr lang="pt-BR" altLang="pt-BR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celulares (morfologia) representativas de </a:t>
            </a:r>
            <a:r>
              <a:rPr lang="pt-BR" altLang="pt-BR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procariotos</a:t>
            </a:r>
            <a:endParaRPr lang="pt-BR" altLang="pt-BR" sz="24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1039688" y="126083"/>
            <a:ext cx="7924800" cy="782637"/>
          </a:xfrm>
        </p:spPr>
        <p:txBody>
          <a:bodyPr/>
          <a:lstStyle/>
          <a:p>
            <a:pPr algn="r" eaLnBrk="1" hangingPunct="1"/>
            <a:r>
              <a:rPr lang="pt-BR" altLang="pt-BR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Coloração de Bactérias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64493"/>
            <a:ext cx="8424936" cy="38766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000"/>
              </a:spcAft>
            </a:pPr>
            <a:r>
              <a:rPr lang="pt-BR" altLang="pt-BR" sz="4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Observação das características morfológicas</a:t>
            </a:r>
          </a:p>
          <a:p>
            <a:pPr eaLnBrk="1" hangingPunct="1">
              <a:spcBef>
                <a:spcPts val="0"/>
              </a:spcBef>
              <a:spcAft>
                <a:spcPts val="3000"/>
              </a:spcAft>
            </a:pPr>
            <a:r>
              <a:rPr lang="pt-BR" altLang="pt-BR" sz="4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Facilita (permite) a visualização</a:t>
            </a:r>
          </a:p>
          <a:p>
            <a:pPr eaLnBrk="1" hangingPunct="1">
              <a:spcBef>
                <a:spcPts val="0"/>
              </a:spcBef>
              <a:spcAft>
                <a:spcPts val="3000"/>
              </a:spcAft>
            </a:pPr>
            <a:r>
              <a:rPr lang="pt-BR" altLang="pt-BR" sz="4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Evidencia diferenças entre células (Método de Gram)</a:t>
            </a:r>
          </a:p>
        </p:txBody>
      </p:sp>
    </p:spTree>
    <p:extLst>
      <p:ext uri="{BB962C8B-B14F-4D97-AF65-F5344CB8AC3E}">
        <p14:creationId xmlns:p14="http://schemas.microsoft.com/office/powerpoint/2010/main" val="21706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424936" cy="395922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2400"/>
              </a:spcAft>
            </a:pPr>
            <a:r>
              <a:rPr lang="pt-BR" altLang="pt-BR" sz="3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Direta ou positiva </a:t>
            </a:r>
            <a:r>
              <a:rPr lang="pt-BR" altLang="pt-BR" sz="3600" b="1" dirty="0" smtClean="0">
                <a:latin typeface="Calibri" panose="020F0502020204030204" pitchFamily="34" charset="0"/>
              </a:rPr>
              <a:t>- </a:t>
            </a:r>
            <a:r>
              <a:rPr lang="pt-BR" altLang="pt-BR" b="1" dirty="0" smtClean="0">
                <a:latin typeface="Calibri" panose="020F0502020204030204" pitchFamily="34" charset="0"/>
              </a:rPr>
              <a:t>A bactéria fica colorida</a:t>
            </a:r>
            <a:endParaRPr lang="pt-BR" altLang="pt-BR" sz="3600" b="1" dirty="0" smtClean="0">
              <a:latin typeface="Calibri" panose="020F0502020204030204" pitchFamily="34" charset="0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</a:pPr>
            <a:r>
              <a:rPr lang="pt-BR" altLang="pt-BR" sz="3200" b="1" dirty="0">
                <a:solidFill>
                  <a:schemeClr val="accent6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Simples</a:t>
            </a: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</a:pPr>
            <a:r>
              <a:rPr lang="pt-BR" altLang="pt-BR" sz="3200" b="1" dirty="0">
                <a:solidFill>
                  <a:schemeClr val="accent6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Gram (ou diferencial)</a:t>
            </a: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pt-BR" altLang="pt-BR" sz="3200" b="1" dirty="0" smtClean="0">
                <a:solidFill>
                  <a:srgbClr val="FF00FF"/>
                </a:solidFill>
                <a:latin typeface="Calibri" panose="020F0502020204030204" pitchFamily="34" charset="0"/>
              </a:rPr>
              <a:t>Corantes: </a:t>
            </a:r>
            <a:r>
              <a:rPr lang="pt-BR" altLang="pt-BR" sz="3200" b="1" dirty="0" err="1" smtClean="0">
                <a:solidFill>
                  <a:srgbClr val="FF00FF"/>
                </a:solidFill>
                <a:latin typeface="Calibri" panose="020F0502020204030204" pitchFamily="34" charset="0"/>
              </a:rPr>
              <a:t>Safranina</a:t>
            </a:r>
            <a:r>
              <a:rPr lang="pt-BR" altLang="pt-BR" sz="3200" b="1" dirty="0" smtClean="0">
                <a:solidFill>
                  <a:srgbClr val="FF00FF"/>
                </a:solidFill>
                <a:latin typeface="Calibri" panose="020F0502020204030204" pitchFamily="34" charset="0"/>
              </a:rPr>
              <a:t> ou Fucsina</a:t>
            </a:r>
          </a:p>
          <a:p>
            <a:pPr marL="0" indent="0" eaLnBrk="1" hangingPunct="1">
              <a:spcBef>
                <a:spcPts val="1800"/>
              </a:spcBef>
              <a:spcAft>
                <a:spcPts val="2400"/>
              </a:spcAft>
            </a:pPr>
            <a:r>
              <a:rPr lang="pt-BR" altLang="pt-BR" sz="3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Indireta ou negativa </a:t>
            </a:r>
            <a:r>
              <a:rPr lang="pt-BR" altLang="pt-BR" sz="3600" b="1" dirty="0" smtClean="0">
                <a:latin typeface="Calibri" panose="020F0502020204030204" pitchFamily="34" charset="0"/>
              </a:rPr>
              <a:t>- </a:t>
            </a:r>
            <a:r>
              <a:rPr lang="pt-BR" altLang="pt-BR" b="1" dirty="0" smtClean="0">
                <a:latin typeface="Calibri" panose="020F0502020204030204" pitchFamily="34" charset="0"/>
              </a:rPr>
              <a:t>A lâmina fica colorida</a:t>
            </a:r>
            <a:endParaRPr lang="pt-BR" altLang="pt-BR" sz="3600" b="1" dirty="0" smtClean="0">
              <a:latin typeface="Calibri" panose="020F0502020204030204" pitchFamily="34" charset="0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pt-BR" altLang="pt-BR" sz="3200" b="1" dirty="0" smtClean="0">
                <a:latin typeface="Calibri" panose="020F0502020204030204" pitchFamily="34" charset="0"/>
              </a:rPr>
              <a:t>Corantes: </a:t>
            </a:r>
            <a:r>
              <a:rPr lang="pt-BR" altLang="pt-BR" sz="3200" b="1" dirty="0" err="1" smtClean="0">
                <a:latin typeface="Calibri" panose="020F0502020204030204" pitchFamily="34" charset="0"/>
              </a:rPr>
              <a:t>Nankin</a:t>
            </a:r>
            <a:r>
              <a:rPr lang="pt-BR" altLang="pt-BR" sz="3200" b="1" dirty="0" smtClean="0">
                <a:latin typeface="Calibri" panose="020F0502020204030204" pitchFamily="34" charset="0"/>
              </a:rPr>
              <a:t> ou </a:t>
            </a:r>
            <a:r>
              <a:rPr lang="pt-BR" altLang="pt-BR" sz="3200" b="1" dirty="0" err="1" smtClean="0">
                <a:latin typeface="Calibri" panose="020F0502020204030204" pitchFamily="34" charset="0"/>
              </a:rPr>
              <a:t>Nigrosina</a:t>
            </a:r>
            <a:endParaRPr lang="pt-BR" altLang="pt-BR" sz="3200" b="1" dirty="0" smtClean="0">
              <a:latin typeface="Calibri" panose="020F0502020204030204" pitchFamily="34" charset="0"/>
            </a:endParaRP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1039688" y="126083"/>
            <a:ext cx="79248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b="1" kern="0" smtClean="0">
                <a:solidFill>
                  <a:srgbClr val="FFC000"/>
                </a:solidFill>
                <a:latin typeface="Calibri" panose="020F0502020204030204" pitchFamily="34" charset="0"/>
              </a:rPr>
              <a:t>Coloração de Bactérias</a:t>
            </a:r>
            <a:endParaRPr lang="pt-BR" altLang="pt-BR" b="1" kern="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34888" y="116632"/>
            <a:ext cx="8229600" cy="791947"/>
          </a:xfrm>
        </p:spPr>
        <p:txBody>
          <a:bodyPr/>
          <a:lstStyle/>
          <a:p>
            <a:pPr algn="r" eaLnBrk="1" hangingPunct="1"/>
            <a:r>
              <a:rPr lang="pt-BR" altLang="pt-BR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Coloração direta</a:t>
            </a:r>
          </a:p>
        </p:txBody>
      </p:sp>
      <p:sp>
        <p:nvSpPr>
          <p:cNvPr id="16387" name="Retângulo de cantos arredondados 2"/>
          <p:cNvSpPr>
            <a:spLocks noChangeArrowheads="1"/>
          </p:cNvSpPr>
          <p:nvPr/>
        </p:nvSpPr>
        <p:spPr bwMode="auto">
          <a:xfrm>
            <a:off x="777875" y="1917700"/>
            <a:ext cx="7342188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pic>
        <p:nvPicPr>
          <p:cNvPr id="16388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63"/>
          <a:stretch>
            <a:fillRect/>
          </a:stretch>
        </p:blipFill>
        <p:spPr bwMode="auto">
          <a:xfrm>
            <a:off x="3901847" y="5516264"/>
            <a:ext cx="21240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30" b="22182"/>
          <a:stretch>
            <a:fillRect/>
          </a:stretch>
        </p:blipFill>
        <p:spPr bwMode="auto">
          <a:xfrm>
            <a:off x="6339643" y="1553722"/>
            <a:ext cx="2480829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Text Box 80"/>
          <p:cNvSpPr txBox="1">
            <a:spLocks noChangeArrowheads="1"/>
          </p:cNvSpPr>
          <p:nvPr/>
        </p:nvSpPr>
        <p:spPr bwMode="auto">
          <a:xfrm>
            <a:off x="1344937" y="2466229"/>
            <a:ext cx="2277811" cy="45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1" dirty="0"/>
          </a:p>
        </p:txBody>
      </p:sp>
      <p:pic>
        <p:nvPicPr>
          <p:cNvPr id="16401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6" b="6198"/>
          <a:stretch>
            <a:fillRect/>
          </a:stretch>
        </p:blipFill>
        <p:spPr bwMode="auto">
          <a:xfrm>
            <a:off x="4448969" y="2708920"/>
            <a:ext cx="2444403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59"/>
          <a:stretch>
            <a:fillRect/>
          </a:stretch>
        </p:blipFill>
        <p:spPr bwMode="auto">
          <a:xfrm>
            <a:off x="2899445" y="836816"/>
            <a:ext cx="2768044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79"/>
          <p:cNvSpPr txBox="1">
            <a:spLocks noChangeArrowheads="1"/>
          </p:cNvSpPr>
          <p:nvPr/>
        </p:nvSpPr>
        <p:spPr bwMode="auto">
          <a:xfrm>
            <a:off x="640240" y="930056"/>
            <a:ext cx="4391448" cy="532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AutoNum type="arabicPeriod"/>
            </a:pPr>
            <a:r>
              <a:rPr lang="pt-BR" altLang="pt-BR" sz="4000" b="1" dirty="0" smtClean="0">
                <a:latin typeface="Calibri" panose="020F0502020204030204" pitchFamily="34" charset="0"/>
              </a:rPr>
              <a:t>Esfregaço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AutoNum type="arabicPeriod"/>
            </a:pPr>
            <a:r>
              <a:rPr lang="pt-BR" altLang="pt-BR" sz="4000" b="1" dirty="0" smtClean="0">
                <a:latin typeface="Calibri" panose="020F0502020204030204" pitchFamily="34" charset="0"/>
              </a:rPr>
              <a:t>Fixação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AutoNum type="arabicPeriod"/>
            </a:pPr>
            <a:r>
              <a:rPr lang="pt-BR" altLang="pt-BR" sz="4000" b="1" dirty="0" smtClean="0">
                <a:latin typeface="Calibri" panose="020F0502020204030204" pitchFamily="34" charset="0"/>
              </a:rPr>
              <a:t>Coloração (1 min)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AutoNum type="arabicPeriod"/>
            </a:pPr>
            <a:r>
              <a:rPr lang="pt-BR" altLang="pt-BR" sz="4000" b="1" dirty="0" smtClean="0">
                <a:latin typeface="Calibri" panose="020F0502020204030204" pitchFamily="34" charset="0"/>
              </a:rPr>
              <a:t>Lavagem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AutoNum type="arabicPeriod"/>
            </a:pPr>
            <a:r>
              <a:rPr lang="pt-BR" altLang="pt-BR" sz="4000" b="1" dirty="0" smtClean="0">
                <a:latin typeface="Calibri" panose="020F0502020204030204" pitchFamily="34" charset="0"/>
              </a:rPr>
              <a:t>Secagem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AutoNum type="arabicPeriod"/>
            </a:pPr>
            <a:r>
              <a:rPr lang="pt-BR" altLang="pt-BR" sz="4000" b="1" dirty="0" smtClean="0">
                <a:latin typeface="Calibri" panose="020F0502020204030204" pitchFamily="34" charset="0"/>
              </a:rPr>
              <a:t>Observação</a:t>
            </a:r>
            <a:endParaRPr lang="pt-BR" altLang="pt-BR" sz="4000" b="1" dirty="0">
              <a:latin typeface="Calibri" panose="020F0502020204030204" pitchFamily="34" charset="0"/>
            </a:endParaRPr>
          </a:p>
        </p:txBody>
      </p:sp>
      <p:pic>
        <p:nvPicPr>
          <p:cNvPr id="23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30" b="22182"/>
          <a:stretch>
            <a:fillRect/>
          </a:stretch>
        </p:blipFill>
        <p:spPr bwMode="auto">
          <a:xfrm>
            <a:off x="6267635" y="4197143"/>
            <a:ext cx="2480829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1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078413" y="2924176"/>
            <a:ext cx="3238500" cy="2760663"/>
            <a:chOff x="3199" y="1963"/>
            <a:chExt cx="2040" cy="1739"/>
          </a:xfrm>
        </p:grpSpPr>
        <p:sp>
          <p:nvSpPr>
            <p:cNvPr id="17415" name="Rectangle 21"/>
            <p:cNvSpPr>
              <a:spLocks noChangeArrowheads="1"/>
            </p:cNvSpPr>
            <p:nvPr/>
          </p:nvSpPr>
          <p:spPr bwMode="auto">
            <a:xfrm>
              <a:off x="3560" y="1963"/>
              <a:ext cx="131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pt-BR" altLang="pt-BR" sz="3600" b="1" dirty="0">
                  <a:solidFill>
                    <a:srgbClr val="FFC000"/>
                  </a:solidFill>
                  <a:latin typeface="Calibri" panose="020F0502020204030204" pitchFamily="34" charset="0"/>
                </a:rPr>
                <a:t>2. Fixação</a:t>
              </a:r>
            </a:p>
          </p:txBody>
        </p:sp>
        <p:pic>
          <p:nvPicPr>
            <p:cNvPr id="17416" name="Picture 2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" y="2342"/>
              <a:ext cx="2040" cy="1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11560" y="1413098"/>
            <a:ext cx="3238500" cy="2749550"/>
            <a:chOff x="567" y="1956"/>
            <a:chExt cx="2040" cy="1732"/>
          </a:xfrm>
        </p:grpSpPr>
        <p:pic>
          <p:nvPicPr>
            <p:cNvPr id="17413" name="Picture 2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328"/>
              <a:ext cx="2040" cy="1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4" name="Rectangle 24"/>
            <p:cNvSpPr>
              <a:spLocks noChangeArrowheads="1"/>
            </p:cNvSpPr>
            <p:nvPr/>
          </p:nvSpPr>
          <p:spPr bwMode="auto">
            <a:xfrm>
              <a:off x="793" y="1956"/>
              <a:ext cx="1588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pt-BR" altLang="pt-BR" sz="3600" b="1" dirty="0">
                  <a:solidFill>
                    <a:srgbClr val="FFC000"/>
                  </a:solidFill>
                  <a:latin typeface="Calibri" panose="020F0502020204030204" pitchFamily="34" charset="0"/>
                </a:rPr>
                <a:t>1. Esfregaço</a:t>
              </a:r>
            </a:p>
          </p:txBody>
        </p:sp>
      </p:grp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>
          <a:xfrm>
            <a:off x="734888" y="116632"/>
            <a:ext cx="8229600" cy="791947"/>
          </a:xfrm>
        </p:spPr>
        <p:txBody>
          <a:bodyPr/>
          <a:lstStyle/>
          <a:p>
            <a:pPr algn="r" eaLnBrk="1" hangingPunct="1"/>
            <a:r>
              <a:rPr lang="pt-BR" altLang="pt-BR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Coloração indireta</a:t>
            </a:r>
          </a:p>
        </p:txBody>
      </p:sp>
    </p:spTree>
    <p:extLst>
      <p:ext uri="{BB962C8B-B14F-4D97-AF65-F5344CB8AC3E}">
        <p14:creationId xmlns:p14="http://schemas.microsoft.com/office/powerpoint/2010/main" val="29043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43062" y="1412577"/>
            <a:ext cx="2736850" cy="576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3. Coloração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39552" y="1918072"/>
            <a:ext cx="3814762" cy="2159000"/>
            <a:chOff x="477" y="755"/>
            <a:chExt cx="2403" cy="1360"/>
          </a:xfrm>
        </p:grpSpPr>
        <p:sp>
          <p:nvSpPr>
            <p:cNvPr id="18440" name="AutoShape 14"/>
            <p:cNvSpPr>
              <a:spLocks noChangeArrowheads="1"/>
            </p:cNvSpPr>
            <p:nvPr/>
          </p:nvSpPr>
          <p:spPr bwMode="auto">
            <a:xfrm>
              <a:off x="2608" y="1117"/>
              <a:ext cx="272" cy="181"/>
            </a:xfrm>
            <a:prstGeom prst="rightArrow">
              <a:avLst>
                <a:gd name="adj1" fmla="val 50000"/>
                <a:gd name="adj2" fmla="val 375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solidFill>
                  <a:srgbClr val="FF3300"/>
                </a:solidFill>
              </a:endParaRPr>
            </a:p>
          </p:txBody>
        </p:sp>
        <p:pic>
          <p:nvPicPr>
            <p:cNvPr id="18441" name="Picture 2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89"/>
            <a:stretch>
              <a:fillRect/>
            </a:stretch>
          </p:blipFill>
          <p:spPr bwMode="auto">
            <a:xfrm>
              <a:off x="477" y="755"/>
              <a:ext cx="2040" cy="1360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51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40" y="4077072"/>
            <a:ext cx="3238500" cy="24241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788024" y="1268760"/>
            <a:ext cx="3238500" cy="2665413"/>
            <a:chOff x="3288" y="572"/>
            <a:chExt cx="2040" cy="1679"/>
          </a:xfrm>
        </p:grpSpPr>
        <p:pic>
          <p:nvPicPr>
            <p:cNvPr id="18438" name="Picture 2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572"/>
              <a:ext cx="2040" cy="136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9" name="AutoShape 26"/>
            <p:cNvSpPr>
              <a:spLocks noChangeArrowheads="1"/>
            </p:cNvSpPr>
            <p:nvPr/>
          </p:nvSpPr>
          <p:spPr bwMode="auto">
            <a:xfrm rot="5400000">
              <a:off x="4105" y="2024"/>
              <a:ext cx="272" cy="181"/>
            </a:xfrm>
            <a:prstGeom prst="rightArrow">
              <a:avLst>
                <a:gd name="adj1" fmla="val 50000"/>
                <a:gd name="adj2" fmla="val 375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solidFill>
                  <a:srgbClr val="FF3300"/>
                </a:solidFill>
              </a:endParaRPr>
            </a:p>
          </p:txBody>
        </p:sp>
      </p:grp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>
          <a:xfrm>
            <a:off x="734888" y="116632"/>
            <a:ext cx="8229600" cy="791947"/>
          </a:xfrm>
        </p:spPr>
        <p:txBody>
          <a:bodyPr/>
          <a:lstStyle/>
          <a:p>
            <a:pPr algn="r" eaLnBrk="1" hangingPunct="1"/>
            <a:r>
              <a:rPr lang="pt-BR" altLang="pt-BR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Coloração indireta</a:t>
            </a:r>
          </a:p>
        </p:txBody>
      </p:sp>
    </p:spTree>
    <p:extLst>
      <p:ext uri="{BB962C8B-B14F-4D97-AF65-F5344CB8AC3E}">
        <p14:creationId xmlns:p14="http://schemas.microsoft.com/office/powerpoint/2010/main" val="38623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71054" y="939798"/>
            <a:ext cx="2736850" cy="5762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3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4. Secagem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933950" y="1011013"/>
            <a:ext cx="3238500" cy="2663825"/>
            <a:chOff x="3289" y="265"/>
            <a:chExt cx="2040" cy="1678"/>
          </a:xfrm>
        </p:grpSpPr>
        <p:pic>
          <p:nvPicPr>
            <p:cNvPr id="19466" name="Picture 10" descr="DSC0054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4" t="10002" r="-955" b="276"/>
            <a:stretch>
              <a:fillRect/>
            </a:stretch>
          </p:blipFill>
          <p:spPr bwMode="auto">
            <a:xfrm>
              <a:off x="3289" y="558"/>
              <a:ext cx="2040" cy="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3515" y="265"/>
              <a:ext cx="176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pt-BR" altLang="pt-BR" b="1" dirty="0">
                  <a:solidFill>
                    <a:srgbClr val="FFC000"/>
                  </a:solidFill>
                  <a:latin typeface="Calibri" panose="020F0502020204030204" pitchFamily="34" charset="0"/>
                </a:rPr>
                <a:t>5.Observação</a:t>
              </a:r>
            </a:p>
          </p:txBody>
        </p:sp>
      </p:grpSp>
      <p:sp>
        <p:nvSpPr>
          <p:cNvPr id="66574" name="AutoShape 14"/>
          <p:cNvSpPr>
            <a:spLocks noChangeArrowheads="1"/>
          </p:cNvSpPr>
          <p:nvPr/>
        </p:nvSpPr>
        <p:spPr bwMode="auto">
          <a:xfrm>
            <a:off x="4286250" y="2780903"/>
            <a:ext cx="647700" cy="1800225"/>
          </a:xfrm>
          <a:prstGeom prst="curvedRightArrow">
            <a:avLst>
              <a:gd name="adj1" fmla="val 55588"/>
              <a:gd name="adj2" fmla="val 111176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005389" y="3935189"/>
            <a:ext cx="3408363" cy="1870075"/>
            <a:chOff x="3379" y="2614"/>
            <a:chExt cx="2147" cy="1178"/>
          </a:xfrm>
        </p:grpSpPr>
        <p:pic>
          <p:nvPicPr>
            <p:cNvPr id="1946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614"/>
              <a:ext cx="2132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Text Box 18"/>
            <p:cNvSpPr txBox="1">
              <a:spLocks noChangeArrowheads="1"/>
            </p:cNvSpPr>
            <p:nvPr/>
          </p:nvSpPr>
          <p:spPr bwMode="auto">
            <a:xfrm>
              <a:off x="4421" y="3540"/>
              <a:ext cx="11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 dirty="0" err="1">
                  <a:solidFill>
                    <a:schemeClr val="accent6"/>
                  </a:solidFill>
                  <a:latin typeface="Calibri" panose="020F0502020204030204" pitchFamily="34" charset="0"/>
                </a:rPr>
                <a:t>Bacillus</a:t>
              </a:r>
              <a:r>
                <a:rPr lang="pt-BR" altLang="pt-BR" sz="2000" i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 </a:t>
              </a:r>
              <a:r>
                <a:rPr lang="pt-BR" altLang="pt-BR" sz="2000" i="1" dirty="0" err="1">
                  <a:solidFill>
                    <a:schemeClr val="accent6"/>
                  </a:solidFill>
                  <a:latin typeface="Calibri" panose="020F0502020204030204" pitchFamily="34" charset="0"/>
                </a:rPr>
                <a:t>subtilis</a:t>
              </a:r>
              <a:endParaRPr lang="pt-BR" altLang="pt-BR" sz="2000" i="1" dirty="0">
                <a:solidFill>
                  <a:schemeClr val="accent6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66580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15838"/>
            <a:ext cx="3238500" cy="2159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806580" y="3604293"/>
            <a:ext cx="30985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Calibri" panose="020F0502020204030204" pitchFamily="34" charset="0"/>
              </a:rPr>
              <a:t>Secar no calor ou no ar</a:t>
            </a:r>
          </a:p>
        </p:txBody>
      </p:sp>
      <p:sp>
        <p:nvSpPr>
          <p:cNvPr id="12" name="AutoShape 2"/>
          <p:cNvSpPr>
            <a:spLocks noGrp="1" noChangeArrowheads="1"/>
          </p:cNvSpPr>
          <p:nvPr>
            <p:ph type="title"/>
          </p:nvPr>
        </p:nvSpPr>
        <p:spPr>
          <a:xfrm>
            <a:off x="734888" y="116632"/>
            <a:ext cx="8229600" cy="791947"/>
          </a:xfrm>
        </p:spPr>
        <p:txBody>
          <a:bodyPr/>
          <a:lstStyle/>
          <a:p>
            <a:pPr algn="r" eaLnBrk="1" hangingPunct="1"/>
            <a:r>
              <a:rPr lang="pt-BR" altLang="pt-BR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Coloração indireta</a:t>
            </a:r>
          </a:p>
        </p:txBody>
      </p:sp>
    </p:spTree>
    <p:extLst>
      <p:ext uri="{BB962C8B-B14F-4D97-AF65-F5344CB8AC3E}">
        <p14:creationId xmlns:p14="http://schemas.microsoft.com/office/powerpoint/2010/main" val="35566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5"/>
          <p:cNvGrpSpPr>
            <a:grpSpLocks/>
          </p:cNvGrpSpPr>
          <p:nvPr/>
        </p:nvGrpSpPr>
        <p:grpSpPr bwMode="auto">
          <a:xfrm>
            <a:off x="323851" y="188913"/>
            <a:ext cx="8640762" cy="6191250"/>
            <a:chOff x="323851" y="333375"/>
            <a:chExt cx="8640762" cy="6191969"/>
          </a:xfrm>
        </p:grpSpPr>
        <p:pic>
          <p:nvPicPr>
            <p:cNvPr id="14340" name="Picture 2" descr="microscópio 3"/>
            <p:cNvPicPr>
              <a:picLocks noChangeAspect="1" noChangeArrowheads="1"/>
            </p:cNvPicPr>
            <p:nvPr/>
          </p:nvPicPr>
          <p:blipFill>
            <a:blip r:embed="rId2"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275" y="1342157"/>
              <a:ext cx="4151313" cy="518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Text Box 3"/>
            <p:cNvSpPr txBox="1">
              <a:spLocks noChangeArrowheads="1"/>
            </p:cNvSpPr>
            <p:nvPr/>
          </p:nvSpPr>
          <p:spPr bwMode="auto">
            <a:xfrm>
              <a:off x="411163" y="333375"/>
              <a:ext cx="5533374" cy="64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3600" dirty="0">
                  <a:latin typeface="Calibri" panose="020F0502020204030204" pitchFamily="34" charset="0"/>
                </a:rPr>
                <a:t>Partes do microscópio de luz</a:t>
              </a:r>
            </a:p>
          </p:txBody>
        </p:sp>
        <p:sp>
          <p:nvSpPr>
            <p:cNvPr id="14342" name="Rectangle 4"/>
            <p:cNvSpPr>
              <a:spLocks noChangeArrowheads="1"/>
            </p:cNvSpPr>
            <p:nvPr/>
          </p:nvSpPr>
          <p:spPr bwMode="auto">
            <a:xfrm>
              <a:off x="323851" y="921751"/>
              <a:ext cx="8640762" cy="58761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accent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 flipH="1">
              <a:off x="2339975" y="2205038"/>
              <a:ext cx="792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Calibri" panose="020F0502020204030204" pitchFamily="34" charset="0"/>
              </a:endParaRPr>
            </a:p>
          </p:txBody>
        </p:sp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 flipH="1">
              <a:off x="2339975" y="2947988"/>
              <a:ext cx="1800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Calibri" panose="020F0502020204030204" pitchFamily="34" charset="0"/>
              </a:endParaRPr>
            </a:p>
          </p:txBody>
        </p:sp>
        <p:sp>
          <p:nvSpPr>
            <p:cNvPr id="14345" name="Line 7"/>
            <p:cNvSpPr>
              <a:spLocks noChangeShapeType="1"/>
            </p:cNvSpPr>
            <p:nvPr/>
          </p:nvSpPr>
          <p:spPr bwMode="auto">
            <a:xfrm flipH="1">
              <a:off x="1187450" y="3644900"/>
              <a:ext cx="2305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Calibri" panose="020F0502020204030204" pitchFamily="34" charset="0"/>
              </a:endParaRPr>
            </a:p>
          </p:txBody>
        </p:sp>
        <p:sp>
          <p:nvSpPr>
            <p:cNvPr id="14346" name="Line 8"/>
            <p:cNvSpPr>
              <a:spLocks noChangeShapeType="1"/>
            </p:cNvSpPr>
            <p:nvPr/>
          </p:nvSpPr>
          <p:spPr bwMode="auto">
            <a:xfrm flipV="1">
              <a:off x="4860925" y="1773238"/>
              <a:ext cx="2232025" cy="144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Calibri" panose="020F0502020204030204" pitchFamily="34" charset="0"/>
              </a:endParaRPr>
            </a:p>
          </p:txBody>
        </p:sp>
        <p:sp>
          <p:nvSpPr>
            <p:cNvPr id="14347" name="Line 9"/>
            <p:cNvSpPr>
              <a:spLocks noChangeShapeType="1"/>
            </p:cNvSpPr>
            <p:nvPr/>
          </p:nvSpPr>
          <p:spPr bwMode="auto">
            <a:xfrm>
              <a:off x="5724525" y="4581525"/>
              <a:ext cx="1367755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Calibri" panose="020F0502020204030204" pitchFamily="34" charset="0"/>
              </a:endParaRPr>
            </a:p>
          </p:txBody>
        </p:sp>
        <p:sp>
          <p:nvSpPr>
            <p:cNvPr id="14348" name="Line 10"/>
            <p:cNvSpPr>
              <a:spLocks noChangeShapeType="1"/>
            </p:cNvSpPr>
            <p:nvPr/>
          </p:nvSpPr>
          <p:spPr bwMode="auto">
            <a:xfrm>
              <a:off x="6084888" y="4868863"/>
              <a:ext cx="1079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Calibri" panose="020F0502020204030204" pitchFamily="34" charset="0"/>
              </a:endParaRPr>
            </a:p>
          </p:txBody>
        </p:sp>
        <p:grpSp>
          <p:nvGrpSpPr>
            <p:cNvPr id="14349" name="Group 11"/>
            <p:cNvGrpSpPr>
              <a:grpSpLocks/>
            </p:cNvGrpSpPr>
            <p:nvPr/>
          </p:nvGrpSpPr>
          <p:grpSpPr bwMode="auto">
            <a:xfrm>
              <a:off x="5327650" y="5300663"/>
              <a:ext cx="2089150" cy="73025"/>
              <a:chOff x="3152" y="2976"/>
              <a:chExt cx="1316" cy="46"/>
            </a:xfrm>
          </p:grpSpPr>
          <p:sp>
            <p:nvSpPr>
              <p:cNvPr id="14369" name="Line 12"/>
              <p:cNvSpPr>
                <a:spLocks noChangeShapeType="1"/>
              </p:cNvSpPr>
              <p:nvPr/>
            </p:nvSpPr>
            <p:spPr bwMode="auto">
              <a:xfrm>
                <a:off x="3152" y="3022"/>
                <a:ext cx="1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14370" name="Line 13"/>
              <p:cNvSpPr>
                <a:spLocks noChangeShapeType="1"/>
              </p:cNvSpPr>
              <p:nvPr/>
            </p:nvSpPr>
            <p:spPr bwMode="auto">
              <a:xfrm>
                <a:off x="3152" y="2976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4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 flipH="1">
              <a:off x="1692275" y="4149725"/>
              <a:ext cx="2016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Calibri" panose="020F0502020204030204" pitchFamily="34" charset="0"/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 flipH="1">
              <a:off x="2411413" y="4868863"/>
              <a:ext cx="1584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Calibri" panose="020F0502020204030204" pitchFamily="34" charset="0"/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4787900" y="5876925"/>
              <a:ext cx="2520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Calibri" panose="020F0502020204030204" pitchFamily="34" charset="0"/>
              </a:endParaRPr>
            </a:p>
          </p:txBody>
        </p:sp>
        <p:grpSp>
          <p:nvGrpSpPr>
            <p:cNvPr id="14353" name="Group 17"/>
            <p:cNvGrpSpPr>
              <a:grpSpLocks/>
            </p:cNvGrpSpPr>
            <p:nvPr/>
          </p:nvGrpSpPr>
          <p:grpSpPr bwMode="auto">
            <a:xfrm>
              <a:off x="2771775" y="3284538"/>
              <a:ext cx="1368425" cy="215900"/>
              <a:chOff x="1474" y="2024"/>
              <a:chExt cx="1179" cy="136"/>
            </a:xfrm>
          </p:grpSpPr>
          <p:sp>
            <p:nvSpPr>
              <p:cNvPr id="14367" name="Line 18"/>
              <p:cNvSpPr>
                <a:spLocks noChangeShapeType="1"/>
              </p:cNvSpPr>
              <p:nvPr/>
            </p:nvSpPr>
            <p:spPr bwMode="auto">
              <a:xfrm>
                <a:off x="2517" y="2024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14368" name="Line 19"/>
              <p:cNvSpPr>
                <a:spLocks noChangeShapeType="1"/>
              </p:cNvSpPr>
              <p:nvPr/>
            </p:nvSpPr>
            <p:spPr bwMode="auto">
              <a:xfrm flipH="1">
                <a:off x="1474" y="2024"/>
                <a:ext cx="10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4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4354" name="Line 20"/>
            <p:cNvSpPr>
              <a:spLocks noChangeShapeType="1"/>
            </p:cNvSpPr>
            <p:nvPr/>
          </p:nvSpPr>
          <p:spPr bwMode="auto">
            <a:xfrm flipH="1">
              <a:off x="2771775" y="4292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Calibri" panose="020F0502020204030204" pitchFamily="34" charset="0"/>
              </a:endParaRPr>
            </a:p>
          </p:txBody>
        </p:sp>
        <p:sp>
          <p:nvSpPr>
            <p:cNvPr id="14355" name="Text Box 21"/>
            <p:cNvSpPr txBox="1">
              <a:spLocks noChangeArrowheads="1"/>
            </p:cNvSpPr>
            <p:nvPr/>
          </p:nvSpPr>
          <p:spPr bwMode="auto">
            <a:xfrm>
              <a:off x="1187624" y="1989478"/>
              <a:ext cx="1096582" cy="40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Calibri" panose="020F0502020204030204" pitchFamily="34" charset="0"/>
                </a:rPr>
                <a:t>Oculares</a:t>
              </a:r>
            </a:p>
          </p:txBody>
        </p:sp>
        <p:sp>
          <p:nvSpPr>
            <p:cNvPr id="14356" name="Text Box 22"/>
            <p:cNvSpPr txBox="1">
              <a:spLocks noChangeArrowheads="1"/>
            </p:cNvSpPr>
            <p:nvPr/>
          </p:nvSpPr>
          <p:spPr bwMode="auto">
            <a:xfrm>
              <a:off x="1259632" y="2732088"/>
              <a:ext cx="1084528" cy="40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Calibri" panose="020F0502020204030204" pitchFamily="34" charset="0"/>
                </a:rPr>
                <a:t>Revólver</a:t>
              </a:r>
            </a:p>
          </p:txBody>
        </p:sp>
        <p:sp>
          <p:nvSpPr>
            <p:cNvPr id="14357" name="Text Box 23"/>
            <p:cNvSpPr txBox="1">
              <a:spLocks noChangeArrowheads="1"/>
            </p:cNvSpPr>
            <p:nvPr/>
          </p:nvSpPr>
          <p:spPr bwMode="auto">
            <a:xfrm>
              <a:off x="7092280" y="1557338"/>
              <a:ext cx="1158972" cy="40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Calibri" panose="020F0502020204030204" pitchFamily="34" charset="0"/>
                </a:rPr>
                <a:t>Objetivas</a:t>
              </a:r>
            </a:p>
          </p:txBody>
        </p:sp>
        <p:sp>
          <p:nvSpPr>
            <p:cNvPr id="14358" name="Text Box 24"/>
            <p:cNvSpPr txBox="1">
              <a:spLocks noChangeArrowheads="1"/>
            </p:cNvSpPr>
            <p:nvPr/>
          </p:nvSpPr>
          <p:spPr bwMode="auto">
            <a:xfrm>
              <a:off x="611560" y="3068638"/>
              <a:ext cx="2249142" cy="40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Calibri" panose="020F0502020204030204" pitchFamily="34" charset="0"/>
                </a:rPr>
                <a:t>Presilha do </a:t>
              </a:r>
              <a:r>
                <a:rPr lang="pt-BR" altLang="pt-BR" sz="2000" dirty="0" err="1">
                  <a:latin typeface="Calibri" panose="020F0502020204030204" pitchFamily="34" charset="0"/>
                </a:rPr>
                <a:t>Charriot</a:t>
              </a:r>
              <a:endParaRPr lang="pt-BR" altLang="pt-BR" sz="2000" dirty="0">
                <a:latin typeface="Calibri" panose="020F0502020204030204" pitchFamily="34" charset="0"/>
              </a:endParaRPr>
            </a:p>
          </p:txBody>
        </p:sp>
        <p:sp>
          <p:nvSpPr>
            <p:cNvPr id="14359" name="Text Box 25"/>
            <p:cNvSpPr txBox="1">
              <a:spLocks noChangeArrowheads="1"/>
            </p:cNvSpPr>
            <p:nvPr/>
          </p:nvSpPr>
          <p:spPr bwMode="auto">
            <a:xfrm>
              <a:off x="467544" y="3452813"/>
              <a:ext cx="756938" cy="40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Calibri" panose="020F0502020204030204" pitchFamily="34" charset="0"/>
                </a:rPr>
                <a:t>Mesa</a:t>
              </a:r>
            </a:p>
          </p:txBody>
        </p:sp>
        <p:sp>
          <p:nvSpPr>
            <p:cNvPr id="14360" name="Text Box 26"/>
            <p:cNvSpPr txBox="1">
              <a:spLocks noChangeArrowheads="1"/>
            </p:cNvSpPr>
            <p:nvPr/>
          </p:nvSpPr>
          <p:spPr bwMode="auto">
            <a:xfrm>
              <a:off x="467544" y="3884613"/>
              <a:ext cx="1258358" cy="40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Calibri" panose="020F0502020204030204" pitchFamily="34" charset="0"/>
                </a:rPr>
                <a:t>Diafragma</a:t>
              </a:r>
            </a:p>
          </p:txBody>
        </p:sp>
        <p:sp>
          <p:nvSpPr>
            <p:cNvPr id="14361" name="Text Box 27"/>
            <p:cNvSpPr txBox="1">
              <a:spLocks noChangeArrowheads="1"/>
            </p:cNvSpPr>
            <p:nvPr/>
          </p:nvSpPr>
          <p:spPr bwMode="auto">
            <a:xfrm>
              <a:off x="1187624" y="4109895"/>
              <a:ext cx="1571264" cy="40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Calibri" panose="020F0502020204030204" pitchFamily="34" charset="0"/>
                </a:rPr>
                <a:t>Condensador</a:t>
              </a:r>
            </a:p>
          </p:txBody>
        </p:sp>
        <p:sp>
          <p:nvSpPr>
            <p:cNvPr id="14362" name="Text Box 28"/>
            <p:cNvSpPr txBox="1">
              <a:spLocks noChangeArrowheads="1"/>
            </p:cNvSpPr>
            <p:nvPr/>
          </p:nvSpPr>
          <p:spPr bwMode="auto">
            <a:xfrm>
              <a:off x="971600" y="4652963"/>
              <a:ext cx="1452001" cy="40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Calibri" panose="020F0502020204030204" pitchFamily="34" charset="0"/>
                </a:rPr>
                <a:t>Fonte de luz</a:t>
              </a:r>
            </a:p>
          </p:txBody>
        </p:sp>
        <p:sp>
          <p:nvSpPr>
            <p:cNvPr id="14363" name="Text Box 29"/>
            <p:cNvSpPr txBox="1">
              <a:spLocks noChangeArrowheads="1"/>
            </p:cNvSpPr>
            <p:nvPr/>
          </p:nvSpPr>
          <p:spPr bwMode="auto">
            <a:xfrm>
              <a:off x="7236296" y="4365625"/>
              <a:ext cx="1666290" cy="40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Calibri" panose="020F0502020204030204" pitchFamily="34" charset="0"/>
                </a:rPr>
                <a:t>Macrométrico</a:t>
              </a:r>
            </a:p>
          </p:txBody>
        </p:sp>
        <p:sp>
          <p:nvSpPr>
            <p:cNvPr id="14364" name="Text Box 30"/>
            <p:cNvSpPr txBox="1">
              <a:spLocks noChangeArrowheads="1"/>
            </p:cNvSpPr>
            <p:nvPr/>
          </p:nvSpPr>
          <p:spPr bwMode="auto">
            <a:xfrm>
              <a:off x="7421365" y="5118124"/>
              <a:ext cx="1039067" cy="40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dirty="0" err="1">
                  <a:latin typeface="Calibri" panose="020F0502020204030204" pitchFamily="34" charset="0"/>
                </a:rPr>
                <a:t>Charriot</a:t>
              </a:r>
              <a:endParaRPr lang="pt-BR" altLang="pt-BR" sz="2000" dirty="0">
                <a:latin typeface="Calibri" panose="020F0502020204030204" pitchFamily="34" charset="0"/>
              </a:endParaRPr>
            </a:p>
          </p:txBody>
        </p:sp>
        <p:sp>
          <p:nvSpPr>
            <p:cNvPr id="14365" name="Text Box 31"/>
            <p:cNvSpPr txBox="1">
              <a:spLocks noChangeArrowheads="1"/>
            </p:cNvSpPr>
            <p:nvPr/>
          </p:nvSpPr>
          <p:spPr bwMode="auto">
            <a:xfrm>
              <a:off x="7218302" y="4652963"/>
              <a:ext cx="1602170" cy="40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Calibri" panose="020F0502020204030204" pitchFamily="34" charset="0"/>
                </a:rPr>
                <a:t>Micrométrico</a:t>
              </a:r>
            </a:p>
          </p:txBody>
        </p:sp>
        <p:sp>
          <p:nvSpPr>
            <p:cNvPr id="14366" name="Text Box 32"/>
            <p:cNvSpPr txBox="1">
              <a:spLocks noChangeArrowheads="1"/>
            </p:cNvSpPr>
            <p:nvPr/>
          </p:nvSpPr>
          <p:spPr bwMode="auto">
            <a:xfrm>
              <a:off x="7308850" y="5661025"/>
              <a:ext cx="676788" cy="40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Calibri" panose="020F0502020204030204" pitchFamily="34" charset="0"/>
                </a:rPr>
                <a:t>Base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339460" y="981001"/>
            <a:ext cx="5760424" cy="54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3779912" y="97468"/>
            <a:ext cx="5254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Focalização ao microscópio de luz 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668314" y="134076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latin typeface="Calibri" panose="020F0502020204030204" pitchFamily="34" charset="0"/>
            </a:endParaRP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395163" y="764704"/>
            <a:ext cx="8569325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Iniciar sempre com a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objetiva de menor aumento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Objeto </a:t>
            </a: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no centro da 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mesa e sob incidência da luz</a:t>
            </a:r>
            <a:endParaRPr lang="pt-BR" altLang="pt-BR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Ajustar a iluminação (maior quantidade de luz através do objeto)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Elevar a mesa até a </a:t>
            </a:r>
            <a:r>
              <a:rPr lang="pt-BR" alt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altura máxima </a:t>
            </a: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utilizando o </a:t>
            </a:r>
            <a:r>
              <a:rPr lang="pt-BR" alt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macrométrico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4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Iniciar </a:t>
            </a: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o processo de </a:t>
            </a:r>
            <a:r>
              <a:rPr lang="pt-BR" alt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focalização</a:t>
            </a: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abaixando </a:t>
            </a: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vagarosamente a mesa com o 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macrométrico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4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Fazer a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focalização fina 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com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micrométrico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4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Mudar para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objetivas de maiores aumentos gradativamente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4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Na mudança da objetiva de 40x para 100x utilizar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apenas o micrométrico 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para focalização final (</a:t>
            </a:r>
            <a:r>
              <a:rPr lang="pt-BR" altLang="pt-BR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objetiva de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100x 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somente para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bactérias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, sempre com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óleo de imersão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4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Acertar a quantidade de luz para melhor observação e conforto visual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4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Condensador deve permanecer sempre em posição elevada (ou aberta)</a:t>
            </a:r>
            <a:endParaRPr lang="pt-BR" altLang="pt-BR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900677" y="332656"/>
            <a:ext cx="3977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Efeito do óleo de imersão</a:t>
            </a:r>
          </a:p>
        </p:txBody>
      </p:sp>
      <p:pic>
        <p:nvPicPr>
          <p:cNvPr id="23557" name="Picture 7" descr="oleo de imers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1280"/>
            <a:ext cx="8663700" cy="496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6733" y="1373862"/>
            <a:ext cx="78657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Programa completo, slides, frequência</a:t>
            </a:r>
            <a:r>
              <a:rPr lang="pt-BR" sz="3200" b="1" dirty="0">
                <a:solidFill>
                  <a:schemeClr val="accent6"/>
                </a:solidFill>
                <a:latin typeface="Calibri" panose="020F0502020204030204" pitchFamily="34" charset="0"/>
              </a:rPr>
              <a:t> </a:t>
            </a:r>
            <a:r>
              <a:rPr 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e notas – </a:t>
            </a:r>
            <a:r>
              <a:rPr lang="pt-BR" sz="36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Stoa</a:t>
            </a:r>
            <a:endParaRPr lang="pt-BR" sz="32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Média das provas práticas tem </a:t>
            </a:r>
            <a:r>
              <a:rPr lang="pt-BR" sz="3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peso um </a:t>
            </a:r>
            <a:r>
              <a:rPr 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na média final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Apostila de aulas práticas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Cuidado </a:t>
            </a:r>
            <a:r>
              <a:rPr 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no uso dos equipamentos e materiais laboratoriais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Normas</a:t>
            </a:r>
            <a:r>
              <a:rPr 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de segurança</a:t>
            </a:r>
            <a:endParaRPr lang="pt-BR" sz="32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4451" y="404664"/>
            <a:ext cx="6915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atin typeface="Calibri" panose="020F0502020204030204" pitchFamily="34" charset="0"/>
              </a:rPr>
              <a:t>Microbiologia – aula práticas</a:t>
            </a:r>
            <a:endParaRPr lang="pt-BR" sz="4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652" y="188640"/>
            <a:ext cx="6264696" cy="1152525"/>
          </a:xfrm>
        </p:spPr>
        <p:txBody>
          <a:bodyPr/>
          <a:lstStyle/>
          <a:p>
            <a:pPr eaLnBrk="1" hangingPunct="1"/>
            <a:r>
              <a:rPr lang="pt-BR" altLang="pt-B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Motilidade de bactérias</a:t>
            </a:r>
            <a:br>
              <a:rPr lang="pt-BR" altLang="pt-BR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altLang="pt-BR" sz="3200" b="1" dirty="0">
                <a:solidFill>
                  <a:schemeClr val="accent6"/>
                </a:solidFill>
                <a:latin typeface="Calibri" panose="020F0502020204030204" pitchFamily="34" charset="0"/>
              </a:rPr>
              <a:t>t</a:t>
            </a:r>
            <a:r>
              <a:rPr lang="pt-BR" alt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écnica da </a:t>
            </a:r>
            <a:r>
              <a:rPr lang="pt-BR" altLang="pt-BR" sz="3200" b="1" dirty="0">
                <a:solidFill>
                  <a:schemeClr val="accent6"/>
                </a:solidFill>
                <a:latin typeface="Calibri" panose="020F0502020204030204" pitchFamily="34" charset="0"/>
              </a:rPr>
              <a:t>g</a:t>
            </a:r>
            <a:r>
              <a:rPr lang="pt-BR" alt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ota pendente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7" r="2002" b="2344"/>
          <a:stretch>
            <a:fillRect/>
          </a:stretch>
        </p:blipFill>
        <p:spPr bwMode="auto">
          <a:xfrm>
            <a:off x="546273" y="1595015"/>
            <a:ext cx="5249863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185614" y="4892967"/>
            <a:ext cx="36348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focalizar </a:t>
            </a:r>
            <a:r>
              <a:rPr lang="pt-BR" altLang="pt-BR" sz="2400" i="1" dirty="0">
                <a:solidFill>
                  <a:srgbClr val="008000"/>
                </a:solidFill>
                <a:latin typeface="Calibri" panose="020F0502020204030204" pitchFamily="34" charset="0"/>
              </a:rPr>
              <a:t>a margem da </a:t>
            </a:r>
            <a:r>
              <a:rPr lang="pt-BR" altLang="pt-BR" sz="2400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gota para observar bactérias em movimento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724128" y="6093296"/>
            <a:ext cx="30476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use aumentos 100x </a:t>
            </a:r>
            <a:r>
              <a:rPr lang="pt-BR" alt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e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400x</a:t>
            </a:r>
            <a:endParaRPr lang="pt-BR" altLang="pt-BR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-07.png"/>
          <p:cNvPicPr>
            <a:picLocks noChangeAspect="1"/>
          </p:cNvPicPr>
          <p:nvPr/>
        </p:nvPicPr>
        <p:blipFill>
          <a:blip r:embed="rId2" cstate="print"/>
          <a:srcRect b="4983"/>
          <a:stretch>
            <a:fillRect/>
          </a:stretch>
        </p:blipFill>
        <p:spPr bwMode="auto">
          <a:xfrm>
            <a:off x="54000" y="1194305"/>
            <a:ext cx="9036000" cy="528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851696" y="130314"/>
            <a:ext cx="713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4000" b="1" dirty="0" smtClean="0">
                <a:solidFill>
                  <a:srgbClr val="4F81BD"/>
                </a:solidFill>
                <a:latin typeface="Calibri"/>
              </a:rPr>
              <a:t>Exemplos de arranjos de flagelos</a:t>
            </a:r>
            <a:endParaRPr lang="pt-BR" sz="4000" b="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8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4191000" y="228600"/>
          <a:ext cx="4724400" cy="76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m 2" descr="04_4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49" y="1124744"/>
            <a:ext cx="8972502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851696" y="130314"/>
            <a:ext cx="713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4000" b="1" dirty="0" smtClean="0">
                <a:solidFill>
                  <a:srgbClr val="4F81BD"/>
                </a:solidFill>
                <a:latin typeface="Calibri"/>
              </a:rPr>
              <a:t>Exemplos de arranjos de flagelos</a:t>
            </a:r>
            <a:endParaRPr lang="pt-BR" sz="4000" b="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7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0138" y="128245"/>
            <a:ext cx="8683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 smtClean="0">
                <a:latin typeface="Calibri" panose="020F0502020204030204" pitchFamily="34" charset="0"/>
              </a:rPr>
              <a:t>Normas de segurança a serem seguidas dentro do laboratório</a:t>
            </a:r>
            <a:endParaRPr lang="pt-BR" sz="2600" b="1" dirty="0">
              <a:latin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9999" y="718820"/>
            <a:ext cx="859033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Aft>
                <a:spcPts val="1200"/>
              </a:spcAft>
              <a:buFontTx/>
              <a:buAutoNum type="arabicParenR"/>
            </a:pP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Jamais acenda uma lamparina na </a:t>
            </a:r>
            <a:r>
              <a:rPr lang="pt-BR" altLang="pt-BR" sz="2200" b="1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chama </a:t>
            </a: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outra lamparina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2) Pessoas com </a:t>
            </a:r>
            <a:r>
              <a:rPr lang="pt-BR" altLang="pt-BR" sz="2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cabelos longos </a:t>
            </a: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devem mantê-los presos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3) Fique atento às operações quando for necessário realizar </a:t>
            </a:r>
            <a:r>
              <a:rPr lang="pt-BR" altLang="pt-BR" sz="2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aquecimento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4) Use sempre luvas de isolamento térmico ao manipular </a:t>
            </a:r>
            <a:r>
              <a:rPr lang="pt-BR" altLang="pt-BR" sz="2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material quente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5) </a:t>
            </a:r>
            <a:r>
              <a:rPr lang="pt-BR" altLang="pt-BR" sz="2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Cuidado </a:t>
            </a: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no manuseio de estiletes, lâminas e lamínulas de vidro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6) Nunca pipete líquidos com a boca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7) </a:t>
            </a:r>
            <a:r>
              <a:rPr lang="pt-BR" altLang="pt-BR" sz="2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Não coma </a:t>
            </a: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ou </a:t>
            </a:r>
            <a:r>
              <a:rPr lang="pt-BR" altLang="pt-BR" sz="2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beba </a:t>
            </a: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na sala de aula prática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8) Mantenha o </a:t>
            </a:r>
            <a:r>
              <a:rPr lang="pt-BR" altLang="pt-BR" sz="2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celular sempre desligado </a:t>
            </a: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durante a aula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9) A Sala de aulas práticas não é lugar para brincadeiras! </a:t>
            </a:r>
            <a:r>
              <a:rPr lang="pt-BR" altLang="pt-BR" sz="2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Concentre-se </a:t>
            </a: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no que estiver fazendo 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10) Em caso de dúvida </a:t>
            </a:r>
            <a:r>
              <a:rPr lang="pt-BR" altLang="pt-BR" sz="2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consulte o professor </a:t>
            </a: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ou o </a:t>
            </a:r>
            <a:r>
              <a:rPr lang="pt-BR" altLang="pt-BR" sz="2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monitor </a:t>
            </a:r>
            <a:r>
              <a:rPr lang="pt-BR" altLang="pt-BR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da disciplina </a:t>
            </a:r>
          </a:p>
        </p:txBody>
      </p:sp>
    </p:spTree>
    <p:extLst>
      <p:ext uri="{BB962C8B-B14F-4D97-AF65-F5344CB8AC3E}">
        <p14:creationId xmlns:p14="http://schemas.microsoft.com/office/powerpoint/2010/main" val="23788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640960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000"/>
              </a:spcAft>
            </a:pPr>
            <a:r>
              <a:rPr lang="pt-BR" altLang="pt-BR" sz="3600" b="1" dirty="0" smtClean="0">
                <a:latin typeface="Calibri" panose="020F0502020204030204" pitchFamily="34" charset="0"/>
              </a:rPr>
              <a:t>Não apresentam vacúolos e organelas membranosas (mitocôndria, cloroplasto)</a:t>
            </a:r>
          </a:p>
          <a:p>
            <a:pPr eaLnBrk="1" hangingPunct="1">
              <a:spcBef>
                <a:spcPts val="0"/>
              </a:spcBef>
              <a:spcAft>
                <a:spcPts val="3000"/>
              </a:spcAft>
            </a:pPr>
            <a:r>
              <a:rPr lang="pt-BR" altLang="pt-BR" sz="3600" b="1" dirty="0" smtClean="0">
                <a:latin typeface="Calibri" panose="020F0502020204030204" pitchFamily="34" charset="0"/>
              </a:rPr>
              <a:t>Não apresentam membranas internas</a:t>
            </a:r>
          </a:p>
          <a:p>
            <a:pPr eaLnBrk="1" hangingPunct="1">
              <a:spcBef>
                <a:spcPts val="0"/>
              </a:spcBef>
              <a:spcAft>
                <a:spcPts val="3000"/>
              </a:spcAft>
            </a:pPr>
            <a:r>
              <a:rPr lang="pt-BR" altLang="pt-BR" sz="3600" b="1" dirty="0" smtClean="0">
                <a:latin typeface="Calibri" panose="020F0502020204030204" pitchFamily="34" charset="0"/>
              </a:rPr>
              <a:t>Unicelulares</a:t>
            </a:r>
          </a:p>
          <a:p>
            <a:pPr eaLnBrk="1" hangingPunct="1">
              <a:spcBef>
                <a:spcPts val="0"/>
              </a:spcBef>
              <a:spcAft>
                <a:spcPts val="3000"/>
              </a:spcAft>
            </a:pPr>
            <a:r>
              <a:rPr lang="pt-BR" altLang="pt-BR" sz="3600" b="1" dirty="0" smtClean="0">
                <a:latin typeface="Calibri" panose="020F0502020204030204" pitchFamily="34" charset="0"/>
              </a:rPr>
              <a:t>Multiplicação por fissão binária (cissiparidade)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83568" y="273844"/>
            <a:ext cx="828092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 dirty="0">
                <a:solidFill>
                  <a:srgbClr val="003366"/>
                </a:solidFill>
                <a:latin typeface="Calibri" panose="020F0502020204030204" pitchFamily="34" charset="0"/>
              </a:rPr>
              <a:t>Bactérias:</a:t>
            </a:r>
            <a:r>
              <a:rPr lang="pt-BR" altLang="pt-BR" sz="3600" b="1" dirty="0">
                <a:solidFill>
                  <a:srgbClr val="FF3300"/>
                </a:solidFill>
                <a:latin typeface="Calibri" panose="020F0502020204030204" pitchFamily="34" charset="0"/>
              </a:rPr>
              <a:t> Microrganismos </a:t>
            </a:r>
            <a:r>
              <a:rPr lang="pt-BR" altLang="pt-BR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procariotos</a:t>
            </a:r>
            <a:endParaRPr lang="pt-BR" alt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igitalizar000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r="-1051" b="11598"/>
          <a:stretch>
            <a:fillRect/>
          </a:stretch>
        </p:blipFill>
        <p:spPr bwMode="auto">
          <a:xfrm rot="-121250">
            <a:off x="360363" y="620713"/>
            <a:ext cx="84232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67545" y="4652963"/>
            <a:ext cx="813690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1" hangingPunct="1">
              <a:spcAft>
                <a:spcPts val="1200"/>
              </a:spcAft>
              <a:buAutoNum type="alphaLcParenBoth"/>
              <a:defRPr/>
            </a:pPr>
            <a:r>
              <a:rPr 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estruturas típicas de uma bactéria</a:t>
            </a:r>
            <a:endParaRPr lang="pt-BR" sz="3200" b="1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457200" indent="-457200" algn="just" eaLnBrk="1" hangingPunct="1">
              <a:spcAft>
                <a:spcPts val="1200"/>
              </a:spcAft>
              <a:buAutoNum type="alphaLcParenBoth"/>
              <a:defRPr/>
            </a:pPr>
            <a:r>
              <a:rPr 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micrografia de um corte transversal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348038" y="4200525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3221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234703" y="188640"/>
            <a:ext cx="8729785" cy="647700"/>
          </a:xfrm>
        </p:spPr>
        <p:txBody>
          <a:bodyPr/>
          <a:lstStyle/>
          <a:p>
            <a:pPr algn="r" eaLnBrk="1" hangingPunct="1"/>
            <a:r>
              <a:rPr lang="pt-BR" alt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Dimensões de uma célula bacteriana</a:t>
            </a:r>
          </a:p>
        </p:txBody>
      </p:sp>
      <p:grpSp>
        <p:nvGrpSpPr>
          <p:cNvPr id="8195" name="Group 15"/>
          <p:cNvGrpSpPr>
            <a:grpSpLocks/>
          </p:cNvGrpSpPr>
          <p:nvPr/>
        </p:nvGrpSpPr>
        <p:grpSpPr bwMode="auto">
          <a:xfrm>
            <a:off x="4572000" y="2060848"/>
            <a:ext cx="3550174" cy="2016224"/>
            <a:chOff x="3243" y="1389"/>
            <a:chExt cx="1947" cy="1088"/>
          </a:xfrm>
        </p:grpSpPr>
        <p:sp>
          <p:nvSpPr>
            <p:cNvPr id="8198" name="Line 4"/>
            <p:cNvSpPr>
              <a:spLocks noChangeShapeType="1"/>
            </p:cNvSpPr>
            <p:nvPr/>
          </p:nvSpPr>
          <p:spPr bwMode="auto">
            <a:xfrm>
              <a:off x="3243" y="1706"/>
              <a:ext cx="19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800" b="1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8199" name="Text Box 5"/>
            <p:cNvSpPr txBox="1">
              <a:spLocks noChangeArrowheads="1"/>
            </p:cNvSpPr>
            <p:nvPr/>
          </p:nvSpPr>
          <p:spPr bwMode="auto">
            <a:xfrm>
              <a:off x="3923" y="1389"/>
              <a:ext cx="681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2-4 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sym typeface="Symbol" panose="05050102010706020507" pitchFamily="18" charset="2"/>
                </a:rPr>
                <a:t>m</a:t>
              </a:r>
            </a:p>
          </p:txBody>
        </p:sp>
        <p:sp>
          <p:nvSpPr>
            <p:cNvPr id="8200" name="Oval 6"/>
            <p:cNvSpPr>
              <a:spLocks noChangeArrowheads="1"/>
            </p:cNvSpPr>
            <p:nvPr/>
          </p:nvSpPr>
          <p:spPr bwMode="auto">
            <a:xfrm>
              <a:off x="3243" y="1842"/>
              <a:ext cx="1927" cy="63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8201" name="Line 7"/>
            <p:cNvSpPr>
              <a:spLocks noChangeShapeType="1"/>
            </p:cNvSpPr>
            <p:nvPr/>
          </p:nvSpPr>
          <p:spPr bwMode="auto">
            <a:xfrm>
              <a:off x="4241" y="1933"/>
              <a:ext cx="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800" b="1">
                <a:latin typeface="Calibri" panose="020F0502020204030204" pitchFamily="34" charset="0"/>
              </a:endParaRPr>
            </a:p>
          </p:txBody>
        </p:sp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4207" y="1992"/>
              <a:ext cx="98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0,5-1,0 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sym typeface="Symbol" panose="05050102010706020507" pitchFamily="18" charset="2"/>
                </a:rPr>
                <a:t>m</a:t>
              </a:r>
            </a:p>
          </p:txBody>
        </p:sp>
      </p:grp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539552" y="5805264"/>
            <a:ext cx="8280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Comparação dos tamanhos de </a:t>
            </a:r>
            <a:r>
              <a:rPr lang="pt-BR" altLang="pt-BR" sz="2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procariotos </a:t>
            </a:r>
            <a:r>
              <a:rPr lang="pt-BR" altLang="pt-BR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(</a:t>
            </a:r>
            <a:r>
              <a:rPr lang="pt-BR" altLang="pt-BR" sz="2000" b="1" dirty="0" err="1">
                <a:solidFill>
                  <a:schemeClr val="accent6"/>
                </a:solidFill>
                <a:latin typeface="Calibri" panose="020F0502020204030204" pitchFamily="34" charset="0"/>
              </a:rPr>
              <a:t>Brock</a:t>
            </a:r>
            <a:r>
              <a:rPr lang="pt-BR" altLang="pt-BR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 et al., 2004)</a:t>
            </a:r>
          </a:p>
        </p:txBody>
      </p:sp>
      <p:pic>
        <p:nvPicPr>
          <p:cNvPr id="819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" b="710"/>
          <a:stretch>
            <a:fillRect/>
          </a:stretch>
        </p:blipFill>
        <p:spPr bwMode="auto">
          <a:xfrm>
            <a:off x="683568" y="1161256"/>
            <a:ext cx="2932632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Grp="1" noChangeArrowheads="1"/>
          </p:cNvSpPr>
          <p:nvPr>
            <p:ph type="title"/>
          </p:nvPr>
        </p:nvSpPr>
        <p:spPr>
          <a:xfrm>
            <a:off x="3419872" y="116632"/>
            <a:ext cx="5616624" cy="792088"/>
          </a:xfrm>
        </p:spPr>
        <p:txBody>
          <a:bodyPr/>
          <a:lstStyle/>
          <a:p>
            <a:pPr algn="r" eaLnBrk="1" hangingPunct="1"/>
            <a:r>
              <a:rPr lang="pt-BR" alt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Classificação de bactérias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424936" cy="504056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000"/>
              </a:spcAft>
            </a:pPr>
            <a:r>
              <a:rPr lang="pt-BR" altLang="pt-BR" sz="4000" b="1" dirty="0" smtClean="0">
                <a:latin typeface="Calibri" panose="020F0502020204030204" pitchFamily="34" charset="0"/>
              </a:rPr>
              <a:t>Análises genéticas: </a:t>
            </a:r>
            <a:r>
              <a:rPr lang="pt-BR" altLang="pt-BR" dirty="0" smtClean="0">
                <a:latin typeface="Calibri" panose="020F0502020204030204" pitchFamily="34" charset="0"/>
              </a:rPr>
              <a:t>hibridização DNA-DNA, comparação de sequências </a:t>
            </a:r>
            <a:r>
              <a:rPr lang="pt-BR" altLang="pt-BR" dirty="0" err="1" smtClean="0">
                <a:latin typeface="Calibri" panose="020F0502020204030204" pitchFamily="34" charset="0"/>
              </a:rPr>
              <a:t>rRNA</a:t>
            </a:r>
            <a:r>
              <a:rPr lang="pt-BR" altLang="pt-BR" dirty="0" smtClean="0">
                <a:latin typeface="Calibri" panose="020F0502020204030204" pitchFamily="34" charset="0"/>
              </a:rPr>
              <a:t> e de genes </a:t>
            </a:r>
            <a:r>
              <a:rPr lang="pt-BR" altLang="pt-BR" i="1" dirty="0" err="1" smtClean="0">
                <a:latin typeface="Calibri" panose="020F0502020204030204" pitchFamily="34" charset="0"/>
              </a:rPr>
              <a:t>housekeeping</a:t>
            </a:r>
            <a:r>
              <a:rPr lang="pt-BR" altLang="pt-BR" sz="4000" b="1" i="1" dirty="0" smtClean="0">
                <a:latin typeface="Calibri" panose="020F0502020204030204" pitchFamily="34" charset="0"/>
              </a:rPr>
              <a:t> </a:t>
            </a:r>
            <a:r>
              <a:rPr lang="pt-BR" altLang="pt-BR" sz="2800" dirty="0" smtClean="0">
                <a:latin typeface="Calibri" panose="020F0502020204030204" pitchFamily="34" charset="0"/>
              </a:rPr>
              <a:t>(conservados </a:t>
            </a:r>
            <a:r>
              <a:rPr lang="pt-BR" altLang="pt-BR" sz="2800" dirty="0" smtClean="0">
                <a:latin typeface="Calibri" panose="020F0502020204030204" pitchFamily="34" charset="0"/>
              </a:rPr>
              <a:t>entre espécies</a:t>
            </a:r>
            <a:r>
              <a:rPr lang="pt-BR" altLang="pt-BR" sz="2800" dirty="0" smtClean="0">
                <a:latin typeface="Calibri" panose="020F0502020204030204" pitchFamily="34" charset="0"/>
              </a:rPr>
              <a:t>)</a:t>
            </a:r>
            <a:endParaRPr lang="pt-BR" altLang="pt-BR" sz="4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3000"/>
              </a:spcAft>
            </a:pPr>
            <a:r>
              <a:rPr lang="pt-BR" altLang="pt-BR" sz="4000" dirty="0" smtClean="0">
                <a:latin typeface="Calibri" panose="020F0502020204030204" pitchFamily="34" charset="0"/>
              </a:rPr>
              <a:t>Análise de propriedades</a:t>
            </a:r>
            <a:r>
              <a:rPr lang="pt-BR" altLang="pt-BR" sz="4000" b="1" dirty="0" smtClean="0">
                <a:latin typeface="Calibri" panose="020F0502020204030204" pitchFamily="34" charset="0"/>
              </a:rPr>
              <a:t> </a:t>
            </a:r>
            <a:r>
              <a:rPr lang="pt-BR" altLang="pt-BR" sz="4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bioquímicas </a:t>
            </a:r>
            <a:r>
              <a:rPr lang="pt-BR" altLang="pt-BR" sz="4000" dirty="0" smtClean="0">
                <a:latin typeface="Calibri" panose="020F0502020204030204" pitchFamily="34" charset="0"/>
              </a:rPr>
              <a:t>e</a:t>
            </a:r>
            <a:r>
              <a:rPr lang="pt-BR" altLang="pt-BR" sz="4000" b="1" dirty="0" smtClean="0">
                <a:latin typeface="Calibri" panose="020F0502020204030204" pitchFamily="34" charset="0"/>
              </a:rPr>
              <a:t> </a:t>
            </a:r>
            <a:r>
              <a:rPr lang="pt-BR" altLang="pt-BR" sz="4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metabólicas</a:t>
            </a:r>
          </a:p>
          <a:p>
            <a:pPr eaLnBrk="1" hangingPunct="1">
              <a:spcBef>
                <a:spcPts val="0"/>
              </a:spcBef>
              <a:spcAft>
                <a:spcPts val="3000"/>
              </a:spcAft>
            </a:pPr>
            <a:r>
              <a:rPr lang="pt-BR" altLang="pt-BR" sz="4000" dirty="0" smtClean="0">
                <a:latin typeface="Calibri" panose="020F0502020204030204" pitchFamily="34" charset="0"/>
              </a:rPr>
              <a:t>Características </a:t>
            </a:r>
            <a:r>
              <a:rPr lang="pt-BR" altLang="pt-BR" sz="4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morfológicas </a:t>
            </a:r>
            <a:r>
              <a:rPr lang="pt-BR" altLang="pt-BR" sz="4000" dirty="0" smtClean="0">
                <a:latin typeface="Calibri" panose="020F0502020204030204" pitchFamily="34" charset="0"/>
              </a:rPr>
              <a:t>(forma, flagelos, parede celular...)</a:t>
            </a:r>
          </a:p>
        </p:txBody>
      </p:sp>
    </p:spTree>
    <p:extLst>
      <p:ext uri="{BB962C8B-B14F-4D97-AF65-F5344CB8AC3E}">
        <p14:creationId xmlns:p14="http://schemas.microsoft.com/office/powerpoint/2010/main" val="30237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3890" y="980728"/>
            <a:ext cx="8208590" cy="5400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pt-BR" altLang="pt-BR" sz="4000" dirty="0" smtClean="0">
                <a:solidFill>
                  <a:srgbClr val="FF3300"/>
                </a:solidFill>
                <a:latin typeface="Calibri" panose="020F0502020204030204" pitchFamily="34" charset="0"/>
              </a:rPr>
              <a:t>Testes bioquímicos e fisiológicos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b="1" dirty="0" smtClean="0">
                <a:latin typeface="Calibri" panose="020F0502020204030204" pitchFamily="34" charset="0"/>
              </a:rPr>
              <a:t>Gram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b="1" dirty="0" smtClean="0">
                <a:latin typeface="Calibri" panose="020F0502020204030204" pitchFamily="34" charset="0"/>
              </a:rPr>
              <a:t>Motilidade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dirty="0" smtClean="0">
                <a:latin typeface="Calibri" panose="020F0502020204030204" pitchFamily="34" charset="0"/>
              </a:rPr>
              <a:t>Produção de ácidos a partir de carboidratos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dirty="0" smtClean="0">
                <a:latin typeface="Calibri" panose="020F0502020204030204" pitchFamily="34" charset="0"/>
              </a:rPr>
              <a:t>Oxidação/fermentação de glicose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dirty="0" smtClean="0">
                <a:latin typeface="Calibri" panose="020F0502020204030204" pitchFamily="34" charset="0"/>
              </a:rPr>
              <a:t>Asparagina como única fonte de carbono e nitrogênio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dirty="0" smtClean="0">
                <a:latin typeface="Calibri" panose="020F0502020204030204" pitchFamily="34" charset="0"/>
              </a:rPr>
              <a:t>Produção de pigmento verde-fluorescente 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dirty="0" smtClean="0">
                <a:latin typeface="Calibri" panose="020F0502020204030204" pitchFamily="34" charset="0"/>
              </a:rPr>
              <a:t>Teste de oxidase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dirty="0" smtClean="0">
                <a:latin typeface="Calibri" panose="020F0502020204030204" pitchFamily="34" charset="0"/>
              </a:rPr>
              <a:t>Produção de 3-cetolactose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dirty="0" smtClean="0">
                <a:latin typeface="Calibri" panose="020F0502020204030204" pitchFamily="34" charset="0"/>
              </a:rPr>
              <a:t>Produção de inclusões de poli-</a:t>
            </a:r>
            <a:r>
              <a:rPr lang="el-GR" altLang="pt-BR" dirty="0" smtClean="0">
                <a:latin typeface="Calibri" panose="020F0502020204030204" pitchFamily="34" charset="0"/>
              </a:rPr>
              <a:t>β</a:t>
            </a:r>
            <a:r>
              <a:rPr lang="pt-BR" altLang="pt-BR" dirty="0" smtClean="0">
                <a:latin typeface="Calibri" panose="020F0502020204030204" pitchFamily="34" charset="0"/>
              </a:rPr>
              <a:t>-</a:t>
            </a:r>
            <a:r>
              <a:rPr lang="pt-BR" altLang="pt-BR" dirty="0" err="1" smtClean="0">
                <a:latin typeface="Calibri" panose="020F0502020204030204" pitchFamily="34" charset="0"/>
              </a:rPr>
              <a:t>hidroxibutirato</a:t>
            </a:r>
            <a:r>
              <a:rPr lang="pt-BR" altLang="pt-BR" sz="36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3419872" y="116632"/>
            <a:ext cx="5616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4000" b="1" kern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Classificação de bactérias</a:t>
            </a:r>
            <a:endParaRPr lang="pt-BR" altLang="pt-BR" sz="4000" b="1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Grp="1" noChangeArrowheads="1"/>
          </p:cNvSpPr>
          <p:nvPr>
            <p:ph type="title"/>
          </p:nvPr>
        </p:nvSpPr>
        <p:spPr>
          <a:xfrm>
            <a:off x="684213" y="116633"/>
            <a:ext cx="8002587" cy="1224136"/>
          </a:xfrm>
        </p:spPr>
        <p:txBody>
          <a:bodyPr/>
          <a:lstStyle/>
          <a:p>
            <a:pPr algn="ctr" eaLnBrk="1" hangingPunct="1"/>
            <a:r>
              <a:rPr lang="pt-BR" alt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Características utilizadas para diferenciar gêneros de bactérias </a:t>
            </a:r>
            <a:r>
              <a:rPr lang="pt-BR" altLang="pt-BR" sz="3200" b="1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fitopatogênicas</a:t>
            </a:r>
            <a:endParaRPr lang="pt-BR" altLang="pt-BR" sz="3200" b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11267" name="Picture 5" descr="Digitalizar0017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16006" r="5687" b="3922"/>
          <a:stretch>
            <a:fillRect/>
          </a:stretch>
        </p:blipFill>
        <p:spPr bwMode="auto">
          <a:xfrm>
            <a:off x="611479" y="1412776"/>
            <a:ext cx="7921042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3681</TotalTime>
  <Words>677</Words>
  <Application>Microsoft Office PowerPoint</Application>
  <PresentationFormat>Apresentação na tela (4:3)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Design padrão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Dimensões de uma célula bacteriana</vt:lpstr>
      <vt:lpstr>Classificação de bactérias</vt:lpstr>
      <vt:lpstr>Apresentação do PowerPoint</vt:lpstr>
      <vt:lpstr>Características utilizadas para diferenciar gêneros de bactérias fitopatogênicas</vt:lpstr>
      <vt:lpstr>Bactérias: Formas básicas</vt:lpstr>
      <vt:lpstr>Coloração de Bactérias</vt:lpstr>
      <vt:lpstr>Apresentação do PowerPoint</vt:lpstr>
      <vt:lpstr>Coloração direta</vt:lpstr>
      <vt:lpstr>Coloração indireta</vt:lpstr>
      <vt:lpstr>Coloração indireta</vt:lpstr>
      <vt:lpstr>Coloração indireta</vt:lpstr>
      <vt:lpstr>Apresentação do PowerPoint</vt:lpstr>
      <vt:lpstr>Apresentação do PowerPoint</vt:lpstr>
      <vt:lpstr>Apresentação do PowerPoint</vt:lpstr>
      <vt:lpstr>Motilidade de bactérias técnica da gota pendente</vt:lpstr>
      <vt:lpstr>Apresentação do PowerPoint</vt:lpstr>
      <vt:lpstr>Apresentação do PowerPoint</vt:lpstr>
    </vt:vector>
  </TitlesOfParts>
  <Company>ESALQ-USP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 Alberto Marques Rezende;José Belasque Jr</dc:creator>
  <cp:lastModifiedBy>Usuario</cp:lastModifiedBy>
  <cp:revision>64</cp:revision>
  <dcterms:created xsi:type="dcterms:W3CDTF">2007-02-26T19:18:56Z</dcterms:created>
  <dcterms:modified xsi:type="dcterms:W3CDTF">2017-03-13T13:56:36Z</dcterms:modified>
</cp:coreProperties>
</file>