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42"/>
  </p:notesMasterIdLst>
  <p:sldIdLst>
    <p:sldId id="256" r:id="rId2"/>
    <p:sldId id="341" r:id="rId3"/>
    <p:sldId id="388" r:id="rId4"/>
    <p:sldId id="395" r:id="rId5"/>
    <p:sldId id="396" r:id="rId6"/>
    <p:sldId id="397" r:id="rId7"/>
    <p:sldId id="398" r:id="rId8"/>
    <p:sldId id="401" r:id="rId9"/>
    <p:sldId id="402" r:id="rId10"/>
    <p:sldId id="404" r:id="rId11"/>
    <p:sldId id="405" r:id="rId12"/>
    <p:sldId id="407" r:id="rId13"/>
    <p:sldId id="408" r:id="rId14"/>
    <p:sldId id="409" r:id="rId15"/>
    <p:sldId id="39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20" r:id="rId25"/>
    <p:sldId id="421" r:id="rId26"/>
    <p:sldId id="418" r:id="rId27"/>
    <p:sldId id="422" r:id="rId28"/>
    <p:sldId id="424" r:id="rId29"/>
    <p:sldId id="426" r:id="rId30"/>
    <p:sldId id="425" r:id="rId31"/>
    <p:sldId id="430" r:id="rId32"/>
    <p:sldId id="427" r:id="rId33"/>
    <p:sldId id="423" r:id="rId34"/>
    <p:sldId id="429" r:id="rId35"/>
    <p:sldId id="428" r:id="rId36"/>
    <p:sldId id="431" r:id="rId37"/>
    <p:sldId id="432" r:id="rId38"/>
    <p:sldId id="433" r:id="rId39"/>
    <p:sldId id="434" r:id="rId40"/>
    <p:sldId id="43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218C2-B04B-4E6D-BA87-8196AE3A4CD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0062654-F754-4620-8ED9-E9F342FA39E7}">
      <dgm:prSet phldrT="[Texto]" custT="1"/>
      <dgm:spPr/>
      <dgm:t>
        <a:bodyPr/>
        <a:lstStyle/>
        <a:p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Articulador qualificador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42A39-9D3B-481A-80C2-818868C3277A}" type="parTrans" cxnId="{BFC28477-A71C-4BF5-963F-EFBEE6BEE8F2}">
      <dgm:prSet/>
      <dgm:spPr/>
      <dgm:t>
        <a:bodyPr/>
        <a:lstStyle/>
        <a:p>
          <a:endParaRPr lang="pt-BR"/>
        </a:p>
      </dgm:t>
    </dgm:pt>
    <dgm:pt modelId="{637B0C50-146C-4572-B893-4029842A7B76}" type="sibTrans" cxnId="{BFC28477-A71C-4BF5-963F-EFBEE6BEE8F2}">
      <dgm:prSet/>
      <dgm:spPr/>
      <dgm:t>
        <a:bodyPr/>
        <a:lstStyle/>
        <a:p>
          <a:endParaRPr lang="pt-BR"/>
        </a:p>
      </dgm:t>
    </dgm:pt>
    <dgm:pt modelId="{B137B3F2-E3BB-402E-9EDD-BF1A35DEAD03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Articulador solução</a:t>
          </a:r>
        </a:p>
      </dgm:t>
    </dgm:pt>
    <dgm:pt modelId="{80B17EA8-656C-4CE1-94CE-B1282C04D4E8}" type="parTrans" cxnId="{52528787-2A6F-4F1B-9194-657A937C756D}">
      <dgm:prSet/>
      <dgm:spPr/>
      <dgm:t>
        <a:bodyPr/>
        <a:lstStyle/>
        <a:p>
          <a:endParaRPr lang="pt-BR"/>
        </a:p>
      </dgm:t>
    </dgm:pt>
    <dgm:pt modelId="{2EAC4E3F-CF44-4E65-8A42-AE99AB33C78D}" type="sibTrans" cxnId="{52528787-2A6F-4F1B-9194-657A937C756D}">
      <dgm:prSet/>
      <dgm:spPr/>
      <dgm:t>
        <a:bodyPr/>
        <a:lstStyle/>
        <a:p>
          <a:endParaRPr lang="pt-BR"/>
        </a:p>
      </dgm:t>
    </dgm:pt>
    <dgm:pt modelId="{40D6E703-AC55-45A4-968B-441DD6657E96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Proposta (VD)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2836EA-3E07-4214-B426-AEB08E724194}" type="parTrans" cxnId="{706851E2-D87F-4709-85E3-0D6B1C7AE516}">
      <dgm:prSet/>
      <dgm:spPr/>
      <dgm:t>
        <a:bodyPr/>
        <a:lstStyle/>
        <a:p>
          <a:endParaRPr lang="pt-BR"/>
        </a:p>
      </dgm:t>
    </dgm:pt>
    <dgm:pt modelId="{EF3296F6-E556-4173-BFEC-953B2FA49A49}" type="sibTrans" cxnId="{706851E2-D87F-4709-85E3-0D6B1C7AE516}">
      <dgm:prSet/>
      <dgm:spPr/>
      <dgm:t>
        <a:bodyPr/>
        <a:lstStyle/>
        <a:p>
          <a:endParaRPr lang="pt-BR"/>
        </a:p>
      </dgm:t>
    </dgm:pt>
    <dgm:pt modelId="{C221AFAA-D216-47A4-AF8F-015A2FB4198E}">
      <dgm:prSet custT="1"/>
      <dgm:spPr/>
      <dgm:t>
        <a:bodyPr/>
        <a:lstStyle/>
        <a:p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Articulador de ligação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467C3-03DA-4E10-8621-4B5CDCEDADAF}" type="parTrans" cxnId="{978AF170-663A-4066-827B-2493D77AA465}">
      <dgm:prSet/>
      <dgm:spPr/>
      <dgm:t>
        <a:bodyPr/>
        <a:lstStyle/>
        <a:p>
          <a:endParaRPr lang="pt-BR"/>
        </a:p>
      </dgm:t>
    </dgm:pt>
    <dgm:pt modelId="{60CF9B20-98DB-479E-BBF7-496F9AD81C04}" type="sibTrans" cxnId="{978AF170-663A-4066-827B-2493D77AA465}">
      <dgm:prSet/>
      <dgm:spPr/>
      <dgm:t>
        <a:bodyPr/>
        <a:lstStyle/>
        <a:p>
          <a:endParaRPr lang="pt-BR"/>
        </a:p>
      </dgm:t>
    </dgm:pt>
    <dgm:pt modelId="{5A04DF9B-6184-47AA-B088-57B354205D4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Problema em si </a:t>
          </a:r>
        </a:p>
        <a:p>
          <a:r>
            <a:rPr lang="pt-BR" sz="1800" dirty="0" smtClean="0">
              <a:latin typeface="Arial" panose="020B0604020202020204" pitchFamily="34" charset="0"/>
              <a:cs typeface="Arial" panose="020B0604020202020204" pitchFamily="34" charset="0"/>
            </a:rPr>
            <a:t>(VD)</a:t>
          </a:r>
          <a:endParaRPr lang="pt-BR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D951D3-A5D1-4987-B8B9-877EAD145C57}" type="parTrans" cxnId="{70EF45ED-36E1-4248-B141-EB76CCAA6804}">
      <dgm:prSet/>
      <dgm:spPr/>
      <dgm:t>
        <a:bodyPr/>
        <a:lstStyle/>
        <a:p>
          <a:endParaRPr lang="pt-BR"/>
        </a:p>
      </dgm:t>
    </dgm:pt>
    <dgm:pt modelId="{3306103F-A154-46A0-8592-5542E3B2A37E}" type="sibTrans" cxnId="{70EF45ED-36E1-4248-B141-EB76CCAA6804}">
      <dgm:prSet/>
      <dgm:spPr/>
      <dgm:t>
        <a:bodyPr/>
        <a:lstStyle/>
        <a:p>
          <a:endParaRPr lang="pt-BR"/>
        </a:p>
      </dgm:t>
    </dgm:pt>
    <dgm:pt modelId="{289C0BF5-2334-4023-838C-3D160F912C90}" type="pres">
      <dgm:prSet presAssocID="{854218C2-B04B-4E6D-BA87-8196AE3A4CD7}" presName="Name0" presStyleCnt="0">
        <dgm:presLayoutVars>
          <dgm:dir/>
          <dgm:resizeHandles val="exact"/>
        </dgm:presLayoutVars>
      </dgm:prSet>
      <dgm:spPr/>
    </dgm:pt>
    <dgm:pt modelId="{1E46342F-5FCB-4AC0-B26C-46A3423DEF16}" type="pres">
      <dgm:prSet presAssocID="{A0062654-F754-4620-8ED9-E9F342FA39E7}" presName="node" presStyleLbl="node1" presStyleIdx="0" presStyleCnt="5" custScaleX="131823" custScaleY="1971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565FE9-DB76-4291-8B93-A2B3D5AC8135}" type="pres">
      <dgm:prSet presAssocID="{637B0C50-146C-4572-B893-4029842A7B76}" presName="sibTrans" presStyleLbl="sibTrans2D1" presStyleIdx="0" presStyleCnt="4"/>
      <dgm:spPr/>
    </dgm:pt>
    <dgm:pt modelId="{43425319-4E93-4D9A-85C6-C59690A21DC4}" type="pres">
      <dgm:prSet presAssocID="{637B0C50-146C-4572-B893-4029842A7B76}" presName="connectorText" presStyleLbl="sibTrans2D1" presStyleIdx="0" presStyleCnt="4"/>
      <dgm:spPr/>
    </dgm:pt>
    <dgm:pt modelId="{9D8FBE1F-ECE4-4688-93B3-5FAEC42A05F6}" type="pres">
      <dgm:prSet presAssocID="{B137B3F2-E3BB-402E-9EDD-BF1A35DEAD03}" presName="node" presStyleLbl="node1" presStyleIdx="1" presStyleCnt="5" custScaleX="125540" custScaleY="1892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1267CB-3C64-4A1C-80DD-FD65B1DEBCC2}" type="pres">
      <dgm:prSet presAssocID="{2EAC4E3F-CF44-4E65-8A42-AE99AB33C78D}" presName="sibTrans" presStyleLbl="sibTrans2D1" presStyleIdx="1" presStyleCnt="4"/>
      <dgm:spPr/>
    </dgm:pt>
    <dgm:pt modelId="{2A43C53E-3A26-4D2A-864B-92C1D6D1E782}" type="pres">
      <dgm:prSet presAssocID="{2EAC4E3F-CF44-4E65-8A42-AE99AB33C78D}" presName="connectorText" presStyleLbl="sibTrans2D1" presStyleIdx="1" presStyleCnt="4"/>
      <dgm:spPr/>
    </dgm:pt>
    <dgm:pt modelId="{17BF7E65-AED0-4669-B547-FDB31A6AA8E3}" type="pres">
      <dgm:prSet presAssocID="{40D6E703-AC55-45A4-968B-441DD6657E96}" presName="node" presStyleLbl="node1" presStyleIdx="2" presStyleCnt="5" custScaleX="103140" custScaleY="188983">
        <dgm:presLayoutVars>
          <dgm:bulletEnabled val="1"/>
        </dgm:presLayoutVars>
      </dgm:prSet>
      <dgm:spPr/>
    </dgm:pt>
    <dgm:pt modelId="{A7EB0BE1-B481-4055-9838-0E025AF890EC}" type="pres">
      <dgm:prSet presAssocID="{EF3296F6-E556-4173-BFEC-953B2FA49A49}" presName="sibTrans" presStyleLbl="sibTrans2D1" presStyleIdx="2" presStyleCnt="4"/>
      <dgm:spPr/>
    </dgm:pt>
    <dgm:pt modelId="{E54BDFF6-A5C0-4955-834C-4BE091B98A20}" type="pres">
      <dgm:prSet presAssocID="{EF3296F6-E556-4173-BFEC-953B2FA49A49}" presName="connectorText" presStyleLbl="sibTrans2D1" presStyleIdx="2" presStyleCnt="4"/>
      <dgm:spPr/>
    </dgm:pt>
    <dgm:pt modelId="{FC2E9319-89BC-44C3-9FFD-8AB1324113D9}" type="pres">
      <dgm:prSet presAssocID="{C221AFAA-D216-47A4-AF8F-015A2FB4198E}" presName="node" presStyleLbl="node1" presStyleIdx="3" presStyleCnt="5" custScaleX="121739" custScaleY="184830">
        <dgm:presLayoutVars>
          <dgm:bulletEnabled val="1"/>
        </dgm:presLayoutVars>
      </dgm:prSet>
      <dgm:spPr/>
    </dgm:pt>
    <dgm:pt modelId="{B121626B-B82F-4784-AC1B-98B8F4AD93F0}" type="pres">
      <dgm:prSet presAssocID="{60CF9B20-98DB-479E-BBF7-496F9AD81C04}" presName="sibTrans" presStyleLbl="sibTrans2D1" presStyleIdx="3" presStyleCnt="4"/>
      <dgm:spPr/>
    </dgm:pt>
    <dgm:pt modelId="{774B589B-A1F0-4889-AB49-515E843164F3}" type="pres">
      <dgm:prSet presAssocID="{60CF9B20-98DB-479E-BBF7-496F9AD81C04}" presName="connectorText" presStyleLbl="sibTrans2D1" presStyleIdx="3" presStyleCnt="4"/>
      <dgm:spPr/>
    </dgm:pt>
    <dgm:pt modelId="{0385CED2-5A5F-474F-8CC1-B9F84950416F}" type="pres">
      <dgm:prSet presAssocID="{5A04DF9B-6184-47AA-B088-57B354205D4A}" presName="node" presStyleLbl="node1" presStyleIdx="4" presStyleCnt="5" custScaleX="136397" custScaleY="202110">
        <dgm:presLayoutVars>
          <dgm:bulletEnabled val="1"/>
        </dgm:presLayoutVars>
      </dgm:prSet>
      <dgm:spPr/>
    </dgm:pt>
  </dgm:ptLst>
  <dgm:cxnLst>
    <dgm:cxn modelId="{7F8EBEB7-3C75-4123-90EB-3EE72992C3F0}" type="presOf" srcId="{EF3296F6-E556-4173-BFEC-953B2FA49A49}" destId="{E54BDFF6-A5C0-4955-834C-4BE091B98A20}" srcOrd="1" destOrd="0" presId="urn:microsoft.com/office/officeart/2005/8/layout/process1"/>
    <dgm:cxn modelId="{C2B18EE6-ABE4-4BAB-920E-49B98D6D1B4D}" type="presOf" srcId="{60CF9B20-98DB-479E-BBF7-496F9AD81C04}" destId="{B121626B-B82F-4784-AC1B-98B8F4AD93F0}" srcOrd="0" destOrd="0" presId="urn:microsoft.com/office/officeart/2005/8/layout/process1"/>
    <dgm:cxn modelId="{BFC28477-A71C-4BF5-963F-EFBEE6BEE8F2}" srcId="{854218C2-B04B-4E6D-BA87-8196AE3A4CD7}" destId="{A0062654-F754-4620-8ED9-E9F342FA39E7}" srcOrd="0" destOrd="0" parTransId="{D1342A39-9D3B-481A-80C2-818868C3277A}" sibTransId="{637B0C50-146C-4572-B893-4029842A7B76}"/>
    <dgm:cxn modelId="{978AF170-663A-4066-827B-2493D77AA465}" srcId="{854218C2-B04B-4E6D-BA87-8196AE3A4CD7}" destId="{C221AFAA-D216-47A4-AF8F-015A2FB4198E}" srcOrd="3" destOrd="0" parTransId="{629467C3-03DA-4E10-8621-4B5CDCEDADAF}" sibTransId="{60CF9B20-98DB-479E-BBF7-496F9AD81C04}"/>
    <dgm:cxn modelId="{FB0720CC-0ACE-440F-AD44-146A635CF624}" type="presOf" srcId="{40D6E703-AC55-45A4-968B-441DD6657E96}" destId="{17BF7E65-AED0-4669-B547-FDB31A6AA8E3}" srcOrd="0" destOrd="0" presId="urn:microsoft.com/office/officeart/2005/8/layout/process1"/>
    <dgm:cxn modelId="{52528787-2A6F-4F1B-9194-657A937C756D}" srcId="{854218C2-B04B-4E6D-BA87-8196AE3A4CD7}" destId="{B137B3F2-E3BB-402E-9EDD-BF1A35DEAD03}" srcOrd="1" destOrd="0" parTransId="{80B17EA8-656C-4CE1-94CE-B1282C04D4E8}" sibTransId="{2EAC4E3F-CF44-4E65-8A42-AE99AB33C78D}"/>
    <dgm:cxn modelId="{59AF6763-9541-4514-83A9-B80E2F040D81}" type="presOf" srcId="{2EAC4E3F-CF44-4E65-8A42-AE99AB33C78D}" destId="{271267CB-3C64-4A1C-80DD-FD65B1DEBCC2}" srcOrd="0" destOrd="0" presId="urn:microsoft.com/office/officeart/2005/8/layout/process1"/>
    <dgm:cxn modelId="{65F0BE19-0CEC-4A64-88DF-D5A6104B62BF}" type="presOf" srcId="{B137B3F2-E3BB-402E-9EDD-BF1A35DEAD03}" destId="{9D8FBE1F-ECE4-4688-93B3-5FAEC42A05F6}" srcOrd="0" destOrd="0" presId="urn:microsoft.com/office/officeart/2005/8/layout/process1"/>
    <dgm:cxn modelId="{706851E2-D87F-4709-85E3-0D6B1C7AE516}" srcId="{854218C2-B04B-4E6D-BA87-8196AE3A4CD7}" destId="{40D6E703-AC55-45A4-968B-441DD6657E96}" srcOrd="2" destOrd="0" parTransId="{CB2836EA-3E07-4214-B426-AEB08E724194}" sibTransId="{EF3296F6-E556-4173-BFEC-953B2FA49A49}"/>
    <dgm:cxn modelId="{9003F435-DD72-4031-A984-2599D855BE53}" type="presOf" srcId="{A0062654-F754-4620-8ED9-E9F342FA39E7}" destId="{1E46342F-5FCB-4AC0-B26C-46A3423DEF16}" srcOrd="0" destOrd="0" presId="urn:microsoft.com/office/officeart/2005/8/layout/process1"/>
    <dgm:cxn modelId="{9AE3EBFC-F213-46DA-9254-A096ECA0FD19}" type="presOf" srcId="{EF3296F6-E556-4173-BFEC-953B2FA49A49}" destId="{A7EB0BE1-B481-4055-9838-0E025AF890EC}" srcOrd="0" destOrd="0" presId="urn:microsoft.com/office/officeart/2005/8/layout/process1"/>
    <dgm:cxn modelId="{5AFF0BD7-DB12-4454-8791-C8B505A2C9DB}" type="presOf" srcId="{5A04DF9B-6184-47AA-B088-57B354205D4A}" destId="{0385CED2-5A5F-474F-8CC1-B9F84950416F}" srcOrd="0" destOrd="0" presId="urn:microsoft.com/office/officeart/2005/8/layout/process1"/>
    <dgm:cxn modelId="{70EF45ED-36E1-4248-B141-EB76CCAA6804}" srcId="{854218C2-B04B-4E6D-BA87-8196AE3A4CD7}" destId="{5A04DF9B-6184-47AA-B088-57B354205D4A}" srcOrd="4" destOrd="0" parTransId="{89D951D3-A5D1-4987-B8B9-877EAD145C57}" sibTransId="{3306103F-A154-46A0-8592-5542E3B2A37E}"/>
    <dgm:cxn modelId="{0B1BA24D-F52B-4ABB-86D2-943B0CC68768}" type="presOf" srcId="{637B0C50-146C-4572-B893-4029842A7B76}" destId="{FB565FE9-DB76-4291-8B93-A2B3D5AC8135}" srcOrd="0" destOrd="0" presId="urn:microsoft.com/office/officeart/2005/8/layout/process1"/>
    <dgm:cxn modelId="{C0F70952-FF53-4AF6-964C-F49D14B719F9}" type="presOf" srcId="{854218C2-B04B-4E6D-BA87-8196AE3A4CD7}" destId="{289C0BF5-2334-4023-838C-3D160F912C90}" srcOrd="0" destOrd="0" presId="urn:microsoft.com/office/officeart/2005/8/layout/process1"/>
    <dgm:cxn modelId="{657655C2-E634-4955-A4D5-EAAFE8B7AB58}" type="presOf" srcId="{2EAC4E3F-CF44-4E65-8A42-AE99AB33C78D}" destId="{2A43C53E-3A26-4D2A-864B-92C1D6D1E782}" srcOrd="1" destOrd="0" presId="urn:microsoft.com/office/officeart/2005/8/layout/process1"/>
    <dgm:cxn modelId="{0B8A0203-D67C-4F21-B23A-A29F6C311D18}" type="presOf" srcId="{60CF9B20-98DB-479E-BBF7-496F9AD81C04}" destId="{774B589B-A1F0-4889-AB49-515E843164F3}" srcOrd="1" destOrd="0" presId="urn:microsoft.com/office/officeart/2005/8/layout/process1"/>
    <dgm:cxn modelId="{B62C5FD7-A5B7-4447-ABA0-FC3F416566ED}" type="presOf" srcId="{637B0C50-146C-4572-B893-4029842A7B76}" destId="{43425319-4E93-4D9A-85C6-C59690A21DC4}" srcOrd="1" destOrd="0" presId="urn:microsoft.com/office/officeart/2005/8/layout/process1"/>
    <dgm:cxn modelId="{42D1F0AB-F639-4B67-8A6A-45F705CA9876}" type="presOf" srcId="{C221AFAA-D216-47A4-AF8F-015A2FB4198E}" destId="{FC2E9319-89BC-44C3-9FFD-8AB1324113D9}" srcOrd="0" destOrd="0" presId="urn:microsoft.com/office/officeart/2005/8/layout/process1"/>
    <dgm:cxn modelId="{82AFD707-7087-46AD-9D78-042F842DADCF}" type="presParOf" srcId="{289C0BF5-2334-4023-838C-3D160F912C90}" destId="{1E46342F-5FCB-4AC0-B26C-46A3423DEF16}" srcOrd="0" destOrd="0" presId="urn:microsoft.com/office/officeart/2005/8/layout/process1"/>
    <dgm:cxn modelId="{BE656A27-0EA6-4FBD-898F-A261EAE5079B}" type="presParOf" srcId="{289C0BF5-2334-4023-838C-3D160F912C90}" destId="{FB565FE9-DB76-4291-8B93-A2B3D5AC8135}" srcOrd="1" destOrd="0" presId="urn:microsoft.com/office/officeart/2005/8/layout/process1"/>
    <dgm:cxn modelId="{EA0BCF58-02EA-4847-ADB9-FD32E1163E47}" type="presParOf" srcId="{FB565FE9-DB76-4291-8B93-A2B3D5AC8135}" destId="{43425319-4E93-4D9A-85C6-C59690A21DC4}" srcOrd="0" destOrd="0" presId="urn:microsoft.com/office/officeart/2005/8/layout/process1"/>
    <dgm:cxn modelId="{F75CD4A0-2046-4189-850F-35BA2D28153A}" type="presParOf" srcId="{289C0BF5-2334-4023-838C-3D160F912C90}" destId="{9D8FBE1F-ECE4-4688-93B3-5FAEC42A05F6}" srcOrd="2" destOrd="0" presId="urn:microsoft.com/office/officeart/2005/8/layout/process1"/>
    <dgm:cxn modelId="{4806183A-95EA-4D09-9245-E046D1AEC7F5}" type="presParOf" srcId="{289C0BF5-2334-4023-838C-3D160F912C90}" destId="{271267CB-3C64-4A1C-80DD-FD65B1DEBCC2}" srcOrd="3" destOrd="0" presId="urn:microsoft.com/office/officeart/2005/8/layout/process1"/>
    <dgm:cxn modelId="{54A64B8A-3846-4897-B017-90884E9FAB16}" type="presParOf" srcId="{271267CB-3C64-4A1C-80DD-FD65B1DEBCC2}" destId="{2A43C53E-3A26-4D2A-864B-92C1D6D1E782}" srcOrd="0" destOrd="0" presId="urn:microsoft.com/office/officeart/2005/8/layout/process1"/>
    <dgm:cxn modelId="{4FBDEACC-A53D-46B2-B1D0-774999B041B5}" type="presParOf" srcId="{289C0BF5-2334-4023-838C-3D160F912C90}" destId="{17BF7E65-AED0-4669-B547-FDB31A6AA8E3}" srcOrd="4" destOrd="0" presId="urn:microsoft.com/office/officeart/2005/8/layout/process1"/>
    <dgm:cxn modelId="{2D9CF3D4-5860-4DC1-9908-F39F19CDBB5A}" type="presParOf" srcId="{289C0BF5-2334-4023-838C-3D160F912C90}" destId="{A7EB0BE1-B481-4055-9838-0E025AF890EC}" srcOrd="5" destOrd="0" presId="urn:microsoft.com/office/officeart/2005/8/layout/process1"/>
    <dgm:cxn modelId="{4735BE6F-7B4A-458B-B319-C00FD00FFBC9}" type="presParOf" srcId="{A7EB0BE1-B481-4055-9838-0E025AF890EC}" destId="{E54BDFF6-A5C0-4955-834C-4BE091B98A20}" srcOrd="0" destOrd="0" presId="urn:microsoft.com/office/officeart/2005/8/layout/process1"/>
    <dgm:cxn modelId="{0ECEE28D-8398-4CA3-9DE3-49E2B9954F50}" type="presParOf" srcId="{289C0BF5-2334-4023-838C-3D160F912C90}" destId="{FC2E9319-89BC-44C3-9FFD-8AB1324113D9}" srcOrd="6" destOrd="0" presId="urn:microsoft.com/office/officeart/2005/8/layout/process1"/>
    <dgm:cxn modelId="{0D6CBCB7-00CC-48FB-9A3B-CCA62D88F39A}" type="presParOf" srcId="{289C0BF5-2334-4023-838C-3D160F912C90}" destId="{B121626B-B82F-4784-AC1B-98B8F4AD93F0}" srcOrd="7" destOrd="0" presId="urn:microsoft.com/office/officeart/2005/8/layout/process1"/>
    <dgm:cxn modelId="{49EDAD47-A7B3-4E09-8ABF-8777B92B144B}" type="presParOf" srcId="{B121626B-B82F-4784-AC1B-98B8F4AD93F0}" destId="{774B589B-A1F0-4889-AB49-515E843164F3}" srcOrd="0" destOrd="0" presId="urn:microsoft.com/office/officeart/2005/8/layout/process1"/>
    <dgm:cxn modelId="{9B0EB408-6F20-4E85-B73C-7249944FCBFD}" type="presParOf" srcId="{289C0BF5-2334-4023-838C-3D160F912C90}" destId="{0385CED2-5A5F-474F-8CC1-B9F84950416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6342F-5FCB-4AC0-B26C-46A3423DEF16}">
      <dsp:nvSpPr>
        <dsp:cNvPr id="0" name=""/>
        <dsp:cNvSpPr/>
      </dsp:nvSpPr>
      <dsp:spPr>
        <a:xfrm>
          <a:off x="4635" y="1063562"/>
          <a:ext cx="1473514" cy="20024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Articulador qualificador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93" y="1106720"/>
        <a:ext cx="1387198" cy="1916109"/>
      </dsp:txXfrm>
    </dsp:sp>
    <dsp:sp modelId="{FB565FE9-DB76-4291-8B93-A2B3D5AC8135}">
      <dsp:nvSpPr>
        <dsp:cNvPr id="0" name=""/>
        <dsp:cNvSpPr/>
      </dsp:nvSpPr>
      <dsp:spPr>
        <a:xfrm>
          <a:off x="1589930" y="1926168"/>
          <a:ext cx="236973" cy="277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1589930" y="1981611"/>
        <a:ext cx="165881" cy="166327"/>
      </dsp:txXfrm>
    </dsp:sp>
    <dsp:sp modelId="{9D8FBE1F-ECE4-4688-93B3-5FAEC42A05F6}">
      <dsp:nvSpPr>
        <dsp:cNvPr id="0" name=""/>
        <dsp:cNvSpPr/>
      </dsp:nvSpPr>
      <dsp:spPr>
        <a:xfrm>
          <a:off x="1925269" y="1104017"/>
          <a:ext cx="1403283" cy="1921515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Articulador solução</a:t>
          </a:r>
        </a:p>
      </dsp:txBody>
      <dsp:txXfrm>
        <a:off x="1966370" y="1145118"/>
        <a:ext cx="1321081" cy="1839313"/>
      </dsp:txXfrm>
    </dsp:sp>
    <dsp:sp modelId="{271267CB-3C64-4A1C-80DD-FD65B1DEBCC2}">
      <dsp:nvSpPr>
        <dsp:cNvPr id="0" name=""/>
        <dsp:cNvSpPr/>
      </dsp:nvSpPr>
      <dsp:spPr>
        <a:xfrm>
          <a:off x="3440333" y="1926168"/>
          <a:ext cx="236973" cy="277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3440333" y="1981611"/>
        <a:ext cx="165881" cy="166327"/>
      </dsp:txXfrm>
    </dsp:sp>
    <dsp:sp modelId="{17BF7E65-AED0-4669-B547-FDB31A6AA8E3}">
      <dsp:nvSpPr>
        <dsp:cNvPr id="0" name=""/>
        <dsp:cNvSpPr/>
      </dsp:nvSpPr>
      <dsp:spPr>
        <a:xfrm>
          <a:off x="3775672" y="1105276"/>
          <a:ext cx="1152896" cy="1918997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Proposta (VD)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9439" y="1139043"/>
        <a:ext cx="1085362" cy="1851463"/>
      </dsp:txXfrm>
    </dsp:sp>
    <dsp:sp modelId="{A7EB0BE1-B481-4055-9838-0E025AF890EC}">
      <dsp:nvSpPr>
        <dsp:cNvPr id="0" name=""/>
        <dsp:cNvSpPr/>
      </dsp:nvSpPr>
      <dsp:spPr>
        <a:xfrm>
          <a:off x="5040349" y="1926168"/>
          <a:ext cx="236973" cy="277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5040349" y="1981611"/>
        <a:ext cx="165881" cy="166327"/>
      </dsp:txXfrm>
    </dsp:sp>
    <dsp:sp modelId="{FC2E9319-89BC-44C3-9FFD-8AB1324113D9}">
      <dsp:nvSpPr>
        <dsp:cNvPr id="0" name=""/>
        <dsp:cNvSpPr/>
      </dsp:nvSpPr>
      <dsp:spPr>
        <a:xfrm>
          <a:off x="5375688" y="1126361"/>
          <a:ext cx="1360796" cy="1876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Articulador de ligação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5544" y="1166217"/>
        <a:ext cx="1281084" cy="1797114"/>
      </dsp:txXfrm>
    </dsp:sp>
    <dsp:sp modelId="{B121626B-B82F-4784-AC1B-98B8F4AD93F0}">
      <dsp:nvSpPr>
        <dsp:cNvPr id="0" name=""/>
        <dsp:cNvSpPr/>
      </dsp:nvSpPr>
      <dsp:spPr>
        <a:xfrm>
          <a:off x="6848264" y="1926168"/>
          <a:ext cx="236973" cy="277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6848264" y="1981611"/>
        <a:ext cx="165881" cy="166327"/>
      </dsp:txXfrm>
    </dsp:sp>
    <dsp:sp modelId="{0385CED2-5A5F-474F-8CC1-B9F84950416F}">
      <dsp:nvSpPr>
        <dsp:cNvPr id="0" name=""/>
        <dsp:cNvSpPr/>
      </dsp:nvSpPr>
      <dsp:spPr>
        <a:xfrm>
          <a:off x="7183604" y="1038628"/>
          <a:ext cx="1524643" cy="2052293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Problema em si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(VD)</a:t>
          </a: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8259" y="1083283"/>
        <a:ext cx="1435333" cy="1962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A943-D338-4B90-96BE-9627BF261123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76E14-50E1-4759-AA6E-326B41A625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97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410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67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70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974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70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09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87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594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38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7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50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3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60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76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063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07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68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A40278-32D7-44D5-ABED-6811F1BA79B9}" type="datetimeFigureOut">
              <a:rPr lang="pt-BR" smtClean="0"/>
              <a:t>22/09/2020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2F382-799D-46A1-9D5E-8B1EC5EB6B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29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Resolução de Problemas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375625">
            <a:off x="2479967" y="4526973"/>
            <a:ext cx="5394904" cy="14070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Gerontologia</a:t>
            </a:r>
          </a:p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</a:t>
            </a:r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1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0219" y="1837766"/>
            <a:ext cx="8539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 (</a:t>
            </a: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páginas)</a:t>
            </a:r>
            <a:endParaRPr 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 o ponto de partida do estudo. Situação problemática apresentada de forma curta, geralmente dividida em 3 partes.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Primeira: Apresenta a problema e sua ideia ao leitor;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Segunda: O que a literatura diz sobre o problema, como foi abordado, que lacunas existem? Comece com referencias internacionais e depois nacionais/regionais.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Terceira: volte à pergunta que pretende responder com os resultados do seu estudo. Aponte especificidades.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7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0219" y="1837766"/>
            <a:ext cx="8539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Justificativa (</a:t>
            </a:r>
            <a:r>
              <a:rPr lang="pt-B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meia página/ dois parágrafos)</a:t>
            </a:r>
            <a:endParaRPr 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Explica a relevância do estudo proposto. Argumentos. Utilidade dos resultados e possíveis repercussões.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0219" y="1837766"/>
            <a:ext cx="85393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Apresentam o que se pretende. Qual pergunta quer responder. Mas é expressa numa declaração de intenção.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Geral: em termos mais amplos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Específicos: em partes menores e refletem aspectos detalhados da pergunta geral.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7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0219" y="1837766"/>
            <a:ext cx="8539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Hipóteses</a:t>
            </a:r>
            <a:endParaRPr 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 afirmações sobre o que se espera encontrar com o resultado de pesquisa. É uma tentativa de responder à pergunta formulada. Nem sempre são verdadeiras e o objetivo é mostrar evidências de sua validade ou não.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10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39213" y="1837766"/>
            <a:ext cx="8539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Métodos (materiais e métodos)</a:t>
            </a:r>
            <a:endParaRPr 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Aspecto mais relevante do projeto.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Geralmente subdividido em  partes.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Abertura + Procedimentos + Participantes + Instrumentos + Análise de dados</a:t>
            </a: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Abertura + Participantes + Instrumentos + Procedimento (aspectos éticos) + Análise de dados</a:t>
            </a:r>
          </a:p>
        </p:txBody>
      </p:sp>
    </p:spTree>
    <p:extLst>
      <p:ext uri="{BB962C8B-B14F-4D97-AF65-F5344CB8AC3E}">
        <p14:creationId xmlns:p14="http://schemas.microsoft.com/office/powerpoint/2010/main" val="1788817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1" y="0"/>
            <a:ext cx="7797662" cy="115196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Métodos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08322" y="2403987"/>
            <a:ext cx="7403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ABERTURA: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Breve descrição do tipo de estudo (descritivo, exploratório, caso-controle, validação de instrumentos, experimental ou quase-experimental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(intervenção,  projeto piloto de intervenção...)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7031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0"/>
            <a:ext cx="7797662" cy="115196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Métodos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2104" y="1660786"/>
            <a:ext cx="84421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Participantes: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Apresenta quem serão os participantes: características sociodemográficas, outras (quais?) , de algum contexto específico (?)</a:t>
            </a: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Critérios de inclusão e exclusão: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(evitar que sejam incluídos sujeitos com características diferentes que confundam/enviesem o resultado)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Critérios de inclusão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são as características que devem ser compartilhadas por todos os sujeitos estudados;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Critérios de exclusão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são características que impedem o sujeito de fazer parte da pesquisa, mesmo que cumpra os critérios de inclusão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5558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603" y="0"/>
            <a:ext cx="7797662" cy="115196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Métodos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7355" y="1151965"/>
            <a:ext cx="87749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err="1" smtClean="0"/>
              <a:t>Intrumentos</a:t>
            </a:r>
            <a:r>
              <a:rPr lang="pt-BR" sz="2800" dirty="0" smtClean="0"/>
              <a:t>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Descrever os meios pelos quais farei a coleta dos dados e medirei as variáveis escolhidas para responder minha pergunta de pesquisa (anexar ao final).</a:t>
            </a: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Variáveis sociodemográficas ou de caracterização: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Sexo, idade, escolaridade, renda, status conjugal, arranjo de moradia...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Variável dependente: Instrumento de medida da variável principal do seu estudo (Fragilidade, Depressão, Equilíbrio, Memória, desempenho...)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 Variáveis independentes: (utilizarei para verificar suas relações ou efeitos sobre a variável dependente)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78461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33832" y="2263877"/>
            <a:ext cx="5206181" cy="2639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78626" y="3177344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VI                                               VD</a:t>
            </a:r>
            <a:endParaRPr lang="pt-BR" sz="300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3746090" y="3487061"/>
            <a:ext cx="11798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886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603" y="0"/>
            <a:ext cx="7797662" cy="115196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Métodos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8362" y="1918882"/>
            <a:ext cx="87749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Procedimentos: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Como a pesquisa será realizada, contato com amostra, TCLE, quem fará </a:t>
            </a:r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coletaa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onde, quando, tempo de duração, (aspectos que permitam a </a:t>
            </a:r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replicabilidade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do estudo)</a:t>
            </a:r>
          </a:p>
          <a:p>
            <a:pPr algn="ctr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Dados secundários ou banco de dados existente (descrever a origem e procedimentos )</a:t>
            </a:r>
          </a:p>
        </p:txBody>
      </p:sp>
    </p:spTree>
    <p:extLst>
      <p:ext uri="{BB962C8B-B14F-4D97-AF65-F5344CB8AC3E}">
        <p14:creationId xmlns:p14="http://schemas.microsoft.com/office/powerpoint/2010/main" val="356154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76516" y="2168012"/>
            <a:ext cx="5722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 um conjunto de processos sistemáticos, críticos e empíricos aplicados no estudo de um fenômeno.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76515" y="668593"/>
            <a:ext cx="572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Pesquisa científica: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2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603" y="0"/>
            <a:ext cx="7797662" cy="1151965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Métodos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8362" y="1918882"/>
            <a:ext cx="877491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Análise dos dados: como os dados serão tratados?</a:t>
            </a:r>
          </a:p>
          <a:p>
            <a:pPr algn="ctr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Técnicas qualitativas (descrever) </a:t>
            </a:r>
          </a:p>
          <a:p>
            <a:pPr algn="ctr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estatística: Descrição </a:t>
            </a:r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univaridada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(uma a uma, com medidas de frequência, posição e dispersão)</a:t>
            </a:r>
          </a:p>
          <a:p>
            <a:pPr algn="ct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bivariada (associações entre 2 variáveis: frequência ou correlações)</a:t>
            </a:r>
          </a:p>
          <a:p>
            <a:pPr algn="ct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multivariada (associação entre 3 ou mais variáveis ao mesmo tempo).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2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0219" y="1837766"/>
            <a:ext cx="8539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  <a:endParaRPr 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período total estimado (ou estipulado) é dividido em etapas. (Meses ou semestres).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95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delo Projeto Pesquisa 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8" y="478553"/>
            <a:ext cx="75914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13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4" y="1266363"/>
            <a:ext cx="8616155" cy="35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10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0219" y="2014747"/>
            <a:ext cx="8539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  <a:endParaRPr 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Só as citadas no texto;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Normas padronizadas ao longo de todo o trabalho (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Vancouver, Normas da APA, Normas da ABNT)</a:t>
            </a:r>
          </a:p>
        </p:txBody>
      </p:sp>
    </p:spTree>
    <p:extLst>
      <p:ext uri="{BB962C8B-B14F-4D97-AF65-F5344CB8AC3E}">
        <p14:creationId xmlns:p14="http://schemas.microsoft.com/office/powerpoint/2010/main" val="85643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0219" y="2014747"/>
            <a:ext cx="8539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Anexos e Apêndices:</a:t>
            </a:r>
            <a:endParaRPr lang="pt-B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Numerados e apresentados na ordem em que foram citados no texto. </a:t>
            </a:r>
          </a:p>
        </p:txBody>
      </p:sp>
    </p:spTree>
    <p:extLst>
      <p:ext uri="{BB962C8B-B14F-4D97-AF65-F5344CB8AC3E}">
        <p14:creationId xmlns:p14="http://schemas.microsoft.com/office/powerpoint/2010/main" val="2309810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Tempos verbais na escrita científica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Projeto: futuro</a:t>
            </a:r>
          </a:p>
          <a:p>
            <a:r>
              <a:rPr lang="pt-BR" sz="2800" dirty="0" smtClean="0"/>
              <a:t>Apresentação final do trabalho/estudo: passado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68715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991" y="361336"/>
            <a:ext cx="7797662" cy="1151965"/>
          </a:xfrm>
        </p:spPr>
        <p:txBody>
          <a:bodyPr/>
          <a:lstStyle/>
          <a:p>
            <a:r>
              <a:rPr lang="pt-BR" dirty="0" smtClean="0"/>
              <a:t>Tema e problema de pesquisa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8711" y="1734528"/>
            <a:ext cx="7388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Tema: Todos os aspectos que tem relevância para compreensão do objeto de uma disciplina científica ou de um campo científico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Temas clássicos em Gerontologia: Cuidados e cuidadores, Autonomia e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Dependencia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Memória e Envelhecimento, Velhice bem-sucedida,  Eventos de vida (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Aponsentadoria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vida de trabalho, ninho vazio) , aspectos culturalmente associados à velhice ( sabedoria, declínio físico, aparência)...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0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991" y="361336"/>
            <a:ext cx="7797662" cy="1151965"/>
          </a:xfrm>
        </p:spPr>
        <p:txBody>
          <a:bodyPr/>
          <a:lstStyle/>
          <a:p>
            <a:r>
              <a:rPr lang="pt-BR" dirty="0" smtClean="0"/>
              <a:t>Tema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2737" y="1380566"/>
            <a:ext cx="80860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Panorama básico da literatura. </a:t>
            </a: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Caminhos: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que já se sabe? O que não se sabe? (Estudos exploratórios ou descritivos);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Quais suas relações com outros fenômenos ou domínios do envelhecimento? (Descritivo ou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correlacional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Quais os efeitos sobre outro fenômeno se eu propuser alguma intervenção ou controle do mesmo? (explicativa: experimental, quase-experimental)</a:t>
            </a:r>
          </a:p>
        </p:txBody>
      </p:sp>
    </p:spTree>
    <p:extLst>
      <p:ext uri="{BB962C8B-B14F-4D97-AF65-F5344CB8AC3E}">
        <p14:creationId xmlns:p14="http://schemas.microsoft.com/office/powerpoint/2010/main" val="1236280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pply: GSA Journalists in Aging Fellows Program - The John A. Hartford 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51" y="3247288"/>
            <a:ext cx="4286250" cy="18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Temas em gerontologia</a:t>
            </a:r>
            <a:endParaRPr lang="pt-BR" dirty="0"/>
          </a:p>
        </p:txBody>
      </p:sp>
      <p:pic>
        <p:nvPicPr>
          <p:cNvPr id="2050" name="Picture 2" descr="agh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7714">
            <a:off x="2414639" y="4377125"/>
            <a:ext cx="5717795" cy="9232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5025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28" y="1268361"/>
            <a:ext cx="9096215" cy="39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80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07923" y="1837766"/>
            <a:ext cx="78166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 geral, formulado como uma pergunta a ser respondida;</a:t>
            </a:r>
          </a:p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perguntas muito gerais não levam à uma pesquisa completa (pode representar uma inquietação do pesquisador, mas não totalmente verificável)</a:t>
            </a:r>
          </a:p>
        </p:txBody>
      </p:sp>
    </p:spTree>
    <p:extLst>
      <p:ext uri="{BB962C8B-B14F-4D97-AF65-F5344CB8AC3E}">
        <p14:creationId xmlns:p14="http://schemas.microsoft.com/office/powerpoint/2010/main" val="482685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33832" y="2263877"/>
            <a:ext cx="5206181" cy="2639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78626" y="3177344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VI                                               VD</a:t>
            </a:r>
            <a:endParaRPr lang="pt-BR" sz="3000" dirty="0"/>
          </a:p>
        </p:txBody>
      </p:sp>
      <p:cxnSp>
        <p:nvCxnSpPr>
          <p:cNvPr id="7" name="Conector de Seta Reta 6"/>
          <p:cNvCxnSpPr/>
          <p:nvPr/>
        </p:nvCxnSpPr>
        <p:spPr>
          <a:xfrm>
            <a:off x="3746090" y="3487061"/>
            <a:ext cx="11798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261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982065" y="2064775"/>
            <a:ext cx="7329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 que alguns casamentos duram mais do que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outros?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as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Fake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News interferem nas eleições?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promover saúde na velhice?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Como os idosos pensam sobre a morte? (!)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Por que alguns idosos não aprendem a usar o smartphone? (!)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6055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615" y="169608"/>
            <a:ext cx="7797662" cy="1151965"/>
          </a:xfrm>
        </p:spPr>
        <p:txBody>
          <a:bodyPr/>
          <a:lstStyle/>
          <a:p>
            <a:r>
              <a:rPr lang="pt-BR" dirty="0" smtClean="0"/>
              <a:t>Mais específicas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96412" y="1321573"/>
            <a:ext cx="7515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apoio de usuários mais jovens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promove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melhores atitudes de idosos em relação aos smartphones?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que forma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aplicação de ginástica laboral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auxilia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na prevenção de dores lombares em profissionais de telemarketing?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Quais as associações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(qual a força das associações)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 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oferta de cuidados a idosos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depressão em cuidadores formais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ILPI’s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filantrópicas?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Quais as diferenças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nos níveis de sobrecarga percebida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cuidadores formais e informais de idosos? 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Quais os efeitos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uma experiência de gestão gerontológica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sobre 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níveis de estresse de familiares cuidadores?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55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3458" y="235850"/>
            <a:ext cx="8613058" cy="1151965"/>
          </a:xfrm>
        </p:spPr>
        <p:txBody>
          <a:bodyPr/>
          <a:lstStyle/>
          <a:p>
            <a:r>
              <a:rPr lang="pt-BR" dirty="0" smtClean="0"/>
              <a:t>Perguntas natureza do problema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2366" y="1432394"/>
            <a:ext cx="757237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Exploratório/Descritivo/</a:t>
            </a:r>
            <a:r>
              <a:rPr lang="pt-BR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Como ? Quais as diferenças/semelhanças? Quão frequente? Quais 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2366" y="2573910"/>
            <a:ext cx="757237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Exploratório: Associações/</a:t>
            </a:r>
            <a:r>
              <a:rPr lang="pt-BR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evisão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Como estão associadas ? Quão frequente é a associação entre?  Qual a força das relações entre...? Que fatores estão associados a....?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2366" y="4052383"/>
            <a:ext cx="743964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Analítico ,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Explicativo:</a:t>
            </a:r>
            <a:r>
              <a:rPr lang="pt-BR" sz="2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Metanálise</a:t>
            </a:r>
            <a:endParaRPr lang="pt-BR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Quais os efeitos de ...sobre? Quais os impactos de ___sobre__? Quais das técnicas tornam mais eficazes a ação ____sobre _____? </a:t>
            </a:r>
          </a:p>
        </p:txBody>
      </p:sp>
    </p:spTree>
    <p:extLst>
      <p:ext uri="{BB962C8B-B14F-4D97-AF65-F5344CB8AC3E}">
        <p14:creationId xmlns:p14="http://schemas.microsoft.com/office/powerpoint/2010/main" val="3136504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867" y="245035"/>
            <a:ext cx="7797662" cy="1151965"/>
          </a:xfrm>
        </p:spPr>
        <p:txBody>
          <a:bodyPr/>
          <a:lstStyle/>
          <a:p>
            <a:r>
              <a:rPr lang="pt-BR" dirty="0" smtClean="0"/>
              <a:t>Fórmula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 mapa mental)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6893946"/>
              </p:ext>
            </p:extLst>
          </p:nvPr>
        </p:nvGraphicFramePr>
        <p:xfrm>
          <a:off x="195143" y="1198708"/>
          <a:ext cx="8712883" cy="412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ruz 4"/>
          <p:cNvSpPr/>
          <p:nvPr/>
        </p:nvSpPr>
        <p:spPr>
          <a:xfrm>
            <a:off x="1725562" y="3111910"/>
            <a:ext cx="280220" cy="36870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ruz 5"/>
          <p:cNvSpPr/>
          <p:nvPr/>
        </p:nvSpPr>
        <p:spPr>
          <a:xfrm>
            <a:off x="3565700" y="3178276"/>
            <a:ext cx="280220" cy="36870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ruz 7"/>
          <p:cNvSpPr/>
          <p:nvPr/>
        </p:nvSpPr>
        <p:spPr>
          <a:xfrm>
            <a:off x="5169865" y="3178275"/>
            <a:ext cx="280220" cy="36870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ruz 8"/>
          <p:cNvSpPr/>
          <p:nvPr/>
        </p:nvSpPr>
        <p:spPr>
          <a:xfrm>
            <a:off x="6995251" y="3163526"/>
            <a:ext cx="280220" cy="36870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2504" y="4399523"/>
            <a:ext cx="1857471" cy="18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372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867" y="245035"/>
            <a:ext cx="7797662" cy="1151965"/>
          </a:xfrm>
        </p:spPr>
        <p:txBody>
          <a:bodyPr/>
          <a:lstStyle/>
          <a:p>
            <a:r>
              <a:rPr lang="pt-BR" dirty="0" smtClean="0"/>
              <a:t>Fórmula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 mapa mental)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366867" y="2294814"/>
            <a:ext cx="1473514" cy="1973404"/>
            <a:chOff x="4635" y="1078072"/>
            <a:chExt cx="1473514" cy="1973404"/>
          </a:xfrm>
        </p:grpSpPr>
        <p:sp>
          <p:nvSpPr>
            <p:cNvPr id="12" name="Retângulo Arredondado 11"/>
            <p:cNvSpPr/>
            <p:nvPr/>
          </p:nvSpPr>
          <p:spPr>
            <a:xfrm>
              <a:off x="4635" y="1078072"/>
              <a:ext cx="1473514" cy="19734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ixaDeTexto 12"/>
            <p:cNvSpPr txBox="1"/>
            <p:nvPr/>
          </p:nvSpPr>
          <p:spPr>
            <a:xfrm>
              <a:off x="47793" y="1121230"/>
              <a:ext cx="1387198" cy="1887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Articulador qualificador</a:t>
              </a:r>
              <a:endParaRPr lang="pt-BR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2757949" y="2337972"/>
            <a:ext cx="4837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que forma? De que maneira? Quais as características? Quais as semelhanças? Quais fatores influenciam? Quais aspectos? Quais as técnicas que melhor se adequam? Qual a importância?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44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867" y="245035"/>
            <a:ext cx="7797662" cy="1151965"/>
          </a:xfrm>
        </p:spPr>
        <p:txBody>
          <a:bodyPr/>
          <a:lstStyle/>
          <a:p>
            <a:r>
              <a:rPr lang="pt-BR" dirty="0" smtClean="0"/>
              <a:t>Fórmula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 mapa mental)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366867" y="2294814"/>
            <a:ext cx="1473514" cy="1973404"/>
            <a:chOff x="4635" y="1078072"/>
            <a:chExt cx="1473514" cy="1973404"/>
          </a:xfrm>
        </p:grpSpPr>
        <p:sp>
          <p:nvSpPr>
            <p:cNvPr id="12" name="Retângulo Arredondado 11"/>
            <p:cNvSpPr/>
            <p:nvPr/>
          </p:nvSpPr>
          <p:spPr>
            <a:xfrm>
              <a:off x="4635" y="1078072"/>
              <a:ext cx="1473514" cy="19734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ixaDeTexto 12"/>
            <p:cNvSpPr txBox="1"/>
            <p:nvPr/>
          </p:nvSpPr>
          <p:spPr>
            <a:xfrm>
              <a:off x="47793" y="1121230"/>
              <a:ext cx="1387198" cy="1887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Articulador 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solução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2728452" y="2496686"/>
            <a:ext cx="4837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análise..., a aplicação,...a avaliação, a utilização, o conhecimento , a síntese...., a compreensão, ...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82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867" y="245035"/>
            <a:ext cx="7797662" cy="1151965"/>
          </a:xfrm>
        </p:spPr>
        <p:txBody>
          <a:bodyPr/>
          <a:lstStyle/>
          <a:p>
            <a:r>
              <a:rPr lang="pt-BR" dirty="0" smtClean="0"/>
              <a:t>Fórmula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 mapa mental)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366867" y="2294814"/>
            <a:ext cx="1473514" cy="1973404"/>
            <a:chOff x="4635" y="1078072"/>
            <a:chExt cx="1473514" cy="1973404"/>
          </a:xfrm>
        </p:grpSpPr>
        <p:sp>
          <p:nvSpPr>
            <p:cNvPr id="12" name="Retângulo Arredondado 11"/>
            <p:cNvSpPr/>
            <p:nvPr/>
          </p:nvSpPr>
          <p:spPr>
            <a:xfrm>
              <a:off x="4635" y="1078072"/>
              <a:ext cx="1473514" cy="19734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ixaDeTexto 12"/>
            <p:cNvSpPr txBox="1"/>
            <p:nvPr/>
          </p:nvSpPr>
          <p:spPr>
            <a:xfrm>
              <a:off x="47793" y="1121230"/>
              <a:ext cx="1387198" cy="1887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Articulador 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ligação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2728452" y="2496686"/>
            <a:ext cx="4837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...auxilia como solução, prejudica, interfere, pode refletir, contribui, por meio, por, frente a....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14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074" y="2485105"/>
            <a:ext cx="7797662" cy="1151965"/>
          </a:xfrm>
        </p:spPr>
        <p:txBody>
          <a:bodyPr/>
          <a:lstStyle/>
          <a:p>
            <a:pPr algn="ctr"/>
            <a:r>
              <a:rPr lang="pt-BR" dirty="0" smtClean="0"/>
              <a:t>Formulem perguntas em gerontologia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322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3" y="2885754"/>
            <a:ext cx="8509819" cy="11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16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84853" y="1370221"/>
            <a:ext cx="8083959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Alteração na disciplina e avaliação: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Ao invés de projetos em grupo e projetos individuais, só projetos individuais construídos com o apoio do grupo.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DIA 13/10_ rodada de apresentação de intenções (tema, problema, conceitos, palavras-chave, literatura pesquisada)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 dia 08 de dezembro, apresentar aos mestrandos Do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ppger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obter dicas, antes de enviar ao professor orientador;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Nota de participação nas atividades em grupo + nota do mestrando + nota professor orientador; (líder reunirá as informações)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2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 projeto de pesquisa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17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4362" y="1837766"/>
            <a:ext cx="77576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 um documento que a tem a função de comunicar os planos do pesquisador para sua execução e possível financiamento e também, uma espécie de contrato de compromisso entre o aluno e o orientador.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Depois de elaborado, este é submetido aos órgãos avaliadores.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Comitê de Ética em Pesquisa (com seres humanos ou animais);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Agências de fomento ( ou empresas);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 acadêmica (bancas);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3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4362" y="1837766"/>
            <a:ext cx="7757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 ( e variações de seguimentos à capa)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Nome da Instituição (Universidade/Faculdade);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do Projeto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Caracterização/Finalidade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Nome do aluno (ou do pesquisador)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Nome do Orientador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1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4362" y="1837766"/>
            <a:ext cx="77576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Resumo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 do resumo de artigos, no projeto não há resultados. O conteúdo geralmente tem 200 palavras em um único parágrafo, sem abreviaturas ou revisões bibliográficas. Introdução + objetivos+ métodos + (Opcional: Expectativas.)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Palavras-chave: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(Aula que vem)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2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de um projeto de 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4362" y="1837766"/>
            <a:ext cx="775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Sumário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Tópicos,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subtópicos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indicação de página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38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409</TotalTime>
  <Words>1498</Words>
  <Application>Microsoft Office PowerPoint</Application>
  <PresentationFormat>Apresentação na tela (4:3)</PresentationFormat>
  <Paragraphs>182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4" baseType="lpstr">
      <vt:lpstr>Arial</vt:lpstr>
      <vt:lpstr>Calibri</vt:lpstr>
      <vt:lpstr>Impact</vt:lpstr>
      <vt:lpstr>Evento Principal</vt:lpstr>
      <vt:lpstr>Resolução de Problemas II</vt:lpstr>
      <vt:lpstr>Apresentação do PowerPoint</vt:lpstr>
      <vt:lpstr>Apresentação do PowerPoint</vt:lpstr>
      <vt:lpstr>Apresentação do PowerPoint</vt:lpstr>
      <vt:lpstr>O projeto de pesquisa</vt:lpstr>
      <vt:lpstr>Projeto de pesquisa</vt:lpstr>
      <vt:lpstr>Elementos de um projeto de pesquisa</vt:lpstr>
      <vt:lpstr>Elementos de um projeto de pesquisa</vt:lpstr>
      <vt:lpstr>Elementos de um projeto de pesquisa</vt:lpstr>
      <vt:lpstr>Elementos de um projeto de pesquisa</vt:lpstr>
      <vt:lpstr>Elementos de um projeto de pesquisa</vt:lpstr>
      <vt:lpstr>Elementos de um projeto de pesquisa</vt:lpstr>
      <vt:lpstr>Elementos de um projeto de pesquisa</vt:lpstr>
      <vt:lpstr>Elementos de um projeto de pesquisa</vt:lpstr>
      <vt:lpstr>Métodos</vt:lpstr>
      <vt:lpstr>Métodos</vt:lpstr>
      <vt:lpstr>Métodos</vt:lpstr>
      <vt:lpstr>Apresentação do PowerPoint</vt:lpstr>
      <vt:lpstr>Métodos</vt:lpstr>
      <vt:lpstr>Métodos</vt:lpstr>
      <vt:lpstr>Elementos de um projeto de pesquisa</vt:lpstr>
      <vt:lpstr>Apresentação do PowerPoint</vt:lpstr>
      <vt:lpstr>Apresentação do PowerPoint</vt:lpstr>
      <vt:lpstr>Elementos de um projeto de pesquisa</vt:lpstr>
      <vt:lpstr>Elementos de um projeto de pesquisa</vt:lpstr>
      <vt:lpstr>Tempos verbais na escrita científica</vt:lpstr>
      <vt:lpstr>Tema e problema de pesquisa</vt:lpstr>
      <vt:lpstr>Tema</vt:lpstr>
      <vt:lpstr>Temas em gerontologia</vt:lpstr>
      <vt:lpstr>Problema de pesquisa</vt:lpstr>
      <vt:lpstr>Apresentação do PowerPoint</vt:lpstr>
      <vt:lpstr>Apresentação do PowerPoint</vt:lpstr>
      <vt:lpstr>Mais específicas</vt:lpstr>
      <vt:lpstr>Perguntas natureza do problema</vt:lpstr>
      <vt:lpstr>Fórmula  ( mapa mental)</vt:lpstr>
      <vt:lpstr>Fórmula  ( mapa mental)</vt:lpstr>
      <vt:lpstr>Fórmula  ( mapa mental)</vt:lpstr>
      <vt:lpstr>Fórmula  ( mapa mental)</vt:lpstr>
      <vt:lpstr>Formulem perguntas em gerontologia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Resolução de Problemas II</dc:title>
  <dc:creator>SAMILA</dc:creator>
  <cp:lastModifiedBy>SAMILA</cp:lastModifiedBy>
  <cp:revision>67</cp:revision>
  <dcterms:created xsi:type="dcterms:W3CDTF">2020-08-25T13:26:37Z</dcterms:created>
  <dcterms:modified xsi:type="dcterms:W3CDTF">2020-09-22T14:32:38Z</dcterms:modified>
</cp:coreProperties>
</file>