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94" r:id="rId2"/>
    <p:sldId id="297" r:id="rId3"/>
    <p:sldId id="298" r:id="rId4"/>
    <p:sldId id="269" r:id="rId5"/>
    <p:sldId id="279" r:id="rId6"/>
    <p:sldId id="299" r:id="rId7"/>
    <p:sldId id="282" r:id="rId8"/>
    <p:sldId id="300" r:id="rId9"/>
    <p:sldId id="302" r:id="rId10"/>
    <p:sldId id="303" r:id="rId11"/>
    <p:sldId id="304" r:id="rId12"/>
    <p:sldId id="308" r:id="rId13"/>
    <p:sldId id="309" r:id="rId14"/>
  </p:sldIdLst>
  <p:sldSz cx="9906000" cy="6858000" type="A4"/>
  <p:notesSz cx="10482263" cy="140509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DFF9D"/>
    <a:srgbClr val="800080"/>
    <a:srgbClr val="000066"/>
    <a:srgbClr val="CC9900"/>
    <a:srgbClr val="4E3400"/>
    <a:srgbClr val="99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7458" autoAdjust="0"/>
  </p:normalViewPr>
  <p:slideViewPr>
    <p:cSldViewPr>
      <p:cViewPr varScale="1">
        <p:scale>
          <a:sx n="70" d="100"/>
          <a:sy n="70" d="100"/>
        </p:scale>
        <p:origin x="61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3725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3725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C3E511C-4527-4B2D-B9A2-8DAF5D16E0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18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3725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36688" y="1054100"/>
            <a:ext cx="7610475" cy="5268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7750" y="6673850"/>
            <a:ext cx="8386763" cy="632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3725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DF8647D-21A4-41EB-B2BA-4D7F659DF6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256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8275" y="1054100"/>
            <a:ext cx="7608888" cy="5268913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2908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20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84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Item 3.1.2 do Guia Citações Informais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323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53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O termo “Literatura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cinzenda</a:t>
            </a:r>
            <a:r>
              <a:rPr lang="pt-BR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”  foi definido na Quarta Conferência de Literatura Cinzenta, realizada em Washington em 1999 como "O que é produzido em todos os níveis do governo, institutos, academias, empresas e indústria, em formato impresso e eletrônico, mas que não é controlado por editores científicos  ou comerciais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30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874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B8AA7-FD27-48F7-B571-B76883B3C037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Página 25 do Guia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807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2C9CC-BFCE-48AB-AA7E-24CBA7E1AE64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15089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82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474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90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16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74B1-68B5-41CD-A017-AD7CD7DA95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D223-23DE-4C9F-983A-4D336A7F02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19975" y="44450"/>
            <a:ext cx="2141538" cy="5899150"/>
          </a:xfrm>
        </p:spPr>
        <p:txBody>
          <a:bodyPr vert="eaVert"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92188" y="44450"/>
            <a:ext cx="6275387" cy="5899150"/>
          </a:xfrm>
        </p:spPr>
        <p:txBody>
          <a:bodyPr vert="eaVert"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660B-E237-4CE6-9907-92C5A5389D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45D1-75BF-497F-BF5B-AB2FCAF4FB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59BD-2F8D-4B9E-AF97-011ECC8451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92188" y="1412875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8438" y="1412875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341F1-A73C-49C4-A456-6609B304D0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DA01A-63EC-40A6-AC82-B6BADC0420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59F5-4F50-4533-9689-9187C1DCAD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A828-E320-48C5-B03E-67B4BA0A7B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3728-D7B2-4406-B109-B84889270F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0037C-342D-4599-BCC4-59EA271A0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350" y="-1588"/>
            <a:ext cx="920750" cy="487680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ahoma" pitchFamily="34" charset="0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412750" y="981075"/>
            <a:ext cx="89979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1413" y="4445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1412875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B15A6B0E-FB40-4EF0-8AF5-B2443A6B50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0" y="4876800"/>
            <a:ext cx="6604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 userDrawn="1"/>
        </p:nvSpPr>
        <p:spPr bwMode="auto">
          <a:xfrm>
            <a:off x="57150" y="6488113"/>
            <a:ext cx="2303463" cy="325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defRPr/>
            </a:pPr>
            <a:r>
              <a:rPr lang="pt-BR" sz="700">
                <a:solidFill>
                  <a:srgbClr val="000099"/>
                </a:solidFill>
                <a:latin typeface="Tahoma" pitchFamily="34" charset="0"/>
              </a:rPr>
              <a:t>© Prof. Angela M. B. Cuenca </a:t>
            </a:r>
          </a:p>
          <a:p>
            <a:pPr>
              <a:defRPr/>
            </a:pPr>
            <a:r>
              <a:rPr lang="pt-BR" sz="700">
                <a:solidFill>
                  <a:srgbClr val="000099"/>
                </a:solidFill>
                <a:latin typeface="Tahoma" pitchFamily="34" charset="0"/>
              </a:rPr>
              <a:t>Baseado no GUIA DE APRESENTAÇÃO DE TESES FSP </a:t>
            </a:r>
            <a:endParaRPr lang="pt-BR" sz="900">
              <a:solidFill>
                <a:srgbClr val="000099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g.org.b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524000"/>
            <a:ext cx="8658225" cy="1752600"/>
          </a:xfrm>
        </p:spPr>
        <p:txBody>
          <a:bodyPr/>
          <a:lstStyle/>
          <a:p>
            <a:pPr algn="ctr"/>
            <a:r>
              <a:rPr lang="pt-BR" sz="4000" b="1" dirty="0" smtClean="0">
                <a:solidFill>
                  <a:srgbClr val="003300"/>
                </a:solidFill>
                <a:latin typeface="Microsoft Sans Serif" pitchFamily="34" charset="0"/>
              </a:rPr>
              <a:t>Estilo das citações no texto</a:t>
            </a:r>
            <a:r>
              <a:rPr lang="pt-BR" sz="2500" b="1" dirty="0" smtClean="0">
                <a:solidFill>
                  <a:srgbClr val="003300"/>
                </a:solidFill>
                <a:latin typeface="Microsoft Sans Serif" pitchFamily="34" charset="0"/>
              </a:rPr>
              <a:t>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61975" y="4864100"/>
            <a:ext cx="20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2000">
              <a:latin typeface="Microsoft Sans Serif" pitchFamily="34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656857" y="3716338"/>
            <a:ext cx="5869732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pt-BR" sz="1600" dirty="0" err="1" smtClean="0">
                <a:solidFill>
                  <a:srgbClr val="003300"/>
                </a:solidFill>
              </a:rPr>
              <a:t>Disciplina</a:t>
            </a:r>
            <a:r>
              <a:rPr lang="en-US" altLang="pt-BR" sz="1600" dirty="0" smtClean="0">
                <a:solidFill>
                  <a:srgbClr val="003300"/>
                </a:solidFill>
              </a:rPr>
              <a:t> </a:t>
            </a:r>
            <a:r>
              <a:rPr lang="en-US" altLang="pt-BR" sz="1600" dirty="0" err="1" smtClean="0">
                <a:solidFill>
                  <a:srgbClr val="003300"/>
                </a:solidFill>
              </a:rPr>
              <a:t>Informação</a:t>
            </a:r>
            <a:r>
              <a:rPr lang="en-US" altLang="pt-BR" sz="1600" dirty="0" smtClean="0">
                <a:solidFill>
                  <a:srgbClr val="003300"/>
                </a:solidFill>
              </a:rPr>
              <a:t> </a:t>
            </a:r>
            <a:r>
              <a:rPr lang="en-US" altLang="pt-BR" sz="1600" dirty="0" err="1" smtClean="0">
                <a:solidFill>
                  <a:srgbClr val="003300"/>
                </a:solidFill>
              </a:rPr>
              <a:t>Bibliográfica</a:t>
            </a:r>
            <a:endParaRPr lang="en-US" altLang="pt-BR" sz="1600" dirty="0" smtClean="0">
              <a:solidFill>
                <a:srgbClr val="003300"/>
              </a:solidFill>
            </a:endParaRPr>
          </a:p>
          <a:p>
            <a:r>
              <a:rPr lang="en-US" altLang="pt-BR" sz="1600" dirty="0" err="1" smtClean="0">
                <a:solidFill>
                  <a:srgbClr val="003300"/>
                </a:solidFill>
              </a:rPr>
              <a:t>Faculdade</a:t>
            </a:r>
            <a:r>
              <a:rPr lang="en-US" altLang="pt-BR" sz="1600" dirty="0" smtClean="0">
                <a:solidFill>
                  <a:srgbClr val="003300"/>
                </a:solidFill>
              </a:rPr>
              <a:t> </a:t>
            </a:r>
            <a:r>
              <a:rPr lang="en-US" altLang="pt-BR" sz="1600" dirty="0">
                <a:solidFill>
                  <a:srgbClr val="003300"/>
                </a:solidFill>
              </a:rPr>
              <a:t>de </a:t>
            </a:r>
            <a:r>
              <a:rPr lang="en-US" altLang="pt-BR" sz="1600" dirty="0" err="1">
                <a:solidFill>
                  <a:srgbClr val="003300"/>
                </a:solidFill>
              </a:rPr>
              <a:t>Saúde</a:t>
            </a:r>
            <a:r>
              <a:rPr lang="en-US" altLang="pt-BR" sz="1600" dirty="0">
                <a:solidFill>
                  <a:srgbClr val="003300"/>
                </a:solidFill>
              </a:rPr>
              <a:t> </a:t>
            </a:r>
            <a:r>
              <a:rPr lang="en-US" altLang="pt-BR" sz="1600" dirty="0" err="1">
                <a:solidFill>
                  <a:srgbClr val="003300"/>
                </a:solidFill>
              </a:rPr>
              <a:t>Pública</a:t>
            </a:r>
            <a:r>
              <a:rPr lang="en-US" altLang="pt-BR" sz="1600" dirty="0">
                <a:solidFill>
                  <a:srgbClr val="003300"/>
                </a:solidFill>
              </a:rPr>
              <a:t> da </a:t>
            </a:r>
            <a:r>
              <a:rPr lang="en-US" altLang="pt-BR" sz="1600" dirty="0" smtClean="0">
                <a:solidFill>
                  <a:srgbClr val="003300"/>
                </a:solidFill>
              </a:rPr>
              <a:t>USP</a:t>
            </a:r>
          </a:p>
          <a:p>
            <a:r>
              <a:rPr lang="en-US" altLang="pt-BR" sz="1600" dirty="0" smtClean="0">
                <a:solidFill>
                  <a:srgbClr val="003300"/>
                </a:solidFill>
              </a:rPr>
              <a:t>2016</a:t>
            </a:r>
            <a:endParaRPr lang="en-US" altLang="pt-BR" sz="1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1136650" y="1811338"/>
            <a:ext cx="8496300" cy="42100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b="1" dirty="0"/>
              <a:t>De acordo com FONTES </a:t>
            </a:r>
            <a:r>
              <a:rPr lang="pt-BR" sz="1600" b="1" baseline="30000" dirty="0"/>
              <a:t>5</a:t>
            </a:r>
            <a:r>
              <a:rPr lang="pt-BR" sz="1600" b="1" dirty="0"/>
              <a:t> (2001), a internet pode oferecer novos métodos e ferramentas para um ensino mais amplo e melhor.</a:t>
            </a:r>
          </a:p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A rapidez na divulgação das pesquisas possibilita que o conhecimento circule de forma mais ágil e, da mesma forma, gere novas pesquisas </a:t>
            </a:r>
            <a:r>
              <a:rPr lang="pt-BR" sz="1600" b="1" baseline="30000" dirty="0"/>
              <a:t>7</a:t>
            </a:r>
            <a:r>
              <a:rPr lang="pt-BR" sz="1600" b="1" dirty="0"/>
              <a:t>.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O pesquisador engajado em redes e atualizado com as novas tecnologias tem mais facilidade de comunicação com seus pares, podendo participar de grupos nacionais e internacionais de pesquisa, além de ter a possibilidade de desenvolver um trabalho corporativo (CIANCONI e MACEDO, 2001)</a:t>
            </a:r>
            <a:r>
              <a:rPr lang="pt-BR" sz="1600" b="1" baseline="30000" dirty="0"/>
              <a:t>3</a:t>
            </a:r>
            <a:r>
              <a:rPr lang="pt-BR" sz="1600" b="1" dirty="0"/>
              <a:t>. 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Os autores que se têm dedicado ao estudo da influência da internet no meio acadêmico</a:t>
            </a:r>
            <a:r>
              <a:rPr lang="pt-BR" sz="1600" b="1" baseline="30000" dirty="0"/>
              <a:t>1, 3,4,5,7</a:t>
            </a:r>
            <a:r>
              <a:rPr lang="pt-BR" sz="1600" b="1" dirty="0"/>
              <a:t> concordam com MEADOWS </a:t>
            </a:r>
            <a:r>
              <a:rPr lang="pt-BR" sz="1600" b="1" baseline="30000" dirty="0"/>
              <a:t>6</a:t>
            </a:r>
            <a:r>
              <a:rPr lang="pt-BR" sz="1600" b="1" dirty="0"/>
              <a:t> e CASTELLS </a:t>
            </a:r>
            <a:r>
              <a:rPr lang="pt-BR" sz="1600" b="1" baseline="30000" dirty="0"/>
              <a:t>2</a:t>
            </a:r>
            <a:r>
              <a:rPr lang="pt-BR" sz="1600" b="1" dirty="0"/>
              <a:t> que os países precisam investir em tecnologia para sua população.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Segundo CUNHA</a:t>
            </a:r>
            <a:r>
              <a:rPr lang="pt-BR" sz="1600" b="1" baseline="30000" dirty="0"/>
              <a:t>4</a:t>
            </a:r>
            <a:r>
              <a:rPr lang="pt-BR" sz="1600" b="1" dirty="0"/>
              <a:t> (2000), o pesquisador solitário do passado é substituído pelo grupo de pesquisa composto de especialistas de várias áreas do conhecimento. 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065213" y="981075"/>
            <a:ext cx="597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autor, </a:t>
            </a:r>
            <a:r>
              <a:rPr lang="pt-BR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número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 ano</a:t>
            </a:r>
          </a:p>
        </p:txBody>
      </p:sp>
    </p:spTree>
    <p:extLst>
      <p:ext uri="{BB962C8B-B14F-4D97-AF65-F5344CB8AC3E}">
        <p14:creationId xmlns:p14="http://schemas.microsoft.com/office/powerpoint/2010/main" val="33337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4675"/>
            <a:ext cx="8715375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1  Barreto A de A.   A condução da informação. São Paulo </a:t>
            </a:r>
            <a:r>
              <a:rPr lang="pt-BR" sz="1800" dirty="0" err="1" smtClean="0"/>
              <a:t>Perspect</a:t>
            </a:r>
            <a:r>
              <a:rPr lang="pt-BR" sz="1800" dirty="0" smtClean="0"/>
              <a:t> 2002; 16 (3):67-74.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2  </a:t>
            </a:r>
            <a:r>
              <a:rPr lang="pt-BR" sz="1800" dirty="0" err="1" smtClean="0"/>
              <a:t>Castells</a:t>
            </a:r>
            <a:r>
              <a:rPr lang="pt-BR" sz="1800" dirty="0" smtClean="0"/>
              <a:t>  M.   A sociedade em rede. São Paulo; Paz e Terra; 1999.v1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3  </a:t>
            </a:r>
            <a:r>
              <a:rPr lang="pt-BR" sz="1800" dirty="0" err="1" smtClean="0"/>
              <a:t>Cianconi</a:t>
            </a:r>
            <a:r>
              <a:rPr lang="pt-BR" sz="1800" dirty="0" smtClean="0"/>
              <a:t> R, Macedo N.   Gestão da informação na sociedade do conhecimento. 2a. ed. Brasília, SENAI, 2001.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4  Cunha MB da.   Construindo o futuro: a biblioteca universitária em 2010.   </a:t>
            </a:r>
            <a:r>
              <a:rPr lang="pt-BR" sz="1800" dirty="0" err="1" smtClean="0"/>
              <a:t>Ci</a:t>
            </a:r>
            <a:r>
              <a:rPr lang="pt-BR" sz="1800" dirty="0" smtClean="0"/>
              <a:t> </a:t>
            </a:r>
            <a:r>
              <a:rPr lang="pt-BR" sz="1800" dirty="0" err="1" smtClean="0"/>
              <a:t>Inf</a:t>
            </a:r>
            <a:r>
              <a:rPr lang="pt-BR" sz="1800" dirty="0" smtClean="0"/>
              <a:t> 2000; 29 (1):71-89.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5  Fontes C de A </a:t>
            </a:r>
            <a:r>
              <a:rPr lang="pt-BR" sz="1800" i="1" dirty="0" smtClean="0"/>
              <a:t>.   </a:t>
            </a:r>
            <a:r>
              <a:rPr lang="pt-BR" sz="1800" dirty="0" smtClean="0"/>
              <a:t>Usos e efeitos da internet na prática bibliotecária</a:t>
            </a:r>
            <a:r>
              <a:rPr lang="pt-BR" sz="1800" i="1" dirty="0" smtClean="0"/>
              <a:t>.  </a:t>
            </a:r>
            <a:r>
              <a:rPr lang="pt-BR" sz="1800" dirty="0" smtClean="0"/>
              <a:t>[dissertação de mestrado]. São Paulo: Escola de Comunicação e Artes da USP; 2001.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6  </a:t>
            </a:r>
            <a:r>
              <a:rPr lang="pt-BR" sz="1800" dirty="0" err="1" smtClean="0"/>
              <a:t>Meadows</a:t>
            </a:r>
            <a:r>
              <a:rPr lang="pt-BR" sz="1800" dirty="0" smtClean="0"/>
              <a:t> AJ.   A comunicação científica; tradução de A </a:t>
            </a:r>
            <a:r>
              <a:rPr lang="pt-BR" sz="1800" dirty="0" err="1" smtClean="0"/>
              <a:t>A</a:t>
            </a:r>
            <a:r>
              <a:rPr lang="pt-BR" sz="1800" dirty="0" smtClean="0"/>
              <a:t> </a:t>
            </a:r>
            <a:r>
              <a:rPr lang="pt-BR" sz="1800" dirty="0" err="1" smtClean="0"/>
              <a:t>Briquet</a:t>
            </a:r>
            <a:r>
              <a:rPr lang="pt-BR" sz="1800" dirty="0" smtClean="0"/>
              <a:t> de Lemos.   Brasília: </a:t>
            </a:r>
            <a:r>
              <a:rPr lang="pt-BR" sz="1800" dirty="0" err="1" smtClean="0"/>
              <a:t>Briquet</a:t>
            </a:r>
            <a:r>
              <a:rPr lang="pt-BR" sz="1800" dirty="0" smtClean="0"/>
              <a:t> de Lemos Livros; 1999.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/>
              <a:t>7  Souza M da, Novaes PN de, Campos M.   Efeitos da tecnologia da informação na comunicação de pesquisadores.  </a:t>
            </a:r>
            <a:r>
              <a:rPr lang="en-US" sz="1800" dirty="0" err="1" smtClean="0"/>
              <a:t>Inf</a:t>
            </a:r>
            <a:r>
              <a:rPr lang="en-US" sz="1800" dirty="0" smtClean="0"/>
              <a:t> </a:t>
            </a:r>
            <a:r>
              <a:rPr lang="en-US" sz="1800" dirty="0" err="1" smtClean="0"/>
              <a:t>Soc</a:t>
            </a:r>
            <a:r>
              <a:rPr lang="en-US" sz="1800" dirty="0" smtClean="0"/>
              <a:t> 2003; 32(1):135-43.</a:t>
            </a:r>
            <a:endParaRPr lang="pt-BR" sz="1800" dirty="0" smtClean="0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189038" y="1216025"/>
            <a:ext cx="754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00B050"/>
                </a:solidFill>
                <a:latin typeface="Arial" charset="0"/>
              </a:rPr>
              <a:t>as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referências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bibliográficas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ficam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em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ordem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charset="0"/>
              </a:rPr>
              <a:t>alfabética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charset="0"/>
              </a:rPr>
              <a:t>numerada</a:t>
            </a:r>
            <a:endParaRPr lang="pt-BR" b="1" dirty="0">
              <a:solidFill>
                <a:srgbClr val="00B050"/>
              </a:solidFill>
              <a:latin typeface="Arial" charset="0"/>
            </a:endParaRPr>
          </a:p>
          <a:p>
            <a:pPr>
              <a:defRPr/>
            </a:pPr>
            <a:endParaRPr lang="pt-BR" dirty="0">
              <a:latin typeface="Arial" charset="0"/>
            </a:endParaRPr>
          </a:p>
        </p:txBody>
      </p:sp>
      <p:sp>
        <p:nvSpPr>
          <p:cNvPr id="93194" name="Text Box 10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autor, </a:t>
            </a:r>
            <a:r>
              <a:rPr lang="pt-BR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número</a:t>
            </a:r>
            <a:r>
              <a:rPr lang="pt-B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 ano</a:t>
            </a:r>
          </a:p>
        </p:txBody>
      </p:sp>
    </p:spTree>
    <p:extLst>
      <p:ext uri="{BB962C8B-B14F-4D97-AF65-F5344CB8AC3E}">
        <p14:creationId xmlns:p14="http://schemas.microsoft.com/office/powerpoint/2010/main" val="42498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136576" y="1268760"/>
            <a:ext cx="856932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Informações extraídas de fontes 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bibliográficas 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que complementam o texto. São conhecidas como </a:t>
            </a:r>
            <a:r>
              <a:rPr lang="pt-BR" sz="2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Notas de rodapé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</a:t>
            </a:r>
            <a:endParaRPr lang="pt-BR" sz="22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tilizadas 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para 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menção de 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informações não publicadas como: 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cartas, mensagens eletrônicas, dados de arquivos de instituições, relatórios internos, comunicações pessoais, apresentações</a:t>
            </a: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; orais/anotações de </a:t>
            </a:r>
            <a:r>
              <a:rPr lang="pt-BR" sz="2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aulas</a:t>
            </a:r>
            <a:r>
              <a:rPr lang="pt-BR" sz="2400" dirty="0" smtClean="0">
                <a:solidFill>
                  <a:srgbClr val="000099"/>
                </a:solidFill>
                <a:latin typeface="Tahoma" pitchFamily="34" charset="0"/>
              </a:rPr>
              <a:t>.</a:t>
            </a:r>
            <a:endParaRPr lang="pt-BR" sz="2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Na área da saúde são utilizadas quando absolutamente indispensáveis. </a:t>
            </a:r>
            <a:r>
              <a:rPr lang="pt-BR" sz="2200" dirty="0">
                <a:solidFill>
                  <a:schemeClr val="hlink"/>
                </a:solidFill>
                <a:latin typeface="Tahoma" pitchFamily="34" charset="0"/>
              </a:rPr>
              <a:t>			</a:t>
            </a:r>
            <a:endParaRPr lang="pt-BR" sz="2400" dirty="0">
              <a:solidFill>
                <a:schemeClr val="hlink"/>
              </a:solidFill>
              <a:latin typeface="Tahoma" pitchFamily="34" charset="0"/>
            </a:endParaRP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Devem ser breves;</a:t>
            </a: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Devem ser indicadas com asterisco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;</a:t>
            </a: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Eticamente recomendável autorização do responsável;</a:t>
            </a:r>
            <a:endParaRPr lang="pt-BR" sz="2000" dirty="0">
              <a:solidFill>
                <a:srgbClr val="000099"/>
              </a:solidFill>
              <a:latin typeface="Tahoma" pitchFamily="34" charset="0"/>
            </a:endParaRP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Se bibliográficas, 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devem estar nas </a:t>
            </a: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normas de citação e a 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incluídas na </a:t>
            </a: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lista de Referências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;</a:t>
            </a:r>
            <a:endParaRPr lang="pt-BR" sz="2000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281113" y="260350"/>
            <a:ext cx="7200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Citações informais (notas de rodapé)</a:t>
            </a:r>
            <a:endParaRPr lang="pt-BR" sz="28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065213" y="1773238"/>
            <a:ext cx="8640762" cy="433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...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extrema exclusão digital, como ocorre no Estado do Maranhão, onde apenas 2,1% da população possui computador</a:t>
            </a:r>
            <a:r>
              <a:rPr lang="pt-BR" b="1" baseline="30000" dirty="0">
                <a:solidFill>
                  <a:srgbClr val="000099"/>
                </a:solidFill>
                <a:latin typeface="Tahoma" pitchFamily="34" charset="0"/>
              </a:rPr>
              <a:t>*</a:t>
            </a:r>
            <a:r>
              <a:rPr lang="pt-BR" dirty="0">
                <a:solidFill>
                  <a:srgbClr val="000099"/>
                </a:solidFill>
                <a:latin typeface="Arial" charset="0"/>
              </a:rPr>
              <a:t>.</a:t>
            </a:r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Esse impacto dos investimentos em </a:t>
            </a:r>
            <a:r>
              <a:rPr lang="pt-BR" sz="2400" dirty="0" smtClean="0">
                <a:solidFill>
                  <a:srgbClr val="000099"/>
                </a:solidFill>
                <a:latin typeface="Tahoma" pitchFamily="34" charset="0"/>
              </a:rPr>
              <a:t>infraestrutura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tecnológica ....</a:t>
            </a:r>
          </a:p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endParaRPr lang="pt-BR" sz="1200" dirty="0">
              <a:solidFill>
                <a:srgbClr val="000099"/>
              </a:solidFill>
              <a:latin typeface="Tahoma" pitchFamily="34" charset="0"/>
            </a:endParaRPr>
          </a:p>
          <a:p>
            <a:pPr marL="358775" lvl="2" eaLnBrk="0" hangingPunct="0">
              <a:defRPr/>
            </a:pPr>
            <a:r>
              <a:rPr lang="pt-B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Rodapé:</a:t>
            </a:r>
            <a:r>
              <a:rPr lang="pt-BR" dirty="0">
                <a:solidFill>
                  <a:schemeClr val="hlink"/>
                </a:solidFill>
                <a:latin typeface="Arial" charset="0"/>
              </a:rPr>
              <a:t> </a:t>
            </a:r>
            <a:br>
              <a:rPr lang="pt-BR" dirty="0">
                <a:solidFill>
                  <a:schemeClr val="hlink"/>
                </a:solidFill>
                <a:latin typeface="Arial" charset="0"/>
              </a:rPr>
            </a:br>
            <a:r>
              <a:rPr lang="pt-BR" dirty="0">
                <a:solidFill>
                  <a:srgbClr val="000099"/>
                </a:solidFill>
                <a:latin typeface="Arial" charset="0"/>
              </a:rPr>
              <a:t>*</a:t>
            </a:r>
            <a:r>
              <a:rPr lang="pt-BR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Comitê Gestor da Internet no Brasil -  composto por representantes dos vários Ministérios do Governo Brasileiro, do setor empresarial, da comunidade científica e tecnológica e do terceiro setor para coordenar e integrar as iniciativas de serviços da internet no Brasil; divulga números atualizados da rede no Brasil. [Informação obtida em 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  <a:hlinkClick r:id="rId3"/>
              </a:rPr>
              <a:t>http://www.cg.org.br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, 16 </a:t>
            </a:r>
            <a:r>
              <a:rPr lang="pt-BR" dirty="0" err="1">
                <a:solidFill>
                  <a:srgbClr val="000099"/>
                </a:solidFill>
                <a:latin typeface="Times New Roman" pitchFamily="18" charset="0"/>
              </a:rPr>
              <a:t>fev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pt-BR" dirty="0" smtClean="0">
                <a:solidFill>
                  <a:srgbClr val="000099"/>
                </a:solidFill>
                <a:latin typeface="Times New Roman" pitchFamily="18" charset="0"/>
              </a:rPr>
              <a:t>2014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]</a:t>
            </a:r>
          </a:p>
          <a:p>
            <a:pPr marL="358775" lvl="2" eaLnBrk="0" hangingPunct="0">
              <a:spcBef>
                <a:spcPct val="20000"/>
              </a:spcBef>
              <a:buFont typeface="Symbol" pitchFamily="18" charset="2"/>
              <a:buNone/>
              <a:defRPr/>
            </a:pPr>
            <a:r>
              <a:rPr lang="pt-BR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432050" y="260350"/>
            <a:ext cx="5257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Notas bibliográficas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065213" y="1231900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Texto:</a:t>
            </a:r>
          </a:p>
        </p:txBody>
      </p:sp>
    </p:spTree>
    <p:extLst>
      <p:ext uri="{BB962C8B-B14F-4D97-AF65-F5344CB8AC3E}">
        <p14:creationId xmlns:p14="http://schemas.microsoft.com/office/powerpoint/2010/main" val="26693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1084263" y="2212975"/>
            <a:ext cx="738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038" tIns="27519" rIns="55038" bIns="27519">
            <a:spAutoFit/>
          </a:bodyPr>
          <a:lstStyle/>
          <a:p>
            <a:pPr marL="350838" indent="-184150" defTabSz="550863" eaLnBrk="0" hangingPunct="0">
              <a:spcAft>
                <a:spcPct val="50000"/>
              </a:spcAft>
              <a:buClr>
                <a:srgbClr val="66FF99"/>
              </a:buClr>
              <a:buFont typeface="Symbol" pitchFamily="18" charset="2"/>
              <a:buNone/>
            </a:pPr>
            <a:endParaRPr lang="pt-BR" sz="1700"/>
          </a:p>
        </p:txBody>
      </p:sp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1136650" y="1196752"/>
            <a:ext cx="8229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É a utilização de trechos de outros autores (paráfrase), conservando-se as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ideias </a:t>
            </a: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do original, porém com palavras do próprio autor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do texto.</a:t>
            </a:r>
            <a:endParaRPr lang="pt-BR" sz="2400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136650" y="2636912"/>
            <a:ext cx="8769350" cy="295465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sz="2000" dirty="0">
                <a:solidFill>
                  <a:srgbClr val="000080"/>
                </a:solidFill>
                <a:latin typeface="Tahoma" pitchFamily="34" charset="0"/>
              </a:rPr>
              <a:t>Original:</a:t>
            </a:r>
          </a:p>
          <a:p>
            <a:pPr eaLnBrk="0" hangingPunct="0">
              <a:tabLst>
                <a:tab pos="190500" algn="l"/>
              </a:tabLst>
            </a:pPr>
            <a:r>
              <a:rPr lang="pt-BR" sz="2400" b="1" i="1" dirty="0">
                <a:solidFill>
                  <a:schemeClr val="hlink"/>
                </a:solidFill>
                <a:latin typeface="Times New Roman" pitchFamily="18" charset="0"/>
              </a:rPr>
              <a:t>"... as drogas, sejam lícitas ou ilícitas, são </a:t>
            </a:r>
            <a:r>
              <a:rPr lang="pt-BR" sz="2400" b="1" i="1" dirty="0" smtClean="0">
                <a:solidFill>
                  <a:schemeClr val="hlink"/>
                </a:solidFill>
                <a:latin typeface="Times New Roman" pitchFamily="18" charset="0"/>
              </a:rPr>
              <a:t>frequentemente </a:t>
            </a:r>
            <a:r>
              <a:rPr lang="pt-BR" sz="2400" b="1" i="1" dirty="0">
                <a:solidFill>
                  <a:schemeClr val="hlink"/>
                </a:solidFill>
                <a:latin typeface="Times New Roman" pitchFamily="18" charset="0"/>
              </a:rPr>
              <a:t>experimentadas na adolescência ..." (MUZA e col. 2000, p.28).</a:t>
            </a:r>
          </a:p>
          <a:p>
            <a:pPr eaLnBrk="0" hangingPunct="0">
              <a:tabLst>
                <a:tab pos="190500" algn="l"/>
              </a:tabLst>
            </a:pPr>
            <a:endParaRPr lang="en-US" sz="24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tabLst>
                <a:tab pos="190500" algn="l"/>
              </a:tabLst>
            </a:pPr>
            <a:r>
              <a:rPr lang="pt-BR" sz="2000" dirty="0" smtClean="0">
                <a:solidFill>
                  <a:srgbClr val="000080"/>
                </a:solidFill>
                <a:latin typeface="Tahoma" pitchFamily="34" charset="0"/>
              </a:rPr>
              <a:t>Citação:</a:t>
            </a:r>
            <a:endParaRPr lang="pt-BR" sz="20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b="1" i="1" dirty="0" smtClean="0">
                <a:solidFill>
                  <a:schemeClr val="hlink"/>
                </a:solidFill>
              </a:rPr>
              <a:t>Sobre o uso de </a:t>
            </a:r>
            <a:r>
              <a:rPr lang="pt-BR" b="1" i="1" dirty="0">
                <a:solidFill>
                  <a:schemeClr val="hlink"/>
                </a:solidFill>
              </a:rPr>
              <a:t>á</a:t>
            </a:r>
            <a:r>
              <a:rPr lang="pt-BR" b="1" i="1" dirty="0" smtClean="0">
                <a:solidFill>
                  <a:schemeClr val="hlink"/>
                </a:solidFill>
              </a:rPr>
              <a:t>lcool e drogas nas escolas ... (  ) momento </a:t>
            </a:r>
            <a:r>
              <a:rPr lang="pt-BR" b="1" i="1" dirty="0">
                <a:solidFill>
                  <a:schemeClr val="hlink"/>
                </a:solidFill>
              </a:rPr>
              <a:t>da ação educativa no ambiente escolar, uma vez que os </a:t>
            </a:r>
            <a:r>
              <a:rPr lang="pt-BR" b="1" i="1" dirty="0" smtClean="0">
                <a:solidFill>
                  <a:schemeClr val="hlink"/>
                </a:solidFill>
              </a:rPr>
              <a:t>estudantes </a:t>
            </a:r>
            <a:r>
              <a:rPr lang="pt-BR" b="1" i="1" dirty="0">
                <a:solidFill>
                  <a:schemeClr val="hlink"/>
                </a:solidFill>
              </a:rPr>
              <a:t>costumam ter </a:t>
            </a:r>
            <a:r>
              <a:rPr lang="pt-BR" b="1" i="1" dirty="0" smtClean="0">
                <a:solidFill>
                  <a:schemeClr val="hlink"/>
                </a:solidFill>
              </a:rPr>
              <a:t>contato </a:t>
            </a:r>
            <a:r>
              <a:rPr lang="pt-BR" b="1" i="1" dirty="0">
                <a:solidFill>
                  <a:schemeClr val="hlink"/>
                </a:solidFill>
              </a:rPr>
              <a:t>com </a:t>
            </a:r>
            <a:r>
              <a:rPr lang="pt-BR" b="1" i="1" dirty="0" smtClean="0">
                <a:solidFill>
                  <a:schemeClr val="hlink"/>
                </a:solidFill>
              </a:rPr>
              <a:t>as drogas na adolescência </a:t>
            </a:r>
            <a:r>
              <a:rPr lang="pt-BR" b="1" i="1" dirty="0">
                <a:solidFill>
                  <a:schemeClr val="hlink"/>
                </a:solidFill>
              </a:rPr>
              <a:t>(MUZA e col. </a:t>
            </a:r>
            <a:r>
              <a:rPr lang="pt-BR" b="1" i="1" dirty="0" smtClean="0">
                <a:solidFill>
                  <a:schemeClr val="hlink"/>
                </a:solidFill>
              </a:rPr>
              <a:t>2000).</a:t>
            </a:r>
            <a:endParaRPr lang="pt-BR" b="1" i="1" dirty="0">
              <a:solidFill>
                <a:schemeClr val="hlink"/>
              </a:solidFill>
            </a:endParaRPr>
          </a:p>
          <a:p>
            <a:pPr eaLnBrk="0" hangingPunct="0">
              <a:tabLst>
                <a:tab pos="190500" algn="l"/>
              </a:tabLst>
            </a:pPr>
            <a:endParaRPr lang="pt-BR" sz="2000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 </a:t>
            </a: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</a:t>
            </a:r>
            <a:r>
              <a:rPr lang="pt-BR" sz="2800" dirty="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9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084263" y="2212975"/>
            <a:ext cx="738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038" tIns="27519" rIns="55038" bIns="27519">
            <a:spAutoFit/>
          </a:bodyPr>
          <a:lstStyle/>
          <a:p>
            <a:pPr marL="350838" indent="-184150" defTabSz="550863" eaLnBrk="0" hangingPunct="0">
              <a:spcAft>
                <a:spcPct val="50000"/>
              </a:spcAft>
              <a:buClr>
                <a:srgbClr val="66FF99"/>
              </a:buClr>
              <a:buFont typeface="Symbol" pitchFamily="18" charset="2"/>
              <a:buNone/>
            </a:pPr>
            <a:endParaRPr lang="pt-BR" sz="170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992188" y="1124744"/>
            <a:ext cx="8769350" cy="430887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endParaRPr lang="pt-BR" sz="2400" dirty="0">
              <a:latin typeface="Tahoma" pitchFamily="34" charset="0"/>
            </a:endParaRPr>
          </a:p>
          <a:p>
            <a:pPr eaLnBrk="0" hangingPunct="0">
              <a:tabLst>
                <a:tab pos="190500" algn="l"/>
              </a:tabLst>
            </a:pPr>
            <a:r>
              <a:rPr lang="pt-BR" sz="2400" dirty="0">
                <a:solidFill>
                  <a:srgbClr val="000080"/>
                </a:solidFill>
                <a:latin typeface="Tahoma" pitchFamily="34" charset="0"/>
              </a:rPr>
              <a:t>Original:</a:t>
            </a:r>
          </a:p>
          <a:p>
            <a:pPr eaLnBrk="0" hangingPunct="0">
              <a:tabLst>
                <a:tab pos="190500" algn="l"/>
              </a:tabLst>
            </a:pPr>
            <a:r>
              <a:rPr lang="pt-BR" sz="2000" b="1" i="1" dirty="0"/>
              <a:t>MEADOWS (1999) afirma que haverá divisão entre os  “ricos em informação”  e os “pobres em informação” (p.159).</a:t>
            </a:r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  <a:p>
            <a:pPr eaLnBrk="0" hangingPunct="0"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sz="2400" dirty="0" smtClean="0">
                <a:solidFill>
                  <a:srgbClr val="000080"/>
                </a:solidFill>
                <a:latin typeface="Tahoma" pitchFamily="34" charset="0"/>
              </a:rPr>
              <a:t>Citação:</a:t>
            </a:r>
            <a:endParaRPr lang="pt-BR" sz="24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endParaRPr lang="pt-BR" sz="24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sz="2000" b="1" i="1" dirty="0" smtClean="0"/>
              <a:t>MEADOWS (1999) alerta </a:t>
            </a:r>
            <a:r>
              <a:rPr lang="pt-BR" sz="2000" b="1" i="1" dirty="0"/>
              <a:t>para a preocupação de </a:t>
            </a:r>
            <a:r>
              <a:rPr lang="pt-BR" sz="2000" b="1" i="1" dirty="0" smtClean="0"/>
              <a:t>especialistas, </a:t>
            </a:r>
            <a:r>
              <a:rPr lang="pt-BR" sz="2000" b="1" i="1" dirty="0"/>
              <a:t>na era da </a:t>
            </a:r>
            <a:r>
              <a:rPr lang="pt-BR" sz="2000" b="1" i="1" dirty="0" smtClean="0"/>
              <a:t>informação, </a:t>
            </a:r>
            <a:r>
              <a:rPr lang="pt-BR" sz="2000" b="1" i="1" dirty="0"/>
              <a:t>sobre a divisão entre os que têm acesso a informação e os que não conseguem esse acesso, ou seja, as instituições com </a:t>
            </a:r>
            <a:r>
              <a:rPr lang="pt-BR" sz="2000" b="1" i="1" dirty="0" smtClean="0"/>
              <a:t>infraestrutura </a:t>
            </a:r>
            <a:r>
              <a:rPr lang="pt-BR" sz="2000" b="1" i="1" dirty="0"/>
              <a:t>para uso da internet </a:t>
            </a:r>
            <a:r>
              <a:rPr lang="pt-BR" sz="2000" b="1" i="1" dirty="0" smtClean="0"/>
              <a:t>....</a:t>
            </a:r>
            <a:endParaRPr lang="pt-BR" sz="2000" b="1" i="1" dirty="0"/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</a:t>
            </a:r>
            <a:r>
              <a:rPr lang="pt-BR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itação </a:t>
            </a: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</a:t>
            </a:r>
          </a:p>
        </p:txBody>
      </p:sp>
    </p:spTree>
    <p:extLst>
      <p:ext uri="{BB962C8B-B14F-4D97-AF65-F5344CB8AC3E}">
        <p14:creationId xmlns:p14="http://schemas.microsoft.com/office/powerpoint/2010/main" val="29147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</a:t>
            </a:r>
            <a:r>
              <a:rPr lang="pt-BR" sz="2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itação </a:t>
            </a: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 </a:t>
            </a:r>
          </a:p>
        </p:txBody>
      </p:sp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1063625" y="1668463"/>
            <a:ext cx="8713788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ct val="10000"/>
              </a:spcAft>
            </a:pPr>
            <a:r>
              <a:rPr lang="pt-BR" sz="2100" dirty="0">
                <a:solidFill>
                  <a:srgbClr val="000099"/>
                </a:solidFill>
                <a:latin typeface="Tahoma" pitchFamily="34" charset="0"/>
              </a:rPr>
              <a:t>É a transcrição literal de partes  extraídas </a:t>
            </a:r>
            <a:r>
              <a:rPr lang="pt-BR" sz="2100" dirty="0" smtClean="0">
                <a:solidFill>
                  <a:srgbClr val="000099"/>
                </a:solidFill>
                <a:latin typeface="Tahoma" pitchFamily="34" charset="0"/>
              </a:rPr>
              <a:t>do </a:t>
            </a:r>
            <a:r>
              <a:rPr lang="pt-BR" sz="2100" dirty="0">
                <a:solidFill>
                  <a:srgbClr val="000099"/>
                </a:solidFill>
                <a:latin typeface="Tahoma" pitchFamily="34" charset="0"/>
              </a:rPr>
              <a:t>texto de outro autor, conservando-se a grafia, pontuação. É usada para provar fidedignidade, originalidade da informação.</a:t>
            </a:r>
          </a:p>
          <a:p>
            <a:pPr eaLnBrk="0" hangingPunct="0">
              <a:spcAft>
                <a:spcPct val="10000"/>
              </a:spcAft>
            </a:pPr>
            <a:endParaRPr lang="pt-BR" sz="2100" dirty="0">
              <a:solidFill>
                <a:srgbClr val="000099"/>
              </a:solidFill>
              <a:latin typeface="Tahoma" pitchFamily="34" charset="0"/>
            </a:endParaRPr>
          </a:p>
          <a:p>
            <a:pPr eaLnBrk="0" hangingPunct="0">
              <a:lnSpc>
                <a:spcPct val="75000"/>
              </a:lnSpc>
              <a:spcAft>
                <a:spcPct val="4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as citações diretas devem ser acompanhadas de autor e ano;</a:t>
            </a:r>
          </a:p>
          <a:p>
            <a:pPr eaLnBrk="0" hangingPunct="0">
              <a:lnSpc>
                <a:spcPct val="75000"/>
              </a:lnSpc>
              <a:spcAft>
                <a:spcPct val="4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sempre que a citação for direta recomenda-se a indicação da 		página;</a:t>
            </a:r>
          </a:p>
          <a:p>
            <a:pPr eaLnBrk="0" hangingPunct="0">
              <a:lnSpc>
                <a:spcPct val="75000"/>
              </a:lnSpc>
              <a:spcAft>
                <a:spcPct val="3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devem ser apresentadas entre aspas.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331913" y="4614863"/>
            <a:ext cx="8229600" cy="11906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MARQUES (2009) destaca que, embora demonstrando intolerância na prevenção da AIDS contra o uso de preservativos, “os setores progressistas da Igreja Católica   brasileira têm colaborado em muito na defesa dos direitos dos portadores de vírus HIV....” (p.135).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065213" y="1052513"/>
            <a:ext cx="4247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DIRETA (cópia do texto)</a:t>
            </a:r>
            <a:endParaRPr lang="pt-BR" sz="24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</a:t>
            </a:r>
            <a:r>
              <a:rPr lang="pt-BR" sz="2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itação</a:t>
            </a:r>
            <a:r>
              <a:rPr lang="pt-BR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  <a:r>
              <a:rPr lang="pt-BR" dirty="0">
                <a:latin typeface="Arial" charset="0"/>
              </a:rPr>
              <a:t> 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065213" y="1773238"/>
            <a:ext cx="8640762" cy="472598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sz="1600" dirty="0" smtClean="0">
                <a:solidFill>
                  <a:srgbClr val="000080"/>
                </a:solidFill>
                <a:latin typeface="Tahoma" pitchFamily="34" charset="0"/>
              </a:rPr>
              <a:t>Exemplo:</a:t>
            </a:r>
            <a:endParaRPr lang="pt-BR" sz="1600" dirty="0">
              <a:solidFill>
                <a:srgbClr val="000080"/>
              </a:solidFill>
              <a:latin typeface="Tahoma" pitchFamily="34" charset="0"/>
            </a:endParaRPr>
          </a:p>
          <a:p>
            <a:pPr eaLnBrk="0" hangingPunct="0">
              <a:tabLst>
                <a:tab pos="190500" algn="l"/>
              </a:tabLst>
            </a:pPr>
            <a:endParaRPr lang="pt-BR" sz="1600" dirty="0">
              <a:solidFill>
                <a:srgbClr val="000080"/>
              </a:solidFill>
              <a:latin typeface="Tahoma" pitchFamily="34" charset="0"/>
            </a:endParaRPr>
          </a:p>
          <a:p>
            <a:pPr eaLnBrk="0" hangingPunct="0">
              <a:tabLst>
                <a:tab pos="190500" algn="l"/>
              </a:tabLst>
            </a:pPr>
            <a:r>
              <a:rPr lang="pt-BR" sz="2000" b="1" i="1" dirty="0"/>
              <a:t>... a real modificação que a tecnologia trouxe ao ambiente da informação foi  “um novo elaborar para o conhecimento, modificando suas configurações no tempo e no espaço” (BARRETO 2009, p.12).</a:t>
            </a:r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  <a:p>
            <a:pPr eaLnBrk="0" hangingPunct="0">
              <a:tabLst>
                <a:tab pos="190500" algn="l"/>
              </a:tabLst>
            </a:pPr>
            <a:endParaRPr lang="pt-BR" sz="22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0" hangingPunct="0">
              <a:tabLst>
                <a:tab pos="190500" algn="l"/>
              </a:tabLst>
            </a:pPr>
            <a:r>
              <a:rPr lang="pt-BR" sz="2000" b="1" i="1" dirty="0"/>
              <a:t>CASTELLS (1999) alerta sobre o importante papel da sociedade para a forma pela qual se utiliza a tecnologia afirmando: “(...) a tecnologia (ou sua falta) incorpora a capacidade de transformação das sociedades, bem como os usos que as sociedades, em um processo conflituoso, decidem dar ao seu potencial tecnológico” (v.1, p.26).</a:t>
            </a:r>
            <a:r>
              <a:rPr lang="pt-BR" sz="2000" dirty="0"/>
              <a:t> </a:t>
            </a:r>
            <a:endParaRPr lang="pt-BR" sz="28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0" hangingPunct="0">
              <a:tabLst>
                <a:tab pos="190500" algn="l"/>
              </a:tabLst>
            </a:pPr>
            <a:endParaRPr lang="pt-BR" sz="28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0" hangingPunct="0">
              <a:tabLst>
                <a:tab pos="190500" algn="l"/>
              </a:tabLst>
            </a:pPr>
            <a:endParaRPr lang="pt-BR" sz="2200" b="1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065213" y="1052513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DIRETA</a:t>
            </a:r>
            <a:endParaRPr lang="pt-BR" sz="24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 DE CITAÇÃO NO TEXTO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992188" y="1556792"/>
            <a:ext cx="8713787" cy="15462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dirty="0">
                <a:solidFill>
                  <a:srgbClr val="000080"/>
                </a:solidFill>
                <a:latin typeface="Tahoma" pitchFamily="34" charset="0"/>
              </a:rPr>
              <a:t>Citação de um autor</a:t>
            </a:r>
          </a:p>
          <a:p>
            <a:pPr>
              <a:tabLst>
                <a:tab pos="190500" algn="l"/>
              </a:tabLst>
            </a:pPr>
            <a:r>
              <a:rPr lang="pt-BR" altLang="zh-CN" sz="1600" b="1" dirty="0">
                <a:ea typeface="SimSun" pitchFamily="2" charset="-122"/>
              </a:rPr>
              <a:t>A globalização implica uniformização de padrões econômicos e culturais em âmbito mundial (LOPEZ, 2003).</a:t>
            </a:r>
          </a:p>
          <a:p>
            <a:pPr>
              <a:tabLst>
                <a:tab pos="190500" algn="l"/>
              </a:tabLst>
            </a:pPr>
            <a:endParaRPr lang="pt-BR" altLang="zh-CN" sz="1600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sz="1600" b="1" dirty="0" smtClean="0">
                <a:ea typeface="SimSun" pitchFamily="2" charset="-122"/>
              </a:rPr>
              <a:t>De acordo com LOPEZ </a:t>
            </a:r>
            <a:r>
              <a:rPr lang="pt-BR" altLang="zh-CN" sz="1600" b="1" dirty="0">
                <a:ea typeface="SimSun" pitchFamily="2" charset="-122"/>
              </a:rPr>
              <a:t>(2003) </a:t>
            </a:r>
            <a:r>
              <a:rPr lang="pt-BR" altLang="zh-CN" sz="1600" b="1" dirty="0" smtClean="0">
                <a:ea typeface="SimSun" pitchFamily="2" charset="-122"/>
              </a:rPr>
              <a:t>a </a:t>
            </a:r>
            <a:r>
              <a:rPr lang="pt-BR" altLang="zh-CN" sz="1600" b="1" dirty="0">
                <a:ea typeface="SimSun" pitchFamily="2" charset="-122"/>
              </a:rPr>
              <a:t>globalização implica uniformização de padrões econômicos e culturais em âmbito mundial. 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065213" y="98107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 e ano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976313" y="5065167"/>
            <a:ext cx="8929687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zh-CN" dirty="0">
                <a:solidFill>
                  <a:srgbClr val="000080"/>
                </a:solidFill>
                <a:ea typeface="SimSun" pitchFamily="2" charset="-122"/>
              </a:rPr>
              <a:t>Citação de mais de dois autores</a:t>
            </a:r>
          </a:p>
          <a:p>
            <a:r>
              <a:rPr lang="pt-BR" altLang="zh-CN" sz="1600" b="1" dirty="0">
                <a:ea typeface="SimSun" pitchFamily="2" charset="-122"/>
              </a:rPr>
              <a:t>CARVALHO e col. (2001) caracterizam o grupo segundo variáveis sócio demográficas ...</a:t>
            </a:r>
          </a:p>
          <a:p>
            <a:endParaRPr lang="pt-BR" altLang="zh-CN" sz="1600" b="1" dirty="0">
              <a:ea typeface="SimSun" pitchFamily="2" charset="-122"/>
            </a:endParaRPr>
          </a:p>
          <a:p>
            <a:r>
              <a:rPr lang="pt-BR" altLang="zh-CN" sz="1600" b="1" dirty="0">
                <a:ea typeface="SimSun" pitchFamily="2" charset="-122"/>
              </a:rPr>
              <a:t>CARVALHO et al (2001) caracterizam o grupo segundo variáveis sócio demográficas ...</a:t>
            </a:r>
            <a:endParaRPr lang="pt-BR" sz="1600" b="1" dirty="0">
              <a:ea typeface="SimSun" pitchFamily="2" charset="-122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92188" y="3284984"/>
            <a:ext cx="835342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zh-CN" dirty="0">
                <a:solidFill>
                  <a:srgbClr val="000080"/>
                </a:solidFill>
                <a:ea typeface="SimSun" pitchFamily="2" charset="-122"/>
              </a:rPr>
              <a:t>Citação de dois autores</a:t>
            </a:r>
          </a:p>
          <a:p>
            <a:r>
              <a:rPr lang="pt-BR" altLang="zh-CN" sz="1600" b="1" dirty="0" smtClean="0">
                <a:ea typeface="SimSun" pitchFamily="2" charset="-122"/>
              </a:rPr>
              <a:t>Embora esse método seja </a:t>
            </a:r>
            <a:r>
              <a:rPr lang="pt-BR" altLang="zh-CN" sz="1600" b="1" dirty="0">
                <a:ea typeface="SimSun" pitchFamily="2" charset="-122"/>
              </a:rPr>
              <a:t>pouco conhecido e </a:t>
            </a:r>
            <a:r>
              <a:rPr lang="pt-BR" altLang="zh-CN" sz="1600" b="1" dirty="0" smtClean="0">
                <a:ea typeface="SimSun" pitchFamily="2" charset="-122"/>
              </a:rPr>
              <a:t>utilizado, </a:t>
            </a:r>
            <a:r>
              <a:rPr lang="pt-BR" altLang="zh-CN" sz="1600" b="1" dirty="0">
                <a:ea typeface="SimSun" pitchFamily="2" charset="-122"/>
              </a:rPr>
              <a:t>ele </a:t>
            </a:r>
            <a:r>
              <a:rPr lang="pt-BR" altLang="zh-CN" sz="1600" b="1" dirty="0" smtClean="0">
                <a:ea typeface="SimSun" pitchFamily="2" charset="-122"/>
              </a:rPr>
              <a:t>vem sendo discutido há mais de 20 anos (SOUZA e ANDRADE,  2014). </a:t>
            </a:r>
          </a:p>
          <a:p>
            <a:endParaRPr lang="pt-BR" altLang="zh-CN" sz="1600" b="1" dirty="0" smtClean="0">
              <a:ea typeface="SimSun" pitchFamily="2" charset="-122"/>
            </a:endParaRPr>
          </a:p>
          <a:p>
            <a:r>
              <a:rPr lang="pt-BR" altLang="zh-CN" sz="1600" b="1" dirty="0">
                <a:ea typeface="SimSun" pitchFamily="2" charset="-122"/>
              </a:rPr>
              <a:t>SOUZA e </a:t>
            </a:r>
            <a:r>
              <a:rPr lang="pt-BR" altLang="zh-CN" sz="1600" b="1" dirty="0" smtClean="0">
                <a:ea typeface="SimSun" pitchFamily="2" charset="-122"/>
              </a:rPr>
              <a:t>ANDRADE, em </a:t>
            </a:r>
            <a:r>
              <a:rPr lang="pt-BR" altLang="zh-CN" sz="1600" b="1" dirty="0">
                <a:ea typeface="SimSun" pitchFamily="2" charset="-122"/>
              </a:rPr>
              <a:t>2014 </a:t>
            </a:r>
            <a:r>
              <a:rPr lang="pt-BR" altLang="zh-CN" sz="1600" b="1" dirty="0" smtClean="0">
                <a:ea typeface="SimSun" pitchFamily="2" charset="-122"/>
              </a:rPr>
              <a:t>verificaram que </a:t>
            </a:r>
            <a:r>
              <a:rPr lang="pt-BR" altLang="zh-CN" sz="1600" b="1" dirty="0">
                <a:ea typeface="SimSun" pitchFamily="2" charset="-122"/>
              </a:rPr>
              <a:t>esse </a:t>
            </a:r>
            <a:r>
              <a:rPr lang="pt-BR" altLang="zh-CN" sz="1600" b="1" dirty="0" smtClean="0">
                <a:ea typeface="SimSun" pitchFamily="2" charset="-122"/>
              </a:rPr>
              <a:t>método, embora </a:t>
            </a:r>
            <a:r>
              <a:rPr lang="pt-BR" altLang="zh-CN" sz="1600" b="1" dirty="0">
                <a:ea typeface="SimSun" pitchFamily="2" charset="-122"/>
              </a:rPr>
              <a:t>pouco conhecido e </a:t>
            </a:r>
            <a:r>
              <a:rPr lang="pt-BR" altLang="zh-CN" sz="1600" b="1" dirty="0" smtClean="0">
                <a:ea typeface="SimSun" pitchFamily="2" charset="-122"/>
              </a:rPr>
              <a:t>utilizado, vem </a:t>
            </a:r>
            <a:r>
              <a:rPr lang="pt-BR" altLang="zh-CN" sz="1600" b="1" dirty="0">
                <a:ea typeface="SimSun" pitchFamily="2" charset="-122"/>
              </a:rPr>
              <a:t>sendo discutido há mais de 20 </a:t>
            </a:r>
            <a:r>
              <a:rPr lang="pt-BR" altLang="zh-CN" sz="1600" b="1" dirty="0" smtClean="0">
                <a:ea typeface="SimSun" pitchFamily="2" charset="-122"/>
              </a:rPr>
              <a:t>anos. </a:t>
            </a:r>
            <a:endParaRPr lang="pt-BR" sz="1600" b="1" dirty="0">
              <a:ea typeface="SimSun" pitchFamily="2" charset="-122"/>
            </a:endParaRPr>
          </a:p>
          <a:p>
            <a:endParaRPr lang="pt-BR" sz="1600" b="1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36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  <p:bldP spid="35853" grpId="0"/>
      <p:bldP spid="358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136650" y="1628775"/>
            <a:ext cx="8496300" cy="41259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dirty="0">
                <a:solidFill>
                  <a:srgbClr val="000080"/>
                </a:solidFill>
                <a:latin typeface="Tahoma" pitchFamily="34" charset="0"/>
              </a:rPr>
              <a:t>Mais exemplos:</a:t>
            </a:r>
          </a:p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endParaRPr lang="pt-BR" sz="16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dirty="0"/>
              <a:t>De acordo com FONTES (2001), a internet pode oferecer novos métodos e ferramentas para um ensino mais amplo e melhor.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A rapidez na divulgação das pesquisas possibilita que o conhecimento circule de forma mais ágil e, da mesma forma, gere novas pesquisas (SOUZA e col. 2003).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O pesquisador engajado em redes e atualizado com as novas tecnologias tem mais facilidade de comunicação com seus pares, podendo participar de grupos nacionais e internacionais de pesquisa, além de ter a possibilidade de desenvolver um trabalho corporativo (CIANCONI e MACEDO 2001). 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Segundo CUNHA (2000), o pesquisador solitário do passado é substituído pelo grupo de pesquisa composto de especialistas de várias áreas do conhecimento. 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065213" y="98107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 e 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00213"/>
            <a:ext cx="8715375" cy="453707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mtClean="0"/>
              <a:t>	</a:t>
            </a:r>
            <a:r>
              <a:rPr lang="pt-BR" sz="1800" smtClean="0"/>
              <a:t>Barreto A de A.   A condução da informação. São Paulo Perspect 2002; 16(3):67-74.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Castells  M.   A sociedade em rede. São Paulo; Paz e Terra; 1999.v1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Cianconi R, Macedo N.   Gestão da informação na sociedade do conhecimento. 2a. ed. Brasilia, SENAI, 2001.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Cunha MB da.   Construindo o futuro: a biblioteca universitária em 2010.   Ci Inf 2000; 29 (1):71-89.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Fontes C de A </a:t>
            </a:r>
            <a:r>
              <a:rPr lang="pt-BR" sz="1800" i="1" smtClean="0"/>
              <a:t>.   </a:t>
            </a:r>
            <a:r>
              <a:rPr lang="pt-BR" sz="1800" smtClean="0"/>
              <a:t>Usos e efeitos da internet na prática bibliotecária</a:t>
            </a:r>
            <a:r>
              <a:rPr lang="pt-BR" sz="1800" i="1" smtClean="0"/>
              <a:t>. </a:t>
            </a:r>
            <a:r>
              <a:rPr lang="pt-BR" sz="1800" smtClean="0"/>
              <a:t>[dissertação de mestrado]. São Paulo: Escola de Comunicação e Artes da USP; 2001.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Meadows AJ.   A comunicação científica; tradução de A A Briquet de Lemos.   Brasília: Briquet de Lemos Livros; 1999.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smtClean="0"/>
              <a:t>	Souza M da, Novaes PN de, Campos M.   Efeitos da tecnologia da informação na comunicação de pesquisadores.  </a:t>
            </a:r>
            <a:r>
              <a:rPr lang="en-US" sz="1800" smtClean="0"/>
              <a:t>Inf Soc 2003; 32(1):135-43.</a:t>
            </a:r>
            <a:endParaRPr lang="pt-BR" sz="1800" smtClean="0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065213" y="3175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 e ano 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189038" y="1216025"/>
            <a:ext cx="5940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referências bibliográficas ficam em ordem alfabética</a:t>
            </a:r>
            <a:endParaRPr lang="pt-BR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3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1"/>
          <p:cNvSpPr txBox="1">
            <a:spLocks noChangeArrowheads="1"/>
          </p:cNvSpPr>
          <p:nvPr/>
        </p:nvSpPr>
        <p:spPr bwMode="auto">
          <a:xfrm>
            <a:off x="1281113" y="2982913"/>
            <a:ext cx="8229600" cy="370716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5000"/>
              </a:spcAft>
              <a:tabLst>
                <a:tab pos="190500" algn="l"/>
              </a:tabLst>
            </a:pPr>
            <a:r>
              <a:rPr lang="pt-BR" dirty="0">
                <a:solidFill>
                  <a:srgbClr val="000080"/>
                </a:solidFill>
                <a:latin typeface="HELVETICA" pitchFamily="34" charset="0"/>
              </a:rPr>
              <a:t>Exemplos</a:t>
            </a:r>
            <a:r>
              <a:rPr lang="pt-BR" dirty="0" smtClean="0">
                <a:solidFill>
                  <a:srgbClr val="000080"/>
                </a:solidFill>
                <a:latin typeface="HELVETICA" pitchFamily="34" charset="0"/>
              </a:rPr>
              <a:t>:</a:t>
            </a:r>
            <a:endParaRPr lang="pt-BR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 smtClean="0">
                <a:ea typeface="SimSun" pitchFamily="2" charset="-122"/>
              </a:rPr>
              <a:t>Os </a:t>
            </a:r>
            <a:r>
              <a:rPr lang="pt-BR" altLang="zh-CN" b="1" dirty="0">
                <a:ea typeface="SimSun" pitchFamily="2" charset="-122"/>
              </a:rPr>
              <a:t>métodos contraceptivos usados no país foram divididos em dois grupos: “independentes” ou “dependentes” da participação masculina  (SANTOS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, 1997). </a:t>
            </a:r>
          </a:p>
          <a:p>
            <a:pPr>
              <a:tabLst>
                <a:tab pos="190500" algn="l"/>
              </a:tabLst>
            </a:pPr>
            <a:endParaRPr lang="pt-BR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Segundo SANTOS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, os métodos contraceptivos usados no país foram divididos em dois grupos: “independentes” ou “dependentes” da participação masculina.</a:t>
            </a:r>
          </a:p>
          <a:p>
            <a:pPr>
              <a:tabLst>
                <a:tab pos="190500" algn="l"/>
              </a:tabLst>
            </a:pPr>
            <a:endParaRPr lang="en-US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Os métodos contraceptivos usados no país foram divididos em dois grupos: “independentes” ou “dependentes” da participação masculina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.</a:t>
            </a: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 </a:t>
            </a:r>
            <a:endParaRPr lang="pt-BR" altLang="zh-CN" i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endParaRPr lang="pt-BR" i="1" dirty="0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065213" y="1125538"/>
            <a:ext cx="597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autor, </a:t>
            </a:r>
            <a:r>
              <a:rPr lang="pt-BR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número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 ano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29700" name="Text Box 16"/>
          <p:cNvSpPr txBox="1">
            <a:spLocks noChangeArrowheads="1"/>
          </p:cNvSpPr>
          <p:nvPr/>
        </p:nvSpPr>
        <p:spPr bwMode="auto">
          <a:xfrm>
            <a:off x="1624013" y="1684338"/>
            <a:ext cx="8153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as citações no texto são identificadas pelos respectivos números da lista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de </a:t>
            </a: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referências, acompanhados, ou não, do autor e ano da publicação.</a:t>
            </a:r>
          </a:p>
        </p:txBody>
      </p:sp>
    </p:spTree>
    <p:extLst>
      <p:ext uri="{BB962C8B-B14F-4D97-AF65-F5344CB8AC3E}">
        <p14:creationId xmlns:p14="http://schemas.microsoft.com/office/powerpoint/2010/main" val="11325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1108</TotalTime>
  <Words>1327</Words>
  <Application>Microsoft Office PowerPoint</Application>
  <PresentationFormat>Papel A4 (210 x 297 mm)</PresentationFormat>
  <Paragraphs>130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SimSun</vt:lpstr>
      <vt:lpstr>Arial</vt:lpstr>
      <vt:lpstr>HELVETICA</vt:lpstr>
      <vt:lpstr>Microsoft Sans Serif</vt:lpstr>
      <vt:lpstr>Symbol</vt:lpstr>
      <vt:lpstr>Tahoma</vt:lpstr>
      <vt:lpstr>Times New Roman</vt:lpstr>
      <vt:lpstr>Wingdings</vt:lpstr>
      <vt:lpstr>Camadas</vt:lpstr>
      <vt:lpstr>Estilo das citações no texto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Sistema autor, número e ano</vt:lpstr>
      <vt:lpstr>Apresentação do PowerPoint</vt:lpstr>
      <vt:lpstr>Apresentação do PowerPoint</vt:lpstr>
    </vt:vector>
  </TitlesOfParts>
  <Company>Faucldade de Saúde Pública - 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VC</dc:creator>
  <cp:lastModifiedBy>615336</cp:lastModifiedBy>
  <cp:revision>101</cp:revision>
  <cp:lastPrinted>1999-03-10T13:58:40Z</cp:lastPrinted>
  <dcterms:created xsi:type="dcterms:W3CDTF">1998-10-21T19:41:08Z</dcterms:created>
  <dcterms:modified xsi:type="dcterms:W3CDTF">2016-11-11T14:39:33Z</dcterms:modified>
</cp:coreProperties>
</file>