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2" r:id="rId2"/>
    <p:sldId id="283" r:id="rId3"/>
    <p:sldId id="284" r:id="rId4"/>
    <p:sldId id="285" r:id="rId5"/>
    <p:sldId id="286" r:id="rId6"/>
    <p:sldId id="287" r:id="rId7"/>
    <p:sldId id="288" r:id="rId8"/>
    <p:sldId id="262" r:id="rId9"/>
    <p:sldId id="257" r:id="rId10"/>
    <p:sldId id="269" r:id="rId11"/>
    <p:sldId id="270" r:id="rId12"/>
    <p:sldId id="268" r:id="rId13"/>
    <p:sldId id="265" r:id="rId14"/>
    <p:sldId id="273" r:id="rId15"/>
    <p:sldId id="276" r:id="rId16"/>
    <p:sldId id="266" r:id="rId17"/>
    <p:sldId id="258" r:id="rId18"/>
    <p:sldId id="267" r:id="rId19"/>
    <p:sldId id="264" r:id="rId20"/>
    <p:sldId id="259" r:id="rId21"/>
    <p:sldId id="272" r:id="rId22"/>
    <p:sldId id="263" r:id="rId23"/>
    <p:sldId id="274" r:id="rId24"/>
    <p:sldId id="260" r:id="rId25"/>
    <p:sldId id="279" r:id="rId26"/>
    <p:sldId id="261" r:id="rId27"/>
    <p:sldId id="280" r:id="rId28"/>
    <p:sldId id="281" r:id="rId29"/>
    <p:sldId id="275" r:id="rId30"/>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87" d="100"/>
          <a:sy n="87" d="100"/>
        </p:scale>
        <p:origin x="37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081702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264149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378397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4933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30475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D4D35C2E-0B46-4E88-8F42-9F802AAD3826}" type="datetimeFigureOut">
              <a:rPr lang="pt-BR" smtClean="0"/>
              <a:t>15/08/2018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2324723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D4D35C2E-0B46-4E88-8F42-9F802AAD3826}" type="datetimeFigureOut">
              <a:rPr lang="pt-BR" smtClean="0"/>
              <a:t>15/08/2018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419560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D4D35C2E-0B46-4E88-8F42-9F802AAD3826}" type="datetimeFigureOut">
              <a:rPr lang="pt-BR" smtClean="0"/>
              <a:t>15/08/2018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4910260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D4D35C2E-0B46-4E88-8F42-9F802AAD3826}" type="datetimeFigureOut">
              <a:rPr lang="pt-BR" smtClean="0"/>
              <a:t>15/08/2018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3655960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15/08/2018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95147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D4D35C2E-0B46-4E88-8F42-9F802AAD3826}" type="datetimeFigureOut">
              <a:rPr lang="pt-BR" smtClean="0"/>
              <a:t>15/08/2018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70AF4C2A-1908-4652-B80B-DAB526FE80A3}" type="slidenum">
              <a:rPr lang="pt-BR" smtClean="0"/>
              <a:t>‹nº›</a:t>
            </a:fld>
            <a:endParaRPr lang="pt-BR"/>
          </a:p>
        </p:txBody>
      </p:sp>
    </p:spTree>
    <p:extLst>
      <p:ext uri="{BB962C8B-B14F-4D97-AF65-F5344CB8AC3E}">
        <p14:creationId xmlns:p14="http://schemas.microsoft.com/office/powerpoint/2010/main" val="187014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D35C2E-0B46-4E88-8F42-9F802AAD3826}" type="datetimeFigureOut">
              <a:rPr lang="pt-BR" smtClean="0"/>
              <a:t>15/08/2018</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AF4C2A-1908-4652-B80B-DAB526FE80A3}" type="slidenum">
              <a:rPr lang="pt-BR" smtClean="0"/>
              <a:t>‹nº›</a:t>
            </a:fld>
            <a:endParaRPr lang="pt-BR"/>
          </a:p>
        </p:txBody>
      </p:sp>
    </p:spTree>
    <p:extLst>
      <p:ext uri="{BB962C8B-B14F-4D97-AF65-F5344CB8AC3E}">
        <p14:creationId xmlns:p14="http://schemas.microsoft.com/office/powerpoint/2010/main" val="22963922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87eVOpbcoVo"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youtube.com/watch?v=2govtUmuTSk"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Explanations</a:t>
            </a:r>
            <a:r>
              <a:rPr lang="pt-BR" dirty="0"/>
              <a:t> for </a:t>
            </a:r>
            <a:r>
              <a:rPr lang="pt-BR" dirty="0" err="1"/>
              <a:t>fear</a:t>
            </a:r>
            <a:r>
              <a:rPr lang="pt-BR" dirty="0"/>
              <a:t>/</a:t>
            </a:r>
            <a:r>
              <a:rPr lang="pt-BR" dirty="0" err="1"/>
              <a:t>entrenchment</a:t>
            </a:r>
            <a:endParaRPr lang="pt-BR" dirty="0"/>
          </a:p>
        </p:txBody>
      </p:sp>
      <p:pic>
        <p:nvPicPr>
          <p:cNvPr id="4" name="Espaço Reservado para Conteúdo 3"/>
          <p:cNvPicPr>
            <a:picLocks noGrp="1" noChangeAspect="1"/>
          </p:cNvPicPr>
          <p:nvPr>
            <p:ph idx="1"/>
          </p:nvPr>
        </p:nvPicPr>
        <p:blipFill>
          <a:blip r:embed="rId2"/>
          <a:stretch>
            <a:fillRect/>
          </a:stretch>
        </p:blipFill>
        <p:spPr>
          <a:xfrm>
            <a:off x="2441574" y="1866106"/>
            <a:ext cx="7070725" cy="4800650"/>
          </a:xfrm>
          <a:prstGeom prst="rect">
            <a:avLst/>
          </a:prstGeom>
        </p:spPr>
      </p:pic>
    </p:spTree>
    <p:extLst>
      <p:ext uri="{BB962C8B-B14F-4D97-AF65-F5344CB8AC3E}">
        <p14:creationId xmlns:p14="http://schemas.microsoft.com/office/powerpoint/2010/main" val="1109581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The “</a:t>
            </a:r>
            <a:r>
              <a:rPr lang="pt-BR" dirty="0" err="1"/>
              <a:t>Danger</a:t>
            </a:r>
            <a:r>
              <a:rPr lang="pt-BR" dirty="0"/>
              <a:t>” </a:t>
            </a:r>
            <a:r>
              <a:rPr lang="pt-BR" dirty="0" err="1"/>
              <a:t>of</a:t>
            </a:r>
            <a:r>
              <a:rPr lang="pt-BR" dirty="0"/>
              <a:t> </a:t>
            </a:r>
            <a:r>
              <a:rPr lang="pt-BR" dirty="0" err="1"/>
              <a:t>Dead</a:t>
            </a:r>
            <a:r>
              <a:rPr lang="pt-BR" dirty="0"/>
              <a:t> </a:t>
            </a:r>
            <a:r>
              <a:rPr lang="pt-BR" dirty="0" err="1"/>
              <a:t>Men’s</a:t>
            </a:r>
            <a:r>
              <a:rPr lang="pt-BR" dirty="0"/>
              <a:t> </a:t>
            </a:r>
            <a:r>
              <a:rPr lang="pt-BR" dirty="0" err="1"/>
              <a:t>Ideas</a:t>
            </a:r>
            <a:endParaRPr lang="pt-BR" dirty="0"/>
          </a:p>
        </p:txBody>
      </p:sp>
      <p:pic>
        <p:nvPicPr>
          <p:cNvPr id="3" name="Imagem 2">
            <a:extLst>
              <a:ext uri="{FF2B5EF4-FFF2-40B4-BE49-F238E27FC236}">
                <a16:creationId xmlns:a16="http://schemas.microsoft.com/office/drawing/2014/main" id="{784744E5-07E6-494F-B4B3-1CE3FA1EE5E3}"/>
              </a:ext>
            </a:extLst>
          </p:cNvPr>
          <p:cNvPicPr>
            <a:picLocks noChangeAspect="1"/>
          </p:cNvPicPr>
          <p:nvPr/>
        </p:nvPicPr>
        <p:blipFill>
          <a:blip r:embed="rId2"/>
          <a:stretch>
            <a:fillRect/>
          </a:stretch>
        </p:blipFill>
        <p:spPr>
          <a:xfrm>
            <a:off x="976745" y="1365609"/>
            <a:ext cx="10515601" cy="4948519"/>
          </a:xfrm>
          <a:prstGeom prst="rect">
            <a:avLst/>
          </a:prstGeom>
        </p:spPr>
      </p:pic>
    </p:spTree>
    <p:extLst>
      <p:ext uri="{BB962C8B-B14F-4D97-AF65-F5344CB8AC3E}">
        <p14:creationId xmlns:p14="http://schemas.microsoft.com/office/powerpoint/2010/main" val="3873551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E21622-E205-4835-B9C5-C17BB3605DB6}"/>
              </a:ext>
            </a:extLst>
          </p:cNvPr>
          <p:cNvSpPr>
            <a:spLocks noGrp="1"/>
          </p:cNvSpPr>
          <p:nvPr>
            <p:ph type="title"/>
          </p:nvPr>
        </p:nvSpPr>
        <p:spPr/>
        <p:txBody>
          <a:bodyPr/>
          <a:lstStyle/>
          <a:p>
            <a:r>
              <a:rPr lang="en-GB" dirty="0"/>
              <a:t>The Father of Economic Liberalism?</a:t>
            </a:r>
            <a:endParaRPr lang="en-US" dirty="0"/>
          </a:p>
        </p:txBody>
      </p:sp>
      <p:sp>
        <p:nvSpPr>
          <p:cNvPr id="3" name="Espaço Reservado para Conteúdo 2">
            <a:extLst>
              <a:ext uri="{FF2B5EF4-FFF2-40B4-BE49-F238E27FC236}">
                <a16:creationId xmlns:a16="http://schemas.microsoft.com/office/drawing/2014/main" id="{33FE9C22-A62E-47DB-ADCE-81ACE8F99E73}"/>
              </a:ext>
            </a:extLst>
          </p:cNvPr>
          <p:cNvSpPr>
            <a:spLocks noGrp="1"/>
          </p:cNvSpPr>
          <p:nvPr>
            <p:ph idx="1"/>
          </p:nvPr>
        </p:nvSpPr>
        <p:spPr>
          <a:xfrm>
            <a:off x="5846618" y="1825625"/>
            <a:ext cx="5507182" cy="4351338"/>
          </a:xfrm>
        </p:spPr>
        <p:txBody>
          <a:bodyPr/>
          <a:lstStyle/>
          <a:p>
            <a:pPr marL="0" indent="0">
              <a:buNone/>
            </a:pPr>
            <a:r>
              <a:rPr lang="en-GB" dirty="0"/>
              <a:t>The role of the </a:t>
            </a:r>
            <a:r>
              <a:rPr lang="en-GB"/>
              <a:t>state comprised:</a:t>
            </a:r>
            <a:endParaRPr lang="en-GB" dirty="0"/>
          </a:p>
          <a:p>
            <a:r>
              <a:rPr lang="en-GB" dirty="0"/>
              <a:t>Defence;</a:t>
            </a:r>
          </a:p>
          <a:p>
            <a:r>
              <a:rPr lang="en-GB" dirty="0"/>
              <a:t>Justice;</a:t>
            </a:r>
          </a:p>
          <a:p>
            <a:r>
              <a:rPr lang="en-GB" dirty="0"/>
              <a:t>Certain public works</a:t>
            </a:r>
          </a:p>
          <a:p>
            <a:pPr lvl="1">
              <a:buFont typeface="Wingdings" panose="05000000000000000000" pitchFamily="2" charset="2"/>
              <a:buChar char="à"/>
            </a:pPr>
            <a:r>
              <a:rPr lang="en-GB" dirty="0">
                <a:sym typeface="Wingdings" panose="05000000000000000000" pitchFamily="2" charset="2"/>
              </a:rPr>
              <a:t>Yet, which ones?</a:t>
            </a:r>
          </a:p>
          <a:p>
            <a:pPr lvl="1">
              <a:buFont typeface="Wingdings" panose="05000000000000000000" pitchFamily="2" charset="2"/>
              <a:buChar char="§"/>
            </a:pPr>
            <a:r>
              <a:rPr lang="en-GB" dirty="0">
                <a:sym typeface="Wingdings" panose="05000000000000000000" pitchFamily="2" charset="2"/>
              </a:rPr>
              <a:t>To facilitate trade</a:t>
            </a:r>
          </a:p>
          <a:p>
            <a:pPr lvl="1">
              <a:buFont typeface="Wingdings" panose="05000000000000000000" pitchFamily="2" charset="2"/>
              <a:buChar char="§"/>
            </a:pPr>
            <a:r>
              <a:rPr lang="en-GB" dirty="0">
                <a:sym typeface="Wingdings" panose="05000000000000000000" pitchFamily="2" charset="2"/>
              </a:rPr>
              <a:t>To educate the young</a:t>
            </a:r>
            <a:endParaRPr lang="en-US" dirty="0"/>
          </a:p>
        </p:txBody>
      </p:sp>
      <p:pic>
        <p:nvPicPr>
          <p:cNvPr id="5" name="Imagem 4">
            <a:extLst>
              <a:ext uri="{FF2B5EF4-FFF2-40B4-BE49-F238E27FC236}">
                <a16:creationId xmlns:a16="http://schemas.microsoft.com/office/drawing/2014/main" id="{D619EB15-3FF3-466E-8BAD-A2FB6C0FF50E}"/>
              </a:ext>
            </a:extLst>
          </p:cNvPr>
          <p:cNvPicPr>
            <a:picLocks noChangeAspect="1"/>
          </p:cNvPicPr>
          <p:nvPr/>
        </p:nvPicPr>
        <p:blipFill>
          <a:blip r:embed="rId2"/>
          <a:stretch>
            <a:fillRect/>
          </a:stretch>
        </p:blipFill>
        <p:spPr>
          <a:xfrm>
            <a:off x="838200" y="1641677"/>
            <a:ext cx="4719234" cy="4719234"/>
          </a:xfrm>
          <a:prstGeom prst="rect">
            <a:avLst/>
          </a:prstGeom>
        </p:spPr>
      </p:pic>
    </p:spTree>
    <p:extLst>
      <p:ext uri="{BB962C8B-B14F-4D97-AF65-F5344CB8AC3E}">
        <p14:creationId xmlns:p14="http://schemas.microsoft.com/office/powerpoint/2010/main" val="8665071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Society </a:t>
            </a:r>
            <a:r>
              <a:rPr lang="pt-BR" dirty="0" err="1"/>
              <a:t>against</a:t>
            </a:r>
            <a:r>
              <a:rPr lang="pt-BR" dirty="0"/>
              <a:t> Laissez-Faire</a:t>
            </a:r>
          </a:p>
        </p:txBody>
      </p:sp>
      <p:sp>
        <p:nvSpPr>
          <p:cNvPr id="5" name="Espaço Reservado para Conteúdo 4"/>
          <p:cNvSpPr>
            <a:spLocks noGrp="1"/>
          </p:cNvSpPr>
          <p:nvPr>
            <p:ph idx="1"/>
          </p:nvPr>
        </p:nvSpPr>
        <p:spPr/>
        <p:txBody>
          <a:bodyPr/>
          <a:lstStyle/>
          <a:p>
            <a:pPr marL="0" indent="0">
              <a:buNone/>
            </a:pPr>
            <a:r>
              <a:rPr lang="en-US" dirty="0"/>
              <a:t>“</a:t>
            </a:r>
            <a:r>
              <a:rPr lang="en-GB" dirty="0"/>
              <a:t>To antedate the policy of laissez-faire, as is often done, to the time when this catchword was first used in France in the middle of the eighteenth century would be entirely unhistorical; it can be safely said that not until two generations later was economic liberalism more than a spasmodic tendency. </a:t>
            </a:r>
            <a:r>
              <a:rPr lang="en-GB" b="1" dirty="0"/>
              <a:t>Only by the 1820s did it stand for the three classical tenets: that </a:t>
            </a:r>
            <a:r>
              <a:rPr lang="en-GB" b="1" dirty="0" err="1"/>
              <a:t>labor</a:t>
            </a:r>
            <a:r>
              <a:rPr lang="en-GB" b="1" dirty="0"/>
              <a:t> should find its price on the market; that the creation of money should be subject to an automatic mechanism; that goods should be free to flow from country to country without hindrance or preference</a:t>
            </a:r>
            <a:r>
              <a:rPr lang="en-GB" dirty="0"/>
              <a:t>; in short, for a </a:t>
            </a:r>
            <a:r>
              <a:rPr lang="en-GB" dirty="0" err="1"/>
              <a:t>labor</a:t>
            </a:r>
            <a:r>
              <a:rPr lang="en-GB" dirty="0"/>
              <a:t> market, the gold standard, and free trade” (Polanyi [1944] 2001, p. 141) </a:t>
            </a:r>
            <a:endParaRPr lang="pt-BR" dirty="0"/>
          </a:p>
        </p:txBody>
      </p:sp>
    </p:spTree>
    <p:extLst>
      <p:ext uri="{BB962C8B-B14F-4D97-AF65-F5344CB8AC3E}">
        <p14:creationId xmlns:p14="http://schemas.microsoft.com/office/powerpoint/2010/main" val="41001814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a:t>Quick</a:t>
            </a:r>
            <a:r>
              <a:rPr lang="pt-BR" dirty="0"/>
              <a:t> </a:t>
            </a:r>
            <a:r>
              <a:rPr lang="pt-BR" dirty="0" err="1"/>
              <a:t>Task</a:t>
            </a:r>
            <a:endParaRPr lang="pt-BR" dirty="0"/>
          </a:p>
        </p:txBody>
      </p:sp>
      <p:sp>
        <p:nvSpPr>
          <p:cNvPr id="3" name="Espaço Reservado para Conteúdo 2">
            <a:extLst>
              <a:ext uri="{FF2B5EF4-FFF2-40B4-BE49-F238E27FC236}">
                <a16:creationId xmlns:a16="http://schemas.microsoft.com/office/drawing/2014/main" id="{73E39096-2D8C-4122-BF6F-D07F0190933A}"/>
              </a:ext>
            </a:extLst>
          </p:cNvPr>
          <p:cNvSpPr>
            <a:spLocks noGrp="1"/>
          </p:cNvSpPr>
          <p:nvPr>
            <p:ph idx="1"/>
          </p:nvPr>
        </p:nvSpPr>
        <p:spPr/>
        <p:txBody>
          <a:bodyPr/>
          <a:lstStyle/>
          <a:p>
            <a:pPr marL="0" indent="0">
              <a:buNone/>
            </a:pPr>
            <a:r>
              <a:rPr lang="en-GB" dirty="0"/>
              <a:t>Discuss in pairs which strategies you would devise as an entrepreneur in the 1820s in England to maximize your factory’s profits. Consider Polanyi’s triad:</a:t>
            </a:r>
          </a:p>
          <a:p>
            <a:pPr marL="0" indent="0">
              <a:buNone/>
            </a:pPr>
            <a:endParaRPr lang="en-GB" dirty="0"/>
          </a:p>
          <a:p>
            <a:pPr lvl="1"/>
            <a:r>
              <a:rPr lang="en-GB" dirty="0"/>
              <a:t>Free price of labour;</a:t>
            </a:r>
          </a:p>
          <a:p>
            <a:pPr lvl="1"/>
            <a:r>
              <a:rPr lang="en-GB" dirty="0"/>
              <a:t>Supply of money;</a:t>
            </a:r>
          </a:p>
          <a:p>
            <a:pPr lvl="1"/>
            <a:r>
              <a:rPr lang="en-GB" dirty="0"/>
              <a:t>Free trade.</a:t>
            </a:r>
            <a:endParaRPr lang="en-US" dirty="0"/>
          </a:p>
        </p:txBody>
      </p:sp>
    </p:spTree>
    <p:extLst>
      <p:ext uri="{BB962C8B-B14F-4D97-AF65-F5344CB8AC3E}">
        <p14:creationId xmlns:p14="http://schemas.microsoft.com/office/powerpoint/2010/main" val="170184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Industrial Revolution: The </a:t>
            </a:r>
            <a:r>
              <a:rPr lang="pt-BR" dirty="0" err="1"/>
              <a:t>Other</a:t>
            </a:r>
            <a:r>
              <a:rPr lang="pt-BR" dirty="0"/>
              <a:t> </a:t>
            </a:r>
            <a:r>
              <a:rPr lang="pt-BR" dirty="0" err="1"/>
              <a:t>Side</a:t>
            </a:r>
            <a:endParaRPr lang="pt-BR" dirty="0"/>
          </a:p>
        </p:txBody>
      </p:sp>
      <p:pic>
        <p:nvPicPr>
          <p:cNvPr id="6" name="Imagem 5">
            <a:hlinkClick r:id="rId2"/>
            <a:extLst>
              <a:ext uri="{FF2B5EF4-FFF2-40B4-BE49-F238E27FC236}">
                <a16:creationId xmlns:a16="http://schemas.microsoft.com/office/drawing/2014/main" id="{3E35C7B4-6D1F-4159-8732-9E198E35F718}"/>
              </a:ext>
            </a:extLst>
          </p:cNvPr>
          <p:cNvPicPr>
            <a:picLocks noChangeAspect="1"/>
          </p:cNvPicPr>
          <p:nvPr/>
        </p:nvPicPr>
        <p:blipFill>
          <a:blip r:embed="rId3"/>
          <a:stretch>
            <a:fillRect/>
          </a:stretch>
        </p:blipFill>
        <p:spPr>
          <a:xfrm>
            <a:off x="2310539" y="1566526"/>
            <a:ext cx="6954776" cy="4632796"/>
          </a:xfrm>
          <a:prstGeom prst="rect">
            <a:avLst/>
          </a:prstGeom>
        </p:spPr>
      </p:pic>
    </p:spTree>
    <p:extLst>
      <p:ext uri="{BB962C8B-B14F-4D97-AF65-F5344CB8AC3E}">
        <p14:creationId xmlns:p14="http://schemas.microsoft.com/office/powerpoint/2010/main" val="501288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56BDCE-0B3F-4B1E-B00E-EB8F6CCA571D}"/>
              </a:ext>
            </a:extLst>
          </p:cNvPr>
          <p:cNvSpPr>
            <a:spLocks noGrp="1"/>
          </p:cNvSpPr>
          <p:nvPr>
            <p:ph type="title"/>
          </p:nvPr>
        </p:nvSpPr>
        <p:spPr/>
        <p:txBody>
          <a:bodyPr/>
          <a:lstStyle/>
          <a:p>
            <a:r>
              <a:rPr lang="pt-BR" dirty="0"/>
              <a:t>Industrial Revolution: The </a:t>
            </a:r>
            <a:r>
              <a:rPr lang="pt-BR" dirty="0" err="1"/>
              <a:t>Other</a:t>
            </a:r>
            <a:r>
              <a:rPr lang="pt-BR" dirty="0"/>
              <a:t> </a:t>
            </a:r>
            <a:r>
              <a:rPr lang="pt-BR" dirty="0" err="1"/>
              <a:t>Side</a:t>
            </a:r>
            <a:endParaRPr lang="en-US" dirty="0"/>
          </a:p>
        </p:txBody>
      </p:sp>
      <p:sp>
        <p:nvSpPr>
          <p:cNvPr id="3" name="Espaço Reservado para Conteúdo 2">
            <a:extLst>
              <a:ext uri="{FF2B5EF4-FFF2-40B4-BE49-F238E27FC236}">
                <a16:creationId xmlns:a16="http://schemas.microsoft.com/office/drawing/2014/main" id="{6CFCA6A5-72B1-42BF-95C1-04045533BE8A}"/>
              </a:ext>
            </a:extLst>
          </p:cNvPr>
          <p:cNvSpPr>
            <a:spLocks noGrp="1"/>
          </p:cNvSpPr>
          <p:nvPr>
            <p:ph idx="1"/>
          </p:nvPr>
        </p:nvSpPr>
        <p:spPr/>
        <p:txBody>
          <a:bodyPr/>
          <a:lstStyle/>
          <a:p>
            <a:r>
              <a:rPr lang="en-GB" b="1" dirty="0"/>
              <a:t>Principle of freedom of contract</a:t>
            </a:r>
            <a:r>
              <a:rPr lang="en-GB" dirty="0"/>
              <a:t>: “In practice this meant that the noncontractual organizations of kinship, neighbourhood, profession, and creed were to be liquidated since they claimed the allegiance of the individual and thus restrained his freedom” (Polanyi [1944] 2001, p. 171).</a:t>
            </a:r>
          </a:p>
          <a:p>
            <a:pPr marL="0" indent="0">
              <a:buNone/>
            </a:pPr>
            <a:r>
              <a:rPr lang="en-GB" dirty="0"/>
              <a:t>	</a:t>
            </a:r>
            <a:r>
              <a:rPr lang="en-GB" dirty="0">
                <a:sym typeface="Wingdings" panose="05000000000000000000" pitchFamily="2" charset="2"/>
              </a:rPr>
              <a:t> Atomization of individuals and relations;</a:t>
            </a:r>
          </a:p>
          <a:p>
            <a:pPr marL="0" indent="0">
              <a:buNone/>
            </a:pPr>
            <a:r>
              <a:rPr lang="en-GB" dirty="0">
                <a:sym typeface="Wingdings" panose="05000000000000000000" pitchFamily="2" charset="2"/>
              </a:rPr>
              <a:t>	 End of agrarian social ties;</a:t>
            </a:r>
          </a:p>
          <a:p>
            <a:pPr marL="0" indent="0">
              <a:buNone/>
            </a:pPr>
            <a:r>
              <a:rPr lang="en-GB" dirty="0">
                <a:sym typeface="Wingdings" panose="05000000000000000000" pitchFamily="2" charset="2"/>
              </a:rPr>
              <a:t>	 New forms of solidarity  unionization.</a:t>
            </a:r>
            <a:endParaRPr lang="en-US" dirty="0"/>
          </a:p>
        </p:txBody>
      </p:sp>
    </p:spTree>
    <p:extLst>
      <p:ext uri="{BB962C8B-B14F-4D97-AF65-F5344CB8AC3E}">
        <p14:creationId xmlns:p14="http://schemas.microsoft.com/office/powerpoint/2010/main" val="3947306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a:t>Is</a:t>
            </a:r>
            <a:r>
              <a:rPr lang="pt-BR" dirty="0"/>
              <a:t> </a:t>
            </a:r>
            <a:r>
              <a:rPr lang="pt-BR" dirty="0" err="1"/>
              <a:t>Polanyi’s</a:t>
            </a:r>
            <a:r>
              <a:rPr lang="pt-BR" dirty="0"/>
              <a:t> Framework </a:t>
            </a:r>
            <a:r>
              <a:rPr lang="pt-BR" dirty="0" err="1"/>
              <a:t>like</a:t>
            </a:r>
            <a:r>
              <a:rPr lang="pt-BR" dirty="0"/>
              <a:t> </a:t>
            </a:r>
            <a:r>
              <a:rPr lang="pt-BR" dirty="0" err="1"/>
              <a:t>Marxism</a:t>
            </a:r>
            <a:r>
              <a:rPr lang="pt-BR" dirty="0"/>
              <a:t>?</a:t>
            </a:r>
          </a:p>
        </p:txBody>
      </p:sp>
      <p:pic>
        <p:nvPicPr>
          <p:cNvPr id="2" name="Espaço Reservado para Conteúdo 1">
            <a:extLst>
              <a:ext uri="{FF2B5EF4-FFF2-40B4-BE49-F238E27FC236}">
                <a16:creationId xmlns:a16="http://schemas.microsoft.com/office/drawing/2014/main" id="{12D8370D-47A2-4239-9EE2-158FBAF1FF5E}"/>
              </a:ext>
            </a:extLst>
          </p:cNvPr>
          <p:cNvPicPr>
            <a:picLocks noGrp="1" noChangeAspect="1"/>
          </p:cNvPicPr>
          <p:nvPr>
            <p:ph idx="1"/>
          </p:nvPr>
        </p:nvPicPr>
        <p:blipFill>
          <a:blip r:embed="rId2"/>
          <a:stretch>
            <a:fillRect/>
          </a:stretch>
        </p:blipFill>
        <p:spPr>
          <a:xfrm>
            <a:off x="4239429" y="1825625"/>
            <a:ext cx="3713141" cy="4351338"/>
          </a:xfrm>
          <a:prstGeom prst="rect">
            <a:avLst/>
          </a:prstGeom>
        </p:spPr>
      </p:pic>
    </p:spTree>
    <p:extLst>
      <p:ext uri="{BB962C8B-B14F-4D97-AF65-F5344CB8AC3E}">
        <p14:creationId xmlns:p14="http://schemas.microsoft.com/office/powerpoint/2010/main" val="4781673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693400" cy="1325563"/>
          </a:xfrm>
        </p:spPr>
        <p:txBody>
          <a:bodyPr/>
          <a:lstStyle/>
          <a:p>
            <a:r>
              <a:rPr lang="pt-BR" dirty="0" err="1"/>
              <a:t>Is</a:t>
            </a:r>
            <a:r>
              <a:rPr lang="pt-BR" dirty="0"/>
              <a:t> </a:t>
            </a:r>
            <a:r>
              <a:rPr lang="pt-BR" dirty="0" err="1"/>
              <a:t>Capitalism</a:t>
            </a:r>
            <a:r>
              <a:rPr lang="pt-BR" dirty="0"/>
              <a:t> </a:t>
            </a:r>
            <a:r>
              <a:rPr lang="pt-BR" dirty="0" err="1"/>
              <a:t>Driven</a:t>
            </a:r>
            <a:r>
              <a:rPr lang="pt-BR" dirty="0"/>
              <a:t> </a:t>
            </a:r>
            <a:r>
              <a:rPr lang="pt-BR" dirty="0" err="1"/>
              <a:t>Towards</a:t>
            </a:r>
            <a:r>
              <a:rPr lang="pt-BR" dirty="0"/>
              <a:t> Self-</a:t>
            </a:r>
            <a:r>
              <a:rPr lang="pt-BR" dirty="0" err="1"/>
              <a:t>Destruction</a:t>
            </a:r>
            <a:r>
              <a:rPr lang="pt-BR" dirty="0"/>
              <a:t>?</a:t>
            </a:r>
          </a:p>
        </p:txBody>
      </p:sp>
      <p:sp>
        <p:nvSpPr>
          <p:cNvPr id="5" name="Espaço Reservado para Conteúdo 4"/>
          <p:cNvSpPr>
            <a:spLocks noGrp="1"/>
          </p:cNvSpPr>
          <p:nvPr>
            <p:ph idx="1"/>
          </p:nvPr>
        </p:nvSpPr>
        <p:spPr/>
        <p:txBody>
          <a:bodyPr>
            <a:normAutofit/>
          </a:bodyPr>
          <a:lstStyle/>
          <a:p>
            <a:pPr marL="0" indent="0">
              <a:buNone/>
            </a:pPr>
            <a:r>
              <a:rPr lang="en-US" dirty="0"/>
              <a:t>“There was a market in labor as well as in land, and supply and demand in either was regulated by the height of wages and rents, respectively; the fiction that labor and land were produced for sale was consistently upheld. </a:t>
            </a:r>
            <a:r>
              <a:rPr lang="en-US" b="1" dirty="0"/>
              <a:t>Capital invested in the various combinations of labor and land could thus flow from one branch of production to another, as was required for an automatic levelling of earnings in the various branches</a:t>
            </a:r>
            <a:r>
              <a:rPr lang="en-US" dirty="0"/>
              <a:t>. But, while production could theoretically be organized in this way, the commodity fiction disregarded the fact that leaving the fate of soil and people to the market would be tantamount to annihilating them.” (Polanyi [1944] 2001, p. 137).</a:t>
            </a:r>
            <a:endParaRPr lang="pt-BR" dirty="0"/>
          </a:p>
        </p:txBody>
      </p:sp>
    </p:spTree>
    <p:extLst>
      <p:ext uri="{BB962C8B-B14F-4D97-AF65-F5344CB8AC3E}">
        <p14:creationId xmlns:p14="http://schemas.microsoft.com/office/powerpoint/2010/main" val="210156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err="1"/>
              <a:t>Enfranchisement</a:t>
            </a:r>
            <a:r>
              <a:rPr lang="pt-BR" dirty="0"/>
              <a:t> </a:t>
            </a:r>
            <a:r>
              <a:rPr lang="pt-BR" dirty="0" err="1"/>
              <a:t>perhaps</a:t>
            </a:r>
            <a:r>
              <a:rPr lang="pt-BR" dirty="0"/>
              <a:t> </a:t>
            </a:r>
            <a:r>
              <a:rPr lang="pt-BR" dirty="0" err="1"/>
              <a:t>saved</a:t>
            </a:r>
            <a:r>
              <a:rPr lang="pt-BR" dirty="0"/>
              <a:t> </a:t>
            </a:r>
            <a:r>
              <a:rPr lang="pt-BR" dirty="0" err="1"/>
              <a:t>capitalism</a:t>
            </a:r>
            <a:r>
              <a:rPr lang="pt-BR" dirty="0"/>
              <a:t>...</a:t>
            </a:r>
          </a:p>
        </p:txBody>
      </p:sp>
      <p:pic>
        <p:nvPicPr>
          <p:cNvPr id="6" name="Espaço Reservado para Conteúdo 5">
            <a:extLst>
              <a:ext uri="{FF2B5EF4-FFF2-40B4-BE49-F238E27FC236}">
                <a16:creationId xmlns:a16="http://schemas.microsoft.com/office/drawing/2014/main" id="{EB67C244-CA00-4803-9034-8715E455701C}"/>
              </a:ext>
            </a:extLst>
          </p:cNvPr>
          <p:cNvPicPr>
            <a:picLocks noGrp="1" noChangeAspect="1"/>
          </p:cNvPicPr>
          <p:nvPr>
            <p:ph idx="1"/>
          </p:nvPr>
        </p:nvPicPr>
        <p:blipFill>
          <a:blip r:embed="rId2"/>
          <a:stretch>
            <a:fillRect/>
          </a:stretch>
        </p:blipFill>
        <p:spPr>
          <a:xfrm>
            <a:off x="1807847" y="1190194"/>
            <a:ext cx="8576306" cy="5481825"/>
          </a:xfrm>
          <a:prstGeom prst="rect">
            <a:avLst/>
          </a:prstGeom>
        </p:spPr>
      </p:pic>
    </p:spTree>
    <p:extLst>
      <p:ext uri="{BB962C8B-B14F-4D97-AF65-F5344CB8AC3E}">
        <p14:creationId xmlns:p14="http://schemas.microsoft.com/office/powerpoint/2010/main" val="1554135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A0D7F56-B130-4372-81A8-B0E405ABC635}"/>
              </a:ext>
            </a:extLst>
          </p:cNvPr>
          <p:cNvSpPr>
            <a:spLocks noGrp="1"/>
          </p:cNvSpPr>
          <p:nvPr>
            <p:ph type="title"/>
          </p:nvPr>
        </p:nvSpPr>
        <p:spPr/>
        <p:txBody>
          <a:bodyPr/>
          <a:lstStyle/>
          <a:p>
            <a:endParaRPr lang="en-US"/>
          </a:p>
        </p:txBody>
      </p:sp>
      <p:sp>
        <p:nvSpPr>
          <p:cNvPr id="3" name="Espaço Reservado para Conteúdo 2">
            <a:extLst>
              <a:ext uri="{FF2B5EF4-FFF2-40B4-BE49-F238E27FC236}">
                <a16:creationId xmlns:a16="http://schemas.microsoft.com/office/drawing/2014/main" id="{6ABADB18-148C-40D8-BA05-99367ED17606}"/>
              </a:ext>
            </a:extLst>
          </p:cNvPr>
          <p:cNvSpPr>
            <a:spLocks noGrp="1"/>
          </p:cNvSpPr>
          <p:nvPr>
            <p:ph idx="1"/>
          </p:nvPr>
        </p:nvSpPr>
        <p:spPr/>
        <p:txBody>
          <a:bodyPr/>
          <a:lstStyle/>
          <a:p>
            <a:endParaRPr lang="en-US"/>
          </a:p>
        </p:txBody>
      </p:sp>
      <p:pic>
        <p:nvPicPr>
          <p:cNvPr id="4" name="Imagem 3">
            <a:extLst>
              <a:ext uri="{FF2B5EF4-FFF2-40B4-BE49-F238E27FC236}">
                <a16:creationId xmlns:a16="http://schemas.microsoft.com/office/drawing/2014/main" id="{5B197B3F-6936-47A3-B05F-E750F612784B}"/>
              </a:ext>
            </a:extLst>
          </p:cNvPr>
          <p:cNvPicPr>
            <a:picLocks noChangeAspect="1"/>
          </p:cNvPicPr>
          <p:nvPr/>
        </p:nvPicPr>
        <p:blipFill>
          <a:blip r:embed="rId2"/>
          <a:stretch>
            <a:fillRect/>
          </a:stretch>
        </p:blipFill>
        <p:spPr>
          <a:xfrm>
            <a:off x="630097" y="0"/>
            <a:ext cx="10931806" cy="6858000"/>
          </a:xfrm>
          <a:prstGeom prst="rect">
            <a:avLst/>
          </a:prstGeom>
        </p:spPr>
      </p:pic>
    </p:spTree>
    <p:extLst>
      <p:ext uri="{BB962C8B-B14F-4D97-AF65-F5344CB8AC3E}">
        <p14:creationId xmlns:p14="http://schemas.microsoft.com/office/powerpoint/2010/main" val="37849091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Explanations</a:t>
            </a:r>
            <a:r>
              <a:rPr lang="pt-BR" dirty="0"/>
              <a:t> for </a:t>
            </a:r>
            <a:r>
              <a:rPr lang="pt-BR" dirty="0" err="1"/>
              <a:t>fear</a:t>
            </a:r>
            <a:r>
              <a:rPr lang="pt-BR" dirty="0"/>
              <a:t>/</a:t>
            </a:r>
            <a:r>
              <a:rPr lang="pt-BR" dirty="0" err="1"/>
              <a:t>entrenchment</a:t>
            </a:r>
            <a:endParaRPr lang="pt-BR" dirty="0"/>
          </a:p>
        </p:txBody>
      </p:sp>
      <p:pic>
        <p:nvPicPr>
          <p:cNvPr id="5" name="Espaço Reservado para Conteúdo 4"/>
          <p:cNvPicPr>
            <a:picLocks noGrp="1" noChangeAspect="1"/>
          </p:cNvPicPr>
          <p:nvPr>
            <p:ph idx="1"/>
          </p:nvPr>
        </p:nvPicPr>
        <p:blipFill>
          <a:blip r:embed="rId2"/>
          <a:stretch>
            <a:fillRect/>
          </a:stretch>
        </p:blipFill>
        <p:spPr>
          <a:xfrm>
            <a:off x="2434857" y="1825624"/>
            <a:ext cx="7039343" cy="4936683"/>
          </a:xfrm>
          <a:prstGeom prst="rect">
            <a:avLst/>
          </a:prstGeom>
        </p:spPr>
      </p:pic>
    </p:spTree>
    <p:extLst>
      <p:ext uri="{BB962C8B-B14F-4D97-AF65-F5344CB8AC3E}">
        <p14:creationId xmlns:p14="http://schemas.microsoft.com/office/powerpoint/2010/main" val="389369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a:stretch>
            <a:fillRect/>
          </a:stretch>
        </p:blipFill>
        <p:spPr>
          <a:xfrm>
            <a:off x="2033814" y="431800"/>
            <a:ext cx="8888186" cy="6221730"/>
          </a:xfrm>
          <a:prstGeom prst="rect">
            <a:avLst/>
          </a:prstGeom>
        </p:spPr>
      </p:pic>
    </p:spTree>
    <p:extLst>
      <p:ext uri="{BB962C8B-B14F-4D97-AF65-F5344CB8AC3E}">
        <p14:creationId xmlns:p14="http://schemas.microsoft.com/office/powerpoint/2010/main" val="32529232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a:extLst>
              <a:ext uri="{FF2B5EF4-FFF2-40B4-BE49-F238E27FC236}">
                <a16:creationId xmlns:a16="http://schemas.microsoft.com/office/drawing/2014/main" id="{31CCB83D-ECEF-4916-B4D6-2C94A1A6DB11}"/>
              </a:ext>
            </a:extLst>
          </p:cNvPr>
          <p:cNvPicPr>
            <a:picLocks noChangeAspect="1"/>
          </p:cNvPicPr>
          <p:nvPr/>
        </p:nvPicPr>
        <p:blipFill>
          <a:blip r:embed="rId2"/>
          <a:stretch>
            <a:fillRect/>
          </a:stretch>
        </p:blipFill>
        <p:spPr>
          <a:xfrm>
            <a:off x="2961790" y="266959"/>
            <a:ext cx="6802142" cy="6591041"/>
          </a:xfrm>
          <a:prstGeom prst="rect">
            <a:avLst/>
          </a:prstGeom>
        </p:spPr>
      </p:pic>
    </p:spTree>
    <p:extLst>
      <p:ext uri="{BB962C8B-B14F-4D97-AF65-F5344CB8AC3E}">
        <p14:creationId xmlns:p14="http://schemas.microsoft.com/office/powerpoint/2010/main" val="165154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647218" cy="1325563"/>
          </a:xfrm>
        </p:spPr>
        <p:txBody>
          <a:bodyPr/>
          <a:lstStyle/>
          <a:p>
            <a:r>
              <a:rPr lang="pt-BR" dirty="0"/>
              <a:t>Polanyi </a:t>
            </a:r>
            <a:r>
              <a:rPr lang="pt-BR" dirty="0" err="1"/>
              <a:t>forgot</a:t>
            </a:r>
            <a:r>
              <a:rPr lang="pt-BR" dirty="0"/>
              <a:t>: social </a:t>
            </a:r>
            <a:r>
              <a:rPr lang="pt-BR" dirty="0" err="1"/>
              <a:t>security</a:t>
            </a:r>
            <a:r>
              <a:rPr lang="pt-BR" dirty="0"/>
              <a:t> </a:t>
            </a:r>
            <a:r>
              <a:rPr lang="pt-BR" dirty="0" err="1"/>
              <a:t>already</a:t>
            </a:r>
            <a:r>
              <a:rPr lang="pt-BR" dirty="0"/>
              <a:t> </a:t>
            </a:r>
            <a:r>
              <a:rPr lang="pt-BR" dirty="0" err="1"/>
              <a:t>existed</a:t>
            </a:r>
            <a:r>
              <a:rPr lang="pt-BR" dirty="0"/>
              <a:t>...</a:t>
            </a:r>
          </a:p>
        </p:txBody>
      </p:sp>
      <p:sp>
        <p:nvSpPr>
          <p:cNvPr id="3" name="Espaço Reservado para Conteúdo 2"/>
          <p:cNvSpPr>
            <a:spLocks noGrp="1"/>
          </p:cNvSpPr>
          <p:nvPr>
            <p:ph idx="1"/>
          </p:nvPr>
        </p:nvSpPr>
        <p:spPr>
          <a:xfrm>
            <a:off x="838200" y="1825625"/>
            <a:ext cx="10647218" cy="4621670"/>
          </a:xfrm>
        </p:spPr>
        <p:txBody>
          <a:bodyPr>
            <a:normAutofit lnSpcReduction="10000"/>
          </a:bodyPr>
          <a:lstStyle/>
          <a:p>
            <a:r>
              <a:rPr lang="en-US" dirty="0"/>
              <a:t>“</a:t>
            </a:r>
            <a:r>
              <a:rPr lang="en-US" b="1" dirty="0"/>
              <a:t>The origins of European social policy are difficult to identify</a:t>
            </a:r>
            <a:r>
              <a:rPr lang="en-US" dirty="0"/>
              <a:t>. In the United Kingdom, </a:t>
            </a:r>
            <a:r>
              <a:rPr lang="en-US" dirty="0">
                <a:hlinkClick r:id="rId2"/>
              </a:rPr>
              <a:t>modern social policy can perhaps be dated from the New Poor Law Act of 1834 </a:t>
            </a:r>
            <a:r>
              <a:rPr lang="en-US" dirty="0"/>
              <a:t>and the 1842 Report on the Sanitary Condition of the </a:t>
            </a:r>
            <a:r>
              <a:rPr lang="en-US" dirty="0" err="1"/>
              <a:t>Labouring</a:t>
            </a:r>
            <a:r>
              <a:rPr lang="en-US" dirty="0"/>
              <a:t> Population of Great Britain (Chadwick 1965 [1842]). State intervention in education and social security came much later. </a:t>
            </a:r>
            <a:r>
              <a:rPr lang="en-US" b="1" dirty="0"/>
              <a:t>The Prussian state introduced compulsory education earlier, and in 1883, Otto von Bismarck introduced the world’s first health insurance program, followed by old-age pensions in 1889</a:t>
            </a:r>
            <a:r>
              <a:rPr lang="en-US" dirty="0"/>
              <a:t>. Before the onset of World War I, the United Kingdom saw the introduction of old-age pensions, school meals, and the first social insurance scheme. By that time, a dense network of local and municipal services in health, housing, and social care had reached much of Europe also” (</a:t>
            </a:r>
            <a:r>
              <a:rPr lang="pt-BR" dirty="0" err="1"/>
              <a:t>Gough</a:t>
            </a:r>
            <a:r>
              <a:rPr lang="pt-BR" dirty="0"/>
              <a:t> 2008,37-38)</a:t>
            </a:r>
            <a:r>
              <a:rPr lang="en-US" dirty="0"/>
              <a:t>.</a:t>
            </a:r>
            <a:endParaRPr lang="pt-BR" dirty="0"/>
          </a:p>
        </p:txBody>
      </p:sp>
    </p:spTree>
    <p:extLst>
      <p:ext uri="{BB962C8B-B14F-4D97-AF65-F5344CB8AC3E}">
        <p14:creationId xmlns:p14="http://schemas.microsoft.com/office/powerpoint/2010/main" val="1961933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365125"/>
            <a:ext cx="10647218" cy="1325563"/>
          </a:xfrm>
        </p:spPr>
        <p:txBody>
          <a:bodyPr/>
          <a:lstStyle/>
          <a:p>
            <a:r>
              <a:rPr lang="pt-BR" dirty="0" err="1"/>
              <a:t>Yet</a:t>
            </a:r>
            <a:r>
              <a:rPr lang="pt-BR" dirty="0"/>
              <a:t> </a:t>
            </a:r>
            <a:r>
              <a:rPr lang="pt-BR" dirty="0" err="1"/>
              <a:t>recognized</a:t>
            </a:r>
            <a:r>
              <a:rPr lang="pt-BR" dirty="0"/>
              <a:t> </a:t>
            </a:r>
            <a:r>
              <a:rPr lang="pt-BR" dirty="0" err="1"/>
              <a:t>the</a:t>
            </a:r>
            <a:r>
              <a:rPr lang="pt-BR" dirty="0"/>
              <a:t> </a:t>
            </a:r>
            <a:r>
              <a:rPr lang="pt-BR" dirty="0" err="1"/>
              <a:t>limits</a:t>
            </a:r>
            <a:r>
              <a:rPr lang="pt-BR" dirty="0"/>
              <a:t> </a:t>
            </a:r>
            <a:r>
              <a:rPr lang="pt-BR" dirty="0" err="1"/>
              <a:t>to</a:t>
            </a:r>
            <a:r>
              <a:rPr lang="pt-BR" dirty="0"/>
              <a:t> </a:t>
            </a:r>
            <a:r>
              <a:rPr lang="pt-BR" dirty="0" err="1"/>
              <a:t>free</a:t>
            </a:r>
            <a:r>
              <a:rPr lang="pt-BR" dirty="0"/>
              <a:t> trade</a:t>
            </a:r>
          </a:p>
        </p:txBody>
      </p:sp>
      <p:sp>
        <p:nvSpPr>
          <p:cNvPr id="3" name="Espaço Reservado para Conteúdo 2"/>
          <p:cNvSpPr>
            <a:spLocks noGrp="1"/>
          </p:cNvSpPr>
          <p:nvPr>
            <p:ph idx="1"/>
          </p:nvPr>
        </p:nvSpPr>
        <p:spPr/>
        <p:txBody>
          <a:bodyPr>
            <a:normAutofit/>
          </a:bodyPr>
          <a:lstStyle/>
          <a:p>
            <a:pPr marL="0" indent="0">
              <a:buNone/>
            </a:pPr>
            <a:r>
              <a:rPr lang="en-GB" dirty="0"/>
              <a:t>“In England, too, </a:t>
            </a:r>
            <a:r>
              <a:rPr lang="en-GB" b="1" dirty="0"/>
              <a:t>laissez-faire was interpreted narrowly; it meant freedom from regulation in production; trade was not comprised</a:t>
            </a:r>
            <a:r>
              <a:rPr lang="en-GB" dirty="0"/>
              <a:t>. Cotton manufactures, the marvel of the time, had grown from insignificance into the leading export industry of the country—yet the import of printed cottons remained forbidden by positive statute... Protectionism was so ingrained that Manchester cotton manufacturers demanded, in 1800, the prohibition of the export of yarn, though they were conscious of the fact that this meant loss of business to them” (Polanyi [1944] 2001, p. 142).</a:t>
            </a:r>
            <a:endParaRPr lang="pt-BR" dirty="0"/>
          </a:p>
        </p:txBody>
      </p:sp>
    </p:spTree>
    <p:extLst>
      <p:ext uri="{BB962C8B-B14F-4D97-AF65-F5344CB8AC3E}">
        <p14:creationId xmlns:p14="http://schemas.microsoft.com/office/powerpoint/2010/main" val="25625517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854200" y="293687"/>
            <a:ext cx="8610600" cy="6309955"/>
          </a:xfrm>
          <a:prstGeom prst="rect">
            <a:avLst/>
          </a:prstGeom>
        </p:spPr>
      </p:pic>
    </p:spTree>
    <p:extLst>
      <p:ext uri="{BB962C8B-B14F-4D97-AF65-F5344CB8AC3E}">
        <p14:creationId xmlns:p14="http://schemas.microsoft.com/office/powerpoint/2010/main" val="30094146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C93547-026B-444A-9A66-33507C491DB9}"/>
              </a:ext>
            </a:extLst>
          </p:cNvPr>
          <p:cNvSpPr>
            <a:spLocks noGrp="1"/>
          </p:cNvSpPr>
          <p:nvPr>
            <p:ph type="title"/>
          </p:nvPr>
        </p:nvSpPr>
        <p:spPr/>
        <p:txBody>
          <a:bodyPr/>
          <a:lstStyle/>
          <a:p>
            <a:r>
              <a:rPr lang="en-GB" dirty="0"/>
              <a:t>Economic integration was irreversible though</a:t>
            </a:r>
            <a:endParaRPr lang="en-US" dirty="0"/>
          </a:p>
        </p:txBody>
      </p:sp>
      <p:sp>
        <p:nvSpPr>
          <p:cNvPr id="3" name="Espaço Reservado para Conteúdo 2">
            <a:extLst>
              <a:ext uri="{FF2B5EF4-FFF2-40B4-BE49-F238E27FC236}">
                <a16:creationId xmlns:a16="http://schemas.microsoft.com/office/drawing/2014/main" id="{12EB3045-57C6-4E0A-8688-2C4FA3E2467B}"/>
              </a:ext>
            </a:extLst>
          </p:cNvPr>
          <p:cNvSpPr>
            <a:spLocks noGrp="1"/>
          </p:cNvSpPr>
          <p:nvPr>
            <p:ph idx="1"/>
          </p:nvPr>
        </p:nvSpPr>
        <p:spPr/>
        <p:txBody>
          <a:bodyPr/>
          <a:lstStyle/>
          <a:p>
            <a:pPr marL="0" indent="0">
              <a:buNone/>
            </a:pPr>
            <a:r>
              <a:rPr lang="en-GB" dirty="0"/>
              <a:t>The meaning of free trade (or, to be more precise, growing exchange between distant lands): “The mobilization of the produce of the land was extended from the neighbouring countryside to tropical and subtropical regions—the industrial agricultural division of labour was applied to the planet. As a result, </a:t>
            </a:r>
            <a:r>
              <a:rPr lang="en-GB" b="1" dirty="0"/>
              <a:t>peoples of distant zones were drawn into the vortex of change the origins of which were obscure to them, </a:t>
            </a:r>
            <a:r>
              <a:rPr lang="en-GB" dirty="0"/>
              <a:t>while the European nations became dependent for their everyday activities upon a not yet ensured integration of the life of mankind. With free trade </a:t>
            </a:r>
            <a:r>
              <a:rPr lang="en-GB" b="1" dirty="0"/>
              <a:t>the new and tremendous hazards of planetary interdependence sprang into being </a:t>
            </a:r>
            <a:r>
              <a:rPr lang="en-GB" dirty="0"/>
              <a:t>(Polanyi [1944] 2001, p. 190).</a:t>
            </a:r>
            <a:endParaRPr lang="en-US" dirty="0"/>
          </a:p>
        </p:txBody>
      </p:sp>
    </p:spTree>
    <p:extLst>
      <p:ext uri="{BB962C8B-B14F-4D97-AF65-F5344CB8AC3E}">
        <p14:creationId xmlns:p14="http://schemas.microsoft.com/office/powerpoint/2010/main" val="3997702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p:cNvPicPr>
            <a:picLocks noChangeAspect="1"/>
          </p:cNvPicPr>
          <p:nvPr/>
        </p:nvPicPr>
        <p:blipFill>
          <a:blip r:embed="rId2"/>
          <a:stretch>
            <a:fillRect/>
          </a:stretch>
        </p:blipFill>
        <p:spPr>
          <a:xfrm>
            <a:off x="952500" y="136428"/>
            <a:ext cx="10363200" cy="6372321"/>
          </a:xfrm>
          <a:prstGeom prst="rect">
            <a:avLst/>
          </a:prstGeom>
        </p:spPr>
      </p:pic>
    </p:spTree>
    <p:extLst>
      <p:ext uri="{BB962C8B-B14F-4D97-AF65-F5344CB8AC3E}">
        <p14:creationId xmlns:p14="http://schemas.microsoft.com/office/powerpoint/2010/main" val="4595140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8AC82F-10E9-44FC-9451-BDC3132EF959}"/>
              </a:ext>
            </a:extLst>
          </p:cNvPr>
          <p:cNvSpPr>
            <a:spLocks noGrp="1"/>
          </p:cNvSpPr>
          <p:nvPr>
            <p:ph type="title"/>
          </p:nvPr>
        </p:nvSpPr>
        <p:spPr/>
        <p:txBody>
          <a:bodyPr/>
          <a:lstStyle/>
          <a:p>
            <a:r>
              <a:rPr lang="en-GB" dirty="0"/>
              <a:t>Social protection implies in autarchy???</a:t>
            </a:r>
            <a:endParaRPr lang="en-US" dirty="0"/>
          </a:p>
        </p:txBody>
      </p:sp>
      <p:sp>
        <p:nvSpPr>
          <p:cNvPr id="3" name="Espaço Reservado para Conteúdo 2">
            <a:extLst>
              <a:ext uri="{FF2B5EF4-FFF2-40B4-BE49-F238E27FC236}">
                <a16:creationId xmlns:a16="http://schemas.microsoft.com/office/drawing/2014/main" id="{FC7CAC77-5087-4289-BE58-7231DB6D19CA}"/>
              </a:ext>
            </a:extLst>
          </p:cNvPr>
          <p:cNvSpPr>
            <a:spLocks noGrp="1"/>
          </p:cNvSpPr>
          <p:nvPr>
            <p:ph idx="1"/>
          </p:nvPr>
        </p:nvSpPr>
        <p:spPr/>
        <p:txBody>
          <a:bodyPr>
            <a:normAutofit/>
          </a:bodyPr>
          <a:lstStyle/>
          <a:p>
            <a:pPr marL="0" indent="0">
              <a:buNone/>
            </a:pPr>
            <a:r>
              <a:rPr lang="en-GB" dirty="0"/>
              <a:t>“Free trade which, in 1846, had been fought and won on the Corn Laws, was eighty years later fought over again and this time lost on the same issue. </a:t>
            </a:r>
            <a:r>
              <a:rPr lang="en-GB" b="1" dirty="0"/>
              <a:t>The problem of autarchy haunted market economy from the start. Accordingly, economic liberals exorcised the spectre of war and naively based their case on the assumption of an indestructible market economy. </a:t>
            </a:r>
            <a:r>
              <a:rPr lang="en-GB" dirty="0"/>
              <a:t>It went unnoticed that their arguments merely showed how great was the peril of a people which relied for its safety on an institution as frail as the self-regulating market. </a:t>
            </a:r>
            <a:r>
              <a:rPr lang="en-GB" b="1" dirty="0"/>
              <a:t>The autarchy movement of the 1920s was essentially prophetic: it pointed to the need for adjustment to the fact of a vanishing order</a:t>
            </a:r>
            <a:r>
              <a:rPr lang="en-GB" dirty="0"/>
              <a:t>” (Polanyi [1944] 2001, pp. 198-199).</a:t>
            </a:r>
            <a:endParaRPr lang="en-US" dirty="0"/>
          </a:p>
        </p:txBody>
      </p:sp>
    </p:spTree>
    <p:extLst>
      <p:ext uri="{BB962C8B-B14F-4D97-AF65-F5344CB8AC3E}">
        <p14:creationId xmlns:p14="http://schemas.microsoft.com/office/powerpoint/2010/main" val="2664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a:extLst>
              <a:ext uri="{FF2B5EF4-FFF2-40B4-BE49-F238E27FC236}">
                <a16:creationId xmlns:a16="http://schemas.microsoft.com/office/drawing/2014/main" id="{82287FE8-5D2B-4B90-852D-0A19238ACC5D}"/>
              </a:ext>
            </a:extLst>
          </p:cNvPr>
          <p:cNvPicPr>
            <a:picLocks noChangeAspect="1"/>
          </p:cNvPicPr>
          <p:nvPr/>
        </p:nvPicPr>
        <p:blipFill>
          <a:blip r:embed="rId2"/>
          <a:stretch>
            <a:fillRect/>
          </a:stretch>
        </p:blipFill>
        <p:spPr>
          <a:xfrm>
            <a:off x="1016000" y="0"/>
            <a:ext cx="10160000" cy="6858000"/>
          </a:xfrm>
          <a:prstGeom prst="rect">
            <a:avLst/>
          </a:prstGeom>
        </p:spPr>
      </p:pic>
    </p:spTree>
    <p:extLst>
      <p:ext uri="{BB962C8B-B14F-4D97-AF65-F5344CB8AC3E}">
        <p14:creationId xmlns:p14="http://schemas.microsoft.com/office/powerpoint/2010/main" val="22413700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C31FED-1011-4A5A-8980-264968773BA0}"/>
              </a:ext>
            </a:extLst>
          </p:cNvPr>
          <p:cNvSpPr>
            <a:spLocks noGrp="1"/>
          </p:cNvSpPr>
          <p:nvPr>
            <p:ph type="title"/>
          </p:nvPr>
        </p:nvSpPr>
        <p:spPr/>
        <p:txBody>
          <a:bodyPr/>
          <a:lstStyle/>
          <a:p>
            <a:r>
              <a:rPr lang="en-GB" dirty="0"/>
              <a:t>For the next class…</a:t>
            </a:r>
            <a:endParaRPr lang="en-US" dirty="0"/>
          </a:p>
        </p:txBody>
      </p:sp>
      <p:sp>
        <p:nvSpPr>
          <p:cNvPr id="3" name="Espaço Reservado para Conteúdo 2">
            <a:extLst>
              <a:ext uri="{FF2B5EF4-FFF2-40B4-BE49-F238E27FC236}">
                <a16:creationId xmlns:a16="http://schemas.microsoft.com/office/drawing/2014/main" id="{4551D39C-8EB7-435C-B4A2-B8FBFBC11DFF}"/>
              </a:ext>
            </a:extLst>
          </p:cNvPr>
          <p:cNvSpPr>
            <a:spLocks noGrp="1"/>
          </p:cNvSpPr>
          <p:nvPr>
            <p:ph idx="1"/>
          </p:nvPr>
        </p:nvSpPr>
        <p:spPr>
          <a:xfrm>
            <a:off x="838200" y="1825624"/>
            <a:ext cx="10515600" cy="5032375"/>
          </a:xfrm>
        </p:spPr>
        <p:txBody>
          <a:bodyPr>
            <a:normAutofit lnSpcReduction="10000"/>
          </a:bodyPr>
          <a:lstStyle/>
          <a:p>
            <a:r>
              <a:rPr lang="en-GB" dirty="0"/>
              <a:t>“In the 1940s economic liberalism suffered an even worse defeat. Although Great Britain and the United States departed from monetary orthodoxy, they retained the principles and methods of liberalism in industry and commerce, the general organization of their economic life. This was to prove a factor in precipitating the war and a handicap in fighting it, since economic liberalism had created and fostered the illusion that dictatorships were bound for economic catastrophe. By virtue of this creed, democratic governments were the last to understand the implications of managed currencies and directed trade…; also, </a:t>
            </a:r>
            <a:r>
              <a:rPr lang="en-GB" b="1" dirty="0"/>
              <a:t>the legacy of economic liberalism barred the way to timely rearmament in the name of balanced budgets and stable exchanges, which were supposed to provide the only secure foundations of economic strength in war” </a:t>
            </a:r>
            <a:r>
              <a:rPr lang="en-GB" dirty="0"/>
              <a:t>(Polanyi [1944] 2001, p. 149).</a:t>
            </a:r>
            <a:endParaRPr lang="en-US" dirty="0"/>
          </a:p>
        </p:txBody>
      </p:sp>
    </p:spTree>
    <p:extLst>
      <p:ext uri="{BB962C8B-B14F-4D97-AF65-F5344CB8AC3E}">
        <p14:creationId xmlns:p14="http://schemas.microsoft.com/office/powerpoint/2010/main" val="345428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Explanations</a:t>
            </a:r>
            <a:r>
              <a:rPr lang="pt-BR" dirty="0"/>
              <a:t> for </a:t>
            </a:r>
            <a:r>
              <a:rPr lang="pt-BR" dirty="0" err="1"/>
              <a:t>fear</a:t>
            </a:r>
            <a:r>
              <a:rPr lang="pt-BR" dirty="0"/>
              <a:t>/</a:t>
            </a:r>
            <a:r>
              <a:rPr lang="pt-BR" dirty="0" err="1"/>
              <a:t>entrenchment</a:t>
            </a:r>
            <a:endParaRPr lang="pt-BR" dirty="0"/>
          </a:p>
        </p:txBody>
      </p:sp>
      <p:pic>
        <p:nvPicPr>
          <p:cNvPr id="4" name="Imagem 3"/>
          <p:cNvPicPr>
            <a:picLocks noChangeAspect="1"/>
          </p:cNvPicPr>
          <p:nvPr/>
        </p:nvPicPr>
        <p:blipFill>
          <a:blip r:embed="rId2"/>
          <a:stretch>
            <a:fillRect/>
          </a:stretch>
        </p:blipFill>
        <p:spPr>
          <a:xfrm>
            <a:off x="2978150" y="1995487"/>
            <a:ext cx="5905500" cy="4238625"/>
          </a:xfrm>
          <a:prstGeom prst="rect">
            <a:avLst/>
          </a:prstGeom>
        </p:spPr>
      </p:pic>
    </p:spTree>
    <p:extLst>
      <p:ext uri="{BB962C8B-B14F-4D97-AF65-F5344CB8AC3E}">
        <p14:creationId xmlns:p14="http://schemas.microsoft.com/office/powerpoint/2010/main" val="2738258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841171" y="0"/>
            <a:ext cx="7266215" cy="6709433"/>
          </a:xfrm>
          <a:prstGeom prst="rect">
            <a:avLst/>
          </a:prstGeom>
        </p:spPr>
      </p:pic>
    </p:spTree>
    <p:extLst>
      <p:ext uri="{BB962C8B-B14F-4D97-AF65-F5344CB8AC3E}">
        <p14:creationId xmlns:p14="http://schemas.microsoft.com/office/powerpoint/2010/main" val="1549784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2841171" y="0"/>
            <a:ext cx="7266215" cy="6709433"/>
          </a:xfrm>
          <a:prstGeom prst="rect">
            <a:avLst/>
          </a:prstGeom>
        </p:spPr>
      </p:pic>
      <p:sp>
        <p:nvSpPr>
          <p:cNvPr id="3" name="Retângulo 2"/>
          <p:cNvSpPr/>
          <p:nvPr/>
        </p:nvSpPr>
        <p:spPr>
          <a:xfrm>
            <a:off x="7298871" y="1301748"/>
            <a:ext cx="605062" cy="396423"/>
          </a:xfrm>
          <a:prstGeom prst="rect">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Retângulo 3"/>
          <p:cNvSpPr/>
          <p:nvPr/>
        </p:nvSpPr>
        <p:spPr>
          <a:xfrm>
            <a:off x="7298871" y="3940274"/>
            <a:ext cx="605062" cy="396423"/>
          </a:xfrm>
          <a:prstGeom prst="rect">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2876434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838200" y="2106592"/>
            <a:ext cx="10820400" cy="3565003"/>
          </a:xfrm>
          <a:prstGeom prst="rect">
            <a:avLst/>
          </a:prstGeom>
        </p:spPr>
      </p:pic>
      <p:sp>
        <p:nvSpPr>
          <p:cNvPr id="4" name="Título 1">
            <a:extLst>
              <a:ext uri="{FF2B5EF4-FFF2-40B4-BE49-F238E27FC236}">
                <a16:creationId xmlns:a16="http://schemas.microsoft.com/office/drawing/2014/main" id="{F14F1794-81C1-41BF-A462-EDC8C5CF8494}"/>
              </a:ext>
            </a:extLst>
          </p:cNvPr>
          <p:cNvSpPr>
            <a:spLocks noGrp="1"/>
          </p:cNvSpPr>
          <p:nvPr>
            <p:ph type="title"/>
          </p:nvPr>
        </p:nvSpPr>
        <p:spPr>
          <a:xfrm>
            <a:off x="838200" y="365125"/>
            <a:ext cx="10515600" cy="1325563"/>
          </a:xfrm>
        </p:spPr>
        <p:txBody>
          <a:bodyPr/>
          <a:lstStyle/>
          <a:p>
            <a:r>
              <a:rPr lang="en-GB" dirty="0"/>
              <a:t>Potential political responses in the past…</a:t>
            </a:r>
            <a:endParaRPr lang="en-US" dirty="0"/>
          </a:p>
        </p:txBody>
      </p:sp>
      <p:sp>
        <p:nvSpPr>
          <p:cNvPr id="3" name="Retângulo 2"/>
          <p:cNvSpPr/>
          <p:nvPr/>
        </p:nvSpPr>
        <p:spPr>
          <a:xfrm>
            <a:off x="3873500" y="2946400"/>
            <a:ext cx="7200900" cy="635000"/>
          </a:xfrm>
          <a:prstGeom prst="rect">
            <a:avLst/>
          </a:prstGeom>
          <a:solidFill>
            <a:schemeClr val="accent2">
              <a:lumMod val="75000"/>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Tree>
    <p:extLst>
      <p:ext uri="{BB962C8B-B14F-4D97-AF65-F5344CB8AC3E}">
        <p14:creationId xmlns:p14="http://schemas.microsoft.com/office/powerpoint/2010/main" val="903190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14F1794-81C1-41BF-A462-EDC8C5CF8494}"/>
              </a:ext>
            </a:extLst>
          </p:cNvPr>
          <p:cNvSpPr>
            <a:spLocks noGrp="1"/>
          </p:cNvSpPr>
          <p:nvPr>
            <p:ph type="title"/>
          </p:nvPr>
        </p:nvSpPr>
        <p:spPr>
          <a:xfrm>
            <a:off x="838200" y="365125"/>
            <a:ext cx="10515600" cy="1325563"/>
          </a:xfrm>
        </p:spPr>
        <p:txBody>
          <a:bodyPr/>
          <a:lstStyle/>
          <a:p>
            <a:r>
              <a:rPr lang="en-GB" dirty="0"/>
              <a:t>This Class: The Double Movement…</a:t>
            </a:r>
            <a:endParaRPr lang="en-US" dirty="0"/>
          </a:p>
        </p:txBody>
      </p:sp>
      <p:sp>
        <p:nvSpPr>
          <p:cNvPr id="5" name="Espaço Reservado para Conteúdo 2"/>
          <p:cNvSpPr>
            <a:spLocks noGrp="1"/>
          </p:cNvSpPr>
          <p:nvPr>
            <p:ph idx="1"/>
          </p:nvPr>
        </p:nvSpPr>
        <p:spPr>
          <a:xfrm>
            <a:off x="838200" y="1825624"/>
            <a:ext cx="10515600" cy="4829175"/>
          </a:xfrm>
        </p:spPr>
        <p:txBody>
          <a:bodyPr>
            <a:normAutofit lnSpcReduction="10000"/>
          </a:bodyPr>
          <a:lstStyle/>
          <a:p>
            <a:pPr marL="0" indent="0">
              <a:buNone/>
            </a:pPr>
            <a:endParaRPr lang="en-US" sz="2400" dirty="0"/>
          </a:p>
          <a:p>
            <a:pPr marL="0" indent="0">
              <a:buNone/>
            </a:pPr>
            <a:r>
              <a:rPr lang="en-US" sz="2400" b="1" dirty="0"/>
              <a:t>Society Against Markets</a:t>
            </a:r>
          </a:p>
          <a:p>
            <a:pPr marL="0" indent="0">
              <a:buNone/>
            </a:pPr>
            <a:endParaRPr lang="en-US" sz="2400" dirty="0"/>
          </a:p>
          <a:p>
            <a:pPr marL="0" indent="0">
              <a:buNone/>
            </a:pPr>
            <a:endParaRPr lang="en-US" sz="2400" dirty="0"/>
          </a:p>
          <a:p>
            <a:pPr marL="0" indent="0">
              <a:buNone/>
            </a:pPr>
            <a:r>
              <a:rPr lang="en-US" sz="2400" dirty="0"/>
              <a:t>Belle Époque: The other was outside the state in most cases but</a:t>
            </a:r>
          </a:p>
          <a:p>
            <a:pPr marL="0" indent="0">
              <a:buNone/>
            </a:pPr>
            <a:r>
              <a:rPr lang="en-US" sz="2400" dirty="0"/>
              <a:t>--&gt; Nazi Germany against Jews and other minorities</a:t>
            </a:r>
          </a:p>
          <a:p>
            <a:pPr marL="0" indent="0">
              <a:buNone/>
            </a:pPr>
            <a:r>
              <a:rPr lang="en-US" sz="2400" dirty="0"/>
              <a:t>--&gt; US WASP mainstream against blacks, Catholics</a:t>
            </a:r>
          </a:p>
          <a:p>
            <a:pPr marL="0" indent="0">
              <a:buNone/>
            </a:pPr>
            <a:endParaRPr lang="en-US" sz="2400" dirty="0"/>
          </a:p>
          <a:p>
            <a:pPr marL="0" indent="0">
              <a:buNone/>
            </a:pPr>
            <a:r>
              <a:rPr lang="en-US" sz="2400" dirty="0"/>
              <a:t>Other forms of political mobilization</a:t>
            </a:r>
          </a:p>
          <a:p>
            <a:pPr marL="0" indent="0">
              <a:buNone/>
            </a:pPr>
            <a:r>
              <a:rPr lang="en-US" sz="2400" dirty="0"/>
              <a:t>--&gt; Labor Unions</a:t>
            </a:r>
          </a:p>
          <a:p>
            <a:pPr marL="0" indent="0">
              <a:buNone/>
            </a:pPr>
            <a:r>
              <a:rPr lang="en-US" sz="2400" dirty="0"/>
              <a:t>--&gt; Capital-labor compromise</a:t>
            </a:r>
          </a:p>
        </p:txBody>
      </p:sp>
    </p:spTree>
    <p:extLst>
      <p:ext uri="{BB962C8B-B14F-4D97-AF65-F5344CB8AC3E}">
        <p14:creationId xmlns:p14="http://schemas.microsoft.com/office/powerpoint/2010/main" val="889726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40D4FC-8C34-4786-AD0D-6E24576D24A2}"/>
              </a:ext>
            </a:extLst>
          </p:cNvPr>
          <p:cNvSpPr>
            <a:spLocks noGrp="1"/>
          </p:cNvSpPr>
          <p:nvPr>
            <p:ph type="ctrTitle"/>
          </p:nvPr>
        </p:nvSpPr>
        <p:spPr/>
        <p:txBody>
          <a:bodyPr/>
          <a:lstStyle/>
          <a:p>
            <a:r>
              <a:rPr lang="en-GB" dirty="0"/>
              <a:t>The Political Economy of Nationalism</a:t>
            </a:r>
            <a:endParaRPr lang="en-US" dirty="0"/>
          </a:p>
        </p:txBody>
      </p:sp>
      <p:sp>
        <p:nvSpPr>
          <p:cNvPr id="3" name="Subtítulo 2">
            <a:extLst>
              <a:ext uri="{FF2B5EF4-FFF2-40B4-BE49-F238E27FC236}">
                <a16:creationId xmlns:a16="http://schemas.microsoft.com/office/drawing/2014/main" id="{AF48B3C1-BB38-4028-8781-99C7E85D7F69}"/>
              </a:ext>
            </a:extLst>
          </p:cNvPr>
          <p:cNvSpPr>
            <a:spLocks noGrp="1"/>
          </p:cNvSpPr>
          <p:nvPr>
            <p:ph type="subTitle" idx="1"/>
          </p:nvPr>
        </p:nvSpPr>
        <p:spPr/>
        <p:txBody>
          <a:bodyPr>
            <a:normAutofit lnSpcReduction="10000"/>
          </a:bodyPr>
          <a:lstStyle/>
          <a:p>
            <a:r>
              <a:rPr lang="en-GB" b="1" dirty="0"/>
              <a:t>Class 3 </a:t>
            </a:r>
          </a:p>
          <a:p>
            <a:r>
              <a:rPr lang="en-GB" dirty="0"/>
              <a:t>The Birth of Liberalism</a:t>
            </a:r>
          </a:p>
          <a:p>
            <a:r>
              <a:rPr lang="en-GB" dirty="0" err="1"/>
              <a:t>Dr.</a:t>
            </a:r>
            <a:r>
              <a:rPr lang="en-GB" dirty="0"/>
              <a:t> Vin</a:t>
            </a:r>
            <a:r>
              <a:rPr lang="pt-BR" dirty="0" err="1"/>
              <a:t>ícius</a:t>
            </a:r>
            <a:r>
              <a:rPr lang="pt-BR" dirty="0"/>
              <a:t> Rodrigues Vieira (IRI)</a:t>
            </a:r>
            <a:endParaRPr lang="en-US" dirty="0"/>
          </a:p>
          <a:p>
            <a:r>
              <a:rPr lang="en-US" dirty="0"/>
              <a:t>August 15, 2018</a:t>
            </a:r>
          </a:p>
        </p:txBody>
      </p:sp>
    </p:spTree>
    <p:extLst>
      <p:ext uri="{BB962C8B-B14F-4D97-AF65-F5344CB8AC3E}">
        <p14:creationId xmlns:p14="http://schemas.microsoft.com/office/powerpoint/2010/main" val="819145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pt-BR" dirty="0"/>
              <a:t>The Double </a:t>
            </a:r>
            <a:r>
              <a:rPr lang="pt-BR" dirty="0" err="1"/>
              <a:t>Movement</a:t>
            </a:r>
            <a:endParaRPr lang="pt-BR" dirty="0"/>
          </a:p>
        </p:txBody>
      </p:sp>
      <p:sp>
        <p:nvSpPr>
          <p:cNvPr id="5" name="Espaço Reservado para Conteúdo 4"/>
          <p:cNvSpPr>
            <a:spLocks noGrp="1"/>
          </p:cNvSpPr>
          <p:nvPr>
            <p:ph idx="1"/>
          </p:nvPr>
        </p:nvSpPr>
        <p:spPr/>
        <p:txBody>
          <a:bodyPr/>
          <a:lstStyle/>
          <a:p>
            <a:pPr marL="0" indent="0">
              <a:buNone/>
            </a:pPr>
            <a:r>
              <a:rPr lang="en-US" dirty="0"/>
              <a:t>“For a century, the dynamics of modern society was governed by a double movement: the market expanded continuously but this movement was met by a countermovement checking the expansion in definite directions. Vital though such a countermovement was for the protection of society, in the last analysis </a:t>
            </a:r>
            <a:r>
              <a:rPr lang="en-US" b="1" dirty="0"/>
              <a:t>it was incompatible with the self-regulation of the market, and thus with the market system </a:t>
            </a:r>
            <a:r>
              <a:rPr lang="en-US" dirty="0"/>
              <a:t>itself” (Polanyi [1944] 2001, p. 136).</a:t>
            </a:r>
            <a:endParaRPr lang="pt-BR" dirty="0"/>
          </a:p>
        </p:txBody>
      </p:sp>
    </p:spTree>
    <p:extLst>
      <p:ext uri="{BB962C8B-B14F-4D97-AF65-F5344CB8AC3E}">
        <p14:creationId xmlns:p14="http://schemas.microsoft.com/office/powerpoint/2010/main" val="11701021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scritório">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366</TotalTime>
  <Words>1306</Words>
  <Application>Microsoft Office PowerPoint</Application>
  <PresentationFormat>Widescreen</PresentationFormat>
  <Paragraphs>60</Paragraphs>
  <Slides>29</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29</vt:i4>
      </vt:variant>
    </vt:vector>
  </HeadingPairs>
  <TitlesOfParts>
    <vt:vector size="34" baseType="lpstr">
      <vt:lpstr>Arial</vt:lpstr>
      <vt:lpstr>Calibri</vt:lpstr>
      <vt:lpstr>Calibri Light</vt:lpstr>
      <vt:lpstr>Wingdings</vt:lpstr>
      <vt:lpstr>Tema do Office</vt:lpstr>
      <vt:lpstr>Explanations for fear/entrenchment</vt:lpstr>
      <vt:lpstr>Explanations for fear/entrenchment</vt:lpstr>
      <vt:lpstr>Explanations for fear/entrenchment</vt:lpstr>
      <vt:lpstr>Apresentação do PowerPoint</vt:lpstr>
      <vt:lpstr>Apresentação do PowerPoint</vt:lpstr>
      <vt:lpstr>Potential political responses in the past…</vt:lpstr>
      <vt:lpstr>This Class: The Double Movement…</vt:lpstr>
      <vt:lpstr>The Political Economy of Nationalism</vt:lpstr>
      <vt:lpstr>The Double Movement</vt:lpstr>
      <vt:lpstr>The “Danger” of Dead Men’s Ideas</vt:lpstr>
      <vt:lpstr>The Father of Economic Liberalism?</vt:lpstr>
      <vt:lpstr>Society against Laissez-Faire</vt:lpstr>
      <vt:lpstr>Quick Task</vt:lpstr>
      <vt:lpstr>Industrial Revolution: The Other Side</vt:lpstr>
      <vt:lpstr>Industrial Revolution: The Other Side</vt:lpstr>
      <vt:lpstr>Is Polanyi’s Framework like Marxism?</vt:lpstr>
      <vt:lpstr>Is Capitalism Driven Towards Self-Destruction?</vt:lpstr>
      <vt:lpstr>Enfranchisement perhaps saved capitalism...</vt:lpstr>
      <vt:lpstr>Apresentação do PowerPoint</vt:lpstr>
      <vt:lpstr>Apresentação do PowerPoint</vt:lpstr>
      <vt:lpstr>Apresentação do PowerPoint</vt:lpstr>
      <vt:lpstr>Polanyi forgot: social security already existed...</vt:lpstr>
      <vt:lpstr>Yet recognized the limits to free trade</vt:lpstr>
      <vt:lpstr>Apresentação do PowerPoint</vt:lpstr>
      <vt:lpstr>Economic integration was irreversible though</vt:lpstr>
      <vt:lpstr>Apresentação do PowerPoint</vt:lpstr>
      <vt:lpstr>Social protection implies in autarchy???</vt:lpstr>
      <vt:lpstr>Apresentação do PowerPoint</vt:lpstr>
      <vt:lpstr>For the next class…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Vinícius Guilherme Rodrigues Vieira</dc:creator>
  <cp:lastModifiedBy>Vinicius Rodrigues Vieira</cp:lastModifiedBy>
  <cp:revision>23</cp:revision>
  <dcterms:created xsi:type="dcterms:W3CDTF">2017-09-25T21:36:51Z</dcterms:created>
  <dcterms:modified xsi:type="dcterms:W3CDTF">2018-08-15T21:43:15Z</dcterms:modified>
</cp:coreProperties>
</file>