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9"/>
  </p:notesMasterIdLst>
  <p:handoutMasterIdLst>
    <p:handoutMasterId r:id="rId30"/>
  </p:handoutMasterIdLst>
  <p:sldIdLst>
    <p:sldId id="267" r:id="rId2"/>
    <p:sldId id="307" r:id="rId3"/>
    <p:sldId id="332" r:id="rId4"/>
    <p:sldId id="330" r:id="rId5"/>
    <p:sldId id="308" r:id="rId6"/>
    <p:sldId id="309" r:id="rId7"/>
    <p:sldId id="312" r:id="rId8"/>
    <p:sldId id="310" r:id="rId9"/>
    <p:sldId id="334" r:id="rId10"/>
    <p:sldId id="335" r:id="rId11"/>
    <p:sldId id="311" r:id="rId12"/>
    <p:sldId id="315" r:id="rId13"/>
    <p:sldId id="313" r:id="rId14"/>
    <p:sldId id="317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68" d="100"/>
          <a:sy n="68" d="100"/>
        </p:scale>
        <p:origin x="94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6F5A2A-C723-4A73-8A86-5FE3B36D5E3B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CD018C-95AA-41BF-BCFC-C66DF51708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96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A852C-15DF-441E-BBC3-9039AE6DB495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23EEA-358A-45E8-8C65-E3086743D0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646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07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98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49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46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18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9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86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80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33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35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24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04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86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9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FB3F7-5600-4B7A-BEA7-9B91FE89772F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0AF3F1-F0BA-4F26-BC7C-F6605F04AAE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5F35-3F10-4119-9DBC-C7ED9B434A18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9BCB-5DC0-4E02-A3D6-6D591B14725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334-0287-4D11-A04E-546A74925817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61E2-B122-47CC-88B7-99E095051F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35FA-07E3-4D81-8493-B315991DBA7F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D372-E29C-4D14-952B-5AB4F644B31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0CEE-60CA-4BCC-B9D9-BDBA268951FC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9AEB-7EB4-4737-A813-F37ED746FC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6A31-1A19-4441-9FD9-7BAF272FA03B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525B-FACC-47F8-ACAF-94DC342C17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83B89-56E2-42DF-8ADC-5CDCADB5A323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9BDC-920D-4A76-A4CD-3B27F77FC1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B256-3F4E-4AC9-9616-FE2261E7BF7B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5C4B-62EE-469B-8907-F33D4E228E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D011-2FFD-4461-8DAB-26C255488481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D5C2-7242-4474-9B4B-952059B765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9A34CA-0A45-4432-8638-7B03114400E5}" type="datetimeFigureOut">
              <a:rPr lang="pt-BR"/>
              <a:pPr>
                <a:defRPr/>
              </a:pPr>
              <a:t>19/04/2016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D76A877-83A1-4919-949C-99C84C757E9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400"/>
              <a:t>Aula 14:</a:t>
            </a:r>
            <a:br>
              <a:rPr lang="pt-BR" sz="4400" dirty="0"/>
            </a:br>
            <a:br>
              <a:rPr lang="pt-BR" sz="4400" dirty="0"/>
            </a:br>
            <a:r>
              <a:rPr lang="pt-BR" sz="4400" dirty="0"/>
              <a:t>O pensamento </a:t>
            </a:r>
            <a:r>
              <a:rPr lang="pt-BR" sz="4400" dirty="0" err="1"/>
              <a:t>cepalino</a:t>
            </a:r>
            <a:r>
              <a:rPr lang="pt-BR" sz="4400" dirty="0"/>
              <a:t> inicial e sua evolução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cap="none" dirty="0" err="1"/>
              <a:t>Rec</a:t>
            </a:r>
            <a:r>
              <a:rPr 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cap="none" dirty="0"/>
              <a:t>1º semestre 2016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77838" y="981075"/>
            <a:ext cx="11161712" cy="534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chemeClr val="hlink"/>
                </a:solidFill>
              </a:rPr>
              <a:t>Enfoque metodológico</a:t>
            </a:r>
            <a:r>
              <a:rPr lang="pt-BR" sz="2400">
                <a:solidFill>
                  <a:schemeClr val="hlink"/>
                </a:solidFill>
              </a:rPr>
              <a:t>: </a:t>
            </a:r>
            <a:r>
              <a:rPr lang="pt-BR" sz="2400" b="1">
                <a:solidFill>
                  <a:schemeClr val="hlink"/>
                </a:solidFill>
              </a:rPr>
              <a:t>Histórico</a:t>
            </a:r>
            <a:r>
              <a:rPr lang="pt-BR" sz="2000" b="1">
                <a:solidFill>
                  <a:schemeClr val="hlink"/>
                </a:solidFill>
              </a:rPr>
              <a:t> </a:t>
            </a:r>
          </a:p>
          <a:p>
            <a:pPr marL="800100" lvl="1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1.</a:t>
            </a:r>
            <a:r>
              <a:rPr lang="pt-BR" sz="2000">
                <a:solidFill>
                  <a:srgbClr val="280099"/>
                </a:solidFill>
              </a:rPr>
              <a:t> </a:t>
            </a:r>
            <a:r>
              <a:rPr lang="pt-BR" sz="2100" b="1"/>
              <a:t>São necessárias (possíveis) adaptações e reformulações contínuas  das interpretações e análises</a:t>
            </a:r>
          </a:p>
          <a:p>
            <a:pPr marL="1714500" lvl="3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80099"/>
                </a:solidFill>
              </a:rPr>
              <a:t>	</a:t>
            </a:r>
            <a:r>
              <a:rPr lang="pt-BR">
                <a:solidFill>
                  <a:schemeClr val="accent2"/>
                </a:solidFill>
              </a:rPr>
              <a:t>Metodologia não muda mas realidade sim – pensamento da Cepal sofre reformulações</a:t>
            </a:r>
          </a:p>
          <a:p>
            <a:pPr marL="1257300" lvl="2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280099"/>
                </a:solidFill>
              </a:rPr>
              <a:t> </a:t>
            </a:r>
            <a:r>
              <a:rPr lang="pt-BR" b="1"/>
              <a:t>2. </a:t>
            </a: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A sistematização do pensamento cepalino é ordenado em torno de “</a:t>
            </a:r>
            <a:r>
              <a:rPr lang="en-US" sz="2100" b="1" u="sng">
                <a:ea typeface="Arial Unicode MS" pitchFamily="34" charset="-128"/>
                <a:cs typeface="Arial Unicode MS" pitchFamily="34" charset="-128"/>
              </a:rPr>
              <a:t>mensagens</a:t>
            </a: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” 	transformadoras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257300" lvl="2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Em 50 anos de CEPAL é possível identificar 5 fases distintas, sendo cada qual movida por uma 			“idéia-força” ou “mensagem” específica):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(a) Origens e anos 1950: industrialização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(b) Anos 1960: “reformas para desobstruir a industrialização”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(c) Anos 1970: reorientação dos “estilos” de desenvolvimento na direção da homogeneização social e da industrialização pró-exportadora.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(d) Anos 1980: superação do problema de endividamento externo, via “ajuste com crescimento”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(e) Anos 1990: transformação produtiva com equidade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404813"/>
            <a:ext cx="121888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>
                <a:solidFill>
                  <a:srgbClr val="86041A"/>
                </a:solidFill>
                <a:ea typeface="Arial Unicode MS" pitchFamily="34" charset="-128"/>
                <a:cs typeface="Arial Unicode MS" pitchFamily="34" charset="-128"/>
              </a:rPr>
              <a:t>CEPAL e a sua produção analítica em 50 anos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77838" y="333375"/>
            <a:ext cx="11377612" cy="607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ct val="45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/>
              <a:t>Análises iniciais da CEPAL - </a:t>
            </a:r>
            <a:r>
              <a:rPr lang="en-US" sz="2400" b="1"/>
              <a:t>Textos de Prebisch </a:t>
            </a:r>
            <a:r>
              <a:rPr lang="en-US" sz="2400"/>
              <a:t>(1949/ 1951)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/>
              <a:t>     1949: </a:t>
            </a:r>
            <a:r>
              <a:rPr lang="pt-BR"/>
              <a:t>“O desenvolvimento econômico da América Latina e alguns de seus problemas principais”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/>
              <a:t>     1951: </a:t>
            </a:r>
            <a:r>
              <a:rPr lang="pt-BR"/>
              <a:t>“Estudo Econômico da América Latina”  “Problemas teóricos e práticos do crescimento econômico”</a:t>
            </a:r>
          </a:p>
          <a:p>
            <a:pPr algn="just">
              <a:spcBef>
                <a:spcPct val="15000"/>
              </a:spcBef>
              <a:spcAft>
                <a:spcPct val="15000"/>
              </a:spcAft>
              <a:buSzPct val="165000"/>
              <a:buFont typeface="Wingdings" pitchFamily="2" charset="2"/>
              <a:buChar char="Ä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 Conjunto de documentos que contém os elementos principais que passarão a figurar como a referência ideológica e analítica para os desenvolvimentistas latino-americanos</a:t>
            </a:r>
          </a:p>
          <a:p>
            <a:pPr marL="742950" lvl="1" indent="-285750" algn="just">
              <a:spcBef>
                <a:spcPct val="15000"/>
              </a:spcBef>
              <a:spcAft>
                <a:spcPct val="15000"/>
              </a:spcAft>
              <a:buSzPct val="165000"/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 Os textos contêm a matriz analítica do pensamento cepalino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/>
          </a:p>
          <a:p>
            <a:pPr algn="just"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/>
              <a:t> Elementos principais:</a:t>
            </a:r>
          </a:p>
          <a:p>
            <a:pPr marL="742950" lvl="1" indent="-285750" algn="just">
              <a:spcAft>
                <a:spcPts val="1000"/>
              </a:spcAft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/>
              <a:t>  </a:t>
            </a:r>
            <a:r>
              <a:rPr lang="pt-BR" sz="2000"/>
              <a:t>Estabelecem as noções básicas de centro - periferia </a:t>
            </a:r>
          </a:p>
          <a:p>
            <a:pPr marL="742950" lvl="1" indent="-285750" algn="just">
              <a:spcAft>
                <a:spcPts val="1000"/>
              </a:spcAft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  Abordam a inserção internacional das economias periféricas e  a consequente vulnerabilidade externa, como também os problemas que se desencadeiam internamente decorrentes da heterogeneidade estrutural dos países periféricos</a:t>
            </a:r>
          </a:p>
          <a:p>
            <a:pPr marL="742950" lvl="1" indent="-285750">
              <a:spcAft>
                <a:spcPts val="1000"/>
              </a:spcAft>
              <a:buClr>
                <a:srgbClr val="22228B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  Contém uma primeira incursão na temática da intervenção estatal. Afirmam que o mercado não tem como resolver espontaneamente o processo de industrialização que ocorre em estruturais periféricas</a:t>
            </a:r>
          </a:p>
          <a:p>
            <a:pPr marL="742950" lvl="1" indent="-285750">
              <a:spcAft>
                <a:spcPts val="1400"/>
              </a:spcAft>
              <a:buClr>
                <a:srgbClr val="22228B"/>
              </a:buClr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 A  industrialização representava a possibilidade de captação frutos do progresso técnico mundial pela região subdesenvolvida da 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 idx="4294967295"/>
          </p:nvPr>
        </p:nvSpPr>
        <p:spPr>
          <a:xfrm>
            <a:off x="1198563" y="260350"/>
            <a:ext cx="9750425" cy="936625"/>
          </a:xfrm>
        </p:spPr>
        <p:txBody>
          <a:bodyPr/>
          <a:lstStyle/>
          <a:p>
            <a:r>
              <a:rPr lang="pt-BR"/>
              <a:t>Análise centro – Periferia </a:t>
            </a:r>
          </a:p>
        </p:txBody>
      </p:sp>
      <p:sp>
        <p:nvSpPr>
          <p:cNvPr id="26630" name="Rectangle 6"/>
          <p:cNvSpPr>
            <a:spLocks noGrp="1"/>
          </p:cNvSpPr>
          <p:nvPr>
            <p:ph type="body" idx="4294967295"/>
          </p:nvPr>
        </p:nvSpPr>
        <p:spPr>
          <a:xfrm>
            <a:off x="406400" y="1268413"/>
            <a:ext cx="11376025" cy="5329237"/>
          </a:xfrm>
        </p:spPr>
        <p:txBody>
          <a:bodyPr/>
          <a:lstStyle/>
          <a:p>
            <a:r>
              <a:rPr lang="en-US"/>
              <a:t>Instrumentalização do enfoque histórico: Teoria do subdesenvolvimento periférico</a:t>
            </a:r>
          </a:p>
          <a:p>
            <a:pPr lvl="1"/>
            <a:r>
              <a:rPr lang="en-US"/>
              <a:t>Furtado: teórico do subdesenvolvimento: “Desenvolvimento e Subdesenvolvimento” - “Teoria do desenvolvimento Econômico”</a:t>
            </a:r>
          </a:p>
          <a:p>
            <a:r>
              <a:rPr lang="en-US"/>
              <a:t>Estruturas subdesenvolvidas da periferia latino-americana: condicionam comportamentos específicos, de trajetórias </a:t>
            </a:r>
            <a:r>
              <a:rPr lang="en-US" i="1"/>
              <a:t>a priori</a:t>
            </a:r>
            <a:r>
              <a:rPr lang="en-US"/>
              <a:t> desconhecidas.</a:t>
            </a:r>
          </a:p>
          <a:p>
            <a:r>
              <a:rPr lang="en-US"/>
              <a:t>Oposição Centro x Periferia </a:t>
            </a:r>
          </a:p>
          <a:p>
            <a:pPr lvl="1"/>
            <a:r>
              <a:rPr lang="en-US"/>
              <a:t>Padrão especifico de inserção internacional das economias latino americanas: periféricas</a:t>
            </a:r>
          </a:p>
          <a:p>
            <a:pPr lvl="2"/>
            <a:r>
              <a:rPr lang="en-US"/>
              <a:t>Modos específicos de funcionamentos diferenciados </a:t>
            </a:r>
          </a:p>
          <a:p>
            <a:pPr lvl="2"/>
            <a:r>
              <a:rPr lang="en-US"/>
              <a:t>Produtoras especializadas de bens com demanda pouco dinamica e importadora de bens com demanda mais dinamica e absorvedora de padrões de consumo e 1produção não adequadas a disponibilidade de fatores e aos seus niveis de renda</a:t>
            </a:r>
          </a:p>
          <a:p>
            <a:pPr lvl="2"/>
            <a:r>
              <a:rPr lang="en-US"/>
              <a:t>Estrutura socio-econômica interna heterogenea (dualidade) e pouco diversificada</a:t>
            </a:r>
          </a:p>
          <a:p>
            <a:pPr lvl="1"/>
            <a:r>
              <a:rPr lang="en-US"/>
              <a:t>Nega-se a idéia de que isto é uma fase (etapa) de um processo universal (Rostow)</a:t>
            </a:r>
          </a:p>
          <a:p>
            <a:pPr lvl="2"/>
            <a:r>
              <a:rPr lang="en-US"/>
              <a:t>É um processo inédito – singular e específico que traz resultados futuros distintos 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22300" y="1989138"/>
            <a:ext cx="10872788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Produção cepalina da época: </a:t>
            </a:r>
            <a:r>
              <a:rPr lang="en-US" sz="2400"/>
              <a:t>centralidade da ideia de </a:t>
            </a:r>
            <a:r>
              <a:rPr lang="pt-BR" sz="2400"/>
              <a:t>tendência ao desequilíbrio estrutural do BP:  </a:t>
            </a:r>
            <a:r>
              <a:rPr lang="pt-BR" sz="2500"/>
              <a:t>Tese da deterioração dos termos de troca: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500"/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500" b="1"/>
              <a:t>Base</a:t>
            </a:r>
            <a:r>
              <a:rPr lang="pt-BR" sz="2500"/>
              <a:t>: dinamicamente – comportamento da demanda diferencial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 b="1"/>
              <a:t>1a. versão: </a:t>
            </a:r>
            <a:r>
              <a:rPr lang="en-US" sz="2500"/>
              <a:t>perifieria não retem os resultado do progresso técnico mas economia central a </a:t>
            </a:r>
            <a:r>
              <a:rPr lang="en-US" sz="2500" u="sng"/>
              <a:t>estrutura produtiva concentrada</a:t>
            </a:r>
            <a:r>
              <a:rPr lang="en-US" sz="2500"/>
              <a:t> impediam a queda dos preços dos produtos industrais.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 b="1"/>
              <a:t>2a. versão: </a:t>
            </a:r>
            <a:r>
              <a:rPr lang="en-US" sz="2500"/>
              <a:t>tendência a deterioração tb advém do excesso de mão de obra na agricultura. A incoprporação da mão-de-obra ocasiona em expansão da oferta e queda do preço internacional – </a:t>
            </a:r>
            <a:r>
              <a:rPr lang="en-US" sz="2500" u="sng"/>
              <a:t>tendencia a superprodução</a:t>
            </a:r>
            <a:endParaRPr lang="pt-BR" sz="2500"/>
          </a:p>
        </p:txBody>
      </p:sp>
      <p:sp>
        <p:nvSpPr>
          <p:cNvPr id="34822" name="Rectangle 6"/>
          <p:cNvSpPr>
            <a:spLocks noGrp="1"/>
          </p:cNvSpPr>
          <p:nvPr>
            <p:ph type="title" idx="4294967295"/>
          </p:nvPr>
        </p:nvSpPr>
        <p:spPr>
          <a:xfrm>
            <a:off x="261938" y="963613"/>
            <a:ext cx="11664950" cy="952500"/>
          </a:xfrm>
        </p:spPr>
        <p:txBody>
          <a:bodyPr/>
          <a:lstStyle/>
          <a:p>
            <a:pPr algn="ctr"/>
            <a:r>
              <a:rPr lang="pt-BR"/>
              <a:t>A Vulnerabilidade externa: </a:t>
            </a:r>
            <a:br>
              <a:rPr lang="pt-BR"/>
            </a:br>
            <a:r>
              <a:rPr lang="pt-BR"/>
              <a:t>desequilíbrio estrutural do Balanço de pagamento </a:t>
            </a:r>
            <a:br>
              <a:rPr lang="pt-BR"/>
            </a:br>
            <a:r>
              <a:rPr lang="pt-BR"/>
              <a:t>e a deterioração dos termos de troca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49275" y="1268413"/>
            <a:ext cx="11304588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ea typeface="Arial Unicode MS" pitchFamily="34" charset="-128"/>
                <a:cs typeface="Arial Unicode MS" pitchFamily="34" charset="-128"/>
              </a:rPr>
              <a:t>A partir do marco analitico anterior: solução industrialização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ideologia industrializante não tinha uma teoria para fundamentar sua posição.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Teoria Cepalina: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cumpriu o papel de instrumentalizar teoricamente a via do desenvolvimento industrial na AL.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				Versão regional da teoria do desenvolvimento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Conveniência histórica: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a ideologia cepalina caiu como uma luva nos projetos políticos de vários governantes latino-americanos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Mensagem central do período: a industrialização era uma forma de superar o subdesenvolvimento e a pobreza.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765175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ea typeface="Arial Unicode MS" pitchFamily="34" charset="-128"/>
                <a:cs typeface="Arial Unicode MS" pitchFamily="34" charset="-128"/>
              </a:rPr>
              <a:t>1950: legitimando e orientando a industrialização </a:t>
            </a:r>
          </a:p>
        </p:txBody>
      </p:sp>
    </p:spTree>
    <p:extLst>
      <p:ext uri="{BB962C8B-B14F-4D97-AF65-F5344CB8AC3E}">
        <p14:creationId xmlns:p14="http://schemas.microsoft.com/office/powerpoint/2010/main" val="388530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title"/>
          </p:nvPr>
        </p:nvSpPr>
        <p:spPr>
          <a:xfrm>
            <a:off x="1125538" y="0"/>
            <a:ext cx="9750425" cy="1168400"/>
          </a:xfrm>
        </p:spPr>
        <p:txBody>
          <a:bodyPr/>
          <a:lstStyle/>
          <a:p>
            <a:pPr algn="ctr"/>
            <a:r>
              <a:rPr lang="pt-BR"/>
              <a:t>Marco Analítico – CEPAL anos 50 </a:t>
            </a:r>
          </a:p>
        </p:txBody>
      </p:sp>
      <p:sp>
        <p:nvSpPr>
          <p:cNvPr id="78853" name="Rectangle 5"/>
          <p:cNvSpPr>
            <a:spLocks noGrp="1"/>
          </p:cNvSpPr>
          <p:nvPr>
            <p:ph type="body" sz="half" idx="1"/>
          </p:nvPr>
        </p:nvSpPr>
        <p:spPr>
          <a:xfrm>
            <a:off x="622300" y="1341438"/>
            <a:ext cx="4799013" cy="4864100"/>
          </a:xfrm>
        </p:spPr>
        <p:txBody>
          <a:bodyPr/>
          <a:lstStyle/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Externamente</a:t>
            </a:r>
          </a:p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A Vulnerabilidade externa</a:t>
            </a:r>
            <a:r>
              <a:rPr lang="pt-BR" sz="1400">
                <a:latin typeface="Times New Roman" pitchFamily="18" charset="0"/>
              </a:rPr>
              <a:t>: 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000">
                <a:latin typeface="Times New Roman" pitchFamily="18" charset="0"/>
              </a:rPr>
              <a:t>Deterioração dos termos de troca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sz="1800">
                <a:latin typeface="Times New Roman" pitchFamily="18" charset="0"/>
              </a:rPr>
              <a:t>Elasticidade renda das exportações e importações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sz="1800">
                <a:latin typeface="Times New Roman" pitchFamily="18" charset="0"/>
              </a:rPr>
              <a:t>Estrutura dos mercados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sz="1800">
                <a:latin typeface="Times New Roman" pitchFamily="18" charset="0"/>
              </a:rPr>
              <a:t>Tendência superprodução (abundancia dos fatores)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pt-BR" sz="1400">
              <a:latin typeface="Times New Roman" pitchFamily="18" charset="0"/>
            </a:endParaRPr>
          </a:p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Consequencia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pt-BR" sz="2000">
                <a:latin typeface="Times New Roman" pitchFamily="18" charset="0"/>
              </a:rPr>
              <a:t>desequilíbrio estrutural do Balanço de pagamento 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charset="0"/>
              <a:buAutoNum type="alphaUcPeriod"/>
            </a:pPr>
            <a:r>
              <a:rPr lang="pt-BR" sz="2000">
                <a:latin typeface="Times New Roman" pitchFamily="18" charset="0"/>
              </a:rPr>
              <a:t>Problemas de dinamismo de longo prazo das economia</a:t>
            </a:r>
            <a:r>
              <a:rPr lang="pt-BR" sz="1400">
                <a:latin typeface="Times New Roman" pitchFamily="18" charset="0"/>
              </a:rPr>
              <a:t> </a:t>
            </a:r>
          </a:p>
        </p:txBody>
      </p:sp>
      <p:sp>
        <p:nvSpPr>
          <p:cNvPr id="78854" name="Rectangle 6"/>
          <p:cNvSpPr>
            <a:spLocks noGrp="1"/>
          </p:cNvSpPr>
          <p:nvPr>
            <p:ph type="body" sz="half" idx="2"/>
          </p:nvPr>
        </p:nvSpPr>
        <p:spPr>
          <a:xfrm>
            <a:off x="5734050" y="1268413"/>
            <a:ext cx="6116638" cy="5184775"/>
          </a:xfrm>
        </p:spPr>
        <p:txBody>
          <a:bodyPr/>
          <a:lstStyle/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Internamente </a:t>
            </a: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Heterogeneidade estrutural: </a:t>
            </a:r>
          </a:p>
          <a:p>
            <a:pPr marL="304800" indent="-304800">
              <a:lnSpc>
                <a:spcPct val="100000"/>
              </a:lnSpc>
              <a:spcBef>
                <a:spcPct val="0"/>
              </a:spcBef>
              <a:buFont typeface="Arial" charset="0"/>
              <a:buAutoNum type="arabicParenR"/>
            </a:pPr>
            <a:r>
              <a:rPr lang="pt-BR" sz="1800">
                <a:latin typeface="Times New Roman" pitchFamily="18" charset="0"/>
              </a:rPr>
              <a:t>setores não exportadores (subdesenvolvidos)  x exportadores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sz="1600">
                <a:latin typeface="Times New Roman" pitchFamily="18" charset="0"/>
              </a:rPr>
              <a:t>baixa produtividade de todos os setores, exceto o de exportação 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sz="1600">
                <a:latin typeface="Times New Roman" pitchFamily="18" charset="0"/>
              </a:rPr>
              <a:t>poucas atividades de exportação produtivas mas com baixo grau de complementariedade intersetorial e integração.</a:t>
            </a:r>
          </a:p>
          <a:p>
            <a:pPr marL="304800" indent="-304800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pt-BR" sz="1800">
                <a:latin typeface="Times New Roman" pitchFamily="18" charset="0"/>
              </a:rPr>
              <a:t>2) Grande contingente de população nos setores não exportadores subdesenvolvidos (excesso de mão de obra) 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sz="1600">
                <a:latin typeface="Times New Roman" pitchFamily="18" charset="0"/>
              </a:rPr>
              <a:t>Economias com oferta ilimitada de mão de obra</a:t>
            </a: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endParaRPr lang="pt-BR" sz="1000">
              <a:latin typeface="Times New Roman" pitchFamily="18" charset="0"/>
            </a:endParaRP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>
                <a:latin typeface="Times New Roman" pitchFamily="18" charset="0"/>
              </a:rPr>
              <a:t>Consequencias:</a:t>
            </a:r>
          </a:p>
          <a:p>
            <a:pPr marL="304800" indent="-304800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 sz="1800">
                <a:latin typeface="Times New Roman" pitchFamily="18" charset="0"/>
              </a:rPr>
              <a:t>A)Problemas crônicos: 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 sz="1600">
                <a:latin typeface="Times New Roman" pitchFamily="18" charset="0"/>
              </a:rPr>
              <a:t>A1) inflação (limitação de oferta)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 sz="1600">
                <a:latin typeface="Times New Roman" pitchFamily="18" charset="0"/>
              </a:rPr>
              <a:t>A2) desemprego (subemprego)</a:t>
            </a:r>
          </a:p>
          <a:p>
            <a:pPr marL="304800" indent="-304800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pt-BR" sz="1800">
                <a:latin typeface="Times New Roman" pitchFamily="18" charset="0"/>
              </a:rPr>
              <a:t>B) As economias periféricas enfrentam graves problemas de insuficiência de poupança 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</a:pPr>
            <a:r>
              <a:rPr lang="pt-BR" sz="1600">
                <a:latin typeface="Times New Roman" pitchFamily="18" charset="0"/>
              </a:rPr>
              <a:t>Hiato interno: falta de poupança que acarretava em baixo investimento</a:t>
            </a:r>
          </a:p>
        </p:txBody>
      </p:sp>
    </p:spTree>
    <p:extLst>
      <p:ext uri="{BB962C8B-B14F-4D97-AF65-F5344CB8AC3E}">
        <p14:creationId xmlns:p14="http://schemas.microsoft.com/office/powerpoint/2010/main" val="15105323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49275" y="665163"/>
            <a:ext cx="11017250" cy="563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100" b="1">
              <a:solidFill>
                <a:srgbClr val="22228B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</a:rPr>
              <a:t>Planejamento: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2228B"/>
                </a:solidFill>
              </a:rPr>
              <a:t>O diagnostico dos problemas estruturais apontavam naturalmente para a necessidade da ação estatal para apoiar o desenvolvimento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Decadas de 1950 e 1960: enfase no planejamento orientado – suprir deficiencias tecnicas dos governo da regiao.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Orientacao:  tecnicas de programacao – necessidade de conferir racionalidade ao processo de industrializacao. Contemplavam: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Exercicios de consistencia dinamica – projecoes</a:t>
            </a:r>
          </a:p>
          <a:p>
            <a:pPr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Analise de demanda setorial com base na elasticidade-renda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Papel da CEPAL: recomendaçao de politica economica e asistencia tecnica aos paises latino-americanos.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2228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242888" y="404813"/>
            <a:ext cx="12188826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1950: legitimando e orientando a industrialização </a:t>
            </a:r>
          </a:p>
        </p:txBody>
      </p:sp>
    </p:spTree>
    <p:extLst>
      <p:ext uri="{BB962C8B-B14F-4D97-AF65-F5344CB8AC3E}">
        <p14:creationId xmlns:p14="http://schemas.microsoft.com/office/powerpoint/2010/main" val="1311333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49275" y="404813"/>
            <a:ext cx="11161713" cy="561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22228B"/>
                </a:solidFill>
              </a:rPr>
              <a:t>Implicações institucionais da idea de </a:t>
            </a:r>
            <a:r>
              <a:rPr lang="pt-BR" sz="2400">
                <a:solidFill>
                  <a:srgbClr val="22228B"/>
                </a:solidFill>
              </a:rPr>
              <a:t>tendência ao desequilíbrio estrutural do BP já nos anos 50 algumas outras posturas ou implicações em termos de política econômica: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22228B"/>
                </a:solidFill>
              </a:rPr>
              <a:t>1) </a:t>
            </a:r>
            <a:r>
              <a:rPr lang="pt-BR" sz="2000">
                <a:solidFill>
                  <a:srgbClr val="22228B"/>
                </a:solidFill>
              </a:rPr>
              <a:t>Reforço das idéias de integração regional – para promover exportações dos diferentes 	países latino americano estimulando o comércio intrarregional associado à questão das 	escalas de produção possibilitando o aprofundamento do processo produtivo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22228B"/>
                </a:solidFill>
              </a:rPr>
              <a:t>	</a:t>
            </a:r>
            <a:r>
              <a:rPr lang="pt-BR">
                <a:solidFill>
                  <a:srgbClr val="86041A"/>
                </a:solidFill>
              </a:rPr>
              <a:t>Exemplo: criação da ALALC ainda nos anos 50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86041A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22228B"/>
                </a:solidFill>
              </a:rPr>
              <a:t>2)</a:t>
            </a:r>
            <a:r>
              <a:rPr lang="pt-BR" sz="2400">
                <a:solidFill>
                  <a:srgbClr val="22228B"/>
                </a:solidFill>
              </a:rPr>
              <a:t> </a:t>
            </a:r>
            <a:r>
              <a:rPr lang="pt-BR" sz="2000">
                <a:solidFill>
                  <a:srgbClr val="22228B"/>
                </a:solidFill>
              </a:rPr>
              <a:t>Frente a dificuldades crescentes no BP, a idéia do estrangulamento externo reaparece 	relacionada à discussão sobre a conveniência de estimular a entrada de capitais 	estrangeiros privados ou públicos.</a:t>
            </a:r>
            <a:r>
              <a:rPr lang="en-US" sz="2000"/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22228B"/>
                </a:solidFill>
              </a:rPr>
              <a:t>3) </a:t>
            </a:r>
            <a:r>
              <a:rPr lang="en-US" sz="2000">
                <a:solidFill>
                  <a:srgbClr val="22228B"/>
                </a:solidFill>
              </a:rPr>
              <a:t>Desde o início e principalmente a partir de 1960, a </a:t>
            </a:r>
            <a:r>
              <a:rPr lang="pt-BR" sz="2000">
                <a:solidFill>
                  <a:srgbClr val="22228B"/>
                </a:solidFill>
              </a:rPr>
              <a:t>preocupação com o desequilíbrio externo 	fez com que a CEPAL enfatizasse a importância de estimular as exportações. 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2228B"/>
                </a:solidFill>
              </a:rPr>
              <a:t>	</a:t>
            </a:r>
            <a:r>
              <a:rPr lang="pt-BR">
                <a:solidFill>
                  <a:srgbClr val="86041A"/>
                </a:solidFill>
              </a:rPr>
              <a:t>Exemplo: criação da UNCTAD</a:t>
            </a:r>
            <a:endParaRPr lang="pt-BR" sz="2100">
              <a:solidFill>
                <a:srgbClr val="860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6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06400" y="1268413"/>
            <a:ext cx="11088688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América Latina à partir da 2a. metade da década de 1950 enfrenta alguns problmas que influenciaram a CEPAL: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1) Crescimento dos países estava ocorrendo em ambiente macroeconômico instável: restrição de importações e pressões inflacionárias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2) Urbanização devido a industrialização aumentava empobrecimento e favelização nos centros urbanos e a  crescente insatisfação fomentava pressões sociais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Este contexto exigiu da CEPAL uma reorientação de suas análises ampliando as contribuições sociológicas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José Medina Echevarría –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Aspectos sociales del desarollo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Debates com teoria da dependencia (FHC e Enzo Faletto)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0" y="549275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1960: redistribuir para crescer</a:t>
            </a:r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5446713" y="4076700"/>
            <a:ext cx="719137" cy="720725"/>
          </a:xfrm>
          <a:prstGeom prst="downArrow">
            <a:avLst>
              <a:gd name="adj1" fmla="val 50000"/>
              <a:gd name="adj2" fmla="val 33398"/>
            </a:avLst>
          </a:prstGeom>
          <a:solidFill>
            <a:srgbClr val="2800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45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84238" y="620713"/>
            <a:ext cx="10826750" cy="560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just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ea typeface="Arial Unicode MS" pitchFamily="34" charset="-128"/>
                <a:cs typeface="Arial Unicode MS" pitchFamily="34" charset="-128"/>
              </a:rPr>
              <a:t>AULA PASSADA: </a:t>
            </a:r>
            <a:r>
              <a:rPr lang="pt-BR" sz="2100">
                <a:ea typeface="Arial Unicode MS" pitchFamily="34" charset="-128"/>
                <a:cs typeface="Arial Unicode MS" pitchFamily="34" charset="-128"/>
              </a:rPr>
              <a:t>vimos a criação da CEPAL e percurso anterior de R. Prebisch</a:t>
            </a:r>
          </a:p>
          <a:p>
            <a:pPr marL="342900" indent="-342900" algn="just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ea typeface="Arial Unicode MS" pitchFamily="34" charset="-128"/>
                <a:cs typeface="Arial Unicode MS" pitchFamily="34" charset="-128"/>
              </a:rPr>
              <a:t>OBJETIVO DESTA AULA e PRÓXIMA</a:t>
            </a:r>
            <a:r>
              <a:rPr lang="pt-BR" sz="2100">
                <a:ea typeface="Arial Unicode MS" pitchFamily="34" charset="-128"/>
                <a:cs typeface="Arial Unicode MS" pitchFamily="34" charset="-128"/>
              </a:rPr>
              <a:t>: apontar </a:t>
            </a:r>
            <a:r>
              <a:rPr lang="pt-BR" sz="2100"/>
              <a:t>às teses de maior relevância do pensamento cepalino contextualizando-os em seus momentos históricos</a:t>
            </a:r>
          </a:p>
          <a:p>
            <a:pPr marL="342900" indent="-3429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/>
              <a:t>	</a:t>
            </a:r>
          </a:p>
          <a:p>
            <a:pPr marL="342900" indent="-3429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/>
              <a:t>ESTA AULA</a:t>
            </a:r>
            <a:r>
              <a:rPr lang="pt-BR" sz="2100"/>
              <a:t>: </a:t>
            </a:r>
          </a:p>
          <a:p>
            <a:pPr marL="800100" lvl="1" indent="-342900" algn="just"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/>
              <a:t>Bases do pensamento Cepalino</a:t>
            </a:r>
          </a:p>
          <a:p>
            <a:pPr marL="1257300" lvl="2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Enfoque metodológico</a:t>
            </a:r>
          </a:p>
          <a:p>
            <a:pPr marL="1257300" lvl="2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Síntese de sua produção analítica no seus 60 anos</a:t>
            </a:r>
          </a:p>
          <a:p>
            <a:pPr marL="1714500" lvl="3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/>
              <a:t> </a:t>
            </a:r>
            <a:r>
              <a:rPr lang="pt-BR"/>
              <a:t>fases – idéias forças</a:t>
            </a:r>
          </a:p>
          <a:p>
            <a:pPr marL="800100" lvl="1" indent="-342900" algn="just"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/>
              <a:t>Teses principais da década inaugural – Prebisch</a:t>
            </a:r>
          </a:p>
          <a:p>
            <a:pPr marL="1257300" lvl="2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/>
              <a:t>Enfoque centro x periferia</a:t>
            </a:r>
            <a:r>
              <a:rPr lang="pt-BR" sz="2400"/>
              <a:t> </a:t>
            </a:r>
          </a:p>
          <a:p>
            <a:pPr marL="1714500" lvl="3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Vulnerbilidade externa e deterioração dos termos de troca</a:t>
            </a:r>
          </a:p>
          <a:p>
            <a:pPr marL="1714500" lvl="3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Heterogeneidade estrutural </a:t>
            </a:r>
          </a:p>
          <a:p>
            <a:pPr marL="1714500" lvl="3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Intervenções e planejamento</a:t>
            </a:r>
          </a:p>
          <a:p>
            <a:pPr marL="800100" lvl="1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/>
          </a:p>
          <a:p>
            <a:pPr marL="800100" lvl="1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PRÓXIMA</a:t>
            </a:r>
            <a:r>
              <a:rPr lang="pt-BR" sz="2000"/>
              <a:t>: evolução das idéias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190500" y="1196975"/>
            <a:ext cx="11422063" cy="1588"/>
          </a:xfrm>
          <a:prstGeom prst="line">
            <a:avLst/>
          </a:prstGeom>
          <a:noFill/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49275" y="731838"/>
            <a:ext cx="10945813" cy="576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CEPAL: fórum de discussões sobre o processo de desenvolvimento 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Discussão girava em torno de 3 pontos: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buFontTx/>
              <a:buAutoNum type="alphaLcParenBoth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Industrialização não tinha conseguido disceminar a modernidade e progresso técnico para a maioria da população</a:t>
            </a:r>
          </a:p>
          <a:p>
            <a:pPr marL="800100" lvl="1" indent="-342900" algn="just" defTabSz="449263">
              <a:buSzPct val="100000"/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Industrialização não inclusiva e não redistributiva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(b) Industrialização não eliminou a vulnerabilidade externa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(c) Desigualdade e Vulnerabilidade Externa obstruíam o desenvolvimento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/>
              <a:t>Início dos anos 1960: Retomada do incentivo às exportações</a:t>
            </a:r>
            <a:r>
              <a:rPr lang="en-US"/>
              <a:t> (inclusive industriais)</a:t>
            </a:r>
          </a:p>
          <a:p>
            <a:pPr marL="800100" lvl="1" indent="-342900" algn="just" defTabSz="449263"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/>
              <a:t>os textos da CEPAL passam a expressar a necessidade redução das desigualdades de renda  e passam a defender mudanças na estrutura social dos países: </a:t>
            </a:r>
          </a:p>
          <a:p>
            <a:pPr marL="1257300" lvl="2" indent="-342900" algn="just" defTabSz="449263">
              <a:buSzPct val="100000"/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/>
              <a:t>reforma agrária, política educacionais, etc.</a:t>
            </a:r>
            <a:endParaRPr lang="en-US" sz="24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-242888" y="476250"/>
            <a:ext cx="12188826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ea typeface="Arial Unicode MS" pitchFamily="34" charset="-128"/>
                <a:cs typeface="Arial Unicode MS" pitchFamily="34" charset="-128"/>
              </a:rPr>
              <a:t>1960: redistribuir para crescer</a:t>
            </a:r>
          </a:p>
        </p:txBody>
      </p:sp>
    </p:spTree>
    <p:extLst>
      <p:ext uri="{BB962C8B-B14F-4D97-AF65-F5344CB8AC3E}">
        <p14:creationId xmlns:p14="http://schemas.microsoft.com/office/powerpoint/2010/main" val="94714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/>
              <a:t>Diferenças de perspectivas em torno da </a:t>
            </a:r>
            <a:br>
              <a:rPr lang="pt-BR" sz="3600"/>
            </a:br>
            <a:r>
              <a:rPr lang="pt-BR" sz="3600"/>
              <a:t>reforma agrária</a:t>
            </a:r>
          </a:p>
        </p:txBody>
      </p:sp>
      <p:sp>
        <p:nvSpPr>
          <p:cNvPr id="86020" name="Rectangle 4"/>
          <p:cNvSpPr>
            <a:spLocks noGrp="1"/>
          </p:cNvSpPr>
          <p:nvPr>
            <p:ph type="body" sz="half" idx="1"/>
          </p:nvPr>
        </p:nvSpPr>
        <p:spPr>
          <a:xfrm>
            <a:off x="838200" y="1916113"/>
            <a:ext cx="4799013" cy="426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200"/>
              <a:t>Celso Furtado: reforma redistributivista</a:t>
            </a:r>
          </a:p>
          <a:p>
            <a:pPr lvl="1">
              <a:buFont typeface="Wingdings" pitchFamily="2" charset="2"/>
              <a:buChar char="Ø"/>
            </a:pPr>
            <a:r>
              <a:rPr lang="pt-BR" sz="2800"/>
              <a:t>Tese estagnacionista </a:t>
            </a:r>
          </a:p>
          <a:p>
            <a:pPr lvl="2">
              <a:buFontTx/>
              <a:buChar char="o"/>
            </a:pPr>
            <a:r>
              <a:rPr lang="pt-BR" sz="2400"/>
              <a:t>Necessidade de ampliação do mercado consumidor</a:t>
            </a:r>
          </a:p>
          <a:p>
            <a:pPr lvl="1">
              <a:buFont typeface="Wingdings" pitchFamily="2" charset="2"/>
              <a:buChar char="Ø"/>
            </a:pPr>
            <a:r>
              <a:rPr lang="pt-BR" sz="2800"/>
              <a:t> Reforma agrária: aspecto de redistribuição de renda e riqueza e ampliação do mercado consumidor</a:t>
            </a:r>
            <a:r>
              <a:rPr lang="pt-BR" sz="1800"/>
              <a:t> </a:t>
            </a:r>
          </a:p>
        </p:txBody>
      </p:sp>
      <p:sp>
        <p:nvSpPr>
          <p:cNvPr id="86021" name="Rectangle 5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5253037" cy="426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200"/>
              <a:t>Raul Prebisch: reforma produtivista</a:t>
            </a:r>
          </a:p>
          <a:p>
            <a:pPr>
              <a:buFont typeface="Wingdings" pitchFamily="2" charset="2"/>
              <a:buChar char="Ø"/>
            </a:pPr>
            <a:r>
              <a:rPr lang="pt-BR"/>
              <a:t> </a:t>
            </a:r>
            <a:r>
              <a:rPr lang="pt-BR" sz="2800"/>
              <a:t>Reforma agrária: substituição de “latifundiarios rentistas”, por novos produtores</a:t>
            </a:r>
          </a:p>
          <a:p>
            <a:pPr lvl="1"/>
            <a:r>
              <a:rPr lang="pt-BR"/>
              <a:t>Busca de ampliação da produtividade</a:t>
            </a:r>
          </a:p>
          <a:p>
            <a:pPr lvl="1"/>
            <a:r>
              <a:rPr lang="pt-BR"/>
              <a:t>Ampliação da geração do excedente e da poupança</a:t>
            </a:r>
          </a:p>
          <a:p>
            <a:pPr lvl="1"/>
            <a:r>
              <a:rPr lang="pt-BR"/>
              <a:t>Melhora no uso deste excedente</a:t>
            </a:r>
          </a:p>
        </p:txBody>
      </p:sp>
    </p:spTree>
    <p:extLst>
      <p:ext uri="{BB962C8B-B14F-4D97-AF65-F5344CB8AC3E}">
        <p14:creationId xmlns:p14="http://schemas.microsoft.com/office/powerpoint/2010/main" val="26518842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/>
              <a:t>As transições do final dos 60 e da década de 70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477838" y="1628775"/>
            <a:ext cx="1049178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/>
              <a:t>Se início dos 60 crise, segunda metade retomada, aproveitando bom momento mundial, mas década de 70 (depois da crise do Petróleo) novamente dificuldades</a:t>
            </a:r>
          </a:p>
          <a:p>
            <a:pPr>
              <a:lnSpc>
                <a:spcPct val="80000"/>
              </a:lnSpc>
            </a:pPr>
            <a:r>
              <a:rPr lang="pt-BR"/>
              <a:t>Politicamente dificuldades: ascenção do militarismo em quase toda a região</a:t>
            </a:r>
          </a:p>
          <a:p>
            <a:pPr lvl="2">
              <a:lnSpc>
                <a:spcPct val="80000"/>
              </a:lnSpc>
            </a:pPr>
            <a:r>
              <a:rPr lang="pt-BR"/>
              <a:t>Santiago – golpe contra Allende, dificuldades”físicas” para a CEPAL</a:t>
            </a:r>
          </a:p>
          <a:p>
            <a:pPr>
              <a:lnSpc>
                <a:spcPct val="80000"/>
              </a:lnSpc>
            </a:pPr>
            <a:r>
              <a:rPr lang="pt-BR"/>
              <a:t>América latina – diferenciação de respostas </a:t>
            </a:r>
          </a:p>
          <a:p>
            <a:pPr lvl="1">
              <a:lnSpc>
                <a:spcPct val="80000"/>
              </a:lnSpc>
            </a:pPr>
            <a:r>
              <a:rPr lang="pt-BR"/>
              <a:t>Fases de crescimento:</a:t>
            </a:r>
          </a:p>
          <a:p>
            <a:pPr lvl="2">
              <a:lnSpc>
                <a:spcPct val="80000"/>
              </a:lnSpc>
            </a:pPr>
            <a:r>
              <a:rPr lang="pt-BR"/>
              <a:t>Conservadores x redistributivos</a:t>
            </a:r>
          </a:p>
          <a:p>
            <a:pPr lvl="2">
              <a:lnSpc>
                <a:spcPct val="80000"/>
              </a:lnSpc>
            </a:pPr>
            <a:r>
              <a:rPr lang="pt-BR"/>
              <a:t>Com maior ou meno endividamento</a:t>
            </a:r>
          </a:p>
          <a:p>
            <a:pPr lvl="2">
              <a:lnSpc>
                <a:spcPct val="80000"/>
              </a:lnSpc>
            </a:pPr>
            <a:r>
              <a:rPr lang="pt-BR"/>
              <a:t>Com ou sem abertura</a:t>
            </a:r>
          </a:p>
          <a:p>
            <a:pPr lvl="1">
              <a:lnSpc>
                <a:spcPct val="80000"/>
              </a:lnSpc>
            </a:pPr>
            <a:r>
              <a:rPr lang="pt-BR"/>
              <a:t>Fase de reação à crise do petróleo</a:t>
            </a:r>
          </a:p>
          <a:p>
            <a:pPr lvl="2">
              <a:lnSpc>
                <a:spcPct val="80000"/>
              </a:lnSpc>
            </a:pPr>
            <a:r>
              <a:rPr lang="pt-BR"/>
              <a:t>Países petroleiros x não petroleiros</a:t>
            </a:r>
          </a:p>
          <a:p>
            <a:pPr lvl="2">
              <a:lnSpc>
                <a:spcPct val="80000"/>
              </a:lnSpc>
            </a:pPr>
            <a:r>
              <a:rPr lang="pt-BR"/>
              <a:t>Reação com reforço do processo substitutivo ou não </a:t>
            </a:r>
          </a:p>
        </p:txBody>
      </p:sp>
      <p:sp>
        <p:nvSpPr>
          <p:cNvPr id="88068" name="AutoShape 4"/>
          <p:cNvSpPr>
            <a:spLocks/>
          </p:cNvSpPr>
          <p:nvPr/>
        </p:nvSpPr>
        <p:spPr bwMode="auto">
          <a:xfrm>
            <a:off x="7031038" y="3644900"/>
            <a:ext cx="1223962" cy="2663825"/>
          </a:xfrm>
          <a:prstGeom prst="rightBrace">
            <a:avLst>
              <a:gd name="adj1" fmla="val 181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542338" y="4365625"/>
            <a:ext cx="3024187" cy="1187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Debates em torno do(s) “estilo(s)” de desenvolvimento </a:t>
            </a:r>
          </a:p>
        </p:txBody>
      </p:sp>
    </p:spTree>
    <p:extLst>
      <p:ext uri="{BB962C8B-B14F-4D97-AF65-F5344CB8AC3E}">
        <p14:creationId xmlns:p14="http://schemas.microsoft.com/office/powerpoint/2010/main" val="248041180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693738" y="549275"/>
            <a:ext cx="10872787" cy="5903913"/>
          </a:xfrm>
        </p:spPr>
        <p:txBody>
          <a:bodyPr/>
          <a:lstStyle/>
          <a:p>
            <a:r>
              <a:rPr lang="pt-BR" sz="3200"/>
              <a:t>Existem diferentes modalidade de desenvolvimento </a:t>
            </a:r>
            <a:r>
              <a:rPr lang="pt-BR" sz="3200" u="sng"/>
              <a:t>possíveis</a:t>
            </a:r>
            <a:r>
              <a:rPr lang="pt-BR" sz="3200"/>
              <a:t>, mas até onde cada um deste estilo é </a:t>
            </a:r>
            <a:r>
              <a:rPr lang="pt-BR" sz="3200" u="sng"/>
              <a:t>desejável</a:t>
            </a:r>
            <a:r>
              <a:rPr lang="pt-BR" sz="3200"/>
              <a:t> </a:t>
            </a:r>
          </a:p>
          <a:p>
            <a:pPr lvl="2"/>
            <a:r>
              <a:rPr lang="pt-BR" sz="2400"/>
              <a:t>Desejável: desenvolvimento integral (crescimento com justiça social), mas este é possível? </a:t>
            </a:r>
          </a:p>
          <a:p>
            <a:pPr lvl="3"/>
            <a:r>
              <a:rPr lang="pt-BR" sz="2000"/>
              <a:t>Deveríamos incluir tb participação política ?</a:t>
            </a:r>
          </a:p>
          <a:p>
            <a:pPr lvl="1"/>
            <a:r>
              <a:rPr lang="pt-BR" sz="2800"/>
              <a:t>Ceticismo interno sobre compatibilidade desenvolvimento e homogeneidade social </a:t>
            </a:r>
          </a:p>
          <a:p>
            <a:pPr lvl="2"/>
            <a:r>
              <a:rPr lang="pt-BR" sz="2400"/>
              <a:t>Percepção que rumos da América Latina eram socialmente injustos, mas não apenas em função das condições politicas (ditaduras)</a:t>
            </a:r>
          </a:p>
          <a:p>
            <a:pPr lvl="3"/>
            <a:r>
              <a:rPr lang="pt-BR" sz="2000"/>
              <a:t>Reflexão de Tavares e Serra: </a:t>
            </a:r>
            <a:r>
              <a:rPr lang="pt-BR" sz="2000" i="1"/>
              <a:t>Além da estagnação, </a:t>
            </a:r>
          </a:p>
          <a:p>
            <a:pPr lvl="4"/>
            <a:r>
              <a:rPr lang="pt-BR" sz="2000"/>
              <a:t>possível superar a estagnação sem reformas redistributivas, ao contrário retoma-se o desenvolvimentismo mas ele é não inclusivo (concentração de renda é até funcional) – desenvolvimentismo maligno (perverso)</a:t>
            </a:r>
          </a:p>
        </p:txBody>
      </p:sp>
    </p:spTree>
    <p:extLst>
      <p:ext uri="{BB962C8B-B14F-4D97-AF65-F5344CB8AC3E}">
        <p14:creationId xmlns:p14="http://schemas.microsoft.com/office/powerpoint/2010/main" val="217472008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693738" y="981075"/>
            <a:ext cx="10275887" cy="5089525"/>
          </a:xfrm>
        </p:spPr>
        <p:txBody>
          <a:bodyPr/>
          <a:lstStyle/>
          <a:p>
            <a:pPr lvl="1"/>
            <a:r>
              <a:rPr lang="pt-BR" sz="2800"/>
              <a:t>Vulnerabilidade externa: </a:t>
            </a:r>
          </a:p>
          <a:p>
            <a:pPr lvl="2"/>
            <a:r>
              <a:rPr lang="pt-BR" sz="2400"/>
              <a:t>além dos problemas anteriormente debatidos sobre o tema </a:t>
            </a:r>
          </a:p>
          <a:p>
            <a:pPr lvl="3"/>
            <a:r>
              <a:rPr lang="pt-BR" sz="2000"/>
              <a:t>problemas com termos de troca de exportadores, </a:t>
            </a:r>
          </a:p>
          <a:p>
            <a:pPr lvl="3"/>
            <a:r>
              <a:rPr lang="pt-BR" sz="2000"/>
              <a:t>dificuldades externas da substituição de importação: necessidades de importação e viés antiexportação</a:t>
            </a:r>
          </a:p>
          <a:p>
            <a:pPr lvl="3"/>
            <a:r>
              <a:rPr lang="pt-BR" sz="2000"/>
              <a:t>Dificuldade com soluções: integração regional, reorientação exportadora</a:t>
            </a:r>
          </a:p>
          <a:p>
            <a:pPr lvl="2"/>
            <a:r>
              <a:rPr lang="pt-BR" sz="2400"/>
              <a:t>Aparece a questão dos choques externos e do endividamento </a:t>
            </a:r>
          </a:p>
          <a:p>
            <a:pPr lvl="3"/>
            <a:r>
              <a:rPr lang="pt-BR" sz="2000"/>
              <a:t>CEPAL: reforço da idéia de que se enfrenta a vulnerabilidade completando o parque industrial (Brasil), </a:t>
            </a:r>
          </a:p>
          <a:p>
            <a:pPr lvl="3"/>
            <a:r>
              <a:rPr lang="pt-BR" sz="2000"/>
              <a:t> mas também: necessário complementação mercado interno com exportações (reforço das políticas exportadoras , especialmente de diversificação das exportações) e necessidade de limitar endividamento </a:t>
            </a:r>
          </a:p>
          <a:p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17641615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CEPAL na década de 80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549275" y="1803400"/>
            <a:ext cx="10420350" cy="4578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/>
              <a:t>Década de 80 marcada pela crise da dívida e os ajustes decorrentes</a:t>
            </a:r>
          </a:p>
          <a:p>
            <a:pPr lvl="2">
              <a:lnSpc>
                <a:spcPct val="80000"/>
              </a:lnSpc>
            </a:pPr>
            <a:r>
              <a:rPr lang="pt-BR"/>
              <a:t>Crise mexicana de 82: marco</a:t>
            </a:r>
          </a:p>
          <a:p>
            <a:pPr lvl="1">
              <a:lnSpc>
                <a:spcPct val="80000"/>
              </a:lnSpc>
            </a:pPr>
            <a:r>
              <a:rPr lang="pt-BR"/>
              <a:t>Também ascensão do ideário ortodoxo (liberal) </a:t>
            </a:r>
          </a:p>
          <a:p>
            <a:pPr>
              <a:lnSpc>
                <a:spcPct val="80000"/>
              </a:lnSpc>
            </a:pPr>
            <a:r>
              <a:rPr lang="pt-BR"/>
              <a:t>CEPAL: enfrentamento com forma de ajuste proposto por FMI e “Consenso de Washington”</a:t>
            </a:r>
          </a:p>
          <a:p>
            <a:pPr lvl="1">
              <a:lnSpc>
                <a:spcPct val="80000"/>
              </a:lnSpc>
            </a:pPr>
            <a:r>
              <a:rPr lang="pt-BR"/>
              <a:t>Enrique Iglesias: </a:t>
            </a:r>
          </a:p>
          <a:p>
            <a:pPr lvl="2">
              <a:lnSpc>
                <a:spcPct val="80000"/>
              </a:lnSpc>
              <a:buFont typeface="Arial" charset="0"/>
              <a:buNone/>
            </a:pPr>
            <a:r>
              <a:rPr lang="pt-BR"/>
              <a:t>“forma de ajustamento proposto não significa um curto processo de ajustes de um par de anos, como afirmam os ortodoxos do FMI, mas significará uma </a:t>
            </a:r>
            <a:r>
              <a:rPr lang="pt-BR" u="sng"/>
              <a:t>década perdida</a:t>
            </a:r>
            <a:r>
              <a:rPr lang="pt-BR"/>
              <a:t> para a América latina”</a:t>
            </a:r>
          </a:p>
          <a:p>
            <a:pPr lvl="1">
              <a:lnSpc>
                <a:spcPct val="80000"/>
              </a:lnSpc>
            </a:pPr>
            <a:r>
              <a:rPr lang="pt-BR"/>
              <a:t>Contrapõe-se ajustes recessivo com ajuste expansivo: reforço na produção de bens </a:t>
            </a:r>
            <a:r>
              <a:rPr lang="pt-BR" i="1"/>
              <a:t>tradeables</a:t>
            </a:r>
            <a:r>
              <a:rPr lang="pt-BR"/>
              <a:t> e diversificação de exportações</a:t>
            </a:r>
          </a:p>
          <a:p>
            <a:pPr lvl="3">
              <a:lnSpc>
                <a:spcPct val="80000"/>
              </a:lnSpc>
            </a:pPr>
            <a:r>
              <a:rPr lang="pt-BR"/>
              <a:t>Inicio das criticas ao protecionismo dos países centrais</a:t>
            </a:r>
          </a:p>
          <a:p>
            <a:pPr lvl="2">
              <a:lnSpc>
                <a:spcPct val="80000"/>
              </a:lnSpc>
            </a:pPr>
            <a:r>
              <a:rPr lang="pt-BR"/>
              <a:t>Acordo com credores não sufocantes – renegociação soberana</a:t>
            </a:r>
          </a:p>
          <a:p>
            <a:pPr lvl="2">
              <a:lnSpc>
                <a:spcPct val="80000"/>
              </a:lnSpc>
            </a:pPr>
            <a:r>
              <a:rPr lang="pt-BR"/>
              <a:t>Processos inflacionários – combates ortodoxos inocuos (inflaçao inerial ?)</a:t>
            </a:r>
          </a:p>
        </p:txBody>
      </p:sp>
    </p:spTree>
    <p:extLst>
      <p:ext uri="{BB962C8B-B14F-4D97-AF65-F5344CB8AC3E}">
        <p14:creationId xmlns:p14="http://schemas.microsoft.com/office/powerpoint/2010/main" val="350403282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1270000" y="620713"/>
            <a:ext cx="9750425" cy="765175"/>
          </a:xfrm>
        </p:spPr>
        <p:txBody>
          <a:bodyPr/>
          <a:lstStyle/>
          <a:p>
            <a:r>
              <a:rPr lang="pt-BR" sz="3600"/>
              <a:t>Os anos 90: neo estruturalismo e a</a:t>
            </a:r>
            <a:r>
              <a:rPr lang="pt-BR" sz="2800"/>
              <a:t> </a:t>
            </a:r>
            <a:r>
              <a:rPr lang="pt-BR" sz="3600"/>
              <a:t>transformação produtiva com equidade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622300" y="1628775"/>
            <a:ext cx="11160125" cy="44418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/>
              <a:t>Com base nas interpretações, iniciadas na década anterior, dos processo de industrialização ocorridos na AL,  a proposta, para depois da renegociação da divida, é a de reconsiderar o processo de desenvolvimento</a:t>
            </a:r>
          </a:p>
          <a:p>
            <a:pPr lvl="1">
              <a:lnSpc>
                <a:spcPct val="70000"/>
              </a:lnSpc>
            </a:pPr>
            <a:r>
              <a:rPr lang="pt-BR" sz="1800"/>
              <a:t>Interpretações críticas em relação à forma pela qual ocorreu a Industrialização </a:t>
            </a:r>
          </a:p>
          <a:p>
            <a:pPr lvl="2">
              <a:lnSpc>
                <a:spcPct val="70000"/>
              </a:lnSpc>
            </a:pPr>
            <a:r>
              <a:rPr lang="pt-BR" sz="1600"/>
              <a:t>Fajnzylber: “Industrialização Trunca” e “Casillero Vazio”)</a:t>
            </a:r>
          </a:p>
          <a:p>
            <a:pPr lvl="3">
              <a:lnSpc>
                <a:spcPct val="70000"/>
              </a:lnSpc>
            </a:pPr>
            <a:r>
              <a:rPr lang="pt-BR" sz="1400"/>
              <a:t>Não endogenização do progresso técnico </a:t>
            </a:r>
          </a:p>
          <a:p>
            <a:pPr lvl="3">
              <a:lnSpc>
                <a:spcPct val="70000"/>
              </a:lnSpc>
            </a:pPr>
            <a:r>
              <a:rPr lang="pt-BR" sz="1400"/>
              <a:t>não crescimento com equidade:</a:t>
            </a:r>
          </a:p>
          <a:p>
            <a:pPr lvl="3">
              <a:lnSpc>
                <a:spcPct val="70000"/>
              </a:lnSpc>
            </a:pPr>
            <a:r>
              <a:rPr lang="pt-BR" sz="1400"/>
              <a:t>Problemas de aparecimento de novo grupos “rentistas”: cklasses empresarias locais , vivendo das benesses das políticas</a:t>
            </a:r>
          </a:p>
          <a:p>
            <a:pPr>
              <a:lnSpc>
                <a:spcPct val="70000"/>
              </a:lnSpc>
            </a:pPr>
            <a:r>
              <a:rPr lang="pt-BR"/>
              <a:t>lema passa a ser:</a:t>
            </a:r>
          </a:p>
          <a:p>
            <a:pPr lvl="1">
              <a:lnSpc>
                <a:spcPct val="70000"/>
              </a:lnSpc>
              <a:buFont typeface="Arial" charset="0"/>
              <a:buNone/>
            </a:pPr>
            <a:r>
              <a:rPr lang="pt-BR" sz="1800"/>
              <a:t>	“</a:t>
            </a:r>
            <a:r>
              <a:rPr lang="pt-BR" sz="2400"/>
              <a:t>transformação produtiva com equidade”</a:t>
            </a:r>
          </a:p>
          <a:p>
            <a:pPr>
              <a:lnSpc>
                <a:spcPct val="70000"/>
              </a:lnSpc>
            </a:pPr>
            <a:r>
              <a:rPr lang="pt-BR"/>
              <a:t>Objetivo e politicas: </a:t>
            </a:r>
          </a:p>
          <a:p>
            <a:pPr lvl="1">
              <a:lnSpc>
                <a:spcPct val="70000"/>
              </a:lnSpc>
            </a:pPr>
            <a:r>
              <a:rPr lang="pt-BR"/>
              <a:t>Acelerar catching up tecnologico – com politicas ativas de estimulo a processo de inovação e exportação (nichos)</a:t>
            </a:r>
          </a:p>
          <a:p>
            <a:pPr lvl="1">
              <a:lnSpc>
                <a:spcPct val="70000"/>
              </a:lnSpc>
            </a:pPr>
            <a:r>
              <a:rPr lang="pt-BR"/>
              <a:t>Defesa das políticas de fortalecimento dos recursos humanos</a:t>
            </a:r>
          </a:p>
          <a:p>
            <a:pPr>
              <a:lnSpc>
                <a:spcPct val="7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01951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Novos temas:</a:t>
            </a:r>
          </a:p>
          <a:p>
            <a:pPr lvl="1"/>
            <a:r>
              <a:rPr lang="pt-BR"/>
              <a:t>Reformas liberais</a:t>
            </a:r>
          </a:p>
          <a:p>
            <a:pPr lvl="2"/>
            <a:r>
              <a:rPr lang="pt-BR"/>
              <a:t>Cepal se posiciona de forma moderada, mas alertando contra problemas e custos dos processos reformistas sem se posicionar necessariamente contra</a:t>
            </a:r>
          </a:p>
          <a:p>
            <a:pPr lvl="3"/>
            <a:r>
              <a:rPr lang="pt-BR"/>
              <a:t>Aceita reformulação na forma a intervenção do Estado </a:t>
            </a:r>
          </a:p>
          <a:p>
            <a:pPr lvl="3"/>
            <a:r>
              <a:rPr lang="pt-BR"/>
              <a:t>Aceita abertura mas com cuidado, critica à simultaneidade das duas aberturas</a:t>
            </a:r>
          </a:p>
          <a:p>
            <a:pPr lvl="3"/>
            <a:r>
              <a:rPr lang="pt-BR"/>
              <a:t>Defesa de politicas macroeconômicas saudáveis</a:t>
            </a:r>
          </a:p>
          <a:p>
            <a:pPr lvl="1"/>
            <a:r>
              <a:rPr lang="pt-BR"/>
              <a:t>Fluxos de capital – vulnerabilidade às oscilações dos fluxos</a:t>
            </a:r>
          </a:p>
          <a:p>
            <a:pPr lvl="2"/>
            <a:r>
              <a:rPr lang="pt-BR"/>
              <a:t>Controle de capitais e regulações prudenciais</a:t>
            </a:r>
          </a:p>
        </p:txBody>
      </p:sp>
    </p:spTree>
    <p:extLst>
      <p:ext uri="{BB962C8B-B14F-4D97-AF65-F5344CB8AC3E}">
        <p14:creationId xmlns:p14="http://schemas.microsoft.com/office/powerpoint/2010/main" val="16153944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2"/>
          <p:cNvSpPr>
            <a:spLocks noChangeArrowheads="1"/>
          </p:cNvSpPr>
          <p:nvPr/>
        </p:nvSpPr>
        <p:spPr bwMode="auto">
          <a:xfrm>
            <a:off x="3646488" y="1773238"/>
            <a:ext cx="2376487" cy="24495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/>
              <a:t>Historia da Análise </a:t>
            </a:r>
          </a:p>
          <a:p>
            <a:pPr algn="ctr"/>
            <a:r>
              <a:rPr lang="pt-BR" sz="2000"/>
              <a:t>Econômica</a:t>
            </a: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477838" y="2781300"/>
            <a:ext cx="2736850" cy="2952750"/>
          </a:xfrm>
          <a:prstGeom prst="wedgeRectCallout">
            <a:avLst>
              <a:gd name="adj1" fmla="val 75523"/>
              <a:gd name="adj2" fmla="val -339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Análise econômica: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conceitos, leis econômicas desenvolvido por pensadores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O que hoje chamaríamos de teoria econômica e modelos econômicos</a:t>
            </a:r>
          </a:p>
          <a:p>
            <a:pPr algn="ctr"/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165850" y="1773238"/>
            <a:ext cx="2376488" cy="2303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/>
              <a:t>História dos sistemas </a:t>
            </a:r>
          </a:p>
          <a:p>
            <a:pPr algn="ctr"/>
            <a:r>
              <a:rPr lang="pt-BR"/>
              <a:t>de Economia política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7894638" y="476250"/>
            <a:ext cx="4103687" cy="2016125"/>
          </a:xfrm>
          <a:prstGeom prst="wedgeRectCallout">
            <a:avLst>
              <a:gd name="adj1" fmla="val -64778"/>
              <a:gd name="adj2" fmla="val 43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Sistema de economia política: conjunto de procedimentos que o pensador desenvolve com base em certos princípios 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O que hoje chamaríamos de doutrinas econômicas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4870450" y="3933825"/>
            <a:ext cx="2376488" cy="2449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/>
              <a:t>Historia do </a:t>
            </a:r>
          </a:p>
          <a:p>
            <a:pPr algn="ctr"/>
            <a:r>
              <a:rPr lang="pt-BR"/>
              <a:t>Pensamento</a:t>
            </a:r>
          </a:p>
          <a:p>
            <a:pPr algn="ctr"/>
            <a:r>
              <a:rPr lang="pt-BR"/>
              <a:t> econômico 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7823200" y="4292600"/>
            <a:ext cx="4103688" cy="2016125"/>
          </a:xfrm>
          <a:prstGeom prst="wedgeRectCallout">
            <a:avLst>
              <a:gd name="adj1" fmla="val -68838"/>
              <a:gd name="adj2" fmla="val -13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Pensamento econômico: 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Conjunto das opiniões e desejos referentes a temas econômicos e especialmente de proposições e defesa de políticas  em um determinado tempo e lugar 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93738" y="620713"/>
            <a:ext cx="489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Aulas anteriores:  Schumpeter </a:t>
            </a: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8542338" y="3500438"/>
            <a:ext cx="3097212" cy="2305050"/>
          </a:xfrm>
          <a:prstGeom prst="borderCallout2">
            <a:avLst>
              <a:gd name="adj1" fmla="val 4958"/>
              <a:gd name="adj2" fmla="val -2458"/>
              <a:gd name="adj3" fmla="val 4958"/>
              <a:gd name="adj4" fmla="val -3227"/>
              <a:gd name="adj5" fmla="val -54338"/>
              <a:gd name="adj6" fmla="val -4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A contribuição da CEPAL se encaixa neste tipo de “pensamento” ou “paradigma” : </a:t>
            </a:r>
          </a:p>
          <a:p>
            <a:pPr algn="ctr"/>
            <a:endParaRPr lang="pt-BR" sz="2000">
              <a:solidFill>
                <a:schemeClr val="bg1"/>
              </a:solidFill>
            </a:endParaRPr>
          </a:p>
          <a:p>
            <a:pPr algn="ctr"/>
            <a:r>
              <a:rPr lang="pt-BR" sz="2000" b="1" u="sng">
                <a:solidFill>
                  <a:schemeClr val="bg1"/>
                </a:solidFill>
              </a:rPr>
              <a:t>Desenvolvimentismo latino americano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21" grpId="0" animBg="1"/>
      <p:bldP spid="645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622300" y="333375"/>
            <a:ext cx="9988550" cy="4267200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3200">
                <a:solidFill>
                  <a:srgbClr val="280099"/>
                </a:solidFill>
              </a:rPr>
              <a:t>2.</a:t>
            </a:r>
            <a:r>
              <a:rPr lang="en-US">
                <a:solidFill>
                  <a:srgbClr val="280099"/>
                </a:solidFill>
              </a:rPr>
              <a:t> CEPAL: nunca foi uma instituição acadêmica, seu público alvo sempre foram os formuladores de política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>
              <a:solidFill>
                <a:srgbClr val="280099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638425" y="1412875"/>
            <a:ext cx="8713788" cy="3887788"/>
          </a:xfrm>
          <a:prstGeom prst="wedgeRectCallout">
            <a:avLst>
              <a:gd name="adj1" fmla="val -43750"/>
              <a:gd name="adj2" fmla="val 626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3" y="1557338"/>
            <a:ext cx="8424862" cy="3484562"/>
          </a:xfrm>
          <a:prstGeom prst="rect">
            <a:avLst/>
          </a:prstGeom>
          <a:noFill/>
        </p:spPr>
      </p:pic>
      <p:pic>
        <p:nvPicPr>
          <p:cNvPr id="62474" name="Picture 10" descr="ANd9GcSL4f3qm6MOvWKSpGTlhMFDzsomosqLNQ8dgKMu1FW145jQk9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3716338"/>
            <a:ext cx="1714500" cy="2667000"/>
          </a:xfrm>
          <a:prstGeom prst="rect">
            <a:avLst/>
          </a:prstGeom>
          <a:noFill/>
        </p:spPr>
      </p:pic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422525" y="594995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Adolfo Gurreiri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22300" y="476250"/>
            <a:ext cx="10872788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Contribuição da CEPAL às idéias econômicas: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	se trata de um </a:t>
            </a: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corpo analítico específico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, aplicável a condições históricas próprias da 	periferia latino-americana.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ea typeface="Arial Unicode MS" pitchFamily="34" charset="-128"/>
                <a:cs typeface="Arial Unicode MS" pitchFamily="34" charset="-128"/>
              </a:rPr>
              <a:t>Corpo analítico-explicativo (Princípios):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método histórico e indutivo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				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+ 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Referência abstrato-teórica própria: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sz="2100" i="1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100" i="1"/>
              <a:t>eoria estruturalista do subdesenvolvimento periférico latino-americano”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5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CEPAL - 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>
                <a:ea typeface="Arial Unicode MS" pitchFamily="34" charset="-128"/>
                <a:cs typeface="Arial Unicode MS" pitchFamily="34" charset="-128"/>
              </a:rPr>
              <a:t>sistema de economia política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” com um princípio “normativo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”: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	idéia da necessidade da contribuição do Estado ao ordenamento do desenvolvimento 		econômico nas condições da periferia latino-americana.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/>
          </p:cNvSpPr>
          <p:nvPr>
            <p:ph type="title" idx="4294967295"/>
          </p:nvPr>
        </p:nvSpPr>
        <p:spPr>
          <a:xfrm>
            <a:off x="693738" y="431800"/>
            <a:ext cx="11088687" cy="693738"/>
          </a:xfrm>
        </p:spPr>
        <p:txBody>
          <a:bodyPr/>
          <a:lstStyle/>
          <a:p>
            <a:r>
              <a:rPr lang="en-US" sz="3600" b="1">
                <a:solidFill>
                  <a:schemeClr val="accent1"/>
                </a:solidFill>
              </a:rPr>
              <a:t>Características centrais ao pensamento da CEPAL:</a:t>
            </a:r>
            <a:endParaRPr lang="pt-BR" sz="3600" b="1">
              <a:solidFill>
                <a:schemeClr val="accent1"/>
              </a:solidFill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49275" y="1412875"/>
            <a:ext cx="4537075" cy="4824413"/>
          </a:xfrm>
        </p:spPr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 sz="3200"/>
              <a:t>Análise se realiza em torno de 4 eixos principais: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>
                <a:solidFill>
                  <a:schemeClr val="tx2"/>
                </a:solidFill>
              </a:rPr>
              <a:t>(a) Idéia da relação centro-periferia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>
                <a:solidFill>
                  <a:schemeClr val="tx2"/>
                </a:solidFill>
              </a:rPr>
              <a:t>(b) Análise da inserção internacional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>
                <a:solidFill>
                  <a:schemeClr val="tx2"/>
                </a:solidFill>
              </a:rPr>
              <a:t>(c) Análise dos condicionantes estruturais internos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>
                <a:solidFill>
                  <a:schemeClr val="tx2"/>
                </a:solidFill>
              </a:rPr>
              <a:t>(d) Análise da necessidade e das possibilidades de ação estatal</a:t>
            </a:r>
          </a:p>
          <a:p>
            <a:pPr>
              <a:lnSpc>
                <a:spcPct val="70000"/>
              </a:lnSpc>
            </a:pPr>
            <a:endParaRPr lang="pt-BR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lang="pt-B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54775" y="1268413"/>
            <a:ext cx="3959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Relação centro-periferia</a:t>
            </a:r>
            <a:r>
              <a:rPr lang="pt-BR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373688" y="2708275"/>
            <a:ext cx="2879725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Inserção Internacional:</a:t>
            </a:r>
          </a:p>
          <a:p>
            <a:pPr algn="ctr"/>
            <a:endParaRPr lang="pt-BR" sz="2000">
              <a:solidFill>
                <a:schemeClr val="bg1"/>
              </a:solidFill>
            </a:endParaRPr>
          </a:p>
          <a:p>
            <a:pPr algn="ctr"/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542338" y="2708275"/>
            <a:ext cx="3024187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>
                <a:solidFill>
                  <a:schemeClr val="bg1"/>
                </a:solidFill>
              </a:rPr>
              <a:t>Estrutura Interna:</a:t>
            </a:r>
          </a:p>
          <a:p>
            <a:pPr algn="ctr"/>
            <a:endParaRPr lang="pt-BR" sz="2000">
              <a:solidFill>
                <a:schemeClr val="bg1"/>
              </a:solidFill>
            </a:endParaRPr>
          </a:p>
          <a:p>
            <a:pPr algn="ctr"/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815138" y="25654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326438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8151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9107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807075" y="4941888"/>
            <a:ext cx="5183188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400" b="1"/>
              <a:t>Diferentes Intervenções </a:t>
            </a:r>
          </a:p>
          <a:p>
            <a:pPr algn="ctr"/>
            <a:r>
              <a:rPr lang="pt-BR" sz="2400" b="1"/>
              <a:t>Estatais: </a:t>
            </a:r>
          </a:p>
          <a:p>
            <a:pPr algn="ctr"/>
            <a:endParaRPr lang="pt-BR" sz="240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815138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0126663" y="4508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446713" y="3573463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Vulnerabilidade externa </a:t>
            </a:r>
          </a:p>
          <a:p>
            <a:r>
              <a:rPr lang="pt-BR">
                <a:solidFill>
                  <a:schemeClr val="bg1"/>
                </a:solidFill>
              </a:rPr>
              <a:t>dos países periféricos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326438" y="3500438"/>
            <a:ext cx="2951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pt-BR">
                <a:solidFill>
                  <a:schemeClr val="bg1"/>
                </a:solidFill>
              </a:rPr>
              <a:t>Heterogeneidade</a:t>
            </a:r>
          </a:p>
          <a:p>
            <a:pPr lvl="1" algn="ctr"/>
            <a:r>
              <a:rPr lang="pt-BR">
                <a:solidFill>
                  <a:schemeClr val="bg1"/>
                </a:solidFill>
              </a:rPr>
              <a:t> estrutural das </a:t>
            </a:r>
          </a:p>
          <a:p>
            <a:pPr lvl="1" algn="ctr"/>
            <a:r>
              <a:rPr lang="pt-BR">
                <a:solidFill>
                  <a:schemeClr val="bg1"/>
                </a:solidFill>
              </a:rPr>
              <a:t>economias periféricas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238875" y="5589588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promoção da industrialização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build="allAtOnce" animBg="1"/>
      <p:bldP spid="18442" grpId="0" build="allAtOnce" animBg="1"/>
      <p:bldP spid="18443" grpId="0" animBg="1"/>
      <p:bldP spid="18444" grpId="0" animBg="1"/>
      <p:bldP spid="18445" grpId="0" animBg="1"/>
      <p:bldP spid="18446" grpId="0" animBg="1"/>
      <p:bldP spid="18447" grpId="0" build="allAtOnce" animBg="1"/>
      <p:bldP spid="18448" grpId="0" animBg="1"/>
      <p:bldP spid="18449" grpId="0" animBg="1"/>
      <p:bldP spid="18450" grpId="0"/>
      <p:bldP spid="18451" grpId="0"/>
      <p:bldP spid="18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261938" y="1052513"/>
            <a:ext cx="11422062" cy="1587"/>
          </a:xfrm>
          <a:prstGeom prst="line">
            <a:avLst/>
          </a:prstGeom>
          <a:noFill/>
          <a:ln w="2844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7838" y="1341438"/>
            <a:ext cx="10944225" cy="543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CEPAL: escola de pensamento especializada no exame das tendências econômicas e sociais de </a:t>
            </a:r>
            <a:r>
              <a:rPr lang="en-US" sz="2100" u="sng">
                <a:solidFill>
                  <a:srgbClr val="280099"/>
                </a:solidFill>
              </a:rPr>
              <a:t>médio e longo prazos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dos países latino-americanos.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Viés histórico: foi inaugurado por Prebisch (1949) 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Faz um </a:t>
            </a:r>
            <a:r>
              <a:rPr lang="en-US" sz="2000" b="1">
                <a:solidFill>
                  <a:srgbClr val="86041A"/>
                </a:solidFill>
                <a:ea typeface="Arial Unicode MS" pitchFamily="34" charset="-128"/>
                <a:cs typeface="Arial Unicode MS" pitchFamily="34" charset="-128"/>
              </a:rPr>
              <a:t>diagnóstico</a:t>
            </a:r>
            <a:r>
              <a:rPr lang="en-US" sz="20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da profunda transição que se observava nas economias subdesenvolvidas 		latino-americanas</a:t>
            </a:r>
          </a:p>
          <a:p>
            <a:pPr marL="1143000" lvl="2" indent="-22860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países latino-americano realizavam uma transição própria do modelo agro-	exportador para a industrialização devido a estrutura econômica e institucional 	subdesenvolvida.</a:t>
            </a:r>
          </a:p>
          <a:p>
            <a:pPr marL="1143000" lvl="2" indent="-22860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22228B"/>
                </a:solidFill>
              </a:rPr>
              <a:t>1930:</a:t>
            </a:r>
            <a:r>
              <a:rPr lang="en-US" sz="2000">
                <a:solidFill>
                  <a:srgbClr val="22228B"/>
                </a:solidFill>
              </a:rPr>
              <a:t> </a:t>
            </a:r>
            <a:r>
              <a:rPr lang="pt-BR" sz="2000">
                <a:solidFill>
                  <a:srgbClr val="22228B"/>
                </a:solidFill>
              </a:rPr>
              <a:t>contração da capacidade para importar e suas repercussões constituíram a referência histórica para a elaboração da diferença estrutural de funcionamento das economias centrais e periféricas.</a:t>
            </a:r>
            <a:endParaRPr lang="en-US" sz="20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Seguido por vários outros autores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Furtado 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Formação Econômica do Brasil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(58)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Anibal Pinto: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Chile Um caso de Desarollo Frustrado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(56)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Aldo Ferrer: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La Economia Argentina (79)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280099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33375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Método histórico - estruturalista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7838" y="981075"/>
            <a:ext cx="111617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chemeClr val="hlink"/>
                </a:solidFill>
              </a:rPr>
              <a:t>Enfoque metodológico</a:t>
            </a:r>
            <a:r>
              <a:rPr lang="pt-BR" sz="2400">
                <a:solidFill>
                  <a:schemeClr val="hlink"/>
                </a:solidFill>
              </a:rPr>
              <a:t>: </a:t>
            </a:r>
            <a:r>
              <a:rPr lang="pt-BR" sz="2400" b="1">
                <a:solidFill>
                  <a:schemeClr val="hlink"/>
                </a:solidFill>
              </a:rPr>
              <a:t>Histórico</a:t>
            </a:r>
            <a:r>
              <a:rPr lang="pt-BR" sz="2000" b="1">
                <a:solidFill>
                  <a:schemeClr val="hlink"/>
                </a:solidFill>
              </a:rPr>
              <a:t> </a:t>
            </a:r>
          </a:p>
          <a:p>
            <a:pPr marL="800100" lvl="1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1.</a:t>
            </a:r>
            <a:r>
              <a:rPr lang="pt-BR" sz="2000">
                <a:solidFill>
                  <a:srgbClr val="280099"/>
                </a:solidFill>
              </a:rPr>
              <a:t> </a:t>
            </a:r>
            <a:r>
              <a:rPr lang="pt-BR" sz="2100" b="1"/>
              <a:t>São necessárias (possíveis) adaptações e reformulações contínuas  das interpretações e análises</a:t>
            </a:r>
          </a:p>
          <a:p>
            <a:pPr marL="1714500" lvl="3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80099"/>
                </a:solidFill>
              </a:rPr>
              <a:t>	</a:t>
            </a:r>
            <a:r>
              <a:rPr lang="pt-BR">
                <a:solidFill>
                  <a:schemeClr val="accent2"/>
                </a:solidFill>
              </a:rPr>
              <a:t>Metodologia não muda mas realidade sim – pensamento da Cepal sofre reformulações</a:t>
            </a:r>
          </a:p>
          <a:p>
            <a:pPr marL="1257300" lvl="2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280099"/>
                </a:solidFill>
              </a:rPr>
              <a:t> </a:t>
            </a:r>
            <a:endParaRPr lang="en-US" sz="21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404813"/>
            <a:ext cx="121888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>
                <a:solidFill>
                  <a:srgbClr val="86041A"/>
                </a:solidFill>
                <a:ea typeface="Arial Unicode MS" pitchFamily="34" charset="-128"/>
                <a:cs typeface="Arial Unicode MS" pitchFamily="34" charset="-128"/>
              </a:rPr>
              <a:t>CEPAL e a sua produção analítica em 50 anos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198563" y="188913"/>
            <a:ext cx="9750425" cy="1152525"/>
          </a:xfrm>
        </p:spPr>
        <p:txBody>
          <a:bodyPr/>
          <a:lstStyle/>
          <a:p>
            <a:r>
              <a:rPr lang="pt-BR"/>
              <a:t>Desenvolvimentismo</a:t>
            </a:r>
          </a:p>
        </p:txBody>
      </p:sp>
      <p:pic>
        <p:nvPicPr>
          <p:cNvPr id="71683" name="Picture 3" descr="ricardo-bielschow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773238"/>
            <a:ext cx="2001837" cy="3168650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49275" y="50847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Ricardo Bielschowsky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3357563" y="1412875"/>
            <a:ext cx="8353425" cy="4824413"/>
          </a:xfrm>
          <a:prstGeom prst="wedgeRectCallout">
            <a:avLst>
              <a:gd name="adj1" fmla="val -62884"/>
              <a:gd name="adj2" fmla="val -2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buFontTx/>
              <a:buChar char="•"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88" y="1557338"/>
            <a:ext cx="7848600" cy="45354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2016</Words>
  <Application>Microsoft Office PowerPoint</Application>
  <PresentationFormat>Personalizar</PresentationFormat>
  <Paragraphs>298</Paragraphs>
  <Slides>27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Arial Unicode MS</vt:lpstr>
      <vt:lpstr>Constantia</vt:lpstr>
      <vt:lpstr>Times New Roman</vt:lpstr>
      <vt:lpstr>Wingdings</vt:lpstr>
      <vt:lpstr>Ppt0000000</vt:lpstr>
      <vt:lpstr>Aula 14:  O pensamento cepalino inicial e sua evolução</vt:lpstr>
      <vt:lpstr>Apresentação do PowerPoint</vt:lpstr>
      <vt:lpstr>Apresentação do PowerPoint</vt:lpstr>
      <vt:lpstr>Apresentação do PowerPoint</vt:lpstr>
      <vt:lpstr>Apresentação do PowerPoint</vt:lpstr>
      <vt:lpstr>Características centrais ao pensamento da CEPAL:</vt:lpstr>
      <vt:lpstr>Apresentação do PowerPoint</vt:lpstr>
      <vt:lpstr>Apresentação do PowerPoint</vt:lpstr>
      <vt:lpstr>Desenvolvimentismo</vt:lpstr>
      <vt:lpstr>Apresentação do PowerPoint</vt:lpstr>
      <vt:lpstr>Apresentação do PowerPoint</vt:lpstr>
      <vt:lpstr>Apresentação do PowerPoint</vt:lpstr>
      <vt:lpstr>Análise centro – Periferia </vt:lpstr>
      <vt:lpstr>A Vulnerabilidade externa:  desequilíbrio estrutural do Balanço de pagamento  e a deterioração dos termos de troca</vt:lpstr>
      <vt:lpstr>Apresentação do PowerPoint</vt:lpstr>
      <vt:lpstr>Marco Analítico – CEPAL anos 50 </vt:lpstr>
      <vt:lpstr>Apresentação do PowerPoint</vt:lpstr>
      <vt:lpstr>Apresentação do PowerPoint</vt:lpstr>
      <vt:lpstr>Apresentação do PowerPoint</vt:lpstr>
      <vt:lpstr>Apresentação do PowerPoint</vt:lpstr>
      <vt:lpstr>Diferenças de perspectivas em torno da  reforma agrária</vt:lpstr>
      <vt:lpstr>As transições do final dos 60 e da década de 70</vt:lpstr>
      <vt:lpstr>Apresentação do PowerPoint</vt:lpstr>
      <vt:lpstr>Apresentação do PowerPoint</vt:lpstr>
      <vt:lpstr>A CEPAL na década de 80</vt:lpstr>
      <vt:lpstr>Os anos 90: neo estruturalismo e a transformação produtiva com equidade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26</cp:revision>
  <dcterms:created xsi:type="dcterms:W3CDTF">2013-02-28T14:35:11Z</dcterms:created>
  <dcterms:modified xsi:type="dcterms:W3CDTF">2016-04-19T04:43:40Z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