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7" r:id="rId1"/>
  </p:sldMasterIdLst>
  <p:sldIdLst>
    <p:sldId id="256" r:id="rId2"/>
    <p:sldId id="260" r:id="rId3"/>
    <p:sldId id="257" r:id="rId4"/>
    <p:sldId id="259" r:id="rId5"/>
    <p:sldId id="261" r:id="rId6"/>
    <p:sldId id="263" r:id="rId7"/>
    <p:sldId id="264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3/4/2016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1586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3/4/2016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136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3/4/2016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696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3/4/2016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648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3/4/2016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3040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3/4/2016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956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3/4/2016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648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3/4/2016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453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3/4/2016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203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0DF5E60-9974-AC48-9591-99C2BB44B7CF}" type="datetimeFigureOut">
              <a:rPr lang="en-US" smtClean="0"/>
              <a:pPr/>
              <a:t>3/4/2016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698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3/4/2016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8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3/4/2016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2058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494004" y="1135542"/>
            <a:ext cx="10572000" cy="1487236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>
                <a:solidFill>
                  <a:schemeClr val="accent2"/>
                </a:solidFill>
              </a:rPr>
              <a:t>Documentos e Propostas legais</a:t>
            </a:r>
            <a:endParaRPr lang="pt-BR" b="1" dirty="0">
              <a:solidFill>
                <a:schemeClr val="accent2"/>
              </a:solidFill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5152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81000" y="5074920"/>
            <a:ext cx="10981944" cy="822960"/>
          </a:xfrm>
        </p:spPr>
        <p:txBody>
          <a:bodyPr/>
          <a:lstStyle/>
          <a:p>
            <a:pPr algn="ctr"/>
            <a:r>
              <a:rPr lang="pt-BR" sz="4800" dirty="0"/>
              <a:t>Proposta Curricular do Estado de São </a:t>
            </a:r>
            <a:r>
              <a:rPr lang="pt-BR" sz="4800" dirty="0" smtClean="0"/>
              <a:t>Paulo</a:t>
            </a:r>
            <a:endParaRPr lang="pt-BR" sz="4800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 descr="http://files.gpecea-usp.webnode.com.br/200000440-841a98515e/capa%20curriculo%20quimic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3291" y="829732"/>
            <a:ext cx="3402409" cy="394811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44542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1601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Diretrizes Curriculares </a:t>
            </a:r>
            <a:r>
              <a:rPr lang="pt-BR" dirty="0" smtClean="0"/>
              <a:t>Nacionais...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4304" y="2252870"/>
            <a:ext cx="11543389" cy="4020666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sz="2800" dirty="0"/>
              <a:t>Diretrizes Curriculares Nacionais para a Educação Infantil; </a:t>
            </a:r>
            <a:br>
              <a:rPr lang="pt-BR" sz="2800" dirty="0"/>
            </a:br>
            <a:r>
              <a:rPr lang="pt-BR" sz="2800" dirty="0"/>
              <a:t>Diretrizes Curriculares Nacionais para o Ensino Fundamental; </a:t>
            </a:r>
            <a:br>
              <a:rPr lang="pt-BR" sz="2800" dirty="0"/>
            </a:br>
            <a:r>
              <a:rPr lang="pt-BR" sz="2800" dirty="0"/>
              <a:t>Diretrizes Curriculares Nacionais para o Ensino Médio; </a:t>
            </a:r>
            <a:br>
              <a:rPr lang="pt-BR" sz="2800" dirty="0"/>
            </a:br>
            <a:r>
              <a:rPr lang="pt-BR" sz="2800" dirty="0"/>
              <a:t>Diretrizes Curriculares Nacionais para Formação de </a:t>
            </a:r>
            <a:r>
              <a:rPr lang="pt-BR" sz="2800" dirty="0" smtClean="0"/>
              <a:t>Professores;                                             </a:t>
            </a:r>
            <a:r>
              <a:rPr lang="pt-BR" sz="2800" b="1" dirty="0" smtClean="0"/>
              <a:t>Diretrizes </a:t>
            </a:r>
            <a:r>
              <a:rPr lang="pt-BR" sz="2800" b="1" dirty="0"/>
              <a:t>Curriculares Nacionais </a:t>
            </a:r>
            <a:r>
              <a:rPr lang="pt-BR" sz="2800" b="1" dirty="0" smtClean="0"/>
              <a:t>para os Cursos de Graduação.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2258889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chemeClr val="accent2"/>
                </a:solidFill>
              </a:rPr>
              <a:t>DCN – Diretrizes Curriculares Nacionais – para os cursos de </a:t>
            </a:r>
            <a:r>
              <a:rPr lang="pt-BR" b="1" dirty="0" smtClean="0">
                <a:solidFill>
                  <a:schemeClr val="accent2"/>
                </a:solidFill>
              </a:rPr>
              <a:t>Química</a:t>
            </a:r>
            <a:endParaRPr lang="pt-BR" b="1" dirty="0">
              <a:solidFill>
                <a:schemeClr val="accent2"/>
              </a:solidFill>
            </a:endParaRPr>
          </a:p>
        </p:txBody>
      </p:sp>
      <p:sp>
        <p:nvSpPr>
          <p:cNvPr id="8" name="Espaço Reservado para Conteúdo 7"/>
          <p:cNvSpPr>
            <a:spLocks noGrp="1"/>
          </p:cNvSpPr>
          <p:nvPr>
            <p:ph sz="half" idx="1"/>
          </p:nvPr>
        </p:nvSpPr>
        <p:spPr>
          <a:xfrm>
            <a:off x="518474" y="2222287"/>
            <a:ext cx="11059634" cy="44876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Perfil: </a:t>
            </a:r>
          </a:p>
          <a:p>
            <a:pPr marL="0" indent="0">
              <a:buNone/>
            </a:pPr>
            <a:r>
              <a:rPr lang="pt-BR" sz="2800" dirty="0" smtClean="0"/>
              <a:t>O </a:t>
            </a:r>
            <a:r>
              <a:rPr lang="pt-BR" sz="2800" dirty="0"/>
              <a:t>Licenciado em Química deve ter formação generalista, mas sólida e abrangente em conteúdos dos diversos campos da Química, preparação adequada à aplicação pedagógica do conhecimento e experiências de Química e de áreas afins na atuação profissional como educador na educação fundamental e média</a:t>
            </a:r>
            <a:r>
              <a:rPr lang="pt-BR" sz="2800" dirty="0" smtClean="0"/>
              <a:t>.</a:t>
            </a:r>
          </a:p>
          <a:p>
            <a:pPr marL="0" indent="0">
              <a:buNone/>
            </a:pPr>
            <a:r>
              <a:rPr lang="pt-BR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Competências e habilidades:</a:t>
            </a:r>
          </a:p>
          <a:p>
            <a:pPr marL="0" indent="0">
              <a:buNone/>
            </a:pPr>
            <a:r>
              <a:rPr lang="pt-BR" sz="2800" dirty="0" smtClean="0"/>
              <a:t>....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593874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960716" y="246206"/>
            <a:ext cx="10571998" cy="970450"/>
          </a:xfrm>
        </p:spPr>
        <p:txBody>
          <a:bodyPr>
            <a:noAutofit/>
          </a:bodyPr>
          <a:lstStyle/>
          <a:p>
            <a:pPr algn="ctr"/>
            <a:r>
              <a:rPr lang="pt-BR" sz="3600" b="1" dirty="0" smtClean="0">
                <a:solidFill>
                  <a:schemeClr val="accent2"/>
                </a:solidFill>
              </a:rPr>
              <a:t>CONTEÚDOS CURRICULARES</a:t>
            </a:r>
            <a:r>
              <a:rPr lang="pt-BR" sz="3600" dirty="0" smtClean="0">
                <a:solidFill>
                  <a:schemeClr val="accent2"/>
                </a:solidFill>
              </a:rPr>
              <a:t>: </a:t>
            </a:r>
            <a:br>
              <a:rPr lang="pt-BR" sz="3600" dirty="0" smtClean="0">
                <a:solidFill>
                  <a:schemeClr val="accent2"/>
                </a:solidFill>
              </a:rPr>
            </a:br>
            <a:r>
              <a:rPr lang="pt-BR" sz="2000" dirty="0" smtClean="0">
                <a:solidFill>
                  <a:schemeClr val="accent2"/>
                </a:solidFill>
              </a:rPr>
              <a:t>Física, Matemática e Química</a:t>
            </a:r>
            <a:r>
              <a:rPr lang="pt-BR" sz="3600" dirty="0" smtClean="0"/>
              <a:t/>
            </a:r>
            <a:br>
              <a:rPr lang="pt-BR" sz="3600" dirty="0" smtClean="0"/>
            </a:br>
            <a:endParaRPr lang="pt-BR" sz="1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4510" y="1425024"/>
            <a:ext cx="12076090" cy="4631349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pt-BR" sz="2400" b="1" dirty="0" smtClean="0"/>
              <a:t>Química (Teoria e laboratório): </a:t>
            </a:r>
          </a:p>
          <a:p>
            <a:pPr marL="90488" indent="358775">
              <a:buFont typeface="Wingdings" panose="05000000000000000000" pitchFamily="2" charset="2"/>
              <a:buChar char="v"/>
            </a:pPr>
            <a:r>
              <a:rPr lang="pt-BR" sz="2400" b="1" dirty="0" smtClean="0"/>
              <a:t>propriedades físico-químicas das substâncias e dos materiais; </a:t>
            </a:r>
            <a:endParaRPr lang="pt-BR" sz="2400" b="1" dirty="0" smtClean="0"/>
          </a:p>
          <a:p>
            <a:pPr marL="90488" indent="358775">
              <a:buFont typeface="Wingdings" panose="05000000000000000000" pitchFamily="2" charset="2"/>
              <a:buChar char="v"/>
            </a:pPr>
            <a:r>
              <a:rPr lang="pt-BR" sz="2400" b="1" dirty="0" smtClean="0"/>
              <a:t>estrutura atômica e molecular; </a:t>
            </a:r>
          </a:p>
          <a:p>
            <a:pPr marL="90488" indent="358775">
              <a:buFont typeface="Wingdings" panose="05000000000000000000" pitchFamily="2" charset="2"/>
              <a:buChar char="v"/>
            </a:pPr>
            <a:r>
              <a:rPr lang="pt-BR" sz="2400" b="1" dirty="0" smtClean="0"/>
              <a:t>análise </a:t>
            </a:r>
            <a:r>
              <a:rPr lang="pt-BR" sz="2400" b="1" dirty="0" smtClean="0"/>
              <a:t>química (métodos químicos e físicos e controle de qualidade analítico); </a:t>
            </a:r>
          </a:p>
          <a:p>
            <a:pPr marL="90488" indent="358775">
              <a:buFont typeface="Wingdings" panose="05000000000000000000" pitchFamily="2" charset="2"/>
              <a:buChar char="v"/>
            </a:pPr>
            <a:r>
              <a:rPr lang="pt-BR" sz="2400" b="1" dirty="0" smtClean="0"/>
              <a:t>termodinâmica química; </a:t>
            </a:r>
          </a:p>
          <a:p>
            <a:pPr marL="90488" indent="358775">
              <a:buFont typeface="Wingdings" panose="05000000000000000000" pitchFamily="2" charset="2"/>
              <a:buChar char="v"/>
            </a:pPr>
            <a:r>
              <a:rPr lang="pt-BR" sz="2400" b="1" dirty="0" smtClean="0"/>
              <a:t>cinética química; </a:t>
            </a:r>
          </a:p>
          <a:p>
            <a:pPr marL="90488" indent="358775">
              <a:buFont typeface="Wingdings" panose="05000000000000000000" pitchFamily="2" charset="2"/>
              <a:buChar char="v"/>
            </a:pPr>
            <a:r>
              <a:rPr lang="pt-BR" sz="2400" b="1" dirty="0" smtClean="0"/>
              <a:t>estudo de compostos: orgânicos, organometálicos, compostos de coordenação, macromoléculas e biomoléculas; </a:t>
            </a:r>
          </a:p>
          <a:p>
            <a:pPr marL="90488" indent="358775">
              <a:buFont typeface="Wingdings" panose="05000000000000000000" pitchFamily="2" charset="2"/>
              <a:buChar char="v"/>
            </a:pPr>
            <a:r>
              <a:rPr lang="pt-BR" sz="2400" b="1" dirty="0" smtClean="0"/>
              <a:t>técnicas básicas de laboratório.</a:t>
            </a:r>
            <a:endParaRPr lang="pt-BR" sz="2400" b="1" dirty="0"/>
          </a:p>
        </p:txBody>
      </p:sp>
      <p:sp>
        <p:nvSpPr>
          <p:cNvPr id="4" name="Seta para a direita 3"/>
          <p:cNvSpPr/>
          <p:nvPr/>
        </p:nvSpPr>
        <p:spPr>
          <a:xfrm rot="9193159" flipV="1">
            <a:off x="6080762" y="1123222"/>
            <a:ext cx="2027413" cy="6672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Q. Analítica</a:t>
            </a:r>
            <a:endParaRPr lang="pt-BR" dirty="0"/>
          </a:p>
        </p:txBody>
      </p:sp>
      <p:sp>
        <p:nvSpPr>
          <p:cNvPr id="5" name="Seta para a direita 4"/>
          <p:cNvSpPr/>
          <p:nvPr/>
        </p:nvSpPr>
        <p:spPr>
          <a:xfrm rot="10800000" flipV="1">
            <a:off x="4758592" y="2281490"/>
            <a:ext cx="1842831" cy="63973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Q. Inorgânica</a:t>
            </a:r>
            <a:endParaRPr lang="pt-BR" dirty="0"/>
          </a:p>
        </p:txBody>
      </p:sp>
      <p:sp>
        <p:nvSpPr>
          <p:cNvPr id="6" name="Seta para a direita 5"/>
          <p:cNvSpPr/>
          <p:nvPr/>
        </p:nvSpPr>
        <p:spPr>
          <a:xfrm rot="9193159" flipV="1">
            <a:off x="8848839" y="2145437"/>
            <a:ext cx="1852207" cy="6105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Q. Analítica</a:t>
            </a:r>
            <a:endParaRPr lang="pt-BR" dirty="0"/>
          </a:p>
        </p:txBody>
      </p:sp>
      <p:sp>
        <p:nvSpPr>
          <p:cNvPr id="7" name="Seta para a direita 6"/>
          <p:cNvSpPr/>
          <p:nvPr/>
        </p:nvSpPr>
        <p:spPr>
          <a:xfrm rot="9193159" flipV="1">
            <a:off x="7233279" y="3677988"/>
            <a:ext cx="1832960" cy="6910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Q. Analítica</a:t>
            </a:r>
            <a:endParaRPr lang="pt-BR" dirty="0"/>
          </a:p>
        </p:txBody>
      </p:sp>
      <p:sp>
        <p:nvSpPr>
          <p:cNvPr id="8" name="Seta para a direita 7"/>
          <p:cNvSpPr/>
          <p:nvPr/>
        </p:nvSpPr>
        <p:spPr>
          <a:xfrm rot="9193159" flipV="1">
            <a:off x="7210512" y="1159193"/>
            <a:ext cx="2012066" cy="543594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Q. Físico-Química</a:t>
            </a:r>
            <a:endParaRPr lang="pt-BR" dirty="0"/>
          </a:p>
        </p:txBody>
      </p:sp>
      <p:sp>
        <p:nvSpPr>
          <p:cNvPr id="9" name="Seta para a direita 8"/>
          <p:cNvSpPr/>
          <p:nvPr/>
        </p:nvSpPr>
        <p:spPr>
          <a:xfrm rot="10800000" flipV="1">
            <a:off x="2954647" y="3886353"/>
            <a:ext cx="2012066" cy="543594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Q. Físico-Química</a:t>
            </a:r>
            <a:endParaRPr lang="pt-BR" dirty="0"/>
          </a:p>
        </p:txBody>
      </p:sp>
      <p:sp>
        <p:nvSpPr>
          <p:cNvPr id="10" name="Seta para a direita 9"/>
          <p:cNvSpPr/>
          <p:nvPr/>
        </p:nvSpPr>
        <p:spPr>
          <a:xfrm rot="10800000" flipV="1">
            <a:off x="3960681" y="3401566"/>
            <a:ext cx="2012066" cy="543594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Q. Físico-Química</a:t>
            </a:r>
            <a:endParaRPr lang="pt-BR" dirty="0"/>
          </a:p>
        </p:txBody>
      </p:sp>
      <p:sp>
        <p:nvSpPr>
          <p:cNvPr id="11" name="Seta para a direita 10"/>
          <p:cNvSpPr/>
          <p:nvPr/>
        </p:nvSpPr>
        <p:spPr>
          <a:xfrm rot="9193159" flipV="1">
            <a:off x="9656394" y="3740291"/>
            <a:ext cx="1808881" cy="63085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Q. Orgânica</a:t>
            </a:r>
            <a:endParaRPr lang="pt-BR" dirty="0"/>
          </a:p>
        </p:txBody>
      </p:sp>
      <p:sp>
        <p:nvSpPr>
          <p:cNvPr id="12" name="Seta para a direita 11"/>
          <p:cNvSpPr/>
          <p:nvPr/>
        </p:nvSpPr>
        <p:spPr>
          <a:xfrm rot="9193159" flipV="1">
            <a:off x="8581989" y="3643979"/>
            <a:ext cx="1832960" cy="691029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Bioquímica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63659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92838" y="386499"/>
            <a:ext cx="10571998" cy="970450"/>
          </a:xfrm>
        </p:spPr>
        <p:txBody>
          <a:bodyPr/>
          <a:lstStyle/>
          <a:p>
            <a:r>
              <a:rPr lang="pt-BR" b="1" dirty="0">
                <a:solidFill>
                  <a:schemeClr val="accent2"/>
                </a:solidFill>
              </a:rPr>
              <a:t>Conteúdos Específicos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8218" y="1913640"/>
            <a:ext cx="11456709" cy="3912125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pt-BR" sz="2400" dirty="0" smtClean="0"/>
              <a:t>São </a:t>
            </a:r>
            <a:r>
              <a:rPr lang="pt-BR" sz="2400" dirty="0"/>
              <a:t>os conteúdos profissionais essenciais para o desenvolvimento de competências e habilidades. É a essência diferencial de cada curso. Considerando as especificidades regionais e institucionais, a IES estabelecerá os currículos com vistas ao perfil do profissional que deseja </a:t>
            </a:r>
            <a:r>
              <a:rPr lang="pt-BR" sz="2400" dirty="0" smtClean="0"/>
              <a:t>formar.</a:t>
            </a:r>
          </a:p>
          <a:p>
            <a:endParaRPr lang="pt-BR" sz="2400" dirty="0" smtClean="0"/>
          </a:p>
          <a:p>
            <a:r>
              <a:rPr lang="pt-BR" sz="2800" b="1" dirty="0" smtClean="0">
                <a:solidFill>
                  <a:schemeClr val="accent2"/>
                </a:solidFill>
              </a:rPr>
              <a:t>Para </a:t>
            </a:r>
            <a:r>
              <a:rPr lang="pt-BR" sz="2800" b="1" dirty="0">
                <a:solidFill>
                  <a:schemeClr val="accent2"/>
                </a:solidFill>
              </a:rPr>
              <a:t>a Licenciatura em Química</a:t>
            </a:r>
            <a:r>
              <a:rPr lang="pt-BR" sz="2800" dirty="0">
                <a:solidFill>
                  <a:schemeClr val="accent2"/>
                </a:solidFill>
              </a:rPr>
              <a:t> serão incluídos no conjunto dos conteúdos profissionais os conteúdos da Educação Básica, consideradas as Diretrizes Curriculares Nacionais para a formação de Professores em nível superior, bem como as Diretrizes Nacionais para a Educação Básica e para o Ensino Médio. </a:t>
            </a:r>
          </a:p>
        </p:txBody>
      </p:sp>
    </p:spTree>
    <p:extLst>
      <p:ext uri="{BB962C8B-B14F-4D97-AF65-F5344CB8AC3E}">
        <p14:creationId xmlns:p14="http://schemas.microsoft.com/office/powerpoint/2010/main" val="4074669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925247" y="-109802"/>
            <a:ext cx="10572000" cy="2034862"/>
          </a:xfrm>
        </p:spPr>
        <p:txBody>
          <a:bodyPr/>
          <a:lstStyle/>
          <a:p>
            <a:pPr algn="ctr"/>
            <a:r>
              <a:rPr lang="pt-BR" sz="9600" dirty="0" smtClean="0">
                <a:solidFill>
                  <a:schemeClr val="accent2"/>
                </a:solidFill>
              </a:rPr>
              <a:t>PCN</a:t>
            </a:r>
            <a:endParaRPr lang="pt-BR" sz="9600" dirty="0">
              <a:solidFill>
                <a:schemeClr val="accent2"/>
              </a:solidFill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307441" y="5530275"/>
            <a:ext cx="10058400" cy="1143000"/>
          </a:xfrm>
        </p:spPr>
        <p:txBody>
          <a:bodyPr>
            <a:noAutofit/>
          </a:bodyPr>
          <a:lstStyle/>
          <a:p>
            <a:pPr algn="ctr"/>
            <a:r>
              <a:rPr lang="pt-BR" sz="3600" dirty="0"/>
              <a:t>Parâmetros Curriculares Nacionais</a:t>
            </a:r>
          </a:p>
          <a:p>
            <a:pPr algn="ctr"/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1592101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94136" y="364065"/>
            <a:ext cx="7322849" cy="6307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37774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2266" y="1959888"/>
            <a:ext cx="5487126" cy="2910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834" y="3886448"/>
            <a:ext cx="4644008" cy="2471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2834" y="697880"/>
            <a:ext cx="4745901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585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73378" y="1970462"/>
            <a:ext cx="5828384" cy="2308324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t-BR" sz="2400" b="1" dirty="0" smtClean="0"/>
              <a:t>CONTEXTUALIZAÇÃO </a:t>
            </a:r>
            <a:r>
              <a:rPr lang="pt-BR" sz="2400" b="1" dirty="0"/>
              <a:t>SÓCIOCULTURAL,</a:t>
            </a:r>
          </a:p>
          <a:p>
            <a:pPr algn="ctr"/>
            <a:r>
              <a:rPr lang="pt-BR" sz="2400" dirty="0" smtClean="0"/>
              <a:t>a </a:t>
            </a:r>
            <a:r>
              <a:rPr lang="pt-BR" sz="2400" dirty="0"/>
              <a:t>inserção do conhecimento disciplinar nos diferentes setores da sociedade, suas relações com os aspectos políticos, econômicos e sociais de cada época e com a tecnologia e cultura contemporâneas.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721101" y="506455"/>
            <a:ext cx="10571998" cy="970450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>
                <a:solidFill>
                  <a:schemeClr val="accent2"/>
                </a:solidFill>
              </a:rPr>
              <a:t>Competências e habilidades Ciências da Natureza, Matemática e suas </a:t>
            </a:r>
            <a:r>
              <a:rPr lang="pt-BR" b="1" dirty="0" smtClean="0">
                <a:solidFill>
                  <a:schemeClr val="accent2"/>
                </a:solidFill>
              </a:rPr>
              <a:t>Tecnologias</a:t>
            </a:r>
            <a:endParaRPr lang="pt-BR" b="1" dirty="0">
              <a:solidFill>
                <a:schemeClr val="accent2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73378" y="4671318"/>
            <a:ext cx="11792931" cy="1569660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t-BR" sz="2400" b="1" dirty="0"/>
              <a:t>REPRESENTAÇÃO E COMUNICAÇÃO, ENVOLVENDO A LEITURA E INTERPRETAÇÃO DE CÓDIGOS, NOMENCLATURAS E TEXTOS</a:t>
            </a:r>
          </a:p>
          <a:p>
            <a:r>
              <a:rPr lang="pt-BR" sz="2400" dirty="0"/>
              <a:t>próprios da Química e da Ciência, a transposição entre diferentes formas de representação, a busca de informações, a produção e análise crítica de diferentes tipos </a:t>
            </a:r>
            <a:r>
              <a:rPr lang="pt-BR" sz="2400"/>
              <a:t>de </a:t>
            </a:r>
            <a:r>
              <a:rPr lang="pt-BR" sz="2400" smtClean="0"/>
              <a:t>textos.</a:t>
            </a:r>
            <a:endParaRPr lang="pt-BR" sz="2400" dirty="0"/>
          </a:p>
        </p:txBody>
      </p:sp>
      <p:sp>
        <p:nvSpPr>
          <p:cNvPr id="6" name="Retângulo 5"/>
          <p:cNvSpPr/>
          <p:nvPr/>
        </p:nvSpPr>
        <p:spPr>
          <a:xfrm>
            <a:off x="6824133" y="2104615"/>
            <a:ext cx="4936067" cy="1938992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t-BR" sz="2400" b="1" dirty="0"/>
              <a:t>INVESTIGAÇÃO E COMPREENSÃO, OU SEJA, O USO DE IDÉIAS, CONCEITOS, LEIS, MODELOS</a:t>
            </a:r>
          </a:p>
          <a:p>
            <a:pPr algn="ctr"/>
            <a:r>
              <a:rPr lang="pt-BR" sz="2400" dirty="0"/>
              <a:t>e procedimentos científicos associados a essa disciplina; </a:t>
            </a:r>
          </a:p>
        </p:txBody>
      </p:sp>
    </p:spTree>
    <p:extLst>
      <p:ext uri="{BB962C8B-B14F-4D97-AF65-F5344CB8AC3E}">
        <p14:creationId xmlns:p14="http://schemas.microsoft.com/office/powerpoint/2010/main" val="36761105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Retrospectiva">
  <a:themeElements>
    <a:clrScheme name="Retrospec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201</TotalTime>
  <Words>388</Words>
  <Application>Microsoft Office PowerPoint</Application>
  <PresentationFormat>Widescreen</PresentationFormat>
  <Paragraphs>40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Retrospectiva</vt:lpstr>
      <vt:lpstr>Documentos e Propostas legais</vt:lpstr>
      <vt:lpstr>Diretrizes Curriculares Nacionais...</vt:lpstr>
      <vt:lpstr>DCN – Diretrizes Curriculares Nacionais – para os cursos de Química</vt:lpstr>
      <vt:lpstr>CONTEÚDOS CURRICULARES:  Física, Matemática e Química </vt:lpstr>
      <vt:lpstr>Conteúdos Específicos </vt:lpstr>
      <vt:lpstr>PCN</vt:lpstr>
      <vt:lpstr>Apresentação do PowerPoint</vt:lpstr>
      <vt:lpstr>Apresentação do PowerPoint</vt:lpstr>
      <vt:lpstr>Competências e habilidades Ciências da Natureza, Matemática e suas Tecnologias</vt:lpstr>
      <vt:lpstr>Proposta Curricular do Estado de São Paulo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Documentos e Propostas legais</dc:title>
  <dc:creator>joana andrade</dc:creator>
  <cp:lastModifiedBy>joana andrade</cp:lastModifiedBy>
  <cp:revision>10</cp:revision>
  <dcterms:created xsi:type="dcterms:W3CDTF">2016-03-04T14:38:04Z</dcterms:created>
  <dcterms:modified xsi:type="dcterms:W3CDTF">2016-03-04T19:22:21Z</dcterms:modified>
</cp:coreProperties>
</file>