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345" r:id="rId3"/>
    <p:sldId id="401" r:id="rId4"/>
    <p:sldId id="402" r:id="rId5"/>
    <p:sldId id="403" r:id="rId6"/>
    <p:sldId id="368" r:id="rId7"/>
    <p:sldId id="369" r:id="rId8"/>
    <p:sldId id="370" r:id="rId9"/>
    <p:sldId id="371" r:id="rId10"/>
    <p:sldId id="346" r:id="rId11"/>
    <p:sldId id="366" r:id="rId12"/>
    <p:sldId id="372" r:id="rId13"/>
    <p:sldId id="394" r:id="rId14"/>
    <p:sldId id="391" r:id="rId15"/>
    <p:sldId id="392" r:id="rId16"/>
    <p:sldId id="393" r:id="rId17"/>
    <p:sldId id="339" r:id="rId18"/>
    <p:sldId id="340" r:id="rId19"/>
    <p:sldId id="341" r:id="rId20"/>
    <p:sldId id="343" r:id="rId21"/>
    <p:sldId id="351" r:id="rId22"/>
    <p:sldId id="353" r:id="rId23"/>
    <p:sldId id="376" r:id="rId24"/>
    <p:sldId id="378" r:id="rId25"/>
    <p:sldId id="377" r:id="rId26"/>
    <p:sldId id="379" r:id="rId27"/>
    <p:sldId id="380" r:id="rId28"/>
    <p:sldId id="381" r:id="rId29"/>
    <p:sldId id="395" r:id="rId30"/>
    <p:sldId id="408" r:id="rId31"/>
    <p:sldId id="342" r:id="rId32"/>
    <p:sldId id="382" r:id="rId33"/>
    <p:sldId id="383" r:id="rId34"/>
    <p:sldId id="407" r:id="rId35"/>
    <p:sldId id="409" r:id="rId36"/>
    <p:sldId id="397" r:id="rId37"/>
    <p:sldId id="398" r:id="rId38"/>
    <p:sldId id="399" r:id="rId39"/>
    <p:sldId id="400" r:id="rId40"/>
    <p:sldId id="384" r:id="rId41"/>
    <p:sldId id="388" r:id="rId42"/>
    <p:sldId id="389" r:id="rId43"/>
    <p:sldId id="385" r:id="rId44"/>
    <p:sldId id="386" r:id="rId45"/>
    <p:sldId id="352" r:id="rId46"/>
    <p:sldId id="347" r:id="rId47"/>
    <p:sldId id="354" r:id="rId48"/>
    <p:sldId id="355" r:id="rId49"/>
    <p:sldId id="356" r:id="rId50"/>
    <p:sldId id="358" r:id="rId51"/>
    <p:sldId id="357" r:id="rId52"/>
    <p:sldId id="349" r:id="rId53"/>
    <p:sldId id="350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48" r:id="rId62"/>
    <p:sldId id="259" r:id="rId63"/>
    <p:sldId id="267" r:id="rId64"/>
    <p:sldId id="268" r:id="rId65"/>
    <p:sldId id="322" r:id="rId66"/>
    <p:sldId id="273" r:id="rId67"/>
    <p:sldId id="269" r:id="rId68"/>
    <p:sldId id="270" r:id="rId69"/>
    <p:sldId id="337" r:id="rId70"/>
    <p:sldId id="329" r:id="rId71"/>
    <p:sldId id="331" r:id="rId72"/>
    <p:sldId id="332" r:id="rId73"/>
    <p:sldId id="333" r:id="rId74"/>
    <p:sldId id="334" r:id="rId75"/>
    <p:sldId id="335" r:id="rId76"/>
    <p:sldId id="330" r:id="rId77"/>
    <p:sldId id="336" r:id="rId78"/>
    <p:sldId id="338" r:id="rId79"/>
    <p:sldId id="274" r:id="rId80"/>
    <p:sldId id="275" r:id="rId81"/>
    <p:sldId id="309" r:id="rId82"/>
    <p:sldId id="310" r:id="rId83"/>
    <p:sldId id="311" r:id="rId84"/>
    <p:sldId id="312" r:id="rId85"/>
    <p:sldId id="313" r:id="rId8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FF"/>
    <a:srgbClr val="DDDDDD"/>
    <a:srgbClr val="0066FF"/>
    <a:srgbClr val="993300"/>
    <a:srgbClr val="FFFF00"/>
    <a:srgbClr val="99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9661" autoAdjust="0"/>
  </p:normalViewPr>
  <p:slideViewPr>
    <p:cSldViewPr>
      <p:cViewPr varScale="1">
        <p:scale>
          <a:sx n="67" d="100"/>
          <a:sy n="67" d="100"/>
        </p:scale>
        <p:origin x="14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14532A-A460-4B8B-8F9C-A5725B2A41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0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C34F38-1026-49C5-B080-12231D1EAE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6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B58AF-2E4F-4A19-B112-BAFB2808A03A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0819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E0D90-C2A0-45B5-A17D-765132C59B29}" type="slidenum">
              <a:rPr lang="pt-BR" smtClean="0"/>
              <a:pPr/>
              <a:t>67</a:t>
            </a:fld>
            <a:endParaRPr lang="pt-BR" smtClean="0"/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136650" y="685800"/>
            <a:ext cx="4586288" cy="3440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6020" name="Text Box 3"/>
          <p:cNvSpPr>
            <a:spLocks noGrp="1" noChangeArrowheads="1"/>
          </p:cNvSpPr>
          <p:nvPr>
            <p:ph type="body"/>
          </p:nvPr>
        </p:nvSpPr>
        <p:spPr>
          <a:xfrm>
            <a:off x="0" y="4357688"/>
            <a:ext cx="6856413" cy="4797425"/>
          </a:xfrm>
          <a:noFill/>
          <a:ln/>
        </p:spPr>
        <p:txBody>
          <a:bodyPr lIns="83186" tIns="41429" rIns="83186" bIns="41429">
            <a:spAutoFit/>
          </a:bodyPr>
          <a:lstStyle/>
          <a:p>
            <a:pPr defTabSz="449263" eaLnBrk="1" hangingPunct="1">
              <a:lnSpc>
                <a:spcPct val="93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Últimos 20 anos: crescimento médio de 14,8% a.a.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Mercado mundial:  U$140 bi (2002); U$240 bi (2000)</a:t>
            </a: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ASICs – </a:t>
            </a:r>
            <a:r>
              <a:rPr lang="en-GB" sz="1500" i="1" smtClean="0">
                <a:cs typeface="Times New Roman" pitchFamily="18" charset="0"/>
              </a:rPr>
              <a:t>application specific integrated circuits</a:t>
            </a:r>
            <a:r>
              <a:rPr lang="en-GB" sz="1500" smtClean="0">
                <a:cs typeface="Times New Roman" pitchFamily="18" charset="0"/>
              </a:rPr>
              <a:t> 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SOC – </a:t>
            </a:r>
            <a:r>
              <a:rPr lang="en-GB" sz="1500" i="1" smtClean="0">
                <a:cs typeface="Times New Roman" pitchFamily="18" charset="0"/>
              </a:rPr>
              <a:t>system on a chip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PROSOFT/BNDES: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R$130 milhões contratados até 31 dez 2004 (dobra do estoque) / Pedidos em análise: R$ 224 milhões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smtClean="0"/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Brasil: mais competitivo em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- certos BK seriados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(p/ couros/calçados, máq. ferramentas tradicionais</a:t>
            </a:r>
          </a:p>
          <a:p>
            <a:pPr defTabSz="449263" eaLnBrk="1" hangingPunct="1">
              <a:spcBef>
                <a:spcPts val="600"/>
              </a:spcBef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certos BK encomenda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(açúcar/álcool, hidroeletricidade)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08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B631A-7124-49D6-863C-B3EB422A214E}" type="slidenum">
              <a:rPr lang="pt-BR" smtClean="0"/>
              <a:pPr/>
              <a:t>68</a:t>
            </a:fld>
            <a:endParaRPr lang="pt-BR" smtClean="0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1136650" y="685800"/>
            <a:ext cx="4586288" cy="3440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7044" name="Text Box 3"/>
          <p:cNvSpPr>
            <a:spLocks noGrp="1" noChangeArrowheads="1"/>
          </p:cNvSpPr>
          <p:nvPr>
            <p:ph type="body"/>
          </p:nvPr>
        </p:nvSpPr>
        <p:spPr>
          <a:xfrm>
            <a:off x="0" y="4357688"/>
            <a:ext cx="6856413" cy="4797425"/>
          </a:xfrm>
          <a:noFill/>
          <a:ln/>
        </p:spPr>
        <p:txBody>
          <a:bodyPr lIns="83186" tIns="41429" rIns="83186" bIns="41429">
            <a:spAutoFit/>
          </a:bodyPr>
          <a:lstStyle/>
          <a:p>
            <a:pPr defTabSz="449263" eaLnBrk="1" hangingPunct="1">
              <a:lnSpc>
                <a:spcPct val="93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Últimos 20 anos: crescimento médio de 14,8% a.a.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Mercado mundial:  U$140 bi (2002); U$240 bi (2000)</a:t>
            </a: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ASICs – </a:t>
            </a:r>
            <a:r>
              <a:rPr lang="en-GB" sz="1500" i="1" smtClean="0">
                <a:cs typeface="Times New Roman" pitchFamily="18" charset="0"/>
              </a:rPr>
              <a:t>application specific integrated circuits</a:t>
            </a:r>
            <a:r>
              <a:rPr lang="en-GB" sz="1500" smtClean="0">
                <a:cs typeface="Times New Roman" pitchFamily="18" charset="0"/>
              </a:rPr>
              <a:t> 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SOC – </a:t>
            </a:r>
            <a:r>
              <a:rPr lang="en-GB" sz="1500" i="1" smtClean="0">
                <a:cs typeface="Times New Roman" pitchFamily="18" charset="0"/>
              </a:rPr>
              <a:t>system on a chip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PROSOFT/BNDES: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R$130 milhões contratados até 31 dez 2004 (dobra do estoque) / Pedidos em análise: R$ 224 milhões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smtClean="0"/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Brasil: mais competitivo em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- certos BK seriados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(p/ couros/calçados, máq. ferramentas tradicionais</a:t>
            </a:r>
          </a:p>
          <a:p>
            <a:pPr defTabSz="449263" eaLnBrk="1" hangingPunct="1">
              <a:spcBef>
                <a:spcPts val="600"/>
              </a:spcBef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certos BK encomenda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(açúcar/álcool, hidroeletricidade)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9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239DA-C68A-4EF5-AF1F-BD078656FCE7}" type="slidenum">
              <a:rPr lang="pt-BR" smtClean="0"/>
              <a:pPr/>
              <a:t>77</a:t>
            </a:fld>
            <a:endParaRPr lang="pt-BR" smtClean="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62E9BC-635D-4948-B064-6BFDC7F262C3}" type="slidenum">
              <a:rPr lang="pt-BR" sz="1200"/>
              <a:pPr algn="r"/>
              <a:t>77</a:t>
            </a:fld>
            <a:endParaRPr lang="pt-BR" sz="12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1135063" y="685800"/>
            <a:ext cx="4587875" cy="3440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8069" name="Text Box 3"/>
          <p:cNvSpPr>
            <a:spLocks noGrp="1" noChangeArrowheads="1"/>
          </p:cNvSpPr>
          <p:nvPr>
            <p:ph type="body"/>
          </p:nvPr>
        </p:nvSpPr>
        <p:spPr>
          <a:xfrm>
            <a:off x="0" y="4357688"/>
            <a:ext cx="6856413" cy="4799012"/>
          </a:xfrm>
          <a:noFill/>
          <a:ln/>
        </p:spPr>
        <p:txBody>
          <a:bodyPr lIns="86133" tIns="42896" rIns="86133" bIns="42896">
            <a:spAutoFit/>
          </a:bodyPr>
          <a:lstStyle/>
          <a:p>
            <a:pPr defTabSz="449263" eaLnBrk="1" hangingPunct="1">
              <a:lnSpc>
                <a:spcPct val="93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Últimos 20 anos: crescimento médio de 14,8% a.a.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Mercado mundial:  U$140 bi (2002); U$240 bi (2000)</a:t>
            </a: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ASICs – </a:t>
            </a:r>
            <a:r>
              <a:rPr lang="en-GB" sz="1500" i="1" smtClean="0">
                <a:cs typeface="Times New Roman" pitchFamily="18" charset="0"/>
              </a:rPr>
              <a:t>application specific integrated circuits</a:t>
            </a:r>
            <a:r>
              <a:rPr lang="en-GB" sz="1500" smtClean="0">
                <a:cs typeface="Times New Roman" pitchFamily="18" charset="0"/>
              </a:rPr>
              <a:t> 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SOC – </a:t>
            </a:r>
            <a:r>
              <a:rPr lang="en-GB" sz="1500" i="1" smtClean="0">
                <a:cs typeface="Times New Roman" pitchFamily="18" charset="0"/>
              </a:rPr>
              <a:t>system on a chip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PROSOFT/BNDES: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R$130 milhões contratados até 31 dez 2004 (dobra do estoque) / Pedidos em análise: R$ 224 milhões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smtClean="0"/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Brasil: mais competitivo em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- certos BK seriados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(p/ couros/calçados, máq. ferramentas tradicionais</a:t>
            </a:r>
          </a:p>
          <a:p>
            <a:pPr defTabSz="449263" eaLnBrk="1" hangingPunct="1">
              <a:spcBef>
                <a:spcPts val="600"/>
              </a:spcBef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certos BK encomenda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(açúcar/álcool, hidroeletricidade)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9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E7695-DED5-4F28-A59D-9282271F4FEF}" type="slidenum">
              <a:rPr lang="pt-BR" smtClean="0"/>
              <a:pPr/>
              <a:t>85</a:t>
            </a:fld>
            <a:endParaRPr lang="pt-BR" smtClean="0"/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3213"/>
          </a:xfrm>
          <a:noFill/>
          <a:ln/>
        </p:spPr>
        <p:txBody>
          <a:bodyPr wrap="none" lIns="88291" tIns="44145" rIns="88291" bIns="44145" anchor="ctr"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840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EAA38-9005-4945-BF70-E8D117639283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015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D0352-F2B1-4535-AB13-8FA48DD688F7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4634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34F38-1026-49C5-B080-12231D1EAE6D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36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08F65-394B-48A9-8315-19D51F585F6F}" type="slidenum">
              <a:rPr lang="pt-BR" smtClean="0"/>
              <a:pPr/>
              <a:t>45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6092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01A93-BC00-4255-9736-EA4524A66027}" type="slidenum">
              <a:rPr lang="pt-BR" smtClean="0"/>
              <a:pPr/>
              <a:t>50</a:t>
            </a:fld>
            <a:endParaRPr lang="pt-B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5509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51B44-5E2B-481D-942C-4E588129BF1C}" type="slidenum">
              <a:rPr lang="pt-BR" smtClean="0"/>
              <a:pPr/>
              <a:t>52</a:t>
            </a:fld>
            <a:endParaRPr lang="pt-B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3) Mercado em mutação: a) inovação que instabiliza mercados maduros – p. ex.: polietileno verde Brasken; b) mercado em mutação influi na decisão alocativa dos atores, que passam a investir mais em tecnologias/produtos para atender ao que será o mercado no futuro – ex.: ecoinovação, plásticos derivados do álcool, reuso de água, carro elétrico. </a:t>
            </a:r>
          </a:p>
        </p:txBody>
      </p:sp>
    </p:spTree>
    <p:extLst>
      <p:ext uri="{BB962C8B-B14F-4D97-AF65-F5344CB8AC3E}">
        <p14:creationId xmlns:p14="http://schemas.microsoft.com/office/powerpoint/2010/main" val="3523886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32FC1-0AAF-4822-A0F9-C4C65EFC1525}" type="slidenum">
              <a:rPr lang="pt-BR" smtClean="0"/>
              <a:pPr/>
              <a:t>63</a:t>
            </a:fld>
            <a:endParaRPr lang="pt-BR" smtClean="0"/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136650" y="685800"/>
            <a:ext cx="4586288" cy="3440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972" name="Text Box 3"/>
          <p:cNvSpPr>
            <a:spLocks noGrp="1" noChangeArrowheads="1"/>
          </p:cNvSpPr>
          <p:nvPr>
            <p:ph type="body"/>
          </p:nvPr>
        </p:nvSpPr>
        <p:spPr>
          <a:xfrm>
            <a:off x="0" y="4357688"/>
            <a:ext cx="6856413" cy="4797425"/>
          </a:xfrm>
          <a:noFill/>
          <a:ln/>
        </p:spPr>
        <p:txBody>
          <a:bodyPr lIns="83186" tIns="41429" rIns="83186" bIns="41429">
            <a:spAutoFit/>
          </a:bodyPr>
          <a:lstStyle/>
          <a:p>
            <a:pPr defTabSz="449263" eaLnBrk="1" hangingPunct="1">
              <a:lnSpc>
                <a:spcPct val="93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Últimos 20 anos: crescimento médio de 14,8% a.a.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Mercado mundial:  U$140 bi (2002); U$240 bi (2000)</a:t>
            </a: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ASICs – </a:t>
            </a:r>
            <a:r>
              <a:rPr lang="en-GB" sz="1500" i="1" smtClean="0">
                <a:cs typeface="Times New Roman" pitchFamily="18" charset="0"/>
              </a:rPr>
              <a:t>application specific integrated circuits</a:t>
            </a:r>
            <a:r>
              <a:rPr lang="en-GB" sz="1500" smtClean="0">
                <a:cs typeface="Times New Roman" pitchFamily="18" charset="0"/>
              </a:rPr>
              <a:t> 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SOC – </a:t>
            </a:r>
            <a:r>
              <a:rPr lang="en-GB" sz="1500" i="1" smtClean="0">
                <a:cs typeface="Times New Roman" pitchFamily="18" charset="0"/>
              </a:rPr>
              <a:t>system on a chip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PROSOFT/BNDES: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R$130 milhões contratados até 31 dez 2004 (dobra do estoque) / Pedidos em análise: R$ 224 milhões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smtClean="0"/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Brasil: mais competitivo em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- certos BK seriados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(p/ couros/calçados, máq. ferramentas tradicionais</a:t>
            </a:r>
          </a:p>
          <a:p>
            <a:pPr defTabSz="449263" eaLnBrk="1" hangingPunct="1">
              <a:spcBef>
                <a:spcPts val="600"/>
              </a:spcBef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certos BK encomenda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(açúcar/álcool, hidroeletricidade)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59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EA307-1070-4194-85CD-B16D3BA21E8A}" type="slidenum">
              <a:rPr lang="pt-BR" smtClean="0"/>
              <a:pPr/>
              <a:t>64</a:t>
            </a:fld>
            <a:endParaRPr lang="pt-BR" smtClean="0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136650" y="685800"/>
            <a:ext cx="4586288" cy="3440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4996" name="Text Box 3"/>
          <p:cNvSpPr>
            <a:spLocks noGrp="1" noChangeArrowheads="1"/>
          </p:cNvSpPr>
          <p:nvPr>
            <p:ph type="body"/>
          </p:nvPr>
        </p:nvSpPr>
        <p:spPr>
          <a:xfrm>
            <a:off x="0" y="4357688"/>
            <a:ext cx="6856413" cy="4797425"/>
          </a:xfrm>
          <a:noFill/>
          <a:ln/>
        </p:spPr>
        <p:txBody>
          <a:bodyPr lIns="83186" tIns="41429" rIns="83186" bIns="41429">
            <a:spAutoFit/>
          </a:bodyPr>
          <a:lstStyle/>
          <a:p>
            <a:pPr defTabSz="449263" eaLnBrk="1" hangingPunct="1">
              <a:lnSpc>
                <a:spcPct val="93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Últimos 20 anos: crescimento médio de 14,8% a.a.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Mercado mundial:  U$140 bi (2002); U$240 bi (2000)</a:t>
            </a: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ASICs – </a:t>
            </a:r>
            <a:r>
              <a:rPr lang="en-GB" sz="1500" i="1" smtClean="0">
                <a:cs typeface="Times New Roman" pitchFamily="18" charset="0"/>
              </a:rPr>
              <a:t>application specific integrated circuits</a:t>
            </a:r>
            <a:r>
              <a:rPr lang="en-GB" sz="1500" smtClean="0">
                <a:cs typeface="Times New Roman" pitchFamily="18" charset="0"/>
              </a:rPr>
              <a:t> 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SOC – </a:t>
            </a:r>
            <a:r>
              <a:rPr lang="en-GB" sz="1500" i="1" smtClean="0">
                <a:cs typeface="Times New Roman" pitchFamily="18" charset="0"/>
              </a:rPr>
              <a:t>system on a chip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PROSOFT/BNDES: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R$130 milhões contratados até 31 dez 2004 (dobra do estoque) / Pedidos em análise: R$ 224 milhões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smtClean="0"/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Brasil: mais competitivo em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- certos BK seriados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(p/ couros/calçados, máq. ferramentas tradicionais</a:t>
            </a:r>
          </a:p>
          <a:p>
            <a:pPr defTabSz="449263" eaLnBrk="1" hangingPunct="1">
              <a:spcBef>
                <a:spcPts val="600"/>
              </a:spcBef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certos BK encomenda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(açúcar/álcool, hidroeletricidade)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9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61928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61928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79388" y="115888"/>
            <a:ext cx="8785225" cy="61928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79388" y="115888"/>
            <a:ext cx="7993062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4316412" cy="22780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16413" cy="22780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179388" y="4030663"/>
            <a:ext cx="4316412" cy="22780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030663"/>
            <a:ext cx="4316413" cy="22780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8785225" cy="22780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388" y="4030663"/>
            <a:ext cx="8785225" cy="22780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799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00200"/>
            <a:ext cx="87852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7563" y="6589713"/>
            <a:ext cx="70564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</a:tabLst>
              <a:defRPr sz="1000">
                <a:solidFill>
                  <a:srgbClr val="0000CC"/>
                </a:solidFill>
              </a:defRPr>
            </a:lvl1pPr>
          </a:lstStyle>
          <a:p>
            <a:pPr>
              <a:defRPr/>
            </a:pPr>
            <a:r>
              <a:rPr lang="pt-BR"/>
              <a:t>Mario Sergio Salerno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75650" y="117475"/>
            <a:ext cx="660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7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800">
          <a:solidFill>
            <a:srgbClr val="0000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9"/>
        </a:buBlip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65000"/>
        <a:buFont typeface="Wingdings" pitchFamily="2" charset="2"/>
        <a:buChar char="ü"/>
        <a:defRPr sz="2000">
          <a:solidFill>
            <a:srgbClr val="0000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4.png"/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jpeg"/><Relationship Id="rId11" Type="http://schemas.openxmlformats.org/officeDocument/2006/relationships/image" Target="../media/image53.jpeg"/><Relationship Id="rId5" Type="http://schemas.openxmlformats.org/officeDocument/2006/relationships/image" Target="../media/image49.png"/><Relationship Id="rId10" Type="http://schemas.openxmlformats.org/officeDocument/2006/relationships/image" Target="../media/image52.jpeg"/><Relationship Id="rId4" Type="http://schemas.openxmlformats.org/officeDocument/2006/relationships/image" Target="../media/image42.png"/><Relationship Id="rId9" Type="http://schemas.openxmlformats.org/officeDocument/2006/relationships/image" Target="../media/image47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47.emf"/><Relationship Id="rId3" Type="http://schemas.openxmlformats.org/officeDocument/2006/relationships/image" Target="../media/image42.png"/><Relationship Id="rId7" Type="http://schemas.openxmlformats.org/officeDocument/2006/relationships/image" Target="../media/image60.png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6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png"/><Relationship Id="rId11" Type="http://schemas.openxmlformats.org/officeDocument/2006/relationships/image" Target="../media/image63.wmf"/><Relationship Id="rId5" Type="http://schemas.openxmlformats.org/officeDocument/2006/relationships/image" Target="../media/image58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62.jpeg"/><Relationship Id="rId4" Type="http://schemas.openxmlformats.org/officeDocument/2006/relationships/image" Target="../media/image57.png"/><Relationship Id="rId9" Type="http://schemas.openxmlformats.org/officeDocument/2006/relationships/image" Target="../media/image46.png"/><Relationship Id="rId14" Type="http://schemas.openxmlformats.org/officeDocument/2006/relationships/image" Target="../media/image5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4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 </a:t>
            </a:r>
            <a:r>
              <a:rPr lang="pt-BR" dirty="0" smtClean="0"/>
              <a:t>3584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Projeto, Processo e Gestão da Inovação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Prof. Mario Sergio Salerno</a:t>
            </a:r>
          </a:p>
          <a:p>
            <a:endParaRPr lang="pt-BR" dirty="0" smtClean="0"/>
          </a:p>
        </p:txBody>
      </p:sp>
      <p:sp>
        <p:nvSpPr>
          <p:cNvPr id="1946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     Escola Politécnica da USP – Depto Enga de Produção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43438" y="6415088"/>
            <a:ext cx="12239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Por quê uma empresa inova?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388" y="1193800"/>
            <a:ext cx="8785225" cy="4708525"/>
          </a:xfrm>
        </p:spPr>
        <p:txBody>
          <a:bodyPr/>
          <a:lstStyle/>
          <a:p>
            <a:r>
              <a:rPr lang="pt-BR" sz="2800" smtClean="0"/>
              <a:t>Lucros de “monopólio”</a:t>
            </a:r>
          </a:p>
          <a:p>
            <a:r>
              <a:rPr lang="pt-BR" sz="2800" smtClean="0"/>
              <a:t>Pesquisa Ipea: inovadoras apresentam</a:t>
            </a:r>
          </a:p>
          <a:p>
            <a:pPr lvl="1"/>
            <a:r>
              <a:rPr lang="pt-BR" sz="2400" smtClean="0"/>
              <a:t>Maior crescimento</a:t>
            </a:r>
          </a:p>
          <a:p>
            <a:pPr lvl="1"/>
            <a:r>
              <a:rPr lang="pt-BR" sz="2400" smtClean="0"/>
              <a:t>16% a mais de possibilidade de ser exportadora</a:t>
            </a:r>
          </a:p>
          <a:p>
            <a:pPr lvl="1"/>
            <a:r>
              <a:rPr lang="pt-BR" sz="2400" smtClean="0"/>
              <a:t>Exportação para EUA e Europa</a:t>
            </a:r>
          </a:p>
          <a:p>
            <a:pPr lvl="2"/>
            <a:r>
              <a:rPr lang="pt-BR" sz="2000" smtClean="0"/>
              <a:t>Outras </a:t>
            </a:r>
            <a:r>
              <a:rPr lang="pt-BR" sz="2000" smtClean="0">
                <a:sym typeface="Wingdings" pitchFamily="2" charset="2"/>
              </a:rPr>
              <a:t> América do Sul</a:t>
            </a:r>
          </a:p>
          <a:p>
            <a:pPr lvl="1"/>
            <a:r>
              <a:rPr lang="pt-BR" sz="2400" smtClean="0">
                <a:sym typeface="Wingdings" pitchFamily="2" charset="2"/>
              </a:rPr>
              <a:t>Efeito de 13% sobre salários </a:t>
            </a:r>
            <a:r>
              <a:rPr lang="pt-BR" sz="1800" smtClean="0">
                <a:sym typeface="Wingdings" pitchFamily="2" charset="2"/>
              </a:rPr>
              <a:t>(tudo o mais constante)</a:t>
            </a:r>
          </a:p>
          <a:p>
            <a:r>
              <a:rPr lang="pt-BR" sz="2800" smtClean="0"/>
              <a:t>Pesquisa Dinamarca: análise de desempenho inovador conforme categorias</a:t>
            </a:r>
          </a:p>
          <a:p>
            <a:pPr lvl="1"/>
            <a:r>
              <a:rPr lang="pt-BR" sz="2400" smtClean="0"/>
              <a:t>P&amp;D cte</a:t>
            </a:r>
          </a:p>
          <a:p>
            <a:pPr lvl="1"/>
            <a:r>
              <a:rPr lang="pt-BR" sz="2400" smtClean="0"/>
              <a:t>Estrutura flexível</a:t>
            </a:r>
          </a:p>
          <a:p>
            <a:pPr lvl="1">
              <a:buFontTx/>
              <a:buNone/>
            </a:pPr>
            <a:endParaRPr lang="pt-BR" smtClean="0"/>
          </a:p>
        </p:txBody>
      </p:sp>
      <p:sp>
        <p:nvSpPr>
          <p:cNvPr id="2560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243888" cy="863600"/>
          </a:xfrm>
        </p:spPr>
        <p:txBody>
          <a:bodyPr/>
          <a:lstStyle/>
          <a:p>
            <a:pPr eaLnBrk="1" hangingPunct="1"/>
            <a:r>
              <a:rPr lang="pt-BR" smtClean="0"/>
              <a:t>O que diferencia empresas que buscam inovar e diferenciar?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5000"/>
              </a:spcBef>
              <a:buFontTx/>
              <a:buNone/>
            </a:pPr>
            <a:r>
              <a:rPr lang="pt-BR" sz="2600" smtClean="0">
                <a:solidFill>
                  <a:srgbClr val="FF0000"/>
                </a:solidFill>
              </a:rPr>
              <a:t>Além da racionalização “tradicional”...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smtClean="0"/>
              <a:t>Redução de custos, melhoria da qualidade de conformação, melhoria na gestão física da produção, trabalho em equipes etc.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smtClean="0"/>
              <a:t>                     </a:t>
            </a:r>
            <a:r>
              <a:rPr lang="pt-BR" sz="2600" smtClean="0">
                <a:solidFill>
                  <a:srgbClr val="FF0000"/>
                </a:solidFill>
              </a:rPr>
              <a:t>... e da racionalização contemporânea do capital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smtClean="0"/>
              <a:t>Gestão do capital, voltada para benefícios no mercado acionário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</a:pPr>
            <a:r>
              <a:rPr lang="pt-BR" sz="2600" smtClean="0"/>
              <a:t>Equacionar dilema gestão física </a:t>
            </a:r>
            <a:r>
              <a:rPr lang="pt-BR" sz="2600" i="1" smtClean="0"/>
              <a:t>x</a:t>
            </a:r>
            <a:r>
              <a:rPr lang="pt-BR" sz="2600" smtClean="0"/>
              <a:t> gestão financeira</a:t>
            </a:r>
          </a:p>
          <a:p>
            <a:pPr eaLnBrk="1" hangingPunct="1">
              <a:lnSpc>
                <a:spcPct val="90000"/>
              </a:lnSpc>
            </a:pPr>
            <a:r>
              <a:rPr lang="pt-BR" sz="2600" smtClean="0"/>
              <a:t>Tecnologia de produto e processo </a:t>
            </a:r>
            <a:r>
              <a:rPr lang="pt-BR" sz="2600" smtClean="0">
                <a:solidFill>
                  <a:srgbClr val="00CC00"/>
                </a:solidFill>
                <a:sym typeface="Wingdings" pitchFamily="2" charset="2"/>
              </a:rPr>
              <a:t></a:t>
            </a:r>
            <a:r>
              <a:rPr lang="pt-BR" sz="2600" smtClean="0">
                <a:sym typeface="Wingdings" pitchFamily="2" charset="2"/>
              </a:rPr>
              <a:t> P&amp;D,engenharia</a:t>
            </a:r>
            <a:endParaRPr lang="pt-BR" sz="2600" smtClean="0"/>
          </a:p>
          <a:p>
            <a:pPr eaLnBrk="1" hangingPunct="1">
              <a:lnSpc>
                <a:spcPct val="90000"/>
              </a:lnSpc>
            </a:pPr>
            <a:r>
              <a:rPr lang="pt-BR" sz="2600" smtClean="0"/>
              <a:t>Inteligência competitiva, marca, </a:t>
            </a:r>
            <a:r>
              <a:rPr lang="pt-BR" sz="2600" i="1" smtClean="0"/>
              <a:t>marketing,</a:t>
            </a:r>
            <a:r>
              <a:rPr lang="pt-BR" sz="2600" smtClean="0"/>
              <a:t>distribuição</a:t>
            </a:r>
          </a:p>
          <a:p>
            <a:pPr eaLnBrk="1" hangingPunct="1">
              <a:lnSpc>
                <a:spcPct val="90000"/>
              </a:lnSpc>
              <a:spcBef>
                <a:spcPct val="85000"/>
              </a:spcBef>
              <a:buClr>
                <a:srgbClr val="FF0000"/>
              </a:buClr>
              <a:buFont typeface="Wingdings" pitchFamily="2" charset="2"/>
              <a:buChar char="¯"/>
            </a:pPr>
            <a:r>
              <a:rPr lang="pt-BR" sz="2800" i="1" smtClean="0">
                <a:solidFill>
                  <a:srgbClr val="CC0000"/>
                </a:solidFill>
              </a:rPr>
              <a:t>Organização para desenvolver e aproveitar oportunidades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¯"/>
            </a:pPr>
            <a:r>
              <a:rPr lang="pt-BR" sz="2000" smtClean="0"/>
              <a:t>Melhor desempenho: P&amp;D cte + organização qualificante </a:t>
            </a:r>
            <a:r>
              <a:rPr lang="pt-BR" sz="1200" smtClean="0"/>
              <a:t>(que aprende, flexível)</a:t>
            </a:r>
            <a:r>
              <a:rPr lang="pt-BR" sz="1400" i="1" smtClean="0">
                <a:solidFill>
                  <a:srgbClr val="CC0000"/>
                </a:solidFill>
              </a:rPr>
              <a:t/>
            </a:r>
            <a:br>
              <a:rPr lang="pt-BR" sz="1400" i="1" smtClean="0">
                <a:solidFill>
                  <a:srgbClr val="CC0000"/>
                </a:solidFill>
              </a:rPr>
            </a:br>
            <a:endParaRPr lang="pt-BR" sz="1400" i="1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92075"/>
            <a:ext cx="7993062" cy="1143000"/>
          </a:xfrm>
        </p:spPr>
        <p:txBody>
          <a:bodyPr/>
          <a:lstStyle/>
          <a:p>
            <a:r>
              <a:rPr lang="pt-BR" smtClean="0"/>
              <a:t>Ou seja, inovação...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765800"/>
          </a:xfrm>
        </p:spPr>
        <p:txBody>
          <a:bodyPr/>
          <a:lstStyle/>
          <a:p>
            <a:pPr marL="342900" lvl="1" indent="-342900" eaLnBrk="1" hangingPunct="1">
              <a:spcBef>
                <a:spcPts val="0"/>
              </a:spcBef>
              <a:spcAft>
                <a:spcPts val="1200"/>
              </a:spcAft>
              <a:buSzPct val="65000"/>
              <a:buFontTx/>
              <a:buBlip>
                <a:blip r:embed="rId2"/>
              </a:buBlip>
              <a:defRPr/>
            </a:pPr>
            <a:r>
              <a:rPr lang="pt-BR" sz="3600" dirty="0" smtClean="0">
                <a:solidFill>
                  <a:srgbClr val="000099"/>
                </a:solidFill>
              </a:rPr>
              <a:t>...é mais do que alta tecnologia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1200"/>
              </a:spcAft>
              <a:buSzPct val="65000"/>
              <a:buFontTx/>
              <a:buBlip>
                <a:blip r:embed="rId2"/>
              </a:buBlip>
              <a:defRPr/>
            </a:pPr>
            <a:r>
              <a:rPr lang="pt-BR" sz="3600" dirty="0" smtClean="0">
                <a:solidFill>
                  <a:srgbClr val="000099"/>
                </a:solidFill>
                <a:ea typeface="+mn-ea"/>
              </a:rPr>
              <a:t>...pode ocorrer sem departamento de P&amp;D</a:t>
            </a:r>
            <a:br>
              <a:rPr lang="pt-BR" sz="3600" dirty="0" smtClean="0">
                <a:solidFill>
                  <a:srgbClr val="000099"/>
                </a:solidFill>
                <a:ea typeface="+mn-ea"/>
              </a:rPr>
            </a:br>
            <a:r>
              <a:rPr lang="pt-BR" sz="3600" dirty="0" smtClean="0">
                <a:solidFill>
                  <a:srgbClr val="000099"/>
                </a:solidFill>
                <a:ea typeface="+mn-ea"/>
              </a:rPr>
              <a:t>   </a:t>
            </a:r>
            <a:r>
              <a:rPr lang="pt-BR" dirty="0" smtClean="0">
                <a:solidFill>
                  <a:srgbClr val="000099"/>
                </a:solidFill>
                <a:ea typeface="+mn-ea"/>
              </a:rPr>
              <a:t>(mas P&amp;D ajuda...)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1200"/>
              </a:spcAft>
              <a:buSzPct val="65000"/>
              <a:buFontTx/>
              <a:buBlip>
                <a:blip r:embed="rId2"/>
              </a:buBlip>
              <a:defRPr/>
            </a:pPr>
            <a:r>
              <a:rPr lang="pt-BR" sz="3600" dirty="0" smtClean="0">
                <a:solidFill>
                  <a:srgbClr val="000099"/>
                </a:solidFill>
                <a:ea typeface="+mn-ea"/>
              </a:rPr>
              <a:t>...é fruto de muito trabalho</a:t>
            </a:r>
            <a:endParaRPr lang="pt-BR" dirty="0" smtClean="0">
              <a:solidFill>
                <a:srgbClr val="000099"/>
              </a:solidFill>
              <a:ea typeface="+mn-ea"/>
            </a:endParaRPr>
          </a:p>
          <a:p>
            <a:pPr marL="342900" lvl="1" indent="-342900" eaLnBrk="1" hangingPunct="1">
              <a:spcBef>
                <a:spcPts val="0"/>
              </a:spcBef>
              <a:spcAft>
                <a:spcPts val="1200"/>
              </a:spcAft>
              <a:buSzPct val="65000"/>
              <a:buFontTx/>
              <a:buBlip>
                <a:blip r:embed="rId2"/>
              </a:buBlip>
              <a:defRPr/>
            </a:pPr>
            <a:r>
              <a:rPr lang="pt-BR" sz="3600" dirty="0" smtClean="0">
                <a:solidFill>
                  <a:srgbClr val="000099"/>
                </a:solidFill>
                <a:ea typeface="+mn-ea"/>
              </a:rPr>
              <a:t>...é processo organizável e gerenciável</a:t>
            </a:r>
          </a:p>
          <a:p>
            <a:pPr marL="1200150" lvl="3" indent="-3429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pt-BR" sz="2400" dirty="0" smtClean="0">
                <a:solidFill>
                  <a:srgbClr val="0000FF"/>
                </a:solidFill>
              </a:rPr>
              <a:t>Processo </a:t>
            </a:r>
            <a:r>
              <a:rPr lang="pt-BR" sz="2400" dirty="0" smtClean="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lang="pt-BR" sz="2400" dirty="0" smtClean="0">
                <a:solidFill>
                  <a:srgbClr val="0000FF"/>
                </a:solidFill>
                <a:sym typeface="Wingdings" pitchFamily="2" charset="2"/>
              </a:rPr>
              <a:t> sequência ou rede de atividades</a:t>
            </a:r>
          </a:p>
          <a:p>
            <a:pPr marL="1657350" lvl="4" indent="-342900" eaLnBrk="1" hangingPunct="1">
              <a:spcBef>
                <a:spcPts val="0"/>
              </a:spcBef>
              <a:spcAft>
                <a:spcPts val="1200"/>
              </a:spcAft>
              <a:buSzPct val="70000"/>
              <a:buFontTx/>
              <a:buBlip>
                <a:blip r:embed="rId3"/>
              </a:buBlip>
              <a:defRPr/>
            </a:pPr>
            <a:r>
              <a:rPr lang="pt-BR" sz="1800" dirty="0" smtClean="0">
                <a:solidFill>
                  <a:srgbClr val="0000FF"/>
                </a:solidFill>
                <a:sym typeface="Wingdings" pitchFamily="2" charset="2"/>
              </a:rPr>
              <a:t>Ideias, seleção, desenvolvimento, lançamento/venda (em </a:t>
            </a:r>
            <a:r>
              <a:rPr lang="pt-BR" sz="1800" dirty="0" err="1" smtClean="0">
                <a:solidFill>
                  <a:srgbClr val="0000FF"/>
                </a:solidFill>
                <a:sym typeface="Wingdings" pitchFamily="2" charset="2"/>
              </a:rPr>
              <a:t>qq</a:t>
            </a:r>
            <a:r>
              <a:rPr lang="pt-BR" sz="1800" dirty="0" smtClean="0">
                <a:solidFill>
                  <a:srgbClr val="0000FF"/>
                </a:solidFill>
                <a:sym typeface="Wingdings" pitchFamily="2" charset="2"/>
              </a:rPr>
              <a:t> ordem!)</a:t>
            </a:r>
            <a:endParaRPr lang="pt-BR" sz="2400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1200150" lvl="3" indent="-3429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pt-BR" sz="2400" dirty="0" smtClean="0">
                <a:solidFill>
                  <a:srgbClr val="0000FF"/>
                </a:solidFill>
                <a:sym typeface="Wingdings" pitchFamily="2" charset="2"/>
              </a:rPr>
              <a:t>Gestão </a:t>
            </a:r>
            <a:r>
              <a:rPr lang="pt-BR" sz="2400" dirty="0" smtClean="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lang="pt-BR" sz="2400" dirty="0" smtClean="0">
                <a:solidFill>
                  <a:srgbClr val="0000FF"/>
                </a:solidFill>
                <a:sym typeface="Wingdings" pitchFamily="2" charset="2"/>
              </a:rPr>
              <a:t> estratégia, indicadores, alocação de recursos</a:t>
            </a:r>
          </a:p>
          <a:p>
            <a:pPr marL="1200150" lvl="3" indent="-3429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Blip>
                <a:blip r:embed="rId3"/>
              </a:buBlip>
              <a:defRPr/>
            </a:pPr>
            <a:r>
              <a:rPr lang="pt-BR" sz="2400" dirty="0" smtClean="0">
                <a:solidFill>
                  <a:srgbClr val="0000FF"/>
                </a:solidFill>
                <a:sym typeface="Wingdings" pitchFamily="2" charset="2"/>
              </a:rPr>
              <a:t>Organização </a:t>
            </a:r>
            <a:r>
              <a:rPr lang="pt-BR" sz="2400" dirty="0" smtClean="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lang="pt-BR" sz="2400" dirty="0" smtClean="0">
                <a:solidFill>
                  <a:srgbClr val="0000FF"/>
                </a:solidFill>
                <a:sym typeface="Wingdings" pitchFamily="2" charset="2"/>
              </a:rPr>
              <a:t> do trabalho para inovar</a:t>
            </a:r>
            <a:endParaRPr lang="pt-BR" sz="2400" dirty="0" smtClean="0">
              <a:solidFill>
                <a:srgbClr val="0000FF"/>
              </a:solidFill>
            </a:endParaRPr>
          </a:p>
          <a:p>
            <a:pPr marL="342900" lvl="1" indent="-342900" eaLnBrk="1" hangingPunct="1">
              <a:spcBef>
                <a:spcPts val="0"/>
              </a:spcBef>
              <a:spcAft>
                <a:spcPts val="1200"/>
              </a:spcAft>
              <a:buSzPct val="65000"/>
              <a:buFontTx/>
              <a:buBlip>
                <a:blip r:embed="rId2"/>
              </a:buBlip>
              <a:defRPr/>
            </a:pPr>
            <a:endParaRPr lang="pt-BR" sz="3200" dirty="0" smtClean="0">
              <a:solidFill>
                <a:srgbClr val="000099"/>
              </a:solidFill>
              <a:ea typeface="+mn-ea"/>
            </a:endParaRPr>
          </a:p>
          <a:p>
            <a:pPr>
              <a:lnSpc>
                <a:spcPct val="90000"/>
              </a:lnSpc>
              <a:defRPr/>
            </a:pP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3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6408737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t-BR" sz="38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Necessidade de Inovação é Puxada por</a:t>
            </a:r>
          </a:p>
          <a:p>
            <a:pPr>
              <a:buFontTx/>
              <a:buNone/>
            </a:pPr>
            <a:endParaRPr lang="pt-BR" sz="2400" dirty="0" smtClean="0"/>
          </a:p>
          <a:p>
            <a:r>
              <a:rPr lang="pt-BR" sz="2800" dirty="0" smtClean="0"/>
              <a:t>Avanços tecnológicos: </a:t>
            </a:r>
            <a:r>
              <a:rPr lang="pt-BR" sz="2800" dirty="0" err="1" smtClean="0"/>
              <a:t>TICs</a:t>
            </a:r>
            <a:r>
              <a:rPr lang="pt-BR" sz="2800" dirty="0" smtClean="0"/>
              <a:t>, nano e biotecnologia etc.</a:t>
            </a:r>
          </a:p>
          <a:p>
            <a:r>
              <a:rPr lang="pt-BR" sz="2800" dirty="0" smtClean="0"/>
              <a:t>Novos hábitos de consumo / novos consumidores / segmentação</a:t>
            </a:r>
          </a:p>
          <a:p>
            <a:pPr lvl="1"/>
            <a:r>
              <a:rPr lang="pt-BR" sz="2000" dirty="0" smtClean="0"/>
              <a:t>Produtos para classes C,D, como eletrodomésticos mais simples </a:t>
            </a:r>
          </a:p>
          <a:p>
            <a:r>
              <a:rPr lang="pt-BR" sz="2800" dirty="0" smtClean="0"/>
              <a:t>Intensificação da competição</a:t>
            </a:r>
          </a:p>
          <a:p>
            <a:pPr lvl="1"/>
            <a:r>
              <a:rPr lang="pt-BR" sz="2000" dirty="0" smtClean="0">
                <a:sym typeface="Wingdings" pitchFamily="2" charset="2"/>
              </a:rPr>
              <a:t>Globalização, rapidez logística  reduz estabilidade de mercados domésticos</a:t>
            </a:r>
          </a:p>
          <a:p>
            <a:pPr lvl="2"/>
            <a:r>
              <a:rPr lang="pt-BR" sz="1600" dirty="0" smtClean="0">
                <a:sym typeface="Wingdings" pitchFamily="2" charset="2"/>
              </a:rPr>
              <a:t>Lojinhas de 1,99, </a:t>
            </a:r>
            <a:r>
              <a:rPr lang="pt-BR" sz="1600" dirty="0" err="1" smtClean="0">
                <a:sym typeface="Wingdings" pitchFamily="2" charset="2"/>
              </a:rPr>
              <a:t>Made</a:t>
            </a:r>
            <a:r>
              <a:rPr lang="pt-BR" sz="1600" dirty="0" smtClean="0">
                <a:sym typeface="Wingdings" pitchFamily="2" charset="2"/>
              </a:rPr>
              <a:t> in China, </a:t>
            </a:r>
            <a:r>
              <a:rPr lang="pt-BR" sz="1600" dirty="0" err="1" smtClean="0">
                <a:sym typeface="Wingdings" pitchFamily="2" charset="2"/>
              </a:rPr>
              <a:t>India</a:t>
            </a:r>
            <a:r>
              <a:rPr lang="pt-BR" sz="1600" dirty="0" smtClean="0">
                <a:sym typeface="Wingdings" pitchFamily="2" charset="2"/>
              </a:rPr>
              <a:t>, </a:t>
            </a:r>
            <a:r>
              <a:rPr lang="pt-BR" sz="1600" dirty="0" err="1" smtClean="0">
                <a:sym typeface="Wingdings" pitchFamily="2" charset="2"/>
              </a:rPr>
              <a:t>Vietnan</a:t>
            </a:r>
            <a:r>
              <a:rPr lang="pt-BR" sz="1600" dirty="0" smtClean="0">
                <a:sym typeface="Wingdings" pitchFamily="2" charset="2"/>
              </a:rPr>
              <a:t>, USA, CE....</a:t>
            </a:r>
          </a:p>
          <a:p>
            <a:r>
              <a:rPr lang="pt-BR" sz="2800" dirty="0" smtClean="0">
                <a:sym typeface="Wingdings" pitchFamily="2" charset="2"/>
              </a:rPr>
              <a:t>Mudanças no ambiente de negócios</a:t>
            </a:r>
          </a:p>
          <a:p>
            <a:pPr lvl="1"/>
            <a:r>
              <a:rPr lang="pt-BR" sz="2000" dirty="0" smtClean="0">
                <a:sym typeface="Wingdings" pitchFamily="2" charset="2"/>
              </a:rPr>
              <a:t>Regulação (ex.: nova tomada, aprovação de remédios, telecom. etc.)</a:t>
            </a:r>
          </a:p>
          <a:p>
            <a:pPr lvl="1"/>
            <a:r>
              <a:rPr lang="pt-BR" sz="2000" dirty="0" smtClean="0">
                <a:sym typeface="Wingdings" pitchFamily="2" charset="2"/>
              </a:rPr>
              <a:t>Redução de custos x aumento de faturamento</a:t>
            </a:r>
          </a:p>
          <a:p>
            <a:pPr lvl="2"/>
            <a:r>
              <a:rPr lang="pt-BR" sz="1600" dirty="0" smtClean="0">
                <a:sym typeface="Wingdings" pitchFamily="2" charset="2"/>
              </a:rPr>
              <a:t>Foco em produtos existentes x foco em novos produtos e serviços</a:t>
            </a:r>
          </a:p>
          <a:p>
            <a:pPr lvl="2"/>
            <a:r>
              <a:rPr lang="pt-BR" sz="1600" dirty="0" smtClean="0">
                <a:sym typeface="Wingdings" pitchFamily="2" charset="2"/>
              </a:rPr>
              <a:t>Lucros de monopólio</a:t>
            </a:r>
          </a:p>
          <a:p>
            <a:pPr lvl="2"/>
            <a:r>
              <a:rPr lang="pt-BR" sz="1600" dirty="0" smtClean="0">
                <a:sym typeface="Wingdings" pitchFamily="2" charset="2"/>
              </a:rPr>
              <a:t>Desestabilização vinda de fora do setor</a:t>
            </a:r>
            <a:endParaRPr lang="pt-BR" sz="1400" dirty="0" smtClean="0">
              <a:sym typeface="Wingdings" pitchFamily="2" charset="2"/>
            </a:endParaRPr>
          </a:p>
          <a:p>
            <a:pPr lvl="4">
              <a:buFontTx/>
              <a:buNone/>
            </a:pPr>
            <a:r>
              <a:rPr lang="pt-BR" sz="1200" dirty="0" smtClean="0">
                <a:sym typeface="Wingdings" pitchFamily="2" charset="2"/>
              </a:rPr>
              <a:t> </a:t>
            </a:r>
          </a:p>
          <a:p>
            <a:pPr lvl="1"/>
            <a:endParaRPr lang="pt-BR" sz="2000" dirty="0" smtClean="0">
              <a:sym typeface="Wingdings" pitchFamily="2" charset="2"/>
            </a:endParaRPr>
          </a:p>
          <a:p>
            <a:pPr lvl="2"/>
            <a:endParaRPr lang="pt-BR" sz="1600" dirty="0" smtClean="0"/>
          </a:p>
          <a:p>
            <a:pPr lvl="1">
              <a:buFontTx/>
              <a:buNone/>
            </a:pPr>
            <a:endParaRPr lang="pt-BR" sz="2000" dirty="0" smtClean="0"/>
          </a:p>
        </p:txBody>
      </p:sp>
      <p:sp>
        <p:nvSpPr>
          <p:cNvPr id="34819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1143000"/>
          </a:xfrm>
        </p:spPr>
        <p:txBody>
          <a:bodyPr/>
          <a:lstStyle/>
          <a:p>
            <a:r>
              <a:rPr lang="pt-BR" dirty="0" smtClean="0"/>
              <a:t>Voltando ao ferro de passar roupa...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0072" y="1600200"/>
            <a:ext cx="3744541" cy="4708525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"/>
            </a:pPr>
            <a:endParaRPr lang="pt-BR" dirty="0" smtClean="0"/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r>
              <a:rPr lang="pt-BR" dirty="0" smtClean="0"/>
              <a:t>Ferro a brasa / carvão</a:t>
            </a:r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endParaRPr lang="pt-BR" dirty="0" smtClean="0"/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endParaRPr lang="pt-BR" dirty="0" smtClean="0"/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r>
              <a:rPr lang="pt-BR" dirty="0" smtClean="0"/>
              <a:t>Ferro elétrico</a:t>
            </a:r>
            <a:br>
              <a:rPr lang="pt-BR" dirty="0" smtClean="0"/>
            </a:br>
            <a:r>
              <a:rPr lang="pt-BR" dirty="0" smtClean="0"/>
              <a:t>(só muda a fonte de calor)</a:t>
            </a:r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endParaRPr lang="pt-BR" dirty="0" smtClean="0"/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5" name="Picture 6" descr="https://encrypted-tbn1.gstatic.com/images?q=tbn:ANd9GcTzifjx9UDA-K6tXECfK3AUgxAZOSmc-sfgbJ_D5Fh3_UkR8SmQfLyL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3"/>
            <a:ext cx="3635896" cy="2718427"/>
          </a:xfrm>
          <a:prstGeom prst="rect">
            <a:avLst/>
          </a:prstGeom>
          <a:noFill/>
        </p:spPr>
      </p:pic>
      <p:pic>
        <p:nvPicPr>
          <p:cNvPr id="6" name="Picture 10" descr="https://encrypted-tbn0.gstatic.com/images?q=tbn:ANd9GcRNcv_Opnq5pVHiYZ9IWbIv6b5LDap0O1TWsybEdOS8dQyhjJspqhBR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3743400" cy="334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1143000"/>
          </a:xfrm>
        </p:spPr>
        <p:txBody>
          <a:bodyPr/>
          <a:lstStyle/>
          <a:p>
            <a:r>
              <a:rPr lang="pt-BR" dirty="0" smtClean="0"/>
              <a:t>Voltando ao ferro de passar roupa...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0072" y="1600200"/>
            <a:ext cx="3744541" cy="4708525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"/>
            </a:pPr>
            <a:r>
              <a:rPr lang="pt-BR" dirty="0" smtClean="0"/>
              <a:t>Ferro elétrico 70-</a:t>
            </a:r>
            <a:r>
              <a:rPr lang="pt-BR" dirty="0" err="1" smtClean="0"/>
              <a:t>80s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400" dirty="0" smtClean="0"/>
              <a:t>(regulagem de temperatura conforme o tecido)</a:t>
            </a:r>
            <a:endParaRPr lang="pt-BR" dirty="0" smtClean="0"/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endParaRPr lang="pt-BR" dirty="0" smtClean="0"/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r>
              <a:rPr lang="pt-BR" dirty="0" smtClean="0"/>
              <a:t>Ferro elétrico (de plástico) com vapor, esguicho...</a:t>
            </a:r>
            <a:br>
              <a:rPr lang="pt-BR" dirty="0" smtClean="0"/>
            </a:br>
            <a:endParaRPr lang="pt-BR" dirty="0" smtClean="0"/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endParaRPr lang="pt-BR" dirty="0" smtClean="0"/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7" name="Picture 4" descr="http://www.efecade.com.br/wp-content/uploads/2013/05/FERRO-DE-PASSAR-ROUP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059832" cy="265185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55958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1143000"/>
          </a:xfrm>
        </p:spPr>
        <p:txBody>
          <a:bodyPr/>
          <a:lstStyle/>
          <a:p>
            <a:r>
              <a:rPr lang="pt-BR" dirty="0" smtClean="0"/>
              <a:t>Voltando ao ferro de passar roupa...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63888" y="1600200"/>
            <a:ext cx="5400725" cy="4708525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"/>
            </a:pPr>
            <a:r>
              <a:rPr lang="pt-BR" dirty="0" smtClean="0"/>
              <a:t>Novos “ferros”</a:t>
            </a:r>
            <a:br>
              <a:rPr lang="pt-BR" dirty="0" smtClean="0"/>
            </a:br>
            <a:r>
              <a:rPr lang="pt-BR" sz="2400" dirty="0" smtClean="0"/>
              <a:t>(calor pelo vapor)</a:t>
            </a:r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endParaRPr lang="pt-BR" sz="2400" dirty="0" smtClean="0"/>
          </a:p>
          <a:p>
            <a:pPr>
              <a:buClr>
                <a:srgbClr val="C00000"/>
              </a:buClr>
              <a:buNone/>
            </a:pPr>
            <a:r>
              <a:rPr lang="pt-BR" dirty="0" smtClean="0"/>
              <a:t>  MAS...</a:t>
            </a:r>
            <a:endParaRPr lang="pt-BR" sz="4000" dirty="0" smtClean="0"/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r>
              <a:rPr lang="pt-BR" dirty="0" smtClean="0"/>
              <a:t>Novos tecidos</a:t>
            </a:r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r>
              <a:rPr lang="pt-BR" dirty="0" smtClean="0"/>
              <a:t>Moda “grunge”</a:t>
            </a:r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r>
              <a:rPr lang="pt-BR" dirty="0" smtClean="0"/>
              <a:t>Secadoras com ciclo passa fácil</a:t>
            </a:r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r>
              <a:rPr lang="pt-BR" dirty="0" smtClean="0"/>
              <a:t>....</a:t>
            </a:r>
            <a:br>
              <a:rPr lang="pt-BR" dirty="0" smtClean="0"/>
            </a:br>
            <a:endParaRPr lang="pt-BR" dirty="0" smtClean="0"/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endParaRPr lang="pt-BR" dirty="0" smtClean="0"/>
          </a:p>
          <a:p>
            <a:pPr>
              <a:buClr>
                <a:srgbClr val="C00000"/>
              </a:buClr>
              <a:buFont typeface="Wingdings" pitchFamily="2" charset="2"/>
              <a:buChar char=""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9" name="Picture 12" descr="https://encrypted-tbn2.gstatic.com/images?q=tbn:ANd9GcSZcNY_1m8CIMnzAJ-_XPe7842ijWp1LUVcbOg_JOopUQPF27UHqCLIbS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8" y="832520"/>
            <a:ext cx="3403773" cy="340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527" y="-87856"/>
            <a:ext cx="9324528" cy="7200223"/>
          </a:xfrm>
          <a:noFill/>
        </p:spPr>
      </p:pic>
      <p:sp>
        <p:nvSpPr>
          <p:cNvPr id="28677" name="CaixaDeTexto 4"/>
          <p:cNvSpPr txBox="1">
            <a:spLocks noChangeArrowheads="1"/>
          </p:cNvSpPr>
          <p:nvPr/>
        </p:nvSpPr>
        <p:spPr bwMode="auto">
          <a:xfrm>
            <a:off x="5003800" y="6021388"/>
            <a:ext cx="309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>
                <a:latin typeface="Cambria" pitchFamily="18" charset="0"/>
              </a:rPr>
              <a:t>Extraido de Goffin e Mitchell (2010)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850"/>
            <a:ext cx="8459788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CaixaDeTexto 3"/>
          <p:cNvSpPr txBox="1">
            <a:spLocks noChangeArrowheads="1"/>
          </p:cNvSpPr>
          <p:nvPr/>
        </p:nvSpPr>
        <p:spPr bwMode="auto">
          <a:xfrm>
            <a:off x="5003800" y="6173788"/>
            <a:ext cx="309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>
                <a:latin typeface="Cambria" pitchFamily="18" charset="0"/>
              </a:rPr>
              <a:t>Extraido de Goffin e Mitchell (2010)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925"/>
            <a:ext cx="8459788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5º ano...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4967287"/>
          </a:xfrm>
        </p:spPr>
        <p:txBody>
          <a:bodyPr/>
          <a:lstStyle/>
          <a:p>
            <a:r>
              <a:rPr lang="pt-BR" dirty="0" smtClean="0"/>
              <a:t>Transição entre escola e empresa</a:t>
            </a:r>
            <a:br>
              <a:rPr lang="pt-BR" dirty="0" smtClean="0"/>
            </a:br>
            <a:r>
              <a:rPr lang="pt-BR" dirty="0" smtClean="0"/>
              <a:t> aluno </a:t>
            </a:r>
            <a:r>
              <a:rPr lang="pt-BR" dirty="0" smtClean="0">
                <a:sym typeface="Wingdings" pitchFamily="2" charset="2"/>
              </a:rPr>
              <a:t> profissional</a:t>
            </a:r>
          </a:p>
          <a:p>
            <a:r>
              <a:rPr lang="pt-BR" dirty="0" smtClean="0">
                <a:sym typeface="Wingdings" pitchFamily="2" charset="2"/>
              </a:rPr>
              <a:t>Mas ainda é escola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Regras, disciplina, postura, responsabilidades de escola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Disciplinas “de verdade” </a:t>
            </a:r>
            <a:r>
              <a:rPr lang="pt-BR" sz="2400" dirty="0" smtClean="0">
                <a:sym typeface="Wingdings" pitchFamily="2" charset="2"/>
              </a:rPr>
              <a:t>(não se passa por decreto)</a:t>
            </a:r>
            <a:endParaRPr lang="pt-BR" dirty="0" smtClean="0">
              <a:sym typeface="Wingdings" pitchFamily="2" charset="2"/>
            </a:endParaRPr>
          </a:p>
          <a:p>
            <a:r>
              <a:rPr lang="pt-BR" dirty="0" smtClean="0">
                <a:sym typeface="Wingdings" pitchFamily="2" charset="2"/>
              </a:rPr>
              <a:t>Disciplinas do semestre</a:t>
            </a:r>
            <a:endParaRPr lang="pt-BR" dirty="0" smtClean="0"/>
          </a:p>
          <a:p>
            <a:r>
              <a:rPr lang="pt-BR" dirty="0" smtClean="0"/>
              <a:t>TF</a:t>
            </a:r>
          </a:p>
          <a:p>
            <a:pPr lvl="1"/>
            <a:r>
              <a:rPr lang="pt-BR" dirty="0" smtClean="0"/>
              <a:t>Apresentação da empresa e do tema do estágio</a:t>
            </a:r>
          </a:p>
        </p:txBody>
      </p:sp>
      <p:sp>
        <p:nvSpPr>
          <p:cNvPr id="2048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038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CaixaDeTexto 3"/>
          <p:cNvSpPr txBox="1">
            <a:spLocks noChangeArrowheads="1"/>
          </p:cNvSpPr>
          <p:nvPr/>
        </p:nvSpPr>
        <p:spPr bwMode="auto">
          <a:xfrm>
            <a:off x="5651500" y="6165850"/>
            <a:ext cx="309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>
                <a:latin typeface="Cambria" pitchFamily="18" charset="0"/>
              </a:rPr>
              <a:t>Extraido de Goffin e Mitchell (2010)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3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6408737"/>
          </a:xfrm>
        </p:spPr>
        <p:txBody>
          <a:bodyPr/>
          <a:lstStyle/>
          <a:p>
            <a:pPr>
              <a:buFontTx/>
              <a:buNone/>
            </a:pPr>
            <a:r>
              <a:rPr lang="pt-BR" smtClean="0">
                <a:solidFill>
                  <a:srgbClr val="FF0000"/>
                </a:solidFill>
              </a:rPr>
              <a:t>1) Necessidade de inovação é puxada por</a:t>
            </a:r>
          </a:p>
          <a:p>
            <a:pPr>
              <a:buFontTx/>
              <a:buNone/>
            </a:pPr>
            <a:endParaRPr lang="pt-BR" sz="2400" smtClean="0"/>
          </a:p>
          <a:p>
            <a:pPr lvl="1"/>
            <a:r>
              <a:rPr lang="pt-BR" sz="2400" smtClean="0"/>
              <a:t>Avanços tecnológicos: TICs, nano etc.</a:t>
            </a:r>
          </a:p>
          <a:p>
            <a:pPr lvl="1">
              <a:buFontTx/>
              <a:buNone/>
            </a:pPr>
            <a:endParaRPr lang="pt-BR" sz="2400" smtClean="0"/>
          </a:p>
          <a:p>
            <a:pPr lvl="1"/>
            <a:r>
              <a:rPr lang="pt-BR" sz="2400" smtClean="0"/>
              <a:t>Novos hábitos de consumo / novos consumidores / segmentação</a:t>
            </a:r>
          </a:p>
          <a:p>
            <a:pPr lvl="2"/>
            <a:r>
              <a:rPr lang="pt-BR" sz="1600" smtClean="0"/>
              <a:t>Ex: Produtos para classes C,D (“tanquinho”, Nano/Tata, pass. aéreas etc.) </a:t>
            </a:r>
          </a:p>
          <a:p>
            <a:pPr lvl="1"/>
            <a:endParaRPr lang="pt-BR" sz="2400" smtClean="0"/>
          </a:p>
          <a:p>
            <a:pPr lvl="1"/>
            <a:r>
              <a:rPr lang="pt-BR" sz="2400" smtClean="0"/>
              <a:t>Intensificação da competição</a:t>
            </a:r>
          </a:p>
          <a:p>
            <a:pPr lvl="2"/>
            <a:r>
              <a:rPr lang="pt-BR" sz="1600" smtClean="0">
                <a:sym typeface="Wingdings" pitchFamily="2" charset="2"/>
              </a:rPr>
              <a:t>Globalização, rapidez logística  reduz estabilidade de mercados domésticos</a:t>
            </a:r>
          </a:p>
          <a:p>
            <a:pPr lvl="1"/>
            <a:endParaRPr lang="pt-BR" sz="2400" smtClean="0">
              <a:sym typeface="Wingdings" pitchFamily="2" charset="2"/>
            </a:endParaRPr>
          </a:p>
          <a:p>
            <a:pPr lvl="1"/>
            <a:r>
              <a:rPr lang="pt-BR" sz="2400" smtClean="0">
                <a:sym typeface="Wingdings" pitchFamily="2" charset="2"/>
              </a:rPr>
              <a:t>Mudanças no ambiente de negócios</a:t>
            </a:r>
            <a:endParaRPr lang="pt-BR" sz="2000" smtClean="0">
              <a:sym typeface="Wingdings" pitchFamily="2" charset="2"/>
            </a:endParaRPr>
          </a:p>
          <a:p>
            <a:pPr lvl="2"/>
            <a:r>
              <a:rPr lang="pt-BR" sz="1600" smtClean="0">
                <a:sym typeface="Wingdings" pitchFamily="2" charset="2"/>
              </a:rPr>
              <a:t>Regulação (ex.: nova tomada, aprovação/proibição de remédios, telecom. etc.)</a:t>
            </a:r>
          </a:p>
          <a:p>
            <a:pPr lvl="2"/>
            <a:r>
              <a:rPr lang="pt-BR" sz="1600" smtClean="0">
                <a:sym typeface="Wingdings" pitchFamily="2" charset="2"/>
              </a:rPr>
              <a:t>Redução de custos x aumento de faturamento</a:t>
            </a:r>
          </a:p>
          <a:p>
            <a:pPr lvl="3"/>
            <a:r>
              <a:rPr lang="pt-BR" sz="1200" smtClean="0">
                <a:sym typeface="Wingdings" pitchFamily="2" charset="2"/>
              </a:rPr>
              <a:t>Foco em produtos existentes x foco em novos produtos e serviços</a:t>
            </a:r>
          </a:p>
          <a:p>
            <a:pPr lvl="3"/>
            <a:r>
              <a:rPr lang="pt-BR" sz="1200" smtClean="0">
                <a:sym typeface="Wingdings" pitchFamily="2" charset="2"/>
              </a:rPr>
              <a:t>Lucros de monopólio</a:t>
            </a:r>
          </a:p>
          <a:p>
            <a:pPr lvl="3"/>
            <a:r>
              <a:rPr lang="pt-BR" sz="1200" smtClean="0">
                <a:sym typeface="Wingdings" pitchFamily="2" charset="2"/>
              </a:rPr>
              <a:t>Desestabilização vinda de fora do setor</a:t>
            </a:r>
          </a:p>
          <a:p>
            <a:pPr lvl="4">
              <a:buFontTx/>
              <a:buNone/>
            </a:pPr>
            <a:r>
              <a:rPr lang="pt-BR" sz="1200" smtClean="0">
                <a:sym typeface="Wingdings" pitchFamily="2" charset="2"/>
              </a:rPr>
              <a:t> </a:t>
            </a:r>
          </a:p>
          <a:p>
            <a:pPr lvl="1"/>
            <a:endParaRPr lang="pt-BR" sz="2000" smtClean="0">
              <a:sym typeface="Wingdings" pitchFamily="2" charset="2"/>
            </a:endParaRPr>
          </a:p>
          <a:p>
            <a:pPr lvl="2"/>
            <a:endParaRPr lang="pt-BR" sz="1600" smtClean="0"/>
          </a:p>
          <a:p>
            <a:pPr lvl="1">
              <a:buFontTx/>
              <a:buNone/>
            </a:pPr>
            <a:endParaRPr lang="pt-BR" sz="2000" smtClean="0"/>
          </a:p>
        </p:txBody>
      </p:sp>
      <p:sp>
        <p:nvSpPr>
          <p:cNvPr id="34819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640873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pt-BR" dirty="0" smtClean="0">
                <a:solidFill>
                  <a:srgbClr val="FF0000"/>
                </a:solidFill>
              </a:rPr>
              <a:t>2) Dimensões da inovação</a:t>
            </a:r>
          </a:p>
          <a:p>
            <a:pPr lvl="1">
              <a:defRPr/>
            </a:pPr>
            <a:r>
              <a:rPr lang="pt-BR" sz="2400" dirty="0" smtClean="0"/>
              <a:t>Produto</a:t>
            </a:r>
          </a:p>
          <a:p>
            <a:pPr lvl="1">
              <a:buFontTx/>
              <a:buNone/>
              <a:defRPr/>
            </a:pPr>
            <a:endParaRPr lang="pt-BR" sz="1800" dirty="0" smtClean="0"/>
          </a:p>
          <a:p>
            <a:pPr lvl="1">
              <a:defRPr/>
            </a:pPr>
            <a:r>
              <a:rPr lang="pt-BR" sz="2400" dirty="0" smtClean="0"/>
              <a:t>Serviço</a:t>
            </a:r>
          </a:p>
          <a:p>
            <a:pPr lvl="1">
              <a:defRPr/>
            </a:pPr>
            <a:endParaRPr lang="pt-BR" sz="1800" dirty="0" smtClean="0"/>
          </a:p>
          <a:p>
            <a:pPr lvl="1">
              <a:defRPr/>
            </a:pPr>
            <a:r>
              <a:rPr lang="pt-BR" sz="2400" dirty="0" smtClean="0"/>
              <a:t>Processo</a:t>
            </a:r>
          </a:p>
          <a:p>
            <a:pPr lvl="1">
              <a:defRPr/>
            </a:pPr>
            <a:endParaRPr lang="pt-BR" sz="18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pt-BR" sz="2400" dirty="0" smtClean="0">
                <a:sym typeface="Wingdings" pitchFamily="2" charset="2"/>
              </a:rPr>
              <a:t>Processo de negócios e modelos de negócios</a:t>
            </a:r>
            <a:endParaRPr lang="pt-BR" sz="2000" dirty="0" smtClean="0">
              <a:sym typeface="Wingdings" pitchFamily="2" charset="2"/>
            </a:endParaRPr>
          </a:p>
          <a:p>
            <a:pPr lvl="2">
              <a:defRPr/>
            </a:pPr>
            <a:r>
              <a:rPr lang="pt-BR" sz="1600" dirty="0" smtClean="0">
                <a:sym typeface="Wingdings" pitchFamily="2" charset="2"/>
              </a:rPr>
              <a:t>Regulação (ex.: nova tomada, aprovação/proibição de remédios, telecom. etc.)</a:t>
            </a:r>
          </a:p>
          <a:p>
            <a:pPr lvl="2">
              <a:defRPr/>
            </a:pPr>
            <a:r>
              <a:rPr lang="pt-BR" sz="1600" dirty="0" smtClean="0">
                <a:sym typeface="Wingdings" pitchFamily="2" charset="2"/>
              </a:rPr>
              <a:t>Redução de custos x aumento de faturamento</a:t>
            </a:r>
          </a:p>
          <a:p>
            <a:pPr lvl="3">
              <a:defRPr/>
            </a:pPr>
            <a:r>
              <a:rPr lang="pt-BR" sz="1200" dirty="0" smtClean="0">
                <a:sym typeface="Wingdings" pitchFamily="2" charset="2"/>
              </a:rPr>
              <a:t>Foco em produtos existentes x foco em novos produtos e serviços</a:t>
            </a:r>
          </a:p>
          <a:p>
            <a:pPr lvl="3">
              <a:defRPr/>
            </a:pPr>
            <a:r>
              <a:rPr lang="pt-BR" sz="1200" dirty="0" smtClean="0">
                <a:sym typeface="Wingdings" pitchFamily="2" charset="2"/>
              </a:rPr>
              <a:t>Lucros de monopólio</a:t>
            </a:r>
          </a:p>
          <a:p>
            <a:pPr lvl="3">
              <a:defRPr/>
            </a:pPr>
            <a:r>
              <a:rPr lang="pt-BR" sz="1200" dirty="0" smtClean="0">
                <a:sym typeface="Wingdings" pitchFamily="2" charset="2"/>
              </a:rPr>
              <a:t>Desestabilização vinda de fora do setor</a:t>
            </a:r>
          </a:p>
          <a:p>
            <a:pPr lvl="4">
              <a:buFontTx/>
              <a:buNone/>
              <a:defRPr/>
            </a:pPr>
            <a:r>
              <a:rPr lang="pt-BR" sz="1200" dirty="0" smtClean="0">
                <a:sym typeface="Wingdings" pitchFamily="2" charset="2"/>
              </a:rPr>
              <a:t> </a:t>
            </a:r>
          </a:p>
          <a:p>
            <a:pPr marL="342900" lvl="4" indent="-342900">
              <a:buSzPct val="65000"/>
              <a:buFontTx/>
              <a:buNone/>
              <a:defRPr/>
            </a:pPr>
            <a:r>
              <a:rPr lang="pt-BR" sz="3200" dirty="0" smtClean="0">
                <a:solidFill>
                  <a:srgbClr val="FF0000"/>
                </a:solidFill>
                <a:ea typeface="+mn-ea"/>
              </a:rPr>
              <a:t>3) Graus da inovação</a:t>
            </a:r>
          </a:p>
          <a:p>
            <a:pPr lvl="1">
              <a:buFontTx/>
              <a:buNone/>
              <a:defRPr/>
            </a:pPr>
            <a:r>
              <a:rPr lang="pt-BR" sz="2400" dirty="0" smtClean="0"/>
              <a:t>Radical (ruptura), incremental</a:t>
            </a:r>
          </a:p>
          <a:p>
            <a:pPr lvl="4">
              <a:buFontTx/>
              <a:buNone/>
              <a:defRPr/>
            </a:pPr>
            <a:endParaRPr lang="pt-BR" dirty="0" smtClean="0">
              <a:sym typeface="Wingdings" pitchFamily="2" charset="2"/>
            </a:endParaRPr>
          </a:p>
          <a:p>
            <a:pPr lvl="2">
              <a:defRPr/>
            </a:pPr>
            <a:endParaRPr lang="pt-BR" sz="1600" dirty="0" smtClean="0"/>
          </a:p>
          <a:p>
            <a:pPr lvl="1">
              <a:buFontTx/>
              <a:buNone/>
              <a:defRPr/>
            </a:pPr>
            <a:endParaRPr lang="pt-BR" sz="2000" dirty="0"/>
          </a:p>
        </p:txBody>
      </p:sp>
      <p:sp>
        <p:nvSpPr>
          <p:cNvPr id="35843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Tipologia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pt-BR" dirty="0" smtClean="0"/>
              <a:t>Inovação incremental</a:t>
            </a:r>
          </a:p>
          <a:p>
            <a:pPr>
              <a:spcBef>
                <a:spcPts val="1200"/>
              </a:spcBef>
            </a:pPr>
            <a:r>
              <a:rPr lang="pt-BR" dirty="0" smtClean="0"/>
              <a:t>Inovação radical</a:t>
            </a:r>
          </a:p>
          <a:p>
            <a:pPr>
              <a:spcBef>
                <a:spcPts val="1200"/>
              </a:spcBef>
            </a:pPr>
            <a:r>
              <a:rPr lang="pt-BR" dirty="0" smtClean="0"/>
              <a:t>Inovação </a:t>
            </a:r>
            <a:r>
              <a:rPr lang="pt-BR" dirty="0" err="1" smtClean="0"/>
              <a:t>disruptiva</a:t>
            </a:r>
            <a:endParaRPr lang="pt-BR" dirty="0" smtClean="0"/>
          </a:p>
          <a:p>
            <a:r>
              <a:rPr lang="pt-BR" dirty="0" smtClean="0"/>
              <a:t>...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>
                <a:sym typeface="Wingdings" pitchFamily="2" charset="2"/>
              </a:rPr>
              <a:t> Ideias não necessariamente precisas, mas que fazem sentido para a organização e gestão da inovação na empresa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296888"/>
          </a:xfrm>
        </p:spPr>
        <p:txBody>
          <a:bodyPr/>
          <a:lstStyle/>
          <a:p>
            <a:r>
              <a:rPr lang="pt-BR" dirty="0" smtClean="0"/>
              <a:t>Inovação (ou Tecnologia)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Disruptiva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387" y="1881188"/>
            <a:ext cx="8785225" cy="4708525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Termo cunhado por </a:t>
            </a:r>
            <a:r>
              <a:rPr lang="pt-BR" dirty="0" err="1" smtClean="0"/>
              <a:t>Christensen</a:t>
            </a:r>
            <a:r>
              <a:rPr lang="pt-BR" dirty="0" smtClean="0"/>
              <a:t> (1997, 1995)</a:t>
            </a:r>
          </a:p>
          <a:p>
            <a:pPr>
              <a:buNone/>
            </a:pPr>
            <a:r>
              <a:rPr lang="pt-BR" sz="1400" dirty="0" smtClean="0"/>
              <a:t>(resumo em Goffin e </a:t>
            </a:r>
            <a:r>
              <a:rPr lang="pt-BR" sz="1400" dirty="0" err="1" smtClean="0"/>
              <a:t>Mitchel</a:t>
            </a:r>
            <a:r>
              <a:rPr lang="pt-BR" sz="1400" dirty="0" smtClean="0"/>
              <a:t> (2010, p.110-113)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Tecnologias </a:t>
            </a:r>
            <a:r>
              <a:rPr lang="pt-BR" dirty="0" err="1" smtClean="0"/>
              <a:t>disruptivas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mudam a base de competição numa indústria</a:t>
            </a:r>
          </a:p>
          <a:p>
            <a:endParaRPr lang="pt-BR" dirty="0" smtClean="0">
              <a:sym typeface="Wingdings" pitchFamily="2" charset="2"/>
            </a:endParaRPr>
          </a:p>
          <a:p>
            <a:r>
              <a:rPr lang="pt-BR" dirty="0" smtClean="0">
                <a:sym typeface="Wingdings" pitchFamily="2" charset="2"/>
              </a:rPr>
              <a:t>Tecnologias de sustentação (</a:t>
            </a:r>
            <a:r>
              <a:rPr lang="pt-BR" i="1" dirty="0" err="1" smtClean="0">
                <a:sym typeface="Wingdings" pitchFamily="2" charset="2"/>
              </a:rPr>
              <a:t>sustaining</a:t>
            </a:r>
            <a:r>
              <a:rPr lang="pt-BR" dirty="0" smtClean="0">
                <a:sym typeface="Wingdings" pitchFamily="2" charset="2"/>
              </a:rPr>
              <a:t>)  para sustentar o padrão corrente (business as usual)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1143000"/>
          </a:xfrm>
        </p:spPr>
        <p:txBody>
          <a:bodyPr/>
          <a:lstStyle/>
          <a:p>
            <a:r>
              <a:rPr lang="pt-BR" dirty="0" smtClean="0"/>
              <a:t>Inovação </a:t>
            </a:r>
            <a:r>
              <a:rPr lang="pt-BR" dirty="0" err="1" smtClean="0"/>
              <a:t>Disruptiva</a:t>
            </a:r>
            <a:r>
              <a:rPr lang="pt-BR" dirty="0" smtClean="0"/>
              <a:t> </a:t>
            </a:r>
            <a:r>
              <a:rPr lang="pt-BR" sz="3200" dirty="0" smtClean="0"/>
              <a:t>(</a:t>
            </a:r>
            <a:r>
              <a:rPr lang="pt-BR" sz="3200" dirty="0" err="1" smtClean="0"/>
              <a:t>Christensen</a:t>
            </a:r>
            <a:r>
              <a:rPr lang="pt-BR" sz="3200" dirty="0" smtClean="0"/>
              <a:t>, 1997)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Processo pelo qual um produto ou serviço se ancora inicialmente em aplicações simples em franjas do mercado e pouco a pouco vai se movendo para fatias mais nobres de mercado, normalmente deslocando competidores ali estabelecidos.</a:t>
            </a:r>
          </a:p>
          <a:p>
            <a:pPr lvl="1"/>
            <a:r>
              <a:rPr lang="pt-BR" dirty="0" smtClean="0"/>
              <a:t>Fotografia digital x foto em papel </a:t>
            </a:r>
          </a:p>
          <a:p>
            <a:pPr lvl="1"/>
            <a:r>
              <a:rPr lang="pt-BR" dirty="0" smtClean="0"/>
              <a:t>Disquetes 3 ¼ x disquetes flexíveis</a:t>
            </a:r>
          </a:p>
          <a:p>
            <a:pPr lvl="1"/>
            <a:r>
              <a:rPr lang="pt-BR" dirty="0" smtClean="0"/>
              <a:t>Tel. celular x tel. fixo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864840"/>
          </a:xfrm>
        </p:spPr>
        <p:txBody>
          <a:bodyPr/>
          <a:lstStyle/>
          <a:p>
            <a:r>
              <a:rPr lang="pt-BR" dirty="0" smtClean="0"/>
              <a:t>Inovação </a:t>
            </a:r>
            <a:r>
              <a:rPr lang="pt-BR" dirty="0" err="1" smtClean="0"/>
              <a:t>Disruptiva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83981"/>
          </a:xfrm>
        </p:spPr>
        <p:txBody>
          <a:bodyPr/>
          <a:lstStyle/>
          <a:p>
            <a:r>
              <a:rPr lang="pt-BR" dirty="0" smtClean="0"/>
              <a:t>Empresas </a:t>
            </a:r>
            <a:r>
              <a:rPr lang="pt-BR" dirty="0" err="1" smtClean="0"/>
              <a:t>incumbentes</a:t>
            </a:r>
            <a:r>
              <a:rPr lang="pt-BR" dirty="0" smtClean="0"/>
              <a:t>, com produtos estabelecidos, buscam satisfazer os clientes existentes, em mercados conhecidos</a:t>
            </a:r>
          </a:p>
          <a:p>
            <a:pPr lvl="1"/>
            <a:r>
              <a:rPr lang="pt-BR" dirty="0" smtClean="0"/>
              <a:t>Melhorar atributos, especificações, desempenho do produto</a:t>
            </a:r>
          </a:p>
          <a:p>
            <a:pPr lvl="2"/>
            <a:r>
              <a:rPr lang="pt-BR" dirty="0" smtClean="0"/>
              <a:t>Ex: menor custo de armazenagem por bit</a:t>
            </a:r>
          </a:p>
          <a:p>
            <a:r>
              <a:rPr lang="pt-BR" dirty="0" smtClean="0"/>
              <a:t>Grande estrutura estabelecida faz com que as margens exigidas de novos produtos seja alta</a:t>
            </a:r>
          </a:p>
          <a:p>
            <a:pPr lvl="1"/>
            <a:r>
              <a:rPr lang="pt-BR" dirty="0" smtClean="0"/>
              <a:t>Ex.: pode não interessar lançar foto digital pois a margem é baixa, a qualidade ruim, o mercado pequeno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864840"/>
          </a:xfrm>
        </p:spPr>
        <p:txBody>
          <a:bodyPr/>
          <a:lstStyle/>
          <a:p>
            <a:r>
              <a:rPr lang="pt-BR" dirty="0" smtClean="0"/>
              <a:t>Inovação </a:t>
            </a:r>
            <a:r>
              <a:rPr lang="pt-BR" dirty="0" err="1" smtClean="0"/>
              <a:t>Disruptiva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83981"/>
          </a:xfrm>
        </p:spPr>
        <p:txBody>
          <a:bodyPr/>
          <a:lstStyle/>
          <a:p>
            <a:r>
              <a:rPr lang="pt-BR" dirty="0" smtClean="0"/>
              <a:t>Inovações </a:t>
            </a:r>
            <a:r>
              <a:rPr lang="pt-BR" dirty="0" err="1" smtClean="0"/>
              <a:t>disruptivas</a:t>
            </a:r>
            <a:r>
              <a:rPr lang="pt-BR" dirty="0" smtClean="0"/>
              <a:t> se relacionam inicialmente com franjas do mercado</a:t>
            </a:r>
          </a:p>
          <a:p>
            <a:pPr lvl="1"/>
            <a:r>
              <a:rPr lang="pt-BR" dirty="0" smtClean="0"/>
              <a:t>Desempenho x preço x tamanho x ...</a:t>
            </a:r>
          </a:p>
          <a:p>
            <a:r>
              <a:rPr lang="pt-BR" dirty="0" smtClean="0"/>
              <a:t>Não há dados para saber se o mercado vai crescer, se a tecnologia vai melhorar etc.</a:t>
            </a:r>
          </a:p>
          <a:p>
            <a:pPr lvl="1"/>
            <a:r>
              <a:rPr lang="pt-BR" dirty="0" smtClean="0"/>
              <a:t>Sem dados Marketing diz não, Financeiro diz não ...</a:t>
            </a:r>
          </a:p>
          <a:p>
            <a:r>
              <a:rPr lang="pt-BR" dirty="0" smtClean="0"/>
              <a:t>Com o tempo, o desempenho melhora, o nicho cresce, o produto disputa a fatia principal do mercado</a:t>
            </a:r>
          </a:p>
          <a:p>
            <a:pPr lvl="1"/>
            <a:r>
              <a:rPr lang="pt-BR" dirty="0" smtClean="0"/>
              <a:t>Ai pode ser tarde para a empresa </a:t>
            </a:r>
            <a:r>
              <a:rPr lang="pt-BR" dirty="0" err="1" smtClean="0"/>
              <a:t>incumbente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Incremental x Radical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Inovação Radical</a:t>
            </a:r>
          </a:p>
          <a:p>
            <a:pPr lvl="1"/>
            <a:r>
              <a:rPr lang="pt-BR" dirty="0" smtClean="0"/>
              <a:t>cria novo mercado ou estabelece rupturas em mercados existentes (como a abertura de nova rota tecnológica)</a:t>
            </a:r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r>
              <a:rPr lang="pt-BR" dirty="0" smtClean="0"/>
              <a:t>Inovação incremental</a:t>
            </a:r>
          </a:p>
          <a:p>
            <a:pPr lvl="1"/>
            <a:r>
              <a:rPr lang="pt-BR" dirty="0" smtClean="0"/>
              <a:t>Melhora algo já existente</a:t>
            </a:r>
          </a:p>
          <a:p>
            <a:pPr lvl="2"/>
            <a:r>
              <a:rPr lang="pt-BR" dirty="0" smtClean="0"/>
              <a:t>Produto, processo, serviço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381004" y="47244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Componente</a:t>
            </a:r>
            <a:endParaRPr lang="pt-BR" b="1" i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3026" y="12954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Sistema</a:t>
            </a:r>
            <a:endParaRPr lang="pt-BR" b="1" i="1" dirty="0"/>
          </a:p>
        </p:txBody>
      </p:sp>
      <p:sp>
        <p:nvSpPr>
          <p:cNvPr id="13" name="Seta para cima 12"/>
          <p:cNvSpPr/>
          <p:nvPr/>
        </p:nvSpPr>
        <p:spPr>
          <a:xfrm>
            <a:off x="1066800" y="1850576"/>
            <a:ext cx="216024" cy="281005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4" name="Retângulo 13"/>
          <p:cNvSpPr/>
          <p:nvPr/>
        </p:nvSpPr>
        <p:spPr>
          <a:xfrm>
            <a:off x="2133600" y="1752600"/>
            <a:ext cx="2177008" cy="162018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Novas versões de motores automotivos, aviões, aparelhos de TV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133600" y="3657600"/>
            <a:ext cx="2177008" cy="152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Melhorias em componentes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419600" y="1752600"/>
            <a:ext cx="2024608" cy="162018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Novas gerações, como MP3 e </a:t>
            </a:r>
            <a:r>
              <a:rPr lang="pt-BR" b="1" i="1" dirty="0" smtClean="0">
                <a:solidFill>
                  <a:schemeClr val="bg1">
                    <a:lumMod val="95000"/>
                  </a:schemeClr>
                </a:solidFill>
              </a:rPr>
              <a:t>download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  X </a:t>
            </a:r>
            <a:b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CD e fita cassete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419600" y="3657600"/>
            <a:ext cx="2024608" cy="154398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Novos componentes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553200" y="1752600"/>
            <a:ext cx="2024608" cy="162018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Máquina a vapor,</a:t>
            </a:r>
          </a:p>
          <a:p>
            <a:pPr algn="ctr"/>
            <a:r>
              <a:rPr lang="pt-BR" b="1" i="1" dirty="0" err="1" smtClean="0">
                <a:solidFill>
                  <a:schemeClr val="bg1">
                    <a:lumMod val="95000"/>
                  </a:schemeClr>
                </a:solidFill>
              </a:rPr>
              <a:t>smart</a:t>
            </a:r>
            <a:r>
              <a:rPr lang="pt-BR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b="1" i="1" dirty="0" err="1" smtClean="0">
                <a:solidFill>
                  <a:schemeClr val="bg1">
                    <a:lumMod val="95000"/>
                  </a:schemeClr>
                </a:solidFill>
              </a:rPr>
              <a:t>phone</a:t>
            </a:r>
            <a:r>
              <a:rPr lang="pt-BR" b="1" i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penicilina, internet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553200" y="3657600"/>
            <a:ext cx="2024608" cy="152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Novos componentes com materiais avançados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907704" y="5391090"/>
            <a:ext cx="169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Incremental</a:t>
            </a:r>
            <a:endParaRPr lang="en-US" sz="2000" b="1" i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315200" y="5334000"/>
            <a:ext cx="128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Radical</a:t>
            </a:r>
            <a:endParaRPr lang="en-US" sz="2000" b="1" i="1" dirty="0"/>
          </a:p>
        </p:txBody>
      </p:sp>
      <p:sp>
        <p:nvSpPr>
          <p:cNvPr id="24" name="Seta para a direita 23"/>
          <p:cNvSpPr/>
          <p:nvPr/>
        </p:nvSpPr>
        <p:spPr>
          <a:xfrm>
            <a:off x="3657600" y="5486400"/>
            <a:ext cx="3590528" cy="17171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CaixaDeTexto 24"/>
          <p:cNvSpPr txBox="1"/>
          <p:nvPr/>
        </p:nvSpPr>
        <p:spPr>
          <a:xfrm>
            <a:off x="2209800" y="5867400"/>
            <a:ext cx="134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Melhorar o que é feito</a:t>
            </a:r>
            <a:endParaRPr lang="pt-BR" sz="14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495800" y="5867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Novo para a empresa</a:t>
            </a:r>
            <a:endParaRPr lang="en-US" sz="14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070576" y="5791200"/>
            <a:ext cx="1463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Novo para o país ou para o mundo</a:t>
            </a:r>
            <a:endParaRPr lang="pt-BR" sz="1400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pt-BR" sz="36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Grau de inovação: de incremental a radical</a:t>
            </a:r>
            <a:endParaRPr lang="pt-BR" sz="360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47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3" grpId="1" animBg="1"/>
      <p:bldP spid="14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/>
      <p:bldP spid="22" grpId="0"/>
      <p:bldP spid="24" grpId="0" animBg="1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4" descr="J GALBRAITH FIG1-1 MODELO ESTRELA 0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7740352" cy="559836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-36512"/>
            <a:ext cx="7993062" cy="1143000"/>
          </a:xfrm>
        </p:spPr>
        <p:txBody>
          <a:bodyPr/>
          <a:lstStyle/>
          <a:p>
            <a:r>
              <a:rPr lang="en-US" sz="4000" dirty="0" err="1" smtClean="0"/>
              <a:t>Elementos</a:t>
            </a:r>
            <a:r>
              <a:rPr lang="en-US" sz="4000" dirty="0" smtClean="0"/>
              <a:t> de Sistema de </a:t>
            </a:r>
            <a:r>
              <a:rPr lang="en-US" sz="4000" dirty="0" err="1" smtClean="0"/>
              <a:t>Gestão</a:t>
            </a:r>
            <a:endParaRPr lang="en-US" sz="4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660232" y="1979712"/>
            <a:ext cx="2482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92D050"/>
                </a:solidFill>
              </a:rPr>
              <a:t>FONTE: GALBRAITH, J. et al. </a:t>
            </a:r>
            <a:r>
              <a:rPr lang="en-US" sz="1050" i="1" dirty="0" err="1" smtClean="0">
                <a:solidFill>
                  <a:srgbClr val="92D050"/>
                </a:solidFill>
              </a:rPr>
              <a:t>Projeto</a:t>
            </a:r>
            <a:r>
              <a:rPr lang="en-US" sz="1050" i="1" dirty="0" smtClean="0">
                <a:solidFill>
                  <a:srgbClr val="92D050"/>
                </a:solidFill>
              </a:rPr>
              <a:t> de </a:t>
            </a:r>
            <a:r>
              <a:rPr lang="en-US" sz="1050" i="1" dirty="0" err="1" smtClean="0">
                <a:solidFill>
                  <a:srgbClr val="92D050"/>
                </a:solidFill>
              </a:rPr>
              <a:t>organizações</a:t>
            </a:r>
            <a:r>
              <a:rPr lang="en-US" sz="1050" i="1" dirty="0" smtClean="0">
                <a:solidFill>
                  <a:srgbClr val="92D050"/>
                </a:solidFill>
              </a:rPr>
              <a:t> </a:t>
            </a:r>
            <a:r>
              <a:rPr lang="en-US" sz="1050" i="1" dirty="0" err="1" smtClean="0">
                <a:solidFill>
                  <a:srgbClr val="92D050"/>
                </a:solidFill>
              </a:rPr>
              <a:t>dinâmicas</a:t>
            </a:r>
            <a:r>
              <a:rPr lang="en-US" sz="1050" dirty="0" smtClean="0">
                <a:solidFill>
                  <a:srgbClr val="92D050"/>
                </a:solidFill>
              </a:rPr>
              <a:t>. Porto Alegre: Bookman, 2011.</a:t>
            </a:r>
            <a:endParaRPr lang="en-US" sz="1050" dirty="0">
              <a:solidFill>
                <a:srgbClr val="92D050"/>
              </a:solidFill>
            </a:endParaRPr>
          </a:p>
          <a:p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56733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2160984"/>
          </a:xfrm>
        </p:spPr>
        <p:txBody>
          <a:bodyPr/>
          <a:lstStyle/>
          <a:p>
            <a:r>
              <a:rPr lang="pt-BR" sz="4000" dirty="0"/>
              <a:t>Modelo de maturidade do sistema de gestão da inovação por tipo de empresa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</a:t>
            </a:r>
            <a:r>
              <a:rPr lang="pt-BR" dirty="0" err="1" smtClean="0">
                <a:solidFill>
                  <a:schemeClr val="bg2"/>
                </a:solidFill>
              </a:rPr>
              <a:t>Depto</a:t>
            </a:r>
            <a:r>
              <a:rPr lang="pt-BR" dirty="0" smtClean="0">
                <a:solidFill>
                  <a:schemeClr val="bg2"/>
                </a:solidFill>
              </a:rPr>
              <a:t>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34" y="1916832"/>
            <a:ext cx="8966634" cy="42484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6223592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B050"/>
                </a:solidFill>
              </a:rPr>
              <a:t>Fonte: SALERNO, </a:t>
            </a:r>
            <a:r>
              <a:rPr lang="pt-BR" sz="1100" dirty="0" err="1" smtClean="0">
                <a:solidFill>
                  <a:srgbClr val="00B050"/>
                </a:solidFill>
              </a:rPr>
              <a:t>M.S</a:t>
            </a:r>
            <a:r>
              <a:rPr lang="pt-BR" sz="1100" dirty="0" smtClean="0">
                <a:solidFill>
                  <a:srgbClr val="00B050"/>
                </a:solidFill>
              </a:rPr>
              <a:t>.; GOMES. </a:t>
            </a:r>
            <a:r>
              <a:rPr lang="pt-BR" sz="1100" dirty="0" err="1" smtClean="0">
                <a:solidFill>
                  <a:srgbClr val="00B050"/>
                </a:solidFill>
              </a:rPr>
              <a:t>L.A.V</a:t>
            </a:r>
            <a:r>
              <a:rPr lang="pt-BR" sz="1100" dirty="0" smtClean="0">
                <a:solidFill>
                  <a:srgbClr val="00B050"/>
                </a:solidFill>
              </a:rPr>
              <a:t>. </a:t>
            </a:r>
            <a:r>
              <a:rPr lang="pt-BR" sz="1100" i="1" dirty="0" smtClean="0">
                <a:solidFill>
                  <a:srgbClr val="00B050"/>
                </a:solidFill>
              </a:rPr>
              <a:t>Gestão da inovação </a:t>
            </a:r>
            <a:r>
              <a:rPr lang="pt-BR" sz="1200" i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mais</a:t>
            </a:r>
            <a:r>
              <a:rPr lang="pt-BR" sz="1200" i="1" dirty="0" smtClean="0">
                <a:solidFill>
                  <a:srgbClr val="00B050"/>
                </a:solidFill>
              </a:rPr>
              <a:t> </a:t>
            </a:r>
            <a:r>
              <a:rPr lang="pt-BR" sz="1100" i="1" dirty="0" smtClean="0">
                <a:solidFill>
                  <a:srgbClr val="00B050"/>
                </a:solidFill>
              </a:rPr>
              <a:t>radical</a:t>
            </a:r>
            <a:r>
              <a:rPr lang="pt-BR" sz="1100" dirty="0" smtClean="0">
                <a:solidFill>
                  <a:srgbClr val="00B050"/>
                </a:solidFill>
              </a:rPr>
              <a:t>. Rio de Janeiro: </a:t>
            </a:r>
            <a:r>
              <a:rPr lang="pt-BR" sz="1100" dirty="0" err="1" smtClean="0">
                <a:solidFill>
                  <a:srgbClr val="00B050"/>
                </a:solidFill>
              </a:rPr>
              <a:t>Elsevier</a:t>
            </a:r>
            <a:r>
              <a:rPr lang="pt-BR" sz="1100" dirty="0" smtClean="0">
                <a:solidFill>
                  <a:srgbClr val="00B050"/>
                </a:solidFill>
              </a:rPr>
              <a:t>, 2018 </a:t>
            </a:r>
            <a:endParaRPr lang="pt-BR" sz="1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3" y="0"/>
            <a:ext cx="90328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CaixaDeTexto 3"/>
          <p:cNvSpPr txBox="1">
            <a:spLocks noChangeArrowheads="1"/>
          </p:cNvSpPr>
          <p:nvPr/>
        </p:nvSpPr>
        <p:spPr bwMode="auto">
          <a:xfrm>
            <a:off x="179388" y="6550025"/>
            <a:ext cx="3097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>
                <a:latin typeface="Cambria" pitchFamily="18" charset="0"/>
              </a:rPr>
              <a:t>Extraido de Goffin e Mitchell (2010)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Mario Sergio Salerno</a:t>
            </a:r>
            <a:r>
              <a:rPr lang="pt-B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de Produção</a:t>
            </a:r>
          </a:p>
        </p:txBody>
      </p:sp>
      <p:sp>
        <p:nvSpPr>
          <p:cNvPr id="31747" name="CaixaDeTexto 3"/>
          <p:cNvSpPr txBox="1">
            <a:spLocks noChangeArrowheads="1"/>
          </p:cNvSpPr>
          <p:nvPr/>
        </p:nvSpPr>
        <p:spPr bwMode="auto">
          <a:xfrm>
            <a:off x="179388" y="6550025"/>
            <a:ext cx="3097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>
                <a:latin typeface="Cambria" pitchFamily="18" charset="0"/>
              </a:rPr>
              <a:t>Extraido de Goffin e Mitchell (2010)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" y="915988"/>
          <a:ext cx="8964363" cy="5361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1839"/>
                <a:gridCol w="1224136"/>
                <a:gridCol w="1080120"/>
                <a:gridCol w="1142370"/>
                <a:gridCol w="1192949"/>
                <a:gridCol w="1192949"/>
              </a:tblGrid>
              <a:tr h="529878">
                <a:tc rowSpan="2"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pt-BR" sz="2400" dirty="0" smtClean="0">
                          <a:solidFill>
                            <a:srgbClr val="002060"/>
                          </a:solidFill>
                        </a:rPr>
                        <a:t>    GRAUS</a:t>
                      </a:r>
                      <a:r>
                        <a:rPr lang="pt-BR" sz="2400" baseline="0" dirty="0" smtClean="0">
                          <a:solidFill>
                            <a:srgbClr val="002060"/>
                          </a:solidFill>
                        </a:rPr>
                        <a:t> DE INOVAÇÃO</a:t>
                      </a:r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CC0000"/>
                          </a:solidFill>
                        </a:rPr>
                        <a:t>DIMENSÕES DA INOVAÇÃO</a:t>
                      </a:r>
                      <a:endParaRPr lang="pt-BR" sz="2400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dirty="0" smtClean="0">
                        <a:solidFill>
                          <a:srgbClr val="CC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Produto</a:t>
                      </a:r>
                    </a:p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dirty="0" smtClean="0">
                        <a:solidFill>
                          <a:srgbClr val="CC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Serviço</a:t>
                      </a:r>
                    </a:p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 smtClean="0">
                        <a:solidFill>
                          <a:srgbClr val="CC0000"/>
                        </a:solidFill>
                      </a:endParaRPr>
                    </a:p>
                    <a:p>
                      <a:pPr algn="ctr"/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Processo</a:t>
                      </a:r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Processo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negócios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Modelo de negócios</a:t>
                      </a:r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</a:tr>
              <a:tr h="53656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1. Sem inovação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</a:tr>
              <a:tr h="53656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2. Melhorias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620149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3. Desempenho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similar com custo menor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53656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4. Foco em novos mercados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53656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5. Adição em linha de produtos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existente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53656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6. Nova linha de produtos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53656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7. Novo para o Mundo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806" name="CaixaDeTexto 6"/>
          <p:cNvSpPr txBox="1">
            <a:spLocks noChangeArrowheads="1"/>
          </p:cNvSpPr>
          <p:nvPr/>
        </p:nvSpPr>
        <p:spPr bwMode="auto">
          <a:xfrm>
            <a:off x="539750" y="188913"/>
            <a:ext cx="7561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solidFill>
                  <a:srgbClr val="990000"/>
                </a:solidFill>
              </a:rPr>
              <a:t>Análise Graus x Dimensões da Inovação</a:t>
            </a:r>
          </a:p>
        </p:txBody>
      </p:sp>
      <p:sp>
        <p:nvSpPr>
          <p:cNvPr id="8" name="Texto Explicativo 1 7"/>
          <p:cNvSpPr/>
          <p:nvPr/>
        </p:nvSpPr>
        <p:spPr>
          <a:xfrm>
            <a:off x="3779912" y="2852936"/>
            <a:ext cx="1440160" cy="1080120"/>
          </a:xfrm>
          <a:prstGeom prst="borderCallout1">
            <a:avLst>
              <a:gd name="adj1" fmla="val -2414"/>
              <a:gd name="adj2" fmla="val 53837"/>
              <a:gd name="adj3" fmla="val -61047"/>
              <a:gd name="adj4" fmla="val 7613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Adicionado ao produto</a:t>
            </a:r>
            <a:endParaRPr lang="pt-BR" dirty="0"/>
          </a:p>
        </p:txBody>
      </p:sp>
      <p:sp>
        <p:nvSpPr>
          <p:cNvPr id="9" name="Texto Explicativo 1 8"/>
          <p:cNvSpPr/>
          <p:nvPr/>
        </p:nvSpPr>
        <p:spPr>
          <a:xfrm>
            <a:off x="4788024" y="4365104"/>
            <a:ext cx="1440160" cy="1080120"/>
          </a:xfrm>
          <a:prstGeom prst="borderCallout1">
            <a:avLst>
              <a:gd name="adj1" fmla="val -2414"/>
              <a:gd name="adj2" fmla="val 46430"/>
              <a:gd name="adj3" fmla="val -199321"/>
              <a:gd name="adj4" fmla="val 8353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Produção, entrega</a:t>
            </a:r>
            <a:endParaRPr lang="pt-BR" dirty="0"/>
          </a:p>
        </p:txBody>
      </p:sp>
      <p:sp>
        <p:nvSpPr>
          <p:cNvPr id="10" name="Texto Explicativo 1 9"/>
          <p:cNvSpPr/>
          <p:nvPr/>
        </p:nvSpPr>
        <p:spPr>
          <a:xfrm>
            <a:off x="6300192" y="3068960"/>
            <a:ext cx="1440160" cy="1080120"/>
          </a:xfrm>
          <a:prstGeom prst="borderCallout1">
            <a:avLst>
              <a:gd name="adj1" fmla="val -2414"/>
              <a:gd name="adj2" fmla="val 52779"/>
              <a:gd name="adj3" fmla="val -79389"/>
              <a:gd name="adj4" fmla="val 6343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Como fazer negócios com clientes</a:t>
            </a:r>
            <a:endParaRPr lang="pt-BR" dirty="0"/>
          </a:p>
        </p:txBody>
      </p:sp>
      <p:sp>
        <p:nvSpPr>
          <p:cNvPr id="11" name="Texto Explicativo 1 10"/>
          <p:cNvSpPr/>
          <p:nvPr/>
        </p:nvSpPr>
        <p:spPr>
          <a:xfrm>
            <a:off x="7236296" y="4797152"/>
            <a:ext cx="1440160" cy="1080120"/>
          </a:xfrm>
          <a:prstGeom prst="borderCallout1">
            <a:avLst>
              <a:gd name="adj1" fmla="val -5236"/>
              <a:gd name="adj2" fmla="val 47488"/>
              <a:gd name="adj3" fmla="val -233183"/>
              <a:gd name="adj4" fmla="val 856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Como faturar / lucrar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Mario Sergio Salerno</a:t>
            </a:r>
            <a:r>
              <a:rPr lang="pt-B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de Produção</a:t>
            </a:r>
          </a:p>
        </p:txBody>
      </p:sp>
      <p:sp>
        <p:nvSpPr>
          <p:cNvPr id="31747" name="CaixaDeTexto 3"/>
          <p:cNvSpPr txBox="1">
            <a:spLocks noChangeArrowheads="1"/>
          </p:cNvSpPr>
          <p:nvPr/>
        </p:nvSpPr>
        <p:spPr bwMode="auto">
          <a:xfrm>
            <a:off x="179388" y="6550025"/>
            <a:ext cx="3097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>
                <a:latin typeface="Cambria" pitchFamily="18" charset="0"/>
              </a:rPr>
              <a:t>Extraido de Goffin e Mitchell (2010)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" y="915988"/>
          <a:ext cx="8964363" cy="5361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1839"/>
                <a:gridCol w="1224136"/>
                <a:gridCol w="1080120"/>
                <a:gridCol w="1142370"/>
                <a:gridCol w="1192949"/>
                <a:gridCol w="1192949"/>
              </a:tblGrid>
              <a:tr h="529878">
                <a:tc rowSpan="2"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pt-BR" sz="2400" dirty="0" smtClean="0">
                          <a:solidFill>
                            <a:srgbClr val="002060"/>
                          </a:solidFill>
                        </a:rPr>
                        <a:t>    GRAUS</a:t>
                      </a:r>
                      <a:r>
                        <a:rPr lang="pt-BR" sz="2400" baseline="0" dirty="0" smtClean="0">
                          <a:solidFill>
                            <a:srgbClr val="002060"/>
                          </a:solidFill>
                        </a:rPr>
                        <a:t> DE INOVAÇÃO</a:t>
                      </a:r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CC0000"/>
                          </a:solidFill>
                        </a:rPr>
                        <a:t>DIMENSÕES DA INOVAÇÃO</a:t>
                      </a:r>
                      <a:endParaRPr lang="pt-BR" sz="2400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dirty="0" smtClean="0">
                        <a:solidFill>
                          <a:srgbClr val="CC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Produto</a:t>
                      </a:r>
                    </a:p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dirty="0" smtClean="0">
                        <a:solidFill>
                          <a:srgbClr val="CC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Serviço</a:t>
                      </a:r>
                    </a:p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 smtClean="0">
                        <a:solidFill>
                          <a:srgbClr val="CC0000"/>
                        </a:solidFill>
                      </a:endParaRPr>
                    </a:p>
                    <a:p>
                      <a:pPr algn="ctr"/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Processo</a:t>
                      </a:r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Processo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negócios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rgbClr val="CC0000"/>
                          </a:solidFill>
                        </a:rPr>
                        <a:t>Modelo de negócios</a:t>
                      </a:r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</a:tr>
              <a:tr h="53656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1. Sem inovação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</a:tr>
              <a:tr h="53656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2. Melhorias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620149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3. Desempenho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similar com custo menor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53656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4. Foco em novos mercados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53656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5. Adição em linha de produtos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existente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53656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6. Nova linha de produtos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536568"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None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7. Novo para o Mundo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806" name="CaixaDeTexto 6"/>
          <p:cNvSpPr txBox="1">
            <a:spLocks noChangeArrowheads="1"/>
          </p:cNvSpPr>
          <p:nvPr/>
        </p:nvSpPr>
        <p:spPr bwMode="auto">
          <a:xfrm>
            <a:off x="539750" y="188913"/>
            <a:ext cx="7561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solidFill>
                  <a:srgbClr val="990000"/>
                </a:solidFill>
              </a:rPr>
              <a:t>Análise Graus x Dimensões da Inovação</a:t>
            </a:r>
          </a:p>
        </p:txBody>
      </p:sp>
      <p:sp>
        <p:nvSpPr>
          <p:cNvPr id="12" name="Elipse 11"/>
          <p:cNvSpPr/>
          <p:nvPr/>
        </p:nvSpPr>
        <p:spPr>
          <a:xfrm>
            <a:off x="3203848" y="2420888"/>
            <a:ext cx="5760640" cy="38164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Ajuda na análise do dinamismo da empresa, de seu portfólio de produtos, e na localização dos pontos a serem ratados gerencialmente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-85727"/>
            <a:ext cx="7993062" cy="764704"/>
          </a:xfrm>
        </p:spPr>
        <p:txBody>
          <a:bodyPr/>
          <a:lstStyle/>
          <a:p>
            <a:r>
              <a:rPr lang="pt-BR" sz="3600" dirty="0" smtClean="0"/>
              <a:t>Hipercubo da Inovação</a:t>
            </a:r>
            <a:endParaRPr lang="pt-BR" sz="3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620688"/>
            <a:ext cx="7344940" cy="6177321"/>
          </a:xfrm>
        </p:spPr>
      </p:pic>
      <p:sp>
        <p:nvSpPr>
          <p:cNvPr id="7" name="CaixaDeTexto 6"/>
          <p:cNvSpPr txBox="1"/>
          <p:nvPr/>
        </p:nvSpPr>
        <p:spPr>
          <a:xfrm>
            <a:off x="7362614" y="2132856"/>
            <a:ext cx="1619672" cy="2462213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CC0000"/>
                </a:solidFill>
              </a:rPr>
              <a:t>Modelo conceitual para gestão da inovação, admitindo inovação mais radical </a:t>
            </a:r>
            <a:r>
              <a:rPr lang="pt-BR" sz="1400" dirty="0" smtClean="0">
                <a:solidFill>
                  <a:srgbClr val="CC0000"/>
                </a:solidFill>
              </a:rPr>
              <a:t>(Salerno e Gomes, 2018)</a:t>
            </a:r>
            <a:endParaRPr lang="pt-BR" sz="1400" dirty="0">
              <a:solidFill>
                <a:srgbClr val="CC0000"/>
              </a:solidFill>
            </a:endParaRPr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646865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</a:t>
            </a:r>
            <a:r>
              <a:rPr lang="pt-BR" dirty="0" err="1" smtClean="0">
                <a:solidFill>
                  <a:schemeClr val="bg2"/>
                </a:solidFill>
              </a:rPr>
              <a:t>Depto</a:t>
            </a:r>
            <a:r>
              <a:rPr lang="pt-BR" dirty="0" smtClean="0">
                <a:solidFill>
                  <a:schemeClr val="bg2"/>
                </a:solidFill>
              </a:rPr>
              <a:t>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3312368"/>
          </a:xfrm>
        </p:spPr>
        <p:txBody>
          <a:bodyPr/>
          <a:lstStyle/>
          <a:p>
            <a:r>
              <a:rPr lang="pt-BR" sz="13800" i="1" dirty="0" smtClean="0">
                <a:solidFill>
                  <a:srgbClr val="FFFF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Mindset</a:t>
            </a:r>
            <a:r>
              <a:rPr lang="pt-BR" sz="6000" dirty="0" smtClean="0">
                <a:solidFill>
                  <a:srgbClr val="FFFF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pt-BR" sz="6000" dirty="0" smtClean="0">
                <a:solidFill>
                  <a:srgbClr val="92D05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/>
            </a:r>
            <a:br>
              <a:rPr lang="pt-BR" sz="6000" dirty="0" smtClean="0">
                <a:solidFill>
                  <a:srgbClr val="92D05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6000" dirty="0" smtClean="0">
                <a:solidFill>
                  <a:srgbClr val="92D05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inovação incremental </a:t>
            </a:r>
            <a:br>
              <a:rPr lang="pt-BR" sz="6000" dirty="0" smtClean="0">
                <a:solidFill>
                  <a:srgbClr val="92D05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6000" dirty="0" smtClean="0">
                <a:solidFill>
                  <a:srgbClr val="92D05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x</a:t>
            </a:r>
            <a:br>
              <a:rPr lang="pt-BR" sz="6000" dirty="0" smtClean="0">
                <a:solidFill>
                  <a:srgbClr val="92D05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pt-BR" sz="6000" dirty="0" smtClean="0">
                <a:solidFill>
                  <a:srgbClr val="92D05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inovação mais radical</a:t>
            </a:r>
            <a:endParaRPr lang="pt-BR" sz="6000" dirty="0">
              <a:solidFill>
                <a:srgbClr val="92D05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26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392213"/>
            <a:ext cx="4040188" cy="915888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 smtClean="0"/>
              <a:t>Mundo da Inovação</a:t>
            </a:r>
          </a:p>
          <a:p>
            <a:pPr algn="ctr"/>
            <a:r>
              <a:rPr lang="pt-BR" dirty="0" smtClean="0"/>
              <a:t>Incremental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8212" y="366813"/>
            <a:ext cx="4041775" cy="91588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Mundo da Inovação</a:t>
            </a:r>
          </a:p>
          <a:p>
            <a:pPr algn="ctr"/>
            <a:r>
              <a:rPr lang="pt-BR" dirty="0" smtClean="0"/>
              <a:t>Radical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5975176"/>
            <a:ext cx="838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Todas as empresas que inovam radicalmente também inovam incrementalmente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Seta para baixo 20"/>
          <p:cNvSpPr/>
          <p:nvPr/>
        </p:nvSpPr>
        <p:spPr>
          <a:xfrm>
            <a:off x="1763688" y="5157192"/>
            <a:ext cx="5688632" cy="72008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ixaDeTexto 21"/>
          <p:cNvSpPr txBox="1"/>
          <p:nvPr/>
        </p:nvSpPr>
        <p:spPr>
          <a:xfrm>
            <a:off x="323528" y="1844825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err="1" smtClean="0"/>
              <a:t>Necessidades</a:t>
            </a:r>
            <a:r>
              <a:rPr lang="en-US" sz="2000" dirty="0" smtClean="0"/>
              <a:t> dos </a:t>
            </a:r>
            <a:r>
              <a:rPr lang="en-US" sz="2000" dirty="0" err="1" smtClean="0"/>
              <a:t>clientes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conhecidas</a:t>
            </a:r>
            <a:endParaRPr lang="en-US" sz="2000" b="1" dirty="0" smtClean="0"/>
          </a:p>
          <a:p>
            <a:endParaRPr lang="en-US" sz="20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23528" y="2752462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A </a:t>
            </a:r>
            <a:r>
              <a:rPr lang="en-US" sz="2000" dirty="0" err="1" smtClean="0"/>
              <a:t>trajetória</a:t>
            </a:r>
            <a:r>
              <a:rPr lang="en-US" sz="2000" dirty="0" smtClean="0"/>
              <a:t> </a:t>
            </a:r>
            <a:r>
              <a:rPr lang="en-US" sz="2000" dirty="0" err="1" smtClean="0"/>
              <a:t>tecnológica</a:t>
            </a:r>
            <a:r>
              <a:rPr lang="en-US" sz="2000" dirty="0" smtClean="0"/>
              <a:t> </a:t>
            </a:r>
            <a:r>
              <a:rPr lang="en-US" sz="2000" dirty="0" err="1" smtClean="0"/>
              <a:t>está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definida</a:t>
            </a:r>
            <a:r>
              <a:rPr lang="en-US" sz="2000" dirty="0" smtClean="0"/>
              <a:t> e é </a:t>
            </a:r>
            <a:r>
              <a:rPr lang="en-US" sz="2000" dirty="0" err="1" smtClean="0"/>
              <a:t>possível</a:t>
            </a:r>
            <a:r>
              <a:rPr lang="en-US" sz="2000" dirty="0" smtClean="0"/>
              <a:t> </a:t>
            </a:r>
            <a:r>
              <a:rPr lang="en-US" sz="2000" dirty="0" err="1" smtClean="0"/>
              <a:t>prever</a:t>
            </a:r>
            <a:r>
              <a:rPr lang="en-US" sz="2000" dirty="0" smtClean="0"/>
              <a:t> a </a:t>
            </a:r>
            <a:r>
              <a:rPr lang="en-US" sz="2000" dirty="0" err="1" smtClean="0"/>
              <a:t>sua</a:t>
            </a:r>
            <a:r>
              <a:rPr lang="en-US" sz="2000" dirty="0" smtClean="0"/>
              <a:t> </a:t>
            </a:r>
            <a:r>
              <a:rPr lang="en-US" sz="2000" dirty="0" err="1" smtClean="0"/>
              <a:t>evolução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23528" y="396904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err="1" smtClean="0"/>
              <a:t>Mudanças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cadeia</a:t>
            </a:r>
            <a:r>
              <a:rPr lang="en-US" sz="2000" dirty="0" smtClean="0"/>
              <a:t> de valor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evitadas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fonte</a:t>
            </a:r>
            <a:r>
              <a:rPr lang="en-US" sz="2000" dirty="0" smtClean="0"/>
              <a:t> de </a:t>
            </a:r>
            <a:r>
              <a:rPr lang="en-US" sz="2000" dirty="0" err="1" smtClean="0"/>
              <a:t>custos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788024" y="1765265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err="1" smtClean="0"/>
              <a:t>Necessidades</a:t>
            </a:r>
            <a:r>
              <a:rPr lang="en-US" sz="2000" dirty="0" smtClean="0"/>
              <a:t> dos </a:t>
            </a:r>
            <a:r>
              <a:rPr lang="en-US" sz="2000" dirty="0" err="1" smtClean="0"/>
              <a:t>clientes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difusas</a:t>
            </a:r>
            <a:r>
              <a:rPr lang="en-US" sz="2000" b="1" dirty="0" smtClean="0"/>
              <a:t>; </a:t>
            </a:r>
            <a:r>
              <a:rPr lang="en-US" sz="2000" b="1" dirty="0" err="1" smtClean="0"/>
              <a:t>necessidade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criar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mercado</a:t>
            </a:r>
            <a:endParaRPr lang="en-US" sz="20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788024" y="2812595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A </a:t>
            </a:r>
            <a:r>
              <a:rPr lang="en-US" sz="2000" dirty="0" err="1" smtClean="0"/>
              <a:t>trajetória</a:t>
            </a:r>
            <a:r>
              <a:rPr lang="en-US" sz="2000" dirty="0" smtClean="0"/>
              <a:t> </a:t>
            </a:r>
            <a:r>
              <a:rPr lang="en-US" sz="2000" dirty="0" err="1" smtClean="0"/>
              <a:t>tecnológica</a:t>
            </a:r>
            <a:r>
              <a:rPr lang="en-US" sz="2000" dirty="0" smtClean="0"/>
              <a:t> </a:t>
            </a:r>
            <a:r>
              <a:rPr lang="en-US" sz="2000" dirty="0" err="1" smtClean="0"/>
              <a:t>está</a:t>
            </a:r>
            <a:r>
              <a:rPr lang="en-US" sz="2000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formação</a:t>
            </a:r>
            <a:endParaRPr lang="en-US" sz="20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788024" y="3997513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err="1" smtClean="0"/>
              <a:t>Envolve</a:t>
            </a:r>
            <a:r>
              <a:rPr lang="en-US" sz="2000" dirty="0" smtClean="0"/>
              <a:t> o </a:t>
            </a:r>
            <a:r>
              <a:rPr lang="en-US" sz="2000" dirty="0" err="1" smtClean="0"/>
              <a:t>desenvolvimento</a:t>
            </a:r>
            <a:r>
              <a:rPr lang="en-US" sz="2000" dirty="0" smtClean="0"/>
              <a:t> e a </a:t>
            </a:r>
            <a:r>
              <a:rPr lang="en-US" sz="2000" dirty="0" err="1" smtClean="0"/>
              <a:t>coordenação</a:t>
            </a:r>
            <a:r>
              <a:rPr lang="en-US" sz="2000" dirty="0" smtClean="0"/>
              <a:t> de </a:t>
            </a:r>
            <a:r>
              <a:rPr lang="en-US" sz="2000" b="1" dirty="0" smtClean="0"/>
              <a:t>novas</a:t>
            </a:r>
            <a:r>
              <a:rPr lang="en-US" sz="2000" dirty="0" smtClean="0"/>
              <a:t> </a:t>
            </a:r>
            <a:r>
              <a:rPr lang="en-US" sz="2000" dirty="0" err="1" smtClean="0"/>
              <a:t>cadeias</a:t>
            </a:r>
            <a:r>
              <a:rPr lang="en-US" sz="2000" dirty="0" smtClean="0"/>
              <a:t> de valor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392213"/>
            <a:ext cx="4040188" cy="915888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 smtClean="0"/>
              <a:t>Gestão da Inovação</a:t>
            </a:r>
          </a:p>
          <a:p>
            <a:pPr algn="ctr"/>
            <a:r>
              <a:rPr lang="pt-BR" dirty="0" smtClean="0"/>
              <a:t>Incremental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8212" y="366813"/>
            <a:ext cx="4041775" cy="91588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Gestão da Inovação</a:t>
            </a:r>
          </a:p>
          <a:p>
            <a:pPr algn="ctr"/>
            <a:r>
              <a:rPr lang="pt-BR" dirty="0" smtClean="0"/>
              <a:t>Radical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5975176"/>
            <a:ext cx="838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Sistemas de Gestão diferentes!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Seta para baixo 20"/>
          <p:cNvSpPr/>
          <p:nvPr/>
        </p:nvSpPr>
        <p:spPr>
          <a:xfrm>
            <a:off x="1763688" y="5157192"/>
            <a:ext cx="5688632" cy="72008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ixaDeTexto 21"/>
          <p:cNvSpPr txBox="1"/>
          <p:nvPr/>
        </p:nvSpPr>
        <p:spPr>
          <a:xfrm>
            <a:off x="323528" y="1540025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Baseada</a:t>
            </a:r>
            <a:r>
              <a:rPr lang="en-US" sz="2000" dirty="0" smtClean="0"/>
              <a:t> em dados num </a:t>
            </a:r>
            <a:r>
              <a:rPr lang="en-US" sz="2000" dirty="0" err="1" smtClean="0"/>
              <a:t>ambiente</a:t>
            </a:r>
            <a:r>
              <a:rPr lang="en-US" sz="2000" dirty="0" smtClean="0"/>
              <a:t> </a:t>
            </a:r>
            <a:r>
              <a:rPr lang="en-US" sz="2000" dirty="0" err="1" smtClean="0"/>
              <a:t>previsível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    - </a:t>
            </a:r>
            <a:r>
              <a:rPr lang="en-US" sz="2000" dirty="0" err="1" smtClean="0"/>
              <a:t>previsão</a:t>
            </a:r>
            <a:r>
              <a:rPr lang="en-US" sz="2000" dirty="0" smtClean="0"/>
              <a:t> de </a:t>
            </a:r>
            <a:r>
              <a:rPr lang="en-US" sz="2000" dirty="0" err="1" smtClean="0"/>
              <a:t>mercado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    -  </a:t>
            </a:r>
            <a:r>
              <a:rPr lang="en-US" sz="2000" dirty="0" err="1" smtClean="0"/>
              <a:t>previsão</a:t>
            </a:r>
            <a:r>
              <a:rPr lang="en-US" sz="2000" dirty="0" smtClean="0"/>
              <a:t> de </a:t>
            </a:r>
            <a:r>
              <a:rPr lang="en-US" sz="2000" dirty="0" err="1" smtClean="0"/>
              <a:t>custos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-  </a:t>
            </a:r>
            <a:r>
              <a:rPr lang="en-US" sz="2000" dirty="0" err="1" smtClean="0"/>
              <a:t>previsão</a:t>
            </a:r>
            <a:r>
              <a:rPr lang="en-US" sz="2000" dirty="0" smtClean="0"/>
              <a:t> </a:t>
            </a:r>
            <a:r>
              <a:rPr lang="en-US" sz="2000" dirty="0" err="1" smtClean="0"/>
              <a:t>tecnológica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23528" y="3245147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Projetos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valorados</a:t>
            </a:r>
            <a:r>
              <a:rPr lang="en-US" sz="2000" dirty="0" smtClean="0"/>
              <a:t> e </a:t>
            </a:r>
            <a:r>
              <a:rPr lang="en-US" sz="2000" dirty="0" err="1" smtClean="0"/>
              <a:t>comparados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métodos</a:t>
            </a:r>
            <a:r>
              <a:rPr lang="en-US" sz="2000" dirty="0" smtClean="0"/>
              <a:t> </a:t>
            </a:r>
            <a:r>
              <a:rPr lang="en-US" sz="2000" dirty="0" err="1" smtClean="0"/>
              <a:t>consagrados</a:t>
            </a:r>
            <a:r>
              <a:rPr lang="en-US" sz="2000" dirty="0" smtClean="0"/>
              <a:t> de </a:t>
            </a:r>
            <a:r>
              <a:rPr lang="en-US" sz="2000" dirty="0" err="1" smtClean="0"/>
              <a:t>engenharia</a:t>
            </a:r>
            <a:r>
              <a:rPr lang="en-US" sz="2000" dirty="0" smtClean="0"/>
              <a:t> </a:t>
            </a:r>
            <a:r>
              <a:rPr lang="en-US" sz="2000" dirty="0" err="1" smtClean="0"/>
              <a:t>econômica</a:t>
            </a:r>
            <a:r>
              <a:rPr lang="en-US" sz="2000" dirty="0" smtClean="0"/>
              <a:t> (</a:t>
            </a:r>
            <a:r>
              <a:rPr lang="en-US" sz="2000" dirty="0" err="1" smtClean="0"/>
              <a:t>VPL</a:t>
            </a:r>
            <a:r>
              <a:rPr lang="en-US" sz="2000" dirty="0" smtClean="0"/>
              <a:t>, </a:t>
            </a:r>
            <a:r>
              <a:rPr lang="en-US" sz="2000" dirty="0" err="1" smtClean="0"/>
              <a:t>ROI</a:t>
            </a:r>
            <a:r>
              <a:rPr lang="en-US" sz="2000" dirty="0" smtClean="0"/>
              <a:t>)</a:t>
            </a:r>
          </a:p>
          <a:p>
            <a:endParaRPr lang="en-US" sz="20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644008" y="1498565"/>
            <a:ext cx="4499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Baseada</a:t>
            </a:r>
            <a:r>
              <a:rPr lang="en-US" sz="2000" dirty="0" smtClean="0"/>
              <a:t> em </a:t>
            </a:r>
            <a:r>
              <a:rPr lang="en-US" sz="2000" dirty="0" err="1" smtClean="0"/>
              <a:t>percepções</a:t>
            </a:r>
            <a:r>
              <a:rPr lang="en-US" sz="2000" dirty="0" smtClean="0"/>
              <a:t> do </a:t>
            </a:r>
            <a:r>
              <a:rPr lang="en-US" sz="2000" dirty="0" err="1" smtClean="0"/>
              <a:t>movimento</a:t>
            </a:r>
            <a:r>
              <a:rPr lang="en-US" sz="2000" dirty="0" smtClean="0"/>
              <a:t> da </a:t>
            </a:r>
            <a:r>
              <a:rPr lang="en-US" sz="2000" dirty="0" err="1" smtClean="0"/>
              <a:t>sociedade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de </a:t>
            </a:r>
            <a:r>
              <a:rPr lang="en-US" sz="2000" dirty="0" err="1" smtClean="0"/>
              <a:t>grupos</a:t>
            </a:r>
            <a:r>
              <a:rPr lang="en-US" sz="2000" dirty="0" smtClean="0"/>
              <a:t>, da tecnologia,  do </a:t>
            </a:r>
            <a:r>
              <a:rPr lang="en-US" sz="2000" dirty="0" err="1" smtClean="0"/>
              <a:t>ambiente</a:t>
            </a:r>
            <a:endParaRPr lang="en-US" sz="20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716016" y="3231695"/>
            <a:ext cx="4427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Projetos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comparados</a:t>
            </a:r>
            <a:r>
              <a:rPr lang="en-US" sz="2000" dirty="0" smtClean="0"/>
              <a:t> com </a:t>
            </a:r>
            <a:r>
              <a:rPr lang="en-US" sz="2000" dirty="0" err="1" smtClean="0"/>
              <a:t>avaliações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multicritério</a:t>
            </a:r>
            <a:r>
              <a:rPr lang="en-US" sz="2000" dirty="0" smtClean="0"/>
              <a:t>: </a:t>
            </a:r>
            <a:r>
              <a:rPr lang="en-US" sz="2000" dirty="0" err="1" smtClean="0"/>
              <a:t>estratégia</a:t>
            </a:r>
            <a:r>
              <a:rPr lang="en-US" sz="2000" dirty="0" smtClean="0"/>
              <a:t>, </a:t>
            </a:r>
            <a:r>
              <a:rPr lang="en-US" sz="2000" dirty="0" err="1" smtClean="0"/>
              <a:t>impacto</a:t>
            </a:r>
            <a:r>
              <a:rPr lang="en-US" sz="2000" dirty="0" smtClean="0"/>
              <a:t>, </a:t>
            </a:r>
            <a:r>
              <a:rPr lang="en-US" sz="2000" dirty="0" err="1" smtClean="0"/>
              <a:t>recursos</a:t>
            </a:r>
            <a:r>
              <a:rPr lang="en-US" sz="2000" dirty="0" smtClean="0"/>
              <a:t> etc.</a:t>
            </a:r>
            <a:br>
              <a:rPr lang="en-US" sz="2000" dirty="0" smtClean="0"/>
            </a:br>
            <a:r>
              <a:rPr lang="en-US" sz="2000" dirty="0" err="1" smtClean="0"/>
              <a:t>Emergência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técnicas</a:t>
            </a:r>
            <a:r>
              <a:rPr lang="en-US" sz="2000" dirty="0" smtClean="0"/>
              <a:t> </a:t>
            </a:r>
            <a:r>
              <a:rPr lang="en-US" sz="2000" dirty="0" err="1" smtClean="0"/>
              <a:t>quantitativas</a:t>
            </a:r>
            <a:r>
              <a:rPr lang="en-US" sz="2000" dirty="0" smtClean="0"/>
              <a:t> de </a:t>
            </a:r>
            <a:r>
              <a:rPr lang="en-US" sz="2000" dirty="0" err="1" smtClean="0"/>
              <a:t>apoio</a:t>
            </a:r>
            <a:r>
              <a:rPr lang="en-US" sz="2000" dirty="0" smtClean="0"/>
              <a:t> (</a:t>
            </a:r>
            <a:r>
              <a:rPr lang="en-US" sz="2000" dirty="0" err="1" smtClean="0"/>
              <a:t>opções</a:t>
            </a:r>
            <a:r>
              <a:rPr lang="en-US" sz="2000" dirty="0" smtClean="0"/>
              <a:t> </a:t>
            </a:r>
            <a:r>
              <a:rPr lang="en-US" sz="2000" dirty="0" err="1" smtClean="0"/>
              <a:t>reais</a:t>
            </a:r>
            <a:r>
              <a:rPr lang="en-US" sz="2000" dirty="0" smtClean="0"/>
              <a:t>, fuzzy) 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/>
      <p:bldP spid="24" grpId="0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0" y="4"/>
          <a:ext cx="9144000" cy="68214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3968"/>
                <a:gridCol w="936104"/>
                <a:gridCol w="3923928"/>
              </a:tblGrid>
              <a:tr h="544067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INCREMENTAL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RADICAL</a:t>
                      </a:r>
                      <a:endParaRPr lang="pt-BR" sz="2400" dirty="0"/>
                    </a:p>
                  </a:txBody>
                  <a:tcPr/>
                </a:tc>
              </a:tr>
              <a:tr h="544067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Na operação ou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baseline="0" dirty="0" err="1" smtClean="0"/>
                        <a:t>unid</a:t>
                      </a:r>
                      <a:r>
                        <a:rPr lang="pt-BR" sz="2400" baseline="0" dirty="0" smtClean="0"/>
                        <a:t>. negócio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993300"/>
                          </a:solidFill>
                          <a:sym typeface="Wingdings"/>
                        </a:rPr>
                        <a:t></a:t>
                      </a:r>
                      <a:endParaRPr lang="pt-BR" sz="2400" b="1" dirty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No Corporativo</a:t>
                      </a:r>
                      <a:endParaRPr lang="pt-BR" sz="2400" dirty="0"/>
                    </a:p>
                  </a:txBody>
                  <a:tcPr/>
                </a:tc>
              </a:tr>
              <a:tr h="756686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Foco</a:t>
                      </a:r>
                      <a:r>
                        <a:rPr lang="pt-BR" sz="2400" baseline="0" dirty="0" smtClean="0"/>
                        <a:t> nos produtos atuais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993300"/>
                          </a:solidFill>
                          <a:sym typeface="Wingdings"/>
                        </a:rPr>
                        <a:t></a:t>
                      </a:r>
                      <a:endParaRPr lang="pt-BR" sz="2400" b="1" dirty="0" smtClean="0">
                        <a:solidFill>
                          <a:srgbClr val="993300"/>
                        </a:solidFill>
                      </a:endParaRPr>
                    </a:p>
                    <a:p>
                      <a:pPr algn="ctr"/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Foco</a:t>
                      </a:r>
                      <a:r>
                        <a:rPr lang="pt-BR" sz="2400" baseline="0" dirty="0" smtClean="0"/>
                        <a:t> nas necessidades de clientes e não clientes</a:t>
                      </a:r>
                      <a:endParaRPr lang="pt-BR" sz="2400" dirty="0"/>
                    </a:p>
                  </a:txBody>
                  <a:tcPr/>
                </a:tc>
              </a:tr>
              <a:tr h="544067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Linear</a:t>
                      </a:r>
                      <a:r>
                        <a:rPr lang="pt-BR" sz="2400" baseline="0" dirty="0" smtClean="0"/>
                        <a:t> e contínuo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993300"/>
                          </a:solidFill>
                          <a:sym typeface="Wingdings"/>
                        </a:rPr>
                        <a:t>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Não linear e</a:t>
                      </a:r>
                      <a:r>
                        <a:rPr lang="pt-BR" sz="2400" baseline="0" dirty="0" smtClean="0"/>
                        <a:t> descontínuo</a:t>
                      </a:r>
                      <a:endParaRPr lang="pt-BR" sz="2400" dirty="0"/>
                    </a:p>
                  </a:txBody>
                  <a:tcPr/>
                </a:tc>
              </a:tr>
              <a:tr h="544067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Risco reduzido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993300"/>
                          </a:solidFill>
                          <a:sym typeface="Wingdings"/>
                        </a:rPr>
                        <a:t></a:t>
                      </a:r>
                      <a:endParaRPr lang="pt-BR" sz="2400" b="1" dirty="0" smtClean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Alto risco / incerteza</a:t>
                      </a:r>
                      <a:endParaRPr lang="pt-BR" sz="2400" dirty="0"/>
                    </a:p>
                  </a:txBody>
                  <a:tcPr/>
                </a:tc>
              </a:tr>
              <a:tr h="544067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Gerenciar risco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993300"/>
                          </a:solidFill>
                          <a:sym typeface="Wingdings"/>
                        </a:rPr>
                        <a:t></a:t>
                      </a:r>
                      <a:endParaRPr lang="pt-BR" sz="2400" b="1" dirty="0" smtClean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aseline="0" dirty="0" smtClean="0"/>
                        <a:t>Gerenciar incerteza</a:t>
                      </a:r>
                      <a:endParaRPr lang="pt-BR" sz="2400" dirty="0"/>
                    </a:p>
                  </a:txBody>
                  <a:tcPr/>
                </a:tc>
              </a:tr>
              <a:tr h="544067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Componente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993300"/>
                          </a:solidFill>
                          <a:sym typeface="Wingdings"/>
                        </a:rPr>
                        <a:t></a:t>
                      </a:r>
                      <a:endParaRPr lang="pt-BR" sz="2400" b="1" dirty="0" smtClean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Sistema</a:t>
                      </a:r>
                      <a:endParaRPr lang="pt-BR" sz="2400" dirty="0"/>
                    </a:p>
                  </a:txBody>
                  <a:tcPr/>
                </a:tc>
              </a:tr>
              <a:tr h="781794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Resolução de problemas</a:t>
                      </a:r>
                      <a:r>
                        <a:rPr lang="pt-BR" sz="2400" baseline="0" dirty="0" smtClean="0"/>
                        <a:t> ou restrições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993300"/>
                          </a:solidFill>
                          <a:sym typeface="Wingdings"/>
                        </a:rPr>
                        <a:t></a:t>
                      </a:r>
                      <a:endParaRPr lang="pt-BR" sz="2400" b="1" dirty="0" smtClean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Responder a desafios</a:t>
                      </a:r>
                      <a:endParaRPr lang="pt-BR" sz="2400" dirty="0"/>
                    </a:p>
                  </a:txBody>
                  <a:tcPr/>
                </a:tc>
              </a:tr>
              <a:tr h="544067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Racional e explícito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993300"/>
                          </a:solidFill>
                          <a:sym typeface="Wingdings"/>
                        </a:rPr>
                        <a:t></a:t>
                      </a:r>
                      <a:endParaRPr lang="pt-BR" sz="2400" b="1" dirty="0" smtClean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Tácito e emotivo</a:t>
                      </a:r>
                      <a:endParaRPr lang="pt-BR" sz="2400" dirty="0"/>
                    </a:p>
                  </a:txBody>
                  <a:tcPr/>
                </a:tc>
              </a:tr>
              <a:tr h="770725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Atende clientes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993300"/>
                          </a:solidFill>
                          <a:sym typeface="Wingdings"/>
                        </a:rPr>
                        <a:t></a:t>
                      </a:r>
                      <a:endParaRPr lang="pt-BR" sz="2400" b="1" dirty="0" smtClean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Surpreende</a:t>
                      </a:r>
                      <a:r>
                        <a:rPr lang="pt-BR" sz="2400" baseline="0" dirty="0" smtClean="0"/>
                        <a:t> ou trabalha com </a:t>
                      </a:r>
                      <a:r>
                        <a:rPr lang="pt-BR" sz="2400" i="1" baseline="0" dirty="0" err="1" smtClean="0"/>
                        <a:t>early</a:t>
                      </a:r>
                      <a:r>
                        <a:rPr lang="pt-BR" sz="2400" i="1" baseline="0" dirty="0" smtClean="0"/>
                        <a:t> </a:t>
                      </a:r>
                      <a:r>
                        <a:rPr lang="pt-BR" sz="2400" i="1" baseline="0" dirty="0" err="1" smtClean="0"/>
                        <a:t>adopters</a:t>
                      </a:r>
                      <a:endParaRPr lang="pt-BR" sz="2400" i="1" dirty="0"/>
                    </a:p>
                  </a:txBody>
                  <a:tcPr/>
                </a:tc>
              </a:tr>
              <a:tr h="544067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Foco no mercado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993300"/>
                          </a:solidFill>
                          <a:sym typeface="Wingdings"/>
                        </a:rPr>
                        <a:t></a:t>
                      </a:r>
                      <a:endParaRPr lang="pt-BR" sz="2400" b="1" dirty="0" smtClean="0">
                        <a:solidFill>
                          <a:srgbClr val="99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Foco nas adjacências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000" baseline="0" dirty="0" smtClean="0"/>
                        <a:t>(rede)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eta para a esquerda e para a direita 5"/>
          <p:cNvSpPr/>
          <p:nvPr/>
        </p:nvSpPr>
        <p:spPr>
          <a:xfrm>
            <a:off x="3635896" y="38100"/>
            <a:ext cx="2232248" cy="476672"/>
          </a:xfrm>
          <a:prstGeom prst="leftRightArrow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987824" y="659735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993300"/>
                </a:solidFill>
              </a:rPr>
              <a:t>Adaptado de Terra </a:t>
            </a:r>
            <a:r>
              <a:rPr lang="pt-BR" sz="1400" dirty="0" err="1" smtClean="0">
                <a:solidFill>
                  <a:srgbClr val="993300"/>
                </a:solidFill>
              </a:rPr>
              <a:t>et</a:t>
            </a:r>
            <a:r>
              <a:rPr lang="pt-BR" sz="1400" dirty="0" smtClean="0">
                <a:solidFill>
                  <a:srgbClr val="993300"/>
                </a:solidFill>
              </a:rPr>
              <a:t> </a:t>
            </a:r>
            <a:r>
              <a:rPr lang="pt-BR" sz="1400" dirty="0" err="1" smtClean="0">
                <a:solidFill>
                  <a:srgbClr val="993300"/>
                </a:solidFill>
              </a:rPr>
              <a:t>al</a:t>
            </a:r>
            <a:r>
              <a:rPr lang="pt-BR" sz="1400" dirty="0" smtClean="0">
                <a:solidFill>
                  <a:srgbClr val="993300"/>
                </a:solidFill>
              </a:rPr>
              <a:t> (2012)</a:t>
            </a:r>
            <a:endParaRPr lang="pt-BR" sz="14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649287"/>
          </a:xfrm>
        </p:spPr>
        <p:txBody>
          <a:bodyPr/>
          <a:lstStyle/>
          <a:p>
            <a:r>
              <a:rPr lang="pt-BR" sz="3600" dirty="0" smtClean="0"/>
              <a:t>Estilo de Liderança – Inovação radical</a:t>
            </a:r>
          </a:p>
        </p:txBody>
      </p:sp>
      <p:sp>
        <p:nvSpPr>
          <p:cNvPr id="33795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Mario Sergio Salerno</a:t>
            </a:r>
            <a:r>
              <a:rPr lang="pt-B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de Produção</a:t>
            </a:r>
          </a:p>
        </p:txBody>
      </p:sp>
      <p:sp>
        <p:nvSpPr>
          <p:cNvPr id="33796" name="Espaço Reservado para Conteúdo 4"/>
          <p:cNvSpPr>
            <a:spLocks noGrp="1"/>
          </p:cNvSpPr>
          <p:nvPr>
            <p:ph idx="1"/>
          </p:nvPr>
        </p:nvSpPr>
        <p:spPr>
          <a:xfrm>
            <a:off x="179388" y="1125539"/>
            <a:ext cx="8964612" cy="4895750"/>
          </a:xfrm>
        </p:spPr>
        <p:txBody>
          <a:bodyPr/>
          <a:lstStyle/>
          <a:p>
            <a:pPr>
              <a:buFontTx/>
              <a:buNone/>
            </a:pPr>
            <a:r>
              <a:rPr lang="pt-BR" dirty="0" smtClean="0">
                <a:solidFill>
                  <a:srgbClr val="0070C0"/>
                </a:solidFill>
              </a:rPr>
              <a:t>   Tradicional			   Inovadora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pt-BR" sz="2000" dirty="0" smtClean="0"/>
              <a:t>      Liderança competente 		Liderança carismática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pt-BR" sz="2000" dirty="0" smtClean="0"/>
              <a:t>     Relatórios de situação		</a:t>
            </a:r>
            <a:r>
              <a:rPr lang="pt-BR" sz="2000" i="1" dirty="0" err="1" smtClean="0"/>
              <a:t>Storytelling</a:t>
            </a:r>
            <a:endParaRPr lang="pt-BR" sz="2000" i="1" dirty="0" smtClean="0"/>
          </a:p>
          <a:p>
            <a:pPr>
              <a:spcBef>
                <a:spcPts val="1200"/>
              </a:spcBef>
              <a:buFontTx/>
              <a:buNone/>
            </a:pPr>
            <a:r>
              <a:rPr lang="pt-BR" sz="2000" dirty="0" smtClean="0"/>
              <a:t>                           Controle		Direção e aprendizagem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pt-BR" sz="2000" dirty="0" smtClean="0"/>
              <a:t>           Defesa dos prazos		Defesa do projeto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pt-BR" sz="2000" dirty="0" smtClean="0"/>
              <a:t> Habilidade para negociar  	             Habilidade para redirecionar 		 prazos e custos		pessoas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pt-BR" sz="2000" dirty="0" smtClean="0"/>
              <a:t>              Gestão de riscos		Foco em redução de incertezas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pt-BR" sz="2000" dirty="0" smtClean="0"/>
              <a:t>            Planos detalhados		Protótipos rápidos/ testes frequentes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pt-BR" sz="2000" dirty="0" smtClean="0"/>
              <a:t>                             Tarefas		Rotas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pt-BR" sz="2000" dirty="0" smtClean="0"/>
              <a:t>                              Regras		Intuição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pt-BR" sz="1200" dirty="0" smtClean="0">
                <a:solidFill>
                  <a:srgbClr val="00B050"/>
                </a:solidFill>
              </a:rPr>
              <a:t>Fonte: Baseado em  José Cláudio Terra / TerraForum 2011 – Design </a:t>
            </a:r>
            <a:r>
              <a:rPr lang="pt-BR" sz="1200" dirty="0" err="1" smtClean="0">
                <a:solidFill>
                  <a:srgbClr val="00B050"/>
                </a:solidFill>
              </a:rPr>
              <a:t>Thinking</a:t>
            </a:r>
            <a:endParaRPr lang="pt-BR" sz="1200" dirty="0" smtClean="0">
              <a:solidFill>
                <a:srgbClr val="00B050"/>
              </a:solidFill>
            </a:endParaRPr>
          </a:p>
          <a:p>
            <a:pPr>
              <a:buFontTx/>
              <a:buNone/>
            </a:pPr>
            <a:endParaRPr lang="pt-BR" sz="2400" dirty="0" smtClean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3492500" y="2001838"/>
            <a:ext cx="1079500" cy="0"/>
          </a:xfrm>
          <a:prstGeom prst="straightConnector1">
            <a:avLst/>
          </a:prstGeom>
          <a:ln w="25400" cap="rnd" cmpd="sng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492500" y="2873375"/>
            <a:ext cx="1079500" cy="0"/>
          </a:xfrm>
          <a:prstGeom prst="straightConnector1">
            <a:avLst/>
          </a:prstGeom>
          <a:ln w="25400" cap="rnd" cmpd="sng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492500" y="3357563"/>
            <a:ext cx="1079500" cy="0"/>
          </a:xfrm>
          <a:prstGeom prst="straightConnector1">
            <a:avLst/>
          </a:prstGeom>
          <a:ln w="25400" cap="rnd" cmpd="sng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3492500" y="4560044"/>
            <a:ext cx="1079500" cy="0"/>
          </a:xfrm>
          <a:prstGeom prst="straightConnector1">
            <a:avLst/>
          </a:prstGeom>
          <a:ln w="25400" cap="rnd" cmpd="sng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492500" y="5084763"/>
            <a:ext cx="1079500" cy="0"/>
          </a:xfrm>
          <a:prstGeom prst="straightConnector1">
            <a:avLst/>
          </a:prstGeom>
          <a:ln w="25400" cap="rnd" cmpd="sng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3492500" y="5495925"/>
            <a:ext cx="1079500" cy="0"/>
          </a:xfrm>
          <a:prstGeom prst="straightConnector1">
            <a:avLst/>
          </a:prstGeom>
          <a:ln w="25400" cap="rnd" cmpd="sng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3492500" y="5935663"/>
            <a:ext cx="1079500" cy="0"/>
          </a:xfrm>
          <a:prstGeom prst="straightConnector1">
            <a:avLst/>
          </a:prstGeom>
          <a:ln w="25400" cap="rnd" cmpd="sng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3492500" y="2451100"/>
            <a:ext cx="1079500" cy="0"/>
          </a:xfrm>
          <a:prstGeom prst="straightConnector1">
            <a:avLst/>
          </a:prstGeom>
          <a:ln w="25400" cap="rnd" cmpd="sng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3492500" y="3933825"/>
            <a:ext cx="1079500" cy="0"/>
          </a:xfrm>
          <a:prstGeom prst="straightConnector1">
            <a:avLst/>
          </a:prstGeom>
          <a:ln w="25400" cap="rnd" cmpd="sng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-36512"/>
            <a:ext cx="7993062" cy="1143000"/>
          </a:xfrm>
        </p:spPr>
        <p:txBody>
          <a:bodyPr/>
          <a:lstStyle/>
          <a:p>
            <a:r>
              <a:rPr lang="en-US" sz="4000" dirty="0" err="1" smtClean="0"/>
              <a:t>Elementos</a:t>
            </a:r>
            <a:r>
              <a:rPr lang="en-US" sz="4000" dirty="0" smtClean="0"/>
              <a:t> de Sistema de </a:t>
            </a:r>
            <a:r>
              <a:rPr lang="en-US" sz="4000" dirty="0" err="1" smtClean="0"/>
              <a:t>Gestão</a:t>
            </a:r>
            <a:endParaRPr lang="en-US" sz="4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7" y="1098848"/>
            <a:ext cx="7344940" cy="54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6442681" y="1484784"/>
            <a:ext cx="262810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92D050"/>
                </a:solidFill>
              </a:rPr>
              <a:t>FONTE: O’CONNOR, G. et al</a:t>
            </a:r>
            <a:r>
              <a:rPr lang="en-US" sz="1050" dirty="0" smtClean="0"/>
              <a:t>. </a:t>
            </a:r>
            <a:r>
              <a:rPr lang="en-US" sz="1050" i="1" dirty="0">
                <a:solidFill>
                  <a:srgbClr val="92D050"/>
                </a:solidFill>
              </a:rPr>
              <a:t>Grabbing </a:t>
            </a:r>
            <a:r>
              <a:rPr lang="en-US" sz="1050" i="1" dirty="0" err="1">
                <a:solidFill>
                  <a:srgbClr val="92D050"/>
                </a:solidFill>
              </a:rPr>
              <a:t>lightining</a:t>
            </a:r>
            <a:r>
              <a:rPr lang="en-US" sz="1050" dirty="0">
                <a:solidFill>
                  <a:srgbClr val="92D050"/>
                </a:solidFill>
              </a:rPr>
              <a:t>: building a capability for breakthrough innovation. San Francisco: </a:t>
            </a:r>
            <a:r>
              <a:rPr lang="en-US" sz="1050" dirty="0" smtClean="0">
                <a:solidFill>
                  <a:srgbClr val="92D050"/>
                </a:solidFill>
              </a:rPr>
              <a:t/>
            </a:r>
            <a:br>
              <a:rPr lang="en-US" sz="1050" dirty="0" smtClean="0">
                <a:solidFill>
                  <a:srgbClr val="92D050"/>
                </a:solidFill>
              </a:rPr>
            </a:br>
            <a:r>
              <a:rPr lang="en-US" sz="1050" dirty="0" smtClean="0">
                <a:solidFill>
                  <a:srgbClr val="92D050"/>
                </a:solidFill>
              </a:rPr>
              <a:t>Jossey-Bass</a:t>
            </a:r>
            <a:r>
              <a:rPr lang="en-US" sz="1050" dirty="0">
                <a:solidFill>
                  <a:srgbClr val="92D050"/>
                </a:solidFill>
              </a:rPr>
              <a:t>, 2008.</a:t>
            </a:r>
          </a:p>
          <a:p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62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-60960"/>
            <a:ext cx="9144000" cy="6597352"/>
          </a:xfrm>
        </p:spPr>
        <p:txBody>
          <a:bodyPr/>
          <a:lstStyle/>
          <a:p>
            <a:r>
              <a:rPr lang="pt-BR" dirty="0" smtClean="0"/>
              <a:t>Inovações radicais são “badaladas”, dão prestígio, mas... </a:t>
            </a:r>
          </a:p>
          <a:p>
            <a:pPr lvl="1"/>
            <a:r>
              <a:rPr lang="pt-BR" sz="2400" dirty="0" smtClean="0"/>
              <a:t>São mais raras, mais difíceis de acontecer e de gerenciar</a:t>
            </a:r>
          </a:p>
          <a:p>
            <a:pPr lvl="1"/>
            <a:r>
              <a:rPr lang="pt-BR" sz="2400" dirty="0" smtClean="0"/>
              <a:t>Implicam maiores riscos </a:t>
            </a:r>
          </a:p>
          <a:p>
            <a:pPr lvl="1"/>
            <a:r>
              <a:rPr lang="pt-BR" sz="2400" dirty="0" smtClean="0"/>
              <a:t>Capturam mais valor</a:t>
            </a:r>
          </a:p>
          <a:p>
            <a:r>
              <a:rPr lang="pt-BR" dirty="0" smtClean="0"/>
              <a:t>Inovações incrementais são maioria, mas...</a:t>
            </a:r>
          </a:p>
          <a:p>
            <a:pPr lvl="1"/>
            <a:r>
              <a:rPr lang="pt-BR" sz="2400" dirty="0" smtClean="0"/>
              <a:t>Capturam menos valor</a:t>
            </a:r>
          </a:p>
          <a:p>
            <a:pPr lvl="1"/>
            <a:r>
              <a:rPr lang="pt-BR" sz="2400" dirty="0" smtClean="0"/>
              <a:t>Muito ligadas a melhorias incrementais de produto/processo</a:t>
            </a:r>
          </a:p>
          <a:p>
            <a:r>
              <a:rPr lang="pt-BR" dirty="0" smtClean="0"/>
              <a:t>Todas as empresas que inovam radicalmente também inovam incrementalmente</a:t>
            </a:r>
          </a:p>
          <a:p>
            <a:r>
              <a:rPr lang="pt-BR" dirty="0" smtClean="0"/>
              <a:t>Japão, Coréia, China... </a:t>
            </a:r>
          </a:p>
          <a:p>
            <a:pPr lvl="1"/>
            <a:r>
              <a:rPr lang="pt-BR" sz="2400" dirty="0" smtClean="0"/>
              <a:t>Empresas cresceram oferecendo melhorias de produtos já existentes e as realizando com muita eficiência (inovação incremental de produto + inovação de processo e logística)</a:t>
            </a:r>
          </a:p>
          <a:p>
            <a:pPr lvl="1"/>
            <a:endParaRPr lang="pt-BR" dirty="0" smtClean="0"/>
          </a:p>
        </p:txBody>
      </p:sp>
      <p:sp>
        <p:nvSpPr>
          <p:cNvPr id="32771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Mario Sergio Salerno</a:t>
            </a:r>
            <a:r>
              <a:rPr lang="pt-BR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de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0" y="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Impact" pitchFamily="34" charset="0"/>
              </a:rPr>
              <a:t>Características da inovação: grau</a:t>
            </a:r>
            <a:endParaRPr lang="pt-BR" sz="3600" b="1" dirty="0">
              <a:latin typeface="Impact" pitchFamily="34" charset="0"/>
            </a:endParaRP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4788024" cy="1122139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solidFill>
                  <a:srgbClr val="C00000"/>
                </a:solidFill>
              </a:rPr>
              <a:t>Evolução dos videogames:</a:t>
            </a:r>
            <a:br>
              <a:rPr lang="pt-BR" sz="2800" dirty="0" smtClean="0">
                <a:solidFill>
                  <a:srgbClr val="C00000"/>
                </a:solidFill>
              </a:rPr>
            </a:br>
            <a:r>
              <a:rPr lang="pt-BR" sz="2800" dirty="0" smtClean="0">
                <a:solidFill>
                  <a:srgbClr val="C00000"/>
                </a:solidFill>
              </a:rPr>
              <a:t> 1975 - 2005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60032" y="1196752"/>
            <a:ext cx="4283968" cy="96701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 smtClean="0"/>
              <a:t>Produtos seguem trajetórias...</a:t>
            </a:r>
            <a:endParaRPr lang="pt-BR" dirty="0"/>
          </a:p>
        </p:txBody>
      </p:sp>
      <p:pic>
        <p:nvPicPr>
          <p:cNvPr id="16" name="Picture 2" descr="http://www.sleepygamer.com/wp-content/uploads/2008/09/console_time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4473846" cy="391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5029200" y="2362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Conjunto de características ou requisitos que são comuns a diferentes gerações de produtos. 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181600" y="3518848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dirty="0" smtClean="0"/>
              <a:t>As trajetórias contribuem para compreender os produtos evoluíram ao longo do tempo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181600" y="4459069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dirty="0" smtClean="0"/>
              <a:t>Em alguns casos, as trajetórias ajudam a prever como será a próxima geração de um determinado produto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222544" y="5763904"/>
            <a:ext cx="392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dirty="0" smtClean="0"/>
              <a:t>As trajetórias diminuem o custo do aprendizado e da busca por novas soluções.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RUUEhQUFBQVFhcSFxUXFRUVFxcVFhUXFBcXGBYXHSYfFxkjGhUWHy8gIygpLCwsFx4xNTAqNSYrLCkBCQoKDgwOGg8PGCwkHSIpLCwpLCosKS8qKSwpLCwsLSwsLCwsLCwpKSwsLCwsLCwpLCwsKSwpKSwsKSwsLCksLP/AABEIAOkA2AMBIgACEQEDEQH/xAAcAAEAAgMBAQEAAAAAAAAAAAAABQYBBAcDAgj/xABEEAACAQIDBQYDBQUGBAcAAAABAgADEQQSIQUGMUFREyJhcYGRBzKhQlJiscEUIzPR8BZTcoKS4SSywtIVNFSTorPx/8QAGgEBAAIDAQAAAAAAAAAAAAAAAAECAwQFBv/EAC0RAAICAQQBAwIEBwAAAAAAAAABAgMRBBIhMQUTQVEioRQycdEzQkNhgZHB/9oADAMBAAIRAxEAPwDhsREAREQBERAEREAREQBEzaetPCseAkpNkZPGZkph9gu3IzaOwVHzOi+bKPzmRVSZXeiBiWFdhoeFSmfJ1/nPv+zY+8vuJb0WN6K3Esn9mx95fcT5fdwfeX3Ej0mN6K7EksVshlFxqDqCNQR4GfGC2Wzm0rsecE7lg1cPTubSaXZWmvQfUkD6j6jxm/gNmU01+cjkvAebnQel5I4jVWLWF1tYchrYC/E359ZjtthUkk8yz0dfx/jLtTmcliCT5fz/AGKVjsNka01TJfbp72vHS/nbX6kyIMvNc8HJXHBiIiUJEREAREQBERAEREAREQBMiYn3SW5gElsvZ2bU6AAknoBqfyP0E69u58Gq9Smr1Hp4cMMwQoalUKdQW7wVW/Drbn0ld+Gm74r4zDUyLoGOJqDqlGxCkdDVNMW6TuO0aRxdRqANsOmle3GqxAIoX4hbEM9uNwvAmZ5S2cIxpbuWc2wu4tCkTUxC4nHYUEjtqDZKYUG12w9LLUcLY3emzg24ToG7mxtl1KYqYOhhHT7yU0Yg9GuMwbwOsstFQBYAADQDhbwAlQ3m3AD1DisBUODxnHOmlKr+GvTGjg/etfrewmFyb7ZfCLXS2fTX5aaDyRR+QnvkHQSg7t/E29VsLtNBgsXT0JY2o1NCcyOTZbgEgE2NtCdQJ2r8QtnKbftuHJ6LUDH0VbkyCSw5B0ExkHQSvU/iBgmvao5t0w+II9D2es9/7ZYW38Q/+3UHpqosYBU99PhYlXNWwiqlQks9HhTqk8Sv91UPX5TzHOcox+z1pEIVKNmK1EcZWVhYhWXpa56HxE/QzbzUj8rC3NmJQD3Un6Sqb47Ko7RAUnBiso/d1VxgFQcdCvYnMmvA346WOss5ycHAy6aUKr42SWUn0cjLHgovbiToq/4jy8hrIrH7UVOeZvYD/COvidfKWTbu79fCL2GIXKzMzJVW5o1sxzdxyB3gCBlNj3eYtOfbRwbKxveRTpa6Ybksv5+Df8h5i/VycM7YeyX/AE18TiMxJngYMxDeTliIiQBERAEREAREQBERAEREATZwCXcTWm7so98S8PzIiXR3n4Q4Hs0xOKIvlSnh0HVrdqQB1JqUROp4HB9mgXnqSeN2Ylma/ixJ9ZRNwK9M4LCohUlsU/ajnnpq9YA+Iy0CPACdDMTf1MiPRT9uVmr16qNUdKGHVf3NKstGriKrrnymoWQrTVSosGXMSbmwmnTxFKngzi8I9Sm4pnEdhWxFR86quY0nSpUcKxC2DLwJU6jQ/W9G6tZ8TVakgZMUlOmXGXNh6i9xqpDfMppHS2oZBpY3EZjN08QS+DFENTc2GOYpZcM4swK/M+IAzINLHRjrpNCcrlLiPGfn2M6UMcssW9m6FHauGRiqZ8oqUXZb2DDMEcDUowIuBqOIIIBFc3H3hGE/4fE01polQYftMqK1GqR3aWIKgAqwsadfg6kXs150yjRCqFUWVQFA6ACwHtKjv1sW3/GJTFXIhpYqiRcYjBnV1y83TV18iOc3DEXFZmUzYG1f2SpSw7uauFrgHBYksWJBXOMPUY8Wy6o32lFuI1uSm4gGCJ418CjizIjA8Qygg+4mxEAru0twsHXRkaiqK/zCkTRDEcCy07K5HIsDacp+Ifw1OEU1KeapheBZu89HpnP26f4+IPzX4zvE8q1AMCGAIYEEEXBBFiCOYIloycXwQ1k/GW09nGmxEjzOqfErc0YOu1NQexdTVoE/ZS4D0r88jFbfhZek5dWSxl7EvzIrF+x5xETEXEREAREQBERAEREAREQBPbDVLNeeMyJK4ZD5Or/DfeUUMVRd3y0WfLVHJXNNqVOoeguwUnoVPKdl2z8Rdn4UkVcVSzi/7tD2tS45ZKdyD52n5f3fxPeynVToQeYPETpvw12atE4imFBIanWRsveCOGAF7cipGkvf9MPUSJpjunsbLu3xTer/AOU2fiqo5PVyYdCPDOST6AzWfevazm60cBRH43rViP8AQVE2iInLepl8HTjpIe7NMbW2sdTisIPBcM5A9S94/wDE9q/+qwp8DhWsfPvzcmch6H2Mr+IsLfhqyupQxqYN8G9LC4iiS7UwtSrQeiS5qJ2ZIa2RzdeYsBfSTmxPie1GlTTadCvRqKoV660+1osw0zFqV8pOhItxJ0nsR5zEstTJdlZaSD6Lts/aVOui1KNRKlNuDowZT6ibc/OlXfTFbG2o5Nnw1Yiq1FQEVkOmZR9mqLEE/aI1uCJ3vYe2aWKoJXotnp1BmU/QgjkQbgjkRN+LysnOlHa8MkImLzMkqcw+N6L2WE4Z+2qKOuQ0HLDyuE+k/O20l75nc/jbjwcZhKP93Rr1j075VF/+pvecM2ke+Zm/plP5jUiImEuIiIAiIgCIiAIiIAiIgCIiAb2z31te19LjiJa9k7u0jU79TEFTRap+7INQutREygc/nv6GUqhxE6PursZMVWoJWzdkq1alQAkZkGSykjWxYjh0mV4dcskQ/iLBM4LZmKoEfs2Kq5b5RSxaB0JP2RVpM4S/TS8ubLVagflp1mpngc6pUI01I7wB8JznaeGNHaaNhkahhV07XDUawLKdQtRaoszZsqW4NYcSbzoWGrV2sWSnTU2IVmLPbnmy90HwBa3Wcq5Ywzq0POUytpuRiqoP7VtGuST8tI5Et5aD6SJxO4WGViDiscx5lKTuL9MyqQZ0TEUM6MhLLmBUlTYgHQ2PXXjIbe7FU8Pg6dOhhnrsmW1Nkq1QyZXUh6ouSQzK9ibXQaaRXY5PGcCyCis4yVrD/D5gC2D2hiEYcmzKeouAQwGvSb+7e0tpU8QuGxlPtEYNauANMovcuuh4WsQDrIrcuhtDsXqdpVNRXAGHxIcJUp21C1KmqNfhbThedGpM1u8Ap5gMWAPnYX9hIsk48PDFUVLlZRQvjFswNhqVYDvU3yE/hqA6e6j3Mj/g7vfiMKa1NFNSictQpbOQ5IW6KCMxI4gG9lvY2tJ74o02qYejQT5q+Ip0x0vY2v6zdw1H9horhcHTFWuVzG5stzxrVn5AkEBeJtYcCRkrs21oxWVKdj+C84D4gI5y1MPi6Zva/YVGQ8r3AzAX6qJKNvdhALtXRB1e6DTjqwA5GcnwFbaFSk9Tt6faUyyvhv2bUOtu5nz31BBDcwQdeVnwmx8LS2fVxmMUlc9bEKVqVaZNNqjdkqlGFy97j/GPKbEJuTwa9lagso578SNtpidp4irSdalOlQp0EdSGUk99rEaHUsJy7FtdjLFtXElUOb56jNVe7MxBa1lzMSTYWGpPCVljNufEVE1Y8ts+YiJhLiIiAIiIAiIgCIiAIiIAmZiZEA98El3E7P8ADrCWFRzyVKYPndj/ANM5FsWneoPOdw3Go2wub79So3ordiPS1IH1kah4ox8szaZZtT+DerWqYlF+zSQ1QORqMxQX5HIobThd16CSU57tnfvBUcSKlFqj1FbLUyX7J0ICuNWtnsqHMBxQakSSwvxEw+JrJSpVTTU3LM6WLHkiXuoNgSWPACw1NxzHVJ44OjG2PyW56oBAJALGwB5mxNhfjoCZ9TnW0viAlSqgwdLEYp6ZJUXfsy2VlzFLFnsGNj3eJjFbZ2wpRmXDUu0bKlImmGZtO6M7cTcaZr68jaT6L/Ql3L9Tot4mjsLaDV8PSqsuRnW5XjY8DY9Da/rN6YWmnhmVcojN4sZSo0TXqqG7HvoDxzm6KF6E5rX8ZzvcberErjzTxOa2JJqHOCmVshKuL8FsmXoANOGt93l2v2PYqKPbvUq2RMypZlVmBu+l9NPHhraVjaVRxnrYqjbF1kOHoK2Ts6aENnylHLMQrMxYgXvYcZtUxzHa12at0sSyn0SlbebCLiXWtXSlTqLTapozMaSg5VULc9pUDW1+VACdSBND4hfEUYpFp00NOghDKjABnZRZGZR8qrxC9SCdQBKDXalhySCalS9+0bjfmQOXnqZB4zHs5uSZ066o0Lns5llrtYx+MLsTNQxMSjeXkhLAiIkEiIiAIiIAiIgCIiAIiIAmZiZgEtu+9qgv1E7ZuaQ+Apr4VKbdQRUdWH5H1nBMHXysDOk7m71igTmuaNQ5ntcmnUtl7QAcVIFmA1FgRfWRfB2VYj2jLp7FXZmXTOh4TYlGlTFOnTpqALC6KdepJ1Y9ddTeRq4AduQi4cVAL3bCVEJHAlWvY/5SZO0qquoZSGVhcMCCCDwII4+kgtg78YfF1npUi2ZLkZhYVFGhZLa6eOtjecpb+TqPZwjbwuzKqaK9CmvMUsPYn1L2+hm5T2eoOZru1rZn7xtfNYXFlF7HQDUA8ZsxKbmZNqMBbcP5TMQT15a+g4nyEgk1NpbKpYhMlZA63zAaggjmpBBDeInJNu0KdHF4g0gQlO1Bbu79/KDUIZyTx0nRdqb4007tE9o2ozgE01tYHvD52BPBb+JHPl+9bnlqLk35kkkknxJJJ852NDp7Ix9WS49jk626Dfpp8lWxdfMxM8LwZiXby8muhERIAiIgCIiAIiIAiIgCIiAIiIAiIgGbyQ2btJqbC016GCZuEmMHuyx1Og6nQe8z1Vzb+lGOcopck9S3hqUMJVNBgKbqVamQbKz9wvSI+U66qdNb8ZU9lYurh6qVqYYFTmU2OU8iD1BFwZMY3GUUp1MPZ2awGZQLBgQRxN5J7u42r+z5HVgQbIxBHdsOvEj9ZsR0sbbNq4yUd8oRy/bovmzviPgqiKzVezYgFkYMSp5i4Go8ZJJvTh2+Rqj+C0azX9kkTuKmtYjkKY/5z+glqqVQouxAHUkD6mcPV0RoudS5O1prZW1qx8ENW2li6mlDDimP7zEsF9qSXY+pE8v7Mmp3sbXeuBr2f8KgLdaYN3t+In2uJu1N4qXCmTVbpTFx6v8AKB6mR9dnrfxSAv8AdKe7p98/b8uA6Tb0vjr7vbavua+o1tVa7yyPrYcV8RmUAYemFRABlDZbnuj7uZj0vKbvvWDOxHM6ellv9JedqY8UqZtxAsOWvACUbbuze1F0ObS3j7fWeovpdenUIrg89XYp3OUuyhtMSQxOyXXkZotTInm3Frs6qafR8xM2mJUkREQBERAEREAREQBERAEREATf2ZgDUYC006a3Mve6WxsxUH7X0UfMfaw9Zs6an1Z4MVs9kcm5sPd4togsB81Q6+i+Mt2F2TTpjRQT95rMT7zaSmFAAAAAsByA6TWfHWqZAL2y3Pi5sAPS7HwnqIVxgsJHHlJyeWeeE2eaWIqutslYKx6iondOnMFbHwIPWRu8qEujC5P8O3Em5zC35e0sIkPgSzY9A/yhmdRy0U2PmLyssU1yml0myyTsnGGe2ixbvbI/Z6Vm1dzmfwNrZR4AADznpt7Airh6ic8pZT0Ze8D7j6yQla2liMRUqVKQZaSCymwzOyOLghjoLi/DgQZ4rSwt1mp3p85yep1Eq9PRta46PrCsCikCwKg2GlrgRiK1h4/1rPoAIoHIAAegtI+vUNibXNuHjyHlPeQjk8fOeOjTqp2tS32ENz+J+Q9P1ks+zqbCzIp9NffjPjZ+Fygf1cnUmbstN54IrjjlkJi92EYd0nybvD34j6ysbX3Qte62/ENV9/s+tp0KYtNWzTws7RsRnKPTOI7R2I1M8JFstuM7ZtHd1KgOUBT0+z/t6Tn28O7DUyTa39cuonF1OhcOY9HQq1G7hlSifdRLGfE5ZtiIiAIiIAiIgCIiAJmZVCeEl9lbEaoeGkvCDm8IrKSiuRsPZZdh0/lOn7CorSplzpcd0c8g526sfzkTsTd5nypTACm5LH7QW3LiV1A8by54DAqhelVyNf8AerVAKgqvIE2KZSQNCNCJvT1MdEtqWZv7GGFD1L3PiK+5qviyhUVUalnF1JsVOtrXHO+lp57PwrAs76MzE2uDYcBr1sAPC3iZMYZUro9NyKqg2DaG6sLobjTMLlbi3yyNwVwCpObIzIG+8FNgf66TP43yE75Ouxclddo41RU4Pg9nawJmlgB/xNE+Lj0KE/pPTEY5RcMG4cArNcegMglxzU6lNqIIsSQKndS9rH5iLaN1HGdm+DnTOK7aOXXNRtjJ9JnRbyA2lVH7XYcexBbp85y/9XvImvvtVuRalTsOIzVbnoCDb3ImaeDq1CatSoC7hbhAtrAaAHX6dTPP+L8ZbRd6lnCOz5DX1217K/k28U+tp80KNz4T2o4bTvcZ7gT0+7CwjgqOXlmQIiJQyiJHhS9cm/cpaAdahGt+th+ckIIXIkdtzB9pSPVe9/3D/Tf2EkZ8vwPlIaysE9cnEtvYPI5kTLVvNTuqt1Eqs8nqYbLGjs1S3QTERE1zKIiIAmZiIB9Kt5IYHY7VDoJsbD2dnOvCdO2Xu0iqO0HL5RpbzI1J+k6Ol0bt5fRq3XqHC7KZs7d1QbWLt91Rc/yEs+HwVKjYVbE8qKd4/wCe3E+EsdPCqoyqAot9mw46ces+cNgkp/KoB5niT5sdTO5VRCvpHNnZOfbNShiK5ZHSmtMLe2c3uCLaqvL1mvtSlXxFZaJq5i3eKqtkRRfvEXJY+cmKjgAk6AC58hzjdPBkq2Icd6sbjwpj5R6/oJp6+dWni7tq39I29JCd0lVl7fc8Nm7MrYQ5KRpOX117QWA0BPBQLk25kn288LhcQpKAI5XiQ+VQT3rHTU3ubcvW0s9KnYsebG9/ACw9h+czRohRYcLlvUm5PuZ42GrthN2RfL7PTS01coqDXCK/Sw+IYA9mgHU1Br6ZeE862wqj2zUaRtcjNUJte17WA00HtLMWA4/Wa+L2lTpC7tYdQrN75AbTej5DWz4jl/4NWWh0seZY/wBkXhdgsBlbsVB+yqE387kXkPTwLIzikTTZDZqerIQdQy31FxreWCnvRhmNhWW/iHUe7ACeO08J2jpVo5XBBRrMLZT3gb34Ai3rN3Sa7VVWpXp7X8o1dTpNNOpunGV8M8KF7a/znrIFNoXPyVAl9HKnL4a20HjJGniiPGeu255R5tTxwzckftDaWWypq7aKP18vGau0NrZe6O850CD/AG//AGbGydmlL1KmtRuP4R90coxjsnc5PCNvBYfIgBNzxJ6seJmxEShdCeGNfLTc9FY+wM95FbxYnLSyji/d8l4sfbT1hvAZzzeI2pqPD9ZUpPbxYwM1hwGntIGeV1c99raOxRHbBIRETUM4iIgCZmJm8AtW7LDKfK/trOszi+7uLCsAeHCdU2TtYOgDfMoAPj0PtPR+Olur2nK1UdsskrEwrA8JmdI1jWxmH7TLSGnaMFJHJB33+gt5kSyIgUAAAAAAAcABoAJE7OA7RmOgRLXPAZjdtf8ACi+8its75X7mG1vp2hHMm3cU8eWpnlvJQt1d/pQ6j2d7Qzr09PqT7ZYsdtJKWhuzH5aaDM7eSj89JAPtfE1ywp2w6Alb/M5INjY8B6c+clalBcJh6ri5cKWZ2JLO4FhduPE6dLyO2fSy0kHRR6m3H3v7y3idJTNyk45xxz+xXyGosW1J4z8fuaqbBQm9VnrNxu5JF/KSKIALAADoBb8p9RPSxikuEcNvLyzwq4NG+ZFPmo/OReJwiUcz0s1MhSSUYrfTmOBkyzWF5GthjUIB+XMC3kDe3qbS6in+YpJtPjs28NQ/cqrfcCn/AE2lXGBKs4u9ksCFaxynUEaa2sRaXCQuOXLiVPJ1ZfbvCWrZSxe5t7KwNJVzUxckfMTc+/jJCQuGc0alj/Dc6fhY628jx87yZkSWGXg8ozETzrV1RSzEADiTKlz6qOACSbAC5PK0oG9u3rk200ygdF/meJ/2m9t/eO46JxCnix+8w/ITne0scajXnL12p2Lauza01W57ma1ermN55TN5iefbydQRESAIiIAiIgHrQq5TeXjd/axIBHzLy6jmv6yhiSGycaUcTb0t7qmmYL61ZHDOv4bE3AZTof6sZIUK2bzlZ2FigbgcGGcef2h+vrJuie8PaeuTVkdyOCswltZGbY2mxL0homYFzzayrZfIG/sJqbLo566Dkpzn04fW08q9TM7nq7H/AORkhu0O+5+8CB5Ai/5/SYYwjFvC7M8pNpZNzbeFtRfK9QDugrnYobsBqpOnpJVFsAOgA9tP0M0tt/wT/iT27RZ74x+UmEEuIoiUnnLPfNMyMn2tYjnMuxmJWG8y3FusxTpBRpNdcYeYvPRcUPKVcWXUovk95H7Tw2Y02H2WJPkQf1m8rA8JlluNeEhPDJa3I8Dhw6gML6D+f56z3UWEASI2pt3LdKVmcfMfsqPHqZHLHETb2ltRKI73zHgo4n+Q8TKftrbhPeqHUfKg4L5+M09rbU7MXJLVG1JPEX6eMp2Mx7OdTOXq9aofRHs3KNPv5l0e+0tqNUOpkcZiJwJTcnlnTSwsIRESpIiIgCIiAIiIBmZRrGfMQC87tbQ7oPNDm9ODD2P0l5puNCOGhH5zlO7mNyuL8P6E6NsWuCmW+qm3+W+h/Seo8bdvr2v2OJra9s9xDh7LfzPreS2zGCNSF/wH/MCPztIeoeXQsT5AzXwW0y7tY68R5jvD6gTNdaoSUSIRco5LxtpL0Kngub/Sc36TFepfKeqg+82RapT8HX6MP95F4Kpekl+KjIfNSV/SbUOzBYe0RPDEYnLoAWY8FH5noJmMB7zF5pjBM38Rz/hU5VH6mfS7KpD7IPmSfzMEm2G6Tap4vTvcfzkauzqY+wJ6GgLW5HS1zwlWkyVJo8cTjnrHLSOVODPzPgv85G7RdKS5F4AZ3PM/dufHjJavVWmhPAKOH5ASj7x7RIUgnvN3m8zy9Jq6q1U1tmeiDsmV3bGMLuZHTLtcz5nj5Scnk9AlhYEREqSIiIAiIgCIiAIiIAiIgHrh6uU3ln2fvDaxJII5g2PrKpPRJsU3zqeYsxWVxmuSx7T2/mBt9o3PmdZp7CxlqoJ6/rIh5s7K+cS/rzssUpMj04wg0jsmwK16OX7hKenFfoRPDF/uajFtKbnNfkr8wel+IPmJ87r8H80/5DJmrwnqa5dM4s1lENTxJq6URfq5BCL/ANx8JJYfZ6qtuJ4lj8xPU/ynvR+Wfcs5MrGCwea0AOU+so6T6iC+EeVdO6ZoyRfhI6ZKzDYuSB27tEDnon1b/b85znaeMLsTLRt/+GPX8zKY/Geb8lbKU9p19HWlDJ8zEyZick3hERAEREAREQD/2Q==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upo 49"/>
          <p:cNvGrpSpPr/>
          <p:nvPr/>
        </p:nvGrpSpPr>
        <p:grpSpPr>
          <a:xfrm>
            <a:off x="0" y="3298208"/>
            <a:ext cx="1371600" cy="1371600"/>
            <a:chOff x="0" y="3298208"/>
            <a:chExt cx="1371600" cy="1371600"/>
          </a:xfrm>
        </p:grpSpPr>
        <p:sp>
          <p:nvSpPr>
            <p:cNvPr id="37" name="Seta para cima e para baixo 36"/>
            <p:cNvSpPr/>
            <p:nvPr/>
          </p:nvSpPr>
          <p:spPr>
            <a:xfrm>
              <a:off x="228600" y="3298208"/>
              <a:ext cx="762000" cy="1371600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0" y="3777016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b="1" i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Quem faz?</a:t>
              </a:r>
              <a:endParaRPr lang="en-US" b="1" i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35172" name="AutoShape 4" descr="data:image/jpeg;base64,/9j/4AAQSkZJRgABAQAAAQABAAD/2wCEAAkGBhQSERUUEhQVFRQUFRUWFRQVFBUUFBgUFBQVFRUVFBQXHCYeFxkkGhUUHy8gIycpLCwsFR4xNTAqNSYrLCkBCQoKDgwOGg8PGiwkHyQsLCwpLCwsKSksKSksLCksKSkpLCksLCksLCksKSwsKSwsLCwsKSwsLCwpLCwsLCwpLP/AABEIAMMBAgMBIgACEQEDEQH/xAAcAAAABwEBAAAAAAAAAAAAAAAAAQIDBAUGBwj/xABCEAACAQIDBQYDBAcHBAMAAAABAgADEQQSIQUGMUFRBxMiYXGBMpGhFLHB8CNCUmJygtEVQ5KisuHxMzWTwiRUc//EABoBAAIDAQEAAAAAAAAAAAAAAAACAQMEBQb/xAAoEQACAgICAgEDBAMAAAAAAAAAAQIRAxIhMQRBIhMygVFhcbFCkaH/2gAMAwEAAhEDEQA/AO3QRIMVJIChwQQAEEEEACgvDiKh5dYAII59YkxbtEGBABwMhFbm3WSy9hGaNPn1gIxwaCQqviOskV6kYo09CTzg+SB/C0gEEciaLeACKkgE0YHiPlF1m5RVFNJAB0NL+UKpVvqYkcT0jVUE+kA6QmkhdvX7pa6IvpGsLQyi54mQMfirmw4SQ+1WR8Zicx8oNkvep7SHWqcpP2NhjfOeHKR2Kuy5FPW8LnHIk8ZJbQDGa9bKLx2o1heQDd28uUkRkSoSTcy4oHwj0lfjKVrSdgz4BIZMRTxqomkfYRJEgZkC0EeKQSRKJxEK8OCQWhwRMO8ADggggAIi/Ew3a0YxVSy2gQwqb3v6xRjGEa6+8dYwIQzX1sI7eyiJoLcFo1Wq6QFGn8Rt85Jy2Eaw1Pn1j1QwFQ3SXw3h95F0h4Ik04DUM31jyVLA+cbajFNTkECXa2nMyclIAASGMIc17yZVq5V85KGX7kfH4qwsJUVmsI7WckkmMqpdrDiYFbdidn4I1G14cz+E0YQAWHKIwuGCKAPeOsNJJYo0HEMYuQ8XUuco94EsRWq5zYcJIo0rCJoUbRyo9oCkXaHKO7PPh95GxGusf2cdD6yGC7JRgEUYkQHGikEctBAihyJioIDBAwrQEQAwAMGHEkQi9oAGfulXjq3GTq1Wy+ZlUFzvaQJJkzBLZBeKrNyjlZNAJGamYMjokhrKZCvma3ziaxMPCqQLnnBckNk0aRJ4GJLQyYxAVKp4beckhZApjX3lgDFHiIYRthHCYVJLnWSSxTVbSLUe7CNYpyWAEc7kgXgI3Yy9O8m4HB5dTxMLCUb6mTDAmMfZA23t2jhKJq13CIOH7TNyVF/WY9Jk8BvNjcU+dVTDUCPArL3lYjkzX0Hpb5zGbR2n/au1GcEnDYey0lPAkcWA8219h0mzwO2aIIRqqZuFr3N+htMuXM1LWP5N+LCnHaX4F1tnbQBLUtoEnktWhSZf8oFonCb6jDMtLaS9zWYm1RFZqD66MrakeYPDyltiscKdMuBm6Acz6ykxNalj0NDEChc/CgqXqKeRFxa/kIRyc8sJ4U1wjdiqCoYEEEXBHAg8CJGdrzBbjb01RXbZ2IUBqAKowvcomozX/dIIM3Fixyr7noP6zUnZimqdDdR76AaDiZI2cdTHzhwEIHSRtnnxe0kVKmWEKHCkFgLQQQQIFQQQQJBCKw7wQARm6xqvUj5E5Fvrv/Xq12w2A+FSVZ1+JmHxWb9VBY684snSGjFydIv9vdotGjUNMeNhp4SCL+Zhbub+0na1RWpE8GaxUnpmEwGzezutiPFVqGmDy4sT18pdU+yuooHdYkixuAym1wLcjM31ueDU/E45OsLVDC4NweBHCJcTKbm18RRY4XFgFgM1KoNVZRxF+omsaaYy2VmOcHF0yO66xwPoBaOBNCYhToIyKWLURus3KOE2jQF9YMkXTHgvJAMiUqnht5yYokDIQ0QKuWOMIzWXSSDIWKezX8pPwtPMlyeMbxGEzWj1er3NFmtmyKSBzJ5D3MCFHklKthK/eKuEwmIYmwWhVN724U25zKYfFY6sxdqndC+iDRcv8uvzvJuMFephMRQxGVw9KoqPTvm1QgB1I43tqIiyRfRpeKUe0ch7OGAp1mPwgi9uOUAkj3mrwVXE1irJTpJSK5gMuVl42U+Hjaxvw1mV7KXAeuri4uhseuo4TrtCsmXQAacphm0sjTOhjT+nFogYfG0Vw9SniaoUIMzMTYqt7BiOQvI+C3DwzMtYMKgZVK1FdtQNVYFSB8hI+FoUKdapUCGpWe2YotyQBYK3K1racJfDaIQKoougYgKVGdQSf1shOQeukMbpD5IPspd6tmfZ8bhsdTJtdKGIPPKxyo566Eqf5Z0WhQCiw9z1MzO0VDUHzmwC3uRmsVNwcp42IBt5TRbNxPeUkY2JKi5HC9tbeV7zXjnfBz82Olt+CQw0lbhDZx7yzlXT0qe8uMsizggggMCFBBABUEEEABBBBADP7/baOF2fXqqbPlyIej1CEBHmLk+05VuBTRab1GsDoCx4Wtrc+03XbNSzbMfyq0T/AJiPxmT3H2YGwaBuDFm15+Kwv5aTN5D+NGzxF8mywrb+UKXBar62BSmcvsTNHs3eKlVw/f8AiRVBLZhYi3G8zeL3CpuLu7E6kG50vwsOGnKO4HH4ZKdTCtVylwKd7glWfRSfMkjSZbUaSOho5JssjvHhcfTth636ake8Qao901IseRF/p0mwo1QyKw4MoPzF5zTAdnlSjVzBwyLc/vg20IM6JsynloUh0pp/pE2YzleSkqJgbwkQreETP71b5YfAU81Zru3wUlsajeduS/vHSch232qYzEHw1DQp/q06Rsf5qnxH6DymhIyHeW1NhHCJ5sfenEVCC9ao1uF3YgH5y/2B2gYmgwOc1F5o5LA38zqD6dY2hB25zaT14TKbt7z08apZNHX4qZIuBwzDqt+c1i8IlUNESRGqq+GP2gUQGAo09plNrbZNRwq6IOPmeRPt98u948b3WGqOOluIHE2Op04XnKsftOo1TImdteAOQHQEsXGtteAmfNbWqNfjRVuT9G8XGIqliwAWxJ6XkejvjhiwValze3hDGx8zbSUuw+6AcVmCXULq2nEm/i5ajjEUtxEVrq76cCrWt00+soi0jbKLfZRYnZ60cdXemAoeoTpwIZRU9P1jNNSxF11+kViNzqrAulQGqqnKrCwfQ2Vzy6X85jti7xM4anVU061M5alMggg+QPKZpwlzIv3g6jE1my9lIugZtdSWJZj6mabBCmi2U/OYBNrMvCBdoVXOl7xY5NXbIyY3JVZ0Cg4diikXOg5/S8vsHhsiBfUm2gueNhyEy25ezyrF3JZsul+U2AnTwq47HKzunqFKypo/vLSVeKFnMvMkizgMJTpDMBwoIIIAHeHChQAVCJghNADL7/rnopTIBpsxNQEXBCDMPTW3DpMjstO5UUx8KaD0vOhY/CCuCNLg3F9R7znr1GSo61AFYOwtysDYcfSYPJTTv0dXxJRcKXaLbFbWWmmZzYcOBOp8hKOl3FyXwlVkJzF8gJ5HNlvmFrA+0s6GIU6FrR6hh8OXBPxcmHEGURl+pujKMU7L3CbSRgGpsHRuBBuI/vHttMFhKld+FJNF/abRUQerECVuEoLTqWUDKTmso4niTYczMj2543MmGw+bIrtUrVDx8NIBVGXmbubDrabsT4dnH8mNySRyTam2qmKrNWrNmdzfyHRQOSjkIeU6E9LiHgdjs7rYHKzZVJ0PuL6aEToO7G7KVca7OL0sOFRQeDVLak+Q1PuJY8qiJDx5TKLYG6YrANWrJQDfCGZQ7E9ASJc4vs8ekrOHvl4KBqf9yZ0p9hUKihWpIRcNYqD4hoDrzkmnhVAFO3hy5dbmwAsLkzK807uzWsGNKqOe7lL9nIrFgGRlR0I+Ki/hqMDzsxVvRDO0rwnMtuK9LvKb0AcOyMO+V7lSQQMyW0F+Y4XE3G6OPNfA4aqeL0aZP8WUA/UGacc3L7jHmxxg1r0WsCw4QlpQU2+dEtga1uITMP5dZz3ZtFAbkDM3E+us6PvWX+x1snxZOl7rcZx/hzTltOvwJ8v6GYfK7R0/BXDY5tDA0jie8rMMmXIEPwm/EEc7zS7P2hh6S01QtTGiKGDj0HjGo6SjwmDp96aha54AnkLa5enrNZhMVRZcpcEcwSDKouzXkfx9lnTY3Eyu+2w6b1BWAC1VQm4XV0BAZWPloR7zRriVGgPDhFVAHViQCFpVG+QIt9fpNH3KjDer2Zz/AAlAFdeUtsJh15CQdjUS5CrqSP8Ama/CbsPoWZQPK5/ATnY8Up8pGzLljHhslbvaNbyM0MzG08fR2dSNes5IGiqBYu1tEXz+7iZlthds4eqRiaa06bfCyZmKfx3+IeYA9J2MOOShTRx804uVo6hK7Hjxe0l4XFJVQPTYOjC4ZTcEeokbaI1EsKZdEugfCPSLMZwh8AjxgMgoIIIAGRADDiWWABNpI+Ir2X1isRUtxIHmTb75ArJnHhYHzBB+6QxWxzZ73ufOYzffZueuxU2OVT63FvwkzfLe6nszDP41OIZf0VIm7FjoHZeIQcbnja0xfZ9vyMVbD4slq/iyVWOtQElspPJhrYcCBFeF5FVlmHN9J7NFfjcNWF7Eyvw9HEFxlzk3nUcVu/e7LYgcQdDb14RnZmCs1gATyFtZiljnjeskdSOWGRbRZM3NwdU3etyACj7yZhO18oNq4M4j/oGkATyH6R7n2JQnymw343jbZ9CkUP6WpVWw5ZKZDVAeoIsv83lM32s7QwuN2Ylem9M1abqyKWUVMr+GomW9za6n+W82rG1Cmc2WVPJsvQjD7vhama6spKshXQAG5AAGlrFdfKXux8KKSm3FmLE9SZi9xdqmrRTwgdwndGxPi1zB2ueNrDTkJs6GJuZyMr1lR38UvqR2L1caEQs2ijiZRbTxWGquHL1Qy5u7cZgiM4ClheysbDnfiesuMHWHONYrBXN0cqTy5HyMdS4FSjtySMHRBwy06jd4DTCl+OYMLE+usd7K6l9mUVvfu2q079QlVgD8rTNbbxJwuGK07lvhpr+/UbKijyzsPab7dfZX2bB0KJtmp0kViObhRmPu15vwdHL8urX+yziS1uMVI1Q5jYcJoMLB8Z1+GYLfPdE0FatS1pA6pbVAed+a3+V50VFsI3WIYFSAQRYg8CDxBlc4KapluLLLG7R58xWMYiwJEPZ1Uhr5j56y53r2CMPiHQfAfEn8LcPlqPaRdlbGPeKLE5uAHE+Vpz5fHg68HstjVbmg1XfOSfASgPw3BF79dLzWvRL0XSmQjMrLcC4GYa3vyI6azKYva9DZzUxUKvinemlPDo2qd4wUvVI4WBNhzNvUaTAbNqfaalfvB3TqFp0lF7hST3jMeZubAciNem7x8dQqSOZ5WW8lwfH/AAh7l4fu2r03AFRSAeegvex6ar9Jpft6U6Tu7AJSBZ2PAKBcmQ6WyLVKjg27y3tZQCPci/ynMe2DeYKRgqJ6PiCDxPGnTPW3xEea+ctw49I6/wA/2U58inPZft/RkN8t8Xx+JNRrimt1pU7/AAJ5/vHiT+AEoHx1joCfM6D5xpjGb3Pl95/pNHRQWS7WqBQodwt72DEC54m1+PD6Rv8AtVzwZvW5kCq+hPnaJp6wsKNJsHeOth6q1KVRlYG/E2YX1Dj9ZT0M9J7B2uuKw1OuosKi3I42YaMt/JgR7Tyvhz+fpO/9j1fNs+37NZx81RvxkTXFkxfNG3ggglJYN4vFLSpvUqHKiKzsx4BVBJPyE4FvP22YvEMy4X/49G5AK/8AVI5FnPwnyW1upnVO1quU2RiiOLKiez1aan6EzzD3fWPFEMtMRj3qnNUdmY8S7FifcwqO161G/d1HQMLHI7ISOhKkSvXTgfZuHsYpnuMp48RLLEocruXOZmLMebEkn3OpjaMyMGUkEEEEaEEG4IPWN4Zr3U/7jzEezEaPw/aH4jlI7JNztrtPqV8HSpqCrk2xLgeEqvwgDox1I8rc4zgt88TTtUSuVKXIWwKsOOV1HFfLlytMjh6ppte11Isw5FTxEmbJpqA+YC19D5dPS0vh8uGZsnwVo0G/G+I2hWp1FBCLRQZT+q7DNUHnZtL/ALsy9StdSpsfvmt2B2a4rGsXpU+5w7sWSrUuq92ScpRfifTyt5zf7r9itPD4gVa9UYgILrT7vIveaWZrscyjp148JTJpcF8UYPsnpeOuvLwH3OYGdAxOCtw0m9q7KpE5jTQk8WygN7sNTIGM3dDfC1h5i/1E5HkeLKTconW8byowiosw4xrU9DwjuHxj1WC0wWY8AovLXaW7DqpYFXUC5I0NvQy13GwtNadQrYvnyv1Ayqyj08V/+JmxePNz1kbcvlwWPaPLIWG3Rd3pviLfo270i9/EgPdKDz1Jcn91B1mxptoPSCp8J9DIypcCdeMVFUjhTm5Stj1epyEOklhGWpQAmSJY9UeNKuY2iQhPDrK/e3eSngcLUqMyh1psaaEi7PY5dOl7SUBku13aNGmlIM6CouY5NTVKm1rAcBe5u1uGk5aN/q1JWGHtTZhbvbZqqqeIQnRCeoF+hEz2Nxr1XapUYu7G7OxuSx5kyPfST9KN7ex/rT10T4LDY2CbE4qlTuS1Wqqk318TDMb9bXN56nw2GVFVFFlVQoHkoAA+U8/9jezO92mjEXFFHqH1tkW/u30noUcY7Kyj3x3lXAYZ6zWJtlpp+1UYHKvpxJ8lM814vFtVdqlRizuxZmPEsxuTNf2r72fa8YaaG9HD3RLcGf8AvH89RYHovnMK7fOMuCOwO19Pn/SG+ghKIRaSAzij8I849S5D89ZGrm7L7/hH6Zirsl9E+mPz6TtHYrjbYbEKeVVCB/Elv/ScVoHhf831nT+yHFW+0DqKR/1j8Y8vtE6Z1k48wSlOLPU/KCVak2VvbbWtsmpra9WiLdfHex+V/aecA156B7fP+3U+n2mnf/xVp5/UQiWDq+karjKQRwvw6X/CPU9IqqgIlrVoW+SCDZpONSV7/dJCvpEiyWhYfL5oeXT08p2fsk3DpNRXF1rVO8zZKTKDTADFQ7A/Ebq1uQvzPDkGx8EK+Io0WYqtWrTpsw4gO4U289Z6n2bQSkiJTXJTRQiqOCqoso+km/0FkkWlMW0/PSKZYkdYv0lQ4QN40Tf0i72PrFwAqttk90MvAmzdbdD5Ss3ZwtKnVqujHPVyiohe6koLKwXkbaTRVqAII5HiPxHnKmhge7qjKLhibm3MKSL9DpaVatZNvT4L1JSx6+1yXHe3BEKiNJBzMTZv6SdhksPeXNGdO2KcSPiK600ZnNlXUmSiJzXfXefvavc0j4KRJY8mfh7gfiYRjs6Ik6RK272hMAVw65f321b2XgPe85FvjtZnNmcu7m7kkk2B8Op87/KaDG43KrMdAovec/2jjO8Yva17WHTgPwl8koqkVxbb5EGJ5CEr6Qs3CIWUdp7Bdm2pV654s60x6IM7fVl+U2vaDthsLs3EVUbK+TKhHENUYICPMZr+0zfYlWX+zCOYr1b+6oR9IjtzxuXZyoP7yug9lV2+9VkEWcKNWEp/PtGc0ep0HYXVWIHEhSR7kCGw1Bk/n2jZaJapG+8hsFCmPi9vvkimJFom5Pt+MmIsIkMkUj+fWdF7IKq/aaiN+vTuo5Eo2a3yJPtOcoT+fOabcbEMuNoFTYmoF/xqyW/zR/RWegPD5QSs/sp/2jBKbQxRdumHLbMv+xXpN8w6f+wnnkGeoe0jZhxOzcTTUXbu86jmWpMKlh5nKR7zy7JiOOq0POfz/wARkGHmj2AitQJJsOPnBTQgagxwNB3kikBK2QD9ooEaEVqVjY6HvFsZ6uorqel55R2UC1ekqnxPVpqCOILOoH3z1bSbnAVkqjYaX9I8GtxjQAIi1tw+kRjIFYaacRY/KLRrxNvz7QkFpBI7Gnpa3HEfmxjgMEAG3pg8fnCViND8/wCvSOiJYQAY2hjEpUmeowRVGrdL6C3ncicC2fWJqPmuSBxP6wBPi9wR8p3TbeyVxOGq0G0FRCt7XseKm3OxAPtOAY+kMDXr0y1+7LICM1mIOmhJyy7HwyqfIxiqTYvELhMPbOx4s2RLqpYi56AGVp3GxharTNIq9Km1RgxADKpse6bhUOtxY/hLLcbbfcVq1VjRsaZuKoN3u4OSkQpsx466acRxGlxParRRbUaVRieOdwF9viaU5Zz2+KNWLHj0uUqOS03iwZYbWxKVqzVQgQsblVJIv114mRjU5DQRop1yVSq+Db9m2/ibPp10rI7hyr0wpAs1ir5rnQEZevCK3y31ba5o0EoZLVPAocszu4CKCbAD/eYTPNv2Q4MVNpIxF+6VnF/2vhU+2Yn2jlb/AFNds7cjCUMqiklR08LVWGbM4NmYBtALg204W85scCoUZQAPIaC3pMTR23kpgniBrfrzlfW7SVDeJ00/VHH5icLaU5NtWegeOOOKVpHQ8XgaNQWqU6bg/tIrfeJl9s7jYB1P/wAdFPVLofbLaZTHdqKkELTZj1LZNfa95lsbvfXqG4YIOi/iTrNMcOR/sZZZcS75K/a+DSlXdKNyqkWznXhrwEbw2IBNiLH6GMVHN78ev9YQIPW86MfiqObOpNtIsAev56zS7iIWx2FA/wDsUj8mufoD8pl1e4B+c6J2NbL73Hd4eFBGe3Vm/Rr/AKifaWt8FR3PIIIqCZywbaeZO0fdM4DGugH6KpepRP7jE+H1U+H5HnPTAOkwfa9sQYjZ9Spbx4a1RDzC3AqD0y6/yCSiLPPIMGaE4tEFowwsvCzxstCLyLAmbM2gaNanVAuaVRKgHXI4a3vaeodkbfp4qhSr0L93V110YWJBVh1BBHtPKdGkzmyKWJ5AEn6T0F2VU8mzqVMghgapdWBBDtVa2h4DLlP80aNvkSTR0akOYisVXCqSdSBe3M9ZGwlS4seUcxuFFVLWBYcL3A8+EWV+h8euy26IQ2uxJ+Cw6kAyRh9o5viHuNR7ysXd/KfgogHkWLa+4kS7UmI7rwjnSIt/h0P0mXaceWdP6WLJxE1gYX01i1MoMFtHS6m/UEWPuDwlzh8UGFx7iXRmpGLJhlj7Hs33xUZWup0Bvb8+8dYxykbqPYTgfbVtGm2OVKYGdaS98wvqxuaakcLhCD6MOk7TtvHZKTEeYHvPMe8uJZ8XXZuJqMfrYfQCWpUrEu3RAapEZoRMTeDYwotEg8hqeghgLz530+dr8xrb5wmxYHw6ceh69fzpF/kAZpdbm7zHA42lW4qGy1FHOm1g3y0PtM21b8j+sINI2Cjeb/bVRHOHoU3s3iFepUzB6b6qaKKFCi1wc2YggjQi8xdKgFijinYKHYsEBCgnRQTcgdLmFmkJRXSGlOUvudh3iGMMtCLSRQ1P5/rDtGrw+8hZJMpGd67E9hd3hHxDDxYhrL/+VO4HzYt8hONbo7sVcdVFOmLKLGpUt4UXr5noOfpeen9j4NaVCnTpiyU0VFHkosPeTJ8UL7JcKKglZJCd7CNYjDq6Gm4urqysOqsCGHyJjVVmvCo1SW1kCHlbeLZrYXEVsO3GlUZL9QD4T7rY+8ssFu2lWktRWspGtzrmGjDh1vLvtuwITahYf3tGk59QDTN//GJicPtapTTIp0uSONwTxtaEr9GjFKK+5GnTc+kouzn/ABSDi62EoaKgdvMlvv0meqYl24sx9zb5RApxVFjvIv8AFGy3V23TqYlKTpkV7gEEABgCV4eYt7zotPGfZq1Kqr3p37usoPGm+ge3MoxDX6Zus4Wotw5Rf2hgwbMSQQRck6g3E2Y8yhjcGrMeTG55FOz13mykfL8/nnJinXy5zPbC24mLpJWpkFHUN6E/Ep81a4I8peUMSOBHvK2Sia1MMLEAg8pBq7Cpm9syk9GJHya8lK/SOK15W432XRnKPTM3jVei3jW6XGVxw9G/ZN/Y/SLotzU/XWaF6YIIIBBFiDqCPMSpbd9VuEYqTqut7eRvxH1lMsXtGmPkcVIiU8YUrUwQSGYKCOV9OE0bCZE0a5cLdFem4IDk2bLZsy2Buuo1msp1QwBEbHtXyK8yhxr+TPb1YdhSJGqggk9BcHXy85wvfHZGakuLprp8Fa3IjRHPrwPovWelG1vz5WmfxW6dLKxpqqZr5kAHdnl8HAC3ITVGXFMxtU7R5YJiWqTqG1+ykZyyjJrdkBIpi5sClwTl58dJmtq7tLh37pkCVBqGLF0a/DU6AedtL69ZDgx1JNmTFMmxY2UkDMeAvzsOM2mD3bw4p3XxsV4k8yOIHKYvaGNL+G1gD9RI6YhrWDNYcrm0yzi5ezTjlGD6scFO0UFil4QEy4oBEl4Co0uYjvQOGpvAAy0SXiWYnyhCjIJFd7H6CgkXEYWlHRRI4G0lEM6h2RY/u8U9K/hrJp/HTuw/ylxO6YFvAJ5S3d2+2Hr034MjBlPI9VPqLj3nqLYONWrQWohurgMvowvJlzyhFwyygibwRRiurRrD8YIJBWecu1OuzbVxWY3yuFHkqooAEyJgggy1BiLEEElAHBBBGA6x2C1T3uIS5ymkjZb6ZsxF7dbTsA4el/xhwRyr2T8OdI5BBFG9CAIulwgggwRWYtiUB557X8idR6STTYgi3lBBJ9C+yWD9/wDWIqHwH+E/6YcEUcyvftUIzm+tvr5Tm3aGt2cnirqAeYBXUekEE1ein2ct2qoD6dL/ADAMiUocExy+40Lok0+EKsbCCCN6Aj09eMeCwQRUSKtBaCCMQGBHl/PzggjIgOqgI1norsh/7XR1J1biSf1vPl5QQQkKzaQQQ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174" name="AutoShape 6" descr="data:image/jpeg;base64,/9j/4AAQSkZJRgABAQAAAQABAAD/2wCEAAkGBhQSERUUEhQVFRQUFRUWFRQVFBUUFBgUFBQVFRUVFBQXHCYeFxkkGhUUHy8gIycpLCwsFR4xNTAqNSYrLCkBCQoKDgwOGg8PGiwkHyQsLCwpLCwsKSksKSksLCksKSkpLCksLCksLCksKSwsKSwsLCwsKSwsLCwpLCwsLCwpLP/AABEIAMMBAgMBIgACEQEDEQH/xAAcAAAABwEBAAAAAAAAAAAAAAAAAQIDBAUGBwj/xABCEAACAQIDBQYDBAcHBAMAAAABAgADEQQSIQUGMUFRBxMiYXGBMpGhFLHB8CNCUmJygtEVQ5KisuHxMzWTwiRUc//EABoBAAIDAQEAAAAAAAAAAAAAAAACAQMEBQb/xAAoEQACAgICAgEDBAMAAAAAAAAAAQIRAxIhMQRBIhMygVFhcbFCkaH/2gAMAwEAAhEDEQA/AO3QRIMVJIChwQQAEEEEACgvDiKh5dYAII59YkxbtEGBABwMhFbm3WSy9hGaNPn1gIxwaCQqviOskV6kYo09CTzg+SB/C0gEEciaLeACKkgE0YHiPlF1m5RVFNJAB0NL+UKpVvqYkcT0jVUE+kA6QmkhdvX7pa6IvpGsLQyi54mQMfirmw4SQ+1WR8Zicx8oNkvep7SHWqcpP2NhjfOeHKR2Kuy5FPW8LnHIk8ZJbQDGa9bKLx2o1heQDd28uUkRkSoSTcy4oHwj0lfjKVrSdgz4BIZMRTxqomkfYRJEgZkC0EeKQSRKJxEK8OCQWhwRMO8ADggggAIi/Ew3a0YxVSy2gQwqb3v6xRjGEa6+8dYwIQzX1sI7eyiJoLcFo1Wq6QFGn8Rt85Jy2Eaw1Pn1j1QwFQ3SXw3h95F0h4Ik04DUM31jyVLA+cbajFNTkECXa2nMyclIAASGMIc17yZVq5V85KGX7kfH4qwsJUVmsI7WckkmMqpdrDiYFbdidn4I1G14cz+E0YQAWHKIwuGCKAPeOsNJJYo0HEMYuQ8XUuco94EsRWq5zYcJIo0rCJoUbRyo9oCkXaHKO7PPh95GxGusf2cdD6yGC7JRgEUYkQHGikEctBAihyJioIDBAwrQEQAwAMGHEkQi9oAGfulXjq3GTq1Wy+ZlUFzvaQJJkzBLZBeKrNyjlZNAJGamYMjokhrKZCvma3ziaxMPCqQLnnBckNk0aRJ4GJLQyYxAVKp4beckhZApjX3lgDFHiIYRthHCYVJLnWSSxTVbSLUe7CNYpyWAEc7kgXgI3Yy9O8m4HB5dTxMLCUb6mTDAmMfZA23t2jhKJq13CIOH7TNyVF/WY9Jk8BvNjcU+dVTDUCPArL3lYjkzX0Hpb5zGbR2n/au1GcEnDYey0lPAkcWA8219h0mzwO2aIIRqqZuFr3N+htMuXM1LWP5N+LCnHaX4F1tnbQBLUtoEnktWhSZf8oFonCb6jDMtLaS9zWYm1RFZqD66MrakeYPDyltiscKdMuBm6Acz6ykxNalj0NDEChc/CgqXqKeRFxa/kIRyc8sJ4U1wjdiqCoYEEEXBHAg8CJGdrzBbjb01RXbZ2IUBqAKowvcomozX/dIIM3Fixyr7noP6zUnZimqdDdR76AaDiZI2cdTHzhwEIHSRtnnxe0kVKmWEKHCkFgLQQQQIFQQQQJBCKw7wQARm6xqvUj5E5Fvrv/Xq12w2A+FSVZ1+JmHxWb9VBY684snSGjFydIv9vdotGjUNMeNhp4SCL+Zhbub+0na1RWpE8GaxUnpmEwGzezutiPFVqGmDy4sT18pdU+yuooHdYkixuAym1wLcjM31ueDU/E45OsLVDC4NweBHCJcTKbm18RRY4XFgFgM1KoNVZRxF+omsaaYy2VmOcHF0yO66xwPoBaOBNCYhToIyKWLURus3KOE2jQF9YMkXTHgvJAMiUqnht5yYokDIQ0QKuWOMIzWXSSDIWKezX8pPwtPMlyeMbxGEzWj1er3NFmtmyKSBzJ5D3MCFHklKthK/eKuEwmIYmwWhVN724U25zKYfFY6sxdqndC+iDRcv8uvzvJuMFephMRQxGVw9KoqPTvm1QgB1I43tqIiyRfRpeKUe0ch7OGAp1mPwgi9uOUAkj3mrwVXE1irJTpJSK5gMuVl42U+Hjaxvw1mV7KXAeuri4uhseuo4TrtCsmXQAacphm0sjTOhjT+nFogYfG0Vw9SniaoUIMzMTYqt7BiOQvI+C3DwzMtYMKgZVK1FdtQNVYFSB8hI+FoUKdapUCGpWe2YotyQBYK3K1racJfDaIQKoougYgKVGdQSf1shOQeukMbpD5IPspd6tmfZ8bhsdTJtdKGIPPKxyo566Eqf5Z0WhQCiw9z1MzO0VDUHzmwC3uRmsVNwcp42IBt5TRbNxPeUkY2JKi5HC9tbeV7zXjnfBz82Olt+CQw0lbhDZx7yzlXT0qe8uMsizggggMCFBBABUEEEABBBBADP7/baOF2fXqqbPlyIej1CEBHmLk+05VuBTRab1GsDoCx4Wtrc+03XbNSzbMfyq0T/AJiPxmT3H2YGwaBuDFm15+Kwv5aTN5D+NGzxF8mywrb+UKXBar62BSmcvsTNHs3eKlVw/f8AiRVBLZhYi3G8zeL3CpuLu7E6kG50vwsOGnKO4HH4ZKdTCtVylwKd7glWfRSfMkjSZbUaSOho5JssjvHhcfTth636ake8Qao901IseRF/p0mwo1QyKw4MoPzF5zTAdnlSjVzBwyLc/vg20IM6JsynloUh0pp/pE2YzleSkqJgbwkQreETP71b5YfAU81Zru3wUlsajeduS/vHSch232qYzEHw1DQp/q06Rsf5qnxH6DymhIyHeW1NhHCJ5sfenEVCC9ao1uF3YgH5y/2B2gYmgwOc1F5o5LA38zqD6dY2hB25zaT14TKbt7z08apZNHX4qZIuBwzDqt+c1i8IlUNESRGqq+GP2gUQGAo09plNrbZNRwq6IOPmeRPt98u948b3WGqOOluIHE2Op04XnKsftOo1TImdteAOQHQEsXGtteAmfNbWqNfjRVuT9G8XGIqliwAWxJ6XkejvjhiwValze3hDGx8zbSUuw+6AcVmCXULq2nEm/i5ajjEUtxEVrq76cCrWt00+soi0jbKLfZRYnZ60cdXemAoeoTpwIZRU9P1jNNSxF11+kViNzqrAulQGqqnKrCwfQ2Vzy6X85jti7xM4anVU061M5alMggg+QPKZpwlzIv3g6jE1my9lIugZtdSWJZj6mabBCmi2U/OYBNrMvCBdoVXOl7xY5NXbIyY3JVZ0Cg4diikXOg5/S8vsHhsiBfUm2gueNhyEy25ezyrF3JZsul+U2AnTwq47HKzunqFKypo/vLSVeKFnMvMkizgMJTpDMBwoIIIAHeHChQAVCJghNADL7/rnopTIBpsxNQEXBCDMPTW3DpMjstO5UUx8KaD0vOhY/CCuCNLg3F9R7znr1GSo61AFYOwtysDYcfSYPJTTv0dXxJRcKXaLbFbWWmmZzYcOBOp8hKOl3FyXwlVkJzF8gJ5HNlvmFrA+0s6GIU6FrR6hh8OXBPxcmHEGURl+pujKMU7L3CbSRgGpsHRuBBuI/vHttMFhKld+FJNF/abRUQerECVuEoLTqWUDKTmso4niTYczMj2543MmGw+bIrtUrVDx8NIBVGXmbubDrabsT4dnH8mNySRyTam2qmKrNWrNmdzfyHRQOSjkIeU6E9LiHgdjs7rYHKzZVJ0PuL6aEToO7G7KVca7OL0sOFRQeDVLak+Q1PuJY8qiJDx5TKLYG6YrANWrJQDfCGZQ7E9ASJc4vs8ekrOHvl4KBqf9yZ0p9hUKihWpIRcNYqD4hoDrzkmnhVAFO3hy5dbmwAsLkzK807uzWsGNKqOe7lL9nIrFgGRlR0I+Ki/hqMDzsxVvRDO0rwnMtuK9LvKb0AcOyMO+V7lSQQMyW0F+Y4XE3G6OPNfA4aqeL0aZP8WUA/UGacc3L7jHmxxg1r0WsCw4QlpQU2+dEtga1uITMP5dZz3ZtFAbkDM3E+us6PvWX+x1snxZOl7rcZx/hzTltOvwJ8v6GYfK7R0/BXDY5tDA0jie8rMMmXIEPwm/EEc7zS7P2hh6S01QtTGiKGDj0HjGo6SjwmDp96aha54AnkLa5enrNZhMVRZcpcEcwSDKouzXkfx9lnTY3Eyu+2w6b1BWAC1VQm4XV0BAZWPloR7zRriVGgPDhFVAHViQCFpVG+QIt9fpNH3KjDer2Zz/AAlAFdeUtsJh15CQdjUS5CrqSP8Ama/CbsPoWZQPK5/ATnY8Up8pGzLljHhslbvaNbyM0MzG08fR2dSNes5IGiqBYu1tEXz+7iZlthds4eqRiaa06bfCyZmKfx3+IeYA9J2MOOShTRx804uVo6hK7Hjxe0l4XFJVQPTYOjC4ZTcEeokbaI1EsKZdEugfCPSLMZwh8AjxgMgoIIIAGRADDiWWABNpI+Ir2X1isRUtxIHmTb75ArJnHhYHzBB+6QxWxzZ73ufOYzffZueuxU2OVT63FvwkzfLe6nszDP41OIZf0VIm7FjoHZeIQcbnja0xfZ9vyMVbD4slq/iyVWOtQElspPJhrYcCBFeF5FVlmHN9J7NFfjcNWF7Eyvw9HEFxlzk3nUcVu/e7LYgcQdDb14RnZmCs1gATyFtZiljnjeskdSOWGRbRZM3NwdU3etyACj7yZhO18oNq4M4j/oGkATyH6R7n2JQnymw343jbZ9CkUP6WpVWw5ZKZDVAeoIsv83lM32s7QwuN2Ylem9M1abqyKWUVMr+GomW9za6n+W82rG1Cmc2WVPJsvQjD7vhama6spKshXQAG5AAGlrFdfKXux8KKSm3FmLE9SZi9xdqmrRTwgdwndGxPi1zB2ueNrDTkJs6GJuZyMr1lR38UvqR2L1caEQs2ijiZRbTxWGquHL1Qy5u7cZgiM4ClheysbDnfiesuMHWHONYrBXN0cqTy5HyMdS4FSjtySMHRBwy06jd4DTCl+OYMLE+usd7K6l9mUVvfu2q079QlVgD8rTNbbxJwuGK07lvhpr+/UbKijyzsPab7dfZX2bB0KJtmp0kViObhRmPu15vwdHL8urX+yziS1uMVI1Q5jYcJoMLB8Z1+GYLfPdE0FatS1pA6pbVAed+a3+V50VFsI3WIYFSAQRYg8CDxBlc4KapluLLLG7R58xWMYiwJEPZ1Uhr5j56y53r2CMPiHQfAfEn8LcPlqPaRdlbGPeKLE5uAHE+Vpz5fHg68HstjVbmg1XfOSfASgPw3BF79dLzWvRL0XSmQjMrLcC4GYa3vyI6azKYva9DZzUxUKvinemlPDo2qd4wUvVI4WBNhzNvUaTAbNqfaalfvB3TqFp0lF7hST3jMeZubAciNem7x8dQqSOZ5WW8lwfH/AAh7l4fu2r03AFRSAeegvex6ar9Jpft6U6Tu7AJSBZ2PAKBcmQ6WyLVKjg27y3tZQCPci/ynMe2DeYKRgqJ6PiCDxPGnTPW3xEea+ctw49I6/wA/2U58inPZft/RkN8t8Xx+JNRrimt1pU7/AAJ5/vHiT+AEoHx1joCfM6D5xpjGb3Pl95/pNHRQWS7WqBQodwt72DEC54m1+PD6Rv8AtVzwZvW5kCq+hPnaJp6wsKNJsHeOth6q1KVRlYG/E2YX1Dj9ZT0M9J7B2uuKw1OuosKi3I42YaMt/JgR7Tyvhz+fpO/9j1fNs+37NZx81RvxkTXFkxfNG3ggglJYN4vFLSpvUqHKiKzsx4BVBJPyE4FvP22YvEMy4X/49G5AK/8AVI5FnPwnyW1upnVO1quU2RiiOLKiez1aan6EzzD3fWPFEMtMRj3qnNUdmY8S7FifcwqO161G/d1HQMLHI7ISOhKkSvXTgfZuHsYpnuMp48RLLEocruXOZmLMebEkn3OpjaMyMGUkEEEEaEEG4IPWN4Zr3U/7jzEezEaPw/aH4jlI7JNztrtPqV8HSpqCrk2xLgeEqvwgDox1I8rc4zgt88TTtUSuVKXIWwKsOOV1HFfLlytMjh6ppte11Isw5FTxEmbJpqA+YC19D5dPS0vh8uGZsnwVo0G/G+I2hWp1FBCLRQZT+q7DNUHnZtL/ALsy9StdSpsfvmt2B2a4rGsXpU+5w7sWSrUuq92ScpRfifTyt5zf7r9itPD4gVa9UYgILrT7vIveaWZrscyjp148JTJpcF8UYPsnpeOuvLwH3OYGdAxOCtw0m9q7KpE5jTQk8WygN7sNTIGM3dDfC1h5i/1E5HkeLKTconW8byowiosw4xrU9DwjuHxj1WC0wWY8AovLXaW7DqpYFXUC5I0NvQy13GwtNadQrYvnyv1Ayqyj08V/+JmxePNz1kbcvlwWPaPLIWG3Rd3pviLfo270i9/EgPdKDz1Jcn91B1mxptoPSCp8J9DIypcCdeMVFUjhTm5Stj1epyEOklhGWpQAmSJY9UeNKuY2iQhPDrK/e3eSngcLUqMyh1psaaEi7PY5dOl7SUBku13aNGmlIM6CouY5NTVKm1rAcBe5u1uGk5aN/q1JWGHtTZhbvbZqqqeIQnRCeoF+hEz2Nxr1XapUYu7G7OxuSx5kyPfST9KN7ex/rT10T4LDY2CbE4qlTuS1Wqqk318TDMb9bXN56nw2GVFVFFlVQoHkoAA+U8/9jezO92mjEXFFHqH1tkW/u30noUcY7Kyj3x3lXAYZ6zWJtlpp+1UYHKvpxJ8lM814vFtVdqlRizuxZmPEsxuTNf2r72fa8YaaG9HD3RLcGf8AvH89RYHovnMK7fOMuCOwO19Pn/SG+ghKIRaSAzij8I849S5D89ZGrm7L7/hH6Zirsl9E+mPz6TtHYrjbYbEKeVVCB/Elv/ScVoHhf831nT+yHFW+0DqKR/1j8Y8vtE6Z1k48wSlOLPU/KCVak2VvbbWtsmpra9WiLdfHex+V/aecA156B7fP+3U+n2mnf/xVp5/UQiWDq+karjKQRwvw6X/CPU9IqqgIlrVoW+SCDZpONSV7/dJCvpEiyWhYfL5oeXT08p2fsk3DpNRXF1rVO8zZKTKDTADFQ7A/Ebq1uQvzPDkGx8EK+Io0WYqtWrTpsw4gO4U289Z6n2bQSkiJTXJTRQiqOCqoso+km/0FkkWlMW0/PSKZYkdYv0lQ4QN40Tf0i72PrFwAqttk90MvAmzdbdD5Ss3ZwtKnVqujHPVyiohe6koLKwXkbaTRVqAII5HiPxHnKmhge7qjKLhibm3MKSL9DpaVatZNvT4L1JSx6+1yXHe3BEKiNJBzMTZv6SdhksPeXNGdO2KcSPiK600ZnNlXUmSiJzXfXefvavc0j4KRJY8mfh7gfiYRjs6Ik6RK272hMAVw65f321b2XgPe85FvjtZnNmcu7m7kkk2B8Op87/KaDG43KrMdAovec/2jjO8Yva17WHTgPwl8koqkVxbb5EGJ5CEr6Qs3CIWUdp7Bdm2pV654s60x6IM7fVl+U2vaDthsLs3EVUbK+TKhHENUYICPMZr+0zfYlWX+zCOYr1b+6oR9IjtzxuXZyoP7yug9lV2+9VkEWcKNWEp/PtGc0ep0HYXVWIHEhSR7kCGw1Bk/n2jZaJapG+8hsFCmPi9vvkimJFom5Pt+MmIsIkMkUj+fWdF7IKq/aaiN+vTuo5Eo2a3yJPtOcoT+fOabcbEMuNoFTYmoF/xqyW/zR/RWegPD5QSs/sp/2jBKbQxRdumHLbMv+xXpN8w6f+wnnkGeoe0jZhxOzcTTUXbu86jmWpMKlh5nKR7zy7JiOOq0POfz/wARkGHmj2AitQJJsOPnBTQgagxwNB3kikBK2QD9ooEaEVqVjY6HvFsZ6uorqel55R2UC1ekqnxPVpqCOILOoH3z1bSbnAVkqjYaX9I8GtxjQAIi1tw+kRjIFYaacRY/KLRrxNvz7QkFpBI7Gnpa3HEfmxjgMEAG3pg8fnCViND8/wCvSOiJYQAY2hjEpUmeowRVGrdL6C3ncicC2fWJqPmuSBxP6wBPi9wR8p3TbeyVxOGq0G0FRCt7XseKm3OxAPtOAY+kMDXr0y1+7LICM1mIOmhJyy7HwyqfIxiqTYvELhMPbOx4s2RLqpYi56AGVp3GxharTNIq9Km1RgxADKpse6bhUOtxY/hLLcbbfcVq1VjRsaZuKoN3u4OSkQpsx466acRxGlxParRRbUaVRieOdwF9viaU5Zz2+KNWLHj0uUqOS03iwZYbWxKVqzVQgQsblVJIv114mRjU5DQRop1yVSq+Db9m2/ibPp10rI7hyr0wpAs1ir5rnQEZevCK3y31ba5o0EoZLVPAocszu4CKCbAD/eYTPNv2Q4MVNpIxF+6VnF/2vhU+2Yn2jlb/AFNds7cjCUMqiklR08LVWGbM4NmYBtALg204W85scCoUZQAPIaC3pMTR23kpgniBrfrzlfW7SVDeJ00/VHH5icLaU5NtWegeOOOKVpHQ8XgaNQWqU6bg/tIrfeJl9s7jYB1P/wAdFPVLofbLaZTHdqKkELTZj1LZNfa95lsbvfXqG4YIOi/iTrNMcOR/sZZZcS75K/a+DSlXdKNyqkWznXhrwEbw2IBNiLH6GMVHN78ev9YQIPW86MfiqObOpNtIsAev56zS7iIWx2FA/wDsUj8mufoD8pl1e4B+c6J2NbL73Hd4eFBGe3Vm/Rr/AKifaWt8FR3PIIIqCZywbaeZO0fdM4DGugH6KpepRP7jE+H1U+H5HnPTAOkwfa9sQYjZ9Spbx4a1RDzC3AqD0y6/yCSiLPPIMGaE4tEFowwsvCzxstCLyLAmbM2gaNanVAuaVRKgHXI4a3vaeodkbfp4qhSr0L93V110YWJBVh1BBHtPKdGkzmyKWJ5AEn6T0F2VU8mzqVMghgapdWBBDtVa2h4DLlP80aNvkSTR0akOYisVXCqSdSBe3M9ZGwlS4seUcxuFFVLWBYcL3A8+EWV+h8euy26IQ2uxJ+Cw6kAyRh9o5viHuNR7ysXd/KfgogHkWLa+4kS7UmI7rwjnSIt/h0P0mXaceWdP6WLJxE1gYX01i1MoMFtHS6m/UEWPuDwlzh8UGFx7iXRmpGLJhlj7Hs33xUZWup0Bvb8+8dYxykbqPYTgfbVtGm2OVKYGdaS98wvqxuaakcLhCD6MOk7TtvHZKTEeYHvPMe8uJZ8XXZuJqMfrYfQCWpUrEu3RAapEZoRMTeDYwotEg8hqeghgLz530+dr8xrb5wmxYHw6ceh69fzpF/kAZpdbm7zHA42lW4qGy1FHOm1g3y0PtM21b8j+sINI2Cjeb/bVRHOHoU3s3iFepUzB6b6qaKKFCi1wc2YggjQi8xdKgFijinYKHYsEBCgnRQTcgdLmFmkJRXSGlOUvudh3iGMMtCLSRQ1P5/rDtGrw+8hZJMpGd67E9hd3hHxDDxYhrL/+VO4HzYt8hONbo7sVcdVFOmLKLGpUt4UXr5noOfpeen9j4NaVCnTpiyU0VFHkosPeTJ8UL7JcKKglZJCd7CNYjDq6Gm4urqysOqsCGHyJjVVmvCo1SW1kCHlbeLZrYXEVsO3GlUZL9QD4T7rY+8ssFu2lWktRWspGtzrmGjDh1vLvtuwITahYf3tGk59QDTN//GJicPtapTTIp0uSONwTxtaEr9GjFKK+5GnTc+kouzn/ABSDi62EoaKgdvMlvv0meqYl24sx9zb5RApxVFjvIv8AFGy3V23TqYlKTpkV7gEEABgCV4eYt7zotPGfZq1Kqr3p37usoPGm+ge3MoxDX6Zus4Wotw5Rf2hgwbMSQQRck6g3E2Y8yhjcGrMeTG55FOz13mykfL8/nnJinXy5zPbC24mLpJWpkFHUN6E/Ep81a4I8peUMSOBHvK2Sia1MMLEAg8pBq7Cpm9syk9GJHya8lK/SOK15W432XRnKPTM3jVei3jW6XGVxw9G/ZN/Y/SLotzU/XWaF6YIIIBBFiDqCPMSpbd9VuEYqTqut7eRvxH1lMsXtGmPkcVIiU8YUrUwQSGYKCOV9OE0bCZE0a5cLdFem4IDk2bLZsy2Buuo1msp1QwBEbHtXyK8yhxr+TPb1YdhSJGqggk9BcHXy85wvfHZGakuLprp8Fa3IjRHPrwPovWelG1vz5WmfxW6dLKxpqqZr5kAHdnl8HAC3ITVGXFMxtU7R5YJiWqTqG1+ykZyyjJrdkBIpi5sClwTl58dJmtq7tLh37pkCVBqGLF0a/DU6AedtL69ZDgx1JNmTFMmxY2UkDMeAvzsOM2mD3bw4p3XxsV4k8yOIHKYvaGNL+G1gD9RI6YhrWDNYcrm0yzi5ezTjlGD6scFO0UFil4QEy4oBEl4Co0uYjvQOGpvAAy0SXiWYnyhCjIJFd7H6CgkXEYWlHRRI4G0lEM6h2RY/u8U9K/hrJp/HTuw/ylxO6YFvAJ5S3d2+2Hr034MjBlPI9VPqLj3nqLYONWrQWohurgMvowvJlzyhFwyygibwRRiurRrD8YIJBWecu1OuzbVxWY3yuFHkqooAEyJgggy1BiLEEElAHBBBGA6x2C1T3uIS5ymkjZb6ZsxF7dbTsA4el/xhwRyr2T8OdI5BBFG9CAIulwgggwRWYtiUB557X8idR6STTYgi3lBBJ9C+yWD9/wDWIqHwH+E/6YcEUcyvftUIzm+tvr5Tm3aGt2cnirqAeYBXUekEE1ein2ct2qoD6dL/ADAMiUocExy+40Lok0+EKsbCCCN6Aj09eMeCwQRUSKtBaCCMQGBHl/PzggjIgOqgI1norsh/7XR1J1biSf1vPl5QQQkKzaQQQ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176" name="AutoShape 8" descr="data:image/jpeg;base64,/9j/4AAQSkZJRgABAQAAAQABAAD/2wCEAAkGBhQSERUUEhQVFRQUFRUWFRQVFBUUFBgUFBQVFRUVFBQXHCYeFxkkGhUUHy8gIycpLCwsFR4xNTAqNSYrLCkBCQoKDgwOGg8PGiwkHyQsLCwpLCwsKSksKSksLCksKSkpLCksLCksLCksKSwsKSwsLCwsKSwsLCwpLCwsLCwpLP/AABEIAMMBAgMBIgACEQEDEQH/xAAcAAAABwEBAAAAAAAAAAAAAAAAAQIDBAUGBwj/xABCEAACAQIDBQYDBAcHBAMAAAABAgADEQQSIQUGMUFRBxMiYXGBMpGhFLHB8CNCUmJygtEVQ5KisuHxMzWTwiRUc//EABoBAAIDAQEAAAAAAAAAAAAAAAACAQMEBQb/xAAoEQACAgICAgEDBAMAAAAAAAAAAQIRAxIhMQRBIhMygVFhcbFCkaH/2gAMAwEAAhEDEQA/AO3QRIMVJIChwQQAEEEEACgvDiKh5dYAII59YkxbtEGBABwMhFbm3WSy9hGaNPn1gIxwaCQqviOskV6kYo09CTzg+SB/C0gEEciaLeACKkgE0YHiPlF1m5RVFNJAB0NL+UKpVvqYkcT0jVUE+kA6QmkhdvX7pa6IvpGsLQyi54mQMfirmw4SQ+1WR8Zicx8oNkvep7SHWqcpP2NhjfOeHKR2Kuy5FPW8LnHIk8ZJbQDGa9bKLx2o1heQDd28uUkRkSoSTcy4oHwj0lfjKVrSdgz4BIZMRTxqomkfYRJEgZkC0EeKQSRKJxEK8OCQWhwRMO8ADggggAIi/Ew3a0YxVSy2gQwqb3v6xRjGEa6+8dYwIQzX1sI7eyiJoLcFo1Wq6QFGn8Rt85Jy2Eaw1Pn1j1QwFQ3SXw3h95F0h4Ik04DUM31jyVLA+cbajFNTkECXa2nMyclIAASGMIc17yZVq5V85KGX7kfH4qwsJUVmsI7WckkmMqpdrDiYFbdidn4I1G14cz+E0YQAWHKIwuGCKAPeOsNJJYo0HEMYuQ8XUuco94EsRWq5zYcJIo0rCJoUbRyo9oCkXaHKO7PPh95GxGusf2cdD6yGC7JRgEUYkQHGikEctBAihyJioIDBAwrQEQAwAMGHEkQi9oAGfulXjq3GTq1Wy+ZlUFzvaQJJkzBLZBeKrNyjlZNAJGamYMjokhrKZCvma3ziaxMPCqQLnnBckNk0aRJ4GJLQyYxAVKp4beckhZApjX3lgDFHiIYRthHCYVJLnWSSxTVbSLUe7CNYpyWAEc7kgXgI3Yy9O8m4HB5dTxMLCUb6mTDAmMfZA23t2jhKJq13CIOH7TNyVF/WY9Jk8BvNjcU+dVTDUCPArL3lYjkzX0Hpb5zGbR2n/au1GcEnDYey0lPAkcWA8219h0mzwO2aIIRqqZuFr3N+htMuXM1LWP5N+LCnHaX4F1tnbQBLUtoEnktWhSZf8oFonCb6jDMtLaS9zWYm1RFZqD66MrakeYPDyltiscKdMuBm6Acz6ykxNalj0NDEChc/CgqXqKeRFxa/kIRyc8sJ4U1wjdiqCoYEEEXBHAg8CJGdrzBbjb01RXbZ2IUBqAKowvcomozX/dIIM3Fixyr7noP6zUnZimqdDdR76AaDiZI2cdTHzhwEIHSRtnnxe0kVKmWEKHCkFgLQQQQIFQQQQJBCKw7wQARm6xqvUj5E5Fvrv/Xq12w2A+FSVZ1+JmHxWb9VBY684snSGjFydIv9vdotGjUNMeNhp4SCL+Zhbub+0na1RWpE8GaxUnpmEwGzezutiPFVqGmDy4sT18pdU+yuooHdYkixuAym1wLcjM31ueDU/E45OsLVDC4NweBHCJcTKbm18RRY4XFgFgM1KoNVZRxF+omsaaYy2VmOcHF0yO66xwPoBaOBNCYhToIyKWLURus3KOE2jQF9YMkXTHgvJAMiUqnht5yYokDIQ0QKuWOMIzWXSSDIWKezX8pPwtPMlyeMbxGEzWj1er3NFmtmyKSBzJ5D3MCFHklKthK/eKuEwmIYmwWhVN724U25zKYfFY6sxdqndC+iDRcv8uvzvJuMFephMRQxGVw9KoqPTvm1QgB1I43tqIiyRfRpeKUe0ch7OGAp1mPwgi9uOUAkj3mrwVXE1irJTpJSK5gMuVl42U+Hjaxvw1mV7KXAeuri4uhseuo4TrtCsmXQAacphm0sjTOhjT+nFogYfG0Vw9SniaoUIMzMTYqt7BiOQvI+C3DwzMtYMKgZVK1FdtQNVYFSB8hI+FoUKdapUCGpWe2YotyQBYK3K1racJfDaIQKoougYgKVGdQSf1shOQeukMbpD5IPspd6tmfZ8bhsdTJtdKGIPPKxyo566Eqf5Z0WhQCiw9z1MzO0VDUHzmwC3uRmsVNwcp42IBt5TRbNxPeUkY2JKi5HC9tbeV7zXjnfBz82Olt+CQw0lbhDZx7yzlXT0qe8uMsizggggMCFBBABUEEEABBBBADP7/baOF2fXqqbPlyIej1CEBHmLk+05VuBTRab1GsDoCx4Wtrc+03XbNSzbMfyq0T/AJiPxmT3H2YGwaBuDFm15+Kwv5aTN5D+NGzxF8mywrb+UKXBar62BSmcvsTNHs3eKlVw/f8AiRVBLZhYi3G8zeL3CpuLu7E6kG50vwsOGnKO4HH4ZKdTCtVylwKd7glWfRSfMkjSZbUaSOho5JssjvHhcfTth636ake8Qao901IseRF/p0mwo1QyKw4MoPzF5zTAdnlSjVzBwyLc/vg20IM6JsynloUh0pp/pE2YzleSkqJgbwkQreETP71b5YfAU81Zru3wUlsajeduS/vHSch232qYzEHw1DQp/q06Rsf5qnxH6DymhIyHeW1NhHCJ5sfenEVCC9ao1uF3YgH5y/2B2gYmgwOc1F5o5LA38zqD6dY2hB25zaT14TKbt7z08apZNHX4qZIuBwzDqt+c1i8IlUNESRGqq+GP2gUQGAo09plNrbZNRwq6IOPmeRPt98u948b3WGqOOluIHE2Op04XnKsftOo1TImdteAOQHQEsXGtteAmfNbWqNfjRVuT9G8XGIqliwAWxJ6XkejvjhiwValze3hDGx8zbSUuw+6AcVmCXULq2nEm/i5ajjEUtxEVrq76cCrWt00+soi0jbKLfZRYnZ60cdXemAoeoTpwIZRU9P1jNNSxF11+kViNzqrAulQGqqnKrCwfQ2Vzy6X85jti7xM4anVU061M5alMggg+QPKZpwlzIv3g6jE1my9lIugZtdSWJZj6mabBCmi2U/OYBNrMvCBdoVXOl7xY5NXbIyY3JVZ0Cg4diikXOg5/S8vsHhsiBfUm2gueNhyEy25ezyrF3JZsul+U2AnTwq47HKzunqFKypo/vLSVeKFnMvMkizgMJTpDMBwoIIIAHeHChQAVCJghNADL7/rnopTIBpsxNQEXBCDMPTW3DpMjstO5UUx8KaD0vOhY/CCuCNLg3F9R7znr1GSo61AFYOwtysDYcfSYPJTTv0dXxJRcKXaLbFbWWmmZzYcOBOp8hKOl3FyXwlVkJzF8gJ5HNlvmFrA+0s6GIU6FrR6hh8OXBPxcmHEGURl+pujKMU7L3CbSRgGpsHRuBBuI/vHttMFhKld+FJNF/abRUQerECVuEoLTqWUDKTmso4niTYczMj2543MmGw+bIrtUrVDx8NIBVGXmbubDrabsT4dnH8mNySRyTam2qmKrNWrNmdzfyHRQOSjkIeU6E9LiHgdjs7rYHKzZVJ0PuL6aEToO7G7KVca7OL0sOFRQeDVLak+Q1PuJY8qiJDx5TKLYG6YrANWrJQDfCGZQ7E9ASJc4vs8ekrOHvl4KBqf9yZ0p9hUKihWpIRcNYqD4hoDrzkmnhVAFO3hy5dbmwAsLkzK807uzWsGNKqOe7lL9nIrFgGRlR0I+Ki/hqMDzsxVvRDO0rwnMtuK9LvKb0AcOyMO+V7lSQQMyW0F+Y4XE3G6OPNfA4aqeL0aZP8WUA/UGacc3L7jHmxxg1r0WsCw4QlpQU2+dEtga1uITMP5dZz3ZtFAbkDM3E+us6PvWX+x1snxZOl7rcZx/hzTltOvwJ8v6GYfK7R0/BXDY5tDA0jie8rMMmXIEPwm/EEc7zS7P2hh6S01QtTGiKGDj0HjGo6SjwmDp96aha54AnkLa5enrNZhMVRZcpcEcwSDKouzXkfx9lnTY3Eyu+2w6b1BWAC1VQm4XV0BAZWPloR7zRriVGgPDhFVAHViQCFpVG+QIt9fpNH3KjDer2Zz/AAlAFdeUtsJh15CQdjUS5CrqSP8Ama/CbsPoWZQPK5/ATnY8Up8pGzLljHhslbvaNbyM0MzG08fR2dSNes5IGiqBYu1tEXz+7iZlthds4eqRiaa06bfCyZmKfx3+IeYA9J2MOOShTRx804uVo6hK7Hjxe0l4XFJVQPTYOjC4ZTcEeokbaI1EsKZdEugfCPSLMZwh8AjxgMgoIIIAGRADDiWWABNpI+Ir2X1isRUtxIHmTb75ArJnHhYHzBB+6QxWxzZ73ufOYzffZueuxU2OVT63FvwkzfLe6nszDP41OIZf0VIm7FjoHZeIQcbnja0xfZ9vyMVbD4slq/iyVWOtQElspPJhrYcCBFeF5FVlmHN9J7NFfjcNWF7Eyvw9HEFxlzk3nUcVu/e7LYgcQdDb14RnZmCs1gATyFtZiljnjeskdSOWGRbRZM3NwdU3etyACj7yZhO18oNq4M4j/oGkATyH6R7n2JQnymw343jbZ9CkUP6WpVWw5ZKZDVAeoIsv83lM32s7QwuN2Ylem9M1abqyKWUVMr+GomW9za6n+W82rG1Cmc2WVPJsvQjD7vhama6spKshXQAG5AAGlrFdfKXux8KKSm3FmLE9SZi9xdqmrRTwgdwndGxPi1zB2ueNrDTkJs6GJuZyMr1lR38UvqR2L1caEQs2ijiZRbTxWGquHL1Qy5u7cZgiM4ClheysbDnfiesuMHWHONYrBXN0cqTy5HyMdS4FSjtySMHRBwy06jd4DTCl+OYMLE+usd7K6l9mUVvfu2q079QlVgD8rTNbbxJwuGK07lvhpr+/UbKijyzsPab7dfZX2bB0KJtmp0kViObhRmPu15vwdHL8urX+yziS1uMVI1Q5jYcJoMLB8Z1+GYLfPdE0FatS1pA6pbVAed+a3+V50VFsI3WIYFSAQRYg8CDxBlc4KapluLLLG7R58xWMYiwJEPZ1Uhr5j56y53r2CMPiHQfAfEn8LcPlqPaRdlbGPeKLE5uAHE+Vpz5fHg68HstjVbmg1XfOSfASgPw3BF79dLzWvRL0XSmQjMrLcC4GYa3vyI6azKYva9DZzUxUKvinemlPDo2qd4wUvVI4WBNhzNvUaTAbNqfaalfvB3TqFp0lF7hST3jMeZubAciNem7x8dQqSOZ5WW8lwfH/AAh7l4fu2r03AFRSAeegvex6ar9Jpft6U6Tu7AJSBZ2PAKBcmQ6WyLVKjg27y3tZQCPci/ynMe2DeYKRgqJ6PiCDxPGnTPW3xEea+ctw49I6/wA/2U58inPZft/RkN8t8Xx+JNRrimt1pU7/AAJ5/vHiT+AEoHx1joCfM6D5xpjGb3Pl95/pNHRQWS7WqBQodwt72DEC54m1+PD6Rv8AtVzwZvW5kCq+hPnaJp6wsKNJsHeOth6q1KVRlYG/E2YX1Dj9ZT0M9J7B2uuKw1OuosKi3I42YaMt/JgR7Tyvhz+fpO/9j1fNs+37NZx81RvxkTXFkxfNG3ggglJYN4vFLSpvUqHKiKzsx4BVBJPyE4FvP22YvEMy4X/49G5AK/8AVI5FnPwnyW1upnVO1quU2RiiOLKiez1aan6EzzD3fWPFEMtMRj3qnNUdmY8S7FifcwqO161G/d1HQMLHI7ISOhKkSvXTgfZuHsYpnuMp48RLLEocruXOZmLMebEkn3OpjaMyMGUkEEEEaEEG4IPWN4Zr3U/7jzEezEaPw/aH4jlI7JNztrtPqV8HSpqCrk2xLgeEqvwgDox1I8rc4zgt88TTtUSuVKXIWwKsOOV1HFfLlytMjh6ppte11Isw5FTxEmbJpqA+YC19D5dPS0vh8uGZsnwVo0G/G+I2hWp1FBCLRQZT+q7DNUHnZtL/ALsy9StdSpsfvmt2B2a4rGsXpU+5w7sWSrUuq92ScpRfifTyt5zf7r9itPD4gVa9UYgILrT7vIveaWZrscyjp148JTJpcF8UYPsnpeOuvLwH3OYGdAxOCtw0m9q7KpE5jTQk8WygN7sNTIGM3dDfC1h5i/1E5HkeLKTconW8byowiosw4xrU9DwjuHxj1WC0wWY8AovLXaW7DqpYFXUC5I0NvQy13GwtNadQrYvnyv1Ayqyj08V/+JmxePNz1kbcvlwWPaPLIWG3Rd3pviLfo270i9/EgPdKDz1Jcn91B1mxptoPSCp8J9DIypcCdeMVFUjhTm5Stj1epyEOklhGWpQAmSJY9UeNKuY2iQhPDrK/e3eSngcLUqMyh1psaaEi7PY5dOl7SUBku13aNGmlIM6CouY5NTVKm1rAcBe5u1uGk5aN/q1JWGHtTZhbvbZqqqeIQnRCeoF+hEz2Nxr1XapUYu7G7OxuSx5kyPfST9KN7ex/rT10T4LDY2CbE4qlTuS1Wqqk318TDMb9bXN56nw2GVFVFFlVQoHkoAA+U8/9jezO92mjEXFFHqH1tkW/u30noUcY7Kyj3x3lXAYZ6zWJtlpp+1UYHKvpxJ8lM814vFtVdqlRizuxZmPEsxuTNf2r72fa8YaaG9HD3RLcGf8AvH89RYHovnMK7fOMuCOwO19Pn/SG+ghKIRaSAzij8I849S5D89ZGrm7L7/hH6Zirsl9E+mPz6TtHYrjbYbEKeVVCB/Elv/ScVoHhf831nT+yHFW+0DqKR/1j8Y8vtE6Z1k48wSlOLPU/KCVak2VvbbWtsmpra9WiLdfHex+V/aecA156B7fP+3U+n2mnf/xVp5/UQiWDq+karjKQRwvw6X/CPU9IqqgIlrVoW+SCDZpONSV7/dJCvpEiyWhYfL5oeXT08p2fsk3DpNRXF1rVO8zZKTKDTADFQ7A/Ebq1uQvzPDkGx8EK+Io0WYqtWrTpsw4gO4U289Z6n2bQSkiJTXJTRQiqOCqoso+km/0FkkWlMW0/PSKZYkdYv0lQ4QN40Tf0i72PrFwAqttk90MvAmzdbdD5Ss3ZwtKnVqujHPVyiohe6koLKwXkbaTRVqAII5HiPxHnKmhge7qjKLhibm3MKSL9DpaVatZNvT4L1JSx6+1yXHe3BEKiNJBzMTZv6SdhksPeXNGdO2KcSPiK600ZnNlXUmSiJzXfXefvavc0j4KRJY8mfh7gfiYRjs6Ik6RK272hMAVw65f321b2XgPe85FvjtZnNmcu7m7kkk2B8Op87/KaDG43KrMdAovec/2jjO8Yva17WHTgPwl8koqkVxbb5EGJ5CEr6Qs3CIWUdp7Bdm2pV654s60x6IM7fVl+U2vaDthsLs3EVUbK+TKhHENUYICPMZr+0zfYlWX+zCOYr1b+6oR9IjtzxuXZyoP7yug9lV2+9VkEWcKNWEp/PtGc0ep0HYXVWIHEhSR7kCGw1Bk/n2jZaJapG+8hsFCmPi9vvkimJFom5Pt+MmIsIkMkUj+fWdF7IKq/aaiN+vTuo5Eo2a3yJPtOcoT+fOabcbEMuNoFTYmoF/xqyW/zR/RWegPD5QSs/sp/2jBKbQxRdumHLbMv+xXpN8w6f+wnnkGeoe0jZhxOzcTTUXbu86jmWpMKlh5nKR7zy7JiOOq0POfz/wARkGHmj2AitQJJsOPnBTQgagxwNB3kikBK2QD9ooEaEVqVjY6HvFsZ6uorqel55R2UC1ekqnxPVpqCOILOoH3z1bSbnAVkqjYaX9I8GtxjQAIi1tw+kRjIFYaacRY/KLRrxNvz7QkFpBI7Gnpa3HEfmxjgMEAG3pg8fnCViND8/wCvSOiJYQAY2hjEpUmeowRVGrdL6C3ncicC2fWJqPmuSBxP6wBPi9wR8p3TbeyVxOGq0G0FRCt7XseKm3OxAPtOAY+kMDXr0y1+7LICM1mIOmhJyy7HwyqfIxiqTYvELhMPbOx4s2RLqpYi56AGVp3GxharTNIq9Km1RgxADKpse6bhUOtxY/hLLcbbfcVq1VjRsaZuKoN3u4OSkQpsx466acRxGlxParRRbUaVRieOdwF9viaU5Zz2+KNWLHj0uUqOS03iwZYbWxKVqzVQgQsblVJIv114mRjU5DQRop1yVSq+Db9m2/ibPp10rI7hyr0wpAs1ir5rnQEZevCK3y31ba5o0EoZLVPAocszu4CKCbAD/eYTPNv2Q4MVNpIxF+6VnF/2vhU+2Yn2jlb/AFNds7cjCUMqiklR08LVWGbM4NmYBtALg204W85scCoUZQAPIaC3pMTR23kpgniBrfrzlfW7SVDeJ00/VHH5icLaU5NtWegeOOOKVpHQ8XgaNQWqU6bg/tIrfeJl9s7jYB1P/wAdFPVLofbLaZTHdqKkELTZj1LZNfa95lsbvfXqG4YIOi/iTrNMcOR/sZZZcS75K/a+DSlXdKNyqkWznXhrwEbw2IBNiLH6GMVHN78ev9YQIPW86MfiqObOpNtIsAev56zS7iIWx2FA/wDsUj8mufoD8pl1e4B+c6J2NbL73Hd4eFBGe3Vm/Rr/AKifaWt8FR3PIIIqCZywbaeZO0fdM4DGugH6KpepRP7jE+H1U+H5HnPTAOkwfa9sQYjZ9Spbx4a1RDzC3AqD0y6/yCSiLPPIMGaE4tEFowwsvCzxstCLyLAmbM2gaNanVAuaVRKgHXI4a3vaeodkbfp4qhSr0L93V110YWJBVh1BBHtPKdGkzmyKWJ5AEn6T0F2VU8mzqVMghgapdWBBDtVa2h4DLlP80aNvkSTR0akOYisVXCqSdSBe3M9ZGwlS4seUcxuFFVLWBYcL3A8+EWV+h8euy26IQ2uxJ+Cw6kAyRh9o5viHuNR7ysXd/KfgogHkWLa+4kS7UmI7rwjnSIt/h0P0mXaceWdP6WLJxE1gYX01i1MoMFtHS6m/UEWPuDwlzh8UGFx7iXRmpGLJhlj7Hs33xUZWup0Bvb8+8dYxykbqPYTgfbVtGm2OVKYGdaS98wvqxuaakcLhCD6MOk7TtvHZKTEeYHvPMe8uJZ8XXZuJqMfrYfQCWpUrEu3RAapEZoRMTeDYwotEg8hqeghgLz530+dr8xrb5wmxYHw6ceh69fzpF/kAZpdbm7zHA42lW4qGy1FHOm1g3y0PtM21b8j+sINI2Cjeb/bVRHOHoU3s3iFepUzB6b6qaKKFCi1wc2YggjQi8xdKgFijinYKHYsEBCgnRQTcgdLmFmkJRXSGlOUvudh3iGMMtCLSRQ1P5/rDtGrw+8hZJMpGd67E9hd3hHxDDxYhrL/+VO4HzYt8hONbo7sVcdVFOmLKLGpUt4UXr5noOfpeen9j4NaVCnTpiyU0VFHkosPeTJ8UL7JcKKglZJCd7CNYjDq6Gm4urqysOqsCGHyJjVVmvCo1SW1kCHlbeLZrYXEVsO3GlUZL9QD4T7rY+8ssFu2lWktRWspGtzrmGjDh1vLvtuwITahYf3tGk59QDTN//GJicPtapTTIp0uSONwTxtaEr9GjFKK+5GnTc+kouzn/ABSDi62EoaKgdvMlvv0meqYl24sx9zb5RApxVFjvIv8AFGy3V23TqYlKTpkV7gEEABgCV4eYt7zotPGfZq1Kqr3p37usoPGm+ge3MoxDX6Zus4Wotw5Rf2hgwbMSQQRck6g3E2Y8yhjcGrMeTG55FOz13mykfL8/nnJinXy5zPbC24mLpJWpkFHUN6E/Ep81a4I8peUMSOBHvK2Sia1MMLEAg8pBq7Cpm9syk9GJHya8lK/SOK15W432XRnKPTM3jVei3jW6XGVxw9G/ZN/Y/SLotzU/XWaF6YIIIBBFiDqCPMSpbd9VuEYqTqut7eRvxH1lMsXtGmPkcVIiU8YUrUwQSGYKCOV9OE0bCZE0a5cLdFem4IDk2bLZsy2Buuo1msp1QwBEbHtXyK8yhxr+TPb1YdhSJGqggk9BcHXy85wvfHZGakuLprp8Fa3IjRHPrwPovWelG1vz5WmfxW6dLKxpqqZr5kAHdnl8HAC3ITVGXFMxtU7R5YJiWqTqG1+ykZyyjJrdkBIpi5sClwTl58dJmtq7tLh37pkCVBqGLF0a/DU6AedtL69ZDgx1JNmTFMmxY2UkDMeAvzsOM2mD3bw4p3XxsV4k8yOIHKYvaGNL+G1gD9RI6YhrWDNYcrm0yzi5ezTjlGD6scFO0UFil4QEy4oBEl4Co0uYjvQOGpvAAy0SXiWYnyhCjIJFd7H6CgkXEYWlHRRI4G0lEM6h2RY/u8U9K/hrJp/HTuw/ylxO6YFvAJ5S3d2+2Hr034MjBlPI9VPqLj3nqLYONWrQWohurgMvowvJlzyhFwyygibwRRiurRrD8YIJBWecu1OuzbVxWY3yuFHkqooAEyJgggy1BiLEEElAHBBBGA6x2C1T3uIS5ymkjZb6ZsxF7dbTsA4el/xhwRyr2T8OdI5BBFG9CAIulwgggwRWYtiUB557X8idR6STTYgi3lBBJ9C+yWD9/wDWIqHwH+E/6YcEUcyvftUIzm+tvr5Tm3aGt2cnirqAeYBXUekEE1ein2ct2qoD6dL/ADAMiUocExy+40Lok0+EKsbCCCN6Aj09eMeCwQRUSKtBaCCMQGBHl/PzggjIgOqgI1norsh/7XR1J1biSf1vPl5QQQkKzaQQQ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3" name="Grupo 65"/>
          <p:cNvGrpSpPr/>
          <p:nvPr/>
        </p:nvGrpSpPr>
        <p:grpSpPr>
          <a:xfrm>
            <a:off x="0" y="4593608"/>
            <a:ext cx="1371600" cy="1766248"/>
            <a:chOff x="0" y="4593608"/>
            <a:chExt cx="1371600" cy="1766248"/>
          </a:xfrm>
        </p:grpSpPr>
        <p:pic>
          <p:nvPicPr>
            <p:cNvPr id="135178" name="Picture 10" descr="http://workplacepsychology.files.wordpress.com/2010/12/work_tea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904" y="5188281"/>
              <a:ext cx="1295400" cy="1171575"/>
            </a:xfrm>
            <a:prstGeom prst="rect">
              <a:avLst/>
            </a:prstGeom>
            <a:noFill/>
          </p:spPr>
        </p:pic>
        <p:sp>
          <p:nvSpPr>
            <p:cNvPr id="29" name="CaixaDeTexto 28"/>
            <p:cNvSpPr txBox="1"/>
            <p:nvPr/>
          </p:nvSpPr>
          <p:spPr>
            <a:xfrm>
              <a:off x="0" y="4593608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i="1" dirty="0" smtClean="0"/>
                <a:t>Trabalho de equipe</a:t>
              </a:r>
              <a:endParaRPr lang="pt-BR" sz="1600" i="1" dirty="0"/>
            </a:p>
          </p:txBody>
        </p:sp>
      </p:grpSp>
      <p:grpSp>
        <p:nvGrpSpPr>
          <p:cNvPr id="5" name="Grupo 51"/>
          <p:cNvGrpSpPr/>
          <p:nvPr/>
        </p:nvGrpSpPr>
        <p:grpSpPr>
          <a:xfrm>
            <a:off x="1510352" y="3222008"/>
            <a:ext cx="1524000" cy="1447800"/>
            <a:chOff x="1510352" y="3222008"/>
            <a:chExt cx="1524000" cy="1447800"/>
          </a:xfrm>
        </p:grpSpPr>
        <p:sp>
          <p:nvSpPr>
            <p:cNvPr id="38" name="Seta para cima e para baixo 37"/>
            <p:cNvSpPr/>
            <p:nvPr/>
          </p:nvSpPr>
          <p:spPr>
            <a:xfrm>
              <a:off x="1875432" y="3222008"/>
              <a:ext cx="762000" cy="1447800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1510352" y="3642477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b="1" i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Como ocorre?</a:t>
              </a:r>
            </a:p>
          </p:txBody>
        </p:sp>
      </p:grpSp>
      <p:grpSp>
        <p:nvGrpSpPr>
          <p:cNvPr id="6" name="Grupo 66"/>
          <p:cNvGrpSpPr/>
          <p:nvPr/>
        </p:nvGrpSpPr>
        <p:grpSpPr>
          <a:xfrm>
            <a:off x="1486472" y="4593608"/>
            <a:ext cx="1469408" cy="1710075"/>
            <a:chOff x="1486472" y="4593608"/>
            <a:chExt cx="1469408" cy="1710075"/>
          </a:xfrm>
        </p:grpSpPr>
        <p:pic>
          <p:nvPicPr>
            <p:cNvPr id="135182" name="Picture 14" descr="http://www.fujitsu.com/img/INTSTG/products/bpm/business-process-management-582x2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6472" y="5347648"/>
              <a:ext cx="1447800" cy="956035"/>
            </a:xfrm>
            <a:prstGeom prst="rect">
              <a:avLst/>
            </a:prstGeom>
            <a:noFill/>
          </p:spPr>
        </p:pic>
        <p:sp>
          <p:nvSpPr>
            <p:cNvPr id="34" name="CaixaDeTexto 33"/>
            <p:cNvSpPr txBox="1"/>
            <p:nvPr/>
          </p:nvSpPr>
          <p:spPr>
            <a:xfrm>
              <a:off x="1584280" y="4593608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 smtClean="0"/>
                <a:t>Organizado em processos</a:t>
              </a:r>
              <a:endParaRPr lang="pt-BR" sz="1600" i="1" dirty="0"/>
            </a:p>
          </p:txBody>
        </p:sp>
      </p:grpSp>
      <p:grpSp>
        <p:nvGrpSpPr>
          <p:cNvPr id="7" name="Grupo 60"/>
          <p:cNvGrpSpPr/>
          <p:nvPr/>
        </p:nvGrpSpPr>
        <p:grpSpPr>
          <a:xfrm>
            <a:off x="0" y="1774208"/>
            <a:ext cx="1295400" cy="1478280"/>
            <a:chOff x="0" y="1774208"/>
            <a:chExt cx="1295400" cy="1478280"/>
          </a:xfrm>
        </p:grpSpPr>
        <p:pic>
          <p:nvPicPr>
            <p:cNvPr id="135170" name="Picture 2" descr="http://3.bp.blogspot.com/-CZJnoEbWdKE/UdWdFqvuQrI/AAAAAAAAA3A/LGbcgmcW5JQ/s600/einstein.jpg"/>
            <p:cNvPicPr>
              <a:picLocks noChangeAspect="1" noChangeArrowheads="1"/>
            </p:cNvPicPr>
            <p:nvPr/>
          </p:nvPicPr>
          <p:blipFill>
            <a:blip r:embed="rId4" cstate="print"/>
            <a:srcRect r="4167"/>
            <a:stretch>
              <a:fillRect/>
            </a:stretch>
          </p:blipFill>
          <p:spPr bwMode="auto">
            <a:xfrm>
              <a:off x="0" y="2155208"/>
              <a:ext cx="1295400" cy="1097280"/>
            </a:xfrm>
            <a:prstGeom prst="rect">
              <a:avLst/>
            </a:prstGeom>
            <a:noFill/>
          </p:spPr>
        </p:pic>
        <p:sp>
          <p:nvSpPr>
            <p:cNvPr id="27" name="CaixaDeTexto 26"/>
            <p:cNvSpPr txBox="1"/>
            <p:nvPr/>
          </p:nvSpPr>
          <p:spPr>
            <a:xfrm>
              <a:off x="0" y="1774208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dirty="0" smtClean="0">
                  <a:solidFill>
                    <a:prstClr val="black"/>
                  </a:solidFill>
                  <a:cs typeface="Arial" charset="0"/>
                </a:rPr>
                <a:t>Gênios</a:t>
              </a:r>
              <a:endParaRPr lang="en-US" sz="16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8" name="Grupo 70"/>
          <p:cNvGrpSpPr/>
          <p:nvPr/>
        </p:nvGrpSpPr>
        <p:grpSpPr>
          <a:xfrm>
            <a:off x="1570632" y="1240808"/>
            <a:ext cx="1447800" cy="1981201"/>
            <a:chOff x="1570632" y="1240808"/>
            <a:chExt cx="1447800" cy="1981201"/>
          </a:xfrm>
        </p:grpSpPr>
        <p:pic>
          <p:nvPicPr>
            <p:cNvPr id="135180" name="Picture 12" descr="http://img.terra.com.br/i/2010/03/25/1480232-4630-it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1424" y="2086969"/>
              <a:ext cx="1089661" cy="1135040"/>
            </a:xfrm>
            <a:prstGeom prst="rect">
              <a:avLst/>
            </a:prstGeom>
            <a:noFill/>
          </p:spPr>
        </p:pic>
        <p:sp>
          <p:nvSpPr>
            <p:cNvPr id="35" name="CaixaDeTexto 34"/>
            <p:cNvSpPr txBox="1"/>
            <p:nvPr/>
          </p:nvSpPr>
          <p:spPr>
            <a:xfrm>
              <a:off x="1570632" y="1240808"/>
              <a:ext cx="1447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dirty="0" smtClean="0">
                  <a:solidFill>
                    <a:prstClr val="black"/>
                  </a:solidFill>
                  <a:cs typeface="Arial" charset="0"/>
                </a:rPr>
                <a:t>Fruto de inspiração isolada</a:t>
              </a:r>
              <a:endParaRPr lang="en-US" sz="16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9" name="Grupo 63"/>
          <p:cNvGrpSpPr/>
          <p:nvPr/>
        </p:nvGrpSpPr>
        <p:grpSpPr>
          <a:xfrm>
            <a:off x="5029200" y="1476611"/>
            <a:ext cx="1447800" cy="1692243"/>
            <a:chOff x="5029200" y="1476611"/>
            <a:chExt cx="1447800" cy="1692243"/>
          </a:xfrm>
        </p:grpSpPr>
        <p:pic>
          <p:nvPicPr>
            <p:cNvPr id="135184" name="Picture 16" descr="http://www.manews.com.br/wp-content/uploads/2013/01/CIENTISTA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06704" y="2016456"/>
              <a:ext cx="990600" cy="1152398"/>
            </a:xfrm>
            <a:prstGeom prst="rect">
              <a:avLst/>
            </a:prstGeom>
            <a:noFill/>
          </p:spPr>
        </p:pic>
        <p:sp>
          <p:nvSpPr>
            <p:cNvPr id="39" name="CaixaDeTexto 38"/>
            <p:cNvSpPr txBox="1"/>
            <p:nvPr/>
          </p:nvSpPr>
          <p:spPr>
            <a:xfrm>
              <a:off x="5029200" y="1476611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dirty="0" smtClean="0">
                  <a:solidFill>
                    <a:prstClr val="black"/>
                  </a:solidFill>
                  <a:cs typeface="Arial" charset="0"/>
                </a:rPr>
                <a:t>Apenas do </a:t>
              </a:r>
              <a:r>
                <a:rPr lang="pt-BR" sz="1600" dirty="0" err="1" smtClean="0">
                  <a:solidFill>
                    <a:prstClr val="black"/>
                  </a:solidFill>
                  <a:cs typeface="Arial" charset="0"/>
                </a:rPr>
                <a:t>P&amp;D</a:t>
              </a:r>
              <a:endParaRPr lang="en-US" sz="16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10" name="Grupo 53"/>
          <p:cNvGrpSpPr/>
          <p:nvPr/>
        </p:nvGrpSpPr>
        <p:grpSpPr>
          <a:xfrm>
            <a:off x="3317544" y="3229968"/>
            <a:ext cx="1524000" cy="1447800"/>
            <a:chOff x="3317544" y="3229968"/>
            <a:chExt cx="1524000" cy="1447800"/>
          </a:xfrm>
        </p:grpSpPr>
        <p:sp>
          <p:nvSpPr>
            <p:cNvPr id="40" name="Seta para cima e para baixo 39"/>
            <p:cNvSpPr/>
            <p:nvPr/>
          </p:nvSpPr>
          <p:spPr>
            <a:xfrm>
              <a:off x="3684896" y="3229968"/>
              <a:ext cx="762000" cy="1447800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3317544" y="3650437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b="1" i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O que dispara?</a:t>
              </a:r>
            </a:p>
          </p:txBody>
        </p:sp>
      </p:grpSp>
      <p:grpSp>
        <p:nvGrpSpPr>
          <p:cNvPr id="11" name="Grupo 54"/>
          <p:cNvGrpSpPr/>
          <p:nvPr/>
        </p:nvGrpSpPr>
        <p:grpSpPr>
          <a:xfrm>
            <a:off x="4953000" y="3222008"/>
            <a:ext cx="1981200" cy="1447800"/>
            <a:chOff x="4953000" y="3222008"/>
            <a:chExt cx="1981200" cy="1447800"/>
          </a:xfrm>
        </p:grpSpPr>
        <p:sp>
          <p:nvSpPr>
            <p:cNvPr id="42" name="Seta para cima e para baixo 41"/>
            <p:cNvSpPr/>
            <p:nvPr/>
          </p:nvSpPr>
          <p:spPr>
            <a:xfrm>
              <a:off x="5546680" y="3222008"/>
              <a:ext cx="762000" cy="1447800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4953000" y="3450608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i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É responsabilidade de quem?</a:t>
              </a:r>
            </a:p>
          </p:txBody>
        </p:sp>
      </p:grpSp>
      <p:grpSp>
        <p:nvGrpSpPr>
          <p:cNvPr id="13" name="Grupo 68"/>
          <p:cNvGrpSpPr/>
          <p:nvPr/>
        </p:nvGrpSpPr>
        <p:grpSpPr>
          <a:xfrm>
            <a:off x="5181600" y="4618433"/>
            <a:ext cx="1447800" cy="1491555"/>
            <a:chOff x="5181600" y="4618433"/>
            <a:chExt cx="1447800" cy="1491555"/>
          </a:xfrm>
        </p:grpSpPr>
        <p:pic>
          <p:nvPicPr>
            <p:cNvPr id="31" name="Imagem 30" descr="diagnostico-presencial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7800" y="5203208"/>
              <a:ext cx="1295400" cy="906780"/>
            </a:xfrm>
            <a:prstGeom prst="rect">
              <a:avLst/>
            </a:prstGeom>
          </p:spPr>
        </p:pic>
        <p:sp>
          <p:nvSpPr>
            <p:cNvPr id="44" name="CaixaDeTexto 43"/>
            <p:cNvSpPr txBox="1"/>
            <p:nvPr/>
          </p:nvSpPr>
          <p:spPr>
            <a:xfrm>
              <a:off x="5181600" y="4618433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dirty="0" smtClean="0">
                  <a:solidFill>
                    <a:prstClr val="black"/>
                  </a:solidFill>
                  <a:cs typeface="Arial" charset="0"/>
                </a:rPr>
                <a:t>De todos na firma</a:t>
              </a:r>
              <a:endParaRPr lang="en-US" sz="16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14" name="Grupo 59"/>
          <p:cNvGrpSpPr/>
          <p:nvPr/>
        </p:nvGrpSpPr>
        <p:grpSpPr>
          <a:xfrm>
            <a:off x="6934200" y="3145808"/>
            <a:ext cx="1981200" cy="1447800"/>
            <a:chOff x="6934200" y="3145808"/>
            <a:chExt cx="1981200" cy="1447800"/>
          </a:xfrm>
        </p:grpSpPr>
        <p:sp>
          <p:nvSpPr>
            <p:cNvPr id="46" name="Seta para cima e para baixo 45"/>
            <p:cNvSpPr/>
            <p:nvPr/>
          </p:nvSpPr>
          <p:spPr>
            <a:xfrm>
              <a:off x="7527880" y="3145808"/>
              <a:ext cx="762000" cy="1447800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934200" y="3645454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i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Pode ser medida?</a:t>
              </a:r>
            </a:p>
          </p:txBody>
        </p:sp>
      </p:grpSp>
      <p:grpSp>
        <p:nvGrpSpPr>
          <p:cNvPr id="15" name="Grupo 69"/>
          <p:cNvGrpSpPr/>
          <p:nvPr/>
        </p:nvGrpSpPr>
        <p:grpSpPr>
          <a:xfrm>
            <a:off x="7162800" y="4669808"/>
            <a:ext cx="1981200" cy="1592662"/>
            <a:chOff x="7315200" y="4669808"/>
            <a:chExt cx="1981200" cy="1592662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1" y="5203208"/>
              <a:ext cx="1295399" cy="1059262"/>
            </a:xfrm>
            <a:prstGeom prst="rect">
              <a:avLst/>
            </a:prstGeom>
          </p:spPr>
        </p:pic>
        <p:sp>
          <p:nvSpPr>
            <p:cNvPr id="48" name="CaixaDeTexto 47"/>
            <p:cNvSpPr txBox="1"/>
            <p:nvPr/>
          </p:nvSpPr>
          <p:spPr>
            <a:xfrm>
              <a:off x="7315200" y="4669808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dirty="0" smtClean="0">
                  <a:solidFill>
                    <a:prstClr val="black"/>
                  </a:solidFill>
                  <a:cs typeface="Arial" charset="0"/>
                </a:rPr>
                <a:t>É possível medir diferentes aspectos</a:t>
              </a:r>
              <a:endParaRPr lang="en-US" sz="16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16" name="Grupo 64"/>
          <p:cNvGrpSpPr/>
          <p:nvPr/>
        </p:nvGrpSpPr>
        <p:grpSpPr>
          <a:xfrm>
            <a:off x="7162800" y="1494233"/>
            <a:ext cx="1447800" cy="1465600"/>
            <a:chOff x="7162800" y="1494233"/>
            <a:chExt cx="1447800" cy="1465600"/>
          </a:xfrm>
        </p:grpSpPr>
        <p:sp>
          <p:nvSpPr>
            <p:cNvPr id="45" name="CaixaDeTexto 44"/>
            <p:cNvSpPr txBox="1"/>
            <p:nvPr/>
          </p:nvSpPr>
          <p:spPr>
            <a:xfrm>
              <a:off x="7162800" y="1494233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dirty="0" smtClean="0">
                  <a:solidFill>
                    <a:prstClr val="black"/>
                  </a:solidFill>
                  <a:cs typeface="Arial" charset="0"/>
                </a:rPr>
                <a:t>É intangível e tácita</a:t>
              </a:r>
              <a:endParaRPr lang="en-US" sz="1600" dirty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35186" name="Picture 18" descr="http://hypescience.com/wp-content/uploads/2010/08/fumac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15200" y="2155208"/>
              <a:ext cx="1042429" cy="804625"/>
            </a:xfrm>
            <a:prstGeom prst="rect">
              <a:avLst/>
            </a:prstGeom>
            <a:noFill/>
          </p:spPr>
        </p:pic>
      </p:grpSp>
      <p:sp>
        <p:nvSpPr>
          <p:cNvPr id="135188" name="AutoShape 20" descr="data:image/jpeg;base64,/9j/4AAQSkZJRgABAQAAAQABAAD/2wCEAAkGBxAQDxAQDxIPDw8QDxAPEA8PEA8NDg4QFBQWFhQRFBQYHCggGBolGxQUITEhJSkrLi4uFx8zODMsNygtLisBCgoKDg0OGxAQGCwkICAsLCwsLCwsLCwsLCwsLCwsLC0sLCwsLCwsLCwsLCwsLCwsLCwsLDAsLSwsLCwsLCwtLP/AABEIAM4A9QMBIgACEQEDEQH/xAAcAAABBQEBAQAAAAAAAAAAAAAEAgMFBgcBAAj/xABHEAABAwIDBAYGBQkGBwAAAAABAAIDBBEFEiEGEzFRIkFSYXGRByMycoGhFEJTkrEVFiQzc4KywdE0VGJkwvBDdJOis9Lh/8QAGgEAAwEBAQEAAAAAAAAAAAAAAAECAwQFBv/EACURAAMBAAEEAgICAwAAAAAAAAABEQIDBBIhMSJBE1EycQUjgf/aAAwDAQACEQMRAD8AQ16ca9AtkTjZF6R5Ie2ROtlUe2RONkQBItlTrZVGtlTjZUQdJJsqcbKoxsycEyUHSSbKnBKowTJYmSgUkhKlCVRonShOiDpJCVd3qjd+u79KDpI71e3qj9+ub9ECkhvUkyoHfpJmRBUOMqSZUEZkkzJwKGGVIMiDMyQZkQVCzKkOkQhmTZmTgqFOkTbpUM6VNukTFQh0qadImHSJt0iAHnPTTnpp0ibdImA6XryGMi4gBpsqcbKo1sqcEqmjhJNlSxKo0TJYmRQhJCVOCVRgmSxMnRQkhKliZRomSxKgCSEyUJlGCVKEyAJITJQmUbvl3fIAkt8vb5Ru+Xd8gCS3y9vlG75e3yAJHfLhmUfvlzfIAkDMkmZAGZJMyADzMkmZAmZJMyADjMkGVBGZIMyADTKkGVBmZIMqKECzKkGVCGZIMqVHAp0qbdIhTKkGVFHAkyrqCMq4lQgM2VEsY48AU7s/g00zmu3bzGT7VtFZK6V1Ocu7DG9V2jXvunnNG2VoRP5FLET+RUwMYPZZ90JQxg9lv3Qn2omkG4kcdF1kl1NYjklgMlg1zTrbS4Vdon3eB3pNRjXkseH4Y6QX4DmdAjhgo7TfNJxCpMcbGt06IPmoj6e7mqJJsYMO03zXRg47TfNQgr3c10V7uaAJl2DciCe4qIrIjGbFO02IOzDVFbREFjH9ZbqhgQ2+Xd8o8yr29UUuEhvl7fKP3qXE7MQOaKKBm+Xt6pmlwVuUF5sSL2T/AOR4eZ8lUEV4zLhmVh/I8PM+SRJgsZHRdr3ogFfMyVES42GpQ2IRGJ5aepTGxgDpiTrlaT5JL2MWzBZyL5SvHAqjslWCaudc6lN/TncyqgvBAPwKoA9gqJqGuYbOFitFwxr5bkuIATWPbORTODi4tNtbAapNFJfZm5lSDMpLafBvopaQ7Mx97HgdFXt6ofgaDDKkmRWTZ/CIXwCWUFxcSAL2AAUicGpPsz94qu1ipRjKvJ/aGkbBO6Np6OhF+NjqvKGUaBgMlo6UDQblh0Q+2L/UsJ47x34KpbH7WTB0UDgxzW2a0kdIDldE7R42+Z2V1g1pNg0W15rRaTVJangB3q6JUDvUoSqaELA196STxalYNspM4Nkc5jA7UBx1IQ1NJ+iye81XiN2kf7Nn8IVykoGxPZ5zw0B7BZoGqrOMYLJTgOcQ5pNszdRdXyqdoPAKC2qd+hO/aNQNpFJ3q6JUAZUoSLOjhK0svSCmMff6mP3VXKSTpBW5tI2d9JE72ZHNafAu1Vr0S/ZSrnkV7XkV9AR4LRRgMEENm6asDj8SUr8mUf2EH/TasO9Gh8/a8iicNPrW35hbz+TKP7CD7jVUtvMCp2MiqIWNjdvMjgwWa4Wve3PRVnSbFr0RNQ/XyTJlXqo6oUuXSZMJ3q6yXVB51I4JTtlks7gBdAIqe1z7Sn4IrYOW8rvcd+CteMbO00zuk11zpcO4Ko7GMyVczOOUSN8rrOeaafUJyeTpHxTe8TM7+kfFNbxaGRb9nHXjd7wUhiB9nwVawHFWx3a+9iQbjmjdodpKaDJvC8Zm3FhfRQ/Zrl+Cuekd9oofFyp+z+HmqnbECG3BJcdbAalF7abSx1eRsQIYy+ruJJSPR7UNbXNzEDMx7Rc2FyNAs209FTwabhmANjgZGJL2J1y2vdR9Q3I4tPUbKcgqSwa2y8bkiwWb45tu5tRK1kcTmh7gHam/etO7t9ktX0R+28n6W73W/gF5VzEsRfPI6R56TivLn1vyarDgrZqoDaiMnQZgrBidK/eO0JBNweohSsfo/Y03ErfmpmDApGNDROLD4rTGGlGZ70m6ij/RpOyV0U0nZKvn5Hl+2aoTaCkrIGZ2uzN5t1VPEJrAXO3VK7PoXObYHibK+RO0i/ZR/wAIWIYjic0rvWFxtzurJge388TWRPZHIGANDnA5gOV1GeXNho+LSVNaqzoPAKv7XvtQu/aN/mma7a1+6ZIyKNwc3v0PJVPH8fqKpoY5oYwG+Vo0vzWjcRHsh96ltkTAgfyKW2B/IrIokKKTpDxV8wp/6RQ/tGfxKgUFO/MNDxVzpJw2qomdYkjv3Xctc+iH7NIqK4ZyOq5TMW0LmutoG39mwtbv5qKqX+sd7xUNWzZSuflzIdfC15L/AFcrXRiaLRuge3s34Edyr2182ejj/wCYH8KM2UrmvYY3ahwLXDmCoXa0mKmyu+pVZT32B1T4fP8AwjnzPKIerbqhzA7kpqgibKA8WIsL9yMMbRwaF1U5e0qxp3clJ7Pu3ct36AtIupMgdkLl2jUhoCKNKHsUxKCN13yNFtbaklZjg2J7mtfK4Hdve6/ukq0Y5iEbnmzWm3WQooyRP0cxviNCoY6Sz56R3SE7W31s4EEJGek/vEfz/oqPtBhpY8BlyHcPio/8mEe1IAesamyl8jvoawmvZpAno26moZYcgbql7aY4yplAj9hgDW99lFHDh9qPmmpsNIGZrg8Djbis9701IaYxlP2T+ymzhqjmdowcSeCuUWyVI22puOsAJrYjSiJHEkKQdItsYUMta8jZ2ep+3J/v4oZ2yVGes/dCL3i5vFfaTQM7H0fM/dC4jRIvI7EHcI3x5r2+PNNryokksIGeUB3BWJwaWOBa0i3Ai4VewD9cFYB7L/AqNGmPRSq3dB5G4hOvYaqN6QaCOJ8EsTRHvWkua32bg20V1xD9Y7xVT9JXsUnuP/FZ86+DK4H80ROB47M31bWmQdm2b5KcGLS/3X/sKgNnDlhmcNHZ2NuONrHRHsmkPBzj8Ss+NvtXkvkS7nEGT48Yxd9OGjmWkJobWM+yj8l2anlfBOHBzhu7i4J1BGqqApJOy7yKN71n0HHjGl5L3Bjc725oaZxB4PZE5w+Bsh6KsqI6qGonimaxkrHuLmOaLBwJ1KulEx7IKdou0Cni0FwAcov80qoJdFMHEkGCXQ6jRpWsf7Mqr6LA6enk9ZHUU5Y7pDNI1jrHqIOoKjsVZDe+/p/HestfzWcYbgk8rA9tmt6i52W/gpqgwKRscrXlrgWhzcrg4hzePyPyWPNp9lno6OBJ8izfZbMDroY5W5aiDiNBKzX5p30p1jRFCGa7+QyZhqy7GtaQDz6QKyo3il4Ws5ay6IYhg72AZpYW/SIbauzsGrR4tzN+IXHw9Utbkh6HU9G88dtK/s7UuETteoLtTXSX4lWnZGKjp2tieyOaU23j5QJGl3W1jToAOfEoHb7DYYZ2GAZGyxCQsHstNyOjyBtwXZxdRnkcyedz9JycS7tFWkxGTtFCy4jIdC4rszUI8LZtnOkJ1ceZKsNBstM9ocbNB56KKwVgM7Ae0Fp7tDbqAAQkUvJUK7ZCR+71b0eOoUFNsBOXE5m8eYWlyn2UI4pxMJDJMc2YnpRmeLt5jUKJpDo/3Hfgth2jYHUcwOthcdxWPU/GT3XLPWYykzQdjD+g/vD8EW4oPYz+wn3v5Iy1yt8+jLXs4vKbpcMblBf1p76BF3p1B2sry8rD9Ai7/JeRQ7WVyy5ZWbcR9hvzUditM1uUtFrjgiieYNYLIGytJ0HBWYR9F3DgesKnAKRikduZdT+rKTRWdQja6hcXk3bx7TVRfSTOwup4muDnRsOfKbgEm9ro6jYMskrwZHGUtAc51gAvbmB7gHQR6mxPSv8Ais+T5ZhWH26pXtnm/o8v7Rn4FXfYbDmPc97wHZBcA8LqjS1Bo6iaNgDmZyMrtQbHRX30d4tvGzerY2zQdL66rPinr7RpyJt930y4nLlf0GWy8MoUYC37OP7jf6ImWrJBAAF+Nkwxq6UjFk8x8UkYBLBZnKxFgqnX4hTsZKBKxzix7A1ty4kgj+amqdmjvdd+CzeoitI73is9eCvZZaGL9GgH+A/xFGUAyyNvwJynwcLfzS8NgzRQxiwfkvlJseJtoiarDZYrZ2FoPB3EH4qO7Gk8Urs3hrcf7KLj9NaZ4A4OKm9l8VdT084BIzNyAd7tDb4XUftTLlnJ7QDvMaqMiqegRw1Xz+l26h9XhrWb9Mm6KvO9Bv8AW5q57ZesbSS9ToCz4tdf/WsvgmyvaRzC1eriE+FxSj2oHAnva+zT88pXV0WpyQ4v8nh64b+ijzxoKRimJ40DLGvZaPnEzuBt9ez3gtKk4rO8Fb69niForxqgvI3UG1kMQOYT9YOiEHBCXG3BNDYxjjB9Em1A6PG6xmZ7I8/Sa4kEAN14rasZw4PpZmZ7Zm2vbgsgq9kNHGOZr3NBdkLS0kDXRZ8lnhDz235MumxX9h/eH4KRiHSHiqvsHjcbGOglOUHgeRVziZESCJGH94LXDqM9LyTLvZb7oSES5gs3pN4DrTeRvab5oLGl5O5G9pvmvIFBf0c93mhcSpLhvDr6wqb+dkH25+65QG0e1rpHNbA52VosXcMx8FL0l5oRvxDQvoHePMIPGq6OmgeC4F7m2ABvZZh+cFR23eaEqq6ST2nEqHzIpcTLRhPrad2XU74kgcQCERBRvzN6J4jqVLp6iSP2HObfkSE+cSnIsZH/AHipXIhvjYnaGxqpiNQZHaq4ejFuk/uj8QqMRc3KsuxuMtpZDnF2PFnKcP5Urf8AGGihqcY1R7doqI/XPknG7QUf2h8l1dyMIS8A0d7rvwWe29ee5zj5XP8AJWet2np2MduyXOIIGlgLqmRVPTzHnr4HiseXzlpezTji2m/RZdmakme51Jde54rW4YWzU+V2oLfiDzWI0ExikuOfFbBsbiDZY7XXj8Ljh73UK5pj22Ubt46M3knjPANIvHci97W4hAnBqiOmM8jMjRl0JuTmNhp8VbPSRGaTE85HQniDojzJcd434E/MKSqq6CppDE42zHd9G31R7XwuPJY8q7taevZ08PxxnOfRlododFrvo0rWT076aT2XsLDfkRa4/wB9SyCcOY9zDxaS024G3X4K7+jOuAlyE2dxHeOsI4nNJj5l3cbTDauldG98bxZ7HFrh3hATQq67extjEdXlzMfaORw+q8DoE+IFv3RzVLdjcPZ+a+gxtazT5TeHnTQ3SEseHcirzTYnFI0EusbC4KoT8ag7PzQ8u0UbR0Gi/ebp1CVRoeI4jTsAzyNb4pnDcSp3l2SVrrNubdQWM4vib5nEklSOxUnrJW31fGQ0E8TcGylbTcNGmlTS8dxeMROYw5i7iqdSjpn3XfgU+6kkP1XeRXY4HMzPeMrWtcSToOBWhlaZg9xa91jbUoqlxKUOb0ncR1pmZvSPiUgNsuGtM7YmvJrMtbJuoSCdY2oX6dJzKrOE7VmOMRyMEjW8L8Qjvzxi+xHmV2LkzPZyPj1+iXNbJzK8of8APGL7EeZXkfkz+xfj1+ioBq7kT4YlBi5YdNBwxdDESI10RpwVB92u7tEiNdEaIFBgxKDERu0oRpwVGQEtqcEaUGJiONurMaBsDBfV5b0ncjyHIIDZ3BHVcpaHthjjGeWd/sRNvpp1uJ4DrU9iDA65Yc7LkNPdzXH1e3FlM7+h4029Nf0QVJLdrh1sdYX4lp1H8x5Kz7LbSCF4F7WNu4hVYRZX9ztHeCHkYWu8FwptHq+H7NN9K9J9Mw2OshAe+jfnNtSInjK8/A5D4ArLcMxQOMcVzkbrIb+0L3y/E8e4K6bIY7bPS1BzU1RG+GRpP1XjKSPgVnU9A+kq5ad/tRSFhPDOAdHjuIsR3FVpreb9i408vt+id2slbLO2RjSzNE1pIaWseWaXaeuwyj4BA4XUuika8Gxab+KdraV0rWEOs5p8dOSepqHMACMrx1cM3gsvZpYbVgVZDX0hilGaOZmR7eBHgeog2IPMBYxtNhMlFVS00huY3dF/ASRnVjx4jyNx1K7bETyQnIdW3uDwTXpkyumo5ABndTyNceshrwW/xuXpdLtvwzx+t4kvkjNnEppwRJYkFi62cAI5i8y7TcEg8xoiTGkmNKDp76dN9o/7xTctVK4Wc95HIuJCWY0kxo8h4BSxJyIsxpJYphVBSxJLUUWJJYiDoNkXkRkXkoFDgxKEafEaWI1pDOg4jXRGiRGlCNOCoMI0oRokRpQjRAoKI0oRooRru7TgUFEa7u0Xu13dogqTdNBu6VrBpn9Y+3FziNL+A081C09Y6mks+5gedb/8Jx+t4c1PU0gfG3mGhpHeBZBYjTAtIte4Xjcife2z6DiaXGln1BvE4wRceYTVIwSBt9S1wDhzF+KGoqsMG4lPDSJx6x2D3jq7vBJ+ninkDrXb9YdRCg1XgmmUzWSWcNL9WlvBVza+tjmxJ747EBkUZf23MYGk/K37qsn0+kq4JGhz4pC0hr8xGQ8+8LPGQuimMb7ZmuINtQe8dyv2mxottI2zQVIMrRoHtDm31vxAtbQ9X/xR8R6I8ExK/VQvHon2XLZ1pE3QdmYdcrrXB7j1pr0pOvUU7ezTX+893/qhtk5xvW96K9JTb1kR/wAnF/HKu3pfOjg67xkpBjSTGjTGk7td8PKoEY1wxo0xpJjSg6BGNJLEaY0kxogUDMaSY0WY0kxog6CFiQWIwsSCxKBQQsXkTkXkoOkiI0oRp8MSwxaQzowI0oRp8MSwxOBQcRpQjRAjSxGiCoMI0rdokRpQjTgqC7td3aLEa6IkQKIpiQC0WuTcX4Jyd+mtr21suiJLmZcXXn9XxR96+z1eg56vxv6KNtFJc2HC6DhrHPAbIb9l56+49/erdWYTHLxFjzCDOBsbbi63C+nxXGmpGej90Aw87mzzYg8QvGDfzvlAsM4AHCwAAH4KQhoRexHX8kRBThjiRwIsQpemVTo0aByQ0hR0jUDMNUiaSuz0uWVviFYdvhmqID/lI/8AySKrYN+sb4hWPaWTPOP8EMcfyLv9S7Oi/kcPXv8A1r+yvGNJMaNMaSY16cPHoGY0kxowxpJjSg6BGNJMaMLEksRB0DMaQWIwsSCxKBQMsSCxGFiQWJQdBCxeRBYuoGSAYlhicDU41iszo0GJYYnmxp1sacFQcRpwRIhsacbGnBUGESWIkUI0sRoAFESUIkWI0oRoAEES8YtEaI10Rqd5WlGVjbxpaX0QzmapiVimaqjzC7faHzURMbGx6uPUvG5uLXG4z6Dp+fPNmr39oElaALpEbxquzyBAvmse7guenR2j0klkLK7vTxbfVNysTooP4K60rfEK7bRUJbKHj2JmMkYeo9EBw8QQfMKmYU0ZwtZoqQVlDutN5GM8J/xW1b4EaeXJdXSb7N+fs4us4+/j8e0UMxJBiUg+EgkEEEGxB0II6k2Y17B4ZHmJIMakHRpt0aIFI8sSCxHOjTbo0oOgRYkFiLcxILUoOghYkFiKcxNlqQwUsXU8WryIMkWtTrWLzQnmBWZnGsTrWJTQnGhAHGsTjWJTQnGtQAgMTgYltanA1AxoMSwxOhqUGpBBoMXQxPhq7lQMYyIWuw1so7Lu1/VSWVeyqd5ztTReN6w+7LjKDiNBJG6z9B1EagoKOAH+q0LEqQSRkG1wCQVUHsyusvG5+n/Fvx6Z7vTdT+XFftewTIALAJJZceCKnbZM21B6j1LE3GYugQeSvmx2NZXgXVSipA+7e66Vg+aOS1+BTy4S19GjbW4eLtqYx0ZdJLcGyc/iPmO9VssVzwCYTwuhkBLXtynmORHeDqqxXUxikfGSCWPLSRwNja69npuXuzH9Hh9Xw9m6vTI8sTbmIpwTbgug5AVzE05iLcE04IAEcxNOYi3BMuCABXNTbmol4TLgkMYIXk4QvJ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7" name="Grupo 62"/>
          <p:cNvGrpSpPr/>
          <p:nvPr/>
        </p:nvGrpSpPr>
        <p:grpSpPr>
          <a:xfrm>
            <a:off x="3339152" y="1580864"/>
            <a:ext cx="1676400" cy="1466546"/>
            <a:chOff x="3339152" y="1580864"/>
            <a:chExt cx="1676400" cy="1466546"/>
          </a:xfrm>
        </p:grpSpPr>
        <p:sp>
          <p:nvSpPr>
            <p:cNvPr id="51" name="CaixaDeTexto 50"/>
            <p:cNvSpPr txBox="1"/>
            <p:nvPr/>
          </p:nvSpPr>
          <p:spPr>
            <a:xfrm>
              <a:off x="3339152" y="1580864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i="1" dirty="0" smtClean="0"/>
                <a:t>Somente a tecnologia</a:t>
              </a:r>
              <a:endParaRPr lang="pt-BR" sz="1600" i="1" dirty="0"/>
            </a:p>
          </p:txBody>
        </p:sp>
        <p:pic>
          <p:nvPicPr>
            <p:cNvPr id="53" name="Imagem 52" descr="atomo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7600" y="2231408"/>
              <a:ext cx="1068747" cy="8160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Grupo 67"/>
          <p:cNvGrpSpPr/>
          <p:nvPr/>
        </p:nvGrpSpPr>
        <p:grpSpPr>
          <a:xfrm>
            <a:off x="3227696" y="4644408"/>
            <a:ext cx="1801504" cy="1816100"/>
            <a:chOff x="3227696" y="4606308"/>
            <a:chExt cx="1801504" cy="1816100"/>
          </a:xfrm>
        </p:grpSpPr>
        <p:sp>
          <p:nvSpPr>
            <p:cNvPr id="49" name="CaixaDeTexto 48"/>
            <p:cNvSpPr txBox="1"/>
            <p:nvPr/>
          </p:nvSpPr>
          <p:spPr>
            <a:xfrm>
              <a:off x="3499512" y="4606308"/>
              <a:ext cx="15296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 smtClean="0"/>
                <a:t>Diversas fontes </a:t>
              </a:r>
              <a:endParaRPr lang="pt-BR" sz="1600" i="1" dirty="0"/>
            </a:p>
          </p:txBody>
        </p:sp>
        <p:pic>
          <p:nvPicPr>
            <p:cNvPr id="135190" name="Picture 22" descr="http://www.retailshakennotstirred.com/wp-content/uploads/2010/10/customer-centric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27696" y="5165108"/>
              <a:ext cx="1676400" cy="1257300"/>
            </a:xfrm>
            <a:prstGeom prst="rect">
              <a:avLst/>
            </a:prstGeom>
            <a:noFill/>
          </p:spPr>
        </p:pic>
      </p:grpSp>
      <p:sp>
        <p:nvSpPr>
          <p:cNvPr id="56" name="CaixaDeTexto 5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Impact" pitchFamily="34" charset="0"/>
              </a:rPr>
              <a:t>Inovação: mitos </a:t>
            </a:r>
            <a:r>
              <a:rPr lang="pt-BR" sz="3200" b="1" dirty="0" err="1" smtClean="0">
                <a:latin typeface="Impact" pitchFamily="34" charset="0"/>
              </a:rPr>
              <a:t>vs</a:t>
            </a:r>
            <a:r>
              <a:rPr lang="pt-BR" sz="3200" b="1" dirty="0" smtClean="0">
                <a:latin typeface="Impact" pitchFamily="34" charset="0"/>
              </a:rPr>
              <a:t> realidade </a:t>
            </a:r>
            <a:endParaRPr lang="pt-BR" sz="3600" b="1" dirty="0">
              <a:latin typeface="Impact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3096344" y="692696"/>
            <a:ext cx="6012160" cy="72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0" y="692697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Mitos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0" y="6431591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Realidades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sp>
        <p:nvSpPr>
          <p:cNvPr id="5" name="Espaço Reservado para Conteúdo 3"/>
          <p:cNvSpPr>
            <a:spLocks noGrp="1"/>
          </p:cNvSpPr>
          <p:nvPr>
            <p:ph idx="1"/>
          </p:nvPr>
        </p:nvSpPr>
        <p:spPr>
          <a:xfrm>
            <a:off x="179388" y="188640"/>
            <a:ext cx="8964612" cy="6120085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rgbClr val="990000"/>
                </a:solidFill>
              </a:rPr>
              <a:t>Gestão da inovação é complexa, com amplo escopo</a:t>
            </a:r>
          </a:p>
          <a:p>
            <a:pPr lvl="1"/>
            <a:r>
              <a:rPr lang="pt-BR" sz="2400" dirty="0" smtClean="0"/>
              <a:t>Estratégia de negócios</a:t>
            </a:r>
          </a:p>
          <a:p>
            <a:pPr lvl="1"/>
            <a:r>
              <a:rPr lang="pt-BR" sz="2400" dirty="0" smtClean="0"/>
              <a:t>Organização</a:t>
            </a:r>
          </a:p>
          <a:p>
            <a:pPr lvl="1"/>
            <a:r>
              <a:rPr lang="pt-BR" sz="2400" dirty="0" smtClean="0"/>
              <a:t>Gestão de pessoas</a:t>
            </a:r>
          </a:p>
          <a:p>
            <a:pPr lvl="1"/>
            <a:r>
              <a:rPr lang="pt-BR" sz="2400" dirty="0" smtClean="0"/>
              <a:t>Gestão do desenvolvimento de produto</a:t>
            </a:r>
          </a:p>
          <a:p>
            <a:pPr lvl="1"/>
            <a:r>
              <a:rPr lang="pt-BR" sz="2400" dirty="0" smtClean="0"/>
              <a:t>Gestão da tecnologia</a:t>
            </a:r>
          </a:p>
          <a:p>
            <a:pPr lvl="1"/>
            <a:r>
              <a:rPr lang="pt-BR" sz="2400" dirty="0" smtClean="0"/>
              <a:t>Prospecção de oportunidades</a:t>
            </a:r>
            <a:r>
              <a:rPr lang="pt-BR" sz="2400" dirty="0" smtClean="0">
                <a:sym typeface="Wingdings" pitchFamily="2" charset="2"/>
              </a:rPr>
              <a:t> olhar para fora</a:t>
            </a:r>
          </a:p>
          <a:p>
            <a:pPr lvl="2"/>
            <a:r>
              <a:rPr lang="pt-BR" sz="2000" dirty="0" smtClean="0">
                <a:sym typeface="Wingdings" pitchFamily="2" charset="2"/>
              </a:rPr>
              <a:t>Negócios, ideias, parceiros, tecnologias, financiamento etc.</a:t>
            </a:r>
          </a:p>
          <a:p>
            <a:pPr lvl="1"/>
            <a:r>
              <a:rPr lang="pt-BR" sz="2400" dirty="0" smtClean="0">
                <a:sym typeface="Wingdings" pitchFamily="2" charset="2"/>
              </a:rPr>
              <a:t>Prospecção de capacidades  olhar para dentro</a:t>
            </a:r>
            <a:r>
              <a:rPr lang="pt-BR" sz="2400" dirty="0" smtClean="0"/>
              <a:t> </a:t>
            </a:r>
          </a:p>
          <a:p>
            <a:pPr lvl="1"/>
            <a:r>
              <a:rPr lang="pt-BR" sz="2400" dirty="0" smtClean="0"/>
              <a:t>Utilização de instrumentos de política pública</a:t>
            </a:r>
          </a:p>
          <a:p>
            <a:endParaRPr lang="pt-BR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pt-BR" sz="2800" dirty="0" smtClean="0">
                <a:sym typeface="Wingdings" pitchFamily="2" charset="2"/>
              </a:rPr>
              <a:t>    Há vários modelos e técnicas de processo e de gestão da inovação, que serão vistos ao longo do curso</a:t>
            </a:r>
          </a:p>
          <a:p>
            <a:pPr lvl="2">
              <a:buNone/>
            </a:pPr>
            <a:endParaRPr lang="pt-BR" sz="1600" dirty="0" smtClean="0"/>
          </a:p>
          <a:p>
            <a:pPr lvl="1">
              <a:buFontTx/>
              <a:buNone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092" cy="864840"/>
          </a:xfrm>
        </p:spPr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8964613" cy="5255989"/>
          </a:xfrm>
        </p:spPr>
        <p:txBody>
          <a:bodyPr/>
          <a:lstStyle/>
          <a:p>
            <a:r>
              <a:rPr lang="pt-BR" sz="2800" dirty="0" smtClean="0"/>
              <a:t>Como inovar pela 1ª vez?</a:t>
            </a:r>
          </a:p>
          <a:p>
            <a:r>
              <a:rPr lang="pt-BR" sz="2800" dirty="0" smtClean="0"/>
              <a:t>Como inovar sistematicamente?</a:t>
            </a:r>
          </a:p>
          <a:p>
            <a:r>
              <a:rPr lang="pt-BR" sz="2800" dirty="0" smtClean="0"/>
              <a:t>Como inovar sistematicamente nos diferentes tipos de inovação? </a:t>
            </a:r>
          </a:p>
          <a:p>
            <a:pPr lvl="1"/>
            <a:r>
              <a:rPr lang="pt-BR" sz="2400" dirty="0" smtClean="0"/>
              <a:t>Produto, serviço, processo...</a:t>
            </a:r>
          </a:p>
          <a:p>
            <a:r>
              <a:rPr lang="pt-BR" sz="2800" dirty="0" smtClean="0"/>
              <a:t>Como inovar sistematicamente de maneira radical?</a:t>
            </a:r>
          </a:p>
          <a:p>
            <a:r>
              <a:rPr lang="pt-BR" sz="2800" dirty="0" smtClean="0"/>
              <a:t>Como analisar as ideias e projetos de inovação?</a:t>
            </a:r>
          </a:p>
          <a:p>
            <a:pPr lvl="1"/>
            <a:r>
              <a:rPr lang="pt-BR" sz="2400" dirty="0" smtClean="0"/>
              <a:t>Valoração de projetos</a:t>
            </a:r>
          </a:p>
          <a:p>
            <a:pPr lvl="1"/>
            <a:r>
              <a:rPr lang="pt-BR" sz="2400" dirty="0" smtClean="0"/>
              <a:t>Gestão do portfólio de projetos</a:t>
            </a:r>
          </a:p>
          <a:p>
            <a:r>
              <a:rPr lang="pt-BR" sz="2800" dirty="0" smtClean="0"/>
              <a:t>Como construir indicadores para a gestão do processo de inovação </a:t>
            </a:r>
            <a:r>
              <a:rPr lang="pt-BR" sz="2800" smtClean="0"/>
              <a:t>na empresa</a:t>
            </a:r>
            <a:endParaRPr lang="pt-BR" sz="2800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3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6408737"/>
          </a:xfrm>
        </p:spPr>
        <p:txBody>
          <a:bodyPr/>
          <a:lstStyle/>
          <a:p>
            <a:pPr>
              <a:buFontTx/>
              <a:buNone/>
            </a:pPr>
            <a:r>
              <a:rPr lang="pt-BR" smtClean="0">
                <a:solidFill>
                  <a:srgbClr val="FF0000"/>
                </a:solidFill>
              </a:rPr>
              <a:t>4) Gestão da inovação</a:t>
            </a:r>
          </a:p>
          <a:p>
            <a:pPr lvl="1"/>
            <a:r>
              <a:rPr lang="pt-BR" sz="2400" smtClean="0"/>
              <a:t>Complexa</a:t>
            </a:r>
          </a:p>
          <a:p>
            <a:pPr lvl="1">
              <a:buFontTx/>
              <a:buNone/>
            </a:pPr>
            <a:endParaRPr lang="pt-BR" sz="1800" smtClean="0"/>
          </a:p>
          <a:p>
            <a:pPr lvl="1"/>
            <a:r>
              <a:rPr lang="pt-BR" sz="2400" smtClean="0"/>
              <a:t>Multifacetada</a:t>
            </a:r>
          </a:p>
          <a:p>
            <a:pPr lvl="1"/>
            <a:endParaRPr lang="pt-BR" sz="1800" smtClean="0"/>
          </a:p>
          <a:p>
            <a:pPr lvl="1"/>
            <a:r>
              <a:rPr lang="pt-BR" sz="2400" smtClean="0"/>
              <a:t>Amplo escopo</a:t>
            </a:r>
          </a:p>
          <a:p>
            <a:pPr lvl="2"/>
            <a:r>
              <a:rPr lang="pt-BR" sz="2000" smtClean="0"/>
              <a:t>Estratégia de negócios</a:t>
            </a:r>
          </a:p>
          <a:p>
            <a:pPr lvl="2"/>
            <a:r>
              <a:rPr lang="pt-BR" sz="2000" smtClean="0"/>
              <a:t>Gestão da tecnologia</a:t>
            </a:r>
          </a:p>
          <a:p>
            <a:pPr lvl="2"/>
            <a:r>
              <a:rPr lang="pt-BR" sz="2000" smtClean="0"/>
              <a:t>Gestão do desenvolvimento de produto</a:t>
            </a:r>
          </a:p>
          <a:p>
            <a:pPr lvl="2"/>
            <a:r>
              <a:rPr lang="pt-BR" sz="2000" smtClean="0"/>
              <a:t>Organização</a:t>
            </a:r>
          </a:p>
          <a:p>
            <a:pPr lvl="2"/>
            <a:r>
              <a:rPr lang="pt-BR" sz="2000" smtClean="0"/>
              <a:t>...</a:t>
            </a:r>
          </a:p>
          <a:p>
            <a:pPr lvl="2"/>
            <a:r>
              <a:rPr lang="pt-BR" sz="2000" smtClean="0"/>
              <a:t>Gestão de pessoas</a:t>
            </a:r>
          </a:p>
          <a:p>
            <a:pPr lvl="2"/>
            <a:r>
              <a:rPr lang="pt-BR" sz="2000" smtClean="0"/>
              <a:t>... </a:t>
            </a:r>
          </a:p>
          <a:p>
            <a:pPr lvl="1"/>
            <a:endParaRPr lang="pt-BR" sz="1800" smtClean="0">
              <a:sym typeface="Wingdings" pitchFamily="2" charset="2"/>
            </a:endParaRPr>
          </a:p>
          <a:p>
            <a:pPr lvl="1"/>
            <a:r>
              <a:rPr lang="pt-BR" sz="2400" smtClean="0">
                <a:sym typeface="Wingdings" pitchFamily="2" charset="2"/>
              </a:rPr>
              <a:t>Por isso os “modelos” (</a:t>
            </a:r>
            <a:r>
              <a:rPr lang="pt-BR" sz="2400" i="1" smtClean="0">
                <a:sym typeface="Wingdings" pitchFamily="2" charset="2"/>
              </a:rPr>
              <a:t>frameworks</a:t>
            </a:r>
            <a:r>
              <a:rPr lang="pt-BR" sz="2400" smtClean="0">
                <a:sym typeface="Wingdings" pitchFamily="2" charset="2"/>
              </a:rPr>
              <a:t>) ajudam</a:t>
            </a:r>
          </a:p>
          <a:p>
            <a:pPr lvl="2"/>
            <a:r>
              <a:rPr lang="pt-BR" sz="1600" smtClean="0">
                <a:sym typeface="Wingdings" pitchFamily="2" charset="2"/>
              </a:rPr>
              <a:t>Penthatlon, cadeia de valor da inovação e outros</a:t>
            </a:r>
          </a:p>
          <a:p>
            <a:pPr lvl="2"/>
            <a:endParaRPr lang="pt-BR" sz="1600" smtClean="0"/>
          </a:p>
          <a:p>
            <a:pPr lvl="1">
              <a:buFontTx/>
              <a:buNone/>
            </a:pPr>
            <a:endParaRPr lang="pt-BR" sz="2000" smtClean="0"/>
          </a:p>
        </p:txBody>
      </p:sp>
      <p:sp>
        <p:nvSpPr>
          <p:cNvPr id="37891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38915" name="Picture 2" descr="C:\Users\Mario Sergio Salerno\Pictures\Minhas digitalizações\Penthatlon Goffin&amp;Mitchell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CaixaDeTexto 3"/>
          <p:cNvSpPr txBox="1">
            <a:spLocks noChangeArrowheads="1"/>
          </p:cNvSpPr>
          <p:nvPr/>
        </p:nvSpPr>
        <p:spPr bwMode="auto">
          <a:xfrm>
            <a:off x="0" y="476250"/>
            <a:ext cx="59404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2060"/>
                </a:solidFill>
              </a:rPr>
              <a:t>Goffin e Mitchell (2010) - The Penthatlon Framework </a:t>
            </a:r>
            <a:r>
              <a:rPr lang="pt-BR" sz="1100" b="1">
                <a:solidFill>
                  <a:srgbClr val="002060"/>
                </a:solidFill>
              </a:rPr>
              <a:t>(p.27</a:t>
            </a:r>
            <a:r>
              <a:rPr lang="pt-BR" sz="1100"/>
              <a:t>)</a:t>
            </a:r>
            <a:endParaRPr lang="pt-BR"/>
          </a:p>
        </p:txBody>
      </p:sp>
      <p:sp>
        <p:nvSpPr>
          <p:cNvPr id="38917" name="CaixaDeTexto 4"/>
          <p:cNvSpPr txBox="1">
            <a:spLocks noChangeArrowheads="1"/>
          </p:cNvSpPr>
          <p:nvPr/>
        </p:nvSpPr>
        <p:spPr bwMode="auto">
          <a:xfrm>
            <a:off x="5867400" y="6237288"/>
            <a:ext cx="309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>
                <a:latin typeface="Cambria" pitchFamily="18" charset="0"/>
              </a:rPr>
              <a:t>Extraido de Goffin e Mitchell (2010)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Modelos Consagrados:</a:t>
            </a:r>
            <a:br>
              <a:rPr lang="pt-BR" sz="4000" smtClean="0"/>
            </a:br>
            <a:r>
              <a:rPr lang="pt-BR" sz="2400" smtClean="0"/>
              <a:t>Stage-gates (Cooper) / Funil (Clark e Wheelwright)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t-BR" sz="2800" smtClean="0"/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3933825"/>
            <a:ext cx="9144000" cy="2278063"/>
          </a:xfrm>
        </p:spPr>
        <p:txBody>
          <a:bodyPr/>
          <a:lstStyle/>
          <a:p>
            <a:pPr eaLnBrk="1" hangingPunct="1"/>
            <a:r>
              <a:rPr lang="pt-BR" sz="2000" smtClean="0">
                <a:solidFill>
                  <a:srgbClr val="0000FF"/>
                </a:solidFill>
              </a:rPr>
              <a:t>Projeto de produto como processo estruturado, independente do projeto</a:t>
            </a:r>
          </a:p>
          <a:p>
            <a:pPr eaLnBrk="1" hangingPunct="1"/>
            <a:r>
              <a:rPr lang="pt-BR" sz="2000" smtClean="0">
                <a:solidFill>
                  <a:srgbClr val="0000FF"/>
                </a:solidFill>
              </a:rPr>
              <a:t>“Gates” predefinidos: decisões para/continua</a:t>
            </a:r>
          </a:p>
          <a:p>
            <a:pPr eaLnBrk="1" hangingPunct="1"/>
            <a:r>
              <a:rPr lang="pt-BR" sz="2000" smtClean="0">
                <a:solidFill>
                  <a:srgbClr val="0000FF"/>
                </a:solidFill>
              </a:rPr>
              <a:t>Voltado para inovações incrementais, para produtos-mercados “conhecidos”</a:t>
            </a:r>
          </a:p>
          <a:p>
            <a:pPr eaLnBrk="1" hangingPunct="1"/>
            <a:r>
              <a:rPr lang="pt-BR" sz="2000" smtClean="0">
                <a:solidFill>
                  <a:srgbClr val="0000FF"/>
                </a:solidFill>
              </a:rPr>
              <a:t>Decisões estruturadas a partir de índices tipo ROI, VPL, lucratividade etc.</a:t>
            </a:r>
          </a:p>
          <a:p>
            <a:pPr eaLnBrk="1" hangingPunct="1"/>
            <a:r>
              <a:rPr lang="pt-BR" sz="2000" smtClean="0">
                <a:solidFill>
                  <a:srgbClr val="0000FF"/>
                </a:solidFill>
              </a:rPr>
              <a:t>Pressupõe fluxo “contínuo” de projetos semelhantes (ref. avaliação/gestão)</a:t>
            </a:r>
          </a:p>
          <a:p>
            <a:pPr eaLnBrk="1" hangingPunct="1"/>
            <a:r>
              <a:rPr lang="pt-BR" sz="2000" smtClean="0">
                <a:solidFill>
                  <a:srgbClr val="0000FF"/>
                </a:solidFill>
              </a:rPr>
              <a:t>Não aborda organização e mobilização de recursos para fazer o processo “andar”</a:t>
            </a:r>
            <a:r>
              <a:rPr lang="pt-BR" sz="2400" smtClean="0"/>
              <a:t> </a:t>
            </a:r>
          </a:p>
          <a:p>
            <a:pPr eaLnBrk="1" hangingPunct="1"/>
            <a:endParaRPr lang="pt-BR" sz="2400" smtClean="0"/>
          </a:p>
          <a:p>
            <a:pPr eaLnBrk="1" hangingPunct="1"/>
            <a:endParaRPr lang="pt-BR" sz="2400" smtClean="0"/>
          </a:p>
        </p:txBody>
      </p:sp>
      <p:pic>
        <p:nvPicPr>
          <p:cNvPr id="140293" name="Imagem 1" descr="p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324975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0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0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/>
            </a:r>
            <a:br>
              <a:rPr lang="pt-BR" sz="4000" smtClean="0"/>
            </a:br>
            <a:r>
              <a:rPr lang="pt-BR" smtClean="0"/>
              <a:t>Cadeia de valor da inovação:</a:t>
            </a:r>
            <a:r>
              <a:rPr lang="pt-BR" sz="4000" smtClean="0"/>
              <a:t/>
            </a:r>
            <a:br>
              <a:rPr lang="pt-BR" sz="4000" smtClean="0"/>
            </a:br>
            <a:r>
              <a:rPr lang="pt-BR" sz="4000" smtClean="0"/>
              <a:t>preliminares</a:t>
            </a:r>
            <a:br>
              <a:rPr lang="pt-BR" sz="4000" smtClean="0"/>
            </a:br>
            <a:endParaRPr lang="pt-BR" sz="4000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7325"/>
            <a:ext cx="9144000" cy="5400675"/>
          </a:xfrm>
        </p:spPr>
        <p:txBody>
          <a:bodyPr/>
          <a:lstStyle/>
          <a:p>
            <a:pPr eaLnBrk="1" hangingPunct="1"/>
            <a:r>
              <a:rPr lang="pt-BR" sz="2400" smtClean="0"/>
              <a:t>Inovação: muito mais do que alta tecnologia...  </a:t>
            </a:r>
          </a:p>
          <a:p>
            <a:pPr lvl="1" eaLnBrk="1" hangingPunct="1"/>
            <a:r>
              <a:rPr lang="pt-BR" sz="2000" smtClean="0"/>
              <a:t>Produto</a:t>
            </a:r>
          </a:p>
          <a:p>
            <a:pPr lvl="1" eaLnBrk="1" hangingPunct="1"/>
            <a:r>
              <a:rPr lang="pt-BR" sz="2000" smtClean="0"/>
              <a:t>Processo </a:t>
            </a:r>
          </a:p>
          <a:p>
            <a:pPr lvl="1" eaLnBrk="1" hangingPunct="1"/>
            <a:r>
              <a:rPr lang="pt-BR" sz="2000" smtClean="0"/>
              <a:t>Organização e gestão</a:t>
            </a:r>
          </a:p>
          <a:p>
            <a:pPr lvl="1" eaLnBrk="1" hangingPunct="1"/>
            <a:r>
              <a:rPr lang="pt-BR" sz="2000" smtClean="0"/>
              <a:t>Marca </a:t>
            </a:r>
          </a:p>
          <a:p>
            <a:pPr eaLnBrk="1" hangingPunct="1">
              <a:spcBef>
                <a:spcPct val="45000"/>
              </a:spcBef>
            </a:pPr>
            <a:r>
              <a:rPr lang="pt-BR" sz="2400" smtClean="0">
                <a:solidFill>
                  <a:srgbClr val="CC0066"/>
                </a:solidFill>
              </a:rPr>
              <a:t>P&amp;D + inovação organizacional </a:t>
            </a:r>
            <a:r>
              <a:rPr lang="pt-BR" sz="2400" smtClean="0">
                <a:solidFill>
                  <a:srgbClr val="CC0066"/>
                </a:solidFill>
                <a:sym typeface="Wingdings" pitchFamily="2" charset="2"/>
              </a:rPr>
              <a:t> melhores desempenhos entre empresas dinamarquesas</a:t>
            </a:r>
            <a:endParaRPr lang="pt-BR" sz="1600" smtClean="0"/>
          </a:p>
          <a:p>
            <a:pPr eaLnBrk="1" hangingPunct="1">
              <a:spcBef>
                <a:spcPct val="45000"/>
              </a:spcBef>
            </a:pPr>
            <a:r>
              <a:rPr lang="pt-BR" sz="2400" smtClean="0"/>
              <a:t>Centralização x descentralização de P&amp;D</a:t>
            </a:r>
          </a:p>
          <a:p>
            <a:pPr lvl="1" eaLnBrk="1" hangingPunct="1"/>
            <a:r>
              <a:rPr lang="pt-BR" sz="2000" smtClean="0"/>
              <a:t>Fracasso do conceito de carro mundial</a:t>
            </a:r>
          </a:p>
          <a:p>
            <a:pPr lvl="1" eaLnBrk="1" hangingPunct="1"/>
            <a:r>
              <a:rPr lang="pt-BR" sz="2000" smtClean="0"/>
              <a:t>Busca de P,D&amp;E 24 horas (TNCs de soft, auto etc.)</a:t>
            </a:r>
          </a:p>
          <a:p>
            <a:pPr lvl="1" eaLnBrk="1" hangingPunct="1"/>
            <a:r>
              <a:rPr lang="pt-BR" sz="2000" smtClean="0">
                <a:solidFill>
                  <a:srgbClr val="CC0066"/>
                </a:solidFill>
              </a:rPr>
              <a:t>Autonomia favorece desenvolvimento de inovações de ruptura</a:t>
            </a:r>
          </a:p>
          <a:p>
            <a:pPr lvl="1" eaLnBrk="1" hangingPunct="1"/>
            <a:r>
              <a:rPr lang="pt-BR" sz="2000" smtClean="0"/>
              <a:t>Fornecedores têm dificuldade para gerir sua cadeia (</a:t>
            </a:r>
            <a:r>
              <a:rPr lang="pt-BR" sz="1400" smtClean="0"/>
              <a:t>escala, competência etc.)</a:t>
            </a:r>
            <a:endParaRPr lang="pt-BR" sz="700" smtClean="0"/>
          </a:p>
          <a:p>
            <a:pPr lvl="1" eaLnBrk="1" hangingPunct="1"/>
            <a:r>
              <a:rPr lang="pt-BR" sz="2000" smtClean="0"/>
              <a:t>Parcerias, contratos com ICTs, </a:t>
            </a:r>
            <a:r>
              <a:rPr lang="pt-BR" sz="2000" i="1" smtClean="0"/>
              <a:t>open innovation</a:t>
            </a:r>
            <a:r>
              <a:rPr lang="pt-BR" sz="2000" smtClean="0"/>
              <a:t> </a:t>
            </a:r>
          </a:p>
          <a:p>
            <a:pPr lvl="1" eaLnBrk="1" hangingPunct="1">
              <a:buFontTx/>
              <a:buNone/>
            </a:pPr>
            <a:r>
              <a:rPr lang="pt-BR" sz="4400" smtClean="0"/>
              <a:t> 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563938" y="1739900"/>
            <a:ext cx="48244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SzPct val="70000"/>
              <a:buFontTx/>
              <a:buBlip>
                <a:blip r:embed="rId2"/>
              </a:buBlip>
            </a:pPr>
            <a:r>
              <a:rPr lang="pt-BR" sz="2000">
                <a:solidFill>
                  <a:srgbClr val="0000FF"/>
                </a:solidFill>
              </a:rPr>
              <a:t>  Distribuição</a:t>
            </a:r>
          </a:p>
          <a:p>
            <a:pPr lvl="1">
              <a:spcBef>
                <a:spcPct val="20000"/>
              </a:spcBef>
              <a:buSzPct val="70000"/>
              <a:buFontTx/>
              <a:buBlip>
                <a:blip r:embed="rId2"/>
              </a:buBlip>
            </a:pPr>
            <a:r>
              <a:rPr lang="pt-BR" sz="2000">
                <a:solidFill>
                  <a:srgbClr val="0000FF"/>
                </a:solidFill>
              </a:rPr>
              <a:t>  Usos alternativos (ex.: </a:t>
            </a:r>
            <a:r>
              <a:rPr lang="pt-BR" sz="2000" i="1">
                <a:solidFill>
                  <a:srgbClr val="0000FF"/>
                </a:solidFill>
              </a:rPr>
              <a:t>post it</a:t>
            </a:r>
            <a:r>
              <a:rPr lang="pt-BR" sz="2000">
                <a:solidFill>
                  <a:srgbClr val="0000FF"/>
                </a:solidFill>
              </a:rPr>
              <a:t>)</a:t>
            </a:r>
          </a:p>
          <a:p>
            <a:pPr lvl="1">
              <a:spcBef>
                <a:spcPct val="20000"/>
              </a:spcBef>
              <a:buSzPct val="70000"/>
              <a:buFontTx/>
              <a:buBlip>
                <a:blip r:embed="rId2"/>
              </a:buBlip>
            </a:pPr>
            <a:r>
              <a:rPr lang="pt-BR" sz="2000">
                <a:solidFill>
                  <a:srgbClr val="0000FF"/>
                </a:solidFill>
              </a:rPr>
              <a:t>  Pacote de serviços </a:t>
            </a:r>
          </a:p>
          <a:p>
            <a:pPr lvl="1">
              <a:spcBef>
                <a:spcPct val="20000"/>
              </a:spcBef>
              <a:buSzPct val="70000"/>
              <a:buFontTx/>
              <a:buBlip>
                <a:blip r:embed="rId2"/>
              </a:buBlip>
            </a:pPr>
            <a:r>
              <a:rPr lang="pt-BR" sz="2000">
                <a:solidFill>
                  <a:srgbClr val="0000FF"/>
                </a:solidFill>
              </a:rPr>
              <a:t>  Valor de serviço</a:t>
            </a:r>
          </a:p>
          <a:p>
            <a:pPr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  <p:bldP spid="1331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Cadeia de Valor da Inovação</a:t>
            </a:r>
            <a:br>
              <a:rPr lang="pt-BR" sz="4000" smtClean="0"/>
            </a:br>
            <a:r>
              <a:rPr lang="pt-BR" sz="2400" smtClean="0"/>
              <a:t>Hansen e Birkinshaw (2007)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7200"/>
            <a:ext cx="9324975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0768"/>
            <a:ext cx="9144000" cy="5896105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Elementos</a:t>
            </a:r>
            <a:r>
              <a:rPr lang="en-US" sz="4000" dirty="0" smtClean="0"/>
              <a:t> de Sistema de </a:t>
            </a:r>
            <a:r>
              <a:rPr lang="en-US" sz="4000" dirty="0" err="1" smtClean="0"/>
              <a:t>Gestão</a:t>
            </a:r>
            <a:endParaRPr lang="en-US" sz="4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42681" y="1134264"/>
            <a:ext cx="2628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92D050"/>
                </a:solidFill>
              </a:rPr>
              <a:t>FONTE: GOVINDARAJAN, V.; TRIMBLE, C. </a:t>
            </a:r>
            <a:r>
              <a:rPr lang="en-US" sz="1050" i="1" dirty="0" smtClean="0">
                <a:solidFill>
                  <a:srgbClr val="92D050"/>
                </a:solidFill>
              </a:rPr>
              <a:t>10 rules for strategic innovators</a:t>
            </a:r>
            <a:r>
              <a:rPr lang="en-US" sz="1050" dirty="0" smtClean="0">
                <a:solidFill>
                  <a:srgbClr val="92D050"/>
                </a:solidFill>
              </a:rPr>
              <a:t>.  Boston. Harvard Business School Press, 2005. P.11.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548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8438"/>
            <a:ext cx="7921625" cy="854075"/>
          </a:xfrm>
        </p:spPr>
        <p:txBody>
          <a:bodyPr/>
          <a:lstStyle/>
          <a:p>
            <a:r>
              <a:rPr lang="pt-BR" smtClean="0"/>
              <a:t> Cadeia de valor da inovação</a:t>
            </a:r>
            <a:br>
              <a:rPr lang="pt-BR" smtClean="0"/>
            </a:br>
            <a:r>
              <a:rPr lang="pt-BR" smtClean="0"/>
              <a:t> </a:t>
            </a:r>
            <a:r>
              <a:rPr lang="pt-BR" sz="2800" smtClean="0"/>
              <a:t>Modelo de</a:t>
            </a:r>
            <a:r>
              <a:rPr lang="pt-BR" smtClean="0"/>
              <a:t> </a:t>
            </a:r>
            <a:r>
              <a:rPr lang="pt-BR" sz="2800" smtClean="0"/>
              <a:t>Hansen e Birkinshaw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611188" y="6237288"/>
            <a:ext cx="5761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28588" y="6496050"/>
            <a:ext cx="4752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33CC"/>
                </a:solidFill>
              </a:rPr>
              <a:t>HANSEN &amp; BIRKINSHAW. The innovation value chain, </a:t>
            </a:r>
            <a:r>
              <a:rPr lang="pt-BR" sz="1000" i="1">
                <a:solidFill>
                  <a:srgbClr val="0033CC"/>
                </a:solidFill>
              </a:rPr>
              <a:t>HBR</a:t>
            </a:r>
            <a:r>
              <a:rPr lang="pt-BR" sz="1000">
                <a:solidFill>
                  <a:srgbClr val="0033CC"/>
                </a:solidFill>
              </a:rPr>
              <a:t>, Julho 2007.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23850" y="14843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9144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Cadeia de Valor da Inovação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964613" cy="5040313"/>
          </a:xfrm>
        </p:spPr>
        <p:txBody>
          <a:bodyPr/>
          <a:lstStyle/>
          <a:p>
            <a:pPr eaLnBrk="1" hangingPunct="1"/>
            <a:r>
              <a:rPr lang="pt-BR" sz="2800" smtClean="0"/>
              <a:t>Empresas são diferentes, projetos idem</a:t>
            </a:r>
          </a:p>
          <a:p>
            <a:pPr eaLnBrk="1" hangingPunct="1"/>
            <a:r>
              <a:rPr lang="pt-BR" sz="2800" smtClean="0"/>
              <a:t>Nem todas as empresas que inovam têm P&amp;D constante e estruturado</a:t>
            </a:r>
          </a:p>
          <a:p>
            <a:pPr lvl="1" eaLnBrk="1" hangingPunct="1"/>
            <a:r>
              <a:rPr lang="pt-BR" sz="2400" smtClean="0"/>
              <a:t>Inovação não é função apenas de P,D&amp;E</a:t>
            </a:r>
          </a:p>
          <a:p>
            <a:pPr eaLnBrk="1" hangingPunct="1"/>
            <a:r>
              <a:rPr lang="pt-BR" sz="2800" smtClean="0"/>
              <a:t>Literatura aponta “qualidade da organização” como fator diferencial para inovação</a:t>
            </a:r>
          </a:p>
          <a:p>
            <a:pPr eaLnBrk="1" hangingPunct="1"/>
            <a:r>
              <a:rPr lang="pt-BR" sz="2800" smtClean="0"/>
              <a:t>Nem tudo que é novo para o mercado é ruptura de mercado, pode ser substituto </a:t>
            </a:r>
            <a:r>
              <a:rPr lang="pt-BR" sz="2000" smtClean="0"/>
              <a:t>(ex.: lâmpadas ‘eletrônicas’)</a:t>
            </a:r>
          </a:p>
          <a:p>
            <a:pPr eaLnBrk="1" hangingPunct="1"/>
            <a:r>
              <a:rPr lang="pt-BR" sz="2800" smtClean="0"/>
              <a:t>Projetos de ruptura e incrementais têm processo, organização e critérios de gestão diferentes</a:t>
            </a:r>
          </a:p>
          <a:p>
            <a:pPr eaLnBrk="1" hangingPunct="1">
              <a:buFontTx/>
              <a:buNone/>
            </a:pPr>
            <a:endParaRPr lang="pt-BR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172450" cy="649287"/>
          </a:xfrm>
        </p:spPr>
        <p:txBody>
          <a:bodyPr/>
          <a:lstStyle/>
          <a:p>
            <a:pPr eaLnBrk="1" hangingPunct="1"/>
            <a:r>
              <a:rPr lang="pt-BR" sz="4000" smtClean="0"/>
              <a:t>Contingências / Parâmetros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4875"/>
            <a:ext cx="4286250" cy="5808663"/>
          </a:xfrm>
        </p:spPr>
        <p:txBody>
          <a:bodyPr/>
          <a:lstStyle/>
          <a:p>
            <a:pPr marL="274638" indent="-274638" eaLnBrk="1" hangingPunct="1">
              <a:buClr>
                <a:srgbClr val="993300"/>
              </a:buClr>
              <a:buSzTx/>
              <a:buFontTx/>
              <a:buAutoNum type="arabicParenR"/>
            </a:pPr>
            <a:r>
              <a:rPr lang="pt-BR" sz="2400" b="1" i="1" smtClean="0">
                <a:solidFill>
                  <a:srgbClr val="993300"/>
                </a:solidFill>
              </a:rPr>
              <a:t>Ciclo de vida do produto </a:t>
            </a:r>
            <a:r>
              <a:rPr lang="pt-BR" sz="1800" smtClean="0"/>
              <a:t/>
            </a:r>
            <a:br>
              <a:rPr lang="pt-BR" sz="1800" smtClean="0"/>
            </a:br>
            <a:r>
              <a:rPr lang="pt-BR" sz="1800" smtClean="0"/>
              <a:t>Carro </a:t>
            </a:r>
            <a:r>
              <a:rPr lang="pt-BR" sz="1800" smtClean="0">
                <a:latin typeface="Times New Roman" pitchFamily="18" charset="0"/>
              </a:rPr>
              <a:t>≠ </a:t>
            </a:r>
            <a:r>
              <a:rPr lang="pt-BR" sz="1800" smtClean="0"/>
              <a:t>moda</a:t>
            </a:r>
            <a:endParaRPr lang="pt-BR" sz="1800" i="1" smtClean="0"/>
          </a:p>
          <a:p>
            <a:pPr marL="274638" indent="-274638" eaLnBrk="1" hangingPunct="1">
              <a:buClr>
                <a:srgbClr val="993300"/>
              </a:buClr>
              <a:buSzTx/>
              <a:buFontTx/>
              <a:buAutoNum type="arabicParenR"/>
            </a:pPr>
            <a:r>
              <a:rPr lang="pt-BR" sz="2400" b="1" i="1" smtClean="0">
                <a:solidFill>
                  <a:srgbClr val="993300"/>
                </a:solidFill>
              </a:rPr>
              <a:t>Tipo de conhecimento hegemônico e grau de sua codificação </a:t>
            </a:r>
            <a:br>
              <a:rPr lang="pt-BR" sz="2400" b="1" i="1" smtClean="0">
                <a:solidFill>
                  <a:srgbClr val="993300"/>
                </a:solidFill>
              </a:rPr>
            </a:br>
            <a:r>
              <a:rPr lang="pt-BR" sz="1800" smtClean="0"/>
              <a:t>Científico x prático</a:t>
            </a:r>
            <a:br>
              <a:rPr lang="pt-BR" sz="1800" smtClean="0"/>
            </a:br>
            <a:r>
              <a:rPr lang="pt-BR" sz="1800" smtClean="0"/>
              <a:t>Codificado x tácito </a:t>
            </a:r>
          </a:p>
          <a:p>
            <a:pPr marL="274638" indent="-274638" eaLnBrk="1" hangingPunct="1">
              <a:buClr>
                <a:srgbClr val="993300"/>
              </a:buClr>
              <a:buSzTx/>
              <a:buFontTx/>
              <a:buAutoNum type="arabicParenR"/>
            </a:pPr>
            <a:r>
              <a:rPr lang="pt-BR" sz="2400" b="1" i="1" smtClean="0">
                <a:solidFill>
                  <a:srgbClr val="993300"/>
                </a:solidFill>
              </a:rPr>
              <a:t>Características do mercado </a:t>
            </a:r>
            <a:br>
              <a:rPr lang="pt-BR" sz="2400" b="1" i="1" smtClean="0">
                <a:solidFill>
                  <a:srgbClr val="993300"/>
                </a:solidFill>
              </a:rPr>
            </a:br>
            <a:r>
              <a:rPr lang="pt-BR" sz="1800" smtClean="0"/>
              <a:t>Alguns produtos são realmente novos, (não substitutivos), outros não  Diferenciação:</a:t>
            </a:r>
            <a:br>
              <a:rPr lang="pt-BR" sz="1800" smtClean="0"/>
            </a:br>
            <a:r>
              <a:rPr lang="pt-BR" sz="1800" smtClean="0"/>
              <a:t>   a) Mercado maduro</a:t>
            </a:r>
            <a:br>
              <a:rPr lang="pt-BR" sz="1800" smtClean="0"/>
            </a:br>
            <a:r>
              <a:rPr lang="pt-BR" sz="1800" smtClean="0"/>
              <a:t>   b) Em formação / em mutação</a:t>
            </a:r>
            <a:br>
              <a:rPr lang="pt-BR" sz="1800" smtClean="0"/>
            </a:br>
            <a:r>
              <a:rPr lang="pt-BR" sz="1800" smtClean="0"/>
              <a:t>   c) Inexistente</a:t>
            </a:r>
          </a:p>
          <a:p>
            <a:pPr marL="274638" indent="-274638" eaLnBrk="1" hangingPunct="1">
              <a:buClr>
                <a:srgbClr val="993300"/>
              </a:buClr>
              <a:buSzTx/>
              <a:buFontTx/>
              <a:buAutoNum type="arabicParenR"/>
            </a:pPr>
            <a:r>
              <a:rPr lang="pt-BR" sz="2400" b="1" i="1" smtClean="0">
                <a:solidFill>
                  <a:srgbClr val="993300"/>
                </a:solidFill>
              </a:rPr>
              <a:t>Dispêndio total do projeto</a:t>
            </a:r>
            <a:endParaRPr lang="pt-BR" sz="1700" i="1" smtClean="0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91025" y="942975"/>
            <a:ext cx="4714875" cy="6143625"/>
          </a:xfrm>
        </p:spPr>
        <p:txBody>
          <a:bodyPr/>
          <a:lstStyle/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2400" b="1" i="1" dirty="0" smtClean="0">
                <a:solidFill>
                  <a:srgbClr val="993300"/>
                </a:solidFill>
              </a:rPr>
              <a:t>5) Trajetória tecnológica </a:t>
            </a:r>
            <a:br>
              <a:rPr lang="pt-BR" sz="2400" b="1" i="1" dirty="0" smtClean="0">
                <a:solidFill>
                  <a:srgbClr val="993300"/>
                </a:solidFill>
              </a:rPr>
            </a:br>
            <a:r>
              <a:rPr lang="pt-BR" sz="1800" b="1" i="1" dirty="0" smtClean="0">
                <a:solidFill>
                  <a:srgbClr val="993300"/>
                </a:solidFill>
              </a:rPr>
              <a:t>Ruptura </a:t>
            </a:r>
            <a:r>
              <a:rPr lang="pt-BR" sz="1800" b="1" i="1" dirty="0" err="1" smtClean="0">
                <a:solidFill>
                  <a:srgbClr val="993300"/>
                </a:solidFill>
              </a:rPr>
              <a:t>tecn</a:t>
            </a:r>
            <a:r>
              <a:rPr lang="pt-BR" sz="1800" b="1" i="1" dirty="0" smtClean="0">
                <a:solidFill>
                  <a:srgbClr val="993300"/>
                </a:solidFill>
              </a:rPr>
              <a:t> </a:t>
            </a:r>
            <a:r>
              <a:rPr lang="pt-BR" sz="1800" b="1" i="1" dirty="0" smtClean="0">
                <a:solidFill>
                  <a:srgbClr val="993300"/>
                </a:solidFill>
                <a:latin typeface="Times New Roman" pitchFamily="18" charset="0"/>
              </a:rPr>
              <a:t>≠ </a:t>
            </a:r>
            <a:r>
              <a:rPr lang="pt-BR" sz="1800" b="1" i="1" dirty="0" smtClean="0">
                <a:solidFill>
                  <a:srgbClr val="993300"/>
                </a:solidFill>
              </a:rPr>
              <a:t>ruptura de mercado</a:t>
            </a:r>
            <a:endParaRPr lang="pt-BR" sz="2000" b="1" i="1" dirty="0" smtClean="0">
              <a:solidFill>
                <a:srgbClr val="993300"/>
              </a:solidFill>
            </a:endParaRPr>
          </a:p>
          <a:p>
            <a:pPr marL="533400" indent="-533400" eaLnBrk="1" hangingPunct="1">
              <a:buClr>
                <a:schemeClr val="accent2"/>
              </a:buClr>
              <a:buSzTx/>
              <a:buFontTx/>
              <a:buNone/>
              <a:defRPr/>
            </a:pPr>
            <a:r>
              <a:rPr lang="pt-BR" sz="1600" dirty="0" smtClean="0"/>
              <a:t>	</a:t>
            </a:r>
            <a:r>
              <a:rPr lang="pt-BR" sz="1800" dirty="0" smtClean="0"/>
              <a:t>a) Tecnologias maduras </a:t>
            </a:r>
            <a:br>
              <a:rPr lang="pt-BR" sz="1800" dirty="0" smtClean="0"/>
            </a:br>
            <a:r>
              <a:rPr lang="pt-BR" sz="1800" dirty="0" smtClean="0"/>
              <a:t>b) Adaptação tecnologias conhecidas</a:t>
            </a:r>
            <a:br>
              <a:rPr lang="pt-BR" sz="1800" dirty="0" smtClean="0"/>
            </a:br>
            <a:r>
              <a:rPr lang="pt-BR" sz="1800" dirty="0" smtClean="0"/>
              <a:t>c) Integração de tecnologias nascentes </a:t>
            </a:r>
            <a:br>
              <a:rPr lang="pt-BR" sz="1800" dirty="0" smtClean="0"/>
            </a:br>
            <a:r>
              <a:rPr lang="pt-BR" sz="1800" dirty="0" smtClean="0"/>
              <a:t>d) Desenvolvimento / integração de</a:t>
            </a:r>
            <a:br>
              <a:rPr lang="pt-BR" sz="1800" dirty="0" smtClean="0"/>
            </a:br>
            <a:r>
              <a:rPr lang="pt-BR" sz="1800" dirty="0" smtClean="0"/>
              <a:t>    tecnologias inexistentes </a:t>
            </a:r>
            <a:endParaRPr lang="pt-BR" sz="1600" dirty="0" smtClean="0"/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2400" b="1" i="1" dirty="0" smtClean="0">
                <a:solidFill>
                  <a:srgbClr val="993300"/>
                </a:solidFill>
              </a:rPr>
              <a:t>6) Característica do Produto 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1400" b="1" i="1" dirty="0" smtClean="0">
                <a:solidFill>
                  <a:srgbClr val="993300"/>
                </a:solidFill>
              </a:rPr>
              <a:t>    Novo p/ empresa </a:t>
            </a:r>
            <a:r>
              <a:rPr lang="pt-BR" sz="1400" b="1" i="1" dirty="0" smtClean="0">
                <a:solidFill>
                  <a:srgbClr val="993300"/>
                </a:solidFill>
                <a:latin typeface="Times New Roman" pitchFamily="18" charset="0"/>
              </a:rPr>
              <a:t> ≠ </a:t>
            </a:r>
            <a:r>
              <a:rPr lang="pt-BR" sz="1400" b="1" i="1" dirty="0" smtClean="0">
                <a:solidFill>
                  <a:srgbClr val="993300"/>
                </a:solidFill>
              </a:rPr>
              <a:t>novo p/ mundo </a:t>
            </a:r>
            <a:r>
              <a:rPr lang="pt-BR" sz="1400" b="1" i="1" dirty="0" smtClean="0">
                <a:solidFill>
                  <a:srgbClr val="993300"/>
                </a:solidFill>
                <a:latin typeface="Times New Roman" pitchFamily="18" charset="0"/>
              </a:rPr>
              <a:t>≠ </a:t>
            </a:r>
            <a:r>
              <a:rPr lang="pt-BR" sz="1400" b="1" i="1" dirty="0" smtClean="0">
                <a:solidFill>
                  <a:srgbClr val="993300"/>
                </a:solidFill>
                <a:latin typeface="+mj-lt"/>
              </a:rPr>
              <a:t>pedido cliente</a:t>
            </a:r>
            <a:r>
              <a:rPr lang="pt-BR" sz="1400" b="1" i="1" dirty="0" smtClean="0">
                <a:solidFill>
                  <a:srgbClr val="993300"/>
                </a:solidFill>
              </a:rPr>
              <a:t/>
            </a:r>
            <a:br>
              <a:rPr lang="pt-BR" sz="1400" b="1" i="1" dirty="0" smtClean="0">
                <a:solidFill>
                  <a:srgbClr val="993300"/>
                </a:solidFill>
              </a:rPr>
            </a:br>
            <a:r>
              <a:rPr lang="pt-BR" sz="1800" dirty="0" smtClean="0"/>
              <a:t>a) Incremento em produtos existentes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1800" dirty="0" smtClean="0"/>
              <a:t>     	b) Nova família ou novo produto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1800" dirty="0" smtClean="0"/>
              <a:t>     	c) Nova plataforma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2400" b="1" i="1" dirty="0" smtClean="0">
                <a:solidFill>
                  <a:srgbClr val="993300"/>
                </a:solidFill>
              </a:rPr>
              <a:t>7) Posição na cadeia/rede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1600" dirty="0" err="1" smtClean="0"/>
              <a:t>Forn</a:t>
            </a:r>
            <a:r>
              <a:rPr lang="pt-BR" sz="1600" dirty="0" smtClean="0"/>
              <a:t>.MP</a:t>
            </a:r>
            <a:r>
              <a:rPr lang="pt-BR" sz="1600" dirty="0" smtClean="0">
                <a:sym typeface="Wingdings" pitchFamily="2" charset="2"/>
              </a:rPr>
              <a:t> Bens </a:t>
            </a:r>
            <a:r>
              <a:rPr lang="pt-BR" sz="1600" dirty="0" err="1" smtClean="0">
                <a:sym typeface="Wingdings" pitchFamily="2" charset="2"/>
              </a:rPr>
              <a:t>interm</a:t>
            </a:r>
            <a:r>
              <a:rPr lang="pt-BR" sz="1600" dirty="0" smtClean="0">
                <a:sym typeface="Wingdings" pitchFamily="2" charset="2"/>
              </a:rPr>
              <a:t>.Finais  Cliente final                	Provedor de serviços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2400" b="1" i="1" dirty="0" smtClean="0">
                <a:solidFill>
                  <a:srgbClr val="993300"/>
                </a:solidFill>
                <a:sym typeface="Wingdings" pitchFamily="2" charset="2"/>
              </a:rPr>
              <a:t>8) Conceito do produto e modelo de negócios</a:t>
            </a:r>
            <a:br>
              <a:rPr lang="pt-BR" sz="2400" b="1" i="1" dirty="0" smtClean="0">
                <a:solidFill>
                  <a:srgbClr val="993300"/>
                </a:solidFill>
                <a:sym typeface="Wingdings" pitchFamily="2" charset="2"/>
              </a:rPr>
            </a:br>
            <a:endParaRPr lang="pt-BR" sz="2400" b="1" i="1" dirty="0" smtClean="0">
              <a:solidFill>
                <a:srgbClr val="99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7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7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7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7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7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7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172450" cy="649287"/>
          </a:xfrm>
        </p:spPr>
        <p:txBody>
          <a:bodyPr/>
          <a:lstStyle/>
          <a:p>
            <a:pPr eaLnBrk="1" hangingPunct="1"/>
            <a:r>
              <a:rPr lang="pt-BR" sz="4000" smtClean="0"/>
              <a:t>Contingências / Parâmetros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4572000" cy="6264275"/>
          </a:xfrm>
        </p:spPr>
        <p:txBody>
          <a:bodyPr/>
          <a:lstStyle/>
          <a:p>
            <a:pPr marL="361950" indent="-36195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/>
            </a:pPr>
            <a:r>
              <a:rPr lang="pt-BR" sz="1600" b="1" i="1" smtClean="0">
                <a:solidFill>
                  <a:srgbClr val="993300"/>
                </a:solidFill>
              </a:rPr>
              <a:t>Tempo de ciclo de vida do produto</a:t>
            </a:r>
            <a:r>
              <a:rPr lang="pt-BR" sz="1200" smtClean="0"/>
              <a:t>. Para diferenciar projetos conforme a duração do produto, o que possibilita distinguir entre a cadeia automotiva e a de vestuário, por exemplo.</a:t>
            </a:r>
            <a:endParaRPr lang="pt-BR" sz="1200" i="1" smtClean="0"/>
          </a:p>
          <a:p>
            <a:pPr marL="361950" indent="-36195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/>
            </a:pPr>
            <a:r>
              <a:rPr lang="pt-BR" sz="1600" b="1" smtClean="0">
                <a:solidFill>
                  <a:srgbClr val="993300"/>
                </a:solidFill>
              </a:rPr>
              <a:t>Tipo de conhecimento hegemônico, e grau de sua codificação</a:t>
            </a:r>
            <a:r>
              <a:rPr lang="pt-BR" sz="1600" b="1" smtClean="0"/>
              <a:t>.</a:t>
            </a:r>
            <a:r>
              <a:rPr lang="pt-BR" sz="1100" smtClean="0"/>
              <a:t> C</a:t>
            </a:r>
            <a:r>
              <a:rPr lang="pt-BR" sz="1200" smtClean="0"/>
              <a:t>onhecimento formalizado (científico, tecnológico) X  projetos baseados em conhecimento tácito.</a:t>
            </a:r>
            <a:endParaRPr lang="pt-BR" sz="1200" i="1" smtClean="0"/>
          </a:p>
          <a:p>
            <a:pPr marL="361950" indent="-36195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/>
            </a:pPr>
            <a:r>
              <a:rPr lang="pt-BR" sz="1600" b="1" i="1" smtClean="0">
                <a:solidFill>
                  <a:srgbClr val="993300"/>
                </a:solidFill>
              </a:rPr>
              <a:t>Mercado</a:t>
            </a:r>
            <a:r>
              <a:rPr lang="pt-BR" sz="1600" b="1" smtClean="0">
                <a:solidFill>
                  <a:srgbClr val="993300"/>
                </a:solidFill>
              </a:rPr>
              <a:t>.</a:t>
            </a:r>
            <a:r>
              <a:rPr lang="pt-BR" sz="1100" smtClean="0"/>
              <a:t> </a:t>
            </a:r>
            <a:r>
              <a:rPr lang="pt-BR" sz="1200" smtClean="0"/>
              <a:t>Maduro, Em Ampliação, Em Formação, Em Mutação (desestabiliza mercados maduros) , Inexistente – este, via produtos que “criam mercado”, via produtos que não substituem outros diretamente (ex.: walkman, </a:t>
            </a:r>
            <a:r>
              <a:rPr lang="pt-BR" sz="1200" i="1" smtClean="0"/>
              <a:t>post it)</a:t>
            </a:r>
            <a:r>
              <a:rPr lang="pt-BR" sz="1200" smtClean="0"/>
              <a:t>. Projetos que criam mercado são de difícil avaliação pelos métodos usuais de retorno, projeção de mercado etc., uma vez que não há dados históricos em que se apoiar.</a:t>
            </a:r>
            <a:endParaRPr lang="pt-BR" sz="1200" i="1" smtClean="0"/>
          </a:p>
          <a:p>
            <a:pPr marL="361950" indent="-36195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/>
            </a:pPr>
            <a:r>
              <a:rPr lang="pt-BR" sz="1600" b="1" i="1" smtClean="0">
                <a:solidFill>
                  <a:srgbClr val="993300"/>
                </a:solidFill>
              </a:rPr>
              <a:t>Trajetória tecnológica.</a:t>
            </a:r>
            <a:r>
              <a:rPr lang="pt-BR" sz="1100" smtClean="0"/>
              <a:t> </a:t>
            </a:r>
            <a:r>
              <a:rPr lang="pt-BR" sz="1200" smtClean="0"/>
              <a:t>Diferenciação entre tecnologias Maduras, Adaptação de tecnologias familiares – algumas tecnologias novas ou com novas características, Integração de novas tecnologias já existentes, Integração de tecnologias inexistentes no início do projeto  Esse último levaria a produtos baseados em tecnologias radicalmente inovadoras, mas que podem substituem produtos existentes, encaixando-se numa dada trajetória de mercado (projetos que abrem trajetória tecnológica, mas não abrem trajetória de mercado). O CD é um exemplo de produto que abre trajetória tecnológica, mas se insere no mercado substituindo os LPs (assim, há dados históricos para análises de tamanho de mercado, preços, retorno etc).</a:t>
            </a:r>
          </a:p>
          <a:p>
            <a:pPr marL="361950" indent="-36195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/>
            </a:pPr>
            <a:r>
              <a:rPr lang="pt-BR" sz="1600" b="1" i="1" smtClean="0">
                <a:solidFill>
                  <a:srgbClr val="993300"/>
                </a:solidFill>
              </a:rPr>
              <a:t>Dispêndio total para a realização do projeto</a:t>
            </a:r>
            <a:r>
              <a:rPr lang="pt-BR" sz="1000" smtClean="0"/>
              <a:t> </a:t>
            </a:r>
            <a:r>
              <a:rPr lang="pt-BR" sz="1200" smtClean="0"/>
              <a:t>considerando toda a cadeia Supõe-se que projetos que envolvam substanciais somas de recursos obtenham maior atenção gerencial, sendo mais formalizados. Há correlação com o tempo de desenvolvimento e como tempo de ciclo de vida do produto</a:t>
            </a:r>
            <a:r>
              <a:rPr lang="pt-BR" sz="1000" smtClean="0"/>
              <a:t>.</a:t>
            </a:r>
            <a:endParaRPr lang="pt-BR" sz="1000" i="1" smtClean="0"/>
          </a:p>
          <a:p>
            <a:pPr marL="361950" indent="-36195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/>
            </a:pPr>
            <a:endParaRPr lang="pt-BR" sz="1100" i="1" smtClean="0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314450"/>
            <a:ext cx="4716462" cy="5543550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 startAt="6"/>
            </a:pPr>
            <a:r>
              <a:rPr lang="pt-BR" sz="1600" b="1" i="1" smtClean="0">
                <a:solidFill>
                  <a:srgbClr val="993300"/>
                </a:solidFill>
              </a:rPr>
              <a:t>Produto</a:t>
            </a:r>
            <a:r>
              <a:rPr lang="pt-BR" sz="1600" b="1" smtClean="0">
                <a:solidFill>
                  <a:srgbClr val="993300"/>
                </a:solidFill>
              </a:rPr>
              <a:t>.</a:t>
            </a:r>
            <a:br>
              <a:rPr lang="pt-BR" sz="1600" b="1" smtClean="0">
                <a:solidFill>
                  <a:srgbClr val="993300"/>
                </a:solidFill>
              </a:rPr>
            </a:br>
            <a:r>
              <a:rPr lang="pt-BR" sz="1200" smtClean="0"/>
              <a:t>Melhorias / Nova família / Nova Plataforma</a:t>
            </a:r>
            <a:r>
              <a:rPr lang="pt-BR" sz="1100" smtClean="0"/>
              <a:t> </a:t>
            </a:r>
            <a:br>
              <a:rPr lang="pt-BR" sz="1100" smtClean="0"/>
            </a:br>
            <a:r>
              <a:rPr lang="pt-BR" sz="1200" smtClean="0"/>
              <a:t>Dois casos:</a:t>
            </a:r>
            <a:br>
              <a:rPr lang="pt-BR" sz="1200" smtClean="0"/>
            </a:br>
            <a:r>
              <a:rPr lang="pt-BR" sz="1200" smtClean="0"/>
              <a:t> i)  quando a empresa não tem experiência prévia em dado tipo de produto, tendendo a tornar o projeto mais cuidadoso; 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None/>
            </a:pPr>
            <a:r>
              <a:rPr lang="pt-BR" sz="1200" smtClean="0"/>
              <a:t>	ii)  quando o produto / serviço é pedido de cliente e é desenvolvido a partir de produto / serviço preexistente – há desenvolvimento, mas ao menos as fases de geração de idéias e de seleção tendem a ser muito diferentes de quando se trata de um produto completamente novo.</a:t>
            </a:r>
            <a:br>
              <a:rPr lang="pt-BR" sz="1200" smtClean="0"/>
            </a:br>
            <a:endParaRPr lang="pt-BR" sz="1200" i="1" smtClean="0"/>
          </a:p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 startAt="7"/>
            </a:pPr>
            <a:r>
              <a:rPr lang="pt-BR" sz="1600" b="1" i="1" smtClean="0">
                <a:solidFill>
                  <a:srgbClr val="993300"/>
                </a:solidFill>
              </a:rPr>
              <a:t>Posição na cadeia de valor</a:t>
            </a:r>
            <a:r>
              <a:rPr lang="pt-BR" sz="1600" smtClean="0">
                <a:solidFill>
                  <a:srgbClr val="993300"/>
                </a:solidFill>
              </a:rPr>
              <a:t>. </a:t>
            </a:r>
            <a:br>
              <a:rPr lang="pt-BR" sz="1600" smtClean="0">
                <a:solidFill>
                  <a:srgbClr val="993300"/>
                </a:solidFill>
              </a:rPr>
            </a:br>
            <a:r>
              <a:rPr lang="pt-BR" sz="1200" smtClean="0"/>
              <a:t>Fornecedor → Indústria → Atacado/Varejo → Cliente Final </a:t>
            </a:r>
            <a:r>
              <a:rPr lang="pt-BR" sz="1600" smtClean="0">
                <a:solidFill>
                  <a:srgbClr val="993300"/>
                </a:solidFill>
              </a:rPr>
              <a:t> </a:t>
            </a:r>
            <a:r>
              <a:rPr lang="pt-BR" sz="1000" smtClean="0"/>
              <a:t> </a:t>
            </a:r>
            <a:r>
              <a:rPr lang="pt-BR" sz="1200" smtClean="0"/>
              <a:t>Em outras palavras, maior ou menor proximidade do consumidor final. Supõe-se que produtos de consumo produtivo, como autopeças, tenham maior formalização e controle (inclusive externo) devido às exigências dos clientes, que são empresas, muitas vezes de grande porte.</a:t>
            </a:r>
            <a:endParaRPr lang="pt-BR" sz="1200" i="1" smtClean="0"/>
          </a:p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 startAt="7"/>
            </a:pPr>
            <a:r>
              <a:rPr lang="pt-BR" sz="1600" b="1" i="1" smtClean="0">
                <a:solidFill>
                  <a:srgbClr val="993300"/>
                </a:solidFill>
              </a:rPr>
              <a:t>Conceito do produto</a:t>
            </a:r>
            <a:r>
              <a:rPr lang="pt-BR" sz="1200" smtClean="0">
                <a:solidFill>
                  <a:srgbClr val="993300"/>
                </a:solidFill>
              </a:rPr>
              <a:t>.</a:t>
            </a:r>
            <a:br>
              <a:rPr lang="pt-BR" sz="1200" smtClean="0">
                <a:solidFill>
                  <a:srgbClr val="993300"/>
                </a:solidFill>
              </a:rPr>
            </a:br>
            <a:r>
              <a:rPr lang="pt-BR" sz="1200" smtClean="0"/>
              <a:t>Podemos definir conceito como a descrição do objetivo e do conjunto de funções de um produto. Projetos de desenvolvimento de novos produtos podem estar relacionados: 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None/>
            </a:pPr>
            <a:r>
              <a:rPr lang="pt-BR" sz="1200" smtClean="0"/>
              <a:t>	i)  com a criação de novo conceito para produto existente;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None/>
            </a:pPr>
            <a:r>
              <a:rPr lang="pt-BR" sz="1200" smtClean="0"/>
              <a:t>	ii)  com a criação de novo conceito via novo produto</a:t>
            </a:r>
            <a:br>
              <a:rPr lang="pt-BR" sz="1200" smtClean="0"/>
            </a:br>
            <a:r>
              <a:rPr lang="pt-BR" sz="1200" smtClean="0"/>
              <a:t>iii) com a melhoria do conceito de produto existente. 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None/>
            </a:pPr>
            <a:r>
              <a:rPr lang="pt-BR" sz="1200" smtClean="0"/>
              <a:t>	Cada um dos três casos mencionados pode eventualmente possuir contingências diferentes para o processo de gestão da cadeia de valor da inovação. Por exemplo, melhorar o conceito de produto existente tende, a priori, a ser menos demandante do que criar conceito de um produto que não existe.</a:t>
            </a:r>
          </a:p>
          <a:p>
            <a:pPr marL="266700" indent="-266700" eaLnBrk="1" hangingPunct="1">
              <a:lnSpc>
                <a:spcPct val="80000"/>
              </a:lnSpc>
              <a:buFontTx/>
              <a:buNone/>
            </a:pPr>
            <a:endParaRPr lang="pt-BR" sz="1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988"/>
            <a:ext cx="8316913" cy="1143000"/>
          </a:xfrm>
        </p:spPr>
        <p:txBody>
          <a:bodyPr/>
          <a:lstStyle/>
          <a:p>
            <a:pPr eaLnBrk="1" hangingPunct="1"/>
            <a:r>
              <a:rPr lang="pt-BR" sz="4000" smtClean="0"/>
              <a:t>Os casos sugerem melhorias no modelo inicial da cadeia de valor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3276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pt-BR" smtClean="0"/>
          </a:p>
          <a:p>
            <a:pPr marL="0" indent="0" algn="ctr" eaLnBrk="1" hangingPunct="1">
              <a:buFontTx/>
              <a:buNone/>
            </a:pPr>
            <a:endParaRPr lang="pt-BR" smtClean="0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0" y="14049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2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endParaRPr lang="pt-BR">
              <a:solidFill>
                <a:srgbClr val="0000FF"/>
              </a:solidFill>
            </a:endParaRP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375"/>
            <a:ext cx="9144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988"/>
            <a:ext cx="8316913" cy="1143000"/>
          </a:xfrm>
        </p:spPr>
        <p:txBody>
          <a:bodyPr/>
          <a:lstStyle/>
          <a:p>
            <a:pPr eaLnBrk="1" hangingPunct="1"/>
            <a:r>
              <a:rPr lang="pt-BR" smtClean="0"/>
              <a:t>Os casos sugerem melhorias no modelo inicial da cadeia de valor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3276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pt-BR" smtClean="0"/>
          </a:p>
          <a:p>
            <a:pPr marL="0" indent="0" algn="ctr" eaLnBrk="1" hangingPunct="1">
              <a:buFontTx/>
              <a:buNone/>
            </a:pPr>
            <a:endParaRPr lang="pt-BR" smtClean="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1404938"/>
            <a:ext cx="91440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2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r>
              <a:rPr lang="pt-BR" sz="2400">
                <a:solidFill>
                  <a:srgbClr val="0000FF"/>
                </a:solidFill>
              </a:rPr>
              <a:t>Relativização da linearidade dos elos e subelos</a:t>
            </a:r>
          </a:p>
          <a:p>
            <a:pPr marL="622300" lvl="1" indent="-165100">
              <a:spcBef>
                <a:spcPct val="20000"/>
              </a:spcBef>
              <a:buSzPct val="65000"/>
              <a:buFontTx/>
              <a:buBlip>
                <a:blip r:embed="rId3"/>
              </a:buBlip>
              <a:tabLst>
                <a:tab pos="177800" algn="l"/>
              </a:tabLst>
            </a:pPr>
            <a:r>
              <a:rPr lang="pt-BR" sz="2000">
                <a:solidFill>
                  <a:schemeClr val="accent2"/>
                </a:solidFill>
              </a:rPr>
              <a:t>Há retroalimentações, paralelização</a:t>
            </a:r>
          </a:p>
          <a:p>
            <a:pPr marL="622300" lvl="1" indent="-165100">
              <a:spcBef>
                <a:spcPct val="20000"/>
              </a:spcBef>
              <a:buSzPct val="65000"/>
              <a:buFontTx/>
              <a:buBlip>
                <a:blip r:embed="rId3"/>
              </a:buBlip>
              <a:tabLst>
                <a:tab pos="177800" algn="l"/>
              </a:tabLst>
            </a:pPr>
            <a:r>
              <a:rPr lang="pt-BR" sz="2000">
                <a:solidFill>
                  <a:schemeClr val="accent2"/>
                </a:solidFill>
              </a:rPr>
              <a:t>Há projetos que “pulam” etapas</a:t>
            </a:r>
          </a:p>
          <a:p>
            <a:pPr marL="266700" indent="-266700">
              <a:spcBef>
                <a:spcPct val="7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r>
              <a:rPr lang="pt-BR" sz="2400">
                <a:solidFill>
                  <a:srgbClr val="0000FF"/>
                </a:solidFill>
              </a:rPr>
              <a:t>Há atividades antes e depois dos elos de H&amp;B </a:t>
            </a:r>
          </a:p>
          <a:p>
            <a:pPr marL="622300" lvl="1" indent="-165100">
              <a:spcBef>
                <a:spcPct val="20000"/>
              </a:spcBef>
              <a:buSzPct val="65000"/>
              <a:buFontTx/>
              <a:buBlip>
                <a:blip r:embed="rId4"/>
              </a:buBlip>
              <a:tabLst>
                <a:tab pos="177800" algn="l"/>
              </a:tabLst>
            </a:pPr>
            <a:r>
              <a:rPr lang="pt-BR" sz="2000">
                <a:solidFill>
                  <a:schemeClr val="accent2"/>
                </a:solidFill>
              </a:rPr>
              <a:t>Predesenvolvimento da ideia; esquemas de incitação à geração de ideias</a:t>
            </a:r>
          </a:p>
          <a:p>
            <a:pPr marL="622300" lvl="1" indent="-165100">
              <a:spcBef>
                <a:spcPct val="20000"/>
              </a:spcBef>
              <a:buSzPct val="65000"/>
              <a:buFontTx/>
              <a:buBlip>
                <a:blip r:embed="rId4"/>
              </a:buBlip>
              <a:tabLst>
                <a:tab pos="177800" algn="l"/>
              </a:tabLst>
            </a:pPr>
            <a:r>
              <a:rPr lang="pt-BR" sz="2000">
                <a:solidFill>
                  <a:schemeClr val="accent2"/>
                </a:solidFill>
              </a:rPr>
              <a:t>Esquema informacional e de pós-desenvolvimento</a:t>
            </a:r>
          </a:p>
          <a:p>
            <a:pPr marL="622300" lvl="1" indent="-165100">
              <a:spcBef>
                <a:spcPct val="20000"/>
              </a:spcBef>
              <a:buSzPct val="65000"/>
              <a:buFontTx/>
              <a:buBlip>
                <a:blip r:embed="rId4"/>
              </a:buBlip>
              <a:tabLst>
                <a:tab pos="177800" algn="l"/>
              </a:tabLst>
            </a:pPr>
            <a:r>
              <a:rPr lang="pt-BR" sz="2000">
                <a:solidFill>
                  <a:schemeClr val="accent2"/>
                </a:solidFill>
              </a:rPr>
              <a:t>Realimentação pós-comercialização; mudança tb no modelo de negócios</a:t>
            </a:r>
          </a:p>
          <a:p>
            <a:pPr marL="266700" indent="-266700">
              <a:spcBef>
                <a:spcPct val="7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r>
              <a:rPr lang="pt-BR" sz="2400">
                <a:solidFill>
                  <a:srgbClr val="0000FF"/>
                </a:solidFill>
              </a:rPr>
              <a:t>Projetos gerados a pedido </a:t>
            </a:r>
            <a:r>
              <a:rPr lang="pt-BR" sz="2400">
                <a:solidFill>
                  <a:srgbClr val="339933"/>
                </a:solidFill>
                <a:sym typeface="Wingdings" pitchFamily="2" charset="2"/>
              </a:rPr>
              <a:t></a:t>
            </a:r>
            <a:r>
              <a:rPr lang="pt-BR" sz="2400">
                <a:solidFill>
                  <a:srgbClr val="0000FF"/>
                </a:solidFill>
                <a:sym typeface="Wingdings" pitchFamily="2" charset="2"/>
              </a:rPr>
              <a:t> ideia básica é dado </a:t>
            </a:r>
            <a:r>
              <a:rPr lang="pt-BR" sz="2000">
                <a:solidFill>
                  <a:srgbClr val="0000FF"/>
                </a:solidFill>
                <a:sym typeface="Wingdings" pitchFamily="2" charset="2"/>
              </a:rPr>
              <a:t>(geração?)</a:t>
            </a:r>
            <a:endParaRPr lang="pt-BR" sz="2400">
              <a:solidFill>
                <a:srgbClr val="0000FF"/>
              </a:solidFill>
              <a:sym typeface="Wingdings" pitchFamily="2" charset="2"/>
            </a:endParaRPr>
          </a:p>
          <a:p>
            <a:pPr marL="266700" indent="-266700">
              <a:spcBef>
                <a:spcPct val="7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r>
              <a:rPr lang="pt-BR" sz="2400" i="1">
                <a:solidFill>
                  <a:srgbClr val="0000FF"/>
                </a:solidFill>
              </a:rPr>
              <a:t>Open innovation</a:t>
            </a:r>
            <a:r>
              <a:rPr lang="pt-BR" sz="2400">
                <a:solidFill>
                  <a:srgbClr val="0000FF"/>
                </a:solidFill>
              </a:rPr>
              <a:t> ao longo de toda a cadeia </a:t>
            </a:r>
            <a:r>
              <a:rPr lang="pt-BR" sz="2000">
                <a:solidFill>
                  <a:srgbClr val="0000FF"/>
                </a:solidFill>
              </a:rPr>
              <a:t>(incluindo pré e pós)</a:t>
            </a:r>
          </a:p>
          <a:p>
            <a:pPr marL="266700" indent="-266700">
              <a:spcBef>
                <a:spcPct val="7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r>
              <a:rPr lang="pt-BR" sz="2400">
                <a:solidFill>
                  <a:srgbClr val="0000FF"/>
                </a:solidFill>
              </a:rPr>
              <a:t>“Mercados” de ideias, capitais, talentos, negócios</a:t>
            </a:r>
            <a:br>
              <a:rPr lang="pt-BR" sz="2400">
                <a:solidFill>
                  <a:srgbClr val="0000FF"/>
                </a:solidFill>
              </a:rPr>
            </a:br>
            <a:r>
              <a:rPr lang="pt-BR" sz="2400">
                <a:solidFill>
                  <a:schemeClr val="folHlink"/>
                </a:solidFill>
                <a:sym typeface="Wingdings" pitchFamily="2" charset="2"/>
              </a:rPr>
              <a:t></a:t>
            </a:r>
            <a:r>
              <a:rPr lang="pt-BR" sz="240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pt-BR" sz="2000">
                <a:solidFill>
                  <a:schemeClr val="accent2"/>
                </a:solidFill>
                <a:sym typeface="Wingdings" pitchFamily="2" charset="2"/>
              </a:rPr>
              <a:t>apoiam e viabilizam iniciativas; </a:t>
            </a:r>
            <a:r>
              <a:rPr lang="pt-BR" sz="2000">
                <a:solidFill>
                  <a:schemeClr val="accent2"/>
                </a:solidFill>
              </a:rPr>
              <a:t>“contrabando” oficializado</a:t>
            </a:r>
            <a:r>
              <a:rPr lang="pt-BR">
                <a:solidFill>
                  <a:srgbClr val="0000FF"/>
                </a:solidFill>
              </a:rPr>
              <a:t> </a:t>
            </a:r>
            <a:endParaRPr lang="pt-BR" sz="2000">
              <a:solidFill>
                <a:srgbClr val="0000FF"/>
              </a:solidFill>
            </a:endParaRPr>
          </a:p>
          <a:p>
            <a:pPr marL="266700" indent="-266700">
              <a:spcBef>
                <a:spcPct val="2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endParaRPr lang="pt-BR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8000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968500"/>
            <a:ext cx="5375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Cloud"/>
          <p:cNvSpPr>
            <a:spLocks noChangeAspect="1" noEditPoints="1" noChangeArrowheads="1"/>
          </p:cNvSpPr>
          <p:nvPr/>
        </p:nvSpPr>
        <p:spPr bwMode="auto">
          <a:xfrm rot="-2533521">
            <a:off x="6773863" y="727075"/>
            <a:ext cx="3022600" cy="2968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3060" name="Cloud"/>
          <p:cNvSpPr>
            <a:spLocks noChangeAspect="1" noEditPoints="1" noChangeArrowheads="1"/>
          </p:cNvSpPr>
          <p:nvPr/>
        </p:nvSpPr>
        <p:spPr bwMode="auto">
          <a:xfrm rot="-2533521">
            <a:off x="-198438" y="1139825"/>
            <a:ext cx="2849563" cy="24796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179388" y="1706563"/>
            <a:ext cx="216058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Esquemas pré-cadastro formal de ideias. 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Distinção entre criação de novo negócio </a:t>
            </a:r>
            <a:r>
              <a:rPr lang="pt-BR" sz="1200" i="1">
                <a:latin typeface="Arial Rounded MT Bold" pitchFamily="34" charset="0"/>
              </a:rPr>
              <a:t>X</a:t>
            </a:r>
            <a:r>
              <a:rPr lang="pt-BR" sz="1200">
                <a:latin typeface="Arial Rounded MT Bold" pitchFamily="34" charset="0"/>
              </a:rPr>
              <a:t> projeto de adaptação de algo existente à demanda formulada por cliente </a:t>
            </a:r>
          </a:p>
        </p:txBody>
      </p:sp>
      <p:sp>
        <p:nvSpPr>
          <p:cNvPr id="173062" name="AutoShape 6"/>
          <p:cNvSpPr>
            <a:spLocks noChangeArrowheads="1"/>
          </p:cNvSpPr>
          <p:nvPr/>
        </p:nvSpPr>
        <p:spPr bwMode="auto">
          <a:xfrm rot="10800000">
            <a:off x="0" y="0"/>
            <a:ext cx="2663825" cy="1476375"/>
          </a:xfrm>
          <a:prstGeom prst="wedgeEllipseCallout">
            <a:avLst>
              <a:gd name="adj1" fmla="val 10903"/>
              <a:gd name="adj2" fmla="val -5290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pt-BR"/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0" y="254000"/>
            <a:ext cx="27003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Incitação; prefinanciamento (teste prévio da ideia de ideia);  “contrabando”, “mercados”de idéias, talentos, financiamento”;  cultura, sistema de RH etc.</a:t>
            </a:r>
            <a:endParaRPr lang="pt-BR" sz="1200" b="1"/>
          </a:p>
        </p:txBody>
      </p:sp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0" y="3984625"/>
            <a:ext cx="9036050" cy="1008063"/>
          </a:xfrm>
          <a:prstGeom prst="horizontalScroll">
            <a:avLst>
              <a:gd name="adj" fmla="val 12500"/>
            </a:avLst>
          </a:prstGeom>
          <a:solidFill>
            <a:srgbClr val="0000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0" y="4149725"/>
            <a:ext cx="8856663" cy="6111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62050" indent="-1162050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Substrato: </a:t>
            </a:r>
            <a:r>
              <a:rPr lang="pt-BR" sz="1600">
                <a:solidFill>
                  <a:schemeClr val="bg1"/>
                </a:solidFill>
              </a:rPr>
              <a:t>esquema de organização e gestão que suporta as decisões, incita as pessoas e possibilita aproveitar oportunidades, recursos, criar valor</a:t>
            </a:r>
          </a:p>
        </p:txBody>
      </p:sp>
      <p:sp>
        <p:nvSpPr>
          <p:cNvPr id="173066" name="AutoShape 10"/>
          <p:cNvSpPr>
            <a:spLocks noChangeArrowheads="1"/>
          </p:cNvSpPr>
          <p:nvPr/>
        </p:nvSpPr>
        <p:spPr bwMode="auto">
          <a:xfrm>
            <a:off x="971550" y="3748088"/>
            <a:ext cx="360363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67" name="AutoShape 11"/>
          <p:cNvSpPr>
            <a:spLocks noChangeArrowheads="1"/>
          </p:cNvSpPr>
          <p:nvPr/>
        </p:nvSpPr>
        <p:spPr bwMode="auto">
          <a:xfrm>
            <a:off x="8115300" y="3722688"/>
            <a:ext cx="360363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68" name="AutoShape 12"/>
          <p:cNvSpPr>
            <a:spLocks noChangeArrowheads="1"/>
          </p:cNvSpPr>
          <p:nvPr/>
        </p:nvSpPr>
        <p:spPr bwMode="auto">
          <a:xfrm>
            <a:off x="2411413" y="37226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69" name="AutoShape 13"/>
          <p:cNvSpPr>
            <a:spLocks noChangeArrowheads="1"/>
          </p:cNvSpPr>
          <p:nvPr/>
        </p:nvSpPr>
        <p:spPr bwMode="auto">
          <a:xfrm>
            <a:off x="3078163" y="37099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1692275" y="3709988"/>
            <a:ext cx="360363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1" name="AutoShape 15"/>
          <p:cNvSpPr>
            <a:spLocks noChangeArrowheads="1"/>
          </p:cNvSpPr>
          <p:nvPr/>
        </p:nvSpPr>
        <p:spPr bwMode="auto">
          <a:xfrm>
            <a:off x="7356475" y="3722688"/>
            <a:ext cx="360363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2" name="AutoShape 16"/>
          <p:cNvSpPr>
            <a:spLocks noChangeArrowheads="1"/>
          </p:cNvSpPr>
          <p:nvPr/>
        </p:nvSpPr>
        <p:spPr bwMode="auto">
          <a:xfrm>
            <a:off x="6588125" y="3722688"/>
            <a:ext cx="360363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3" name="AutoShape 17"/>
          <p:cNvSpPr>
            <a:spLocks noChangeArrowheads="1"/>
          </p:cNvSpPr>
          <p:nvPr/>
        </p:nvSpPr>
        <p:spPr bwMode="auto">
          <a:xfrm>
            <a:off x="268288" y="37226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4" name="AutoShape 18"/>
          <p:cNvSpPr>
            <a:spLocks noChangeArrowheads="1"/>
          </p:cNvSpPr>
          <p:nvPr/>
        </p:nvSpPr>
        <p:spPr bwMode="auto">
          <a:xfrm>
            <a:off x="5867400" y="3709988"/>
            <a:ext cx="360363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5" name="AutoShape 19"/>
          <p:cNvSpPr>
            <a:spLocks noChangeArrowheads="1"/>
          </p:cNvSpPr>
          <p:nvPr/>
        </p:nvSpPr>
        <p:spPr bwMode="auto">
          <a:xfrm>
            <a:off x="3779838" y="37099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6" name="AutoShape 20"/>
          <p:cNvSpPr>
            <a:spLocks noChangeArrowheads="1"/>
          </p:cNvSpPr>
          <p:nvPr/>
        </p:nvSpPr>
        <p:spPr bwMode="auto">
          <a:xfrm>
            <a:off x="4427538" y="37099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7" name="AutoShape 21"/>
          <p:cNvSpPr>
            <a:spLocks noChangeArrowheads="1"/>
          </p:cNvSpPr>
          <p:nvPr/>
        </p:nvSpPr>
        <p:spPr bwMode="auto">
          <a:xfrm>
            <a:off x="5148263" y="37226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8" name="AutoShape 22"/>
          <p:cNvSpPr>
            <a:spLocks noChangeArrowheads="1"/>
          </p:cNvSpPr>
          <p:nvPr/>
        </p:nvSpPr>
        <p:spPr bwMode="auto">
          <a:xfrm>
            <a:off x="8650288" y="37353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9" name="AutoShape 23"/>
          <p:cNvSpPr>
            <a:spLocks noChangeArrowheads="1"/>
          </p:cNvSpPr>
          <p:nvPr/>
        </p:nvSpPr>
        <p:spPr bwMode="auto">
          <a:xfrm>
            <a:off x="2733675" y="333375"/>
            <a:ext cx="1008063" cy="1295400"/>
          </a:xfrm>
          <a:prstGeom prst="wedgeRoundRectCallout">
            <a:avLst>
              <a:gd name="adj1" fmla="val -16144"/>
              <a:gd name="adj2" fmla="val 63236"/>
              <a:gd name="adj3" fmla="val 16667"/>
            </a:avLst>
          </a:prstGeom>
          <a:solidFill>
            <a:schemeClr val="bg1"/>
          </a:solidFill>
          <a:ln w="28575" cap="rnd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73080" name="Text Box 24"/>
          <p:cNvSpPr txBox="1">
            <a:spLocks noChangeArrowheads="1"/>
          </p:cNvSpPr>
          <p:nvPr/>
        </p:nvSpPr>
        <p:spPr bwMode="auto">
          <a:xfrm>
            <a:off x="2716213" y="404813"/>
            <a:ext cx="1008062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 Subelos não sequen-ciais nem excluden-tes</a:t>
            </a:r>
          </a:p>
        </p:txBody>
      </p:sp>
      <p:sp>
        <p:nvSpPr>
          <p:cNvPr id="173081" name="AutoShape 25"/>
          <p:cNvSpPr>
            <a:spLocks noChangeArrowheads="1"/>
          </p:cNvSpPr>
          <p:nvPr/>
        </p:nvSpPr>
        <p:spPr bwMode="auto">
          <a:xfrm>
            <a:off x="2843213" y="1897063"/>
            <a:ext cx="792162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82" name="AutoShape 26"/>
          <p:cNvSpPr>
            <a:spLocks noChangeArrowheads="1"/>
          </p:cNvSpPr>
          <p:nvPr/>
        </p:nvSpPr>
        <p:spPr bwMode="auto">
          <a:xfrm rot="10800000">
            <a:off x="2800350" y="2328863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83" name="AutoShape 27"/>
          <p:cNvSpPr>
            <a:spLocks noChangeArrowheads="1"/>
          </p:cNvSpPr>
          <p:nvPr/>
        </p:nvSpPr>
        <p:spPr bwMode="auto">
          <a:xfrm>
            <a:off x="3851275" y="188913"/>
            <a:ext cx="1008063" cy="1419225"/>
          </a:xfrm>
          <a:prstGeom prst="wedgeRoundRectCallout">
            <a:avLst>
              <a:gd name="adj1" fmla="val -70157"/>
              <a:gd name="adj2" fmla="val 76847"/>
              <a:gd name="adj3" fmla="val 16667"/>
            </a:avLst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73084" name="Text Box 28"/>
          <p:cNvSpPr txBox="1">
            <a:spLocks noChangeArrowheads="1"/>
          </p:cNvSpPr>
          <p:nvPr/>
        </p:nvSpPr>
        <p:spPr bwMode="auto">
          <a:xfrm>
            <a:off x="3741738" y="254000"/>
            <a:ext cx="122396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Idéias chegam pré-tratadas? Esquema de triagem: quem, como, instâncias. </a:t>
            </a:r>
          </a:p>
        </p:txBody>
      </p:sp>
      <p:sp>
        <p:nvSpPr>
          <p:cNvPr id="173085" name="AutoShape 29"/>
          <p:cNvSpPr>
            <a:spLocks noChangeArrowheads="1"/>
          </p:cNvSpPr>
          <p:nvPr/>
        </p:nvSpPr>
        <p:spPr bwMode="auto">
          <a:xfrm>
            <a:off x="5010150" y="0"/>
            <a:ext cx="1001713" cy="1897063"/>
          </a:xfrm>
          <a:prstGeom prst="wedgeRoundRectCallout">
            <a:avLst>
              <a:gd name="adj1" fmla="val -109111"/>
              <a:gd name="adj2" fmla="val 56778"/>
              <a:gd name="adj3" fmla="val 16667"/>
            </a:avLst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73086" name="Text Box 30"/>
          <p:cNvSpPr txBox="1">
            <a:spLocks noChangeArrowheads="1"/>
          </p:cNvSpPr>
          <p:nvPr/>
        </p:nvSpPr>
        <p:spPr bwMode="auto">
          <a:xfrm>
            <a:off x="4864100" y="38100"/>
            <a:ext cx="12969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Tipo de análise para seleção: financeira (ROI etc.) x “visão”. Papéis de Marketing, P&amp;D, Produção </a:t>
            </a:r>
          </a:p>
        </p:txBody>
      </p:sp>
      <p:sp>
        <p:nvSpPr>
          <p:cNvPr id="173087" name="AutoShape 31"/>
          <p:cNvSpPr>
            <a:spLocks noChangeArrowheads="1"/>
          </p:cNvSpPr>
          <p:nvPr/>
        </p:nvSpPr>
        <p:spPr bwMode="auto">
          <a:xfrm>
            <a:off x="6156325" y="188913"/>
            <a:ext cx="1081088" cy="1727200"/>
          </a:xfrm>
          <a:prstGeom prst="wedgeRoundRectCallout">
            <a:avLst>
              <a:gd name="adj1" fmla="val -21366"/>
              <a:gd name="adj2" fmla="val 46324"/>
              <a:gd name="adj3" fmla="val 16667"/>
            </a:avLst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73088" name="Text Box 32"/>
          <p:cNvSpPr txBox="1">
            <a:spLocks noChangeArrowheads="1"/>
          </p:cNvSpPr>
          <p:nvPr/>
        </p:nvSpPr>
        <p:spPr bwMode="auto">
          <a:xfrm>
            <a:off x="6089650" y="260350"/>
            <a:ext cx="122396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Dissemina-ção na empresa pode se dar também nos elos anteriores</a:t>
            </a:r>
          </a:p>
        </p:txBody>
      </p:sp>
      <p:sp>
        <p:nvSpPr>
          <p:cNvPr id="173089" name="AutoShape 33"/>
          <p:cNvSpPr>
            <a:spLocks noChangeArrowheads="1"/>
          </p:cNvSpPr>
          <p:nvPr/>
        </p:nvSpPr>
        <p:spPr bwMode="auto">
          <a:xfrm rot="5120500">
            <a:off x="5912644" y="1359694"/>
            <a:ext cx="357188" cy="1282700"/>
          </a:xfrm>
          <a:prstGeom prst="lightningBol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90" name="AutoShape 34"/>
          <p:cNvSpPr>
            <a:spLocks noChangeArrowheads="1"/>
          </p:cNvSpPr>
          <p:nvPr/>
        </p:nvSpPr>
        <p:spPr bwMode="auto">
          <a:xfrm rot="5120500">
            <a:off x="5084763" y="593725"/>
            <a:ext cx="276225" cy="2879725"/>
          </a:xfrm>
          <a:prstGeom prst="lightningBol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88" name="Text Box 35"/>
          <p:cNvSpPr txBox="1">
            <a:spLocks noChangeArrowheads="1"/>
          </p:cNvSpPr>
          <p:nvPr/>
        </p:nvSpPr>
        <p:spPr bwMode="auto">
          <a:xfrm>
            <a:off x="0" y="6181725"/>
            <a:ext cx="903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rgbClr val="CC0000"/>
                </a:solidFill>
              </a:rPr>
              <a:t>Cadeia de valor expandida da inovação na empresa – topologia reformulada</a:t>
            </a:r>
          </a:p>
        </p:txBody>
      </p:sp>
      <p:sp>
        <p:nvSpPr>
          <p:cNvPr id="173092" name="Oval 36"/>
          <p:cNvSpPr>
            <a:spLocks noChangeArrowheads="1"/>
          </p:cNvSpPr>
          <p:nvPr/>
        </p:nvSpPr>
        <p:spPr bwMode="auto">
          <a:xfrm>
            <a:off x="2484438" y="5157788"/>
            <a:ext cx="3276600" cy="9080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93" name="Text Box 37"/>
          <p:cNvSpPr txBox="1">
            <a:spLocks noChangeArrowheads="1"/>
          </p:cNvSpPr>
          <p:nvPr/>
        </p:nvSpPr>
        <p:spPr bwMode="auto">
          <a:xfrm>
            <a:off x="2843213" y="5191125"/>
            <a:ext cx="24479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rgbClr val="FFFF00"/>
                </a:solidFill>
              </a:rPr>
              <a:t>Pano de fundo:</a:t>
            </a:r>
            <a:br>
              <a:rPr lang="pt-BR" sz="1600">
                <a:solidFill>
                  <a:srgbClr val="FFFF00"/>
                </a:solidFill>
              </a:rPr>
            </a:br>
            <a:r>
              <a:rPr lang="pt-BR" sz="1600">
                <a:solidFill>
                  <a:srgbClr val="FFFF00"/>
                </a:solidFill>
              </a:rPr>
              <a:t>estrutura de competição na indústria / negócio</a:t>
            </a:r>
          </a:p>
          <a:p>
            <a:pPr>
              <a:spcBef>
                <a:spcPct val="50000"/>
              </a:spcBef>
            </a:pPr>
            <a:endParaRPr lang="pt-BR" sz="1600">
              <a:solidFill>
                <a:srgbClr val="FFFF00"/>
              </a:solidFill>
            </a:endParaRPr>
          </a:p>
        </p:txBody>
      </p:sp>
      <p:sp>
        <p:nvSpPr>
          <p:cNvPr id="173094" name="Text Box 38"/>
          <p:cNvSpPr txBox="1">
            <a:spLocks noChangeArrowheads="1"/>
          </p:cNvSpPr>
          <p:nvPr/>
        </p:nvSpPr>
        <p:spPr bwMode="auto">
          <a:xfrm>
            <a:off x="7194550" y="1039813"/>
            <a:ext cx="20510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>
                <a:latin typeface="Arial Rounded MT Bold" pitchFamily="34" charset="0"/>
              </a:rPr>
              <a:t>    </a:t>
            </a:r>
            <a:r>
              <a:rPr lang="pt-BR" sz="1200">
                <a:latin typeface="Arial Rounded MT Bold" pitchFamily="34" charset="0"/>
              </a:rPr>
              <a:t>Pós-comercialização: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Retroalimentação, formalização de plataformas, memória técnica, aprendizagem de uso. </a:t>
            </a:r>
            <a:r>
              <a:rPr lang="pt-BR" sz="1200" i="1">
                <a:latin typeface="Arial Rounded MT Bold" pitchFamily="34" charset="0"/>
              </a:rPr>
              <a:t>Feed back</a:t>
            </a:r>
            <a:r>
              <a:rPr lang="pt-BR" sz="1200">
                <a:latin typeface="Arial Rounded MT Bold" pitchFamily="34" charset="0"/>
              </a:rPr>
              <a:t> a partir de usuários/clientes principais: adaptações ou mudanças de conceito, especificação, atributos etc.</a:t>
            </a:r>
          </a:p>
        </p:txBody>
      </p:sp>
      <p:sp>
        <p:nvSpPr>
          <p:cNvPr id="173095" name="Text Box 39"/>
          <p:cNvSpPr txBox="1">
            <a:spLocks noChangeArrowheads="1"/>
          </p:cNvSpPr>
          <p:nvPr/>
        </p:nvSpPr>
        <p:spPr bwMode="auto">
          <a:xfrm>
            <a:off x="5826125" y="5008563"/>
            <a:ext cx="28082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339933"/>
                </a:solidFill>
              </a:rPr>
              <a:t>Cuidado: novo produto pode se ligar a outra/nova indústria / negócio</a:t>
            </a:r>
          </a:p>
        </p:txBody>
      </p:sp>
      <p:sp>
        <p:nvSpPr>
          <p:cNvPr id="173096" name="AutoShape 40"/>
          <p:cNvSpPr>
            <a:spLocks/>
          </p:cNvSpPr>
          <p:nvPr/>
        </p:nvSpPr>
        <p:spPr bwMode="auto">
          <a:xfrm>
            <a:off x="5915025" y="5013325"/>
            <a:ext cx="144463" cy="1223963"/>
          </a:xfrm>
          <a:prstGeom prst="leftBrace">
            <a:avLst>
              <a:gd name="adj1" fmla="val 706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srgbClr val="339933"/>
              </a:solidFill>
            </a:endParaRPr>
          </a:p>
        </p:txBody>
      </p:sp>
      <p:sp>
        <p:nvSpPr>
          <p:cNvPr id="173097" name="AutoShape 41"/>
          <p:cNvSpPr>
            <a:spLocks noChangeArrowheads="1"/>
          </p:cNvSpPr>
          <p:nvPr/>
        </p:nvSpPr>
        <p:spPr bwMode="auto">
          <a:xfrm rot="10800000">
            <a:off x="3708400" y="2492375"/>
            <a:ext cx="1223963" cy="288925"/>
          </a:xfrm>
          <a:prstGeom prst="curvedDownArrow">
            <a:avLst>
              <a:gd name="adj1" fmla="val 70310"/>
              <a:gd name="adj2" fmla="val 156055"/>
              <a:gd name="adj3" fmla="val 34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98" name="AutoShape 42"/>
          <p:cNvSpPr>
            <a:spLocks noChangeArrowheads="1"/>
          </p:cNvSpPr>
          <p:nvPr/>
        </p:nvSpPr>
        <p:spPr bwMode="auto">
          <a:xfrm rot="10800000">
            <a:off x="5148263" y="2492375"/>
            <a:ext cx="1223962" cy="288925"/>
          </a:xfrm>
          <a:prstGeom prst="curvedDownArrow">
            <a:avLst>
              <a:gd name="adj1" fmla="val 70310"/>
              <a:gd name="adj2" fmla="val 156055"/>
              <a:gd name="adj3" fmla="val 34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99" name="AutoShape 43"/>
          <p:cNvSpPr>
            <a:spLocks noChangeArrowheads="1"/>
          </p:cNvSpPr>
          <p:nvPr/>
        </p:nvSpPr>
        <p:spPr bwMode="auto">
          <a:xfrm rot="10800000">
            <a:off x="4500563" y="2708275"/>
            <a:ext cx="1008062" cy="73025"/>
          </a:xfrm>
          <a:prstGeom prst="curvedDownArrow">
            <a:avLst>
              <a:gd name="adj1" fmla="val 225727"/>
              <a:gd name="adj2" fmla="val 55217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7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/>
      <p:bldP spid="173062" grpId="0" animBg="1"/>
      <p:bldP spid="173063" grpId="0"/>
      <p:bldP spid="173064" grpId="0" animBg="1"/>
      <p:bldP spid="173065" grpId="0" animBg="1"/>
      <p:bldP spid="173066" grpId="0" animBg="1"/>
      <p:bldP spid="173067" grpId="0" animBg="1"/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  <p:bldP spid="173076" grpId="0" animBg="1"/>
      <p:bldP spid="173077" grpId="0" animBg="1"/>
      <p:bldP spid="173078" grpId="0" animBg="1"/>
      <p:bldP spid="173079" grpId="0" animBg="1"/>
      <p:bldP spid="173080" grpId="0"/>
      <p:bldP spid="173080" grpId="1"/>
      <p:bldP spid="173081" grpId="0" animBg="1"/>
      <p:bldP spid="173082" grpId="0" animBg="1"/>
      <p:bldP spid="173083" grpId="0" animBg="1"/>
      <p:bldP spid="173084" grpId="0"/>
      <p:bldP spid="173085" grpId="0" animBg="1"/>
      <p:bldP spid="173086" grpId="0"/>
      <p:bldP spid="173087" grpId="0" animBg="1"/>
      <p:bldP spid="173089" grpId="0" animBg="1"/>
      <p:bldP spid="173090" grpId="0" animBg="1"/>
      <p:bldP spid="173092" grpId="0" animBg="1"/>
      <p:bldP spid="173093" grpId="0"/>
      <p:bldP spid="173094" grpId="0"/>
      <p:bldP spid="173095" grpId="0"/>
      <p:bldP spid="173096" grpId="0" animBg="1"/>
      <p:bldP spid="173097" grpId="0" animBg="1"/>
      <p:bldP spid="173098" grpId="0" animBg="1"/>
      <p:bldP spid="17309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280400" cy="16573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FF"/>
                </a:solidFill>
              </a:rPr>
              <a:t/>
            </a:r>
            <a:br>
              <a:rPr lang="pt-BR" sz="3200" smtClean="0">
                <a:solidFill>
                  <a:srgbClr val="0000FF"/>
                </a:solidFill>
              </a:rPr>
            </a:br>
            <a:r>
              <a:rPr lang="pt-BR" sz="3200" smtClean="0">
                <a:solidFill>
                  <a:srgbClr val="0000FF"/>
                </a:solidFill>
              </a:rPr>
              <a:t>Substrato de organização e gestão que dá vida à cadeia: </a:t>
            </a:r>
            <a:r>
              <a:rPr lang="pt-BR" sz="3200" smtClean="0"/>
              <a:t> </a:t>
            </a:r>
            <a:br>
              <a:rPr lang="pt-BR" sz="3200" smtClean="0"/>
            </a:br>
            <a:r>
              <a:rPr lang="pt-BR" sz="3200" smtClean="0"/>
              <a:t>o que sustenta o processo de inovação?</a:t>
            </a:r>
            <a:r>
              <a:rPr lang="pt-BR" sz="4000" smtClean="0"/>
              <a:t/>
            </a:r>
            <a:br>
              <a:rPr lang="pt-BR" sz="4000" smtClean="0"/>
            </a:br>
            <a:endParaRPr lang="pt-BR" sz="4000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8964613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Inovação como estratégia</a:t>
            </a:r>
            <a:br>
              <a:rPr lang="pt-BR" smtClean="0"/>
            </a:br>
            <a:r>
              <a:rPr lang="pt-BR" smtClean="0"/>
              <a:t>Inovação explicitada na estratégia</a:t>
            </a:r>
          </a:p>
          <a:p>
            <a:pPr lvl="1" eaLnBrk="1" hangingPunct="1"/>
            <a:r>
              <a:rPr lang="pt-BR" sz="2400" smtClean="0"/>
              <a:t>Compromisso e prática da alta direção e da média gerência</a:t>
            </a:r>
          </a:p>
          <a:p>
            <a:pPr lvl="2" eaLnBrk="1" hangingPunct="1"/>
            <a:r>
              <a:rPr lang="pt-BR" sz="2000" smtClean="0">
                <a:solidFill>
                  <a:srgbClr val="0000FF"/>
                </a:solidFill>
              </a:rPr>
              <a:t>Atos cotidianos, mais do que </a:t>
            </a:r>
            <a:r>
              <a:rPr lang="en-US" sz="2000" i="1" smtClean="0">
                <a:solidFill>
                  <a:srgbClr val="0000FF"/>
                </a:solidFill>
              </a:rPr>
              <a:t>banners</a:t>
            </a:r>
            <a:r>
              <a:rPr lang="pt-BR" sz="2000" smtClean="0">
                <a:solidFill>
                  <a:srgbClr val="0000FF"/>
                </a:solidFill>
              </a:rPr>
              <a:t> e discursos</a:t>
            </a:r>
            <a:endParaRPr lang="pt-BR" sz="1800" smtClean="0"/>
          </a:p>
          <a:p>
            <a:pPr lvl="1" eaLnBrk="1" hangingPunct="1"/>
            <a:r>
              <a:rPr lang="pt-BR" sz="2400" smtClean="0"/>
              <a:t>Esquemas de organização e gestão compatíveis</a:t>
            </a:r>
          </a:p>
          <a:p>
            <a:pPr lvl="2" eaLnBrk="1" hangingPunct="1"/>
            <a:r>
              <a:rPr lang="pt-BR" sz="2000" smtClean="0"/>
              <a:t>Esquemas flexíveis de trabalho, relativização da hierarquia rígida</a:t>
            </a:r>
          </a:p>
          <a:p>
            <a:pPr lvl="2" eaLnBrk="1" hangingPunct="1"/>
            <a:r>
              <a:rPr lang="pt-BR" sz="2000" smtClean="0"/>
              <a:t>Trabalho em equipe com autonomia favorece inovação</a:t>
            </a:r>
          </a:p>
          <a:p>
            <a:pPr lvl="2" eaLnBrk="1" hangingPunct="1"/>
            <a:r>
              <a:rPr lang="pt-BR" sz="2000" smtClean="0"/>
              <a:t>Autonomia para gerir tempo favorece inovação</a:t>
            </a:r>
          </a:p>
          <a:p>
            <a:pPr lvl="2" eaLnBrk="1" hangingPunct="1"/>
            <a:r>
              <a:rPr lang="pt-BR" sz="2000" smtClean="0"/>
              <a:t>“Mercado” de talentos</a:t>
            </a:r>
          </a:p>
          <a:p>
            <a:pPr lvl="3" eaLnBrk="1" hangingPunct="1"/>
            <a:r>
              <a:rPr lang="pt-BR" sz="1600" smtClean="0"/>
              <a:t>Pagar pelos talentos</a:t>
            </a:r>
          </a:p>
          <a:p>
            <a:pPr lvl="3" eaLnBrk="1" hangingPunct="1"/>
            <a:r>
              <a:rPr lang="pt-BR" sz="1600" smtClean="0"/>
              <a:t>Desenvolver o talento de todos</a:t>
            </a:r>
            <a:br>
              <a:rPr lang="pt-BR" sz="1600" smtClean="0"/>
            </a:br>
            <a:endParaRPr lang="pt-BR" sz="1600" smtClean="0"/>
          </a:p>
          <a:p>
            <a:pPr lvl="2" eaLnBrk="1" hangingPunct="1"/>
            <a:endParaRPr lang="pt-BR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280400" cy="16573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FF"/>
                </a:solidFill>
              </a:rPr>
              <a:t/>
            </a:r>
            <a:br>
              <a:rPr lang="pt-BR" sz="3200" smtClean="0">
                <a:solidFill>
                  <a:srgbClr val="0000FF"/>
                </a:solidFill>
              </a:rPr>
            </a:br>
            <a:r>
              <a:rPr lang="pt-BR" sz="3200" smtClean="0">
                <a:solidFill>
                  <a:srgbClr val="0000FF"/>
                </a:solidFill>
              </a:rPr>
              <a:t>Substrato de organização e gestão que dá vida à cadeia: </a:t>
            </a:r>
            <a:r>
              <a:rPr lang="pt-BR" sz="3200" smtClean="0"/>
              <a:t> </a:t>
            </a:r>
            <a:br>
              <a:rPr lang="pt-BR" sz="3200" smtClean="0"/>
            </a:br>
            <a:r>
              <a:rPr lang="pt-BR" sz="3200" smtClean="0"/>
              <a:t>o que sustenta o processo de inovação?</a:t>
            </a:r>
            <a:r>
              <a:rPr lang="pt-BR" sz="4000" smtClean="0"/>
              <a:t/>
            </a:r>
            <a:br>
              <a:rPr lang="pt-BR" sz="4000" smtClean="0"/>
            </a:br>
            <a:endParaRPr lang="pt-BR" sz="400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964612" cy="51133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Organizar para inovar</a:t>
            </a:r>
            <a:endParaRPr lang="pt-BR" smtClean="0">
              <a:solidFill>
                <a:srgbClr val="0000FF"/>
              </a:solidFill>
            </a:endParaRPr>
          </a:p>
          <a:p>
            <a:pPr lvl="1" eaLnBrk="1" hangingPunct="1"/>
            <a:r>
              <a:rPr lang="pt-BR" sz="2400" smtClean="0"/>
              <a:t>Necessidade de flexibilidade, integração e “rede” para aproveitar oportunidades ou criá-las</a:t>
            </a:r>
          </a:p>
          <a:p>
            <a:pPr lvl="2" eaLnBrk="1" hangingPunct="1">
              <a:buSzPct val="70000"/>
            </a:pPr>
            <a:r>
              <a:rPr lang="pt-BR" sz="1800" smtClean="0">
                <a:solidFill>
                  <a:srgbClr val="0000FF"/>
                </a:solidFill>
              </a:rPr>
              <a:t>Flexibilidade em operações internas e na relação com outras entidades</a:t>
            </a:r>
          </a:p>
          <a:p>
            <a:pPr lvl="1" eaLnBrk="1" hangingPunct="1"/>
            <a:r>
              <a:rPr lang="pt-BR" sz="2400" smtClean="0"/>
              <a:t>Criar e gerir redes de entidades e pessoas externas para captar/explorar/criar oportunidades</a:t>
            </a:r>
          </a:p>
          <a:p>
            <a:pPr lvl="1" eaLnBrk="1" hangingPunct="1"/>
            <a:r>
              <a:rPr lang="pt-BR" sz="2400" smtClean="0"/>
              <a:t>Desenvolver sistema “aberto” de gestão de conhecimento</a:t>
            </a:r>
          </a:p>
          <a:p>
            <a:pPr lvl="1" eaLnBrk="1" hangingPunct="1"/>
            <a:r>
              <a:rPr lang="pt-BR" sz="2400" smtClean="0"/>
              <a:t>Articulação </a:t>
            </a:r>
            <a:r>
              <a:rPr lang="pt-BR" sz="2400" smtClean="0">
                <a:sym typeface="Wingdings" pitchFamily="2" charset="2"/>
              </a:rPr>
              <a:t>de três formas de trabalho: </a:t>
            </a:r>
            <a:br>
              <a:rPr lang="pt-BR" sz="2400" smtClean="0">
                <a:sym typeface="Wingdings" pitchFamily="2" charset="2"/>
              </a:rPr>
            </a:br>
            <a:r>
              <a:rPr lang="pt-BR" sz="2400" smtClean="0">
                <a:sym typeface="Wingdings" pitchFamily="2" charset="2"/>
              </a:rPr>
              <a:t>                                           individual, em equipe e em rede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280400" cy="16573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FF"/>
                </a:solidFill>
              </a:rPr>
              <a:t/>
            </a:r>
            <a:br>
              <a:rPr lang="pt-BR" sz="3200" smtClean="0">
                <a:solidFill>
                  <a:srgbClr val="0000FF"/>
                </a:solidFill>
              </a:rPr>
            </a:br>
            <a:r>
              <a:rPr lang="pt-BR" sz="3200" smtClean="0">
                <a:solidFill>
                  <a:srgbClr val="0000FF"/>
                </a:solidFill>
              </a:rPr>
              <a:t>Substrato de organização e gestão que dá vida à cadeia: </a:t>
            </a:r>
            <a:r>
              <a:rPr lang="pt-BR" sz="3200" smtClean="0"/>
              <a:t> </a:t>
            </a:r>
            <a:br>
              <a:rPr lang="pt-BR" sz="3200" smtClean="0"/>
            </a:br>
            <a:r>
              <a:rPr lang="pt-BR" sz="3200" smtClean="0"/>
              <a:t>o que sustenta o processo de inovação?</a:t>
            </a:r>
            <a:r>
              <a:rPr lang="pt-BR" sz="4000" smtClean="0"/>
              <a:t/>
            </a:r>
            <a:br>
              <a:rPr lang="pt-BR" sz="4000" smtClean="0"/>
            </a:br>
            <a:endParaRPr lang="pt-BR" sz="4000" smtClean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8" y="1814513"/>
            <a:ext cx="8964612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Gestão do processo de inovação</a:t>
            </a:r>
            <a:endParaRPr lang="pt-BR" smtClean="0">
              <a:solidFill>
                <a:srgbClr val="0000FF"/>
              </a:solidFill>
            </a:endParaRPr>
          </a:p>
          <a:p>
            <a:pPr lvl="1" eaLnBrk="1" hangingPunct="1"/>
            <a:r>
              <a:rPr lang="pt-BR" sz="2400" smtClean="0"/>
              <a:t>Integrado na empresa, fruto da dinâmica geral da empresa</a:t>
            </a:r>
          </a:p>
          <a:p>
            <a:pPr lvl="2" eaLnBrk="1" hangingPunct="1"/>
            <a:r>
              <a:rPr lang="pt-BR" sz="2000" smtClean="0"/>
              <a:t>P.ex., não existe participação “por decreto”</a:t>
            </a:r>
          </a:p>
          <a:p>
            <a:pPr lvl="1" eaLnBrk="1" hangingPunct="1"/>
            <a:r>
              <a:rPr lang="pt-BR" sz="2400" smtClean="0"/>
              <a:t>Critérios de decisão conforme o tipo de projeto</a:t>
            </a:r>
          </a:p>
          <a:p>
            <a:pPr lvl="2" eaLnBrk="1" hangingPunct="1"/>
            <a:r>
              <a:rPr lang="pt-BR" sz="2000" smtClean="0"/>
              <a:t>Contingências são relevantes</a:t>
            </a:r>
          </a:p>
          <a:p>
            <a:pPr lvl="2" eaLnBrk="1" hangingPunct="1"/>
            <a:r>
              <a:rPr lang="pt-BR" sz="2000" smtClean="0"/>
              <a:t>Esquemas para inovação incremental e esquemas para inovação radical</a:t>
            </a:r>
          </a:p>
          <a:p>
            <a:pPr lvl="3" eaLnBrk="1" hangingPunct="1"/>
            <a:r>
              <a:rPr lang="pt-BR" sz="1800" smtClean="0"/>
              <a:t>Inovação radical não pode ser “medida”por indicadores de inovação incremental</a:t>
            </a:r>
          </a:p>
          <a:p>
            <a:pPr lvl="2" eaLnBrk="1" hangingPunct="1"/>
            <a:r>
              <a:rPr lang="pt-BR" sz="2200" smtClean="0"/>
              <a:t>Empresas iniciantes têm planejamento muito mais complexo (não simplificado, como sugere senso comum)</a:t>
            </a:r>
          </a:p>
          <a:p>
            <a:pPr lvl="1" eaLnBrk="1" hangingPunct="1"/>
            <a:r>
              <a:rPr lang="pt-BR" sz="2400" smtClean="0"/>
              <a:t>Prever não retornos para projetos </a:t>
            </a:r>
            <a:r>
              <a:rPr lang="pt-BR" sz="2400" smtClean="0">
                <a:solidFill>
                  <a:schemeClr val="folHlink"/>
                </a:solidFill>
                <a:sym typeface="Wingdings" pitchFamily="2" charset="2"/>
              </a:rPr>
              <a:t></a:t>
            </a:r>
            <a:r>
              <a:rPr lang="pt-BR" sz="2400" smtClean="0">
                <a:sym typeface="Wingdings" pitchFamily="2" charset="2"/>
              </a:rPr>
              <a:t> </a:t>
            </a:r>
            <a:r>
              <a:rPr lang="pt-BR" sz="2000" smtClean="0"/>
              <a:t>parte do “preço a pagar”</a:t>
            </a:r>
          </a:p>
          <a:p>
            <a:pPr lvl="1" eaLnBrk="1" hangingPunct="1">
              <a:buFontTx/>
              <a:buNone/>
            </a:pPr>
            <a:endParaRPr lang="pt-BR" smtClean="0"/>
          </a:p>
          <a:p>
            <a:pPr lvl="3" eaLnBrk="1" hangingPunct="1"/>
            <a:endParaRPr lang="pt-BR" sz="180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649287"/>
          </a:xfrm>
        </p:spPr>
        <p:txBody>
          <a:bodyPr/>
          <a:lstStyle/>
          <a:p>
            <a:r>
              <a:rPr lang="pt-BR" smtClean="0">
                <a:solidFill>
                  <a:srgbClr val="C00000"/>
                </a:solidFill>
              </a:rPr>
              <a:t/>
            </a:r>
            <a:br>
              <a:rPr lang="pt-BR" smtClean="0">
                <a:solidFill>
                  <a:srgbClr val="C00000"/>
                </a:solidFill>
              </a:rPr>
            </a:br>
            <a:r>
              <a:rPr lang="pt-BR" smtClean="0">
                <a:solidFill>
                  <a:srgbClr val="C00000"/>
                </a:solidFill>
              </a:rPr>
              <a:t>Definindo termos </a:t>
            </a:r>
            <a:br>
              <a:rPr lang="pt-BR" smtClean="0">
                <a:solidFill>
                  <a:srgbClr val="C00000"/>
                </a:solidFill>
              </a:rPr>
            </a:br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400675"/>
          </a:xfrm>
        </p:spPr>
        <p:txBody>
          <a:bodyPr/>
          <a:lstStyle/>
          <a:p>
            <a:r>
              <a:rPr lang="pt-BR" b="1" smtClean="0"/>
              <a:t>Descoberta</a:t>
            </a:r>
            <a:r>
              <a:rPr lang="pt-BR" smtClean="0"/>
              <a:t> </a:t>
            </a:r>
          </a:p>
          <a:p>
            <a:pPr lvl="1"/>
            <a:r>
              <a:rPr lang="pt-BR" smtClean="0"/>
              <a:t>Do Brasil, do sal, de novo planeta, do átomo</a:t>
            </a:r>
          </a:p>
          <a:p>
            <a:pPr lvl="1"/>
            <a:r>
              <a:rPr lang="pt-BR" smtClean="0"/>
              <a:t>Deve ser reconhecida socialmente!</a:t>
            </a:r>
          </a:p>
          <a:p>
            <a:pPr lvl="1"/>
            <a:endParaRPr lang="pt-BR" smtClean="0"/>
          </a:p>
          <a:p>
            <a:r>
              <a:rPr lang="pt-BR" b="1" smtClean="0"/>
              <a:t>Invenção</a:t>
            </a:r>
            <a:endParaRPr lang="pt-BR" smtClean="0"/>
          </a:p>
          <a:p>
            <a:pPr lvl="1"/>
            <a:r>
              <a:rPr lang="pt-BR" smtClean="0"/>
              <a:t>Santos Dumont: </a:t>
            </a:r>
            <a:r>
              <a:rPr lang="pt-BR" sz="2400" smtClean="0"/>
              <a:t>inventor do avião, do relógio de pulso</a:t>
            </a:r>
          </a:p>
          <a:p>
            <a:pPr lvl="1">
              <a:buFontTx/>
              <a:buNone/>
            </a:pPr>
            <a:endParaRPr lang="pt-BR" sz="2400" smtClean="0"/>
          </a:p>
          <a:p>
            <a:r>
              <a:rPr lang="pt-BR" b="1" smtClean="0"/>
              <a:t>Inovação</a:t>
            </a:r>
          </a:p>
          <a:p>
            <a:pPr lvl="1"/>
            <a:r>
              <a:rPr lang="pt-BR" smtClean="0"/>
              <a:t>Algo novo ou diferente que gera negócio</a:t>
            </a:r>
          </a:p>
          <a:p>
            <a:pPr lvl="1"/>
            <a:r>
              <a:rPr lang="pt-BR" smtClean="0"/>
              <a:t>Realiza-se no mercado, e o agente é a empresa </a:t>
            </a:r>
          </a:p>
          <a:p>
            <a:pPr lvl="2"/>
            <a:r>
              <a:rPr lang="pt-BR" sz="2000" smtClean="0"/>
              <a:t>Computador, filtro de água, massa de pão de queijo congelável</a:t>
            </a:r>
          </a:p>
          <a:p>
            <a:pPr>
              <a:buFontTx/>
              <a:buNone/>
            </a:pPr>
            <a:endParaRPr lang="pt-BR" smtClean="0"/>
          </a:p>
          <a:p>
            <a:endParaRPr lang="pt-BR" smtClean="0"/>
          </a:p>
        </p:txBody>
      </p:sp>
      <p:sp>
        <p:nvSpPr>
          <p:cNvPr id="2150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843213" y="1017588"/>
            <a:ext cx="5761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lang="pt-BR" sz="2000">
                <a:sym typeface="Wingdings" pitchFamily="2" charset="2"/>
              </a:rPr>
              <a:t> </a:t>
            </a:r>
            <a:r>
              <a:rPr lang="pt-BR" sz="2400">
                <a:solidFill>
                  <a:srgbClr val="000066"/>
                </a:solidFill>
                <a:sym typeface="Wingdings" pitchFamily="2" charset="2"/>
              </a:rPr>
              <a:t>Conceito físico, científico </a:t>
            </a:r>
            <a:endParaRPr lang="pt-BR" sz="2000">
              <a:solidFill>
                <a:srgbClr val="000066"/>
              </a:soli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495550" y="3146425"/>
            <a:ext cx="5759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lang="pt-BR" sz="2000">
                <a:sym typeface="Wingdings" pitchFamily="2" charset="2"/>
              </a:rPr>
              <a:t> </a:t>
            </a:r>
            <a:r>
              <a:rPr lang="pt-BR" sz="2400">
                <a:solidFill>
                  <a:srgbClr val="000066"/>
                </a:solidFill>
                <a:sym typeface="Wingdings" pitchFamily="2" charset="2"/>
              </a:rPr>
              <a:t>Construto físico / intelectual</a:t>
            </a:r>
            <a:endParaRPr lang="pt-BR" sz="2000">
              <a:solidFill>
                <a:srgbClr val="000066"/>
              </a:solidFill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484438" y="4660900"/>
            <a:ext cx="5759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lang="pt-BR" sz="2000">
                <a:sym typeface="Wingdings" pitchFamily="2" charset="2"/>
              </a:rPr>
              <a:t> </a:t>
            </a:r>
            <a:r>
              <a:rPr lang="pt-BR" sz="2400">
                <a:solidFill>
                  <a:srgbClr val="000066"/>
                </a:solidFill>
                <a:sym typeface="Wingdings" pitchFamily="2" charset="2"/>
              </a:rPr>
              <a:t>Conceito econômico / social</a:t>
            </a:r>
            <a:endParaRPr lang="pt-BR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280400" cy="16573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FF"/>
                </a:solidFill>
              </a:rPr>
              <a:t/>
            </a:r>
            <a:br>
              <a:rPr lang="pt-BR" sz="3200" smtClean="0">
                <a:solidFill>
                  <a:srgbClr val="0000FF"/>
                </a:solidFill>
              </a:rPr>
            </a:br>
            <a:r>
              <a:rPr lang="pt-BR" sz="3200" smtClean="0">
                <a:solidFill>
                  <a:srgbClr val="0000FF"/>
                </a:solidFill>
              </a:rPr>
              <a:t>Substrato de organização e gestão que dá vida à cadeia: </a:t>
            </a:r>
            <a:r>
              <a:rPr lang="pt-BR" sz="3200" smtClean="0"/>
              <a:t> </a:t>
            </a:r>
            <a:br>
              <a:rPr lang="pt-BR" sz="3200" smtClean="0"/>
            </a:br>
            <a:r>
              <a:rPr lang="pt-BR" sz="3200" smtClean="0"/>
              <a:t>o que sustenta o processo de inovação?</a:t>
            </a:r>
            <a:r>
              <a:rPr lang="pt-BR" sz="4000" smtClean="0"/>
              <a:t/>
            </a:r>
            <a:br>
              <a:rPr lang="pt-BR" sz="4000" smtClean="0"/>
            </a:br>
            <a:endParaRPr lang="pt-BR" sz="4000" smtClean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70088"/>
            <a:ext cx="8964612" cy="48879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Pessoas são chave (óbvio, </a:t>
            </a:r>
            <a:r>
              <a:rPr lang="pt-BR" i="1" smtClean="0"/>
              <a:t>mas</a:t>
            </a:r>
            <a:r>
              <a:rPr lang="pt-BR" smtClean="0"/>
              <a:t>...)</a:t>
            </a:r>
            <a:endParaRPr lang="pt-BR" smtClean="0">
              <a:solidFill>
                <a:srgbClr val="0000FF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pt-BR" sz="2400" smtClean="0"/>
              <a:t>São as pessoas que inovam, </a:t>
            </a:r>
            <a:r>
              <a:rPr lang="pt-BR" sz="2400" i="1" smtClean="0"/>
              <a:t>mas</a:t>
            </a:r>
            <a:r>
              <a:rPr lang="pt-BR" sz="2400" smtClean="0"/>
              <a:t> seus limites são colocados pelo esquema de organização e gestão</a:t>
            </a:r>
          </a:p>
          <a:p>
            <a:pPr lvl="1" eaLnBrk="1" hangingPunct="1"/>
            <a:r>
              <a:rPr lang="pt-BR" sz="2400" smtClean="0"/>
              <a:t>Inovação x necessidade de incitar pessoas a inovarem</a:t>
            </a:r>
          </a:p>
          <a:p>
            <a:pPr lvl="2" eaLnBrk="1" hangingPunct="1"/>
            <a:r>
              <a:rPr lang="pt-BR" sz="2000" smtClean="0"/>
              <a:t>Gestão da e pela competência: </a:t>
            </a:r>
            <a:r>
              <a:rPr lang="pt-BR" sz="2000" smtClean="0">
                <a:solidFill>
                  <a:srgbClr val="3333CC"/>
                </a:solidFill>
              </a:rPr>
              <a:t>capacidade de um indivíduo dominar uma situação complexa e evolutiva (Zarifian, 2001)</a:t>
            </a:r>
          </a:p>
          <a:p>
            <a:pPr lvl="3" eaLnBrk="1" hangingPunct="1"/>
            <a:r>
              <a:rPr lang="pt-BR" sz="1800" b="1" smtClean="0">
                <a:solidFill>
                  <a:srgbClr val="0066FF"/>
                </a:solidFill>
              </a:rPr>
              <a:t>tomar iniciativa  /  assumir responsabilidade</a:t>
            </a:r>
          </a:p>
          <a:p>
            <a:pPr lvl="3" eaLnBrk="1" hangingPunct="1"/>
            <a:r>
              <a:rPr lang="pt-BR" sz="1800" b="1" smtClean="0">
                <a:solidFill>
                  <a:srgbClr val="0066FF"/>
                </a:solidFill>
              </a:rPr>
              <a:t>assumir objetivos de desempenho, agir e responsabilizar-se </a:t>
            </a:r>
          </a:p>
          <a:p>
            <a:pPr lvl="3" eaLnBrk="1" hangingPunct="1"/>
            <a:r>
              <a:rPr lang="pt-BR" sz="1800" b="1" i="1" smtClean="0">
                <a:solidFill>
                  <a:srgbClr val="993300"/>
                </a:solidFill>
              </a:rPr>
              <a:t>mas</a:t>
            </a:r>
            <a:r>
              <a:rPr lang="pt-BR" sz="1800" b="1" smtClean="0">
                <a:solidFill>
                  <a:srgbClr val="993300"/>
                </a:solidFill>
              </a:rPr>
              <a:t>, ser recompensado por isso (óbvio, </a:t>
            </a:r>
            <a:r>
              <a:rPr lang="pt-BR" sz="1800" b="1" i="1" smtClean="0">
                <a:solidFill>
                  <a:srgbClr val="993300"/>
                </a:solidFill>
              </a:rPr>
              <a:t>mas</a:t>
            </a:r>
            <a:r>
              <a:rPr lang="pt-BR" sz="1800" b="1" smtClean="0">
                <a:solidFill>
                  <a:srgbClr val="993300"/>
                </a:solidFill>
              </a:rPr>
              <a:t>...)</a:t>
            </a:r>
          </a:p>
          <a:p>
            <a:pPr eaLnBrk="1" hangingPunct="1">
              <a:buFontTx/>
              <a:buNone/>
            </a:pPr>
            <a:r>
              <a:rPr lang="pt-BR" smtClean="0">
                <a:solidFill>
                  <a:srgbClr val="993300"/>
                </a:solidFill>
              </a:rPr>
              <a:t/>
            </a:r>
            <a:br>
              <a:rPr lang="pt-BR" smtClean="0">
                <a:solidFill>
                  <a:srgbClr val="993300"/>
                </a:solidFill>
              </a:rPr>
            </a:br>
            <a:endParaRPr lang="pt-BR" sz="2900" b="1" smtClean="0">
              <a:solidFill>
                <a:srgbClr val="993300"/>
              </a:solidFill>
            </a:endParaRPr>
          </a:p>
          <a:p>
            <a:pPr lvl="3" eaLnBrk="1" hangingPunct="1"/>
            <a:endParaRPr lang="pt-BR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Sistema Nacional de Inovação</a:t>
            </a:r>
          </a:p>
        </p:txBody>
      </p:sp>
      <p:sp>
        <p:nvSpPr>
          <p:cNvPr id="54275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5111750"/>
          </a:xfrm>
        </p:spPr>
        <p:txBody>
          <a:bodyPr/>
          <a:lstStyle/>
          <a:p>
            <a:r>
              <a:rPr lang="pt-BR" smtClean="0"/>
              <a:t>Atores</a:t>
            </a:r>
          </a:p>
          <a:p>
            <a:pPr lvl="1"/>
            <a:r>
              <a:rPr lang="pt-BR" smtClean="0"/>
              <a:t>Ministérios, ABDI, Finep, BNDES, CNDI, ....</a:t>
            </a:r>
          </a:p>
          <a:p>
            <a:pPr lvl="1"/>
            <a:r>
              <a:rPr lang="pt-BR" smtClean="0"/>
              <a:t>Estados – FAPs, Agências, Bancos de Desenv.</a:t>
            </a:r>
          </a:p>
          <a:p>
            <a:pPr lvl="1"/>
            <a:r>
              <a:rPr lang="pt-BR" smtClean="0"/>
              <a:t>Municípios – ex.: Diadema</a:t>
            </a:r>
          </a:p>
          <a:p>
            <a:pPr lvl="1"/>
            <a:r>
              <a:rPr lang="pt-BR" smtClean="0"/>
              <a:t>Universidades, ICTs</a:t>
            </a:r>
          </a:p>
          <a:p>
            <a:pPr lvl="1"/>
            <a:r>
              <a:rPr lang="pt-BR" smtClean="0"/>
              <a:t>Marco legal</a:t>
            </a:r>
          </a:p>
          <a:p>
            <a:pPr lvl="1"/>
            <a:r>
              <a:rPr lang="pt-BR" smtClean="0"/>
              <a:t>Empresas, sistema empresarial</a:t>
            </a:r>
          </a:p>
          <a:p>
            <a:pPr lvl="1"/>
            <a:r>
              <a:rPr lang="pt-BR" smtClean="0"/>
              <a:t>“Mercados” – </a:t>
            </a:r>
            <a:r>
              <a:rPr lang="pt-BR" sz="2000" smtClean="0"/>
              <a:t>financeiro (</a:t>
            </a:r>
            <a:r>
              <a:rPr lang="pt-BR" sz="2000" i="1" smtClean="0"/>
              <a:t>venture k</a:t>
            </a:r>
            <a:r>
              <a:rPr lang="pt-BR" sz="2000" smtClean="0"/>
              <a:t> etc.), trabalho (qualificação, escolaridade), talentos, ideias</a:t>
            </a:r>
            <a:endParaRPr lang="pt-BR" smtClean="0"/>
          </a:p>
          <a:p>
            <a:r>
              <a:rPr lang="pt-BR" smtClean="0"/>
              <a:t>Ambiente no qual a inovação se desenvolve</a:t>
            </a:r>
          </a:p>
          <a:p>
            <a:pPr lvl="1"/>
            <a:r>
              <a:rPr lang="pt-BR" sz="2400" smtClean="0"/>
              <a:t>Influencia decisivamente as estratégias empresariais</a:t>
            </a:r>
            <a:endParaRPr lang="pt-BR" smtClean="0"/>
          </a:p>
        </p:txBody>
      </p:sp>
      <p:sp>
        <p:nvSpPr>
          <p:cNvPr id="5427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7993062" cy="865187"/>
          </a:xfrm>
        </p:spPr>
        <p:txBody>
          <a:bodyPr/>
          <a:lstStyle/>
          <a:p>
            <a:pPr eaLnBrk="1" hangingPunct="1"/>
            <a:r>
              <a:rPr lang="pt-BR" smtClean="0"/>
              <a:t>Vamos inovar!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470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mtClean="0">
                <a:solidFill>
                  <a:srgbClr val="CC0000"/>
                </a:solidFill>
              </a:rPr>
              <a:t>Instrumentos de política pública em vigor</a:t>
            </a:r>
          </a:p>
          <a:p>
            <a:pPr eaLnBrk="1" hangingPunct="1"/>
            <a:r>
              <a:rPr lang="pt-BR" sz="2400" smtClean="0"/>
              <a:t>Lei de inovação</a:t>
            </a:r>
          </a:p>
          <a:p>
            <a:pPr lvl="1" eaLnBrk="1" hangingPunct="1"/>
            <a:r>
              <a:rPr lang="pt-BR" sz="2000" smtClean="0"/>
              <a:t>Relação público-privado (ICTs – empresas)</a:t>
            </a:r>
          </a:p>
          <a:p>
            <a:pPr lvl="1" eaLnBrk="1" hangingPunct="1"/>
            <a:r>
              <a:rPr lang="pt-BR" sz="2000" smtClean="0"/>
              <a:t>Subvenção econômica</a:t>
            </a:r>
          </a:p>
          <a:p>
            <a:pPr lvl="1" eaLnBrk="1" hangingPunct="1"/>
            <a:r>
              <a:rPr lang="pt-BR" sz="2000" smtClean="0"/>
              <a:t>Compras tecnológicas (não regulamentada)</a:t>
            </a:r>
          </a:p>
          <a:p>
            <a:pPr lvl="1" eaLnBrk="1" hangingPunct="1"/>
            <a:r>
              <a:rPr lang="pt-BR" sz="2000" smtClean="0"/>
              <a:t>Facilita </a:t>
            </a:r>
            <a:r>
              <a:rPr lang="pt-BR" sz="2000" i="1" smtClean="0"/>
              <a:t>spin offs</a:t>
            </a:r>
            <a:r>
              <a:rPr lang="pt-BR" sz="2000" smtClean="0"/>
              <a:t> acadêmicas</a:t>
            </a:r>
          </a:p>
          <a:p>
            <a:pPr eaLnBrk="1" hangingPunct="1">
              <a:spcBef>
                <a:spcPct val="50000"/>
              </a:spcBef>
            </a:pPr>
            <a:r>
              <a:rPr lang="pt-BR" sz="2400" smtClean="0"/>
              <a:t>Lei do bem</a:t>
            </a:r>
          </a:p>
          <a:p>
            <a:pPr lvl="1" eaLnBrk="1" hangingPunct="1"/>
            <a:r>
              <a:rPr lang="pt-BR" sz="2000" smtClean="0"/>
              <a:t>Incentivos fiscais para P&amp;D (automáticos, sem projeto prévio)</a:t>
            </a:r>
          </a:p>
          <a:p>
            <a:pPr lvl="2" eaLnBrk="1" hangingPunct="1"/>
            <a:r>
              <a:rPr lang="pt-BR" sz="1600" smtClean="0"/>
              <a:t>Abatimento extra de 60 a 100% das despesas de P&amp;D</a:t>
            </a:r>
          </a:p>
          <a:p>
            <a:pPr lvl="1" eaLnBrk="1" hangingPunct="1"/>
            <a:r>
              <a:rPr lang="pt-BR" sz="2000" smtClean="0"/>
              <a:t>Subsídio para fixação de mestres e doutores na empresa</a:t>
            </a:r>
            <a:endParaRPr lang="pt-BR" sz="1800" smtClean="0"/>
          </a:p>
          <a:p>
            <a:pPr eaLnBrk="1" hangingPunct="1">
              <a:spcBef>
                <a:spcPct val="50000"/>
              </a:spcBef>
            </a:pPr>
            <a:r>
              <a:rPr lang="pt-BR" sz="2400" smtClean="0"/>
              <a:t>Linhas de financiamento</a:t>
            </a:r>
          </a:p>
          <a:p>
            <a:pPr lvl="1" eaLnBrk="1" hangingPunct="1"/>
            <a:r>
              <a:rPr lang="pt-BR" sz="2000" smtClean="0"/>
              <a:t>Finep </a:t>
            </a:r>
            <a:r>
              <a:rPr lang="pt-BR" sz="2000" smtClean="0">
                <a:sym typeface="Wingdings" pitchFamily="2" charset="2"/>
              </a:rPr>
              <a:t> Pro-inovação, Juro Zero, Pappe (Pipe Fapesp)</a:t>
            </a:r>
            <a:endParaRPr lang="pt-BR" sz="2000" smtClean="0"/>
          </a:p>
          <a:p>
            <a:pPr lvl="1" eaLnBrk="1" hangingPunct="1"/>
            <a:r>
              <a:rPr lang="pt-BR" sz="2000" smtClean="0"/>
              <a:t>BNDES</a:t>
            </a:r>
            <a:r>
              <a:rPr lang="pt-BR" sz="2000" smtClean="0">
                <a:sym typeface="Wingdings" pitchFamily="2" charset="2"/>
              </a:rPr>
              <a:t> P,D&amp;I</a:t>
            </a:r>
          </a:p>
          <a:p>
            <a:pPr lvl="1" eaLnBrk="1" hangingPunct="1"/>
            <a:r>
              <a:rPr lang="pt-BR" sz="2000" smtClean="0">
                <a:sym typeface="Wingdings" pitchFamily="2" charset="2"/>
              </a:rPr>
              <a:t>Fundos de capital empreendedor, </a:t>
            </a:r>
            <a:r>
              <a:rPr lang="pt-BR" sz="2000" smtClean="0"/>
              <a:t>Lei de incentivo à pesquisa </a:t>
            </a:r>
            <a:r>
              <a:rPr lang="pt-BR" sz="1600" smtClean="0"/>
              <a:t>(Dec.6260, 20/22/2007)</a:t>
            </a:r>
          </a:p>
          <a:p>
            <a:pPr eaLnBrk="1" hangingPunct="1">
              <a:buFontTx/>
              <a:buNone/>
            </a:pPr>
            <a:endParaRPr lang="pt-BR" sz="2800" smtClean="0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0" y="514350"/>
            <a:ext cx="8893175" cy="6985000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116013" y="1557338"/>
            <a:ext cx="7488237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rgbClr val="FFFF00"/>
                </a:solidFill>
              </a:rPr>
              <a:t>Há um novo marco legal.</a:t>
            </a:r>
          </a:p>
          <a:p>
            <a:pPr>
              <a:spcBef>
                <a:spcPct val="50000"/>
              </a:spcBef>
            </a:pPr>
            <a:r>
              <a:rPr lang="pt-BR" sz="2800">
                <a:solidFill>
                  <a:srgbClr val="FFFF00"/>
                </a:solidFill>
              </a:rPr>
              <a:t> É política de Estado, traduzida em leis.</a:t>
            </a:r>
          </a:p>
          <a:p>
            <a:pPr>
              <a:spcBef>
                <a:spcPct val="50000"/>
              </a:spcBef>
            </a:pPr>
            <a:r>
              <a:rPr lang="pt-BR" sz="2800">
                <a:solidFill>
                  <a:srgbClr val="FFFF00"/>
                </a:solidFill>
              </a:rPr>
              <a:t>O Governo vem cumprindo fielmente o que diz, superando valores anunciados antes, revertendo sobras orçamentárias para os próprios programas (como no caso de subvenção / editais Finep).</a:t>
            </a:r>
          </a:p>
          <a:p>
            <a:pPr>
              <a:spcBef>
                <a:spcPct val="50000"/>
              </a:spcBef>
            </a:pPr>
            <a:r>
              <a:rPr lang="pt-BR" sz="2800">
                <a:solidFill>
                  <a:srgbClr val="FFFF00"/>
                </a:solidFill>
              </a:rPr>
              <a:t>Há muitas oportunidades a serem exploradas com apoio dos novos instrumentos.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6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6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55563"/>
            <a:ext cx="8102600" cy="1111250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Lei do Bem</a:t>
            </a:r>
            <a:r>
              <a:rPr lang="en-GB" sz="4000" smtClean="0"/>
              <a:t> </a:t>
            </a:r>
            <a:r>
              <a:rPr lang="en-GB" sz="2800" smtClean="0"/>
              <a:t>(11.196 de 21/11/05):</a:t>
            </a:r>
            <a:r>
              <a:rPr lang="en-GB" sz="4000" smtClean="0"/>
              <a:t> </a:t>
            </a:r>
            <a:br>
              <a:rPr lang="en-GB" sz="4000" smtClean="0"/>
            </a:br>
            <a:r>
              <a:rPr lang="en-GB" sz="2800" smtClean="0"/>
              <a:t>antecedentes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964612" cy="5522912"/>
          </a:xfrm>
        </p:spPr>
        <p:txBody>
          <a:bodyPr lIns="90000" tIns="46800" rIns="90000" bIns="46800">
            <a:spAutoFit/>
          </a:bodyPr>
          <a:lstStyle/>
          <a:p>
            <a:pPr marL="266700" indent="-266700" defTabSz="449263" eaLnBrk="1" hangingPunct="1">
              <a:spcBef>
                <a:spcPct val="0"/>
              </a:spcBef>
              <a:buClr>
                <a:srgbClr val="F80000"/>
              </a:buClr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>
                <a:solidFill>
                  <a:srgbClr val="FF5050"/>
                </a:solidFill>
                <a:cs typeface="Times New Roman" pitchFamily="18" charset="0"/>
              </a:rPr>
              <a:t>Situação anterior I:</a:t>
            </a:r>
            <a:r>
              <a:rPr lang="en-GB" sz="2000" smtClean="0">
                <a:cs typeface="Times New Roman" pitchFamily="18" charset="0"/>
              </a:rPr>
              <a:t> </a:t>
            </a:r>
            <a:r>
              <a:rPr lang="en-GB" sz="2400" smtClean="0">
                <a:solidFill>
                  <a:srgbClr val="FF5050"/>
                </a:solidFill>
                <a:cs typeface="Times New Roman" pitchFamily="18" charset="0"/>
              </a:rPr>
              <a:t>lei 8.661/93 (PDTI/PDTA</a:t>
            </a:r>
            <a:r>
              <a:rPr lang="en-GB" sz="2000" smtClean="0">
                <a:solidFill>
                  <a:srgbClr val="FF5050"/>
                </a:solidFill>
                <a:cs typeface="Times New Roman" pitchFamily="18" charset="0"/>
              </a:rPr>
              <a:t>)</a:t>
            </a:r>
          </a:p>
          <a:p>
            <a:pPr marL="708025" lvl="1" indent="-261938" defTabSz="449263" eaLnBrk="1" hangingPunct="1"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>
                <a:cs typeface="Times New Roman" pitchFamily="18" charset="0"/>
              </a:rPr>
              <a:t>Dedução de até 8% do IR relativo a dispêndios em atividades de P&amp;D tecnológico, industrial e agropecuário </a:t>
            </a:r>
          </a:p>
          <a:p>
            <a:pPr marL="708025" lvl="1" indent="-261938" defTabSz="449263" eaLnBrk="1" hangingPunct="1"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/>
              <a:t>Isenção de IPI sobre equipamentos e assemelhados para P&amp;D Depreciação acelerada para equipamentos novos destinados a P&amp;D</a:t>
            </a:r>
          </a:p>
          <a:p>
            <a:pPr marL="708025" lvl="1" indent="-261938" defTabSz="449263" eaLnBrk="1" hangingPunct="1"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/>
              <a:t>Amortização acelerada, mediante dedução como custo ou despesa operacional dos dispêndios para aquisição de intangíveis para P&amp;D</a:t>
            </a:r>
          </a:p>
          <a:p>
            <a:pPr marL="708025" lvl="1" indent="-261938" defTabSz="449263" eaLnBrk="1" hangingPunct="1"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/>
              <a:t>Dedução como despesa operacional dos pagamentos de </a:t>
            </a:r>
            <a:r>
              <a:rPr lang="en-GB" sz="2000" i="1" smtClean="0"/>
              <a:t>royalties </a:t>
            </a:r>
            <a:r>
              <a:rPr lang="en-GB" sz="2000" smtClean="0"/>
              <a:t>para empresas de tecnologia de ponta ou BK não seriados</a:t>
            </a:r>
          </a:p>
          <a:p>
            <a:pPr marL="266700" indent="-266700" defTabSz="449263" eaLnBrk="1" hangingPunct="1">
              <a:spcBef>
                <a:spcPct val="4000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1800" smtClean="0"/>
              <a:t>Na prática, benefícios inexistentes devido ao “pacote 51”</a:t>
            </a:r>
          </a:p>
          <a:p>
            <a:pPr marL="266700" indent="-266700" defTabSz="449263" eaLnBrk="1" hangingPunct="1">
              <a:spcBef>
                <a:spcPct val="3500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1800" smtClean="0"/>
              <a:t>Característica</a:t>
            </a:r>
          </a:p>
          <a:p>
            <a:pPr marL="708025" lvl="1" indent="-261938" defTabSz="449263" eaLnBrk="1" hangingPunct="1">
              <a:spcBef>
                <a:spcPct val="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>
                <a:cs typeface="Times New Roman" pitchFamily="18" charset="0"/>
              </a:rPr>
              <a:t>Submissão de projeto ao MCT; análise; aprovação</a:t>
            </a:r>
          </a:p>
          <a:p>
            <a:pPr marL="708025" lvl="1" indent="-261938" defTabSz="449263" eaLnBrk="1" hangingPunct="1">
              <a:spcBef>
                <a:spcPct val="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>
                <a:cs typeface="Times New Roman" pitchFamily="18" charset="0"/>
              </a:rPr>
              <a:t>Só 196 projetos entre 1993 e 2005, envolvendo R$5 bilhões; incentivo médio de 5,75% …. muito barulho para pouco resultado…</a:t>
            </a:r>
          </a:p>
          <a:p>
            <a:pPr marL="266700" indent="-266700" defTabSz="449263" eaLnBrk="1" hangingPunct="1">
              <a:spcBef>
                <a:spcPct val="3500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>
                <a:solidFill>
                  <a:srgbClr val="FF5050"/>
                </a:solidFill>
              </a:rPr>
              <a:t>Situação anterior II: Lei 10.637/02; Decreto 4.928/03</a:t>
            </a:r>
          </a:p>
          <a:p>
            <a:pPr marL="708025" lvl="1" indent="-261938" defTabSz="449263" eaLnBrk="1" hangingPunct="1">
              <a:spcBef>
                <a:spcPct val="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>
                <a:cs typeface="Times New Roman" pitchFamily="18" charset="0"/>
              </a:rPr>
              <a:t>Só 3 projetos submetidos, apenas 1 aprovado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55563"/>
            <a:ext cx="8102600" cy="1111250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Lei do Bem</a:t>
            </a:r>
            <a:r>
              <a:rPr lang="en-GB" sz="4000" smtClean="0"/>
              <a:t> </a:t>
            </a:r>
            <a:r>
              <a:rPr lang="en-GB" sz="2800" smtClean="0"/>
              <a:t>(11.196 de 21/11/05): </a:t>
            </a:r>
            <a:br>
              <a:rPr lang="en-GB" sz="2800" smtClean="0"/>
            </a:br>
            <a:r>
              <a:rPr lang="en-GB" sz="2800" smtClean="0"/>
              <a:t>nova situação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78525"/>
          </a:xfrm>
        </p:spPr>
        <p:txBody>
          <a:bodyPr lIns="90000" tIns="46800" rIns="90000" bIns="46800">
            <a:spAutoFit/>
          </a:bodyPr>
          <a:lstStyle/>
          <a:p>
            <a:pPr marL="266700" indent="-266700" defTabSz="449263" eaLnBrk="1" hangingPunct="1">
              <a:lnSpc>
                <a:spcPct val="93000"/>
              </a:lnSpc>
              <a:spcBef>
                <a:spcPts val="1250"/>
              </a:spcBef>
              <a:buClr>
                <a:srgbClr val="F80000"/>
              </a:buClr>
              <a:buSzPct val="112000"/>
              <a:buFontTx/>
              <a:buNone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endParaRPr lang="en-GB" sz="2000" b="1" smtClean="0">
              <a:cs typeface="Times New Roman" pitchFamily="18" charset="0"/>
            </a:endParaRPr>
          </a:p>
          <a:p>
            <a:pPr marL="266700" indent="-266700" algn="ctr" defTabSz="449263" eaLnBrk="1" hangingPunct="1">
              <a:lnSpc>
                <a:spcPct val="56000"/>
              </a:lnSpc>
              <a:buClr>
                <a:srgbClr val="F80000"/>
              </a:buClr>
              <a:buFontTx/>
              <a:buNone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000" smtClean="0">
                <a:solidFill>
                  <a:srgbClr val="FF5050"/>
                </a:solidFill>
              </a:rPr>
              <a:t>Regulamentação: Decreto 5.798 de 07/06/2006</a:t>
            </a:r>
          </a:p>
          <a:p>
            <a:pPr marL="266700" indent="-266700" algn="ctr" defTabSz="449263" eaLnBrk="1" hangingPunct="1">
              <a:lnSpc>
                <a:spcPct val="56000"/>
              </a:lnSpc>
              <a:buClr>
                <a:srgbClr val="F80000"/>
              </a:buClr>
              <a:buFontTx/>
              <a:buNone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endParaRPr lang="pt-BR" sz="2400" smtClean="0">
              <a:cs typeface="Times New Roman" pitchFamily="18" charset="0"/>
            </a:endParaRPr>
          </a:p>
          <a:p>
            <a:pPr marL="266700" indent="-266700" defTabSz="449263" eaLnBrk="1" hangingPunct="1">
              <a:lnSpc>
                <a:spcPct val="56000"/>
              </a:lnSpc>
              <a:buClr>
                <a:srgbClr val="F80000"/>
              </a:buClr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A partir de 1</a:t>
            </a:r>
            <a:r>
              <a:rPr lang="pt-BR" sz="2400" baseline="30000" smtClean="0">
                <a:cs typeface="Times New Roman" pitchFamily="18" charset="0"/>
              </a:rPr>
              <a:t>º</a:t>
            </a:r>
            <a:r>
              <a:rPr lang="pt-BR" sz="2400" smtClean="0">
                <a:cs typeface="Times New Roman" pitchFamily="18" charset="0"/>
              </a:rPr>
              <a:t> de janeiro de 2006</a:t>
            </a:r>
          </a:p>
          <a:p>
            <a:pPr marL="796925" lvl="1" indent="-260350" defTabSz="449263" eaLnBrk="1" hangingPunct="1">
              <a:lnSpc>
                <a:spcPct val="90000"/>
              </a:lnSpc>
              <a:spcBef>
                <a:spcPts val="40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/>
              <a:t>incentivos automáticos, sem projeto / autorização prévia</a:t>
            </a:r>
          </a:p>
          <a:p>
            <a:pPr marL="796925" lvl="1" indent="-260350" defTabSz="449263" eaLnBrk="1" hangingPunct="1">
              <a:lnSpc>
                <a:spcPct val="90000"/>
              </a:lnSpc>
              <a:spcBef>
                <a:spcPts val="40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/>
              <a:t>depreciação e amortização aceleradas, red. IPI para eqtos de pesquisa</a:t>
            </a:r>
          </a:p>
          <a:p>
            <a:pPr marL="796925" lvl="1" indent="-260350" defTabSz="449263" eaLnBrk="1" hangingPunct="1">
              <a:lnSpc>
                <a:spcPct val="90000"/>
              </a:lnSpc>
              <a:spcBef>
                <a:spcPts val="40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/>
              <a:t>crédito do IR na fonte sobre </a:t>
            </a:r>
            <a:r>
              <a:rPr lang="pt-BR" sz="1900" i="1" smtClean="0"/>
              <a:t>royalties</a:t>
            </a:r>
            <a:r>
              <a:rPr lang="pt-BR" sz="1900" smtClean="0"/>
              <a:t>, assistência técnica e serviços especializados contratados no exterior</a:t>
            </a:r>
          </a:p>
          <a:p>
            <a:pPr marL="266700" indent="-266700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/>
              <a:t>Deduções incentivadas</a:t>
            </a:r>
            <a:r>
              <a:rPr lang="pt-BR" sz="2000" smtClean="0"/>
              <a:t> </a:t>
            </a:r>
          </a:p>
          <a:p>
            <a:pPr marL="796925" lvl="1" indent="-260350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/>
              <a:t>60% extra (1,6) de exclusão do lucro líquido, na determinação do lucro real e da CSLL, dos dispêndios com P&amp;D de inovação tecnológica</a:t>
            </a:r>
          </a:p>
          <a:p>
            <a:pPr marL="1204913" lvl="2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600" b="1" smtClean="0">
                <a:solidFill>
                  <a:srgbClr val="990000"/>
                </a:solidFill>
              </a:rPr>
              <a:t>Inclui contratos de P&amp;D com ICTs e MPE nacionais</a:t>
            </a:r>
          </a:p>
          <a:p>
            <a:pPr marL="796925" lvl="1" indent="-260350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/>
              <a:t>Exclusão de até 80% em função do número de pesquisadores contratados</a:t>
            </a:r>
          </a:p>
          <a:p>
            <a:pPr marL="796925" lvl="1" indent="-260350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/>
              <a:t>Exclusão adicional de até 20% da soma de dispêndios ou pagamentos vinculados à P&amp;D objeto de patente ou cultivar registrado</a:t>
            </a:r>
          </a:p>
          <a:p>
            <a:pPr marL="266700" indent="-266700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/>
              <a:t>União pode subvencionar remuneração de MSc/ Dr </a:t>
            </a:r>
            <a:r>
              <a:rPr lang="pt-BR" sz="2000" smtClean="0"/>
              <a:t>(na empresa)</a:t>
            </a:r>
          </a:p>
          <a:p>
            <a:pPr marL="796925" lvl="1" indent="-260350" defTabSz="449263" eaLnBrk="1" hangingPunct="1">
              <a:lnSpc>
                <a:spcPct val="93000"/>
              </a:lnSpc>
              <a:spcBef>
                <a:spcPct val="15000"/>
              </a:spcBef>
              <a:buSzPct val="43000"/>
              <a:buFontTx/>
              <a:buNone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800" smtClean="0"/>
              <a:t>R$ 60 milhões (edital Finep nov. 2006)</a:t>
            </a:r>
          </a:p>
          <a:p>
            <a:pPr marL="266700" indent="-266700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/>
              <a:t>Em 2006(2007): 130 (+ 300) empresas declararam utilizar a Lei</a:t>
            </a:r>
            <a:r>
              <a:rPr lang="pt-BR" sz="2000" smtClean="0"/>
              <a:t>  </a:t>
            </a:r>
          </a:p>
          <a:p>
            <a:pPr marL="796925" lvl="1" indent="-260350" defTabSz="449263" eaLnBrk="1" hangingPunct="1">
              <a:lnSpc>
                <a:spcPct val="93000"/>
              </a:lnSpc>
              <a:spcBef>
                <a:spcPct val="15000"/>
              </a:spcBef>
              <a:buSzPct val="43000"/>
              <a:buFontTx/>
              <a:buNone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endParaRPr lang="pt-BR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43888" cy="908050"/>
          </a:xfrm>
        </p:spPr>
        <p:txBody>
          <a:bodyPr/>
          <a:lstStyle/>
          <a:p>
            <a:pPr eaLnBrk="1" hangingPunct="1"/>
            <a:r>
              <a:rPr lang="pt-BR" sz="4000" smtClean="0"/>
              <a:t>Lei do Bem - regulamento</a:t>
            </a:r>
            <a:r>
              <a:rPr lang="pt-BR" sz="3600" smtClean="0"/>
              <a:t> </a:t>
            </a:r>
            <a:br>
              <a:rPr lang="pt-BR" sz="3600" smtClean="0"/>
            </a:br>
            <a:r>
              <a:rPr lang="pt-BR" sz="2400" smtClean="0"/>
              <a:t>Decreto 5.798 de 07/06/2006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534400" cy="5256213"/>
          </a:xfrm>
        </p:spPr>
        <p:txBody>
          <a:bodyPr/>
          <a:lstStyle/>
          <a:p>
            <a:pPr marL="177800" indent="-177800" eaLnBrk="1" hangingPunct="1">
              <a:buFontTx/>
              <a:buNone/>
            </a:pPr>
            <a:r>
              <a:rPr lang="pt-BR" sz="2800" smtClean="0">
                <a:solidFill>
                  <a:srgbClr val="FF5050"/>
                </a:solidFill>
              </a:rPr>
              <a:t>1)</a:t>
            </a:r>
            <a:r>
              <a:rPr lang="pt-BR" sz="1800" smtClean="0">
                <a:solidFill>
                  <a:srgbClr val="FFFF00"/>
                </a:solidFill>
              </a:rPr>
              <a:t> </a:t>
            </a:r>
            <a:r>
              <a:rPr lang="pt-BR" sz="2400" smtClean="0">
                <a:solidFill>
                  <a:srgbClr val="FF3300"/>
                </a:solidFill>
              </a:rPr>
              <a:t>A dedução incentivada da lei pode chegar a</a:t>
            </a:r>
          </a:p>
          <a:p>
            <a:pPr marL="177800" indent="-177800" eaLnBrk="1" hangingPunct="1">
              <a:buFontTx/>
              <a:buNone/>
            </a:pPr>
            <a:r>
              <a:rPr lang="pt-BR" sz="1800" smtClean="0"/>
              <a:t>I - até oitenta por cento, no caso de a pessoa jurídica incrementar o número de pesquisadores contratados no ano-calendário de gozo do incentivo em percentual acima de cinco por cento, em relação à média de pesquisadores com contratos em vigor no ano-calendário anterior ao de gozo do incentivo; e</a:t>
            </a:r>
          </a:p>
          <a:p>
            <a:pPr marL="177800" indent="-177800" eaLnBrk="1" hangingPunct="1">
              <a:buFontTx/>
              <a:buNone/>
            </a:pPr>
            <a:endParaRPr lang="pt-BR" sz="1800" smtClean="0"/>
          </a:p>
          <a:p>
            <a:pPr marL="177800" indent="-177800" eaLnBrk="1" hangingPunct="1">
              <a:buFontTx/>
              <a:buNone/>
            </a:pPr>
            <a:r>
              <a:rPr lang="pt-BR" sz="1800" smtClean="0"/>
              <a:t>II - até setenta por cento, no caso de a pessoa jurídica incrementar o número de pesquisadores contratados no ano-calendário de gozo do incentivo até cinco por cento, em relação à média de pesquisadores com contratos em vigor no ano-calendário anterior ao de gozo do incentivo.</a:t>
            </a:r>
          </a:p>
          <a:p>
            <a:pPr marL="177800" indent="-177800" eaLnBrk="1" hangingPunct="1">
              <a:buFontTx/>
              <a:buNone/>
            </a:pPr>
            <a:endParaRPr lang="pt-BR" sz="1800" smtClean="0"/>
          </a:p>
          <a:p>
            <a:pPr marL="177800" indent="-177800" eaLnBrk="1" hangingPunct="1">
              <a:buFontTx/>
              <a:buNone/>
            </a:pPr>
            <a:r>
              <a:rPr lang="pt-BR" sz="1800" smtClean="0"/>
              <a:t>§ 2o Excepcionalmente, para os anos-calendário de 2006 a 2008, os percentuais referidos no § 1o deste artigo poderão ser aplicados com base no incremento do número de pesquisadores contratados no ano-calendário de gozo do incentivo, em relação à média de pesquisadores com contratos em vigor no ano-calendário de 2005.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</a:pPr>
            <a:endParaRPr lang="pt-BR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43888" cy="908050"/>
          </a:xfrm>
        </p:spPr>
        <p:txBody>
          <a:bodyPr/>
          <a:lstStyle/>
          <a:p>
            <a:pPr eaLnBrk="1" hangingPunct="1"/>
            <a:r>
              <a:rPr lang="pt-BR" sz="3600" smtClean="0"/>
              <a:t>Fixação de pesquisadores na empresa</a:t>
            </a:r>
            <a:r>
              <a:rPr lang="pt-BR" sz="4000" smtClean="0"/>
              <a:t> </a:t>
            </a:r>
            <a:br>
              <a:rPr lang="pt-BR" sz="4000" smtClean="0"/>
            </a:br>
            <a:r>
              <a:rPr lang="pt-BR" sz="2400" smtClean="0"/>
              <a:t>Lei do Bem, Decreto 5.798 de 07/06/2006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5327650"/>
          </a:xfrm>
        </p:spPr>
        <p:txBody>
          <a:bodyPr/>
          <a:lstStyle/>
          <a:p>
            <a:pPr marL="177800" indent="-177800" eaLnBrk="1" hangingPunct="1">
              <a:buFontTx/>
              <a:buNone/>
            </a:pPr>
            <a:r>
              <a:rPr lang="pt-BR" sz="2400" smtClean="0">
                <a:solidFill>
                  <a:srgbClr val="FF5050"/>
                </a:solidFill>
              </a:rPr>
              <a:t>2)</a:t>
            </a:r>
            <a:r>
              <a:rPr lang="pt-BR" sz="1600" smtClean="0">
                <a:solidFill>
                  <a:srgbClr val="FFFF00"/>
                </a:solidFill>
              </a:rPr>
              <a:t> </a:t>
            </a:r>
            <a:r>
              <a:rPr lang="pt-BR" sz="2000" smtClean="0">
                <a:solidFill>
                  <a:srgbClr val="FF3300"/>
                </a:solidFill>
              </a:rPr>
              <a:t>Subvenção à pesquisador na empresa (carta convite Finep 08/11/2006)</a:t>
            </a:r>
          </a:p>
          <a:p>
            <a:pPr marL="177800" indent="-177800" eaLnBrk="1" hangingPunct="1">
              <a:spcBef>
                <a:spcPct val="50000"/>
              </a:spcBef>
              <a:buFontTx/>
              <a:buNone/>
            </a:pPr>
            <a:r>
              <a:rPr lang="pt-BR" sz="1800" smtClean="0"/>
              <a:t>Nos termos do disposto no Decreto 5.798, de 07/07/2006, e na Portaria MCT nº</a:t>
            </a:r>
          </a:p>
          <a:p>
            <a:pPr marL="177800" indent="-177800" eaLnBrk="1" hangingPunct="1">
              <a:buFontTx/>
              <a:buNone/>
            </a:pPr>
            <a:r>
              <a:rPr lang="pt-BR" sz="1800" smtClean="0"/>
              <a:t>557, de 30/08/2006, a concessão da subvenção será:</a:t>
            </a:r>
          </a:p>
          <a:p>
            <a:pPr marL="177800" indent="-177800" eaLnBrk="1" hangingPunct="1">
              <a:buFontTx/>
              <a:buNone/>
            </a:pPr>
            <a:r>
              <a:rPr lang="pt-BR" sz="1800" smtClean="0">
                <a:solidFill>
                  <a:srgbClr val="33CC33"/>
                </a:solidFill>
              </a:rPr>
              <a:t>a)</a:t>
            </a:r>
            <a:r>
              <a:rPr lang="pt-BR" sz="1800" smtClean="0"/>
              <a:t> precedida da aprovação de projeto;</a:t>
            </a:r>
          </a:p>
          <a:p>
            <a:pPr marL="177800" indent="-177800" eaLnBrk="1" hangingPunct="1">
              <a:buFontTx/>
              <a:buNone/>
            </a:pPr>
            <a:r>
              <a:rPr lang="pt-BR" sz="1800" smtClean="0">
                <a:solidFill>
                  <a:srgbClr val="33CC33"/>
                </a:solidFill>
              </a:rPr>
              <a:t>b)</a:t>
            </a:r>
            <a:r>
              <a:rPr lang="pt-BR" sz="1800" smtClean="0"/>
              <a:t> condicionada à comprovação da regularidade fiscal da PJ proponente;</a:t>
            </a:r>
          </a:p>
          <a:p>
            <a:pPr marL="177800" indent="-177800" eaLnBrk="1" hangingPunct="1">
              <a:buFontTx/>
              <a:buNone/>
            </a:pPr>
            <a:r>
              <a:rPr lang="pt-BR" sz="1800" smtClean="0">
                <a:solidFill>
                  <a:srgbClr val="33CC33"/>
                </a:solidFill>
              </a:rPr>
              <a:t>c)</a:t>
            </a:r>
            <a:r>
              <a:rPr lang="pt-BR" sz="1800" smtClean="0"/>
              <a:t> limitada a:</a:t>
            </a:r>
          </a:p>
          <a:p>
            <a:pPr marL="177800" indent="-177800" eaLnBrk="1" hangingPunct="1">
              <a:buFontTx/>
              <a:buNone/>
            </a:pPr>
            <a:r>
              <a:rPr lang="pt-BR" sz="1800" smtClean="0"/>
              <a:t> * até 60% do valor da remuneração do(s) Mestre(s) ou Doutor(es) contratado(s)</a:t>
            </a:r>
            <a:r>
              <a:rPr lang="pt-BR" sz="1600" smtClean="0"/>
              <a:t> pelas empresas para os projetos a serem executados nas regiões abrangidas pelas extintas SUDAM e SUDENE;</a:t>
            </a:r>
          </a:p>
          <a:p>
            <a:pPr marL="177800" indent="-177800" eaLnBrk="1" hangingPunct="1">
              <a:buFontTx/>
              <a:buNone/>
            </a:pPr>
            <a:r>
              <a:rPr lang="pt-BR" sz="1600" smtClean="0"/>
              <a:t>*  </a:t>
            </a:r>
            <a:r>
              <a:rPr lang="pt-BR" sz="1800" smtClean="0"/>
              <a:t>até 40% da remuneração do(s) Mestre(s) ou Doutor(es) contratado(s) pelas empresas</a:t>
            </a:r>
            <a:r>
              <a:rPr lang="pt-BR" sz="1600" smtClean="0"/>
              <a:t> para os projetos a serem executados nas demais regiões;</a:t>
            </a:r>
          </a:p>
          <a:p>
            <a:pPr marL="177800" indent="-177800" eaLnBrk="1" hangingPunct="1">
              <a:buFontTx/>
              <a:buNone/>
            </a:pPr>
            <a:r>
              <a:rPr lang="pt-BR" sz="1600" smtClean="0">
                <a:solidFill>
                  <a:srgbClr val="33CC33"/>
                </a:solidFill>
              </a:rPr>
              <a:t>d)</a:t>
            </a:r>
            <a:r>
              <a:rPr lang="pt-BR" sz="1600" smtClean="0"/>
              <a:t> </a:t>
            </a:r>
            <a:r>
              <a:rPr lang="pt-BR" sz="1800" smtClean="0"/>
              <a:t>limitada a R$7.000,00 e R$5.000,00</a:t>
            </a:r>
            <a:r>
              <a:rPr lang="pt-BR" sz="1600" smtClean="0"/>
              <a:t> (cinco mil reais), como valor mensal da remuneração subvencionada para cada novo pesquisador contratado pela empresa, titulado como doutor e mestre, respectivamente;</a:t>
            </a:r>
          </a:p>
          <a:p>
            <a:pPr marL="177800" indent="-177800" eaLnBrk="1" hangingPunct="1">
              <a:buFontTx/>
              <a:buNone/>
            </a:pPr>
            <a:r>
              <a:rPr lang="pt-BR" sz="1600" smtClean="0">
                <a:solidFill>
                  <a:srgbClr val="33CC33"/>
                </a:solidFill>
              </a:rPr>
              <a:t>e)</a:t>
            </a:r>
            <a:r>
              <a:rPr lang="pt-BR" sz="1600" smtClean="0"/>
              <a:t> até 3 (três) anos, improrrogáveis, para cada novo pesquisador contratado.</a:t>
            </a:r>
          </a:p>
          <a:p>
            <a:pPr marL="177800" indent="-177800" eaLnBrk="1" hangingPunct="1">
              <a:spcBef>
                <a:spcPct val="50000"/>
              </a:spcBef>
              <a:buFontTx/>
              <a:buNone/>
            </a:pPr>
            <a:r>
              <a:rPr lang="pt-BR" sz="1600" smtClean="0"/>
              <a:t>Uma empresa poderá contratar mais de um pesquisador, para as atividades de P,D&amp;I associadas ao desenvolvimento do projeto.</a:t>
            </a:r>
            <a:endParaRPr lang="pt-BR" sz="14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84138"/>
            <a:ext cx="8102600" cy="1054100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Lei de Inovação</a:t>
            </a:r>
            <a:r>
              <a:rPr lang="en-GB" sz="4000" smtClean="0"/>
              <a:t/>
            </a:r>
            <a:br>
              <a:rPr lang="en-GB" sz="4000" smtClean="0"/>
            </a:br>
            <a:r>
              <a:rPr lang="en-GB" sz="2400" smtClean="0"/>
              <a:t>facilitar a relação público – privado (I)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408613"/>
          </a:xfrm>
        </p:spPr>
        <p:txBody>
          <a:bodyPr lIns="90000" tIns="46800" rIns="90000" bIns="46800">
            <a:spAutoFit/>
          </a:bodyPr>
          <a:lstStyle/>
          <a:p>
            <a:pPr marL="360363" indent="-360363" defTabSz="449263" eaLnBrk="1" hangingPunct="1">
              <a:lnSpc>
                <a:spcPct val="93000"/>
              </a:lnSpc>
              <a:spcBef>
                <a:spcPts val="1250"/>
              </a:spcBef>
              <a:buClr>
                <a:srgbClr val="F80000"/>
              </a:buClr>
              <a:buSzPct val="86000"/>
              <a:buFontTx/>
              <a:buNone/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000" smtClean="0">
                <a:solidFill>
                  <a:srgbClr val="FF5050"/>
                </a:solidFill>
                <a:cs typeface="Times New Roman" pitchFamily="18" charset="0"/>
              </a:rPr>
              <a:t>                    Lei 10.973 (02/12/04); Decreto 5.563 (11/10/2005)</a:t>
            </a:r>
          </a:p>
          <a:p>
            <a:pPr marL="360363" indent="-360363" defTabSz="449263" eaLnBrk="1" hangingPunct="1">
              <a:spcBef>
                <a:spcPct val="50000"/>
              </a:spcBef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400" smtClean="0">
                <a:cs typeface="Times New Roman" pitchFamily="18" charset="0"/>
              </a:rPr>
              <a:t>Estímulo a ambientes cooperativos ICTs - empresas</a:t>
            </a:r>
          </a:p>
          <a:p>
            <a:pPr marL="720725" lvl="1" indent="-180975" defTabSz="449263" eaLnBrk="1" hangingPunct="1"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compartilhamento de equipamentos, instalações, laboratórios</a:t>
            </a:r>
          </a:p>
          <a:p>
            <a:pPr marL="720725" lvl="1" indent="-180975" defTabSz="449263" eaLnBrk="1" hangingPunct="1"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participação minoritária da União no capital de empresas privadas que visem ao desenvolvimento de projetos tecnológicos</a:t>
            </a:r>
          </a:p>
          <a:p>
            <a:pPr marL="360363" indent="-360363" defTabSz="449263" eaLnBrk="1" hangingPunct="1">
              <a:spcBef>
                <a:spcPct val="50000"/>
              </a:spcBef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400" smtClean="0">
                <a:cs typeface="Times New Roman" pitchFamily="18" charset="0"/>
              </a:rPr>
              <a:t>Estímulo às ICTs no processo de inovação</a:t>
            </a:r>
          </a:p>
          <a:p>
            <a:pPr marL="720725" lvl="1" indent="-180975" defTabSz="449263" eaLnBrk="1" hangingPunct="1">
              <a:spcBef>
                <a:spcPts val="500"/>
              </a:spcBef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faculdade de realizar contratos de transferência de tecnologia</a:t>
            </a:r>
          </a:p>
          <a:p>
            <a:pPr marL="720725" lvl="1" indent="-180975" defTabSz="449263" eaLnBrk="1" hangingPunct="1">
              <a:spcBef>
                <a:spcPts val="500"/>
              </a:spcBef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dispensa de licitação </a:t>
            </a:r>
            <a:r>
              <a:rPr lang="pt-BR" sz="1800" smtClean="0">
                <a:cs typeface="Times New Roman" pitchFamily="18" charset="0"/>
              </a:rPr>
              <a:t>(cf decreto 5.563)</a:t>
            </a:r>
          </a:p>
          <a:p>
            <a:pPr marL="720725" lvl="1" indent="-180975" defTabSz="449263" eaLnBrk="1" hangingPunct="1">
              <a:spcBef>
                <a:spcPts val="500"/>
              </a:spcBef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edital para casos de licenciamento com exclusividade </a:t>
            </a:r>
          </a:p>
          <a:p>
            <a:pPr marL="720725" lvl="1" indent="-180975" defTabSz="449263" eaLnBrk="1" hangingPunct="1">
              <a:spcBef>
                <a:spcPts val="500"/>
              </a:spcBef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contratação direta quando não houver exclusividade</a:t>
            </a:r>
          </a:p>
          <a:p>
            <a:pPr marL="720725" lvl="1" indent="-180975" defTabSz="449263" eaLnBrk="1" hangingPunct="1"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contratos de parceria para P&amp;D</a:t>
            </a:r>
          </a:p>
          <a:p>
            <a:pPr marL="720725" lvl="1" indent="-180975" defTabSz="449263" eaLnBrk="1" hangingPunct="1">
              <a:buClr>
                <a:srgbClr val="009999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bolsa de estímulo à inovação para pesquisador</a:t>
            </a:r>
          </a:p>
          <a:p>
            <a:pPr marL="720725" lvl="1" indent="-180975" defTabSz="449263" eaLnBrk="1" hangingPunct="1"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afastamento de funcionário para </a:t>
            </a:r>
            <a:r>
              <a:rPr lang="pt-BR" sz="2200" i="1" smtClean="0">
                <a:cs typeface="Times New Roman" pitchFamily="18" charset="0"/>
              </a:rPr>
              <a:t>start up</a:t>
            </a:r>
            <a:r>
              <a:rPr lang="pt-BR" sz="2000" smtClean="0">
                <a:cs typeface="Times New Roman" pitchFamily="18" charset="0"/>
              </a:rPr>
              <a:t> </a:t>
            </a:r>
            <a:r>
              <a:rPr lang="pt-BR" sz="1900" smtClean="0">
                <a:cs typeface="Times New Roman" pitchFamily="18" charset="0"/>
              </a:rPr>
              <a:t>(3 + 3 anos, com reposição)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84138"/>
            <a:ext cx="8102600" cy="1054100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Lei de Inovação</a:t>
            </a:r>
            <a:r>
              <a:rPr lang="en-GB" sz="4000" smtClean="0"/>
              <a:t/>
            </a:r>
            <a:br>
              <a:rPr lang="en-GB" sz="4000" smtClean="0"/>
            </a:br>
            <a:r>
              <a:rPr lang="en-GB" sz="2400" smtClean="0"/>
              <a:t>facilitar a relação público – privado (II)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99538" cy="5483225"/>
          </a:xfrm>
        </p:spPr>
        <p:txBody>
          <a:bodyPr lIns="90000" tIns="46800" rIns="90000" bIns="46800">
            <a:spAutoFit/>
          </a:bodyPr>
          <a:lstStyle/>
          <a:p>
            <a:pPr marL="263525" indent="-263525" defTabSz="449263" eaLnBrk="1" hangingPunct="1">
              <a:lnSpc>
                <a:spcPct val="90000"/>
              </a:lnSpc>
              <a:spcBef>
                <a:spcPts val="1250"/>
              </a:spcBef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600" smtClean="0">
                <a:cs typeface="Times New Roman" pitchFamily="18" charset="0"/>
              </a:rPr>
              <a:t>Subvenção econômica para empresas </a:t>
            </a:r>
            <a:r>
              <a:rPr lang="pt-BR" sz="2000" smtClean="0">
                <a:cs typeface="Times New Roman" pitchFamily="18" charset="0"/>
              </a:rPr>
              <a:t>(cf 1edital Finep 6/9/06)</a:t>
            </a:r>
          </a:p>
          <a:p>
            <a:pPr marL="720725" lvl="1" indent="-277813" defTabSz="449263" eaLnBrk="1" hangingPunct="1">
              <a:lnSpc>
                <a:spcPct val="90000"/>
              </a:lnSpc>
              <a:spcBef>
                <a:spcPts val="500"/>
              </a:spcBef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Previsão 2008-8 </a:t>
            </a:r>
            <a:r>
              <a:rPr lang="pt-BR" sz="240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pt-BR" sz="2400" smtClean="0">
                <a:cs typeface="Times New Roman" pitchFamily="18" charset="0"/>
              </a:rPr>
              <a:t>R$ 510 milhões, dos quais</a:t>
            </a:r>
          </a:p>
          <a:p>
            <a:pPr marL="1163638" lvl="2" indent="-263525" defTabSz="449263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>
                <a:cs typeface="Times New Roman" pitchFamily="18" charset="0"/>
              </a:rPr>
              <a:t>R$ 150 mi Pappe (Programa de Apoio à Pesquisa em Empresas)</a:t>
            </a:r>
          </a:p>
          <a:p>
            <a:pPr marL="1163638" lvl="2" indent="-263525" defTabSz="449263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>
                <a:cs typeface="Times New Roman" pitchFamily="18" charset="0"/>
              </a:rPr>
              <a:t>R$ 60 mi para </a:t>
            </a:r>
            <a:r>
              <a:rPr lang="pt-BR" sz="1900" smtClean="0">
                <a:cs typeface="Times New Roman" pitchFamily="18" charset="0"/>
                <a:sym typeface="Wingdings" pitchFamily="2" charset="2"/>
              </a:rPr>
              <a:t>subvenção a pesquisador na empresa</a:t>
            </a:r>
            <a:r>
              <a:rPr lang="pt-BR" sz="1900" smtClean="0">
                <a:cs typeface="Times New Roman" pitchFamily="18" charset="0"/>
              </a:rPr>
              <a:t> - lei do bem</a:t>
            </a:r>
          </a:p>
          <a:p>
            <a:pPr marL="720725" lvl="1" indent="-277813" defTabSz="449263" eaLnBrk="1" hangingPunct="1">
              <a:lnSpc>
                <a:spcPct val="90000"/>
              </a:lnSpc>
              <a:spcBef>
                <a:spcPts val="500"/>
              </a:spcBef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Recursos públicos para apoio a despesas de custeio de desenvolvimento de produtos e processos inovadores de empresas nacionais</a:t>
            </a:r>
          </a:p>
          <a:p>
            <a:pPr marL="720725" lvl="1" indent="-277813" defTabSz="449263" eaLnBrk="1" hangingPunct="1">
              <a:lnSpc>
                <a:spcPct val="90000"/>
              </a:lnSpc>
              <a:spcBef>
                <a:spcPts val="500"/>
              </a:spcBef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Procedimentos simplificados para MPEs</a:t>
            </a:r>
          </a:p>
          <a:p>
            <a:pPr marL="720725" lvl="1" indent="-277813" defTabSz="449263" eaLnBrk="1" hangingPunct="1">
              <a:lnSpc>
                <a:spcPct val="90000"/>
              </a:lnSpc>
              <a:spcBef>
                <a:spcPts val="500"/>
              </a:spcBef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Finep credencia entes estaduais locais, instituições de crédito oficiais </a:t>
            </a:r>
            <a:r>
              <a:rPr lang="pt-BR" sz="2100" smtClean="0">
                <a:cs typeface="Times New Roman" pitchFamily="18" charset="0"/>
              </a:rPr>
              <a:t>(descentralização, aumento de capilaridade para MPEs)</a:t>
            </a:r>
            <a:endParaRPr lang="pt-BR" sz="2000" smtClean="0">
              <a:cs typeface="Times New Roman" pitchFamily="18" charset="0"/>
            </a:endParaRPr>
          </a:p>
          <a:p>
            <a:pPr marL="263525" indent="-263525" defTabSz="449263" eaLnBrk="1" hangingPunct="1">
              <a:lnSpc>
                <a:spcPct val="90000"/>
              </a:lnSpc>
              <a:spcBef>
                <a:spcPct val="50000"/>
              </a:spcBef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600" smtClean="0">
                <a:cs typeface="Times New Roman" pitchFamily="18" charset="0"/>
              </a:rPr>
              <a:t>Compras tecnológicas (P&amp;D) por órgãos da adm. pública para obtenção de produto/processo inovador</a:t>
            </a:r>
            <a:r>
              <a:rPr lang="pt-BR" sz="2500" smtClean="0">
                <a:cs typeface="Times New Roman" pitchFamily="18" charset="0"/>
              </a:rPr>
              <a:t> </a:t>
            </a:r>
          </a:p>
          <a:p>
            <a:pPr marL="720725" lvl="1" indent="-277813" defTabSz="449263" eaLnBrk="1" hangingPunct="1">
              <a:lnSpc>
                <a:spcPct val="90000"/>
              </a:lnSpc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Necessita nova lei / regulamentação</a:t>
            </a:r>
          </a:p>
          <a:p>
            <a:pPr marL="720725" lvl="1" indent="-277813" defTabSz="449263" eaLnBrk="1" hangingPunct="1">
              <a:lnSpc>
                <a:spcPct val="90000"/>
              </a:lnSpc>
              <a:spcBef>
                <a:spcPts val="500"/>
              </a:spcBef>
              <a:buClr>
                <a:srgbClr val="F80000"/>
              </a:buClr>
              <a:buSzPct val="80000"/>
              <a:buFontTx/>
              <a:buNone/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endParaRPr lang="pt-BR" sz="1200" smtClean="0">
              <a:cs typeface="Times New Roman" pitchFamily="18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55650" y="1773238"/>
            <a:ext cx="7920038" cy="9556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>
                <a:solidFill>
                  <a:srgbClr val="FFFF00"/>
                </a:solidFill>
              </a:rPr>
              <a:t>Governo investiu R$514 milhões </a:t>
            </a:r>
            <a:br>
              <a:rPr lang="pt-BR" sz="2800">
                <a:solidFill>
                  <a:srgbClr val="FFFF00"/>
                </a:solidFill>
              </a:rPr>
            </a:br>
            <a:r>
              <a:rPr lang="pt-BR" sz="2800">
                <a:solidFill>
                  <a:srgbClr val="FFFF00"/>
                </a:solidFill>
              </a:rPr>
              <a:t> só no edital de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044575" y="1052513"/>
          <a:ext cx="1080135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8020050" imgH="5667146" progId="AcroExch.Document.7">
                  <p:embed/>
                </p:oleObj>
              </mc:Choice>
              <mc:Fallback>
                <p:oleObj name="Acrobat Document" r:id="rId3" imgW="8020050" imgH="5667146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44575" y="1052513"/>
                        <a:ext cx="10801350" cy="540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260350"/>
            <a:ext cx="8316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CC0000"/>
                </a:solidFill>
              </a:rPr>
              <a:t>Aprovados / 1</a:t>
            </a:r>
            <a:r>
              <a:rPr lang="pt-BR" sz="2400" b="1" baseline="30000">
                <a:solidFill>
                  <a:srgbClr val="CC0000"/>
                </a:solidFill>
              </a:rPr>
              <a:t>a</a:t>
            </a:r>
            <a:r>
              <a:rPr lang="pt-BR" sz="2400" b="1">
                <a:solidFill>
                  <a:srgbClr val="CC0000"/>
                </a:solidFill>
              </a:rPr>
              <a:t> Chamada Pública de Subvenção -  2006</a:t>
            </a:r>
          </a:p>
          <a:p>
            <a:pPr algn="ctr">
              <a:spcBef>
                <a:spcPct val="50000"/>
              </a:spcBef>
            </a:pPr>
            <a:endParaRPr lang="pt-BR" sz="2400" b="1">
              <a:solidFill>
                <a:srgbClr val="CC0000"/>
              </a:solidFill>
            </a:endParaRPr>
          </a:p>
        </p:txBody>
      </p:sp>
      <p:sp>
        <p:nvSpPr>
          <p:cNvPr id="156676" name="AutoShape 4"/>
          <p:cNvSpPr>
            <a:spLocks noChangeArrowheads="1"/>
          </p:cNvSpPr>
          <p:nvPr/>
        </p:nvSpPr>
        <p:spPr bwMode="auto">
          <a:xfrm>
            <a:off x="0" y="1412875"/>
            <a:ext cx="9144000" cy="5040313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827088" y="2349500"/>
            <a:ext cx="8137525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</a:rPr>
              <a:t>Chamada 01/2008: 245 projetos, R$514.000.000</a:t>
            </a:r>
          </a:p>
          <a:p>
            <a:r>
              <a:rPr lang="pt-BR" sz="2000">
                <a:solidFill>
                  <a:schemeClr val="bg1"/>
                </a:solidFill>
              </a:rPr>
              <a:t>206 projetos que totalizaram os R$450.000.000,00 alocados (09/12/2008)</a:t>
            </a:r>
          </a:p>
          <a:p>
            <a:r>
              <a:rPr lang="pt-BR" sz="2000">
                <a:solidFill>
                  <a:schemeClr val="bg1"/>
                </a:solidFill>
              </a:rPr>
              <a:t>+</a:t>
            </a:r>
          </a:p>
          <a:p>
            <a:r>
              <a:rPr lang="pt-BR" sz="2000">
                <a:solidFill>
                  <a:schemeClr val="bg1"/>
                </a:solidFill>
              </a:rPr>
              <a:t>39 projetos via R$64.000.000,00 de saldos orçamentários decorrentes da não aprovação de projetos no valor integral dos recursos alocados em seleções públicas da subvenção econômica anterior rpara apoiar a totalidade dos projetos classificados na forma da Seleção Pública atual.</a:t>
            </a:r>
            <a:endParaRPr lang="pt-BR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</a:rPr>
              <a:t>Resultado da rodada 01/2009 em 25/11/2009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0" y="-92075"/>
            <a:ext cx="8388350" cy="1143000"/>
          </a:xfrm>
        </p:spPr>
        <p:txBody>
          <a:bodyPr/>
          <a:lstStyle/>
          <a:p>
            <a:r>
              <a:rPr lang="pt-BR" smtClean="0"/>
              <a:t>Estratégias Empresariais Típicas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895850"/>
          </a:xfrm>
        </p:spPr>
        <p:txBody>
          <a:bodyPr/>
          <a:lstStyle/>
          <a:p>
            <a:r>
              <a:rPr lang="pt-BR" smtClean="0"/>
              <a:t>Liderança em custo</a:t>
            </a:r>
          </a:p>
          <a:p>
            <a:pPr lvl="1"/>
            <a:r>
              <a:rPr lang="pt-BR" smtClean="0"/>
              <a:t>Conquistar mercado pelo menor preço</a:t>
            </a:r>
          </a:p>
          <a:p>
            <a:pPr lvl="1"/>
            <a:r>
              <a:rPr lang="pt-BR" smtClean="0"/>
              <a:t>Necessidade de ter o menor custo</a:t>
            </a:r>
          </a:p>
          <a:p>
            <a:pPr lvl="1"/>
            <a:endParaRPr lang="pt-BR" smtClean="0"/>
          </a:p>
          <a:p>
            <a:r>
              <a:rPr lang="pt-BR" smtClean="0"/>
              <a:t>Diferenciação</a:t>
            </a:r>
          </a:p>
          <a:p>
            <a:pPr lvl="1"/>
            <a:r>
              <a:rPr lang="pt-BR" smtClean="0"/>
              <a:t>Conquistar mercado pela inovação e </a:t>
            </a:r>
            <a:br>
              <a:rPr lang="pt-BR" smtClean="0"/>
            </a:br>
            <a:r>
              <a:rPr lang="pt-BR" smtClean="0"/>
              <a:t>diferenciação de bens e serviços</a:t>
            </a:r>
          </a:p>
          <a:p>
            <a:pPr lvl="1"/>
            <a:endParaRPr lang="pt-BR" smtClean="0"/>
          </a:p>
          <a:p>
            <a:pPr>
              <a:buFontTx/>
              <a:buNone/>
            </a:pPr>
            <a:r>
              <a:rPr lang="pt-BR" smtClean="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lang="pt-BR" smtClean="0">
                <a:sym typeface="Wingdings" pitchFamily="2" charset="2"/>
              </a:rPr>
              <a:t> </a:t>
            </a:r>
            <a:r>
              <a:rPr lang="pt-BR" sz="3500" b="1" smtClean="0">
                <a:solidFill>
                  <a:srgbClr val="C00000"/>
                </a:solidFill>
                <a:sym typeface="Wingdings" pitchFamily="2" charset="2"/>
              </a:rPr>
              <a:t>Inovar para gerar e capturar mais valor</a:t>
            </a:r>
            <a:endParaRPr lang="pt-BR" sz="3500" b="1" smtClean="0">
              <a:solidFill>
                <a:srgbClr val="C00000"/>
              </a:solidFill>
            </a:endParaRPr>
          </a:p>
        </p:txBody>
      </p:sp>
      <p:sp>
        <p:nvSpPr>
          <p:cNvPr id="2253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7048500" y="1628775"/>
            <a:ext cx="215900" cy="1368425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7235825" y="1501775"/>
            <a:ext cx="17287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C00000"/>
                </a:solidFill>
              </a:rPr>
              <a:t>Estratégia tradicional: racionalização, gestão da qualidade, baixos salários etc.</a:t>
            </a:r>
          </a:p>
        </p:txBody>
      </p:sp>
      <p:sp>
        <p:nvSpPr>
          <p:cNvPr id="7" name="Chave direita 6"/>
          <p:cNvSpPr/>
          <p:nvPr/>
        </p:nvSpPr>
        <p:spPr>
          <a:xfrm>
            <a:off x="7092950" y="3743325"/>
            <a:ext cx="215900" cy="1296988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7373938" y="3484563"/>
            <a:ext cx="17287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solidFill>
                  <a:srgbClr val="C00000"/>
                </a:solidFill>
              </a:rPr>
              <a:t>Estruturas flexíveis, MO mais escolarizada,</a:t>
            </a:r>
          </a:p>
          <a:p>
            <a:pPr algn="ctr"/>
            <a:r>
              <a:rPr lang="pt-BR" sz="1600">
                <a:solidFill>
                  <a:srgbClr val="C00000"/>
                </a:solidFill>
              </a:rPr>
              <a:t>salários mais altos, articulação em rede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Outros Apoios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4708525"/>
          </a:xfrm>
        </p:spPr>
        <p:txBody>
          <a:bodyPr/>
          <a:lstStyle/>
          <a:p>
            <a:pPr eaLnBrk="1" hangingPunct="1"/>
            <a:r>
              <a:rPr lang="pt-BR" sz="2800" smtClean="0"/>
              <a:t>Busca de competências / difusão de informações</a:t>
            </a:r>
          </a:p>
          <a:p>
            <a:pPr lvl="1" eaLnBrk="1" hangingPunct="1"/>
            <a:r>
              <a:rPr lang="pt-BR" sz="2400" smtClean="0"/>
              <a:t>Portal da Inovação</a:t>
            </a:r>
          </a:p>
          <a:p>
            <a:pPr lvl="2" eaLnBrk="1" hangingPunct="1"/>
            <a:r>
              <a:rPr lang="pt-BR" sz="2000" smtClean="0"/>
              <a:t>Busca de competências por palavra-chave</a:t>
            </a:r>
          </a:p>
          <a:p>
            <a:pPr lvl="2" eaLnBrk="1" hangingPunct="1"/>
            <a:r>
              <a:rPr lang="pt-BR" sz="2000" smtClean="0"/>
              <a:t>Acessa a base de currículos Lattes</a:t>
            </a:r>
          </a:p>
          <a:p>
            <a:pPr lvl="2" eaLnBrk="1" hangingPunct="1"/>
            <a:r>
              <a:rPr lang="pt-BR" sz="2000" smtClean="0"/>
              <a:t>Aceita cadastro de empresas</a:t>
            </a:r>
          </a:p>
          <a:p>
            <a:pPr lvl="2" eaLnBrk="1" hangingPunct="1"/>
            <a:r>
              <a:rPr lang="pt-BR" sz="2000" smtClean="0"/>
              <a:t>Tem área para colocação de demandas empresariais</a:t>
            </a:r>
          </a:p>
          <a:p>
            <a:pPr lvl="1" eaLnBrk="1" hangingPunct="1"/>
            <a:r>
              <a:rPr lang="pt-BR" sz="2400" smtClean="0"/>
              <a:t>Renapi/ABDI </a:t>
            </a:r>
          </a:p>
          <a:p>
            <a:pPr lvl="1" eaLnBrk="1" hangingPunct="1"/>
            <a:r>
              <a:rPr lang="pt-BR" sz="2400" smtClean="0"/>
              <a:t>Portal do MCT</a:t>
            </a:r>
          </a:p>
          <a:p>
            <a:pPr lvl="1" eaLnBrk="1" hangingPunct="1"/>
            <a:r>
              <a:rPr lang="pt-BR" sz="2400" smtClean="0"/>
              <a:t>Portal da ABDI</a:t>
            </a:r>
          </a:p>
          <a:p>
            <a:pPr lvl="1" eaLnBrk="1" hangingPunct="1"/>
            <a:r>
              <a:rPr lang="pt-BR" sz="2400" smtClean="0"/>
              <a:t>Portal Rede de Inovação (FIEP)</a:t>
            </a:r>
          </a:p>
          <a:p>
            <a:pPr lvl="1" eaLnBrk="1" hangingPunct="1"/>
            <a:r>
              <a:rPr lang="pt-BR" sz="2400" smtClean="0"/>
              <a:t>..... há n outros!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25413"/>
            <a:ext cx="8229600" cy="1143000"/>
          </a:xfrm>
        </p:spPr>
        <p:txBody>
          <a:bodyPr/>
          <a:lstStyle/>
          <a:p>
            <a:pPr algn="l" eaLnBrk="1" hangingPunct="1"/>
            <a:r>
              <a:rPr lang="pt-PT" sz="4000" smtClean="0"/>
              <a:t>O que é o Portal Inovação?</a:t>
            </a:r>
            <a:endParaRPr lang="pt-BR" sz="4000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70000"/>
            <a:ext cx="8569325" cy="215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pt-PT" sz="2400" smtClean="0"/>
              <a:t>O Portal Inovação está estruturado na forma de um serviço de </a:t>
            </a:r>
            <a:r>
              <a:rPr lang="pt-PT" sz="2400" b="1" smtClean="0">
                <a:solidFill>
                  <a:srgbClr val="0000FF"/>
                </a:solidFill>
              </a:rPr>
              <a:t>governo eletrônico</a:t>
            </a:r>
            <a:r>
              <a:rPr lang="pt-PT" sz="2400" smtClean="0"/>
              <a:t>, com</a:t>
            </a:r>
            <a:r>
              <a:rPr lang="pt-BR" sz="2400" smtClean="0"/>
              <a:t> sistemas especialmente configurados e personalizados para cada tipo de usuário.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pt-PT" sz="2400" smtClean="0"/>
              <a:t>Como portal web esse ambiente apóia os processos de</a:t>
            </a:r>
            <a:r>
              <a:rPr lang="pt-PT" sz="2400" b="1" smtClean="0">
                <a:solidFill>
                  <a:srgbClr val="0000FF"/>
                </a:solidFill>
              </a:rPr>
              <a:t>  localização, contato e  interação </a:t>
            </a:r>
            <a:r>
              <a:rPr lang="pt-PT" sz="2400" smtClean="0"/>
              <a:t>entre</a:t>
            </a:r>
            <a:r>
              <a:rPr lang="pt-PT" sz="2400" b="1" smtClean="0">
                <a:solidFill>
                  <a:srgbClr val="0000FF"/>
                </a:solidFill>
              </a:rPr>
              <a:t> empresas </a:t>
            </a:r>
            <a:r>
              <a:rPr lang="pt-PT" sz="2400" smtClean="0"/>
              <a:t>e </a:t>
            </a:r>
            <a:r>
              <a:rPr lang="pt-PT" sz="2400" b="1" smtClean="0">
                <a:solidFill>
                  <a:srgbClr val="0000FF"/>
                </a:solidFill>
              </a:rPr>
              <a:t>comunidade técnico-científica</a:t>
            </a:r>
            <a:r>
              <a:rPr lang="pt-PT" sz="2400" smtClean="0"/>
              <a:t>. </a:t>
            </a:r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00438"/>
            <a:ext cx="576103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757738"/>
            <a:ext cx="2232025" cy="161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0" y="44450"/>
            <a:ext cx="9180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/>
              <a:t>Buscas por Competências</a:t>
            </a:r>
          </a:p>
        </p:txBody>
      </p:sp>
      <p:pic>
        <p:nvPicPr>
          <p:cNvPr id="64517" name="Picture 4" descr="logo_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1288"/>
            <a:ext cx="10080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49275"/>
            <a:ext cx="7215187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49275"/>
            <a:ext cx="723900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620713"/>
            <a:ext cx="74469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1331913" y="5492750"/>
            <a:ext cx="7416800" cy="650875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SALVANDO OS ESPECIALISTAS EM “FAVORITOS” PARA FUTURA COOPERAÇÃO.</a:t>
            </a:r>
          </a:p>
        </p:txBody>
      </p:sp>
      <p:pic>
        <p:nvPicPr>
          <p:cNvPr id="6452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7713" y="549275"/>
            <a:ext cx="715962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ço Reservado para Rodapé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868863"/>
            <a:ext cx="3240088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053" name="Group 3"/>
          <p:cNvGrpSpPr>
            <a:grpSpLocks/>
          </p:cNvGrpSpPr>
          <p:nvPr/>
        </p:nvGrpSpPr>
        <p:grpSpPr bwMode="auto">
          <a:xfrm>
            <a:off x="1258888" y="1557338"/>
            <a:ext cx="5400675" cy="3168650"/>
            <a:chOff x="793" y="981"/>
            <a:chExt cx="3402" cy="1996"/>
          </a:xfrm>
        </p:grpSpPr>
        <p:grpSp>
          <p:nvGrpSpPr>
            <p:cNvPr id="2083" name="Group 4"/>
            <p:cNvGrpSpPr>
              <a:grpSpLocks/>
            </p:cNvGrpSpPr>
            <p:nvPr/>
          </p:nvGrpSpPr>
          <p:grpSpPr bwMode="auto">
            <a:xfrm>
              <a:off x="793" y="981"/>
              <a:ext cx="3402" cy="1996"/>
              <a:chOff x="1429" y="709"/>
              <a:chExt cx="1305" cy="725"/>
            </a:xfrm>
          </p:grpSpPr>
          <p:sp>
            <p:nvSpPr>
              <p:cNvPr id="2086" name="Oval 5"/>
              <p:cNvSpPr>
                <a:spLocks noChangeArrowheads="1"/>
              </p:cNvSpPr>
              <p:nvPr/>
            </p:nvSpPr>
            <p:spPr bwMode="auto">
              <a:xfrm>
                <a:off x="1429" y="709"/>
                <a:ext cx="1305" cy="725"/>
              </a:xfrm>
              <a:prstGeom prst="ellipse">
                <a:avLst/>
              </a:prstGeom>
              <a:solidFill>
                <a:schemeClr val="accent1"/>
              </a:soli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1F2F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pt-BR"/>
              </a:p>
            </p:txBody>
          </p:sp>
          <p:sp>
            <p:nvSpPr>
              <p:cNvPr id="2087" name="Text Box 6"/>
              <p:cNvSpPr txBox="1">
                <a:spLocks noChangeArrowheads="1"/>
              </p:cNvSpPr>
              <p:nvPr/>
            </p:nvSpPr>
            <p:spPr bwMode="auto">
              <a:xfrm>
                <a:off x="1610" y="926"/>
                <a:ext cx="90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pt-BR" sz="1400" b="1" i="1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3200" b="1" i="1">
                    <a:solidFill>
                      <a:schemeClr val="bg1"/>
                    </a:solidFill>
                  </a:rPr>
                  <a:t/>
                </a:r>
                <a:br>
                  <a:rPr lang="pt-BR" sz="3200" b="1" i="1">
                    <a:solidFill>
                      <a:schemeClr val="bg1"/>
                    </a:solidFill>
                  </a:rPr>
                </a:br>
                <a:r>
                  <a:rPr lang="pt-BR" sz="3200" b="1" i="1">
                    <a:solidFill>
                      <a:schemeClr val="bg1"/>
                    </a:solidFill>
                  </a:rPr>
                  <a:t>Espaço de Interação</a:t>
                </a:r>
              </a:p>
            </p:txBody>
          </p:sp>
        </p:grpSp>
        <p:pic>
          <p:nvPicPr>
            <p:cNvPr id="2084" name="Picture 7" descr="logo_p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7" y="1542"/>
              <a:ext cx="2005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0" y="1161"/>
              <a:ext cx="82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2055" name="Picture 10" descr="logo_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41288"/>
            <a:ext cx="10080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5" name="AutoShape 11"/>
          <p:cNvSpPr>
            <a:spLocks noChangeArrowheads="1"/>
          </p:cNvSpPr>
          <p:nvPr/>
        </p:nvSpPr>
        <p:spPr bwMode="auto">
          <a:xfrm>
            <a:off x="1763713" y="6094413"/>
            <a:ext cx="1223962" cy="287337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/>
              <a:t>Infra-estrutura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156325" y="2709863"/>
            <a:ext cx="1584325" cy="2159000"/>
            <a:chOff x="4286" y="1661"/>
            <a:chExt cx="998" cy="1542"/>
          </a:xfrm>
        </p:grpSpPr>
        <p:sp>
          <p:nvSpPr>
            <p:cNvPr id="2081" name="Line 13"/>
            <p:cNvSpPr>
              <a:spLocks noChangeShapeType="1"/>
            </p:cNvSpPr>
            <p:nvPr/>
          </p:nvSpPr>
          <p:spPr bwMode="auto">
            <a:xfrm>
              <a:off x="5275" y="1661"/>
              <a:ext cx="0" cy="154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82" name="Line 14"/>
            <p:cNvSpPr>
              <a:spLocks noChangeShapeType="1"/>
            </p:cNvSpPr>
            <p:nvPr/>
          </p:nvSpPr>
          <p:spPr bwMode="auto">
            <a:xfrm>
              <a:off x="4286" y="1661"/>
              <a:ext cx="998" cy="9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9519" name="Line 15"/>
          <p:cNvSpPr>
            <a:spLocks noChangeShapeType="1"/>
          </p:cNvSpPr>
          <p:nvPr/>
        </p:nvSpPr>
        <p:spPr bwMode="auto">
          <a:xfrm>
            <a:off x="1116013" y="3860800"/>
            <a:ext cx="0" cy="13684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59" name="Text Box 16"/>
          <p:cNvSpPr txBox="1">
            <a:spLocks noChangeArrowheads="1"/>
          </p:cNvSpPr>
          <p:nvPr/>
        </p:nvSpPr>
        <p:spPr bwMode="auto">
          <a:xfrm>
            <a:off x="395288" y="5819775"/>
            <a:ext cx="1331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chemeClr val="bg1"/>
                </a:solidFill>
              </a:rPr>
              <a:t>Currículos</a:t>
            </a:r>
          </a:p>
        </p:txBody>
      </p:sp>
      <p:sp>
        <p:nvSpPr>
          <p:cNvPr id="2060" name="Text Box 17"/>
          <p:cNvSpPr txBox="1">
            <a:spLocks noChangeArrowheads="1"/>
          </p:cNvSpPr>
          <p:nvPr/>
        </p:nvSpPr>
        <p:spPr bwMode="auto">
          <a:xfrm>
            <a:off x="1079500" y="44450"/>
            <a:ext cx="810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/>
              <a:t>Formando as Fontes e Sistemas de Informação...</a:t>
            </a:r>
          </a:p>
        </p:txBody>
      </p:sp>
      <p:sp>
        <p:nvSpPr>
          <p:cNvPr id="149522" name="AutoShape 18"/>
          <p:cNvSpPr>
            <a:spLocks noChangeArrowheads="1"/>
          </p:cNvSpPr>
          <p:nvPr/>
        </p:nvSpPr>
        <p:spPr bwMode="auto">
          <a:xfrm>
            <a:off x="3130550" y="5589588"/>
            <a:ext cx="1512888" cy="792162"/>
          </a:xfrm>
          <a:prstGeom prst="can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Empresas</a:t>
            </a:r>
            <a:br>
              <a:rPr lang="pt-BR" sz="1600" b="1">
                <a:solidFill>
                  <a:schemeClr val="bg1"/>
                </a:solidFill>
              </a:rPr>
            </a:br>
            <a:r>
              <a:rPr lang="pt-BR" sz="1600" b="1">
                <a:solidFill>
                  <a:schemeClr val="bg1"/>
                </a:solidFill>
              </a:rPr>
              <a:t>Ofertantes</a:t>
            </a:r>
          </a:p>
        </p:txBody>
      </p:sp>
      <p:sp>
        <p:nvSpPr>
          <p:cNvPr id="149523" name="AutoShape 19"/>
          <p:cNvSpPr>
            <a:spLocks noChangeArrowheads="1"/>
          </p:cNvSpPr>
          <p:nvPr/>
        </p:nvSpPr>
        <p:spPr bwMode="auto">
          <a:xfrm>
            <a:off x="6516688" y="4941888"/>
            <a:ext cx="2160587" cy="1223962"/>
          </a:xfrm>
          <a:prstGeom prst="can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pt-BR" sz="1200" b="1">
                <a:solidFill>
                  <a:schemeClr val="bg1"/>
                </a:solidFill>
              </a:rPr>
              <a:t/>
            </a:r>
            <a:br>
              <a:rPr lang="pt-BR" sz="1200" b="1">
                <a:solidFill>
                  <a:schemeClr val="bg1"/>
                </a:solidFill>
              </a:rPr>
            </a:br>
            <a:r>
              <a:rPr lang="pt-BR" sz="1000" b="1">
                <a:solidFill>
                  <a:schemeClr val="bg1"/>
                </a:solidFill>
              </a:rPr>
              <a:t>Experiências em cooperação</a:t>
            </a:r>
          </a:p>
          <a:p>
            <a:pPr algn="ctr">
              <a:spcBef>
                <a:spcPct val="20000"/>
              </a:spcBef>
            </a:pPr>
            <a:r>
              <a:rPr lang="pt-BR" sz="1000" b="1">
                <a:solidFill>
                  <a:schemeClr val="bg1"/>
                </a:solidFill>
              </a:rPr>
              <a:t>Capacitação de Pessoal</a:t>
            </a:r>
          </a:p>
          <a:p>
            <a:pPr algn="ctr">
              <a:spcBef>
                <a:spcPct val="20000"/>
              </a:spcBef>
            </a:pPr>
            <a:r>
              <a:rPr lang="pt-BR" sz="1000" b="1">
                <a:solidFill>
                  <a:schemeClr val="bg1"/>
                </a:solidFill>
              </a:rPr>
              <a:t>Capacitação Tecnológica</a:t>
            </a:r>
          </a:p>
          <a:p>
            <a:pPr algn="ctr">
              <a:spcBef>
                <a:spcPct val="20000"/>
              </a:spcBef>
            </a:pPr>
            <a:r>
              <a:rPr lang="pt-BR" sz="1000" b="1">
                <a:solidFill>
                  <a:schemeClr val="bg1"/>
                </a:solidFill>
              </a:rPr>
              <a:t>Importações substituíveis</a:t>
            </a:r>
          </a:p>
          <a:p>
            <a:pPr algn="ctr">
              <a:spcBef>
                <a:spcPct val="20000"/>
              </a:spcBef>
            </a:pPr>
            <a:r>
              <a:rPr lang="pt-BR" sz="1000" b="1">
                <a:solidFill>
                  <a:schemeClr val="bg1"/>
                </a:solidFill>
              </a:rPr>
              <a:t>Apoio à Exportação</a:t>
            </a:r>
          </a:p>
        </p:txBody>
      </p:sp>
      <p:sp>
        <p:nvSpPr>
          <p:cNvPr id="2063" name="Text Box 20"/>
          <p:cNvSpPr txBox="1">
            <a:spLocks noChangeArrowheads="1"/>
          </p:cNvSpPr>
          <p:nvPr/>
        </p:nvSpPr>
        <p:spPr bwMode="auto">
          <a:xfrm>
            <a:off x="107950" y="6467475"/>
            <a:ext cx="4535488" cy="34607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/>
              <a:t>OFERTAS DE COMPETÊNCIAS</a:t>
            </a:r>
          </a:p>
        </p:txBody>
      </p:sp>
      <p:pic>
        <p:nvPicPr>
          <p:cNvPr id="149525" name="Picture 21" descr="e-tela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3141663"/>
            <a:ext cx="14398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26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125538"/>
            <a:ext cx="2016125" cy="154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050" name="Object 2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5288" y="1989138"/>
          <a:ext cx="1223962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orelDRAW" r:id="rId8" imgW="2870073" imgH="2737714" progId="CorelDRAW.Graphic.11">
                  <p:embed/>
                </p:oleObj>
              </mc:Choice>
              <mc:Fallback>
                <p:oleObj name="CorelDRAW" r:id="rId8" imgW="2870073" imgH="2737714" progId="CorelDRAW.Graphic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89138"/>
                        <a:ext cx="1223962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28" name="AutoShape 24"/>
          <p:cNvSpPr>
            <a:spLocks noChangeArrowheads="1"/>
          </p:cNvSpPr>
          <p:nvPr/>
        </p:nvSpPr>
        <p:spPr bwMode="auto">
          <a:xfrm>
            <a:off x="179388" y="6165850"/>
            <a:ext cx="1512887" cy="28733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/>
              <a:t>Especialistas</a:t>
            </a:r>
          </a:p>
        </p:txBody>
      </p:sp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179388" y="5300663"/>
            <a:ext cx="1512887" cy="936625"/>
          </a:xfrm>
          <a:prstGeom prst="can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Currículos</a:t>
            </a:r>
          </a:p>
        </p:txBody>
      </p:sp>
      <p:pic>
        <p:nvPicPr>
          <p:cNvPr id="149530" name="Picture 26" descr="ambiente_empres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 cstate="print"/>
          <a:srcRect b="5353"/>
          <a:stretch>
            <a:fillRect/>
          </a:stretch>
        </p:blipFill>
        <p:spPr>
          <a:xfrm>
            <a:off x="5089525" y="836613"/>
            <a:ext cx="2074863" cy="1712912"/>
          </a:xfrm>
          <a:noFill/>
        </p:spPr>
      </p:pic>
      <p:cxnSp>
        <p:nvCxnSpPr>
          <p:cNvPr id="2069" name="AutoShape 27"/>
          <p:cNvCxnSpPr>
            <a:cxnSpLocks noChangeShapeType="1"/>
            <a:stCxn id="149534" idx="0"/>
          </p:cNvCxnSpPr>
          <p:nvPr/>
        </p:nvCxnSpPr>
        <p:spPr bwMode="auto">
          <a:xfrm rot="-5400000" flipH="1" flipV="1">
            <a:off x="5202238" y="4456112"/>
            <a:ext cx="1944688" cy="1331913"/>
          </a:xfrm>
          <a:prstGeom prst="bentConnector3">
            <a:avLst>
              <a:gd name="adj1" fmla="val -11755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cxnSp>
        <p:nvCxnSpPr>
          <p:cNvPr id="149532" name="AutoShape 28"/>
          <p:cNvCxnSpPr>
            <a:cxnSpLocks noChangeShapeType="1"/>
            <a:endCxn id="149522" idx="4"/>
          </p:cNvCxnSpPr>
          <p:nvPr/>
        </p:nvCxnSpPr>
        <p:spPr bwMode="auto">
          <a:xfrm rot="5400000">
            <a:off x="3924300" y="3716338"/>
            <a:ext cx="2989263" cy="1550987"/>
          </a:xfrm>
          <a:prstGeom prst="bentConnector2">
            <a:avLst/>
          </a:prstGeom>
          <a:noFill/>
          <a:ln w="76200">
            <a:solidFill>
              <a:srgbClr val="008000"/>
            </a:solidFill>
            <a:miter lim="800000"/>
            <a:headEnd/>
            <a:tailEnd type="triangle" w="med" len="med"/>
          </a:ln>
        </p:spPr>
      </p:cxnSp>
      <p:pic>
        <p:nvPicPr>
          <p:cNvPr id="149533" name="Picture 29" descr="j-tela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888" y="3141663"/>
            <a:ext cx="129698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34" name="Text Box 30"/>
          <p:cNvSpPr txBox="1">
            <a:spLocks noChangeArrowheads="1"/>
          </p:cNvSpPr>
          <p:nvPr/>
        </p:nvSpPr>
        <p:spPr bwMode="auto">
          <a:xfrm>
            <a:off x="6156325" y="41497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008080"/>
                </a:solidFill>
              </a:rPr>
              <a:t>Ofertas</a:t>
            </a:r>
          </a:p>
        </p:txBody>
      </p:sp>
      <p:sp>
        <p:nvSpPr>
          <p:cNvPr id="2073" name="Text Box 31"/>
          <p:cNvSpPr txBox="1">
            <a:spLocks noChangeArrowheads="1"/>
          </p:cNvSpPr>
          <p:nvPr/>
        </p:nvSpPr>
        <p:spPr bwMode="auto">
          <a:xfrm>
            <a:off x="5148263" y="6381750"/>
            <a:ext cx="3959225" cy="3460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OPORTUNIDADES DE COOPERAÇÃO</a:t>
            </a:r>
          </a:p>
        </p:txBody>
      </p:sp>
      <p:sp>
        <p:nvSpPr>
          <p:cNvPr id="149536" name="Text Box 32"/>
          <p:cNvSpPr txBox="1">
            <a:spLocks noChangeArrowheads="1"/>
          </p:cNvSpPr>
          <p:nvPr/>
        </p:nvSpPr>
        <p:spPr bwMode="auto">
          <a:xfrm>
            <a:off x="8026400" y="4149725"/>
            <a:ext cx="11176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008080"/>
                </a:solidFill>
              </a:rPr>
              <a:t>Demandas</a:t>
            </a:r>
          </a:p>
        </p:txBody>
      </p:sp>
      <p:sp>
        <p:nvSpPr>
          <p:cNvPr id="2075" name="Text Box 33"/>
          <p:cNvSpPr txBox="1">
            <a:spLocks noChangeArrowheads="1"/>
          </p:cNvSpPr>
          <p:nvPr/>
        </p:nvSpPr>
        <p:spPr bwMode="auto">
          <a:xfrm>
            <a:off x="468313" y="3141663"/>
            <a:ext cx="1512887" cy="59055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1F2F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Ambiente</a:t>
            </a:r>
            <a:br>
              <a:rPr lang="pt-BR" sz="1600" b="1">
                <a:solidFill>
                  <a:schemeClr val="bg1"/>
                </a:solidFill>
              </a:rPr>
            </a:br>
            <a:r>
              <a:rPr lang="pt-BR" sz="1600" b="1">
                <a:solidFill>
                  <a:schemeClr val="bg1"/>
                </a:solidFill>
              </a:rPr>
              <a:t>Especialista</a:t>
            </a:r>
          </a:p>
        </p:txBody>
      </p:sp>
      <p:sp>
        <p:nvSpPr>
          <p:cNvPr id="149538" name="Line 34"/>
          <p:cNvSpPr>
            <a:spLocks noChangeShapeType="1"/>
          </p:cNvSpPr>
          <p:nvPr/>
        </p:nvSpPr>
        <p:spPr bwMode="auto">
          <a:xfrm>
            <a:off x="1403350" y="3860800"/>
            <a:ext cx="720725" cy="14398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2077" name="Picture 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2" cstate="print"/>
          <a:srcRect/>
          <a:stretch>
            <a:fillRect/>
          </a:stretch>
        </p:blipFill>
        <p:spPr>
          <a:xfrm>
            <a:off x="7164388" y="765175"/>
            <a:ext cx="860425" cy="1906588"/>
          </a:xfrm>
          <a:noFill/>
        </p:spPr>
      </p:pic>
      <p:sp>
        <p:nvSpPr>
          <p:cNvPr id="2078" name="Text Box 36"/>
          <p:cNvSpPr txBox="1">
            <a:spLocks noChangeArrowheads="1"/>
          </p:cNvSpPr>
          <p:nvPr/>
        </p:nvSpPr>
        <p:spPr bwMode="auto">
          <a:xfrm>
            <a:off x="5940425" y="2406650"/>
            <a:ext cx="1512888" cy="5905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1F2F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Ambiente</a:t>
            </a:r>
            <a:br>
              <a:rPr lang="pt-BR" sz="1600" b="1">
                <a:solidFill>
                  <a:schemeClr val="bg1"/>
                </a:solidFill>
              </a:rPr>
            </a:br>
            <a:r>
              <a:rPr lang="pt-BR" sz="1600" b="1">
                <a:solidFill>
                  <a:schemeClr val="bg1"/>
                </a:solidFill>
              </a:rPr>
              <a:t>Empresa</a:t>
            </a:r>
          </a:p>
        </p:txBody>
      </p:sp>
      <p:sp>
        <p:nvSpPr>
          <p:cNvPr id="149541" name="AutoShape 37"/>
          <p:cNvSpPr>
            <a:spLocks noChangeArrowheads="1"/>
          </p:cNvSpPr>
          <p:nvPr/>
        </p:nvSpPr>
        <p:spPr bwMode="auto">
          <a:xfrm>
            <a:off x="1763713" y="5445125"/>
            <a:ext cx="1223962" cy="719138"/>
          </a:xfrm>
          <a:prstGeom prst="can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Grupos</a:t>
            </a:r>
          </a:p>
        </p:txBody>
      </p:sp>
      <p:pic>
        <p:nvPicPr>
          <p:cNvPr id="149542" name="Picture 3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488" y="4114800"/>
            <a:ext cx="10255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9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9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5" grpId="0" animBg="1"/>
      <p:bldP spid="149519" grpId="0" animBg="1"/>
      <p:bldP spid="149522" grpId="0" animBg="1"/>
      <p:bldP spid="149523" grpId="0" animBg="1"/>
      <p:bldP spid="149528" grpId="0" animBg="1"/>
      <p:bldP spid="149529" grpId="0" animBg="1"/>
      <p:bldP spid="149534" grpId="0"/>
      <p:bldP spid="149536" grpId="0" animBg="1"/>
      <p:bldP spid="149538" grpId="0" animBg="1"/>
      <p:bldP spid="14954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Espaço Reservado para Rodapé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5832475" y="5805488"/>
            <a:ext cx="3276600" cy="936625"/>
          </a:xfrm>
          <a:prstGeom prst="rect">
            <a:avLst/>
          </a:prstGeom>
          <a:solidFill>
            <a:srgbClr val="FF6600">
              <a:alpha val="5294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3851275" y="5805488"/>
            <a:ext cx="1655763" cy="1008062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250825" y="5805488"/>
            <a:ext cx="3168650" cy="935037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82" name="Picture 6" descr="logo_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1288"/>
            <a:ext cx="10080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7"/>
          <p:cNvSpPr txBox="1">
            <a:spLocks noChangeArrowheads="1"/>
          </p:cNvSpPr>
          <p:nvPr/>
        </p:nvSpPr>
        <p:spPr bwMode="auto">
          <a:xfrm>
            <a:off x="1079500" y="44450"/>
            <a:ext cx="810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/>
              <a:t>Utilizando e Ampliando as Fontes de Informação</a:t>
            </a:r>
          </a:p>
        </p:txBody>
      </p:sp>
      <p:sp>
        <p:nvSpPr>
          <p:cNvPr id="3084" name="Text Box 8"/>
          <p:cNvSpPr txBox="1">
            <a:spLocks noChangeArrowheads="1"/>
          </p:cNvSpPr>
          <p:nvPr/>
        </p:nvSpPr>
        <p:spPr bwMode="auto">
          <a:xfrm>
            <a:off x="34925" y="5445125"/>
            <a:ext cx="3600450" cy="34607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/>
              <a:t>DIRETÓRIO DE COMPETÊNCIAS</a:t>
            </a:r>
          </a:p>
        </p:txBody>
      </p:sp>
      <p:pic>
        <p:nvPicPr>
          <p:cNvPr id="30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051050"/>
            <a:ext cx="1512888" cy="116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086" name="Group 10"/>
          <p:cNvGrpSpPr>
            <a:grpSpLocks/>
          </p:cNvGrpSpPr>
          <p:nvPr/>
        </p:nvGrpSpPr>
        <p:grpSpPr bwMode="auto">
          <a:xfrm>
            <a:off x="1258888" y="1557338"/>
            <a:ext cx="5400675" cy="3168650"/>
            <a:chOff x="793" y="981"/>
            <a:chExt cx="3402" cy="1996"/>
          </a:xfrm>
        </p:grpSpPr>
        <p:grpSp>
          <p:nvGrpSpPr>
            <p:cNvPr id="3113" name="Group 11"/>
            <p:cNvGrpSpPr>
              <a:grpSpLocks/>
            </p:cNvGrpSpPr>
            <p:nvPr/>
          </p:nvGrpSpPr>
          <p:grpSpPr bwMode="auto">
            <a:xfrm>
              <a:off x="793" y="981"/>
              <a:ext cx="3402" cy="1996"/>
              <a:chOff x="1429" y="709"/>
              <a:chExt cx="1305" cy="725"/>
            </a:xfrm>
          </p:grpSpPr>
          <p:sp>
            <p:nvSpPr>
              <p:cNvPr id="3116" name="Oval 12"/>
              <p:cNvSpPr>
                <a:spLocks noChangeArrowheads="1"/>
              </p:cNvSpPr>
              <p:nvPr/>
            </p:nvSpPr>
            <p:spPr bwMode="auto">
              <a:xfrm>
                <a:off x="1429" y="709"/>
                <a:ext cx="1305" cy="725"/>
              </a:xfrm>
              <a:prstGeom prst="ellipse">
                <a:avLst/>
              </a:prstGeom>
              <a:solidFill>
                <a:srgbClr val="CCFFFF"/>
              </a:soli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1F2F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pt-BR"/>
              </a:p>
            </p:txBody>
          </p:sp>
          <p:sp>
            <p:nvSpPr>
              <p:cNvPr id="3117" name="Text Box 13"/>
              <p:cNvSpPr txBox="1">
                <a:spLocks noChangeArrowheads="1"/>
              </p:cNvSpPr>
              <p:nvPr/>
            </p:nvSpPr>
            <p:spPr bwMode="auto">
              <a:xfrm>
                <a:off x="1610" y="926"/>
                <a:ext cx="90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pt-BR" sz="1400" b="1" i="1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3200" b="1" i="1">
                    <a:solidFill>
                      <a:schemeClr val="bg1"/>
                    </a:solidFill>
                  </a:rPr>
                  <a:t/>
                </a:r>
                <a:br>
                  <a:rPr lang="pt-BR" sz="3200" b="1" i="1">
                    <a:solidFill>
                      <a:schemeClr val="bg1"/>
                    </a:solidFill>
                  </a:rPr>
                </a:br>
                <a:r>
                  <a:rPr lang="pt-BR" sz="3200" b="1" i="1">
                    <a:solidFill>
                      <a:schemeClr val="bg1"/>
                    </a:solidFill>
                  </a:rPr>
                  <a:t>Espaço de Interação</a:t>
                </a:r>
              </a:p>
            </p:txBody>
          </p:sp>
        </p:grpSp>
        <p:pic>
          <p:nvPicPr>
            <p:cNvPr id="3114" name="Picture 14" descr="logo_p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7" y="1542"/>
              <a:ext cx="2005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5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9" y="2064"/>
              <a:ext cx="582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33463" y="836613"/>
            <a:ext cx="2746375" cy="1382712"/>
            <a:chOff x="651" y="527"/>
            <a:chExt cx="1730" cy="871"/>
          </a:xfrm>
        </p:grpSpPr>
        <p:pic>
          <p:nvPicPr>
            <p:cNvPr id="3110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" y="618"/>
              <a:ext cx="914" cy="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111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48" y="527"/>
              <a:ext cx="952" cy="7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112" name="Text Box 19"/>
            <p:cNvSpPr txBox="1">
              <a:spLocks noChangeArrowheads="1"/>
            </p:cNvSpPr>
            <p:nvPr/>
          </p:nvSpPr>
          <p:spPr bwMode="auto">
            <a:xfrm>
              <a:off x="1428" y="1026"/>
              <a:ext cx="953" cy="372"/>
            </a:xfrm>
            <a:prstGeom prst="rect">
              <a:avLst/>
            </a:prstGeom>
            <a:solidFill>
              <a:srgbClr val="800000"/>
            </a:solidFill>
            <a:ln w="9525">
              <a:miter lim="800000"/>
              <a:headEnd/>
              <a:tailEnd/>
            </a:ln>
            <a:scene3d>
              <a:camera prst="legacyPerspectiv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F2F3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pt-BR" sz="1600" b="1">
                  <a:solidFill>
                    <a:schemeClr val="bg1"/>
                  </a:solidFill>
                </a:rPr>
                <a:t>Ambiente</a:t>
              </a:r>
              <a:br>
                <a:rPr lang="pt-BR" sz="1600" b="1">
                  <a:solidFill>
                    <a:schemeClr val="bg1"/>
                  </a:solidFill>
                </a:rPr>
              </a:br>
              <a:r>
                <a:rPr lang="pt-BR" sz="1600" b="1">
                  <a:solidFill>
                    <a:schemeClr val="bg1"/>
                  </a:solidFill>
                </a:rPr>
                <a:t>ICTI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995738" y="692150"/>
            <a:ext cx="2305050" cy="1223963"/>
            <a:chOff x="2517" y="436"/>
            <a:chExt cx="1452" cy="771"/>
          </a:xfrm>
        </p:grpSpPr>
        <p:pic>
          <p:nvPicPr>
            <p:cNvPr id="3108" name="Picture 21" descr="j024063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7" y="436"/>
              <a:ext cx="998" cy="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9" name="Text Box 22"/>
            <p:cNvSpPr txBox="1">
              <a:spLocks noChangeArrowheads="1"/>
            </p:cNvSpPr>
            <p:nvPr/>
          </p:nvSpPr>
          <p:spPr bwMode="auto">
            <a:xfrm>
              <a:off x="2790" y="845"/>
              <a:ext cx="1179" cy="362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Perspectiv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F2F3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pt-BR" sz="1400" b="1">
                  <a:solidFill>
                    <a:schemeClr val="tx2"/>
                  </a:solidFill>
                </a:rPr>
                <a:t>Ambiente</a:t>
              </a:r>
              <a:br>
                <a:rPr lang="pt-BR" sz="1400" b="1">
                  <a:solidFill>
                    <a:schemeClr val="tx2"/>
                  </a:solidFill>
                </a:rPr>
              </a:br>
              <a:r>
                <a:rPr lang="pt-BR" sz="1400" b="1">
                  <a:solidFill>
                    <a:schemeClr val="tx2"/>
                  </a:solidFill>
                </a:rPr>
                <a:t>Organizações Apoio</a:t>
              </a:r>
            </a:p>
          </p:txBody>
        </p:sp>
      </p:grpSp>
      <p:pic>
        <p:nvPicPr>
          <p:cNvPr id="3089" name="Picture 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588125" y="765175"/>
            <a:ext cx="860425" cy="1906588"/>
          </a:xfrm>
          <a:noFill/>
        </p:spPr>
      </p:pic>
      <p:pic>
        <p:nvPicPr>
          <p:cNvPr id="3090" name="Picture 24" descr="ambiente_empres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 cstate="print"/>
          <a:srcRect b="5353"/>
          <a:stretch>
            <a:fillRect/>
          </a:stretch>
        </p:blipFill>
        <p:spPr>
          <a:xfrm>
            <a:off x="7451725" y="1628775"/>
            <a:ext cx="1355725" cy="1119188"/>
          </a:xfrm>
          <a:noFill/>
        </p:spPr>
      </p:pic>
      <p:sp>
        <p:nvSpPr>
          <p:cNvPr id="3091" name="Text Box 25"/>
          <p:cNvSpPr txBox="1">
            <a:spLocks noChangeArrowheads="1"/>
          </p:cNvSpPr>
          <p:nvPr/>
        </p:nvSpPr>
        <p:spPr bwMode="auto">
          <a:xfrm>
            <a:off x="7451725" y="2420938"/>
            <a:ext cx="1512888" cy="5905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1F2F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Ambiente</a:t>
            </a:r>
            <a:br>
              <a:rPr lang="pt-BR" sz="1600" b="1">
                <a:solidFill>
                  <a:schemeClr val="bg1"/>
                </a:solidFill>
              </a:rPr>
            </a:br>
            <a:r>
              <a:rPr lang="pt-BR" sz="1600" b="1">
                <a:solidFill>
                  <a:schemeClr val="bg1"/>
                </a:solidFill>
              </a:rPr>
              <a:t>Empresa</a:t>
            </a:r>
          </a:p>
        </p:txBody>
      </p:sp>
      <p:cxnSp>
        <p:nvCxnSpPr>
          <p:cNvPr id="3092" name="AutoShape 26"/>
          <p:cNvCxnSpPr>
            <a:cxnSpLocks noChangeShapeType="1"/>
          </p:cNvCxnSpPr>
          <p:nvPr/>
        </p:nvCxnSpPr>
        <p:spPr bwMode="auto">
          <a:xfrm rot="-5400000" flipH="1" flipV="1">
            <a:off x="4644231" y="3810794"/>
            <a:ext cx="1836738" cy="2844800"/>
          </a:xfrm>
          <a:prstGeom prst="bentConnector4">
            <a:avLst>
              <a:gd name="adj1" fmla="val -12444"/>
              <a:gd name="adj2" fmla="val 62056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3093" name="Text Box 27"/>
          <p:cNvSpPr txBox="1">
            <a:spLocks noChangeArrowheads="1"/>
          </p:cNvSpPr>
          <p:nvPr/>
        </p:nvSpPr>
        <p:spPr bwMode="auto">
          <a:xfrm>
            <a:off x="3708400" y="5445125"/>
            <a:ext cx="2016125" cy="3460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OPORTUNIDADES</a:t>
            </a:r>
          </a:p>
        </p:txBody>
      </p:sp>
      <p:sp>
        <p:nvSpPr>
          <p:cNvPr id="3094" name="Text Box 28"/>
          <p:cNvSpPr txBox="1">
            <a:spLocks noChangeArrowheads="1"/>
          </p:cNvSpPr>
          <p:nvPr/>
        </p:nvSpPr>
        <p:spPr bwMode="auto">
          <a:xfrm>
            <a:off x="395288" y="3068638"/>
            <a:ext cx="1512887" cy="59055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1F2F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Ambiente</a:t>
            </a:r>
            <a:br>
              <a:rPr lang="pt-BR" sz="1600" b="1">
                <a:solidFill>
                  <a:schemeClr val="bg1"/>
                </a:solidFill>
              </a:rPr>
            </a:br>
            <a:r>
              <a:rPr lang="pt-BR" sz="1600" b="1">
                <a:solidFill>
                  <a:schemeClr val="bg1"/>
                </a:solidFill>
              </a:rPr>
              <a:t>Especialista</a:t>
            </a:r>
          </a:p>
        </p:txBody>
      </p:sp>
      <p:pic>
        <p:nvPicPr>
          <p:cNvPr id="3095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5948363"/>
            <a:ext cx="2808287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96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4150" y="5948363"/>
            <a:ext cx="1368425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0559" name="AutoShape 31"/>
          <p:cNvSpPr>
            <a:spLocks noChangeArrowheads="1"/>
          </p:cNvSpPr>
          <p:nvPr/>
        </p:nvSpPr>
        <p:spPr bwMode="auto">
          <a:xfrm>
            <a:off x="6011863" y="5878513"/>
            <a:ext cx="1439862" cy="790575"/>
          </a:xfrm>
          <a:prstGeom prst="can">
            <a:avLst>
              <a:gd name="adj" fmla="val 25000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pt-BR" sz="1200" b="1">
                <a:solidFill>
                  <a:schemeClr val="bg1"/>
                </a:solidFill>
              </a:rPr>
              <a:t/>
            </a:r>
            <a:br>
              <a:rPr lang="pt-BR" sz="1200" b="1">
                <a:solidFill>
                  <a:schemeClr val="bg1"/>
                </a:solidFill>
              </a:rPr>
            </a:br>
            <a:r>
              <a:rPr lang="pt-BR" sz="1000" b="1">
                <a:solidFill>
                  <a:schemeClr val="bg1"/>
                </a:solidFill>
              </a:rPr>
              <a:t>PROPOSTAS </a:t>
            </a:r>
            <a:br>
              <a:rPr lang="pt-BR" sz="1000" b="1">
                <a:solidFill>
                  <a:schemeClr val="bg1"/>
                </a:solidFill>
              </a:rPr>
            </a:br>
            <a:r>
              <a:rPr lang="pt-BR" sz="1000" b="1">
                <a:solidFill>
                  <a:schemeClr val="bg1"/>
                </a:solidFill>
              </a:rPr>
              <a:t>DE COOPERAÇÃO</a:t>
            </a:r>
            <a:br>
              <a:rPr lang="pt-BR" sz="1000" b="1">
                <a:solidFill>
                  <a:schemeClr val="bg1"/>
                </a:solidFill>
              </a:rPr>
            </a:br>
            <a:r>
              <a:rPr lang="pt-BR" sz="1000" b="1">
                <a:solidFill>
                  <a:schemeClr val="bg1"/>
                </a:solidFill>
              </a:rPr>
              <a:t>RESPOSTAS</a:t>
            </a:r>
          </a:p>
        </p:txBody>
      </p:sp>
      <p:sp>
        <p:nvSpPr>
          <p:cNvPr id="150560" name="AutoShape 32"/>
          <p:cNvSpPr>
            <a:spLocks noChangeArrowheads="1"/>
          </p:cNvSpPr>
          <p:nvPr/>
        </p:nvSpPr>
        <p:spPr bwMode="auto">
          <a:xfrm>
            <a:off x="7524750" y="5878513"/>
            <a:ext cx="1439863" cy="790575"/>
          </a:xfrm>
          <a:prstGeom prst="can">
            <a:avLst>
              <a:gd name="adj" fmla="val 25000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pt-BR" sz="1200" b="1">
                <a:solidFill>
                  <a:schemeClr val="bg1"/>
                </a:solidFill>
              </a:rPr>
              <a:t/>
            </a:r>
            <a:br>
              <a:rPr lang="pt-BR" sz="1200" b="1">
                <a:solidFill>
                  <a:schemeClr val="bg1"/>
                </a:solidFill>
              </a:rPr>
            </a:br>
            <a:r>
              <a:rPr lang="pt-BR" sz="1200" b="1">
                <a:solidFill>
                  <a:schemeClr val="bg1"/>
                </a:solidFill>
              </a:rPr>
              <a:t>FAVORITOS</a:t>
            </a:r>
          </a:p>
          <a:p>
            <a:pPr algn="ctr">
              <a:spcBef>
                <a:spcPct val="20000"/>
              </a:spcBef>
            </a:pPr>
            <a:r>
              <a:rPr lang="pt-BR" sz="900" b="1">
                <a:solidFill>
                  <a:schemeClr val="bg1"/>
                </a:solidFill>
              </a:rPr>
              <a:t>COMPETÊNCIAS</a:t>
            </a:r>
            <a:br>
              <a:rPr lang="pt-BR" sz="900" b="1">
                <a:solidFill>
                  <a:schemeClr val="bg1"/>
                </a:solidFill>
              </a:rPr>
            </a:br>
            <a:r>
              <a:rPr lang="pt-BR" sz="900" b="1">
                <a:solidFill>
                  <a:schemeClr val="bg1"/>
                </a:solidFill>
              </a:rPr>
              <a:t>OPORTUNIDADES</a:t>
            </a:r>
          </a:p>
        </p:txBody>
      </p:sp>
      <p:sp>
        <p:nvSpPr>
          <p:cNvPr id="3099" name="Text Box 33"/>
          <p:cNvSpPr txBox="1">
            <a:spLocks noChangeArrowheads="1"/>
          </p:cNvSpPr>
          <p:nvPr/>
        </p:nvSpPr>
        <p:spPr bwMode="auto">
          <a:xfrm>
            <a:off x="5795963" y="5445125"/>
            <a:ext cx="3348037" cy="346075"/>
          </a:xfrm>
          <a:prstGeom prst="rect">
            <a:avLst/>
          </a:prstGeom>
          <a:solidFill>
            <a:srgbClr val="CC3300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/>
              <a:t>COOPERAÇÃO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 flipV="1">
            <a:off x="1619250" y="2133600"/>
            <a:ext cx="5113338" cy="6477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0563" name="Text Box 35"/>
          <p:cNvSpPr txBox="1">
            <a:spLocks noChangeArrowheads="1"/>
          </p:cNvSpPr>
          <p:nvPr/>
        </p:nvSpPr>
        <p:spPr bwMode="auto">
          <a:xfrm rot="-500916">
            <a:off x="4818063" y="2219325"/>
            <a:ext cx="17129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008000"/>
                </a:solidFill>
              </a:rPr>
              <a:t>Propostas</a:t>
            </a:r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 flipV="1">
            <a:off x="1835150" y="2781300"/>
            <a:ext cx="5329238" cy="7191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0565" name="Text Box 37"/>
          <p:cNvSpPr txBox="1">
            <a:spLocks noChangeArrowheads="1"/>
          </p:cNvSpPr>
          <p:nvPr/>
        </p:nvSpPr>
        <p:spPr bwMode="auto">
          <a:xfrm rot="-501481">
            <a:off x="5019675" y="2900363"/>
            <a:ext cx="1857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0000FF"/>
                </a:solidFill>
              </a:rPr>
              <a:t>Respostas</a:t>
            </a: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6588125" y="3106738"/>
            <a:ext cx="2520950" cy="1995487"/>
            <a:chOff x="4150" y="1957"/>
            <a:chExt cx="1588" cy="1257"/>
          </a:xfrm>
        </p:grpSpPr>
        <p:graphicFrame>
          <p:nvGraphicFramePr>
            <p:cNvPr id="3076" name="Object 39"/>
            <p:cNvGraphicFramePr>
              <a:graphicFrameLocks noChangeAspect="1"/>
            </p:cNvGraphicFramePr>
            <p:nvPr/>
          </p:nvGraphicFramePr>
          <p:xfrm>
            <a:off x="4332" y="1957"/>
            <a:ext cx="1261" cy="1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9" name="Imagem de bitmap" r:id="rId13" imgW="7457143" imgH="6020640" progId="Paint.Picture">
                    <p:embed/>
                  </p:oleObj>
                </mc:Choice>
                <mc:Fallback>
                  <p:oleObj name="Imagem de bitmap" r:id="rId13" imgW="7457143" imgH="6020640" progId="Paint.Picture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2" y="1957"/>
                          <a:ext cx="1261" cy="10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7" name="Text Box 40"/>
            <p:cNvSpPr txBox="1">
              <a:spLocks noChangeArrowheads="1"/>
            </p:cNvSpPr>
            <p:nvPr/>
          </p:nvSpPr>
          <p:spPr bwMode="auto">
            <a:xfrm>
              <a:off x="4150" y="3022"/>
              <a:ext cx="1588" cy="19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solidFill>
                    <a:srgbClr val="0000FF"/>
                  </a:solidFill>
                </a:rPr>
                <a:t>Busca por Competências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79388" y="3716338"/>
            <a:ext cx="2592387" cy="1525587"/>
            <a:chOff x="113" y="2341"/>
            <a:chExt cx="1633" cy="961"/>
          </a:xfrm>
        </p:grpSpPr>
        <p:graphicFrame>
          <p:nvGraphicFramePr>
            <p:cNvPr id="3075" name="Object 42"/>
            <p:cNvGraphicFramePr>
              <a:graphicFrameLocks noChangeAspect="1"/>
            </p:cNvGraphicFramePr>
            <p:nvPr/>
          </p:nvGraphicFramePr>
          <p:xfrm>
            <a:off x="113" y="2341"/>
            <a:ext cx="1134" cy="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Imagem de bitmap" r:id="rId15" imgW="7438095" imgH="5811061" progId="Paint.Picture">
                    <p:embed/>
                  </p:oleObj>
                </mc:Choice>
                <mc:Fallback>
                  <p:oleObj name="Imagem de bitmap" r:id="rId15" imgW="7438095" imgH="5811061" progId="Paint.Picture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2341"/>
                          <a:ext cx="1134" cy="8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6" name="Text Box 43"/>
            <p:cNvSpPr txBox="1">
              <a:spLocks noChangeArrowheads="1"/>
            </p:cNvSpPr>
            <p:nvPr/>
          </p:nvSpPr>
          <p:spPr bwMode="auto">
            <a:xfrm>
              <a:off x="612" y="2976"/>
              <a:ext cx="1134" cy="32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solidFill>
                    <a:srgbClr val="008000"/>
                  </a:solidFill>
                </a:rPr>
                <a:t>Busca por</a:t>
              </a:r>
              <a:br>
                <a:rPr lang="pt-BR" sz="1400" b="1">
                  <a:solidFill>
                    <a:srgbClr val="008000"/>
                  </a:solidFill>
                </a:rPr>
              </a:br>
              <a:r>
                <a:rPr lang="pt-BR" sz="1400" b="1">
                  <a:solidFill>
                    <a:srgbClr val="008000"/>
                  </a:solidFill>
                </a:rPr>
                <a:t>Oportunidades</a:t>
              </a:r>
            </a:p>
          </p:txBody>
        </p:sp>
      </p:grpSp>
      <p:graphicFrame>
        <p:nvGraphicFramePr>
          <p:cNvPr id="3074" name="Object 4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50825" y="1901825"/>
          <a:ext cx="122396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CorelDRAW" r:id="rId17" imgW="2870073" imgH="2737714" progId="CorelDRAW.Graphic.11">
                  <p:embed/>
                </p:oleObj>
              </mc:Choice>
              <mc:Fallback>
                <p:oleObj name="CorelDRAW" r:id="rId17" imgW="2870073" imgH="2737714" progId="CorelDRAW.Graphic.11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01825"/>
                        <a:ext cx="1223963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9" grpId="0" animBg="1"/>
      <p:bldP spid="150560" grpId="0" animBg="1"/>
      <p:bldP spid="150562" grpId="0" animBg="1"/>
      <p:bldP spid="150563" grpId="0"/>
      <p:bldP spid="150564" grpId="0" animBg="1"/>
      <p:bldP spid="15056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727392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0" y="44450"/>
            <a:ext cx="9180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/>
              <a:t>Ambiente Empresa</a:t>
            </a:r>
          </a:p>
        </p:txBody>
      </p:sp>
      <p:pic>
        <p:nvPicPr>
          <p:cNvPr id="65542" name="Picture 5" descr="logo_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1288"/>
            <a:ext cx="10080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508500"/>
            <a:ext cx="81280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5003800" y="5589588"/>
            <a:ext cx="1512888" cy="5905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1F2F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Ambiente</a:t>
            </a:r>
            <a:br>
              <a:rPr lang="pt-BR" sz="1600" b="1">
                <a:solidFill>
                  <a:schemeClr val="bg1"/>
                </a:solidFill>
              </a:rPr>
            </a:br>
            <a:r>
              <a:rPr lang="pt-BR" sz="1600" b="1">
                <a:solidFill>
                  <a:schemeClr val="bg1"/>
                </a:solidFill>
              </a:rPr>
              <a:t>Empresa</a:t>
            </a:r>
          </a:p>
        </p:txBody>
      </p:sp>
      <p:pic>
        <p:nvPicPr>
          <p:cNvPr id="6554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5675" y="5805488"/>
            <a:ext cx="25622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993063" cy="836613"/>
          </a:xfrm>
        </p:spPr>
        <p:txBody>
          <a:bodyPr/>
          <a:lstStyle/>
          <a:p>
            <a:pPr eaLnBrk="1" hangingPunct="1"/>
            <a:r>
              <a:rPr lang="pt-BR" smtClean="0"/>
              <a:t>Outros Apoios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589587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Extensionismo gerencial</a:t>
            </a:r>
            <a:br>
              <a:rPr lang="pt-BR" sz="2800" smtClean="0">
                <a:solidFill>
                  <a:srgbClr val="990000"/>
                </a:solidFill>
              </a:rPr>
            </a:br>
            <a:r>
              <a:rPr lang="pt-BR" sz="2800" smtClean="0"/>
              <a:t>Ação </a:t>
            </a:r>
            <a:r>
              <a:rPr lang="pt-BR" sz="2800" i="1" smtClean="0"/>
              <a:t>dentro</a:t>
            </a:r>
            <a:r>
              <a:rPr lang="pt-BR" sz="2800" smtClean="0"/>
              <a:t> das empresas (consultoria)</a:t>
            </a:r>
          </a:p>
          <a:p>
            <a:pPr lvl="1" eaLnBrk="1" hangingPunct="1"/>
            <a:r>
              <a:rPr lang="pt-BR" sz="2400" smtClean="0"/>
              <a:t>Peiex (MDIC / Apex)</a:t>
            </a:r>
          </a:p>
          <a:p>
            <a:pPr lvl="1" eaLnBrk="1" hangingPunct="1"/>
            <a:r>
              <a:rPr lang="pt-BR" sz="2400" smtClean="0"/>
              <a:t>Programas locais</a:t>
            </a:r>
          </a:p>
          <a:p>
            <a:pPr lvl="2" eaLnBrk="1" hangingPunct="1"/>
            <a:r>
              <a:rPr lang="pt-BR" sz="2000" smtClean="0"/>
              <a:t>Ex.: Programa de Melhoria da Competitividade Industrial de Diadema </a:t>
            </a:r>
          </a:p>
          <a:p>
            <a:pPr lvl="2" eaLnBrk="1" hangingPunct="1"/>
            <a:r>
              <a:rPr lang="pt-BR" sz="2000" smtClean="0"/>
              <a:t>Instituto Endeavor (em construção)</a:t>
            </a:r>
          </a:p>
          <a:p>
            <a:pPr lvl="2" eaLnBrk="1" hangingPunct="1"/>
            <a:r>
              <a:rPr lang="pt-BR" sz="2000" smtClean="0"/>
              <a:t>FIEP (PR), em construção</a:t>
            </a:r>
          </a:p>
          <a:p>
            <a:pPr lvl="1" eaLnBrk="1" hangingPunct="1"/>
            <a:r>
              <a:rPr lang="pt-BR" sz="2400" smtClean="0"/>
              <a:t>É das ações mais importantes e das menos realizadas</a:t>
            </a:r>
          </a:p>
          <a:p>
            <a:pPr lvl="1" eaLnBrk="1" hangingPunct="1"/>
            <a:r>
              <a:rPr lang="pt-BR" sz="2400" smtClean="0"/>
              <a:t>Precede apoio tecnológico para PMEs</a:t>
            </a:r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Apoio Tecnológico</a:t>
            </a:r>
          </a:p>
          <a:p>
            <a:pPr lvl="1" eaLnBrk="1" hangingPunct="1"/>
            <a:r>
              <a:rPr lang="pt-BR" sz="2400" smtClean="0"/>
              <a:t>Progex (IPT, MCT)</a:t>
            </a:r>
          </a:p>
          <a:p>
            <a:pPr lvl="1" eaLnBrk="1" hangingPunct="1"/>
            <a:r>
              <a:rPr lang="pt-BR" sz="2400" smtClean="0"/>
              <a:t>Prumo (IPT, MCT)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88350" cy="714375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Sinergia Entre os Instrumentos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8999538" cy="5681663"/>
          </a:xfrm>
        </p:spPr>
        <p:txBody>
          <a:bodyPr lIns="90000" tIns="46800" rIns="90000" bIns="46800">
            <a:spAutoFit/>
          </a:bodyPr>
          <a:lstStyle/>
          <a:p>
            <a:pPr marL="533400" indent="-533400" algn="ctr" defTabSz="449263" eaLnBrk="1" hangingPunct="1">
              <a:lnSpc>
                <a:spcPct val="93000"/>
              </a:lnSpc>
              <a:spcBef>
                <a:spcPts val="1300"/>
              </a:spcBef>
              <a:spcAft>
                <a:spcPct val="45000"/>
              </a:spcAft>
              <a:buClr>
                <a:srgbClr val="F80000"/>
              </a:buClr>
              <a:buFontTx/>
              <a:buNone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mtClean="0">
                <a:solidFill>
                  <a:srgbClr val="990000"/>
                </a:solidFill>
                <a:cs typeface="Times New Roman" pitchFamily="18" charset="0"/>
              </a:rPr>
              <a:t>Há um conjunto inédito de instrumentos de incentivo à inovação</a:t>
            </a:r>
          </a:p>
          <a:p>
            <a:pPr marL="533400" indent="-533400" algn="ctr" defTabSz="449263" eaLnBrk="1" hangingPunct="1">
              <a:lnSpc>
                <a:spcPct val="93000"/>
              </a:lnSpc>
              <a:spcBef>
                <a:spcPct val="0"/>
              </a:spcBef>
              <a:buClr>
                <a:srgbClr val="F80000"/>
              </a:buClr>
              <a:buFontTx/>
              <a:buNone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solidFill>
                  <a:srgbClr val="0066FF"/>
                </a:solidFill>
                <a:cs typeface="Times New Roman" pitchFamily="18" charset="0"/>
              </a:rPr>
              <a:t>Incentivos fiscais, financiamento favorecido, </a:t>
            </a:r>
          </a:p>
          <a:p>
            <a:pPr marL="533400" indent="-533400" algn="ctr" defTabSz="449263" eaLnBrk="1" hangingPunct="1">
              <a:lnSpc>
                <a:spcPct val="93000"/>
              </a:lnSpc>
              <a:spcBef>
                <a:spcPct val="0"/>
              </a:spcBef>
              <a:buClr>
                <a:srgbClr val="F80000"/>
              </a:buClr>
              <a:buFontTx/>
              <a:buNone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solidFill>
                  <a:srgbClr val="0066FF"/>
                </a:solidFill>
                <a:cs typeface="Times New Roman" pitchFamily="18" charset="0"/>
              </a:rPr>
              <a:t>subvenção a projetos e para fixar pesquisadores na empresa, </a:t>
            </a:r>
          </a:p>
          <a:p>
            <a:pPr marL="533400" indent="-533400" algn="ctr" defTabSz="449263" eaLnBrk="1" hangingPunct="1">
              <a:lnSpc>
                <a:spcPct val="93000"/>
              </a:lnSpc>
              <a:spcBef>
                <a:spcPct val="0"/>
              </a:spcBef>
              <a:buClr>
                <a:srgbClr val="F80000"/>
              </a:buClr>
              <a:buFontTx/>
              <a:buNone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solidFill>
                  <a:srgbClr val="0066FF"/>
                </a:solidFill>
                <a:cs typeface="Times New Roman" pitchFamily="18" charset="0"/>
              </a:rPr>
              <a:t>facilidade na relação ICTs- empresas, apoio a patentes</a:t>
            </a:r>
          </a:p>
          <a:p>
            <a:pPr marL="533400" indent="-533400" algn="ctr" defTabSz="449263" eaLnBrk="1" hangingPunct="1">
              <a:lnSpc>
                <a:spcPct val="93000"/>
              </a:lnSpc>
              <a:spcBef>
                <a:spcPct val="75000"/>
              </a:spcBef>
              <a:spcAft>
                <a:spcPct val="50000"/>
              </a:spcAft>
              <a:buClr>
                <a:srgbClr val="F80000"/>
              </a:buClr>
              <a:buFontTx/>
              <a:buNone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800" smtClean="0">
                <a:solidFill>
                  <a:schemeClr val="hlink"/>
                </a:solidFill>
                <a:cs typeface="Times New Roman" pitchFamily="18" charset="0"/>
              </a:rPr>
              <a:t>Cenários possíveis para as empresas / entidades</a:t>
            </a:r>
          </a:p>
          <a:p>
            <a:pPr marL="533400" indent="-533400" defTabSz="449263" eaLnBrk="1" hangingPunct="1">
              <a:spcBef>
                <a:spcPct val="0"/>
              </a:spcBef>
              <a:buClr>
                <a:srgbClr val="F80000"/>
              </a:buClr>
              <a:buSzTx/>
              <a:buFont typeface="Times New Roman" pitchFamily="18" charset="0"/>
              <a:buAutoNum type="arabicParenR"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Ignorância, que leva à reclamação sem base (“choro”)</a:t>
            </a:r>
          </a:p>
          <a:p>
            <a:pPr marL="533400" indent="-533400" defTabSz="449263" eaLnBrk="1" hangingPunct="1">
              <a:spcBef>
                <a:spcPts val="500"/>
              </a:spcBef>
              <a:buClr>
                <a:srgbClr val="F80000"/>
              </a:buClr>
              <a:buSzTx/>
              <a:buFont typeface="Times New Roman" pitchFamily="18" charset="0"/>
              <a:buAutoNum type="arabicParenR"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Análise fina da adequação dos instrumentos para seu caso</a:t>
            </a:r>
          </a:p>
          <a:p>
            <a:pPr marL="533400" indent="-533400" defTabSz="449263" eaLnBrk="1" hangingPunct="1">
              <a:spcBef>
                <a:spcPts val="500"/>
              </a:spcBef>
              <a:buClr>
                <a:srgbClr val="F80000"/>
              </a:buClr>
              <a:buSzTx/>
              <a:buFont typeface="Times New Roman" pitchFamily="18" charset="0"/>
              <a:buAutoNum type="arabicParenR"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Articulação interinstitucional para proveito coletivo. Ex:</a:t>
            </a:r>
          </a:p>
          <a:p>
            <a:pPr marL="1131888" lvl="1" indent="-419100" defTabSz="449263" eaLnBrk="1" hangingPunct="1">
              <a:spcBef>
                <a:spcPts val="500"/>
              </a:spcBef>
              <a:buClr>
                <a:schemeClr val="hlink"/>
              </a:buClr>
              <a:buFont typeface="Wingdings" pitchFamily="2" charset="2"/>
              <a:buChar char="?"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800" smtClean="0">
                <a:cs typeface="Times New Roman" pitchFamily="18" charset="0"/>
              </a:rPr>
              <a:t>Articulação para disputar próximo edital do Juro Zero (Pq não no ABC?)</a:t>
            </a:r>
          </a:p>
          <a:p>
            <a:pPr marL="1131888" lvl="1" indent="-419100" defTabSz="449263" eaLnBrk="1" hangingPunct="1">
              <a:spcBef>
                <a:spcPts val="500"/>
              </a:spcBef>
              <a:buClr>
                <a:schemeClr val="hlink"/>
              </a:buClr>
              <a:buFont typeface="Wingdings" pitchFamily="2" charset="2"/>
              <a:buChar char="?"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800" smtClean="0">
                <a:cs typeface="Times New Roman" pitchFamily="18" charset="0"/>
              </a:rPr>
              <a:t>Articulação grande empresa – pequena/média empresa – universidade / ICT para explorar benefícios de “rede” propiciados pela Lei do Bem</a:t>
            </a:r>
          </a:p>
          <a:p>
            <a:pPr marL="1131888" lvl="1" indent="-419100" defTabSz="449263" eaLnBrk="1" hangingPunct="1">
              <a:spcBef>
                <a:spcPts val="500"/>
              </a:spcBef>
              <a:buClr>
                <a:schemeClr val="hlink"/>
              </a:buClr>
              <a:buFont typeface="Wingdings" pitchFamily="2" charset="2"/>
              <a:buChar char="?"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800" smtClean="0">
                <a:cs typeface="Times New Roman" pitchFamily="18" charset="0"/>
              </a:rPr>
              <a:t>Entidade local difundindo instrumentos, articulando empresas e projetos</a:t>
            </a:r>
            <a:r>
              <a:rPr lang="pt-BR" sz="1600" smtClean="0">
                <a:cs typeface="Times New Roman" pitchFamily="18" charset="0"/>
              </a:rPr>
              <a:t>   </a:t>
            </a:r>
            <a:endParaRPr lang="pt-BR" sz="240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040312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9600" smtClean="0">
                <a:solidFill>
                  <a:srgbClr val="FFFF00"/>
                </a:solidFill>
              </a:rPr>
              <a:t>OBRIGADO!</a:t>
            </a:r>
          </a:p>
          <a:p>
            <a:pPr eaLnBrk="1" hangingPunct="1">
              <a:buFontTx/>
              <a:buNone/>
            </a:pPr>
            <a:endParaRPr lang="pt-BR" smtClean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sz="4000" smtClean="0">
                <a:solidFill>
                  <a:schemeClr val="bg1"/>
                </a:solidFill>
              </a:rPr>
              <a:t>Mario Sergio Salerno</a:t>
            </a:r>
          </a:p>
          <a:p>
            <a:pPr algn="ctr" eaLnBrk="1" hangingPunct="1">
              <a:buFontTx/>
              <a:buNone/>
            </a:pPr>
            <a:r>
              <a:rPr lang="pt-BR" smtClean="0">
                <a:solidFill>
                  <a:schemeClr val="bg1"/>
                </a:solidFill>
              </a:rPr>
              <a:t>Poli-USP, Depto Eng</a:t>
            </a:r>
            <a:r>
              <a:rPr lang="pt-BR" baseline="30000" smtClean="0">
                <a:solidFill>
                  <a:schemeClr val="bg1"/>
                </a:solidFill>
              </a:rPr>
              <a:t>a</a:t>
            </a:r>
            <a:r>
              <a:rPr lang="pt-BR" smtClean="0">
                <a:solidFill>
                  <a:schemeClr val="bg1"/>
                </a:solidFill>
              </a:rPr>
              <a:t> Produção</a:t>
            </a:r>
          </a:p>
          <a:p>
            <a:pPr algn="ctr" eaLnBrk="1" hangingPunct="1">
              <a:buFontTx/>
              <a:buNone/>
            </a:pPr>
            <a:r>
              <a:rPr lang="pt-BR" smtClean="0">
                <a:solidFill>
                  <a:schemeClr val="bg1"/>
                </a:solidFill>
              </a:rPr>
              <a:t>Laboratório de Gestão da Inovação</a:t>
            </a:r>
          </a:p>
          <a:p>
            <a:pPr algn="ctr" eaLnBrk="1" hangingPunct="1">
              <a:buFontTx/>
              <a:buNone/>
            </a:pPr>
            <a:r>
              <a:rPr lang="pt-BR" smtClean="0">
                <a:solidFill>
                  <a:schemeClr val="bg1"/>
                </a:solidFill>
              </a:rPr>
              <a:t>msalerno@usp.br   tel. 3091 5353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16913" cy="908050"/>
          </a:xfrm>
        </p:spPr>
        <p:txBody>
          <a:bodyPr/>
          <a:lstStyle/>
          <a:p>
            <a:pPr eaLnBrk="1" hangingPunct="1"/>
            <a:r>
              <a:rPr lang="pt-BR" smtClean="0"/>
              <a:t>Conceitos (I)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pt-BR" sz="2100" smtClean="0"/>
              <a:t>•</a:t>
            </a:r>
            <a:r>
              <a:rPr lang="pt-BR" sz="2100" b="1" smtClean="0"/>
              <a:t> Inovação – </a:t>
            </a:r>
            <a:r>
              <a:rPr lang="pt-BR" sz="2100" smtClean="0"/>
              <a:t>Introdução de novidade ou aperfeiçoamento no ambiente produtivo ou social que resulte em novos produtos, processos ou serviços. Não estão incluídas, para fins desta Carta-Convite, as inovações organizacionais e demais inovações não tecnológicas.</a:t>
            </a:r>
          </a:p>
          <a:p>
            <a:pPr marL="0" indent="0"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pt-BR" sz="2100" smtClean="0"/>
              <a:t>• </a:t>
            </a:r>
            <a:r>
              <a:rPr lang="pt-BR" sz="2100" b="1" smtClean="0"/>
              <a:t>Inovação Tecnológica – </a:t>
            </a:r>
            <a:r>
              <a:rPr lang="pt-BR" sz="2100" smtClean="0"/>
              <a:t>a concepção de novo produto ou processo de fabricação, bem como a agregação de novas funcionalidades ou características ao produto ou processo que implique em melhorias incrementais e efetivo ganho de qualidade ou produtividade, resultando maior competitividade no mercado;</a:t>
            </a:r>
          </a:p>
          <a:p>
            <a:pPr marL="0" indent="0"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pt-BR" sz="2100" smtClean="0"/>
              <a:t>• </a:t>
            </a:r>
            <a:r>
              <a:rPr lang="pt-BR" sz="2100" b="1" smtClean="0"/>
              <a:t>Novo pesquisador – </a:t>
            </a:r>
            <a:r>
              <a:rPr lang="pt-BR" sz="2100" smtClean="0"/>
              <a:t>pesquisador, titulado como mestre ou doutor, contratado como empregado para desenvolver atividades de inovação tecnológica vinculadas a projeto.  Para fins desta Carta-Convite, considerar-se-á novo pesquisador aquele contratado no prazo de até 6 (seis) meses antes do envio do projeto a FINEP.</a:t>
            </a:r>
          </a:p>
          <a:p>
            <a:pPr marL="0" indent="0"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pt-BR" sz="2100" smtClean="0"/>
              <a:t>• </a:t>
            </a:r>
            <a:r>
              <a:rPr lang="pt-BR" sz="2100" b="1" smtClean="0"/>
              <a:t>Projeto </a:t>
            </a:r>
            <a:r>
              <a:rPr lang="pt-BR" sz="2100" smtClean="0"/>
              <a:t>– Plano estratégico de desenvolvimento tecnológico empresarial, que contemple o envolvimento de novos pesquisadores, titulados como mestres ou doutores.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pt-BR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8243888" cy="863600"/>
          </a:xfrm>
        </p:spPr>
        <p:txBody>
          <a:bodyPr/>
          <a:lstStyle/>
          <a:p>
            <a:pPr eaLnBrk="1" hangingPunct="1"/>
            <a:r>
              <a:rPr lang="pt-BR" smtClean="0"/>
              <a:t>Inovação - exemplos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23963"/>
            <a:ext cx="8713787" cy="544512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pt-BR" sz="2800" smtClean="0">
                <a:solidFill>
                  <a:srgbClr val="000099"/>
                </a:solidFill>
              </a:rPr>
              <a:t>Cheque especial / Banco do Brasil</a:t>
            </a:r>
          </a:p>
          <a:p>
            <a:pPr eaLnBrk="1" hangingPunct="1">
              <a:spcBef>
                <a:spcPct val="30000"/>
              </a:spcBef>
            </a:pPr>
            <a:r>
              <a:rPr lang="pt-BR" sz="2800" smtClean="0">
                <a:solidFill>
                  <a:srgbClr val="000099"/>
                </a:solidFill>
              </a:rPr>
              <a:t>iPod e iTunes / Apple</a:t>
            </a:r>
          </a:p>
          <a:p>
            <a:pPr eaLnBrk="1" hangingPunct="1">
              <a:spcBef>
                <a:spcPct val="30000"/>
              </a:spcBef>
            </a:pPr>
            <a:r>
              <a:rPr lang="pt-BR" sz="2800" smtClean="0">
                <a:solidFill>
                  <a:srgbClr val="000099"/>
                </a:solidFill>
              </a:rPr>
              <a:t>Filtro de água de vela / Jaboticabal</a:t>
            </a:r>
            <a:endParaRPr lang="pt-BR" sz="2400" smtClean="0">
              <a:solidFill>
                <a:srgbClr val="0066CC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pt-BR" sz="2800" smtClean="0">
                <a:solidFill>
                  <a:srgbClr val="000099"/>
                </a:solidFill>
              </a:rPr>
              <a:t>Tampa abre fácil / Brasilata</a:t>
            </a:r>
          </a:p>
          <a:p>
            <a:pPr eaLnBrk="1" hangingPunct="1">
              <a:spcBef>
                <a:spcPct val="30000"/>
              </a:spcBef>
            </a:pPr>
            <a:r>
              <a:rPr lang="pt-BR" sz="2800" smtClean="0">
                <a:solidFill>
                  <a:srgbClr val="000099"/>
                </a:solidFill>
              </a:rPr>
              <a:t>Grupos autônomos “abertos” / Gessy Lever Brasil</a:t>
            </a:r>
          </a:p>
          <a:p>
            <a:pPr eaLnBrk="1" hangingPunct="1">
              <a:spcBef>
                <a:spcPct val="30000"/>
              </a:spcBef>
            </a:pPr>
            <a:r>
              <a:rPr lang="pt-BR" sz="2800" smtClean="0">
                <a:solidFill>
                  <a:srgbClr val="000099"/>
                </a:solidFill>
              </a:rPr>
              <a:t>Milk run – sistema logístico na indústria automotiva</a:t>
            </a:r>
          </a:p>
          <a:p>
            <a:pPr eaLnBrk="1" hangingPunct="1">
              <a:spcBef>
                <a:spcPct val="30000"/>
              </a:spcBef>
            </a:pPr>
            <a:r>
              <a:rPr lang="pt-BR" sz="2800" smtClean="0">
                <a:solidFill>
                  <a:srgbClr val="000099"/>
                </a:solidFill>
              </a:rPr>
              <a:t>Armadilha para dengue</a:t>
            </a:r>
          </a:p>
          <a:p>
            <a:pPr eaLnBrk="1" hangingPunct="1">
              <a:spcBef>
                <a:spcPct val="30000"/>
              </a:spcBef>
            </a:pPr>
            <a:r>
              <a:rPr lang="pt-BR" sz="2800" smtClean="0">
                <a:solidFill>
                  <a:srgbClr val="000099"/>
                </a:solidFill>
              </a:rPr>
              <a:t>Linea Laura: de uniformes para projeto e confecção</a:t>
            </a:r>
            <a:br>
              <a:rPr lang="pt-BR" sz="2800" smtClean="0">
                <a:solidFill>
                  <a:srgbClr val="000099"/>
                </a:solidFill>
              </a:rPr>
            </a:br>
            <a:r>
              <a:rPr lang="pt-BR" sz="2800" smtClean="0">
                <a:solidFill>
                  <a:srgbClr val="000099"/>
                </a:solidFill>
              </a:rPr>
              <a:t>                     de roupas para grifes de alta moda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pt-BR" sz="2800" smtClean="0">
              <a:solidFill>
                <a:srgbClr val="000099"/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pt-BR" sz="2800" smtClean="0">
              <a:solidFill>
                <a:srgbClr val="0066FF"/>
              </a:solidFill>
            </a:endParaRPr>
          </a:p>
          <a:p>
            <a:pPr eaLnBrk="1" hangingPunct="1">
              <a:spcBef>
                <a:spcPct val="30000"/>
              </a:spcBef>
            </a:pPr>
            <a:endParaRPr lang="pt-BR" sz="2800" smtClean="0">
              <a:solidFill>
                <a:srgbClr val="0066FF"/>
              </a:solidFill>
            </a:endParaRPr>
          </a:p>
          <a:p>
            <a:pPr eaLnBrk="1" hangingPunct="1">
              <a:spcBef>
                <a:spcPct val="30000"/>
              </a:spcBef>
            </a:pPr>
            <a:endParaRPr lang="pt-BR" smtClean="0">
              <a:solidFill>
                <a:srgbClr val="0066FF"/>
              </a:solidFill>
            </a:endParaRPr>
          </a:p>
          <a:p>
            <a:pPr lvl="1" eaLnBrk="1" hangingPunct="1">
              <a:spcBef>
                <a:spcPct val="30000"/>
              </a:spcBef>
            </a:pPr>
            <a:endParaRPr lang="pt-BR" smtClean="0">
              <a:solidFill>
                <a:srgbClr val="0066FF"/>
              </a:solidFill>
            </a:endParaRPr>
          </a:p>
          <a:p>
            <a:pPr eaLnBrk="1" hangingPunct="1">
              <a:spcBef>
                <a:spcPct val="75000"/>
              </a:spcBef>
            </a:pPr>
            <a:endParaRPr lang="pt-BR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pt-BR" smtClean="0"/>
              <a:t>Conceitos (II)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472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000" b="1" smtClean="0"/>
              <a:t>Porte – </a:t>
            </a:r>
            <a:r>
              <a:rPr lang="pt-BR" sz="2000" smtClean="0"/>
              <a:t>de acordo com a RES/DIR/0330/06, de 06/09/2006, da Diretoria Executiva da FINEP, classifica-se:</a:t>
            </a:r>
          </a:p>
          <a:p>
            <a:pPr eaLnBrk="1" hangingPunct="1">
              <a:buFontTx/>
              <a:buNone/>
            </a:pPr>
            <a:endParaRPr lang="pt-BR" sz="2000" b="1" smtClean="0"/>
          </a:p>
          <a:p>
            <a:pPr eaLnBrk="1" hangingPunct="1">
              <a:buFontTx/>
              <a:buNone/>
            </a:pPr>
            <a:r>
              <a:rPr lang="pt-BR" sz="2000" b="1" smtClean="0"/>
              <a:t>MICROEMPRESAS</a:t>
            </a:r>
            <a:r>
              <a:rPr lang="pt-BR" sz="2000" smtClean="0"/>
              <a:t>: receita operacional bruta anual ou anualizada até</a:t>
            </a:r>
          </a:p>
          <a:p>
            <a:pPr eaLnBrk="1" hangingPunct="1">
              <a:buFontTx/>
              <a:buNone/>
            </a:pPr>
            <a:r>
              <a:rPr lang="pt-BR" sz="2000" smtClean="0"/>
              <a:t>R$ 1.200.000,00 (um milhão e duzentos mil reais);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sz="2000" b="1" smtClean="0"/>
              <a:t>PEQUENAS EMPRESAS</a:t>
            </a:r>
            <a:r>
              <a:rPr lang="pt-BR" sz="2000" smtClean="0"/>
              <a:t>: receita operacional bruta anual ou analisada</a:t>
            </a:r>
          </a:p>
          <a:p>
            <a:pPr eaLnBrk="1" hangingPunct="1">
              <a:buFontTx/>
              <a:buNone/>
            </a:pPr>
            <a:r>
              <a:rPr lang="pt-BR" sz="2000" smtClean="0"/>
              <a:t>superior a R$ 1.200.000,00 (um milhão e duzentos mil reais) e inferior ou</a:t>
            </a:r>
          </a:p>
          <a:p>
            <a:pPr eaLnBrk="1" hangingPunct="1">
              <a:buFontTx/>
              <a:buNone/>
            </a:pPr>
            <a:r>
              <a:rPr lang="pt-BR" sz="2000" smtClean="0"/>
              <a:t>igual a R$ 10.500.000,00 (dez milhões e quinhentos mil reais);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sz="2000" b="1" smtClean="0"/>
              <a:t>MÉDIAS EMPRESAS</a:t>
            </a:r>
            <a:r>
              <a:rPr lang="pt-BR" sz="2000" smtClean="0"/>
              <a:t>: receita operacional bruta anual ou analisada superior</a:t>
            </a:r>
          </a:p>
          <a:p>
            <a:pPr eaLnBrk="1" hangingPunct="1">
              <a:buFontTx/>
              <a:buNone/>
            </a:pPr>
            <a:r>
              <a:rPr lang="pt-BR" sz="2000" smtClean="0"/>
              <a:t>a R$ 10.500.000,00 (dez milhões e quinhentos mil reais) e inferior ou igual a</a:t>
            </a:r>
          </a:p>
          <a:p>
            <a:pPr eaLnBrk="1" hangingPunct="1">
              <a:buFontTx/>
              <a:buNone/>
            </a:pPr>
            <a:r>
              <a:rPr lang="pt-BR" sz="2000" smtClean="0"/>
              <a:t>R$ 60.000.000,00 (sessenta milhões de reais);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sz="2000" b="1" smtClean="0"/>
              <a:t>GRANDES EMPRESAS</a:t>
            </a:r>
            <a:r>
              <a:rPr lang="pt-BR" sz="2000" smtClean="0"/>
              <a:t>: receita operacional bruta anual ou analisada</a:t>
            </a:r>
          </a:p>
          <a:p>
            <a:pPr eaLnBrk="1" hangingPunct="1">
              <a:buFontTx/>
              <a:buNone/>
            </a:pPr>
            <a:r>
              <a:rPr lang="pt-BR" sz="2000" smtClean="0"/>
              <a:t>superior a R$ 60.000.000,00 (sessenta milhões reais). </a:t>
            </a:r>
          </a:p>
        </p:txBody>
      </p:sp>
      <p:sp>
        <p:nvSpPr>
          <p:cNvPr id="7066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503237" cy="287337"/>
          </a:xfrm>
          <a:prstGeom prst="actionButtonReturn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137525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Inovação e Desenvolvimento Tecnológico</a:t>
            </a:r>
            <a:r>
              <a:rPr lang="en-GB" sz="3200" smtClean="0"/>
              <a:t> – Financiamento (I</a:t>
            </a:r>
            <a:r>
              <a:rPr lang="en-GB" sz="2800" smtClean="0"/>
              <a:t>)</a:t>
            </a:r>
            <a:endParaRPr lang="pt-BR" sz="28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4310062"/>
          </a:xfrm>
        </p:spPr>
        <p:txBody>
          <a:bodyPr/>
          <a:lstStyle/>
          <a:p>
            <a:pPr algn="ctr" eaLnBrk="1" hangingPunct="1">
              <a:spcBef>
                <a:spcPts val="1000"/>
              </a:spcBef>
              <a:spcAft>
                <a:spcPct val="50000"/>
              </a:spcAft>
              <a:buClr>
                <a:srgbClr val="F80000"/>
              </a:buClr>
              <a:buSzPct val="80000"/>
              <a:buFontTx/>
              <a:buNone/>
            </a:pPr>
            <a:r>
              <a:rPr lang="en-GB" sz="2800" smtClean="0">
                <a:cs typeface="Times New Roman" pitchFamily="18" charset="0"/>
              </a:rPr>
              <a:t>  </a:t>
            </a:r>
            <a:r>
              <a:rPr lang="en-GB" sz="2400" smtClean="0">
                <a:solidFill>
                  <a:srgbClr val="CC0000"/>
                </a:solidFill>
                <a:cs typeface="Times New Roman" pitchFamily="18" charset="0"/>
              </a:rPr>
              <a:t>Financiamento para P&amp;D </a:t>
            </a:r>
            <a:r>
              <a:rPr lang="en-GB" sz="2000" smtClean="0">
                <a:solidFill>
                  <a:srgbClr val="CC0000"/>
                </a:solidFill>
                <a:cs typeface="Times New Roman" pitchFamily="18" charset="0"/>
              </a:rPr>
              <a:t>(</a:t>
            </a:r>
            <a:r>
              <a:rPr lang="en-GB" sz="1800" smtClean="0">
                <a:solidFill>
                  <a:srgbClr val="CC0000"/>
                </a:solidFill>
                <a:cs typeface="Times New Roman" pitchFamily="18" charset="0"/>
              </a:rPr>
              <a:t>R$ 3 bi em programas BNDES e Finep - 2006)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Novas linhas BNDES (Inovação P,D&amp;I), ProFarma P,D&amp;I, Pró-Inovação Finep e outros – </a:t>
            </a:r>
            <a:r>
              <a:rPr lang="en-GB" sz="1800" smtClean="0">
                <a:solidFill>
                  <a:srgbClr val="0066FF"/>
                </a:solidFill>
              </a:rPr>
              <a:t>redução do custo e risco para inovação (médias/grandes empresas)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Pappe / Finep + FAP's: </a:t>
            </a:r>
            <a:r>
              <a:rPr lang="en-GB" sz="1800" smtClean="0">
                <a:solidFill>
                  <a:srgbClr val="0066FF"/>
                </a:solidFill>
              </a:rPr>
              <a:t>redução de risco para micro e pequenas empresas de base tecnológica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Juro Zero </a:t>
            </a:r>
            <a:r>
              <a:rPr lang="en-GB" sz="2000" smtClean="0">
                <a:solidFill>
                  <a:schemeClr val="tx2"/>
                </a:solidFill>
              </a:rPr>
              <a:t>para pequenas empresas</a:t>
            </a:r>
            <a:r>
              <a:rPr lang="en-GB" sz="2000" smtClean="0"/>
              <a:t> (PR, MG, BA, Gde FLP, PE/software; em expansão – depende de contrapartidas estaduais)</a:t>
            </a:r>
          </a:p>
          <a:p>
            <a:pPr lvl="1"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3"/>
              </a:buBlip>
            </a:pPr>
            <a:r>
              <a:rPr lang="en-GB" sz="1800" smtClean="0"/>
              <a:t>1</a:t>
            </a:r>
            <a:r>
              <a:rPr lang="en-GB" sz="1800" baseline="30000" smtClean="0"/>
              <a:t>os</a:t>
            </a:r>
            <a:r>
              <a:rPr lang="en-GB" sz="1800" smtClean="0"/>
              <a:t> contratos assinados pela Finep em 01/06/2006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Fundos Setoriais (execução de 99% - 336% mais recursos em 2005 comparado a 2002 – R$316 x R$ 748mi)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Fundo de capital empreendedor para apoio a empresas de base tecnológica (Finep – R$ 500 mi)</a:t>
            </a:r>
            <a:endParaRPr lang="en-GB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</p:txBody>
      </p:sp>
      <p:sp>
        <p:nvSpPr>
          <p:cNvPr id="7168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360362"/>
          </a:xfrm>
          <a:prstGeom prst="actionButtonReturn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Inovação e Desenvolvimento Tecnológico</a:t>
            </a:r>
            <a:r>
              <a:rPr lang="en-GB" sz="3200" smtClean="0"/>
              <a:t> – Financiamento (II</a:t>
            </a:r>
            <a:r>
              <a:rPr lang="en-GB" sz="2800" smtClean="0"/>
              <a:t>)</a:t>
            </a:r>
            <a:endParaRPr lang="pt-BR" sz="28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31938"/>
            <a:ext cx="8964613" cy="5229225"/>
          </a:xfrm>
        </p:spPr>
        <p:txBody>
          <a:bodyPr/>
          <a:lstStyle/>
          <a:p>
            <a:pPr algn="ctr" eaLnBrk="1" hangingPunct="1">
              <a:spcBef>
                <a:spcPts val="1000"/>
              </a:spcBef>
              <a:spcAft>
                <a:spcPct val="50000"/>
              </a:spcAft>
              <a:buClr>
                <a:srgbClr val="F80000"/>
              </a:buClr>
              <a:buSzPct val="80000"/>
              <a:buFontTx/>
              <a:buNone/>
            </a:pPr>
            <a:r>
              <a:rPr lang="en-GB" sz="2400" smtClean="0">
                <a:solidFill>
                  <a:srgbClr val="CC0000"/>
                </a:solidFill>
                <a:cs typeface="Times New Roman" pitchFamily="18" charset="0"/>
              </a:rPr>
              <a:t>Financiamento para P&amp;D</a:t>
            </a:r>
            <a:r>
              <a:rPr lang="en-GB" sz="1800" smtClean="0">
                <a:solidFill>
                  <a:srgbClr val="CC0000"/>
                </a:solidFill>
                <a:cs typeface="Times New Roman" pitchFamily="18" charset="0"/>
              </a:rPr>
              <a:t> (R$ 3 bi em programas BNDES e Finep - 2006)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Novas linhas</a:t>
            </a:r>
            <a:r>
              <a:rPr lang="en-GB" sz="1800" smtClean="0"/>
              <a:t>:  </a:t>
            </a:r>
            <a:r>
              <a:rPr lang="en-GB" sz="1600" smtClean="0"/>
              <a:t>redução do custo e risco para inovação (MGEs)</a:t>
            </a:r>
          </a:p>
          <a:p>
            <a:pPr lvl="1"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3"/>
              </a:buBlip>
            </a:pPr>
            <a:r>
              <a:rPr lang="en-GB" sz="2000" smtClean="0">
                <a:solidFill>
                  <a:schemeClr val="tx2"/>
                </a:solidFill>
              </a:rPr>
              <a:t>BNDES (Inovação P,D&amp;I), </a:t>
            </a:r>
          </a:p>
          <a:p>
            <a:pPr lvl="1"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3"/>
              </a:buBlip>
            </a:pPr>
            <a:r>
              <a:rPr lang="en-GB" sz="2000" smtClean="0">
                <a:solidFill>
                  <a:schemeClr val="tx2"/>
                </a:solidFill>
              </a:rPr>
              <a:t>ProFarma P,D&amp;I, </a:t>
            </a:r>
          </a:p>
          <a:p>
            <a:pPr lvl="1"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3"/>
              </a:buBlip>
            </a:pPr>
            <a:r>
              <a:rPr lang="en-GB" sz="2000" smtClean="0">
                <a:solidFill>
                  <a:schemeClr val="tx2"/>
                </a:solidFill>
              </a:rPr>
              <a:t>Pró-Inovação Finep e outros</a:t>
            </a:r>
          </a:p>
          <a:p>
            <a:pPr lvl="1" eaLnBrk="1" hangingPunct="1">
              <a:spcBef>
                <a:spcPct val="60000"/>
              </a:spcBef>
              <a:buClr>
                <a:srgbClr val="006666"/>
              </a:buClr>
              <a:buFont typeface="Wingdings" pitchFamily="2" charset="2"/>
              <a:buBlip>
                <a:blip r:embed="rId3"/>
              </a:buBlip>
            </a:pPr>
            <a:r>
              <a:rPr lang="en-GB" sz="2000" smtClean="0">
                <a:solidFill>
                  <a:schemeClr val="tx2"/>
                </a:solidFill>
              </a:rPr>
              <a:t>Juro Zero Finep  </a:t>
            </a:r>
            <a:r>
              <a:rPr lang="en-GB" sz="2000" smtClean="0">
                <a:solidFill>
                  <a:srgbClr val="00FF00"/>
                </a:solidFill>
                <a:sym typeface="Wingdings" pitchFamily="2" charset="2"/>
              </a:rPr>
              <a:t></a:t>
            </a:r>
            <a:r>
              <a:rPr lang="en-GB" sz="200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sz="1800" smtClean="0">
                <a:solidFill>
                  <a:srgbClr val="00FF00"/>
                </a:solidFill>
                <a:sym typeface="Wingdings" pitchFamily="2" charset="2"/>
              </a:rPr>
              <a:t>foco</a:t>
            </a:r>
            <a:r>
              <a:rPr lang="en-GB" sz="1800" smtClean="0">
                <a:solidFill>
                  <a:srgbClr val="00FF00"/>
                </a:solidFill>
              </a:rPr>
              <a:t> PMEs</a:t>
            </a:r>
            <a:r>
              <a:rPr lang="en-GB" sz="2000" smtClean="0">
                <a:solidFill>
                  <a:schemeClr val="tx2"/>
                </a:solidFill>
              </a:rPr>
              <a:t> </a:t>
            </a:r>
          </a:p>
          <a:p>
            <a:pPr lvl="2" eaLnBrk="1" hangingPunct="1">
              <a:spcBef>
                <a:spcPct val="40000"/>
              </a:spcBef>
              <a:buClr>
                <a:srgbClr val="006666"/>
              </a:buClr>
            </a:pPr>
            <a:r>
              <a:rPr lang="en-GB" sz="1400" smtClean="0">
                <a:solidFill>
                  <a:schemeClr val="tx2"/>
                </a:solidFill>
              </a:rPr>
              <a:t>PR, MG, BA, Gde FLP, PE/software – depende de contrapartidas locais</a:t>
            </a:r>
            <a:endParaRPr lang="en-GB" sz="1600" smtClean="0">
              <a:solidFill>
                <a:schemeClr val="tx2"/>
              </a:solidFill>
            </a:endParaRPr>
          </a:p>
          <a:p>
            <a:pPr lvl="1"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3"/>
              </a:buBlip>
            </a:pPr>
            <a:r>
              <a:rPr lang="en-GB" sz="2000" smtClean="0">
                <a:solidFill>
                  <a:schemeClr val="tx2"/>
                </a:solidFill>
              </a:rPr>
              <a:t>Pappe / Finep + FAP's </a:t>
            </a:r>
            <a:r>
              <a:rPr lang="en-GB" sz="2000" smtClean="0">
                <a:solidFill>
                  <a:srgbClr val="00FF00"/>
                </a:solidFill>
                <a:sym typeface="Wingdings" pitchFamily="2" charset="2"/>
              </a:rPr>
              <a:t></a:t>
            </a:r>
            <a:r>
              <a:rPr lang="en-GB" sz="200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sz="1800" smtClean="0">
                <a:solidFill>
                  <a:srgbClr val="00FF00"/>
                </a:solidFill>
                <a:sym typeface="Wingdings" pitchFamily="2" charset="2"/>
              </a:rPr>
              <a:t>foco</a:t>
            </a:r>
            <a:r>
              <a:rPr lang="en-GB" sz="1800" smtClean="0">
                <a:solidFill>
                  <a:srgbClr val="00FF00"/>
                </a:solidFill>
              </a:rPr>
              <a:t> EBTs nascentes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Fundos Setoriais</a:t>
            </a:r>
            <a:r>
              <a:rPr lang="en-GB" sz="1800" smtClean="0"/>
              <a:t> 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None/>
            </a:pPr>
            <a:r>
              <a:rPr lang="en-GB" sz="1600" smtClean="0"/>
              <a:t>	</a:t>
            </a:r>
            <a:r>
              <a:rPr lang="en-GB" sz="1400" smtClean="0">
                <a:solidFill>
                  <a:schemeClr val="tx2"/>
                </a:solidFill>
              </a:rPr>
              <a:t>execução de 99% - 336% mais recursos em 2005 em relação a 2002 – R$316 x R$ 748mi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Fundo de capital empreendedor</a:t>
            </a:r>
            <a:r>
              <a:rPr lang="en-GB" sz="1800" smtClean="0"/>
              <a:t> para EBTs (Finep R$ 500 mi)</a:t>
            </a:r>
            <a:endParaRPr lang="pt-BR" sz="1600" smtClean="0"/>
          </a:p>
        </p:txBody>
      </p:sp>
      <p:sp>
        <p:nvSpPr>
          <p:cNvPr id="99332" name="AutoShape 4"/>
          <p:cNvSpPr>
            <a:spLocks/>
          </p:cNvSpPr>
          <p:nvPr/>
        </p:nvSpPr>
        <p:spPr bwMode="auto">
          <a:xfrm>
            <a:off x="4356100" y="2636838"/>
            <a:ext cx="144463" cy="1152525"/>
          </a:xfrm>
          <a:prstGeom prst="rightBrace">
            <a:avLst>
              <a:gd name="adj1" fmla="val 66483"/>
              <a:gd name="adj2" fmla="val 50000"/>
            </a:avLst>
          </a:prstGeom>
          <a:noFill/>
          <a:ln w="9525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srgbClr val="00FF00"/>
              </a:solidFill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500563" y="3068638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FF00"/>
                </a:solidFill>
              </a:rPr>
              <a:t>Foco: grandes e médias empresas</a:t>
            </a:r>
          </a:p>
        </p:txBody>
      </p:sp>
      <p:sp>
        <p:nvSpPr>
          <p:cNvPr id="72711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360362"/>
          </a:xfrm>
          <a:prstGeom prst="actionButtonReturn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nimBg="1"/>
      <p:bldP spid="99332" grpId="0" animBg="1"/>
      <p:bldP spid="9933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981075"/>
          </a:xfrm>
        </p:spPr>
        <p:txBody>
          <a:bodyPr/>
          <a:lstStyle/>
          <a:p>
            <a:pPr eaLnBrk="1" hangingPunct="1"/>
            <a:r>
              <a:rPr lang="pt-BR" smtClean="0"/>
              <a:t>Inovação P&amp;D - BNDES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964613" cy="5472113"/>
          </a:xfrm>
        </p:spPr>
        <p:txBody>
          <a:bodyPr/>
          <a:lstStyle/>
          <a:p>
            <a:pPr marL="444500" indent="-444500" eaLnBrk="1" hangingPunct="1">
              <a:lnSpc>
                <a:spcPct val="80000"/>
              </a:lnSpc>
            </a:pPr>
            <a:r>
              <a:rPr lang="pt-BR" sz="2000" smtClean="0"/>
              <a:t>Inovação P, D &amp; I (dados de 2006)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taxa fixa de 6% + spread de risco (máximo de 1,8%)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prazo de 12 anos 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participação do Banco em até 100%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dispensa de garantias reais para operações abaixo de R$10 milhões</a:t>
            </a:r>
          </a:p>
          <a:p>
            <a:pPr marL="990600" lvl="1" indent="-277813" eaLnBrk="1" hangingPunct="1">
              <a:lnSpc>
                <a:spcPct val="80000"/>
              </a:lnSpc>
            </a:pPr>
            <a:endParaRPr lang="pt-BR" sz="2000" smtClean="0"/>
          </a:p>
          <a:p>
            <a:pPr marL="444500" indent="-444500" eaLnBrk="1" hangingPunct="1">
              <a:lnSpc>
                <a:spcPct val="80000"/>
              </a:lnSpc>
            </a:pPr>
            <a:r>
              <a:rPr lang="pt-BR" sz="2000" smtClean="0"/>
              <a:t>Inovação Produção (“pós inovação”)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expansão e adequação de capacidade e comercialização dos resultados da inovação, 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TJLP mais spread de risco, 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prazo de 10 anos, 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participação do Banco de até 100%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dispensa de garantias reais para operações abaixo de R$10milhões</a:t>
            </a:r>
            <a:r>
              <a:rPr lang="pt-BR" sz="1600" smtClean="0">
                <a:solidFill>
                  <a:schemeClr val="tx2"/>
                </a:solidFill>
              </a:rPr>
              <a:t> </a:t>
            </a:r>
          </a:p>
          <a:p>
            <a:pPr marL="990600" lvl="1" indent="-277813" eaLnBrk="1" hangingPunct="1">
              <a:lnSpc>
                <a:spcPct val="80000"/>
              </a:lnSpc>
            </a:pPr>
            <a:endParaRPr lang="pt-BR" sz="1600" b="1" smtClean="0">
              <a:solidFill>
                <a:schemeClr val="tx2"/>
              </a:solidFill>
            </a:endParaRPr>
          </a:p>
          <a:p>
            <a:pPr marL="444500" indent="-444500" eaLnBrk="1" hangingPunct="1">
              <a:lnSpc>
                <a:spcPct val="80000"/>
              </a:lnSpc>
            </a:pPr>
            <a:r>
              <a:rPr lang="pt-BR" sz="1800" smtClean="0"/>
              <a:t>Fundo Tecnológico </a:t>
            </a:r>
            <a:r>
              <a:rPr lang="pt-BR" sz="1600" smtClean="0">
                <a:solidFill>
                  <a:schemeClr val="tx2"/>
                </a:solidFill>
              </a:rPr>
              <a:t>(patrimônio de R$153 milhões - jun 2006)</a:t>
            </a:r>
            <a:br>
              <a:rPr lang="pt-BR" sz="1600" smtClean="0">
                <a:solidFill>
                  <a:schemeClr val="tx2"/>
                </a:solidFill>
              </a:rPr>
            </a:br>
            <a:r>
              <a:rPr lang="pt-BR" sz="1600" smtClean="0">
                <a:solidFill>
                  <a:schemeClr val="tx2"/>
                </a:solidFill>
              </a:rPr>
              <a:t>     investimentos não reembolsáveis em áreas e atividades prioritárias. </a:t>
            </a:r>
          </a:p>
          <a:p>
            <a:pPr marL="444500" indent="-444500" eaLnBrk="1" hangingPunct="1">
              <a:lnSpc>
                <a:spcPct val="80000"/>
              </a:lnSpc>
              <a:buFontTx/>
              <a:buNone/>
            </a:pPr>
            <a:endParaRPr lang="pt-BR" sz="1600" smtClean="0">
              <a:solidFill>
                <a:schemeClr val="tx2"/>
              </a:solidFill>
            </a:endParaRPr>
          </a:p>
          <a:p>
            <a:pPr marL="444500" indent="-444500" eaLnBrk="1" hangingPunct="1">
              <a:lnSpc>
                <a:spcPct val="80000"/>
              </a:lnSpc>
            </a:pPr>
            <a:r>
              <a:rPr lang="pt-BR" sz="1800" smtClean="0"/>
              <a:t>Linha de internacionalização de empresas</a:t>
            </a:r>
            <a:r>
              <a:rPr lang="pt-BR" sz="1600" smtClean="0"/>
              <a:t> </a:t>
            </a:r>
            <a:r>
              <a:rPr lang="pt-BR" sz="1400" smtClean="0">
                <a:solidFill>
                  <a:schemeClr val="tx2"/>
                </a:solidFill>
              </a:rPr>
              <a:t>(cesta de moedas)</a:t>
            </a:r>
          </a:p>
        </p:txBody>
      </p:sp>
      <p:sp>
        <p:nvSpPr>
          <p:cNvPr id="7373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360362"/>
          </a:xfrm>
          <a:prstGeom prst="actionButtonReturn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0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0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81075"/>
          </a:xfrm>
        </p:spPr>
        <p:txBody>
          <a:bodyPr/>
          <a:lstStyle/>
          <a:p>
            <a:pPr eaLnBrk="1" hangingPunct="1"/>
            <a:r>
              <a:rPr lang="pt-BR" smtClean="0"/>
              <a:t>Linhas Finep </a:t>
            </a:r>
            <a:r>
              <a:rPr lang="pt-BR" sz="2000" smtClean="0"/>
              <a:t>(posição 2006)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964613" cy="5616575"/>
          </a:xfrm>
        </p:spPr>
        <p:txBody>
          <a:bodyPr/>
          <a:lstStyle/>
          <a:p>
            <a:pPr marL="444500" indent="-4445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2400" smtClean="0"/>
              <a:t>Pro-inovação</a:t>
            </a:r>
            <a:r>
              <a:rPr lang="pt-BR" sz="2000" smtClean="0"/>
              <a:t>: </a:t>
            </a:r>
            <a:r>
              <a:rPr lang="pt-BR" sz="1600" smtClean="0"/>
              <a:t>estímulo a projetos inovadores de médias e grandes empresas </a:t>
            </a:r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1900" smtClean="0"/>
              <a:t>taxa entre 4 e 9% (cf projeto)</a:t>
            </a:r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1900" smtClean="0"/>
              <a:t>R$ 495 milhões aprovados em 2005, R$342 em 2004</a:t>
            </a:r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endParaRPr lang="pt-BR" sz="1900" smtClean="0"/>
          </a:p>
          <a:p>
            <a:pPr marL="444500" indent="-4445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2400" smtClean="0"/>
              <a:t>Juro Zero</a:t>
            </a:r>
            <a:r>
              <a:rPr lang="pt-BR" sz="2000" smtClean="0"/>
              <a:t>: </a:t>
            </a:r>
            <a:r>
              <a:rPr lang="pt-BR" sz="1600" smtClean="0"/>
              <a:t>estímulo a MPMEs  inovadoras (aspectos gerenciais, comerciais, 		  de processo ou de produtos/serviços) 	</a:t>
            </a:r>
            <a:endParaRPr lang="pt-BR" sz="1800" smtClean="0"/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1900" smtClean="0"/>
              <a:t>sem juros reais</a:t>
            </a:r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1900" smtClean="0"/>
              <a:t>sem carência</a:t>
            </a:r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1900" smtClean="0"/>
              <a:t>cem parcelas (100)</a:t>
            </a:r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1900" smtClean="0"/>
              <a:t>sem garantia</a:t>
            </a:r>
            <a:r>
              <a:rPr lang="pt-BR" sz="1900" smtClean="0">
                <a:solidFill>
                  <a:schemeClr val="tx2"/>
                </a:solidFill>
              </a:rPr>
              <a:t> </a:t>
            </a:r>
            <a:r>
              <a:rPr lang="pt-BR" sz="1700" smtClean="0">
                <a:solidFill>
                  <a:schemeClr val="tx2"/>
                </a:solidFill>
              </a:rPr>
              <a:t>(garantias absorvidas por articulação / contrapartidas locais)</a:t>
            </a:r>
          </a:p>
          <a:p>
            <a:pPr marL="1524000" lvl="2" indent="-266700" eaLnBrk="1" hangingPunct="1">
              <a:tabLst>
                <a:tab pos="990600" algn="l"/>
              </a:tabLst>
            </a:pPr>
            <a:r>
              <a:rPr lang="pt-BR" sz="1600" smtClean="0">
                <a:solidFill>
                  <a:schemeClr val="tx2"/>
                </a:solidFill>
              </a:rPr>
              <a:t>Paraná – Federação das Indústrias do Estado do Paraná (Fiep)</a:t>
            </a:r>
          </a:p>
          <a:p>
            <a:pPr marL="1524000" lvl="2" indent="-266700" eaLnBrk="1" hangingPunct="1">
              <a:tabLst>
                <a:tab pos="990600" algn="l"/>
              </a:tabLst>
            </a:pPr>
            <a:r>
              <a:rPr lang="pt-BR" sz="1600" smtClean="0">
                <a:solidFill>
                  <a:schemeClr val="tx2"/>
                </a:solidFill>
              </a:rPr>
              <a:t>Minas Gerais – Federação das Indústrias do Estado de Minas Gerais (Fiemg)</a:t>
            </a:r>
            <a:endParaRPr lang="en-GB" sz="1600" smtClean="0">
              <a:solidFill>
                <a:schemeClr val="tx2"/>
              </a:solidFill>
            </a:endParaRPr>
          </a:p>
          <a:p>
            <a:pPr marL="1524000" lvl="2" indent="-266700" eaLnBrk="1" hangingPunct="1">
              <a:tabLst>
                <a:tab pos="990600" algn="l"/>
              </a:tabLst>
            </a:pPr>
            <a:r>
              <a:rPr lang="pt-BR" sz="1600" smtClean="0">
                <a:solidFill>
                  <a:schemeClr val="tx2"/>
                </a:solidFill>
              </a:rPr>
              <a:t>Bahia – Fundação de Amparo à Pesquisa do Estado da Bahia (Fapesb)</a:t>
            </a:r>
          </a:p>
          <a:p>
            <a:pPr marL="1524000" lvl="2" indent="-266700" eaLnBrk="1" hangingPunct="1">
              <a:tabLst>
                <a:tab pos="990600" algn="l"/>
              </a:tabLst>
            </a:pPr>
            <a:r>
              <a:rPr lang="pt-BR" sz="1600" smtClean="0">
                <a:solidFill>
                  <a:schemeClr val="tx2"/>
                </a:solidFill>
              </a:rPr>
              <a:t>Florianópolis – Associação Catarinense de Empresas de Tecnologia (Acate)</a:t>
            </a:r>
          </a:p>
          <a:p>
            <a:pPr marL="1524000" lvl="2" indent="-266700" eaLnBrk="1" hangingPunct="1">
              <a:tabLst>
                <a:tab pos="990600" algn="l"/>
              </a:tabLst>
            </a:pPr>
            <a:r>
              <a:rPr lang="pt-BR" sz="1600" smtClean="0">
                <a:solidFill>
                  <a:schemeClr val="tx2"/>
                </a:solidFill>
              </a:rPr>
              <a:t>Recife – Porto Digital</a:t>
            </a:r>
            <a:endParaRPr lang="pt-BR" sz="1800" b="1" smtClean="0">
              <a:solidFill>
                <a:schemeClr val="tx2"/>
              </a:solidFill>
            </a:endParaRPr>
          </a:p>
          <a:p>
            <a:pPr marL="444500" indent="-444500" eaLnBrk="1" hangingPunct="1">
              <a:lnSpc>
                <a:spcPct val="90000"/>
              </a:lnSpc>
              <a:spcBef>
                <a:spcPct val="45000"/>
              </a:spcBef>
              <a:tabLst>
                <a:tab pos="990600" algn="l"/>
              </a:tabLst>
            </a:pPr>
            <a:r>
              <a:rPr lang="pt-BR" sz="2400" smtClean="0"/>
              <a:t>Pappe</a:t>
            </a:r>
            <a:r>
              <a:rPr lang="pt-BR" sz="1600" smtClean="0"/>
              <a:t> - Programa de Apoio à Pesquisa na Pequena Empresa para EBTs</a:t>
            </a:r>
          </a:p>
          <a:p>
            <a:pPr marL="1017588" lvl="1" indent="-304800" eaLnBrk="1" hangingPunct="1">
              <a:tabLst>
                <a:tab pos="990600" algn="l"/>
              </a:tabLst>
            </a:pPr>
            <a:r>
              <a:rPr lang="pt-BR" sz="1400" smtClean="0"/>
              <a:t>Recursos não reembolsáveis, em conjunto com entidades locais (Fapes e outros)</a:t>
            </a:r>
          </a:p>
          <a:p>
            <a:pPr marL="1017588" lvl="1" indent="-304800" eaLnBrk="1" hangingPunct="1">
              <a:tabLst>
                <a:tab pos="990600" algn="l"/>
              </a:tabLst>
            </a:pPr>
            <a:r>
              <a:rPr lang="pt-BR" sz="1400" smtClean="0"/>
              <a:t>Em 2004 e 2005 foram investidos R$160 milhões, em conjunto com Fapes. </a:t>
            </a:r>
            <a:br>
              <a:rPr lang="pt-BR" sz="1400" smtClean="0"/>
            </a:br>
            <a:r>
              <a:rPr lang="pt-BR" sz="1400" smtClean="0"/>
              <a:t>Em 2005 foram beneficiados 702 projetos aprovados em 20 estados</a:t>
            </a:r>
          </a:p>
        </p:txBody>
      </p:sp>
      <p:sp>
        <p:nvSpPr>
          <p:cNvPr id="7475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360362"/>
          </a:xfrm>
          <a:prstGeom prst="actionButtonReturn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1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13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13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77788" y="0"/>
            <a:ext cx="9059862" cy="1168400"/>
            <a:chOff x="49" y="0"/>
            <a:chExt cx="5707" cy="736"/>
          </a:xfrm>
        </p:grpSpPr>
        <p:sp>
          <p:nvSpPr>
            <p:cNvPr id="75950" name="AutoShape 3"/>
            <p:cNvSpPr>
              <a:spLocks noChangeArrowheads="1"/>
            </p:cNvSpPr>
            <p:nvPr/>
          </p:nvSpPr>
          <p:spPr bwMode="auto">
            <a:xfrm>
              <a:off x="49" y="0"/>
              <a:ext cx="5708" cy="557"/>
            </a:xfrm>
            <a:prstGeom prst="roundRect">
              <a:avLst>
                <a:gd name="adj" fmla="val 17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951" name="Text Box 4"/>
            <p:cNvSpPr txBox="1">
              <a:spLocks noChangeArrowheads="1"/>
            </p:cNvSpPr>
            <p:nvPr/>
          </p:nvSpPr>
          <p:spPr bwMode="auto">
            <a:xfrm>
              <a:off x="49" y="0"/>
              <a:ext cx="5708" cy="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spcBef>
                  <a:spcPts val="1500"/>
                </a:spcBef>
                <a:buClr>
                  <a:srgbClr val="005C8A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>
                  <a:solidFill>
                    <a:schemeClr val="tx2"/>
                  </a:solidFill>
                </a:rPr>
                <a:t>Evolução dos Fundos Setoriais</a:t>
              </a:r>
              <a:br>
                <a:rPr lang="en-GB" sz="2800">
                  <a:solidFill>
                    <a:schemeClr val="tx2"/>
                  </a:solidFill>
                </a:rPr>
              </a:br>
              <a:r>
                <a:rPr lang="en-GB" sz="2200">
                  <a:solidFill>
                    <a:schemeClr val="tx2"/>
                  </a:solidFill>
                </a:rPr>
                <a:t>autorização e execução orçamentária</a:t>
              </a:r>
              <a:r>
                <a:rPr lang="en-GB" sz="2600">
                  <a:solidFill>
                    <a:srgbClr val="FFFFFF"/>
                  </a:solidFill>
                </a:rPr>
                <a:t/>
              </a:r>
              <a:br>
                <a:rPr lang="en-GB" sz="2600">
                  <a:solidFill>
                    <a:srgbClr val="FFFFFF"/>
                  </a:solidFill>
                </a:rPr>
              </a:br>
              <a:endParaRPr lang="en-GB" sz="2600">
                <a:solidFill>
                  <a:srgbClr val="FFFFFF"/>
                </a:solidFill>
              </a:endParaRPr>
            </a:p>
          </p:txBody>
        </p:sp>
      </p:grpSp>
      <p:grpSp>
        <p:nvGrpSpPr>
          <p:cNvPr id="75779" name="Group 5"/>
          <p:cNvGrpSpPr>
            <a:grpSpLocks/>
          </p:cNvGrpSpPr>
          <p:nvPr/>
        </p:nvGrpSpPr>
        <p:grpSpPr bwMode="auto">
          <a:xfrm>
            <a:off x="2819400" y="6402388"/>
            <a:ext cx="920750" cy="211137"/>
            <a:chOff x="1776" y="4033"/>
            <a:chExt cx="580" cy="133"/>
          </a:xfrm>
        </p:grpSpPr>
        <p:sp>
          <p:nvSpPr>
            <p:cNvPr id="75944" name="AutoShape 6"/>
            <p:cNvSpPr>
              <a:spLocks noChangeArrowheads="1"/>
            </p:cNvSpPr>
            <p:nvPr/>
          </p:nvSpPr>
          <p:spPr bwMode="auto">
            <a:xfrm>
              <a:off x="1776" y="4033"/>
              <a:ext cx="568" cy="133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45" name="Group 7"/>
            <p:cNvGrpSpPr>
              <a:grpSpLocks/>
            </p:cNvGrpSpPr>
            <p:nvPr/>
          </p:nvGrpSpPr>
          <p:grpSpPr bwMode="auto">
            <a:xfrm>
              <a:off x="1777" y="4034"/>
              <a:ext cx="579" cy="132"/>
              <a:chOff x="1777" y="4034"/>
              <a:chExt cx="579" cy="132"/>
            </a:xfrm>
          </p:grpSpPr>
          <p:sp>
            <p:nvSpPr>
              <p:cNvPr id="75946" name="AutoShape 8"/>
              <p:cNvSpPr>
                <a:spLocks noChangeArrowheads="1"/>
              </p:cNvSpPr>
              <p:nvPr/>
            </p:nvSpPr>
            <p:spPr bwMode="auto">
              <a:xfrm>
                <a:off x="1777" y="4034"/>
                <a:ext cx="580" cy="110"/>
              </a:xfrm>
              <a:prstGeom prst="roundRect">
                <a:avLst>
                  <a:gd name="adj" fmla="val 90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47" name="Group 9"/>
              <p:cNvGrpSpPr>
                <a:grpSpLocks/>
              </p:cNvGrpSpPr>
              <p:nvPr/>
            </p:nvGrpSpPr>
            <p:grpSpPr bwMode="auto">
              <a:xfrm>
                <a:off x="1777" y="4034"/>
                <a:ext cx="576" cy="132"/>
                <a:chOff x="1777" y="4034"/>
                <a:chExt cx="576" cy="132"/>
              </a:xfrm>
            </p:grpSpPr>
            <p:sp>
              <p:nvSpPr>
                <p:cNvPr id="75948" name="AutoShape 10"/>
                <p:cNvSpPr>
                  <a:spLocks noChangeArrowheads="1"/>
                </p:cNvSpPr>
                <p:nvPr/>
              </p:nvSpPr>
              <p:spPr bwMode="auto">
                <a:xfrm>
                  <a:off x="1777" y="4034"/>
                  <a:ext cx="577" cy="107"/>
                </a:xfrm>
                <a:prstGeom prst="roundRect">
                  <a:avLst>
                    <a:gd name="adj" fmla="val 90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49" name="AutoShape 11"/>
                <p:cNvSpPr>
                  <a:spLocks noChangeArrowheads="1"/>
                </p:cNvSpPr>
                <p:nvPr/>
              </p:nvSpPr>
              <p:spPr bwMode="auto">
                <a:xfrm>
                  <a:off x="1777" y="4034"/>
                  <a:ext cx="82" cy="133"/>
                </a:xfrm>
                <a:prstGeom prst="roundRect">
                  <a:avLst>
                    <a:gd name="adj" fmla="val 90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780" name="Group 12"/>
          <p:cNvGrpSpPr>
            <a:grpSpLocks/>
          </p:cNvGrpSpPr>
          <p:nvPr/>
        </p:nvGrpSpPr>
        <p:grpSpPr bwMode="auto">
          <a:xfrm>
            <a:off x="4191000" y="6402388"/>
            <a:ext cx="890588" cy="211137"/>
            <a:chOff x="2640" y="4033"/>
            <a:chExt cx="561" cy="133"/>
          </a:xfrm>
        </p:grpSpPr>
        <p:sp>
          <p:nvSpPr>
            <p:cNvPr id="75938" name="AutoShape 13"/>
            <p:cNvSpPr>
              <a:spLocks noChangeArrowheads="1"/>
            </p:cNvSpPr>
            <p:nvPr/>
          </p:nvSpPr>
          <p:spPr bwMode="auto">
            <a:xfrm>
              <a:off x="2640" y="4033"/>
              <a:ext cx="529" cy="133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39" name="Group 14"/>
            <p:cNvGrpSpPr>
              <a:grpSpLocks/>
            </p:cNvGrpSpPr>
            <p:nvPr/>
          </p:nvGrpSpPr>
          <p:grpSpPr bwMode="auto">
            <a:xfrm>
              <a:off x="2641" y="4034"/>
              <a:ext cx="560" cy="132"/>
              <a:chOff x="2641" y="4034"/>
              <a:chExt cx="560" cy="132"/>
            </a:xfrm>
          </p:grpSpPr>
          <p:sp>
            <p:nvSpPr>
              <p:cNvPr id="75940" name="AutoShape 15"/>
              <p:cNvSpPr>
                <a:spLocks noChangeArrowheads="1"/>
              </p:cNvSpPr>
              <p:nvPr/>
            </p:nvSpPr>
            <p:spPr bwMode="auto">
              <a:xfrm>
                <a:off x="2641" y="4034"/>
                <a:ext cx="561" cy="110"/>
              </a:xfrm>
              <a:prstGeom prst="roundRect">
                <a:avLst>
                  <a:gd name="adj" fmla="val 90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41" name="Group 16"/>
              <p:cNvGrpSpPr>
                <a:grpSpLocks/>
              </p:cNvGrpSpPr>
              <p:nvPr/>
            </p:nvGrpSpPr>
            <p:grpSpPr bwMode="auto">
              <a:xfrm>
                <a:off x="2641" y="4034"/>
                <a:ext cx="557" cy="132"/>
                <a:chOff x="2641" y="4034"/>
                <a:chExt cx="557" cy="132"/>
              </a:xfrm>
            </p:grpSpPr>
            <p:sp>
              <p:nvSpPr>
                <p:cNvPr id="75942" name="AutoShape 17"/>
                <p:cNvSpPr>
                  <a:spLocks noChangeArrowheads="1"/>
                </p:cNvSpPr>
                <p:nvPr/>
              </p:nvSpPr>
              <p:spPr bwMode="auto">
                <a:xfrm>
                  <a:off x="2641" y="4034"/>
                  <a:ext cx="558" cy="107"/>
                </a:xfrm>
                <a:prstGeom prst="roundRect">
                  <a:avLst>
                    <a:gd name="adj" fmla="val 90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43" name="AutoShape 18"/>
                <p:cNvSpPr>
                  <a:spLocks noChangeArrowheads="1"/>
                </p:cNvSpPr>
                <p:nvPr/>
              </p:nvSpPr>
              <p:spPr bwMode="auto">
                <a:xfrm>
                  <a:off x="2641" y="4034"/>
                  <a:ext cx="70" cy="133"/>
                </a:xfrm>
                <a:prstGeom prst="roundRect">
                  <a:avLst>
                    <a:gd name="adj" fmla="val 90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781" name="Group 19"/>
          <p:cNvGrpSpPr>
            <a:grpSpLocks/>
          </p:cNvGrpSpPr>
          <p:nvPr/>
        </p:nvGrpSpPr>
        <p:grpSpPr bwMode="auto">
          <a:xfrm>
            <a:off x="5207000" y="677863"/>
            <a:ext cx="34925" cy="142875"/>
            <a:chOff x="3280" y="427"/>
            <a:chExt cx="22" cy="90"/>
          </a:xfrm>
        </p:grpSpPr>
        <p:sp>
          <p:nvSpPr>
            <p:cNvPr id="75932" name="AutoShape 20"/>
            <p:cNvSpPr>
              <a:spLocks noChangeArrowheads="1"/>
            </p:cNvSpPr>
            <p:nvPr/>
          </p:nvSpPr>
          <p:spPr bwMode="auto">
            <a:xfrm>
              <a:off x="3280" y="427"/>
              <a:ext cx="20" cy="91"/>
            </a:xfrm>
            <a:prstGeom prst="roundRect">
              <a:avLst>
                <a:gd name="adj" fmla="val 50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33" name="Group 21"/>
            <p:cNvGrpSpPr>
              <a:grpSpLocks/>
            </p:cNvGrpSpPr>
            <p:nvPr/>
          </p:nvGrpSpPr>
          <p:grpSpPr bwMode="auto">
            <a:xfrm>
              <a:off x="3280" y="427"/>
              <a:ext cx="22" cy="89"/>
              <a:chOff x="3280" y="427"/>
              <a:chExt cx="22" cy="89"/>
            </a:xfrm>
          </p:grpSpPr>
          <p:sp>
            <p:nvSpPr>
              <p:cNvPr id="75934" name="AutoShape 22"/>
              <p:cNvSpPr>
                <a:spLocks noChangeArrowheads="1"/>
              </p:cNvSpPr>
              <p:nvPr/>
            </p:nvSpPr>
            <p:spPr bwMode="auto">
              <a:xfrm>
                <a:off x="3280" y="427"/>
                <a:ext cx="19" cy="88"/>
              </a:xfrm>
              <a:prstGeom prst="roundRect">
                <a:avLst>
                  <a:gd name="adj" fmla="val 55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35" name="Group 23"/>
              <p:cNvGrpSpPr>
                <a:grpSpLocks/>
              </p:cNvGrpSpPr>
              <p:nvPr/>
            </p:nvGrpSpPr>
            <p:grpSpPr bwMode="auto">
              <a:xfrm>
                <a:off x="3280" y="427"/>
                <a:ext cx="22" cy="89"/>
                <a:chOff x="3280" y="427"/>
                <a:chExt cx="22" cy="89"/>
              </a:xfrm>
            </p:grpSpPr>
            <p:sp>
              <p:nvSpPr>
                <p:cNvPr id="75936" name="AutoShape 24"/>
                <p:cNvSpPr>
                  <a:spLocks noChangeArrowheads="1"/>
                </p:cNvSpPr>
                <p:nvPr/>
              </p:nvSpPr>
              <p:spPr bwMode="auto">
                <a:xfrm>
                  <a:off x="3280" y="427"/>
                  <a:ext cx="17" cy="85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37" name="AutoShape 25"/>
                <p:cNvSpPr>
                  <a:spLocks noChangeArrowheads="1"/>
                </p:cNvSpPr>
                <p:nvPr/>
              </p:nvSpPr>
              <p:spPr bwMode="auto">
                <a:xfrm>
                  <a:off x="3280" y="427"/>
                  <a:ext cx="23" cy="90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</a:t>
                  </a:r>
                </a:p>
              </p:txBody>
            </p:sp>
          </p:grpSp>
        </p:grpSp>
      </p:grpSp>
      <p:grpSp>
        <p:nvGrpSpPr>
          <p:cNvPr id="75782" name="Group 26"/>
          <p:cNvGrpSpPr>
            <a:grpSpLocks/>
          </p:cNvGrpSpPr>
          <p:nvPr/>
        </p:nvGrpSpPr>
        <p:grpSpPr bwMode="auto">
          <a:xfrm>
            <a:off x="5576888" y="677863"/>
            <a:ext cx="455612" cy="142875"/>
            <a:chOff x="3513" y="427"/>
            <a:chExt cx="287" cy="90"/>
          </a:xfrm>
        </p:grpSpPr>
        <p:sp>
          <p:nvSpPr>
            <p:cNvPr id="75926" name="AutoShape 27"/>
            <p:cNvSpPr>
              <a:spLocks noChangeArrowheads="1"/>
            </p:cNvSpPr>
            <p:nvPr/>
          </p:nvSpPr>
          <p:spPr bwMode="auto">
            <a:xfrm>
              <a:off x="3513" y="427"/>
              <a:ext cx="284" cy="91"/>
            </a:xfrm>
            <a:prstGeom prst="roundRect">
              <a:avLst>
                <a:gd name="adj" fmla="val 106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27" name="Group 28"/>
            <p:cNvGrpSpPr>
              <a:grpSpLocks/>
            </p:cNvGrpSpPr>
            <p:nvPr/>
          </p:nvGrpSpPr>
          <p:grpSpPr bwMode="auto">
            <a:xfrm>
              <a:off x="3513" y="427"/>
              <a:ext cx="287" cy="89"/>
              <a:chOff x="3513" y="427"/>
              <a:chExt cx="287" cy="89"/>
            </a:xfrm>
          </p:grpSpPr>
          <p:sp>
            <p:nvSpPr>
              <p:cNvPr id="75928" name="AutoShape 29"/>
              <p:cNvSpPr>
                <a:spLocks noChangeArrowheads="1"/>
              </p:cNvSpPr>
              <p:nvPr/>
            </p:nvSpPr>
            <p:spPr bwMode="auto">
              <a:xfrm>
                <a:off x="3513" y="427"/>
                <a:ext cx="283" cy="88"/>
              </a:xfrm>
              <a:prstGeom prst="roundRect">
                <a:avLst>
                  <a:gd name="adj" fmla="val 108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29" name="Group 30"/>
              <p:cNvGrpSpPr>
                <a:grpSpLocks/>
              </p:cNvGrpSpPr>
              <p:nvPr/>
            </p:nvGrpSpPr>
            <p:grpSpPr bwMode="auto">
              <a:xfrm>
                <a:off x="3513" y="427"/>
                <a:ext cx="287" cy="89"/>
                <a:chOff x="3513" y="427"/>
                <a:chExt cx="287" cy="89"/>
              </a:xfrm>
            </p:grpSpPr>
            <p:sp>
              <p:nvSpPr>
                <p:cNvPr id="75930" name="AutoShape 31"/>
                <p:cNvSpPr>
                  <a:spLocks noChangeArrowheads="1"/>
                </p:cNvSpPr>
                <p:nvPr/>
              </p:nvSpPr>
              <p:spPr bwMode="auto">
                <a:xfrm>
                  <a:off x="3513" y="427"/>
                  <a:ext cx="280" cy="85"/>
                </a:xfrm>
                <a:prstGeom prst="roundRect">
                  <a:avLst>
                    <a:gd name="adj" fmla="val 108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513" y="427"/>
                  <a:ext cx="288" cy="90"/>
                </a:xfrm>
                <a:prstGeom prst="roundRect">
                  <a:avLst>
                    <a:gd name="adj" fmla="val 108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            </a:t>
                  </a:r>
                </a:p>
              </p:txBody>
            </p:sp>
          </p:grpSp>
        </p:grpSp>
      </p:grpSp>
      <p:grpSp>
        <p:nvGrpSpPr>
          <p:cNvPr id="75783" name="Group 33"/>
          <p:cNvGrpSpPr>
            <a:grpSpLocks/>
          </p:cNvGrpSpPr>
          <p:nvPr/>
        </p:nvGrpSpPr>
        <p:grpSpPr bwMode="auto">
          <a:xfrm>
            <a:off x="6032500" y="677863"/>
            <a:ext cx="34925" cy="142875"/>
            <a:chOff x="3800" y="427"/>
            <a:chExt cx="22" cy="90"/>
          </a:xfrm>
        </p:grpSpPr>
        <p:sp>
          <p:nvSpPr>
            <p:cNvPr id="75920" name="AutoShape 34"/>
            <p:cNvSpPr>
              <a:spLocks noChangeArrowheads="1"/>
            </p:cNvSpPr>
            <p:nvPr/>
          </p:nvSpPr>
          <p:spPr bwMode="auto">
            <a:xfrm>
              <a:off x="3800" y="427"/>
              <a:ext cx="20" cy="91"/>
            </a:xfrm>
            <a:prstGeom prst="roundRect">
              <a:avLst>
                <a:gd name="adj" fmla="val 50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21" name="Group 35"/>
            <p:cNvGrpSpPr>
              <a:grpSpLocks/>
            </p:cNvGrpSpPr>
            <p:nvPr/>
          </p:nvGrpSpPr>
          <p:grpSpPr bwMode="auto">
            <a:xfrm>
              <a:off x="3800" y="427"/>
              <a:ext cx="22" cy="89"/>
              <a:chOff x="3800" y="427"/>
              <a:chExt cx="22" cy="89"/>
            </a:xfrm>
          </p:grpSpPr>
          <p:sp>
            <p:nvSpPr>
              <p:cNvPr id="75922" name="AutoShape 36"/>
              <p:cNvSpPr>
                <a:spLocks noChangeArrowheads="1"/>
              </p:cNvSpPr>
              <p:nvPr/>
            </p:nvSpPr>
            <p:spPr bwMode="auto">
              <a:xfrm>
                <a:off x="3800" y="427"/>
                <a:ext cx="19" cy="88"/>
              </a:xfrm>
              <a:prstGeom prst="roundRect">
                <a:avLst>
                  <a:gd name="adj" fmla="val 55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23" name="Group 37"/>
              <p:cNvGrpSpPr>
                <a:grpSpLocks/>
              </p:cNvGrpSpPr>
              <p:nvPr/>
            </p:nvGrpSpPr>
            <p:grpSpPr bwMode="auto">
              <a:xfrm>
                <a:off x="3800" y="427"/>
                <a:ext cx="22" cy="89"/>
                <a:chOff x="3800" y="427"/>
                <a:chExt cx="22" cy="89"/>
              </a:xfrm>
            </p:grpSpPr>
            <p:sp>
              <p:nvSpPr>
                <p:cNvPr id="75924" name="AutoShape 38"/>
                <p:cNvSpPr>
                  <a:spLocks noChangeArrowheads="1"/>
                </p:cNvSpPr>
                <p:nvPr/>
              </p:nvSpPr>
              <p:spPr bwMode="auto">
                <a:xfrm>
                  <a:off x="3800" y="427"/>
                  <a:ext cx="17" cy="85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25" name="AutoShape 39"/>
                <p:cNvSpPr>
                  <a:spLocks noChangeArrowheads="1"/>
                </p:cNvSpPr>
                <p:nvPr/>
              </p:nvSpPr>
              <p:spPr bwMode="auto">
                <a:xfrm>
                  <a:off x="3800" y="427"/>
                  <a:ext cx="23" cy="90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</a:t>
                  </a:r>
                </a:p>
              </p:txBody>
            </p:sp>
          </p:grpSp>
        </p:grpSp>
      </p:grpSp>
      <p:grpSp>
        <p:nvGrpSpPr>
          <p:cNvPr id="75784" name="Group 40"/>
          <p:cNvGrpSpPr>
            <a:grpSpLocks/>
          </p:cNvGrpSpPr>
          <p:nvPr/>
        </p:nvGrpSpPr>
        <p:grpSpPr bwMode="auto">
          <a:xfrm>
            <a:off x="6418263" y="677863"/>
            <a:ext cx="385762" cy="142875"/>
            <a:chOff x="4043" y="427"/>
            <a:chExt cx="243" cy="90"/>
          </a:xfrm>
        </p:grpSpPr>
        <p:sp>
          <p:nvSpPr>
            <p:cNvPr id="75914" name="AutoShape 41"/>
            <p:cNvSpPr>
              <a:spLocks noChangeArrowheads="1"/>
            </p:cNvSpPr>
            <p:nvPr/>
          </p:nvSpPr>
          <p:spPr bwMode="auto">
            <a:xfrm>
              <a:off x="4043" y="427"/>
              <a:ext cx="240" cy="91"/>
            </a:xfrm>
            <a:prstGeom prst="roundRect">
              <a:avLst>
                <a:gd name="adj" fmla="val 106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15" name="Group 42"/>
            <p:cNvGrpSpPr>
              <a:grpSpLocks/>
            </p:cNvGrpSpPr>
            <p:nvPr/>
          </p:nvGrpSpPr>
          <p:grpSpPr bwMode="auto">
            <a:xfrm>
              <a:off x="4043" y="427"/>
              <a:ext cx="243" cy="89"/>
              <a:chOff x="4043" y="427"/>
              <a:chExt cx="243" cy="89"/>
            </a:xfrm>
          </p:grpSpPr>
          <p:sp>
            <p:nvSpPr>
              <p:cNvPr id="75916" name="AutoShape 43"/>
              <p:cNvSpPr>
                <a:spLocks noChangeArrowheads="1"/>
              </p:cNvSpPr>
              <p:nvPr/>
            </p:nvSpPr>
            <p:spPr bwMode="auto">
              <a:xfrm>
                <a:off x="4043" y="427"/>
                <a:ext cx="239" cy="88"/>
              </a:xfrm>
              <a:prstGeom prst="roundRect">
                <a:avLst>
                  <a:gd name="adj" fmla="val 108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17" name="Group 44"/>
              <p:cNvGrpSpPr>
                <a:grpSpLocks/>
              </p:cNvGrpSpPr>
              <p:nvPr/>
            </p:nvGrpSpPr>
            <p:grpSpPr bwMode="auto">
              <a:xfrm>
                <a:off x="4043" y="427"/>
                <a:ext cx="243" cy="89"/>
                <a:chOff x="4043" y="427"/>
                <a:chExt cx="243" cy="89"/>
              </a:xfrm>
            </p:grpSpPr>
            <p:sp>
              <p:nvSpPr>
                <p:cNvPr id="75918" name="AutoShape 45"/>
                <p:cNvSpPr>
                  <a:spLocks noChangeArrowheads="1"/>
                </p:cNvSpPr>
                <p:nvPr/>
              </p:nvSpPr>
              <p:spPr bwMode="auto">
                <a:xfrm>
                  <a:off x="4043" y="427"/>
                  <a:ext cx="236" cy="85"/>
                </a:xfrm>
                <a:prstGeom prst="roundRect">
                  <a:avLst>
                    <a:gd name="adj" fmla="val 108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19" name="AutoShape 46"/>
                <p:cNvSpPr>
                  <a:spLocks noChangeArrowheads="1"/>
                </p:cNvSpPr>
                <p:nvPr/>
              </p:nvSpPr>
              <p:spPr bwMode="auto">
                <a:xfrm>
                  <a:off x="4043" y="427"/>
                  <a:ext cx="244" cy="90"/>
                </a:xfrm>
                <a:prstGeom prst="roundRect">
                  <a:avLst>
                    <a:gd name="adj" fmla="val 108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          </a:t>
                  </a:r>
                </a:p>
              </p:txBody>
            </p:sp>
          </p:grpSp>
        </p:grpSp>
      </p:grpSp>
      <p:grpSp>
        <p:nvGrpSpPr>
          <p:cNvPr id="75785" name="Group 47"/>
          <p:cNvGrpSpPr>
            <a:grpSpLocks/>
          </p:cNvGrpSpPr>
          <p:nvPr/>
        </p:nvGrpSpPr>
        <p:grpSpPr bwMode="auto">
          <a:xfrm>
            <a:off x="6804025" y="677863"/>
            <a:ext cx="34925" cy="142875"/>
            <a:chOff x="4286" y="427"/>
            <a:chExt cx="22" cy="90"/>
          </a:xfrm>
        </p:grpSpPr>
        <p:sp>
          <p:nvSpPr>
            <p:cNvPr id="75908" name="AutoShape 48"/>
            <p:cNvSpPr>
              <a:spLocks noChangeArrowheads="1"/>
            </p:cNvSpPr>
            <p:nvPr/>
          </p:nvSpPr>
          <p:spPr bwMode="auto">
            <a:xfrm>
              <a:off x="4286" y="427"/>
              <a:ext cx="20" cy="91"/>
            </a:xfrm>
            <a:prstGeom prst="roundRect">
              <a:avLst>
                <a:gd name="adj" fmla="val 50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09" name="Group 49"/>
            <p:cNvGrpSpPr>
              <a:grpSpLocks/>
            </p:cNvGrpSpPr>
            <p:nvPr/>
          </p:nvGrpSpPr>
          <p:grpSpPr bwMode="auto">
            <a:xfrm>
              <a:off x="4286" y="427"/>
              <a:ext cx="22" cy="89"/>
              <a:chOff x="4286" y="427"/>
              <a:chExt cx="22" cy="89"/>
            </a:xfrm>
          </p:grpSpPr>
          <p:sp>
            <p:nvSpPr>
              <p:cNvPr id="75910" name="AutoShape 50"/>
              <p:cNvSpPr>
                <a:spLocks noChangeArrowheads="1"/>
              </p:cNvSpPr>
              <p:nvPr/>
            </p:nvSpPr>
            <p:spPr bwMode="auto">
              <a:xfrm>
                <a:off x="4286" y="427"/>
                <a:ext cx="19" cy="88"/>
              </a:xfrm>
              <a:prstGeom prst="roundRect">
                <a:avLst>
                  <a:gd name="adj" fmla="val 55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11" name="Group 51"/>
              <p:cNvGrpSpPr>
                <a:grpSpLocks/>
              </p:cNvGrpSpPr>
              <p:nvPr/>
            </p:nvGrpSpPr>
            <p:grpSpPr bwMode="auto">
              <a:xfrm>
                <a:off x="4286" y="427"/>
                <a:ext cx="22" cy="89"/>
                <a:chOff x="4286" y="427"/>
                <a:chExt cx="22" cy="89"/>
              </a:xfrm>
            </p:grpSpPr>
            <p:sp>
              <p:nvSpPr>
                <p:cNvPr id="75912" name="AutoShape 52"/>
                <p:cNvSpPr>
                  <a:spLocks noChangeArrowheads="1"/>
                </p:cNvSpPr>
                <p:nvPr/>
              </p:nvSpPr>
              <p:spPr bwMode="auto">
                <a:xfrm>
                  <a:off x="4286" y="427"/>
                  <a:ext cx="17" cy="85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13" name="AutoShape 53"/>
                <p:cNvSpPr>
                  <a:spLocks noChangeArrowheads="1"/>
                </p:cNvSpPr>
                <p:nvPr/>
              </p:nvSpPr>
              <p:spPr bwMode="auto">
                <a:xfrm>
                  <a:off x="4286" y="427"/>
                  <a:ext cx="23" cy="90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</a:t>
                  </a:r>
                </a:p>
              </p:txBody>
            </p:sp>
          </p:grpSp>
        </p:grpSp>
      </p:grpSp>
      <p:grpSp>
        <p:nvGrpSpPr>
          <p:cNvPr id="75786" name="Group 54"/>
          <p:cNvGrpSpPr>
            <a:grpSpLocks/>
          </p:cNvGrpSpPr>
          <p:nvPr/>
        </p:nvGrpSpPr>
        <p:grpSpPr bwMode="auto">
          <a:xfrm>
            <a:off x="7200900" y="677863"/>
            <a:ext cx="420688" cy="142875"/>
            <a:chOff x="4536" y="427"/>
            <a:chExt cx="265" cy="90"/>
          </a:xfrm>
        </p:grpSpPr>
        <p:sp>
          <p:nvSpPr>
            <p:cNvPr id="75902" name="AutoShape 55"/>
            <p:cNvSpPr>
              <a:spLocks noChangeArrowheads="1"/>
            </p:cNvSpPr>
            <p:nvPr/>
          </p:nvSpPr>
          <p:spPr bwMode="auto">
            <a:xfrm>
              <a:off x="4536" y="427"/>
              <a:ext cx="262" cy="91"/>
            </a:xfrm>
            <a:prstGeom prst="roundRect">
              <a:avLst>
                <a:gd name="adj" fmla="val 106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03" name="Group 56"/>
            <p:cNvGrpSpPr>
              <a:grpSpLocks/>
            </p:cNvGrpSpPr>
            <p:nvPr/>
          </p:nvGrpSpPr>
          <p:grpSpPr bwMode="auto">
            <a:xfrm>
              <a:off x="4536" y="427"/>
              <a:ext cx="265" cy="89"/>
              <a:chOff x="4536" y="427"/>
              <a:chExt cx="265" cy="89"/>
            </a:xfrm>
          </p:grpSpPr>
          <p:sp>
            <p:nvSpPr>
              <p:cNvPr id="75904" name="AutoShape 57"/>
              <p:cNvSpPr>
                <a:spLocks noChangeArrowheads="1"/>
              </p:cNvSpPr>
              <p:nvPr/>
            </p:nvSpPr>
            <p:spPr bwMode="auto">
              <a:xfrm>
                <a:off x="4536" y="427"/>
                <a:ext cx="261" cy="88"/>
              </a:xfrm>
              <a:prstGeom prst="roundRect">
                <a:avLst>
                  <a:gd name="adj" fmla="val 108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05" name="Group 58"/>
              <p:cNvGrpSpPr>
                <a:grpSpLocks/>
              </p:cNvGrpSpPr>
              <p:nvPr/>
            </p:nvGrpSpPr>
            <p:grpSpPr bwMode="auto">
              <a:xfrm>
                <a:off x="4536" y="427"/>
                <a:ext cx="265" cy="89"/>
                <a:chOff x="4536" y="427"/>
                <a:chExt cx="265" cy="89"/>
              </a:xfrm>
            </p:grpSpPr>
            <p:sp>
              <p:nvSpPr>
                <p:cNvPr id="75906" name="AutoShape 59"/>
                <p:cNvSpPr>
                  <a:spLocks noChangeArrowheads="1"/>
                </p:cNvSpPr>
                <p:nvPr/>
              </p:nvSpPr>
              <p:spPr bwMode="auto">
                <a:xfrm>
                  <a:off x="4536" y="427"/>
                  <a:ext cx="258" cy="85"/>
                </a:xfrm>
                <a:prstGeom prst="roundRect">
                  <a:avLst>
                    <a:gd name="adj" fmla="val 108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07" name="AutoShape 60"/>
                <p:cNvSpPr>
                  <a:spLocks noChangeArrowheads="1"/>
                </p:cNvSpPr>
                <p:nvPr/>
              </p:nvSpPr>
              <p:spPr bwMode="auto">
                <a:xfrm>
                  <a:off x="4536" y="427"/>
                  <a:ext cx="266" cy="90"/>
                </a:xfrm>
                <a:prstGeom prst="roundRect">
                  <a:avLst>
                    <a:gd name="adj" fmla="val 108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           </a:t>
                  </a:r>
                </a:p>
              </p:txBody>
            </p:sp>
          </p:grpSp>
        </p:grpSp>
      </p:grpSp>
      <p:grpSp>
        <p:nvGrpSpPr>
          <p:cNvPr id="75787" name="Group 61"/>
          <p:cNvGrpSpPr>
            <a:grpSpLocks/>
          </p:cNvGrpSpPr>
          <p:nvPr/>
        </p:nvGrpSpPr>
        <p:grpSpPr bwMode="auto">
          <a:xfrm>
            <a:off x="7620000" y="677863"/>
            <a:ext cx="34925" cy="142875"/>
            <a:chOff x="4800" y="427"/>
            <a:chExt cx="22" cy="90"/>
          </a:xfrm>
        </p:grpSpPr>
        <p:sp>
          <p:nvSpPr>
            <p:cNvPr id="75896" name="AutoShape 62"/>
            <p:cNvSpPr>
              <a:spLocks noChangeArrowheads="1"/>
            </p:cNvSpPr>
            <p:nvPr/>
          </p:nvSpPr>
          <p:spPr bwMode="auto">
            <a:xfrm>
              <a:off x="4800" y="427"/>
              <a:ext cx="20" cy="91"/>
            </a:xfrm>
            <a:prstGeom prst="roundRect">
              <a:avLst>
                <a:gd name="adj" fmla="val 50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97" name="Group 63"/>
            <p:cNvGrpSpPr>
              <a:grpSpLocks/>
            </p:cNvGrpSpPr>
            <p:nvPr/>
          </p:nvGrpSpPr>
          <p:grpSpPr bwMode="auto">
            <a:xfrm>
              <a:off x="4800" y="427"/>
              <a:ext cx="22" cy="89"/>
              <a:chOff x="4800" y="427"/>
              <a:chExt cx="22" cy="89"/>
            </a:xfrm>
          </p:grpSpPr>
          <p:sp>
            <p:nvSpPr>
              <p:cNvPr id="75898" name="AutoShape 64"/>
              <p:cNvSpPr>
                <a:spLocks noChangeArrowheads="1"/>
              </p:cNvSpPr>
              <p:nvPr/>
            </p:nvSpPr>
            <p:spPr bwMode="auto">
              <a:xfrm>
                <a:off x="4800" y="427"/>
                <a:ext cx="19" cy="88"/>
              </a:xfrm>
              <a:prstGeom prst="roundRect">
                <a:avLst>
                  <a:gd name="adj" fmla="val 55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99" name="Group 65"/>
              <p:cNvGrpSpPr>
                <a:grpSpLocks/>
              </p:cNvGrpSpPr>
              <p:nvPr/>
            </p:nvGrpSpPr>
            <p:grpSpPr bwMode="auto">
              <a:xfrm>
                <a:off x="4800" y="427"/>
                <a:ext cx="22" cy="89"/>
                <a:chOff x="4800" y="427"/>
                <a:chExt cx="22" cy="89"/>
              </a:xfrm>
            </p:grpSpPr>
            <p:sp>
              <p:nvSpPr>
                <p:cNvPr id="75900" name="AutoShape 66"/>
                <p:cNvSpPr>
                  <a:spLocks noChangeArrowheads="1"/>
                </p:cNvSpPr>
                <p:nvPr/>
              </p:nvSpPr>
              <p:spPr bwMode="auto">
                <a:xfrm>
                  <a:off x="4800" y="427"/>
                  <a:ext cx="17" cy="85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01" name="AutoShape 67"/>
                <p:cNvSpPr>
                  <a:spLocks noChangeArrowheads="1"/>
                </p:cNvSpPr>
                <p:nvPr/>
              </p:nvSpPr>
              <p:spPr bwMode="auto">
                <a:xfrm>
                  <a:off x="4800" y="427"/>
                  <a:ext cx="23" cy="90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</a:t>
                  </a:r>
                </a:p>
              </p:txBody>
            </p:sp>
          </p:grpSp>
        </p:grpSp>
      </p:grpSp>
      <p:grpSp>
        <p:nvGrpSpPr>
          <p:cNvPr id="75788" name="Group 68"/>
          <p:cNvGrpSpPr>
            <a:grpSpLocks/>
          </p:cNvGrpSpPr>
          <p:nvPr/>
        </p:nvGrpSpPr>
        <p:grpSpPr bwMode="auto">
          <a:xfrm>
            <a:off x="5132388" y="690563"/>
            <a:ext cx="50800" cy="212725"/>
            <a:chOff x="3233" y="435"/>
            <a:chExt cx="32" cy="134"/>
          </a:xfrm>
        </p:grpSpPr>
        <p:sp>
          <p:nvSpPr>
            <p:cNvPr id="75890" name="AutoShape 69"/>
            <p:cNvSpPr>
              <a:spLocks noChangeArrowheads="1"/>
            </p:cNvSpPr>
            <p:nvPr/>
          </p:nvSpPr>
          <p:spPr bwMode="auto">
            <a:xfrm>
              <a:off x="3233" y="435"/>
              <a:ext cx="26" cy="132"/>
            </a:xfrm>
            <a:prstGeom prst="roundRect">
              <a:avLst>
                <a:gd name="adj" fmla="val 384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91" name="Group 70"/>
            <p:cNvGrpSpPr>
              <a:grpSpLocks/>
            </p:cNvGrpSpPr>
            <p:nvPr/>
          </p:nvGrpSpPr>
          <p:grpSpPr bwMode="auto">
            <a:xfrm>
              <a:off x="3233" y="435"/>
              <a:ext cx="32" cy="134"/>
              <a:chOff x="3233" y="435"/>
              <a:chExt cx="32" cy="134"/>
            </a:xfrm>
          </p:grpSpPr>
          <p:sp>
            <p:nvSpPr>
              <p:cNvPr id="75892" name="AutoShape 71"/>
              <p:cNvSpPr>
                <a:spLocks noChangeArrowheads="1"/>
              </p:cNvSpPr>
              <p:nvPr/>
            </p:nvSpPr>
            <p:spPr bwMode="auto">
              <a:xfrm>
                <a:off x="3233" y="435"/>
                <a:ext cx="25" cy="131"/>
              </a:xfrm>
              <a:prstGeom prst="roundRect">
                <a:avLst>
                  <a:gd name="adj" fmla="val 41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93" name="Group 72"/>
              <p:cNvGrpSpPr>
                <a:grpSpLocks/>
              </p:cNvGrpSpPr>
              <p:nvPr/>
            </p:nvGrpSpPr>
            <p:grpSpPr bwMode="auto">
              <a:xfrm>
                <a:off x="3233" y="435"/>
                <a:ext cx="32" cy="134"/>
                <a:chOff x="3233" y="435"/>
                <a:chExt cx="32" cy="134"/>
              </a:xfrm>
            </p:grpSpPr>
            <p:sp>
              <p:nvSpPr>
                <p:cNvPr id="75894" name="AutoShape 73"/>
                <p:cNvSpPr>
                  <a:spLocks noChangeArrowheads="1"/>
                </p:cNvSpPr>
                <p:nvPr/>
              </p:nvSpPr>
              <p:spPr bwMode="auto">
                <a:xfrm>
                  <a:off x="3233" y="435"/>
                  <a:ext cx="22" cy="128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95" name="AutoShape 74"/>
                <p:cNvSpPr>
                  <a:spLocks noChangeArrowheads="1"/>
                </p:cNvSpPr>
                <p:nvPr/>
              </p:nvSpPr>
              <p:spPr bwMode="auto">
                <a:xfrm>
                  <a:off x="3233" y="435"/>
                  <a:ext cx="33" cy="135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75789" name="Group 75"/>
          <p:cNvGrpSpPr>
            <a:grpSpLocks/>
          </p:cNvGrpSpPr>
          <p:nvPr/>
        </p:nvGrpSpPr>
        <p:grpSpPr bwMode="auto">
          <a:xfrm>
            <a:off x="5518150" y="690563"/>
            <a:ext cx="554038" cy="212725"/>
            <a:chOff x="3476" y="435"/>
            <a:chExt cx="349" cy="134"/>
          </a:xfrm>
        </p:grpSpPr>
        <p:sp>
          <p:nvSpPr>
            <p:cNvPr id="75884" name="AutoShape 76"/>
            <p:cNvSpPr>
              <a:spLocks noChangeArrowheads="1"/>
            </p:cNvSpPr>
            <p:nvPr/>
          </p:nvSpPr>
          <p:spPr bwMode="auto">
            <a:xfrm>
              <a:off x="3476" y="435"/>
              <a:ext cx="306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85" name="Group 77"/>
            <p:cNvGrpSpPr>
              <a:grpSpLocks/>
            </p:cNvGrpSpPr>
            <p:nvPr/>
          </p:nvGrpSpPr>
          <p:grpSpPr bwMode="auto">
            <a:xfrm>
              <a:off x="3476" y="435"/>
              <a:ext cx="349" cy="134"/>
              <a:chOff x="3476" y="435"/>
              <a:chExt cx="349" cy="134"/>
            </a:xfrm>
          </p:grpSpPr>
          <p:sp>
            <p:nvSpPr>
              <p:cNvPr id="75886" name="AutoShape 78"/>
              <p:cNvSpPr>
                <a:spLocks noChangeArrowheads="1"/>
              </p:cNvSpPr>
              <p:nvPr/>
            </p:nvSpPr>
            <p:spPr bwMode="auto">
              <a:xfrm>
                <a:off x="3476" y="435"/>
                <a:ext cx="305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87" name="Group 79"/>
              <p:cNvGrpSpPr>
                <a:grpSpLocks/>
              </p:cNvGrpSpPr>
              <p:nvPr/>
            </p:nvGrpSpPr>
            <p:grpSpPr bwMode="auto">
              <a:xfrm>
                <a:off x="3476" y="435"/>
                <a:ext cx="349" cy="134"/>
                <a:chOff x="3476" y="435"/>
                <a:chExt cx="349" cy="134"/>
              </a:xfrm>
            </p:grpSpPr>
            <p:sp>
              <p:nvSpPr>
                <p:cNvPr id="75888" name="AutoShape 80"/>
                <p:cNvSpPr>
                  <a:spLocks noChangeArrowheads="1"/>
                </p:cNvSpPr>
                <p:nvPr/>
              </p:nvSpPr>
              <p:spPr bwMode="auto">
                <a:xfrm>
                  <a:off x="3476" y="435"/>
                  <a:ext cx="302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89" name="AutoShape 81"/>
                <p:cNvSpPr>
                  <a:spLocks noChangeArrowheads="1"/>
                </p:cNvSpPr>
                <p:nvPr/>
              </p:nvSpPr>
              <p:spPr bwMode="auto">
                <a:xfrm>
                  <a:off x="3476" y="435"/>
                  <a:ext cx="350" cy="135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          </a:t>
                  </a:r>
                </a:p>
              </p:txBody>
            </p:sp>
          </p:grpSp>
        </p:grpSp>
      </p:grpSp>
      <p:grpSp>
        <p:nvGrpSpPr>
          <p:cNvPr id="75790" name="Group 82"/>
          <p:cNvGrpSpPr>
            <a:grpSpLocks/>
          </p:cNvGrpSpPr>
          <p:nvPr/>
        </p:nvGrpSpPr>
        <p:grpSpPr bwMode="auto">
          <a:xfrm>
            <a:off x="5903913" y="690563"/>
            <a:ext cx="50800" cy="212725"/>
            <a:chOff x="3719" y="435"/>
            <a:chExt cx="32" cy="134"/>
          </a:xfrm>
        </p:grpSpPr>
        <p:sp>
          <p:nvSpPr>
            <p:cNvPr id="75878" name="AutoShape 83"/>
            <p:cNvSpPr>
              <a:spLocks noChangeArrowheads="1"/>
            </p:cNvSpPr>
            <p:nvPr/>
          </p:nvSpPr>
          <p:spPr bwMode="auto">
            <a:xfrm>
              <a:off x="3719" y="435"/>
              <a:ext cx="26" cy="132"/>
            </a:xfrm>
            <a:prstGeom prst="roundRect">
              <a:avLst>
                <a:gd name="adj" fmla="val 384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79" name="Group 84"/>
            <p:cNvGrpSpPr>
              <a:grpSpLocks/>
            </p:cNvGrpSpPr>
            <p:nvPr/>
          </p:nvGrpSpPr>
          <p:grpSpPr bwMode="auto">
            <a:xfrm>
              <a:off x="3719" y="435"/>
              <a:ext cx="32" cy="134"/>
              <a:chOff x="3719" y="435"/>
              <a:chExt cx="32" cy="134"/>
            </a:xfrm>
          </p:grpSpPr>
          <p:sp>
            <p:nvSpPr>
              <p:cNvPr id="75880" name="AutoShape 85"/>
              <p:cNvSpPr>
                <a:spLocks noChangeArrowheads="1"/>
              </p:cNvSpPr>
              <p:nvPr/>
            </p:nvSpPr>
            <p:spPr bwMode="auto">
              <a:xfrm>
                <a:off x="3719" y="435"/>
                <a:ext cx="25" cy="131"/>
              </a:xfrm>
              <a:prstGeom prst="roundRect">
                <a:avLst>
                  <a:gd name="adj" fmla="val 41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81" name="Group 86"/>
              <p:cNvGrpSpPr>
                <a:grpSpLocks/>
              </p:cNvGrpSpPr>
              <p:nvPr/>
            </p:nvGrpSpPr>
            <p:grpSpPr bwMode="auto">
              <a:xfrm>
                <a:off x="3719" y="435"/>
                <a:ext cx="32" cy="134"/>
                <a:chOff x="3719" y="435"/>
                <a:chExt cx="32" cy="134"/>
              </a:xfrm>
            </p:grpSpPr>
            <p:sp>
              <p:nvSpPr>
                <p:cNvPr id="75882" name="AutoShape 87"/>
                <p:cNvSpPr>
                  <a:spLocks noChangeArrowheads="1"/>
                </p:cNvSpPr>
                <p:nvPr/>
              </p:nvSpPr>
              <p:spPr bwMode="auto">
                <a:xfrm>
                  <a:off x="3719" y="435"/>
                  <a:ext cx="24" cy="128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83" name="AutoShape 88"/>
                <p:cNvSpPr>
                  <a:spLocks noChangeArrowheads="1"/>
                </p:cNvSpPr>
                <p:nvPr/>
              </p:nvSpPr>
              <p:spPr bwMode="auto">
                <a:xfrm>
                  <a:off x="3719" y="435"/>
                  <a:ext cx="33" cy="135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75791" name="Group 89"/>
          <p:cNvGrpSpPr>
            <a:grpSpLocks/>
          </p:cNvGrpSpPr>
          <p:nvPr/>
        </p:nvGrpSpPr>
        <p:grpSpPr bwMode="auto">
          <a:xfrm>
            <a:off x="6299200" y="690563"/>
            <a:ext cx="603250" cy="212725"/>
            <a:chOff x="3968" y="435"/>
            <a:chExt cx="380" cy="134"/>
          </a:xfrm>
        </p:grpSpPr>
        <p:sp>
          <p:nvSpPr>
            <p:cNvPr id="75872" name="AutoShape 90"/>
            <p:cNvSpPr>
              <a:spLocks noChangeArrowheads="1"/>
            </p:cNvSpPr>
            <p:nvPr/>
          </p:nvSpPr>
          <p:spPr bwMode="auto">
            <a:xfrm>
              <a:off x="3968" y="435"/>
              <a:ext cx="334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73" name="Group 91"/>
            <p:cNvGrpSpPr>
              <a:grpSpLocks/>
            </p:cNvGrpSpPr>
            <p:nvPr/>
          </p:nvGrpSpPr>
          <p:grpSpPr bwMode="auto">
            <a:xfrm>
              <a:off x="3968" y="435"/>
              <a:ext cx="380" cy="134"/>
              <a:chOff x="3968" y="435"/>
              <a:chExt cx="380" cy="134"/>
            </a:xfrm>
          </p:grpSpPr>
          <p:sp>
            <p:nvSpPr>
              <p:cNvPr id="75874" name="AutoShape 92"/>
              <p:cNvSpPr>
                <a:spLocks noChangeArrowheads="1"/>
              </p:cNvSpPr>
              <p:nvPr/>
            </p:nvSpPr>
            <p:spPr bwMode="auto">
              <a:xfrm>
                <a:off x="3968" y="435"/>
                <a:ext cx="333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75" name="Group 93"/>
              <p:cNvGrpSpPr>
                <a:grpSpLocks/>
              </p:cNvGrpSpPr>
              <p:nvPr/>
            </p:nvGrpSpPr>
            <p:grpSpPr bwMode="auto">
              <a:xfrm>
                <a:off x="3968" y="435"/>
                <a:ext cx="380" cy="134"/>
                <a:chOff x="3968" y="435"/>
                <a:chExt cx="380" cy="134"/>
              </a:xfrm>
            </p:grpSpPr>
            <p:sp>
              <p:nvSpPr>
                <p:cNvPr id="75876" name="AutoShape 94"/>
                <p:cNvSpPr>
                  <a:spLocks noChangeArrowheads="1"/>
                </p:cNvSpPr>
                <p:nvPr/>
              </p:nvSpPr>
              <p:spPr bwMode="auto">
                <a:xfrm>
                  <a:off x="3968" y="435"/>
                  <a:ext cx="330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77" name="AutoShape 95"/>
                <p:cNvSpPr>
                  <a:spLocks noChangeArrowheads="1"/>
                </p:cNvSpPr>
                <p:nvPr/>
              </p:nvSpPr>
              <p:spPr bwMode="auto">
                <a:xfrm>
                  <a:off x="3968" y="435"/>
                  <a:ext cx="381" cy="135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           </a:t>
                  </a:r>
                </a:p>
              </p:txBody>
            </p:sp>
          </p:grpSp>
        </p:grpSp>
      </p:grpSp>
      <p:grpSp>
        <p:nvGrpSpPr>
          <p:cNvPr id="75792" name="Group 96"/>
          <p:cNvGrpSpPr>
            <a:grpSpLocks/>
          </p:cNvGrpSpPr>
          <p:nvPr/>
        </p:nvGrpSpPr>
        <p:grpSpPr bwMode="auto">
          <a:xfrm>
            <a:off x="6719888" y="690563"/>
            <a:ext cx="50800" cy="212725"/>
            <a:chOff x="4233" y="435"/>
            <a:chExt cx="32" cy="134"/>
          </a:xfrm>
        </p:grpSpPr>
        <p:sp>
          <p:nvSpPr>
            <p:cNvPr id="75866" name="AutoShape 97"/>
            <p:cNvSpPr>
              <a:spLocks noChangeArrowheads="1"/>
            </p:cNvSpPr>
            <p:nvPr/>
          </p:nvSpPr>
          <p:spPr bwMode="auto">
            <a:xfrm>
              <a:off x="4233" y="435"/>
              <a:ext cx="26" cy="132"/>
            </a:xfrm>
            <a:prstGeom prst="roundRect">
              <a:avLst>
                <a:gd name="adj" fmla="val 384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67" name="Group 98"/>
            <p:cNvGrpSpPr>
              <a:grpSpLocks/>
            </p:cNvGrpSpPr>
            <p:nvPr/>
          </p:nvGrpSpPr>
          <p:grpSpPr bwMode="auto">
            <a:xfrm>
              <a:off x="4233" y="435"/>
              <a:ext cx="32" cy="134"/>
              <a:chOff x="4233" y="435"/>
              <a:chExt cx="32" cy="134"/>
            </a:xfrm>
          </p:grpSpPr>
          <p:sp>
            <p:nvSpPr>
              <p:cNvPr id="75868" name="AutoShape 99"/>
              <p:cNvSpPr>
                <a:spLocks noChangeArrowheads="1"/>
              </p:cNvSpPr>
              <p:nvPr/>
            </p:nvSpPr>
            <p:spPr bwMode="auto">
              <a:xfrm>
                <a:off x="4233" y="435"/>
                <a:ext cx="25" cy="131"/>
              </a:xfrm>
              <a:prstGeom prst="roundRect">
                <a:avLst>
                  <a:gd name="adj" fmla="val 41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69" name="Group 100"/>
              <p:cNvGrpSpPr>
                <a:grpSpLocks/>
              </p:cNvGrpSpPr>
              <p:nvPr/>
            </p:nvGrpSpPr>
            <p:grpSpPr bwMode="auto">
              <a:xfrm>
                <a:off x="4233" y="435"/>
                <a:ext cx="32" cy="134"/>
                <a:chOff x="4233" y="435"/>
                <a:chExt cx="32" cy="134"/>
              </a:xfrm>
            </p:grpSpPr>
            <p:sp>
              <p:nvSpPr>
                <p:cNvPr id="75870" name="AutoShape 101"/>
                <p:cNvSpPr>
                  <a:spLocks noChangeArrowheads="1"/>
                </p:cNvSpPr>
                <p:nvPr/>
              </p:nvSpPr>
              <p:spPr bwMode="auto">
                <a:xfrm>
                  <a:off x="4233" y="435"/>
                  <a:ext cx="22" cy="128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71" name="AutoShape 102"/>
                <p:cNvSpPr>
                  <a:spLocks noChangeArrowheads="1"/>
                </p:cNvSpPr>
                <p:nvPr/>
              </p:nvSpPr>
              <p:spPr bwMode="auto">
                <a:xfrm>
                  <a:off x="4233" y="435"/>
                  <a:ext cx="33" cy="135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75793" name="Group 103"/>
          <p:cNvGrpSpPr>
            <a:grpSpLocks/>
          </p:cNvGrpSpPr>
          <p:nvPr/>
        </p:nvGrpSpPr>
        <p:grpSpPr bwMode="auto">
          <a:xfrm>
            <a:off x="7100888" y="690563"/>
            <a:ext cx="352425" cy="212725"/>
            <a:chOff x="4473" y="435"/>
            <a:chExt cx="222" cy="134"/>
          </a:xfrm>
        </p:grpSpPr>
        <p:sp>
          <p:nvSpPr>
            <p:cNvPr id="75860" name="AutoShape 104"/>
            <p:cNvSpPr>
              <a:spLocks noChangeArrowheads="1"/>
            </p:cNvSpPr>
            <p:nvPr/>
          </p:nvSpPr>
          <p:spPr bwMode="auto">
            <a:xfrm>
              <a:off x="4473" y="435"/>
              <a:ext cx="194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61" name="Group 105"/>
            <p:cNvGrpSpPr>
              <a:grpSpLocks/>
            </p:cNvGrpSpPr>
            <p:nvPr/>
          </p:nvGrpSpPr>
          <p:grpSpPr bwMode="auto">
            <a:xfrm>
              <a:off x="4473" y="435"/>
              <a:ext cx="222" cy="134"/>
              <a:chOff x="4473" y="435"/>
              <a:chExt cx="222" cy="134"/>
            </a:xfrm>
          </p:grpSpPr>
          <p:sp>
            <p:nvSpPr>
              <p:cNvPr id="75862" name="AutoShape 106"/>
              <p:cNvSpPr>
                <a:spLocks noChangeArrowheads="1"/>
              </p:cNvSpPr>
              <p:nvPr/>
            </p:nvSpPr>
            <p:spPr bwMode="auto">
              <a:xfrm>
                <a:off x="4473" y="435"/>
                <a:ext cx="193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63" name="Group 107"/>
              <p:cNvGrpSpPr>
                <a:grpSpLocks/>
              </p:cNvGrpSpPr>
              <p:nvPr/>
            </p:nvGrpSpPr>
            <p:grpSpPr bwMode="auto">
              <a:xfrm>
                <a:off x="4473" y="435"/>
                <a:ext cx="222" cy="134"/>
                <a:chOff x="4473" y="435"/>
                <a:chExt cx="222" cy="134"/>
              </a:xfrm>
            </p:grpSpPr>
            <p:sp>
              <p:nvSpPr>
                <p:cNvPr id="75864" name="AutoShape 108"/>
                <p:cNvSpPr>
                  <a:spLocks noChangeArrowheads="1"/>
                </p:cNvSpPr>
                <p:nvPr/>
              </p:nvSpPr>
              <p:spPr bwMode="auto">
                <a:xfrm>
                  <a:off x="4473" y="435"/>
                  <a:ext cx="190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65" name="AutoShape 109"/>
                <p:cNvSpPr>
                  <a:spLocks noChangeArrowheads="1"/>
                </p:cNvSpPr>
                <p:nvPr/>
              </p:nvSpPr>
              <p:spPr bwMode="auto">
                <a:xfrm>
                  <a:off x="4473" y="435"/>
                  <a:ext cx="223" cy="135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      </a:t>
                  </a:r>
                </a:p>
              </p:txBody>
            </p:sp>
          </p:grpSp>
        </p:grpSp>
      </p:grpSp>
      <p:grpSp>
        <p:nvGrpSpPr>
          <p:cNvPr id="75794" name="Group 110"/>
          <p:cNvGrpSpPr>
            <a:grpSpLocks/>
          </p:cNvGrpSpPr>
          <p:nvPr/>
        </p:nvGrpSpPr>
        <p:grpSpPr bwMode="auto">
          <a:xfrm>
            <a:off x="7346950" y="690563"/>
            <a:ext cx="50800" cy="212725"/>
            <a:chOff x="4628" y="435"/>
            <a:chExt cx="32" cy="134"/>
          </a:xfrm>
        </p:grpSpPr>
        <p:sp>
          <p:nvSpPr>
            <p:cNvPr id="75854" name="AutoShape 111"/>
            <p:cNvSpPr>
              <a:spLocks noChangeArrowheads="1"/>
            </p:cNvSpPr>
            <p:nvPr/>
          </p:nvSpPr>
          <p:spPr bwMode="auto">
            <a:xfrm>
              <a:off x="4628" y="435"/>
              <a:ext cx="26" cy="132"/>
            </a:xfrm>
            <a:prstGeom prst="roundRect">
              <a:avLst>
                <a:gd name="adj" fmla="val 384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55" name="Group 112"/>
            <p:cNvGrpSpPr>
              <a:grpSpLocks/>
            </p:cNvGrpSpPr>
            <p:nvPr/>
          </p:nvGrpSpPr>
          <p:grpSpPr bwMode="auto">
            <a:xfrm>
              <a:off x="4628" y="435"/>
              <a:ext cx="32" cy="134"/>
              <a:chOff x="4628" y="435"/>
              <a:chExt cx="32" cy="134"/>
            </a:xfrm>
          </p:grpSpPr>
          <p:sp>
            <p:nvSpPr>
              <p:cNvPr id="75856" name="AutoShape 113"/>
              <p:cNvSpPr>
                <a:spLocks noChangeArrowheads="1"/>
              </p:cNvSpPr>
              <p:nvPr/>
            </p:nvSpPr>
            <p:spPr bwMode="auto">
              <a:xfrm>
                <a:off x="4628" y="435"/>
                <a:ext cx="25" cy="131"/>
              </a:xfrm>
              <a:prstGeom prst="roundRect">
                <a:avLst>
                  <a:gd name="adj" fmla="val 41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57" name="Group 114"/>
              <p:cNvGrpSpPr>
                <a:grpSpLocks/>
              </p:cNvGrpSpPr>
              <p:nvPr/>
            </p:nvGrpSpPr>
            <p:grpSpPr bwMode="auto">
              <a:xfrm>
                <a:off x="4628" y="435"/>
                <a:ext cx="32" cy="134"/>
                <a:chOff x="4628" y="435"/>
                <a:chExt cx="32" cy="134"/>
              </a:xfrm>
            </p:grpSpPr>
            <p:sp>
              <p:nvSpPr>
                <p:cNvPr id="75858" name="AutoShape 115"/>
                <p:cNvSpPr>
                  <a:spLocks noChangeArrowheads="1"/>
                </p:cNvSpPr>
                <p:nvPr/>
              </p:nvSpPr>
              <p:spPr bwMode="auto">
                <a:xfrm>
                  <a:off x="4628" y="435"/>
                  <a:ext cx="22" cy="128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59" name="AutoShape 116"/>
                <p:cNvSpPr>
                  <a:spLocks noChangeArrowheads="1"/>
                </p:cNvSpPr>
                <p:nvPr/>
              </p:nvSpPr>
              <p:spPr bwMode="auto">
                <a:xfrm>
                  <a:off x="4628" y="435"/>
                  <a:ext cx="33" cy="135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75795" name="Group 117"/>
          <p:cNvGrpSpPr>
            <a:grpSpLocks/>
          </p:cNvGrpSpPr>
          <p:nvPr/>
        </p:nvGrpSpPr>
        <p:grpSpPr bwMode="auto">
          <a:xfrm>
            <a:off x="7742238" y="690563"/>
            <a:ext cx="352425" cy="212725"/>
            <a:chOff x="4877" y="435"/>
            <a:chExt cx="222" cy="134"/>
          </a:xfrm>
        </p:grpSpPr>
        <p:sp>
          <p:nvSpPr>
            <p:cNvPr id="75848" name="AutoShape 118"/>
            <p:cNvSpPr>
              <a:spLocks noChangeArrowheads="1"/>
            </p:cNvSpPr>
            <p:nvPr/>
          </p:nvSpPr>
          <p:spPr bwMode="auto">
            <a:xfrm>
              <a:off x="4877" y="435"/>
              <a:ext cx="194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49" name="Group 119"/>
            <p:cNvGrpSpPr>
              <a:grpSpLocks/>
            </p:cNvGrpSpPr>
            <p:nvPr/>
          </p:nvGrpSpPr>
          <p:grpSpPr bwMode="auto">
            <a:xfrm>
              <a:off x="4877" y="435"/>
              <a:ext cx="222" cy="134"/>
              <a:chOff x="4877" y="435"/>
              <a:chExt cx="222" cy="134"/>
            </a:xfrm>
          </p:grpSpPr>
          <p:sp>
            <p:nvSpPr>
              <p:cNvPr id="75850" name="AutoShape 120"/>
              <p:cNvSpPr>
                <a:spLocks noChangeArrowheads="1"/>
              </p:cNvSpPr>
              <p:nvPr/>
            </p:nvSpPr>
            <p:spPr bwMode="auto">
              <a:xfrm>
                <a:off x="4877" y="435"/>
                <a:ext cx="193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51" name="Group 121"/>
              <p:cNvGrpSpPr>
                <a:grpSpLocks/>
              </p:cNvGrpSpPr>
              <p:nvPr/>
            </p:nvGrpSpPr>
            <p:grpSpPr bwMode="auto">
              <a:xfrm>
                <a:off x="4877" y="435"/>
                <a:ext cx="222" cy="134"/>
                <a:chOff x="4877" y="435"/>
                <a:chExt cx="222" cy="134"/>
              </a:xfrm>
            </p:grpSpPr>
            <p:sp>
              <p:nvSpPr>
                <p:cNvPr id="75852" name="AutoShape 122"/>
                <p:cNvSpPr>
                  <a:spLocks noChangeArrowheads="1"/>
                </p:cNvSpPr>
                <p:nvPr/>
              </p:nvSpPr>
              <p:spPr bwMode="auto">
                <a:xfrm>
                  <a:off x="4877" y="435"/>
                  <a:ext cx="190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53" name="AutoShape 123"/>
                <p:cNvSpPr>
                  <a:spLocks noChangeArrowheads="1"/>
                </p:cNvSpPr>
                <p:nvPr/>
              </p:nvSpPr>
              <p:spPr bwMode="auto">
                <a:xfrm>
                  <a:off x="4877" y="435"/>
                  <a:ext cx="223" cy="135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      </a:t>
                  </a:r>
                </a:p>
              </p:txBody>
            </p:sp>
          </p:grpSp>
        </p:grpSp>
      </p:grpSp>
      <p:grpSp>
        <p:nvGrpSpPr>
          <p:cNvPr id="75796" name="Group 124"/>
          <p:cNvGrpSpPr>
            <a:grpSpLocks/>
          </p:cNvGrpSpPr>
          <p:nvPr/>
        </p:nvGrpSpPr>
        <p:grpSpPr bwMode="auto">
          <a:xfrm>
            <a:off x="7988300" y="690563"/>
            <a:ext cx="50800" cy="212725"/>
            <a:chOff x="5032" y="435"/>
            <a:chExt cx="32" cy="134"/>
          </a:xfrm>
        </p:grpSpPr>
        <p:sp>
          <p:nvSpPr>
            <p:cNvPr id="75842" name="AutoShape 125"/>
            <p:cNvSpPr>
              <a:spLocks noChangeArrowheads="1"/>
            </p:cNvSpPr>
            <p:nvPr/>
          </p:nvSpPr>
          <p:spPr bwMode="auto">
            <a:xfrm>
              <a:off x="5032" y="435"/>
              <a:ext cx="26" cy="132"/>
            </a:xfrm>
            <a:prstGeom prst="roundRect">
              <a:avLst>
                <a:gd name="adj" fmla="val 384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43" name="Group 126"/>
            <p:cNvGrpSpPr>
              <a:grpSpLocks/>
            </p:cNvGrpSpPr>
            <p:nvPr/>
          </p:nvGrpSpPr>
          <p:grpSpPr bwMode="auto">
            <a:xfrm>
              <a:off x="5032" y="435"/>
              <a:ext cx="32" cy="134"/>
              <a:chOff x="5032" y="435"/>
              <a:chExt cx="32" cy="134"/>
            </a:xfrm>
          </p:grpSpPr>
          <p:sp>
            <p:nvSpPr>
              <p:cNvPr id="75844" name="AutoShape 127"/>
              <p:cNvSpPr>
                <a:spLocks noChangeArrowheads="1"/>
              </p:cNvSpPr>
              <p:nvPr/>
            </p:nvSpPr>
            <p:spPr bwMode="auto">
              <a:xfrm>
                <a:off x="5032" y="435"/>
                <a:ext cx="25" cy="131"/>
              </a:xfrm>
              <a:prstGeom prst="roundRect">
                <a:avLst>
                  <a:gd name="adj" fmla="val 41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45" name="Group 128"/>
              <p:cNvGrpSpPr>
                <a:grpSpLocks/>
              </p:cNvGrpSpPr>
              <p:nvPr/>
            </p:nvGrpSpPr>
            <p:grpSpPr bwMode="auto">
              <a:xfrm>
                <a:off x="5032" y="435"/>
                <a:ext cx="32" cy="134"/>
                <a:chOff x="5032" y="435"/>
                <a:chExt cx="32" cy="134"/>
              </a:xfrm>
            </p:grpSpPr>
            <p:sp>
              <p:nvSpPr>
                <p:cNvPr id="75846" name="AutoShape 129"/>
                <p:cNvSpPr>
                  <a:spLocks noChangeArrowheads="1"/>
                </p:cNvSpPr>
                <p:nvPr/>
              </p:nvSpPr>
              <p:spPr bwMode="auto">
                <a:xfrm>
                  <a:off x="5032" y="435"/>
                  <a:ext cx="24" cy="128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47" name="AutoShape 130"/>
                <p:cNvSpPr>
                  <a:spLocks noChangeArrowheads="1"/>
                </p:cNvSpPr>
                <p:nvPr/>
              </p:nvSpPr>
              <p:spPr bwMode="auto">
                <a:xfrm>
                  <a:off x="5032" y="435"/>
                  <a:ext cx="33" cy="135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75797" name="Group 131"/>
          <p:cNvGrpSpPr>
            <a:grpSpLocks/>
          </p:cNvGrpSpPr>
          <p:nvPr/>
        </p:nvGrpSpPr>
        <p:grpSpPr bwMode="auto">
          <a:xfrm>
            <a:off x="6394450" y="1744663"/>
            <a:ext cx="2740025" cy="273050"/>
            <a:chOff x="4028" y="1099"/>
            <a:chExt cx="1726" cy="172"/>
          </a:xfrm>
        </p:grpSpPr>
        <p:sp>
          <p:nvSpPr>
            <p:cNvPr id="75836" name="AutoShape 132"/>
            <p:cNvSpPr>
              <a:spLocks noChangeArrowheads="1"/>
            </p:cNvSpPr>
            <p:nvPr/>
          </p:nvSpPr>
          <p:spPr bwMode="auto">
            <a:xfrm>
              <a:off x="4028" y="1099"/>
              <a:ext cx="1727" cy="171"/>
            </a:xfrm>
            <a:prstGeom prst="roundRect">
              <a:avLst>
                <a:gd name="adj" fmla="val 58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37" name="Group 133"/>
            <p:cNvGrpSpPr>
              <a:grpSpLocks/>
            </p:cNvGrpSpPr>
            <p:nvPr/>
          </p:nvGrpSpPr>
          <p:grpSpPr bwMode="auto">
            <a:xfrm>
              <a:off x="4028" y="1099"/>
              <a:ext cx="1723" cy="172"/>
              <a:chOff x="4028" y="1099"/>
              <a:chExt cx="1723" cy="172"/>
            </a:xfrm>
          </p:grpSpPr>
          <p:sp>
            <p:nvSpPr>
              <p:cNvPr id="75838" name="AutoShape 134"/>
              <p:cNvSpPr>
                <a:spLocks noChangeArrowheads="1"/>
              </p:cNvSpPr>
              <p:nvPr/>
            </p:nvSpPr>
            <p:spPr bwMode="auto">
              <a:xfrm>
                <a:off x="4028" y="1099"/>
                <a:ext cx="1724" cy="170"/>
              </a:xfrm>
              <a:prstGeom prst="roundRect">
                <a:avLst>
                  <a:gd name="adj" fmla="val 58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39" name="Group 135"/>
              <p:cNvGrpSpPr>
                <a:grpSpLocks/>
              </p:cNvGrpSpPr>
              <p:nvPr/>
            </p:nvGrpSpPr>
            <p:grpSpPr bwMode="auto">
              <a:xfrm>
                <a:off x="4028" y="1099"/>
                <a:ext cx="1721" cy="172"/>
                <a:chOff x="4028" y="1099"/>
                <a:chExt cx="1721" cy="172"/>
              </a:xfrm>
            </p:grpSpPr>
            <p:sp>
              <p:nvSpPr>
                <p:cNvPr id="75840" name="AutoShape 136"/>
                <p:cNvSpPr>
                  <a:spLocks noChangeArrowheads="1"/>
                </p:cNvSpPr>
                <p:nvPr/>
              </p:nvSpPr>
              <p:spPr bwMode="auto">
                <a:xfrm>
                  <a:off x="4028" y="1099"/>
                  <a:ext cx="1720" cy="167"/>
                </a:xfrm>
                <a:prstGeom prst="roundRect">
                  <a:avLst>
                    <a:gd name="adj" fmla="val 588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41" name="AutoShape 137"/>
                <p:cNvSpPr>
                  <a:spLocks noChangeArrowheads="1"/>
                </p:cNvSpPr>
                <p:nvPr/>
              </p:nvSpPr>
              <p:spPr bwMode="auto">
                <a:xfrm>
                  <a:off x="5604" y="1099"/>
                  <a:ext cx="146" cy="173"/>
                </a:xfrm>
                <a:prstGeom prst="roundRect">
                  <a:avLst>
                    <a:gd name="adj" fmla="val 588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798" name="Group 138"/>
          <p:cNvGrpSpPr>
            <a:grpSpLocks/>
          </p:cNvGrpSpPr>
          <p:nvPr/>
        </p:nvGrpSpPr>
        <p:grpSpPr bwMode="auto">
          <a:xfrm>
            <a:off x="1489075" y="6002338"/>
            <a:ext cx="379413" cy="209550"/>
            <a:chOff x="938" y="3781"/>
            <a:chExt cx="239" cy="132"/>
          </a:xfrm>
        </p:grpSpPr>
        <p:sp>
          <p:nvSpPr>
            <p:cNvPr id="75830" name="AutoShape 139"/>
            <p:cNvSpPr>
              <a:spLocks noChangeArrowheads="1"/>
            </p:cNvSpPr>
            <p:nvPr/>
          </p:nvSpPr>
          <p:spPr bwMode="auto">
            <a:xfrm>
              <a:off x="938" y="3781"/>
              <a:ext cx="240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31" name="Group 140"/>
            <p:cNvGrpSpPr>
              <a:grpSpLocks/>
            </p:cNvGrpSpPr>
            <p:nvPr/>
          </p:nvGrpSpPr>
          <p:grpSpPr bwMode="auto">
            <a:xfrm>
              <a:off x="938" y="3781"/>
              <a:ext cx="236" cy="132"/>
              <a:chOff x="938" y="3781"/>
              <a:chExt cx="236" cy="132"/>
            </a:xfrm>
          </p:grpSpPr>
          <p:sp>
            <p:nvSpPr>
              <p:cNvPr id="75832" name="AutoShape 141"/>
              <p:cNvSpPr>
                <a:spLocks noChangeArrowheads="1"/>
              </p:cNvSpPr>
              <p:nvPr/>
            </p:nvSpPr>
            <p:spPr bwMode="auto">
              <a:xfrm>
                <a:off x="938" y="3781"/>
                <a:ext cx="237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33" name="Group 142"/>
              <p:cNvGrpSpPr>
                <a:grpSpLocks/>
              </p:cNvGrpSpPr>
              <p:nvPr/>
            </p:nvGrpSpPr>
            <p:grpSpPr bwMode="auto">
              <a:xfrm>
                <a:off x="938" y="3781"/>
                <a:ext cx="233" cy="132"/>
                <a:chOff x="938" y="3781"/>
                <a:chExt cx="233" cy="132"/>
              </a:xfrm>
            </p:grpSpPr>
            <p:sp>
              <p:nvSpPr>
                <p:cNvPr id="75834" name="AutoShape 143"/>
                <p:cNvSpPr>
                  <a:spLocks noChangeArrowheads="1"/>
                </p:cNvSpPr>
                <p:nvPr/>
              </p:nvSpPr>
              <p:spPr bwMode="auto">
                <a:xfrm>
                  <a:off x="938" y="3781"/>
                  <a:ext cx="234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35" name="AutoShape 144"/>
                <p:cNvSpPr>
                  <a:spLocks noChangeArrowheads="1"/>
                </p:cNvSpPr>
                <p:nvPr/>
              </p:nvSpPr>
              <p:spPr bwMode="auto">
                <a:xfrm>
                  <a:off x="938" y="3781"/>
                  <a:ext cx="61" cy="133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799" name="Group 145"/>
          <p:cNvGrpSpPr>
            <a:grpSpLocks/>
          </p:cNvGrpSpPr>
          <p:nvPr/>
        </p:nvGrpSpPr>
        <p:grpSpPr bwMode="auto">
          <a:xfrm>
            <a:off x="3136900" y="6002338"/>
            <a:ext cx="379413" cy="209550"/>
            <a:chOff x="1976" y="3781"/>
            <a:chExt cx="239" cy="132"/>
          </a:xfrm>
        </p:grpSpPr>
        <p:sp>
          <p:nvSpPr>
            <p:cNvPr id="75824" name="AutoShape 146"/>
            <p:cNvSpPr>
              <a:spLocks noChangeArrowheads="1"/>
            </p:cNvSpPr>
            <p:nvPr/>
          </p:nvSpPr>
          <p:spPr bwMode="auto">
            <a:xfrm>
              <a:off x="1976" y="3781"/>
              <a:ext cx="240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25" name="Group 147"/>
            <p:cNvGrpSpPr>
              <a:grpSpLocks/>
            </p:cNvGrpSpPr>
            <p:nvPr/>
          </p:nvGrpSpPr>
          <p:grpSpPr bwMode="auto">
            <a:xfrm>
              <a:off x="1976" y="3781"/>
              <a:ext cx="236" cy="132"/>
              <a:chOff x="1976" y="3781"/>
              <a:chExt cx="236" cy="132"/>
            </a:xfrm>
          </p:grpSpPr>
          <p:sp>
            <p:nvSpPr>
              <p:cNvPr id="75826" name="AutoShape 148"/>
              <p:cNvSpPr>
                <a:spLocks noChangeArrowheads="1"/>
              </p:cNvSpPr>
              <p:nvPr/>
            </p:nvSpPr>
            <p:spPr bwMode="auto">
              <a:xfrm>
                <a:off x="1976" y="3781"/>
                <a:ext cx="237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27" name="Group 149"/>
              <p:cNvGrpSpPr>
                <a:grpSpLocks/>
              </p:cNvGrpSpPr>
              <p:nvPr/>
            </p:nvGrpSpPr>
            <p:grpSpPr bwMode="auto">
              <a:xfrm>
                <a:off x="1976" y="3781"/>
                <a:ext cx="233" cy="132"/>
                <a:chOff x="1976" y="3781"/>
                <a:chExt cx="233" cy="132"/>
              </a:xfrm>
            </p:grpSpPr>
            <p:sp>
              <p:nvSpPr>
                <p:cNvPr id="75828" name="AutoShape 150"/>
                <p:cNvSpPr>
                  <a:spLocks noChangeArrowheads="1"/>
                </p:cNvSpPr>
                <p:nvPr/>
              </p:nvSpPr>
              <p:spPr bwMode="auto">
                <a:xfrm>
                  <a:off x="1976" y="3781"/>
                  <a:ext cx="234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29" name="AutoShape 151"/>
                <p:cNvSpPr>
                  <a:spLocks noChangeArrowheads="1"/>
                </p:cNvSpPr>
                <p:nvPr/>
              </p:nvSpPr>
              <p:spPr bwMode="auto">
                <a:xfrm>
                  <a:off x="1976" y="3781"/>
                  <a:ext cx="61" cy="133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800" name="Group 152"/>
          <p:cNvGrpSpPr>
            <a:grpSpLocks/>
          </p:cNvGrpSpPr>
          <p:nvPr/>
        </p:nvGrpSpPr>
        <p:grpSpPr bwMode="auto">
          <a:xfrm>
            <a:off x="4786313" y="6002338"/>
            <a:ext cx="379412" cy="209550"/>
            <a:chOff x="3015" y="3781"/>
            <a:chExt cx="239" cy="132"/>
          </a:xfrm>
        </p:grpSpPr>
        <p:sp>
          <p:nvSpPr>
            <p:cNvPr id="75818" name="AutoShape 153"/>
            <p:cNvSpPr>
              <a:spLocks noChangeArrowheads="1"/>
            </p:cNvSpPr>
            <p:nvPr/>
          </p:nvSpPr>
          <p:spPr bwMode="auto">
            <a:xfrm>
              <a:off x="3015" y="3781"/>
              <a:ext cx="240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19" name="Group 154"/>
            <p:cNvGrpSpPr>
              <a:grpSpLocks/>
            </p:cNvGrpSpPr>
            <p:nvPr/>
          </p:nvGrpSpPr>
          <p:grpSpPr bwMode="auto">
            <a:xfrm>
              <a:off x="3015" y="3781"/>
              <a:ext cx="236" cy="132"/>
              <a:chOff x="3015" y="3781"/>
              <a:chExt cx="236" cy="132"/>
            </a:xfrm>
          </p:grpSpPr>
          <p:sp>
            <p:nvSpPr>
              <p:cNvPr id="75820" name="AutoShape 155"/>
              <p:cNvSpPr>
                <a:spLocks noChangeArrowheads="1"/>
              </p:cNvSpPr>
              <p:nvPr/>
            </p:nvSpPr>
            <p:spPr bwMode="auto">
              <a:xfrm>
                <a:off x="3015" y="3781"/>
                <a:ext cx="237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21" name="Group 156"/>
              <p:cNvGrpSpPr>
                <a:grpSpLocks/>
              </p:cNvGrpSpPr>
              <p:nvPr/>
            </p:nvGrpSpPr>
            <p:grpSpPr bwMode="auto">
              <a:xfrm>
                <a:off x="3015" y="3781"/>
                <a:ext cx="233" cy="132"/>
                <a:chOff x="3015" y="3781"/>
                <a:chExt cx="233" cy="132"/>
              </a:xfrm>
            </p:grpSpPr>
            <p:sp>
              <p:nvSpPr>
                <p:cNvPr id="75822" name="AutoShape 157"/>
                <p:cNvSpPr>
                  <a:spLocks noChangeArrowheads="1"/>
                </p:cNvSpPr>
                <p:nvPr/>
              </p:nvSpPr>
              <p:spPr bwMode="auto">
                <a:xfrm>
                  <a:off x="3015" y="3781"/>
                  <a:ext cx="234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23" name="AutoShape 158"/>
                <p:cNvSpPr>
                  <a:spLocks noChangeArrowheads="1"/>
                </p:cNvSpPr>
                <p:nvPr/>
              </p:nvSpPr>
              <p:spPr bwMode="auto">
                <a:xfrm>
                  <a:off x="3015" y="3781"/>
                  <a:ext cx="61" cy="133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801" name="Group 159"/>
          <p:cNvGrpSpPr>
            <a:grpSpLocks/>
          </p:cNvGrpSpPr>
          <p:nvPr/>
        </p:nvGrpSpPr>
        <p:grpSpPr bwMode="auto">
          <a:xfrm>
            <a:off x="6424613" y="6002338"/>
            <a:ext cx="379412" cy="209550"/>
            <a:chOff x="4047" y="3781"/>
            <a:chExt cx="239" cy="132"/>
          </a:xfrm>
        </p:grpSpPr>
        <p:sp>
          <p:nvSpPr>
            <p:cNvPr id="75812" name="AutoShape 160"/>
            <p:cNvSpPr>
              <a:spLocks noChangeArrowheads="1"/>
            </p:cNvSpPr>
            <p:nvPr/>
          </p:nvSpPr>
          <p:spPr bwMode="auto">
            <a:xfrm>
              <a:off x="4047" y="3781"/>
              <a:ext cx="240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13" name="Group 161"/>
            <p:cNvGrpSpPr>
              <a:grpSpLocks/>
            </p:cNvGrpSpPr>
            <p:nvPr/>
          </p:nvGrpSpPr>
          <p:grpSpPr bwMode="auto">
            <a:xfrm>
              <a:off x="4047" y="3781"/>
              <a:ext cx="236" cy="132"/>
              <a:chOff x="4047" y="3781"/>
              <a:chExt cx="236" cy="132"/>
            </a:xfrm>
          </p:grpSpPr>
          <p:sp>
            <p:nvSpPr>
              <p:cNvPr id="75814" name="AutoShape 162"/>
              <p:cNvSpPr>
                <a:spLocks noChangeArrowheads="1"/>
              </p:cNvSpPr>
              <p:nvPr/>
            </p:nvSpPr>
            <p:spPr bwMode="auto">
              <a:xfrm>
                <a:off x="4047" y="3781"/>
                <a:ext cx="237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15" name="Group 163"/>
              <p:cNvGrpSpPr>
                <a:grpSpLocks/>
              </p:cNvGrpSpPr>
              <p:nvPr/>
            </p:nvGrpSpPr>
            <p:grpSpPr bwMode="auto">
              <a:xfrm>
                <a:off x="4047" y="3781"/>
                <a:ext cx="233" cy="132"/>
                <a:chOff x="4047" y="3781"/>
                <a:chExt cx="233" cy="132"/>
              </a:xfrm>
            </p:grpSpPr>
            <p:sp>
              <p:nvSpPr>
                <p:cNvPr id="75816" name="AutoShape 164"/>
                <p:cNvSpPr>
                  <a:spLocks noChangeArrowheads="1"/>
                </p:cNvSpPr>
                <p:nvPr/>
              </p:nvSpPr>
              <p:spPr bwMode="auto">
                <a:xfrm>
                  <a:off x="4047" y="3781"/>
                  <a:ext cx="234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17" name="AutoShape 165"/>
                <p:cNvSpPr>
                  <a:spLocks noChangeArrowheads="1"/>
                </p:cNvSpPr>
                <p:nvPr/>
              </p:nvSpPr>
              <p:spPr bwMode="auto">
                <a:xfrm>
                  <a:off x="4047" y="3781"/>
                  <a:ext cx="61" cy="133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802" name="Group 166"/>
          <p:cNvGrpSpPr>
            <a:grpSpLocks/>
          </p:cNvGrpSpPr>
          <p:nvPr/>
        </p:nvGrpSpPr>
        <p:grpSpPr bwMode="auto">
          <a:xfrm>
            <a:off x="8459788" y="6002338"/>
            <a:ext cx="214312" cy="209550"/>
            <a:chOff x="5329" y="3781"/>
            <a:chExt cx="135" cy="132"/>
          </a:xfrm>
        </p:grpSpPr>
        <p:sp>
          <p:nvSpPr>
            <p:cNvPr id="75806" name="AutoShape 167"/>
            <p:cNvSpPr>
              <a:spLocks noChangeArrowheads="1"/>
            </p:cNvSpPr>
            <p:nvPr/>
          </p:nvSpPr>
          <p:spPr bwMode="auto">
            <a:xfrm>
              <a:off x="5329" y="3781"/>
              <a:ext cx="63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07" name="Group 168"/>
            <p:cNvGrpSpPr>
              <a:grpSpLocks/>
            </p:cNvGrpSpPr>
            <p:nvPr/>
          </p:nvGrpSpPr>
          <p:grpSpPr bwMode="auto">
            <a:xfrm>
              <a:off x="5329" y="3781"/>
              <a:ext cx="135" cy="132"/>
              <a:chOff x="5329" y="3781"/>
              <a:chExt cx="135" cy="132"/>
            </a:xfrm>
          </p:grpSpPr>
          <p:sp>
            <p:nvSpPr>
              <p:cNvPr id="75808" name="AutoShape 169"/>
              <p:cNvSpPr>
                <a:spLocks noChangeArrowheads="1"/>
              </p:cNvSpPr>
              <p:nvPr/>
            </p:nvSpPr>
            <p:spPr bwMode="auto">
              <a:xfrm>
                <a:off x="5329" y="3781"/>
                <a:ext cx="63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09" name="Group 170"/>
              <p:cNvGrpSpPr>
                <a:grpSpLocks/>
              </p:cNvGrpSpPr>
              <p:nvPr/>
            </p:nvGrpSpPr>
            <p:grpSpPr bwMode="auto">
              <a:xfrm>
                <a:off x="5329" y="3781"/>
                <a:ext cx="135" cy="132"/>
                <a:chOff x="5329" y="3781"/>
                <a:chExt cx="135" cy="132"/>
              </a:xfrm>
            </p:grpSpPr>
            <p:sp>
              <p:nvSpPr>
                <p:cNvPr id="75810" name="AutoShape 171"/>
                <p:cNvSpPr>
                  <a:spLocks noChangeArrowheads="1"/>
                </p:cNvSpPr>
                <p:nvPr/>
              </p:nvSpPr>
              <p:spPr bwMode="auto">
                <a:xfrm>
                  <a:off x="5329" y="3781"/>
                  <a:ext cx="63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11" name="AutoShape 172"/>
                <p:cNvSpPr>
                  <a:spLocks noChangeArrowheads="1"/>
                </p:cNvSpPr>
                <p:nvPr/>
              </p:nvSpPr>
              <p:spPr bwMode="auto">
                <a:xfrm>
                  <a:off x="5329" y="3781"/>
                  <a:ext cx="136" cy="133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pic>
        <p:nvPicPr>
          <p:cNvPr id="75803" name="Picture 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1052513"/>
            <a:ext cx="9144000" cy="580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5804" name="Text Box 175"/>
          <p:cNvSpPr txBox="1">
            <a:spLocks noChangeArrowheads="1"/>
          </p:cNvSpPr>
          <p:nvPr/>
        </p:nvSpPr>
        <p:spPr bwMode="auto">
          <a:xfrm>
            <a:off x="539750" y="6394450"/>
            <a:ext cx="309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solidFill>
                  <a:srgbClr val="008000"/>
                </a:solidFill>
              </a:rPr>
              <a:t>Fonte: MCT/Sec. Executiva</a:t>
            </a:r>
          </a:p>
        </p:txBody>
      </p:sp>
      <p:sp>
        <p:nvSpPr>
          <p:cNvPr id="75805" name="AutoShape 17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497638"/>
            <a:ext cx="755650" cy="360362"/>
          </a:xfrm>
          <a:prstGeom prst="actionButtonReturn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243888" cy="863600"/>
          </a:xfrm>
        </p:spPr>
        <p:txBody>
          <a:bodyPr/>
          <a:lstStyle/>
          <a:p>
            <a:pPr eaLnBrk="1" hangingPunct="1"/>
            <a:r>
              <a:rPr lang="pt-BR" smtClean="0"/>
              <a:t>Inovação - exemplos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13787" cy="5445125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sz="2800" smtClean="0">
                <a:solidFill>
                  <a:srgbClr val="CCFFFF"/>
                </a:solidFill>
              </a:rPr>
              <a:t>    Cheque especial / Banco do Brasil</a:t>
            </a:r>
          </a:p>
          <a:p>
            <a:pPr eaLnBrk="1" hangingPunct="1">
              <a:spcBef>
                <a:spcPct val="30000"/>
              </a:spcBef>
            </a:pPr>
            <a:r>
              <a:rPr lang="pt-BR" sz="2800" i="1" smtClean="0">
                <a:solidFill>
                  <a:srgbClr val="CCFFFF"/>
                </a:solidFill>
              </a:rPr>
              <a:t>IPod e ITunes </a:t>
            </a:r>
            <a:r>
              <a:rPr lang="pt-BR" sz="2800" smtClean="0">
                <a:solidFill>
                  <a:srgbClr val="CCFFFF"/>
                </a:solidFill>
              </a:rPr>
              <a:t>/ Apple</a:t>
            </a:r>
          </a:p>
          <a:p>
            <a:pPr eaLnBrk="1" hangingPunct="1">
              <a:spcBef>
                <a:spcPct val="30000"/>
              </a:spcBef>
            </a:pPr>
            <a:r>
              <a:rPr lang="pt-BR" sz="2800" smtClean="0">
                <a:solidFill>
                  <a:srgbClr val="CCFFFF"/>
                </a:solidFill>
              </a:rPr>
              <a:t>Walkman / Sony</a:t>
            </a:r>
          </a:p>
          <a:p>
            <a:pPr lvl="1" eaLnBrk="1" hangingPunct="1">
              <a:spcBef>
                <a:spcPct val="30000"/>
              </a:spcBef>
            </a:pPr>
            <a:r>
              <a:rPr lang="pt-BR" sz="2400" smtClean="0">
                <a:solidFill>
                  <a:srgbClr val="CCFFFF"/>
                </a:solidFill>
              </a:rPr>
              <a:t>Já existia patente de residente no Brasil...</a:t>
            </a:r>
          </a:p>
          <a:p>
            <a:pPr eaLnBrk="1" hangingPunct="1">
              <a:spcBef>
                <a:spcPct val="30000"/>
              </a:spcBef>
            </a:pPr>
            <a:r>
              <a:rPr lang="pt-BR" sz="2800" smtClean="0">
                <a:solidFill>
                  <a:srgbClr val="CCFFFF"/>
                </a:solidFill>
              </a:rPr>
              <a:t>Tampa abre fácil / Brasilata</a:t>
            </a:r>
          </a:p>
          <a:p>
            <a:pPr eaLnBrk="1" hangingPunct="1">
              <a:spcBef>
                <a:spcPct val="30000"/>
              </a:spcBef>
            </a:pPr>
            <a:r>
              <a:rPr lang="pt-BR" sz="2800" smtClean="0">
                <a:solidFill>
                  <a:srgbClr val="CCFFFF"/>
                </a:solidFill>
              </a:rPr>
              <a:t>“Minifábricas”, grupos autônomos “abertos” / Gessy Lever</a:t>
            </a:r>
          </a:p>
          <a:p>
            <a:pPr eaLnBrk="1" hangingPunct="1">
              <a:spcBef>
                <a:spcPct val="30000"/>
              </a:spcBef>
            </a:pPr>
            <a:r>
              <a:rPr lang="pt-BR" sz="2800" smtClean="0">
                <a:solidFill>
                  <a:srgbClr val="CCFFFF"/>
                </a:solidFill>
              </a:rPr>
              <a:t>Torrefadora de café</a:t>
            </a:r>
          </a:p>
          <a:p>
            <a:pPr eaLnBrk="1" hangingPunct="1">
              <a:spcBef>
                <a:spcPct val="30000"/>
              </a:spcBef>
            </a:pPr>
            <a:r>
              <a:rPr lang="pt-BR" sz="2800" i="1" smtClean="0">
                <a:solidFill>
                  <a:srgbClr val="CCFFFF"/>
                </a:solidFill>
              </a:rPr>
              <a:t>Milk run</a:t>
            </a:r>
            <a:r>
              <a:rPr lang="pt-BR" sz="2800" smtClean="0">
                <a:solidFill>
                  <a:srgbClr val="CCFFFF"/>
                </a:solidFill>
              </a:rPr>
              <a:t> – sistema logístico na indústria automotiva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pt-BR" sz="2800" smtClean="0">
                <a:solidFill>
                  <a:srgbClr val="CCFFFF"/>
                </a:solidFill>
              </a:rPr>
              <a:t>   ....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pt-BR" sz="2800" smtClean="0">
              <a:solidFill>
                <a:srgbClr val="CCFFFF"/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pt-BR" sz="2800" smtClean="0">
              <a:solidFill>
                <a:srgbClr val="0066FF"/>
              </a:solidFill>
            </a:endParaRPr>
          </a:p>
          <a:p>
            <a:pPr eaLnBrk="1" hangingPunct="1">
              <a:spcBef>
                <a:spcPct val="30000"/>
              </a:spcBef>
            </a:pPr>
            <a:endParaRPr lang="pt-BR" sz="2800" smtClean="0">
              <a:solidFill>
                <a:srgbClr val="0066FF"/>
              </a:solidFill>
            </a:endParaRPr>
          </a:p>
          <a:p>
            <a:pPr eaLnBrk="1" hangingPunct="1">
              <a:spcBef>
                <a:spcPct val="30000"/>
              </a:spcBef>
            </a:pPr>
            <a:endParaRPr lang="pt-BR" smtClean="0">
              <a:solidFill>
                <a:srgbClr val="0066FF"/>
              </a:solidFill>
            </a:endParaRPr>
          </a:p>
          <a:p>
            <a:pPr lvl="1" eaLnBrk="1" hangingPunct="1">
              <a:spcBef>
                <a:spcPct val="30000"/>
              </a:spcBef>
            </a:pPr>
            <a:endParaRPr lang="pt-BR" smtClean="0">
              <a:solidFill>
                <a:srgbClr val="0066FF"/>
              </a:solidFill>
            </a:endParaRPr>
          </a:p>
          <a:p>
            <a:pPr eaLnBrk="1" hangingPunct="1">
              <a:spcBef>
                <a:spcPct val="75000"/>
              </a:spcBef>
            </a:pPr>
            <a:endParaRPr lang="pt-BR" smtClean="0">
              <a:solidFill>
                <a:srgbClr val="0066FF"/>
              </a:solidFill>
            </a:endParaRP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250825" y="1125538"/>
            <a:ext cx="8424863" cy="5183187"/>
          </a:xfrm>
          <a:prstGeom prst="horizontalScroll">
            <a:avLst>
              <a:gd name="adj" fmla="val 12500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042988" y="2205038"/>
            <a:ext cx="7129462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olidFill>
                  <a:srgbClr val="CC0000"/>
                </a:solidFill>
              </a:rPr>
              <a:t>  </a:t>
            </a:r>
            <a:r>
              <a:rPr lang="pt-BR" sz="4000">
                <a:solidFill>
                  <a:srgbClr val="FFFF00"/>
                </a:solidFill>
              </a:rPr>
              <a:t>Produto		  Processo </a:t>
            </a:r>
          </a:p>
          <a:p>
            <a:pPr>
              <a:spcBef>
                <a:spcPct val="50000"/>
              </a:spcBef>
            </a:pPr>
            <a:r>
              <a:rPr lang="pt-BR" sz="4000">
                <a:solidFill>
                  <a:srgbClr val="FFFF00"/>
                </a:solidFill>
              </a:rPr>
              <a:t>  Organização     Logística</a:t>
            </a:r>
          </a:p>
          <a:p>
            <a:pPr algn="ctr">
              <a:spcBef>
                <a:spcPct val="50000"/>
              </a:spcBef>
            </a:pPr>
            <a:r>
              <a:rPr lang="pt-BR" sz="4000">
                <a:solidFill>
                  <a:srgbClr val="FFFF00"/>
                </a:solidFill>
              </a:rPr>
              <a:t>Modelo de negócios</a:t>
            </a:r>
          </a:p>
          <a:p>
            <a:pPr>
              <a:spcBef>
                <a:spcPct val="50000"/>
              </a:spcBef>
            </a:pPr>
            <a:endParaRPr lang="pt-BR" sz="280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endParaRPr lang="pt-BR" sz="2800"/>
          </a:p>
          <a:p>
            <a:pPr>
              <a:spcBef>
                <a:spcPct val="50000"/>
              </a:spcBef>
            </a:pPr>
            <a:endParaRPr lang="pt-B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  <p:bldP spid="123908" grpId="0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6919</Words>
  <Application>Microsoft Office PowerPoint</Application>
  <PresentationFormat>Apresentação na tela (4:3)</PresentationFormat>
  <Paragraphs>1005</Paragraphs>
  <Slides>85</Slides>
  <Notes>13</Notes>
  <HiddenSlides>20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85</vt:i4>
      </vt:variant>
    </vt:vector>
  </HeadingPairs>
  <TitlesOfParts>
    <vt:vector size="98" baseType="lpstr">
      <vt:lpstr>Arial</vt:lpstr>
      <vt:lpstr>Arial Rounded MT Bold</vt:lpstr>
      <vt:lpstr>Bradley Hand ITC</vt:lpstr>
      <vt:lpstr>Cambria</vt:lpstr>
      <vt:lpstr>Humanst521 BT</vt:lpstr>
      <vt:lpstr>Impact</vt:lpstr>
      <vt:lpstr>Leelawadee UI</vt:lpstr>
      <vt:lpstr>Times New Roman</vt:lpstr>
      <vt:lpstr>Wingdings</vt:lpstr>
      <vt:lpstr>Design padrão</vt:lpstr>
      <vt:lpstr>Acrobat Document</vt:lpstr>
      <vt:lpstr>CorelDRAW</vt:lpstr>
      <vt:lpstr>Imagem de bitmap</vt:lpstr>
      <vt:lpstr> PRO 3584 Projeto, Processo e Gestão da Inovação</vt:lpstr>
      <vt:lpstr>5º ano...</vt:lpstr>
      <vt:lpstr>Elementos de Sistema de Gestão</vt:lpstr>
      <vt:lpstr>Elementos de Sistema de Gestão</vt:lpstr>
      <vt:lpstr>Elementos de Sistema de Gestão</vt:lpstr>
      <vt:lpstr> Definindo termos  </vt:lpstr>
      <vt:lpstr>Estratégias Empresariais Típicas</vt:lpstr>
      <vt:lpstr>Inovação - exemplos </vt:lpstr>
      <vt:lpstr>Inovação - exemplos </vt:lpstr>
      <vt:lpstr>Por quê uma empresa inova?</vt:lpstr>
      <vt:lpstr>O que diferencia empresas que buscam inovar e diferenciar? </vt:lpstr>
      <vt:lpstr>Ou seja, inovação...</vt:lpstr>
      <vt:lpstr>Apresentação do PowerPoint</vt:lpstr>
      <vt:lpstr>Voltando ao ferro de passar roupa...</vt:lpstr>
      <vt:lpstr>Voltando ao ferro de passar roupa...</vt:lpstr>
      <vt:lpstr>Voltando ao ferro de passar roupa...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Tipologia</vt:lpstr>
      <vt:lpstr>Inovação (ou Tecnologia)  Disruptiva</vt:lpstr>
      <vt:lpstr>Inovação Disruptiva (Christensen, 1997)</vt:lpstr>
      <vt:lpstr>Inovação Disruptiva</vt:lpstr>
      <vt:lpstr>Inovação Disruptiva</vt:lpstr>
      <vt:lpstr>Incremental x Radical</vt:lpstr>
      <vt:lpstr>Apresentação do PowerPoint</vt:lpstr>
      <vt:lpstr>Modelo de maturidade do sistema de gestão da inovação por tipo de empresa </vt:lpstr>
      <vt:lpstr>Apresentação do PowerPoint</vt:lpstr>
      <vt:lpstr>Apresentação do PowerPoint</vt:lpstr>
      <vt:lpstr>Apresentação do PowerPoint</vt:lpstr>
      <vt:lpstr>Hipercubo da Inovação</vt:lpstr>
      <vt:lpstr>Mindset  inovação incremental  x inovação mais radical</vt:lpstr>
      <vt:lpstr>Apresentação do PowerPoint</vt:lpstr>
      <vt:lpstr>Apresentação do PowerPoint</vt:lpstr>
      <vt:lpstr>Apresentação do PowerPoint</vt:lpstr>
      <vt:lpstr>Estilo de Liderança – Inovação radical</vt:lpstr>
      <vt:lpstr>Apresentação do PowerPoint</vt:lpstr>
      <vt:lpstr>Apresentação do PowerPoint</vt:lpstr>
      <vt:lpstr>Apresentação do PowerPoint</vt:lpstr>
      <vt:lpstr>Apresentação do PowerPoint</vt:lpstr>
      <vt:lpstr>Desafios</vt:lpstr>
      <vt:lpstr>Apresentação do PowerPoint</vt:lpstr>
      <vt:lpstr>Apresentação do PowerPoint</vt:lpstr>
      <vt:lpstr>Modelos Consagrados: Stage-gates (Cooper) / Funil (Clark e Wheelwright)</vt:lpstr>
      <vt:lpstr> Cadeia de valor da inovação: preliminares </vt:lpstr>
      <vt:lpstr>Cadeia de Valor da Inovação Hansen e Birkinshaw (2007)</vt:lpstr>
      <vt:lpstr> Cadeia de valor da inovação  Modelo de Hansen e Birkinshaw</vt:lpstr>
      <vt:lpstr>Cadeia de Valor da Inovação</vt:lpstr>
      <vt:lpstr>Contingências / Parâmetros</vt:lpstr>
      <vt:lpstr>Contingências / Parâmetros</vt:lpstr>
      <vt:lpstr>Os casos sugerem melhorias no modelo inicial da cadeia de valor</vt:lpstr>
      <vt:lpstr>Os casos sugerem melhorias no modelo inicial da cadeia de valor</vt:lpstr>
      <vt:lpstr>Apresentação do PowerPoint</vt:lpstr>
      <vt:lpstr> Substrato de organização e gestão que dá vida à cadeia:   o que sustenta o processo de inovação? </vt:lpstr>
      <vt:lpstr> Substrato de organização e gestão que dá vida à cadeia:   o que sustenta o processo de inovação? </vt:lpstr>
      <vt:lpstr> Substrato de organização e gestão que dá vida à cadeia:   o que sustenta o processo de inovação? </vt:lpstr>
      <vt:lpstr> Substrato de organização e gestão que dá vida à cadeia:   o que sustenta o processo de inovação? </vt:lpstr>
      <vt:lpstr>Sistema Nacional de Inovação</vt:lpstr>
      <vt:lpstr>Vamos inovar!</vt:lpstr>
      <vt:lpstr>Lei do Bem (11.196 de 21/11/05):  antecedentes</vt:lpstr>
      <vt:lpstr>Lei do Bem (11.196 de 21/11/05):  nova situação</vt:lpstr>
      <vt:lpstr>Lei do Bem - regulamento  Decreto 5.798 de 07/06/2006</vt:lpstr>
      <vt:lpstr>Fixação de pesquisadores na empresa  Lei do Bem, Decreto 5.798 de 07/06/2006</vt:lpstr>
      <vt:lpstr>Lei de Inovação facilitar a relação público – privado (I)</vt:lpstr>
      <vt:lpstr>Lei de Inovação facilitar a relação público – privado (II)</vt:lpstr>
      <vt:lpstr>Apresentação do PowerPoint</vt:lpstr>
      <vt:lpstr>Outros Apoios</vt:lpstr>
      <vt:lpstr>O que é o Portal Inovação?</vt:lpstr>
      <vt:lpstr>Apresentação do PowerPoint</vt:lpstr>
      <vt:lpstr>Apresentação do PowerPoint</vt:lpstr>
      <vt:lpstr>Apresentação do PowerPoint</vt:lpstr>
      <vt:lpstr>Apresentação do PowerPoint</vt:lpstr>
      <vt:lpstr>Outros Apoios</vt:lpstr>
      <vt:lpstr>Sinergia Entre os Instrumentos</vt:lpstr>
      <vt:lpstr>Apresentação do PowerPoint</vt:lpstr>
      <vt:lpstr>Conceitos (I)</vt:lpstr>
      <vt:lpstr>Conceitos (II)</vt:lpstr>
      <vt:lpstr>Inovação e Desenvolvimento Tecnológico – Financiamento (I)</vt:lpstr>
      <vt:lpstr>Inovação e Desenvolvimento Tecnológico – Financiamento (II)</vt:lpstr>
      <vt:lpstr>Inovação P&amp;D - BNDES</vt:lpstr>
      <vt:lpstr>Linhas Finep (posição 2006)</vt:lpstr>
      <vt:lpstr>Apresentação do PowerPoint</vt:lpstr>
    </vt:vector>
  </TitlesOfParts>
  <Company>Pessoal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</dc:creator>
  <cp:lastModifiedBy>Mario Sergio Salerno</cp:lastModifiedBy>
  <cp:revision>144</cp:revision>
  <dcterms:created xsi:type="dcterms:W3CDTF">2008-05-04T15:31:07Z</dcterms:created>
  <dcterms:modified xsi:type="dcterms:W3CDTF">2018-03-07T22:17:39Z</dcterms:modified>
</cp:coreProperties>
</file>