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84" r:id="rId10"/>
    <p:sldId id="263" r:id="rId11"/>
    <p:sldId id="265" r:id="rId12"/>
    <p:sldId id="264" r:id="rId13"/>
    <p:sldId id="266" r:id="rId14"/>
    <p:sldId id="267" r:id="rId15"/>
    <p:sldId id="285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280AE19-9F8C-4B5F-9763-5EA4A4371F1F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DC83066-96F2-45F5-AA2D-6EC5618AF756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Editar estilos de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E19-9F8C-4B5F-9763-5EA4A4371F1F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3066-96F2-45F5-AA2D-6EC5618AF7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Editar estilos de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E19-9F8C-4B5F-9763-5EA4A4371F1F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3066-96F2-45F5-AA2D-6EC5618AF7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Editar estilos de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80AE19-9F8C-4B5F-9763-5EA4A4371F1F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C83066-96F2-45F5-AA2D-6EC5618AF756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280AE19-9F8C-4B5F-9763-5EA4A4371F1F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DC83066-96F2-45F5-AA2D-6EC5618AF756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E19-9F8C-4B5F-9763-5EA4A4371F1F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3066-96F2-45F5-AA2D-6EC5618AF75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Editar estilos de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Editar estilos de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E19-9F8C-4B5F-9763-5EA4A4371F1F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3066-96F2-45F5-AA2D-6EC5618AF756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Editar estilos de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Editar estilos de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Editar estilos de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Editar estilos de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80AE19-9F8C-4B5F-9763-5EA4A4371F1F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C83066-96F2-45F5-AA2D-6EC5618AF75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E19-9F8C-4B5F-9763-5EA4A4371F1F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3066-96F2-45F5-AA2D-6EC5618AF7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Editar estilos de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Editar estilos de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80AE19-9F8C-4B5F-9763-5EA4A4371F1F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C83066-96F2-45F5-AA2D-6EC5618AF756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Editar estilos de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80AE19-9F8C-4B5F-9763-5EA4A4371F1F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C83066-96F2-45F5-AA2D-6EC5618AF756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80AE19-9F8C-4B5F-9763-5EA4A4371F1F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C83066-96F2-45F5-AA2D-6EC5618AF75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1720" y="1412776"/>
            <a:ext cx="6606480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>
                <a:solidFill>
                  <a:srgbClr val="C00000"/>
                </a:solidFill>
              </a:rPr>
              <a:t>Por que a gestão é tão difícil?</a:t>
            </a:r>
            <a:br>
              <a:rPr lang="pt-BR" sz="4000" dirty="0">
                <a:solidFill>
                  <a:srgbClr val="C00000"/>
                </a:solidFill>
              </a:rPr>
            </a:br>
            <a:br>
              <a:rPr lang="pt-BR" sz="4000" dirty="0">
                <a:solidFill>
                  <a:srgbClr val="C00000"/>
                </a:solidFill>
              </a:rPr>
            </a:br>
            <a:br>
              <a:rPr lang="pt-BR" sz="4000" dirty="0">
                <a:solidFill>
                  <a:srgbClr val="C00000"/>
                </a:solidFill>
              </a:rPr>
            </a:br>
            <a:r>
              <a:rPr lang="pt-BR" sz="1300" dirty="0" err="1">
                <a:solidFill>
                  <a:srgbClr val="C00000"/>
                </a:solidFill>
              </a:rPr>
              <a:t>Being</a:t>
            </a:r>
            <a:r>
              <a:rPr lang="pt-BR" sz="1300" dirty="0">
                <a:solidFill>
                  <a:srgbClr val="C00000"/>
                </a:solidFill>
              </a:rPr>
              <a:t> </a:t>
            </a:r>
            <a:r>
              <a:rPr lang="pt-BR" sz="1300" dirty="0" err="1">
                <a:solidFill>
                  <a:srgbClr val="C00000"/>
                </a:solidFill>
              </a:rPr>
              <a:t>the</a:t>
            </a:r>
            <a:r>
              <a:rPr lang="pt-BR" sz="1300" dirty="0">
                <a:solidFill>
                  <a:srgbClr val="C00000"/>
                </a:solidFill>
              </a:rPr>
              <a:t> Boss – The 3 </a:t>
            </a:r>
            <a:r>
              <a:rPr lang="pt-BR" sz="1300" dirty="0" err="1">
                <a:solidFill>
                  <a:srgbClr val="C00000"/>
                </a:solidFill>
              </a:rPr>
              <a:t>Imperatives</a:t>
            </a:r>
            <a:r>
              <a:rPr lang="pt-BR" sz="1300" dirty="0">
                <a:solidFill>
                  <a:srgbClr val="C00000"/>
                </a:solidFill>
              </a:rPr>
              <a:t> for </a:t>
            </a:r>
            <a:r>
              <a:rPr lang="pt-BR" sz="1300" dirty="0" err="1">
                <a:solidFill>
                  <a:srgbClr val="C00000"/>
                </a:solidFill>
              </a:rPr>
              <a:t>becoming</a:t>
            </a:r>
            <a:r>
              <a:rPr lang="pt-BR" sz="1300" dirty="0">
                <a:solidFill>
                  <a:srgbClr val="C00000"/>
                </a:solidFill>
              </a:rPr>
              <a:t> a </a:t>
            </a:r>
            <a:r>
              <a:rPr lang="pt-BR" sz="1300" dirty="0" err="1">
                <a:solidFill>
                  <a:srgbClr val="C00000"/>
                </a:solidFill>
              </a:rPr>
              <a:t>great</a:t>
            </a:r>
            <a:r>
              <a:rPr lang="pt-BR" sz="1300" dirty="0">
                <a:solidFill>
                  <a:srgbClr val="C00000"/>
                </a:solidFill>
              </a:rPr>
              <a:t> </a:t>
            </a:r>
            <a:r>
              <a:rPr lang="pt-BR" sz="1300" dirty="0" err="1">
                <a:solidFill>
                  <a:srgbClr val="C00000"/>
                </a:solidFill>
              </a:rPr>
              <a:t>leader</a:t>
            </a:r>
            <a:r>
              <a:rPr lang="pt-BR" sz="1300" dirty="0">
                <a:solidFill>
                  <a:srgbClr val="C00000"/>
                </a:solidFill>
              </a:rPr>
              <a:t>.</a:t>
            </a:r>
            <a:br>
              <a:rPr lang="pt-BR" sz="1300" dirty="0">
                <a:solidFill>
                  <a:srgbClr val="C00000"/>
                </a:solidFill>
              </a:rPr>
            </a:br>
            <a:r>
              <a:rPr lang="pt-BR" sz="1300" dirty="0">
                <a:solidFill>
                  <a:srgbClr val="C00000"/>
                </a:solidFill>
              </a:rPr>
              <a:t>Linda </a:t>
            </a:r>
            <a:r>
              <a:rPr lang="pt-BR" sz="1300" dirty="0" err="1">
                <a:solidFill>
                  <a:srgbClr val="C00000"/>
                </a:solidFill>
              </a:rPr>
              <a:t>hill</a:t>
            </a:r>
            <a:r>
              <a:rPr lang="pt-BR" sz="1300" dirty="0">
                <a:solidFill>
                  <a:srgbClr val="C00000"/>
                </a:solidFill>
              </a:rPr>
              <a:t> – </a:t>
            </a:r>
            <a:r>
              <a:rPr lang="pt-BR" sz="1300" dirty="0" err="1">
                <a:solidFill>
                  <a:srgbClr val="C00000"/>
                </a:solidFill>
              </a:rPr>
              <a:t>hbr</a:t>
            </a:r>
            <a:r>
              <a:rPr lang="pt-BR" sz="1300" dirty="0">
                <a:solidFill>
                  <a:srgbClr val="C00000"/>
                </a:solidFill>
              </a:rPr>
              <a:t>, 2011.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0" y="5153744"/>
            <a:ext cx="6172200" cy="1371600"/>
          </a:xfrm>
        </p:spPr>
        <p:txBody>
          <a:bodyPr/>
          <a:lstStyle/>
          <a:p>
            <a:pPr algn="ctr"/>
            <a:r>
              <a:rPr lang="pt-BR" dirty="0"/>
              <a:t>Profa. Dra. Irene Miura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487375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pt-BR" sz="3200" dirty="0"/>
          </a:p>
          <a:p>
            <a:pPr algn="ctr"/>
            <a:endParaRPr lang="pt-BR" sz="3200" dirty="0"/>
          </a:p>
          <a:p>
            <a:pPr marL="0" indent="0" algn="ctr">
              <a:buNone/>
            </a:pPr>
            <a:endParaRPr lang="pt-BR" sz="3200" dirty="0"/>
          </a:p>
          <a:p>
            <a:pPr marL="0" indent="0" algn="ctr">
              <a:buNone/>
            </a:pPr>
            <a:r>
              <a:rPr lang="pt-BR" sz="3200" dirty="0"/>
              <a:t>Você prefere gerenciar somente a sua equipe?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7626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pt-BR" sz="2400" dirty="0">
                <a:solidFill>
                  <a:srgbClr val="C00000"/>
                </a:solidFill>
              </a:rPr>
              <a:t>Paradoxo 5: 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para gerenciar o seu grupo, você deve gerenciar o contexto maior (além do grupo)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280920" cy="5301208"/>
          </a:xfrm>
        </p:spPr>
        <p:txBody>
          <a:bodyPr>
            <a:normAutofit lnSpcReduction="10000"/>
          </a:bodyPr>
          <a:lstStyle/>
          <a:p>
            <a:r>
              <a:rPr lang="pt-BR" dirty="0"/>
              <a:t>Todo grupo social opera dentro de organizações ou contextos compostos por muitos grupos interdependentes.</a:t>
            </a:r>
          </a:p>
          <a:p>
            <a:pPr lvl="1"/>
            <a:r>
              <a:rPr lang="pt-BR" dirty="0"/>
              <a:t>Objetivos, prioridades, necessidades e interesses diferentes.</a:t>
            </a:r>
          </a:p>
          <a:p>
            <a:pPr lvl="1"/>
            <a:r>
              <a:rPr lang="pt-BR" dirty="0"/>
              <a:t>Trabalhos diferentes e recursos escassos.</a:t>
            </a:r>
          </a:p>
          <a:p>
            <a:endParaRPr lang="pt-BR" dirty="0"/>
          </a:p>
          <a:p>
            <a:r>
              <a:rPr lang="pt-BR" dirty="0"/>
              <a:t>Gerenciar o seu grupo tendo em vista as necessidades e interesses de outros grupos.</a:t>
            </a:r>
          </a:p>
          <a:p>
            <a:pPr lvl="1"/>
            <a:r>
              <a:rPr lang="pt-BR" dirty="0"/>
              <a:t>Influenciar outras áreas da organização (chefes, superiores, colegas e parceiros externos)</a:t>
            </a:r>
          </a:p>
          <a:p>
            <a:pPr lvl="1"/>
            <a:r>
              <a:rPr lang="pt-BR" dirty="0"/>
              <a:t>Resultados dependem da atuação dentro e fora do seu grupo.</a:t>
            </a:r>
          </a:p>
          <a:p>
            <a:pPr lvl="1"/>
            <a:r>
              <a:rPr lang="pt-BR" dirty="0"/>
              <a:t>Gestor é responsável por criar as condições necessárias para atingir os objetivos.</a:t>
            </a:r>
          </a:p>
        </p:txBody>
      </p:sp>
    </p:spTree>
    <p:extLst>
      <p:ext uri="{BB962C8B-B14F-4D97-AF65-F5344CB8AC3E}">
        <p14:creationId xmlns:p14="http://schemas.microsoft.com/office/powerpoint/2010/main" val="2615771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BR" sz="2800" dirty="0">
                <a:solidFill>
                  <a:srgbClr val="C00000"/>
                </a:solidFill>
              </a:rPr>
              <a:t>Paradoxo 6: </a:t>
            </a:r>
            <a:br>
              <a:rPr lang="pt-BR" sz="2800" dirty="0">
                <a:solidFill>
                  <a:srgbClr val="C00000"/>
                </a:solidFill>
              </a:rPr>
            </a:br>
            <a:r>
              <a:rPr lang="pt-BR" sz="2800" dirty="0">
                <a:solidFill>
                  <a:srgbClr val="C00000"/>
                </a:solidFill>
              </a:rPr>
              <a:t>focar no hoje e no amanhã.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147248" cy="5184576"/>
          </a:xfrm>
        </p:spPr>
        <p:txBody>
          <a:bodyPr>
            <a:normAutofit/>
          </a:bodyPr>
          <a:lstStyle/>
          <a:p>
            <a:r>
              <a:rPr lang="pt-BR" dirty="0"/>
              <a:t>Gestor precisa de resultados hoje...</a:t>
            </a:r>
          </a:p>
          <a:p>
            <a:pPr lvl="1"/>
            <a:r>
              <a:rPr lang="pt-BR" dirty="0"/>
              <a:t>Mas se você não preparar o hoje para o futuro...</a:t>
            </a:r>
          </a:p>
          <a:p>
            <a:pPr lvl="1"/>
            <a:r>
              <a:rPr lang="pt-BR" dirty="0"/>
              <a:t>Você não obterá os resultados amanhã.</a:t>
            </a:r>
          </a:p>
          <a:p>
            <a:endParaRPr lang="pt-BR" dirty="0"/>
          </a:p>
          <a:p>
            <a:r>
              <a:rPr lang="pt-BR" i="1" dirty="0"/>
              <a:t>Trade-</a:t>
            </a:r>
            <a:r>
              <a:rPr lang="pt-BR" i="1" dirty="0" err="1"/>
              <a:t>offs</a:t>
            </a:r>
            <a:r>
              <a:rPr lang="pt-BR" i="1" dirty="0"/>
              <a:t> </a:t>
            </a:r>
          </a:p>
          <a:p>
            <a:pPr lvl="1"/>
            <a:r>
              <a:rPr lang="pt-BR" dirty="0"/>
              <a:t>Recursos são limitados e não é possível fazer as duas coisas ao mesmo tempo.</a:t>
            </a:r>
          </a:p>
          <a:p>
            <a:pPr lvl="1"/>
            <a:r>
              <a:rPr lang="pt-BR" dirty="0"/>
              <a:t>Ato de escolher uma coisa em detrimento de outra ("perde-e-ganha“).</a:t>
            </a:r>
          </a:p>
          <a:p>
            <a:pPr lvl="1"/>
            <a:r>
              <a:rPr lang="pt-BR" dirty="0"/>
              <a:t>Conflito de escolha e uma consequente relação de concessão...</a:t>
            </a:r>
          </a:p>
          <a:p>
            <a:pPr lvl="2"/>
            <a:r>
              <a:rPr lang="pt-BR" dirty="0"/>
              <a:t>A escolha de uma coisa em relação à outra, implica não usufruir dos benefícios daquilo que não é escolhido.</a:t>
            </a:r>
          </a:p>
          <a:p>
            <a:pPr lvl="1"/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085395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C00000"/>
                </a:solidFill>
              </a:rPr>
              <a:t>Paradoxo 6: </a:t>
            </a:r>
            <a:br>
              <a:rPr lang="pt-BR" dirty="0">
                <a:solidFill>
                  <a:srgbClr val="C00000"/>
                </a:solidFill>
              </a:rPr>
            </a:br>
            <a:r>
              <a:rPr lang="pt-BR" dirty="0">
                <a:solidFill>
                  <a:srgbClr val="C00000"/>
                </a:solidFill>
              </a:rPr>
              <a:t>você deve executar e inovar.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75240" cy="547260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pt-BR" dirty="0"/>
          </a:p>
          <a:p>
            <a:r>
              <a:rPr lang="pt-BR" dirty="0"/>
              <a:t>Gerenciar e liderar são igualmente essenciais e devem trabalhar juntos.</a:t>
            </a:r>
          </a:p>
          <a:p>
            <a:pPr lvl="1"/>
            <a:r>
              <a:rPr lang="pt-BR" dirty="0"/>
              <a:t>Gerenciar: fazer o trabalho para atingir o objetivo dentro dos prazos e orçamento.</a:t>
            </a:r>
          </a:p>
          <a:p>
            <a:pPr lvl="1"/>
            <a:r>
              <a:rPr lang="pt-BR" dirty="0"/>
              <a:t>Liderar: focar em inovação e mudanças.</a:t>
            </a:r>
          </a:p>
          <a:p>
            <a:endParaRPr lang="pt-BR" dirty="0"/>
          </a:p>
          <a:p>
            <a:r>
              <a:rPr lang="pt-BR" dirty="0"/>
              <a:t>Utilizar os esforços necessários para </a:t>
            </a:r>
            <a:r>
              <a:rPr lang="pt-BR" i="1" dirty="0"/>
              <a:t>influenciar as pessoas a serem mais produtivas...</a:t>
            </a:r>
          </a:p>
          <a:p>
            <a:pPr lvl="1"/>
            <a:r>
              <a:rPr lang="pt-BR" dirty="0"/>
              <a:t>Incluindo execução e inovação</a:t>
            </a:r>
          </a:p>
          <a:p>
            <a:pPr lvl="1"/>
            <a:r>
              <a:rPr lang="pt-BR" dirty="0"/>
              <a:t>Continuidade e mudança</a:t>
            </a:r>
          </a:p>
          <a:p>
            <a:pPr lvl="1"/>
            <a:r>
              <a:rPr lang="pt-BR" dirty="0"/>
              <a:t>Gerenciamento e liderança</a:t>
            </a:r>
          </a:p>
        </p:txBody>
      </p:sp>
    </p:spTree>
    <p:extLst>
      <p:ext uri="{BB962C8B-B14F-4D97-AF65-F5344CB8AC3E}">
        <p14:creationId xmlns:p14="http://schemas.microsoft.com/office/powerpoint/2010/main" val="3712555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487375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pt-BR" sz="3600" dirty="0"/>
          </a:p>
          <a:p>
            <a:pPr marL="0" indent="0" algn="ctr">
              <a:buNone/>
            </a:pPr>
            <a:endParaRPr lang="pt-BR" sz="3600" dirty="0"/>
          </a:p>
          <a:p>
            <a:pPr marL="0" indent="0" algn="ctr">
              <a:buNone/>
            </a:pPr>
            <a:endParaRPr lang="pt-BR" sz="3600" dirty="0"/>
          </a:p>
          <a:p>
            <a:pPr marL="0" indent="0" algn="ctr">
              <a:buNone/>
            </a:pPr>
            <a:r>
              <a:rPr lang="pt-BR" sz="3600" dirty="0"/>
              <a:t>Você seria capaz de ´ferir´ algumas pessoas para obter um bem maior?</a:t>
            </a:r>
          </a:p>
        </p:txBody>
      </p:sp>
    </p:spTree>
    <p:extLst>
      <p:ext uri="{BB962C8B-B14F-4D97-AF65-F5344CB8AC3E}">
        <p14:creationId xmlns:p14="http://schemas.microsoft.com/office/powerpoint/2010/main" val="2963997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pt-BR" sz="2500" dirty="0">
                <a:solidFill>
                  <a:srgbClr val="C00000"/>
                </a:solidFill>
              </a:rPr>
              <a:t>Paradoxo 8: </a:t>
            </a:r>
            <a:br>
              <a:rPr lang="pt-BR" sz="2500" dirty="0">
                <a:solidFill>
                  <a:srgbClr val="C00000"/>
                </a:solidFill>
              </a:rPr>
            </a:br>
            <a:r>
              <a:rPr lang="pt-BR" sz="2500" dirty="0">
                <a:solidFill>
                  <a:srgbClr val="C00000"/>
                </a:solidFill>
              </a:rPr>
              <a:t>você deve ´ferir´ alguns para obter um bem maior.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291264" cy="5256584"/>
          </a:xfrm>
        </p:spPr>
        <p:txBody>
          <a:bodyPr>
            <a:normAutofit fontScale="92500"/>
          </a:bodyPr>
          <a:lstStyle/>
          <a:p>
            <a:r>
              <a:rPr lang="pt-BR" dirty="0"/>
              <a:t>Influência gerencial e autoridade vem com a necessidade de </a:t>
            </a:r>
            <a:r>
              <a:rPr lang="pt-BR" i="1" dirty="0"/>
              <a:t>fazer escolhas que possam ferir </a:t>
            </a:r>
            <a:r>
              <a:rPr lang="pt-BR" dirty="0"/>
              <a:t>outras  pessoas para um bem maior.</a:t>
            </a:r>
          </a:p>
          <a:p>
            <a:pPr lvl="1"/>
            <a:r>
              <a:rPr lang="pt-BR" dirty="0"/>
              <a:t>Ex. corte de custos, demissões, promoções (excluir pessoas).</a:t>
            </a:r>
          </a:p>
          <a:p>
            <a:endParaRPr lang="pt-BR" dirty="0"/>
          </a:p>
          <a:p>
            <a:r>
              <a:rPr lang="pt-BR" dirty="0"/>
              <a:t>O gestor não consegue evitar </a:t>
            </a:r>
            <a:r>
              <a:rPr lang="pt-BR" i="1" dirty="0"/>
              <a:t>decisões que afetam profundamente o trabalho e a vida </a:t>
            </a:r>
            <a:r>
              <a:rPr lang="pt-BR" dirty="0"/>
              <a:t>de outras pessoas.</a:t>
            </a:r>
          </a:p>
          <a:p>
            <a:pPr lvl="1"/>
            <a:r>
              <a:rPr lang="pt-BR" dirty="0"/>
              <a:t>É tudo cinza! O trabalho do gestor é administrar perdas e ganhos.</a:t>
            </a:r>
          </a:p>
          <a:p>
            <a:pPr lvl="1"/>
            <a:r>
              <a:rPr lang="pt-BR" dirty="0"/>
              <a:t>Dilemas éticos fazem parte do dia-a-dia do gestor. Não são exceções.</a:t>
            </a:r>
          </a:p>
          <a:p>
            <a:pPr lvl="1"/>
            <a:r>
              <a:rPr lang="pt-BR" dirty="0"/>
              <a:t>Preparar-se para a angústia pessoal criada pelos dilemas éticos.</a:t>
            </a:r>
          </a:p>
          <a:p>
            <a:pPr lvl="1"/>
            <a:r>
              <a:rPr lang="pt-BR" dirty="0"/>
              <a:t>Desenvolvimento de competências emocionais e de um quadro de valores pessoais decorrentes das experiências profissionais.</a:t>
            </a:r>
          </a:p>
        </p:txBody>
      </p:sp>
    </p:spTree>
    <p:extLst>
      <p:ext uri="{BB962C8B-B14F-4D97-AF65-F5344CB8AC3E}">
        <p14:creationId xmlns:p14="http://schemas.microsoft.com/office/powerpoint/2010/main" val="1752170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BR" sz="2500" dirty="0">
                <a:solidFill>
                  <a:srgbClr val="C00000"/>
                </a:solidFill>
              </a:rPr>
              <a:t>Os Paradoxos definem a natureza fundamental da gestão.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147248" cy="5256584"/>
          </a:xfrm>
        </p:spPr>
        <p:txBody>
          <a:bodyPr>
            <a:normAutofit/>
          </a:bodyPr>
          <a:lstStyle/>
          <a:p>
            <a:r>
              <a:rPr lang="pt-BR" dirty="0"/>
              <a:t>Não basta saber O QUE fazer, mas COMO fazer as coisas. Analisar escolhas.</a:t>
            </a:r>
          </a:p>
          <a:p>
            <a:endParaRPr lang="pt-BR" sz="1500" dirty="0"/>
          </a:p>
          <a:p>
            <a:r>
              <a:rPr lang="pt-BR" dirty="0"/>
              <a:t>Os paradoxos explicam por que ser gestor é tão estressante.</a:t>
            </a:r>
          </a:p>
          <a:p>
            <a:pPr marL="0" indent="0">
              <a:buNone/>
            </a:pPr>
            <a:endParaRPr lang="pt-BR" sz="1500" dirty="0"/>
          </a:p>
          <a:p>
            <a:r>
              <a:rPr lang="pt-BR" dirty="0"/>
              <a:t>Os paradoxos explicam por que ser gestor exige uma jornada pessoal, longa e difícil.</a:t>
            </a:r>
          </a:p>
          <a:p>
            <a:endParaRPr lang="pt-BR" sz="1600" dirty="0"/>
          </a:p>
          <a:p>
            <a:r>
              <a:rPr lang="pt-BR" dirty="0"/>
              <a:t>Os paradoxos explicam por que ser gestor requer </a:t>
            </a:r>
            <a:r>
              <a:rPr lang="pt-BR" dirty="0" err="1"/>
              <a:t>auto-conhecimento</a:t>
            </a:r>
            <a:r>
              <a:rPr lang="pt-BR" dirty="0"/>
              <a:t>. </a:t>
            </a:r>
          </a:p>
          <a:p>
            <a:pPr lvl="1"/>
            <a:r>
              <a:rPr lang="pt-BR" dirty="0"/>
              <a:t>Quais são as suas respostas/ações preferenciais?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4383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C00000"/>
                </a:solidFill>
              </a:rPr>
              <a:t>Qual é o seu estilo de liderança?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Você tende a incluir os outros no modo como você gerencia, ou você tende a dar direções e dizer o que as pessoas devem fazer?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Seta: da Esquerda para a Direita 3"/>
          <p:cNvSpPr/>
          <p:nvPr/>
        </p:nvSpPr>
        <p:spPr>
          <a:xfrm>
            <a:off x="457200" y="3861048"/>
            <a:ext cx="7859216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23528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098854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043070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3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059294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4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8147526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5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23528" y="4653136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Dar </a:t>
            </a:r>
          </a:p>
          <a:p>
            <a:r>
              <a:rPr lang="pt-BR" dirty="0"/>
              <a:t>ordens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452320" y="4653136"/>
            <a:ext cx="12073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Incluir </a:t>
            </a:r>
          </a:p>
          <a:p>
            <a:r>
              <a:rPr lang="pt-BR" dirty="0"/>
              <a:t>os outros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7795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C00000"/>
                </a:solidFill>
              </a:rPr>
              <a:t>Qual é o seu estilo de liderança?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Você tende a focar no trabalho ou nas pessoas que fazem o trabalho? Ou seja, você tende a confrontar e criticar ou apoiar e dar às pessoas o que elas precisam para fazer o trabalho?</a:t>
            </a:r>
          </a:p>
          <a:p>
            <a:endParaRPr lang="pt-BR" dirty="0"/>
          </a:p>
        </p:txBody>
      </p:sp>
      <p:sp>
        <p:nvSpPr>
          <p:cNvPr id="4" name="Seta: da Esquerda para a Direita 3"/>
          <p:cNvSpPr/>
          <p:nvPr/>
        </p:nvSpPr>
        <p:spPr>
          <a:xfrm>
            <a:off x="457200" y="3861048"/>
            <a:ext cx="7859216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23528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098854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043070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3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059294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4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8147526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5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23528" y="4653136"/>
            <a:ext cx="14798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Focar no </a:t>
            </a:r>
          </a:p>
          <a:p>
            <a:r>
              <a:rPr lang="pt-BR" dirty="0"/>
              <a:t>trabalho </a:t>
            </a:r>
          </a:p>
          <a:p>
            <a:r>
              <a:rPr lang="pt-BR" dirty="0"/>
              <a:t>e confrontar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164288" y="4676943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Focar nas pessoas e apoiá-las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2530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C00000"/>
                </a:solidFill>
              </a:rPr>
              <a:t>Qual é o seu estilo de liderança?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Você tende a focar mais na avaliação ou no desenvolvimento das pessoas? No desempenho ou em ajudá-las a aprender?</a:t>
            </a:r>
          </a:p>
          <a:p>
            <a:endParaRPr lang="pt-BR" dirty="0"/>
          </a:p>
        </p:txBody>
      </p:sp>
      <p:sp>
        <p:nvSpPr>
          <p:cNvPr id="4" name="Seta: da Esquerda para a Direita 3"/>
          <p:cNvSpPr/>
          <p:nvPr/>
        </p:nvSpPr>
        <p:spPr>
          <a:xfrm>
            <a:off x="457200" y="3861048"/>
            <a:ext cx="7859216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23528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098854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043070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3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059294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4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8147526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5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23528" y="4653136"/>
            <a:ext cx="12987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Julgar e</a:t>
            </a:r>
          </a:p>
          <a:p>
            <a:r>
              <a:rPr lang="pt-BR" dirty="0"/>
              <a:t>avaliar </a:t>
            </a:r>
          </a:p>
          <a:p>
            <a:r>
              <a:rPr lang="pt-BR" dirty="0"/>
              <a:t>as pessoas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164288" y="4676943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Desenvolver as pessoas</a:t>
            </a:r>
          </a:p>
        </p:txBody>
      </p:sp>
    </p:spTree>
    <p:extLst>
      <p:ext uri="{BB962C8B-B14F-4D97-AF65-F5344CB8AC3E}">
        <p14:creationId xmlns:p14="http://schemas.microsoft.com/office/powerpoint/2010/main" val="170112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C00000"/>
                </a:solidFill>
              </a:rPr>
              <a:t>Por que a gestão é tão difícil?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03232" cy="5184576"/>
          </a:xfrm>
        </p:spPr>
        <p:txBody>
          <a:bodyPr/>
          <a:lstStyle/>
          <a:p>
            <a:r>
              <a:rPr lang="pt-BR" dirty="0"/>
              <a:t>O gestor é o responsável pelo desempenho de um grupo de pessoas.</a:t>
            </a:r>
          </a:p>
          <a:p>
            <a:pPr lvl="1"/>
            <a:r>
              <a:rPr lang="pt-BR" dirty="0"/>
              <a:t>Influenciar o grupo é o que o gestor faz o tempo todo em sua carreira.</a:t>
            </a:r>
          </a:p>
          <a:p>
            <a:pPr lvl="1"/>
            <a:r>
              <a:rPr lang="pt-BR" dirty="0"/>
              <a:t>Influenciar os outros de modo a obter maior produtividade individual e de grupos.</a:t>
            </a:r>
          </a:p>
          <a:p>
            <a:pPr lvl="1"/>
            <a:r>
              <a:rPr lang="pt-BR" dirty="0"/>
              <a:t>Como você pode exercer influência?</a:t>
            </a:r>
          </a:p>
          <a:p>
            <a:pPr lvl="1"/>
            <a:endParaRPr lang="pt-BR" dirty="0"/>
          </a:p>
          <a:p>
            <a:r>
              <a:rPr lang="pt-BR" dirty="0"/>
              <a:t>O que os gestores realmente fazem para modelar e mesmo mudar comportamentos, pensamentos e sentimentos dos colaboradores?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0534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C00000"/>
                </a:solidFill>
              </a:rPr>
              <a:t>Qual é o seu estilo de liderança?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Você tende a focar em sua equipe como um todo ou nos membros individuais que trabalham para você?</a:t>
            </a:r>
          </a:p>
          <a:p>
            <a:endParaRPr lang="pt-BR" dirty="0"/>
          </a:p>
        </p:txBody>
      </p:sp>
      <p:sp>
        <p:nvSpPr>
          <p:cNvPr id="4" name="Seta: da Esquerda para a Direita 3"/>
          <p:cNvSpPr/>
          <p:nvPr/>
        </p:nvSpPr>
        <p:spPr>
          <a:xfrm>
            <a:off x="457200" y="3861048"/>
            <a:ext cx="7859216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23528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098854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043070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3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059294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4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8147526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5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23528" y="4653136"/>
            <a:ext cx="1592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Foco</a:t>
            </a:r>
          </a:p>
          <a:p>
            <a:r>
              <a:rPr lang="pt-BR" dirty="0"/>
              <a:t>nos membros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164288" y="4676943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Foco na equipe </a:t>
            </a:r>
          </a:p>
        </p:txBody>
      </p:sp>
    </p:spTree>
    <p:extLst>
      <p:ext uri="{BB962C8B-B14F-4D97-AF65-F5344CB8AC3E}">
        <p14:creationId xmlns:p14="http://schemas.microsoft.com/office/powerpoint/2010/main" val="604182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C00000"/>
                </a:solidFill>
              </a:rPr>
              <a:t>Qual é o seu estilo de liderança?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r>
              <a:rPr lang="pt-BR" dirty="0"/>
              <a:t>Você tende a focar em sua equipe ou na organização na qual ela está inserida?</a:t>
            </a:r>
          </a:p>
          <a:p>
            <a:endParaRPr lang="pt-BR" dirty="0"/>
          </a:p>
        </p:txBody>
      </p:sp>
      <p:sp>
        <p:nvSpPr>
          <p:cNvPr id="4" name="Seta: da Esquerda para a Direita 3"/>
          <p:cNvSpPr/>
          <p:nvPr/>
        </p:nvSpPr>
        <p:spPr>
          <a:xfrm>
            <a:off x="457200" y="3861048"/>
            <a:ext cx="7859216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23528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098854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043070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3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059294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4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8147526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5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23528" y="4653136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Foco</a:t>
            </a:r>
          </a:p>
          <a:p>
            <a:r>
              <a:rPr lang="pt-BR" dirty="0"/>
              <a:t>na equipe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164288" y="4676943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Foco na organização</a:t>
            </a:r>
          </a:p>
        </p:txBody>
      </p:sp>
    </p:spTree>
    <p:extLst>
      <p:ext uri="{BB962C8B-B14F-4D97-AF65-F5344CB8AC3E}">
        <p14:creationId xmlns:p14="http://schemas.microsoft.com/office/powerpoint/2010/main" val="3282149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C00000"/>
                </a:solidFill>
              </a:rPr>
              <a:t>Qual é o seu estilo de liderança?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r>
              <a:rPr lang="pt-BR" dirty="0"/>
              <a:t>Você tende a focar nos desafios de hoje ou prefere lidar com o futuro?</a:t>
            </a:r>
          </a:p>
          <a:p>
            <a:endParaRPr lang="pt-BR" dirty="0"/>
          </a:p>
        </p:txBody>
      </p:sp>
      <p:sp>
        <p:nvSpPr>
          <p:cNvPr id="4" name="Seta: da Esquerda para a Direita 3"/>
          <p:cNvSpPr/>
          <p:nvPr/>
        </p:nvSpPr>
        <p:spPr>
          <a:xfrm>
            <a:off x="457200" y="3861048"/>
            <a:ext cx="7859216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23528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098854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043070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3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059294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4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8147526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5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23528" y="4653136"/>
            <a:ext cx="1103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Prefiro o</a:t>
            </a:r>
          </a:p>
          <a:p>
            <a:r>
              <a:rPr lang="pt-BR" dirty="0"/>
              <a:t>´agora´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164288" y="4676943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Prefiro planejar o futuro</a:t>
            </a:r>
          </a:p>
        </p:txBody>
      </p:sp>
    </p:spTree>
    <p:extLst>
      <p:ext uri="{BB962C8B-B14F-4D97-AF65-F5344CB8AC3E}">
        <p14:creationId xmlns:p14="http://schemas.microsoft.com/office/powerpoint/2010/main" val="825020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C00000"/>
                </a:solidFill>
              </a:rPr>
              <a:t>Qual é o seu estilo de liderança?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Você prefere a execução – ter as coisas feitas – ou a inovação - explorar novos modos de trabalho?</a:t>
            </a:r>
          </a:p>
          <a:p>
            <a:endParaRPr lang="pt-BR" dirty="0"/>
          </a:p>
        </p:txBody>
      </p:sp>
      <p:sp>
        <p:nvSpPr>
          <p:cNvPr id="4" name="Seta: da Esquerda para a Direita 3"/>
          <p:cNvSpPr/>
          <p:nvPr/>
        </p:nvSpPr>
        <p:spPr>
          <a:xfrm>
            <a:off x="457200" y="3861048"/>
            <a:ext cx="7859216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23528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098854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043070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3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059294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4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8147526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5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23528" y="4653136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Execução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308304" y="467694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Inovação</a:t>
            </a:r>
          </a:p>
        </p:txBody>
      </p:sp>
    </p:spTree>
    <p:extLst>
      <p:ext uri="{BB962C8B-B14F-4D97-AF65-F5344CB8AC3E}">
        <p14:creationId xmlns:p14="http://schemas.microsoft.com/office/powerpoint/2010/main" val="37371400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C00000"/>
                </a:solidFill>
              </a:rPr>
              <a:t>Qual é o seu estilo de liderança?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931224" cy="4873752"/>
          </a:xfrm>
        </p:spPr>
        <p:txBody>
          <a:bodyPr/>
          <a:lstStyle/>
          <a:p>
            <a:r>
              <a:rPr lang="pt-BR" dirty="0"/>
              <a:t>Você evita ter que fazer coisas que possam machucar pessoas ou grupos? Ou você é capaz de causar sofrimento em alguns para alcançar um bem maior?</a:t>
            </a:r>
          </a:p>
          <a:p>
            <a:endParaRPr lang="pt-BR" dirty="0"/>
          </a:p>
        </p:txBody>
      </p:sp>
      <p:sp>
        <p:nvSpPr>
          <p:cNvPr id="4" name="Seta: da Esquerda para a Direita 3"/>
          <p:cNvSpPr/>
          <p:nvPr/>
        </p:nvSpPr>
        <p:spPr>
          <a:xfrm>
            <a:off x="457200" y="3861048"/>
            <a:ext cx="7859216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23528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098854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043070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3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059294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4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8147526" y="350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5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23528" y="4509120"/>
            <a:ext cx="21130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Evito provocar</a:t>
            </a:r>
          </a:p>
          <a:p>
            <a:r>
              <a:rPr lang="pt-BR" dirty="0"/>
              <a:t>qualquer</a:t>
            </a:r>
          </a:p>
          <a:p>
            <a:r>
              <a:rPr lang="pt-BR" dirty="0"/>
              <a:t>tipo de sofrimento</a:t>
            </a:r>
          </a:p>
          <a:p>
            <a:r>
              <a:rPr lang="pt-BR" dirty="0"/>
              <a:t>nas pessoas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876256" y="4437112"/>
            <a:ext cx="15121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Eu prefiro promover um bem maior mesmo que cause sofrimento em alguns.</a:t>
            </a:r>
          </a:p>
        </p:txBody>
      </p:sp>
    </p:spTree>
    <p:extLst>
      <p:ext uri="{BB962C8B-B14F-4D97-AF65-F5344CB8AC3E}">
        <p14:creationId xmlns:p14="http://schemas.microsoft.com/office/powerpoint/2010/main" val="38734511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467600" cy="1143000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C00000"/>
                </a:solidFill>
              </a:rPr>
              <a:t>Estilo de Liderança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75240" cy="5328592"/>
          </a:xfrm>
        </p:spPr>
        <p:txBody>
          <a:bodyPr>
            <a:normAutofit/>
          </a:bodyPr>
          <a:lstStyle/>
          <a:p>
            <a:r>
              <a:rPr lang="pt-BR" dirty="0"/>
              <a:t>Não há respostas certas que sempre se aplicam a qualquer situação.</a:t>
            </a:r>
          </a:p>
          <a:p>
            <a:pPr lvl="1"/>
            <a:r>
              <a:rPr lang="pt-BR" dirty="0"/>
              <a:t>A escolha certa em cada caso, dependerá da situação e das pessoas envolvidas.</a:t>
            </a:r>
          </a:p>
          <a:p>
            <a:pPr lvl="1"/>
            <a:endParaRPr lang="pt-BR" dirty="0"/>
          </a:p>
          <a:p>
            <a:r>
              <a:rPr lang="pt-BR" dirty="0"/>
              <a:t>Você precisa saber O QUÊ VOCÊ PREFERE FAZER, quais respostas você dará automaticamente (sem pensar).</a:t>
            </a:r>
          </a:p>
          <a:p>
            <a:pPr lvl="1"/>
            <a:r>
              <a:rPr lang="pt-BR" dirty="0"/>
              <a:t>Estas preferências nascem da sua personalidade, seus valores e suas experiências de trabalho. Portanto, não é fácil mudar estes padrões.</a:t>
            </a:r>
          </a:p>
          <a:p>
            <a:pPr lvl="1"/>
            <a:r>
              <a:rPr lang="pt-BR" dirty="0"/>
              <a:t>Estes são seus modos preferenciais de gerenciar/liderar.</a:t>
            </a:r>
          </a:p>
          <a:p>
            <a:pPr lvl="1"/>
            <a:r>
              <a:rPr lang="pt-BR" dirty="0"/>
              <a:t>Estes modos preferenciais moldam tudo o que você faz e cada escolha que você faz.</a:t>
            </a:r>
          </a:p>
        </p:txBody>
      </p:sp>
    </p:spTree>
    <p:extLst>
      <p:ext uri="{BB962C8B-B14F-4D97-AF65-F5344CB8AC3E}">
        <p14:creationId xmlns:p14="http://schemas.microsoft.com/office/powerpoint/2010/main" val="39092753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BR" sz="2800" dirty="0">
                <a:solidFill>
                  <a:srgbClr val="C00000"/>
                </a:solidFill>
              </a:rPr>
              <a:t>Ambiente de trabalho dinâmico e mudança na força de trabalho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147248" cy="487375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Gestores estão assumindo:</a:t>
            </a:r>
          </a:p>
          <a:p>
            <a:pPr lvl="1"/>
            <a:r>
              <a:rPr lang="pt-BR" dirty="0"/>
              <a:t>Elevados níveis de responsabilidades; aumento na gestão da quantidade pessoas; </a:t>
            </a:r>
          </a:p>
          <a:p>
            <a:pPr lvl="1"/>
            <a:r>
              <a:rPr lang="pt-BR" dirty="0"/>
              <a:t>Mais processos de mudanças e adaptação frente à diversidade da força de trabalho.</a:t>
            </a:r>
          </a:p>
          <a:p>
            <a:pPr lvl="1"/>
            <a:endParaRPr lang="pt-BR" dirty="0"/>
          </a:p>
          <a:p>
            <a:r>
              <a:rPr lang="pt-BR" dirty="0"/>
              <a:t>Organizações estão cada vez mais:</a:t>
            </a:r>
          </a:p>
          <a:p>
            <a:pPr lvl="1"/>
            <a:r>
              <a:rPr lang="pt-BR" dirty="0"/>
              <a:t>Horizontalizadas e multiculturais</a:t>
            </a:r>
          </a:p>
          <a:p>
            <a:pPr lvl="1"/>
            <a:r>
              <a:rPr lang="pt-BR" dirty="0"/>
              <a:t>Complexas e fluidas em sua estrutura</a:t>
            </a:r>
          </a:p>
          <a:p>
            <a:pPr lvl="1"/>
            <a:r>
              <a:rPr lang="pt-BR" dirty="0"/>
              <a:t>Trabalho em grupos </a:t>
            </a:r>
            <a:r>
              <a:rPr lang="pt-BR" i="1" dirty="0"/>
              <a:t>ad hoc </a:t>
            </a:r>
            <a:r>
              <a:rPr lang="pt-BR" dirty="0"/>
              <a:t>(equipes, força-tarefa, comitês e conselhos)</a:t>
            </a:r>
          </a:p>
          <a:p>
            <a:pPr lvl="2"/>
            <a:r>
              <a:rPr lang="pt-BR" dirty="0"/>
              <a:t>Cross funcionais e geograficamente separados</a:t>
            </a:r>
          </a:p>
          <a:p>
            <a:pPr lvl="2"/>
            <a:r>
              <a:rPr lang="pt-BR" dirty="0"/>
              <a:t>Linha hierárquica cruzada</a:t>
            </a:r>
          </a:p>
          <a:p>
            <a:pPr lvl="1"/>
            <a:r>
              <a:rPr lang="pt-BR" dirty="0"/>
              <a:t>Organizações estão mudando o modo como funcionam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05276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BR" sz="2800" dirty="0">
                <a:solidFill>
                  <a:srgbClr val="C00000"/>
                </a:solidFill>
              </a:rPr>
              <a:t>Ambiente de trabalho dinâmico e mudança na força de trabalho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003232" cy="487375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Funcionários de diferentes gerações...</a:t>
            </a:r>
          </a:p>
          <a:p>
            <a:pPr lvl="1"/>
            <a:r>
              <a:rPr lang="pt-BR" dirty="0"/>
              <a:t>Diferentes aspirações e expectativas sobre o trabalho</a:t>
            </a:r>
          </a:p>
          <a:p>
            <a:pPr lvl="1"/>
            <a:r>
              <a:rPr lang="pt-BR" dirty="0"/>
              <a:t>Diferentes motivações e valores</a:t>
            </a:r>
          </a:p>
          <a:p>
            <a:pPr lvl="1"/>
            <a:r>
              <a:rPr lang="pt-BR" dirty="0"/>
              <a:t>Diferentes sentimentos sobre autoridade e hierarquia</a:t>
            </a:r>
          </a:p>
          <a:p>
            <a:pPr lvl="1"/>
            <a:endParaRPr lang="pt-BR" dirty="0"/>
          </a:p>
          <a:p>
            <a:r>
              <a:rPr lang="pt-BR" dirty="0"/>
              <a:t>Organizações dispersas ao redor do globo...</a:t>
            </a:r>
          </a:p>
          <a:p>
            <a:pPr lvl="1"/>
            <a:r>
              <a:rPr lang="pt-BR" dirty="0"/>
              <a:t>Funcionários com múltiplas culturas</a:t>
            </a:r>
          </a:p>
          <a:p>
            <a:pPr lvl="1"/>
            <a:r>
              <a:rPr lang="pt-BR" dirty="0"/>
              <a:t>Similaridades são superficiais (globalização – vestir, falar, interação social) </a:t>
            </a:r>
          </a:p>
          <a:p>
            <a:pPr lvl="1"/>
            <a:r>
              <a:rPr lang="pt-BR" dirty="0"/>
              <a:t>Diferenças fundamentais na atitude sobre questões chave do trabalho: tempo, prazos, hierarquia e autoridade, como administram conflitos e como se comunicam.</a:t>
            </a:r>
          </a:p>
          <a:p>
            <a:pPr lvl="1"/>
            <a:r>
              <a:rPr lang="pt-BR" dirty="0"/>
              <a:t>Relações entre os funcionários mantidas por meio da tecnologia (mais do que o face-a-face).</a:t>
            </a:r>
          </a:p>
        </p:txBody>
      </p:sp>
    </p:spTree>
    <p:extLst>
      <p:ext uri="{BB962C8B-B14F-4D97-AF65-F5344CB8AC3E}">
        <p14:creationId xmlns:p14="http://schemas.microsoft.com/office/powerpoint/2010/main" val="8348691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BR" sz="2800" dirty="0">
                <a:solidFill>
                  <a:srgbClr val="C00000"/>
                </a:solidFill>
              </a:rPr>
              <a:t>Ambiente de trabalho dinâmico e mudança na força de trabalho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75240" cy="5328592"/>
          </a:xfrm>
        </p:spPr>
        <p:txBody>
          <a:bodyPr>
            <a:normAutofit/>
          </a:bodyPr>
          <a:lstStyle/>
          <a:p>
            <a:r>
              <a:rPr lang="pt-BR" dirty="0"/>
              <a:t>Seu primeiro trabalho como gestor pode ser...</a:t>
            </a:r>
          </a:p>
          <a:p>
            <a:pPr lvl="1"/>
            <a:r>
              <a:rPr lang="pt-BR" dirty="0"/>
              <a:t>Organização multifuncional, multicultural e </a:t>
            </a:r>
            <a:r>
              <a:rPr lang="pt-BR" dirty="0" err="1"/>
              <a:t>multigeracional</a:t>
            </a:r>
            <a:r>
              <a:rPr lang="pt-BR" dirty="0"/>
              <a:t>.</a:t>
            </a:r>
          </a:p>
          <a:p>
            <a:pPr lvl="1"/>
            <a:r>
              <a:rPr lang="pt-BR" dirty="0"/>
              <a:t>Pessoas com diferentes treinamentos e experiências, distribuídas ao redor dos três continentes.</a:t>
            </a:r>
          </a:p>
          <a:p>
            <a:pPr lvl="1"/>
            <a:endParaRPr lang="pt-BR" dirty="0"/>
          </a:p>
          <a:p>
            <a:r>
              <a:rPr lang="pt-BR" dirty="0"/>
              <a:t>Mudança no contrato psicológico...</a:t>
            </a:r>
          </a:p>
          <a:p>
            <a:pPr lvl="1"/>
            <a:r>
              <a:rPr lang="pt-BR" dirty="0"/>
              <a:t>Contrato não formal entre empregador e empregado</a:t>
            </a:r>
          </a:p>
          <a:p>
            <a:pPr lvl="1"/>
            <a:r>
              <a:rPr lang="pt-BR" dirty="0"/>
              <a:t>Expectativas de cada parte em termos de lealdade, reconhecimento, quantidade e qualidade do trabalho.</a:t>
            </a:r>
          </a:p>
          <a:p>
            <a:pPr lvl="1"/>
            <a:r>
              <a:rPr lang="pt-BR" dirty="0"/>
              <a:t>Atualmente este contrato é extremamente temporário e baseado nas transações. </a:t>
            </a:r>
          </a:p>
          <a:p>
            <a:pPr lvl="2"/>
            <a:r>
              <a:rPr lang="pt-BR" dirty="0"/>
              <a:t>Relações de trabalho tendem a ser de curto prazo e baseado em pagamento pelo trabalho contratado.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83497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003232" cy="5112568"/>
          </a:xfrm>
        </p:spPr>
        <p:txBody>
          <a:bodyPr/>
          <a:lstStyle/>
          <a:p>
            <a:r>
              <a:rPr lang="pt-BR" dirty="0"/>
              <a:t>Mudança no contrato de trabalho</a:t>
            </a:r>
          </a:p>
          <a:p>
            <a:pPr lvl="1"/>
            <a:r>
              <a:rPr lang="pt-BR" dirty="0"/>
              <a:t>Maioria são tempo parcial, trabalho compartilhado, trabalho temporário, consultor independente.</a:t>
            </a:r>
          </a:p>
          <a:p>
            <a:pPr lvl="1"/>
            <a:endParaRPr lang="pt-BR" dirty="0"/>
          </a:p>
          <a:p>
            <a:r>
              <a:rPr lang="pt-BR" dirty="0"/>
              <a:t>Como administrar uma força de trabalho multifacetada e transitória?</a:t>
            </a:r>
          </a:p>
          <a:p>
            <a:pPr lvl="1"/>
            <a:r>
              <a:rPr lang="pt-BR" dirty="0"/>
              <a:t>Com pouco investimento pessoal no êxito a longo prazo da organização?</a:t>
            </a:r>
          </a:p>
          <a:p>
            <a:pPr lvl="1"/>
            <a:r>
              <a:rPr lang="pt-BR" dirty="0"/>
              <a:t>Como criar em seu pessoal um senso de comprometimento real com o trabalho? </a:t>
            </a:r>
          </a:p>
          <a:p>
            <a:pPr lvl="1"/>
            <a:r>
              <a:rPr lang="pt-BR" dirty="0"/>
              <a:t>Por que as pessoas deveriam se importar e ser comprometidas com o trabalho?</a:t>
            </a:r>
          </a:p>
          <a:p>
            <a:pPr lvl="1"/>
            <a:endParaRPr lang="pt-BR" dirty="0"/>
          </a:p>
          <a:p>
            <a:pPr marL="365760" lvl="1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BR" sz="2800" dirty="0">
                <a:solidFill>
                  <a:srgbClr val="C00000"/>
                </a:solidFill>
              </a:rPr>
              <a:t>Ambiente de trabalho dinâmico e mudança na força de trabalho</a:t>
            </a:r>
          </a:p>
        </p:txBody>
      </p:sp>
    </p:spTree>
    <p:extLst>
      <p:ext uri="{BB962C8B-B14F-4D97-AF65-F5344CB8AC3E}">
        <p14:creationId xmlns:p14="http://schemas.microsoft.com/office/powerpoint/2010/main" val="2545256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75240" cy="5112568"/>
          </a:xfrm>
        </p:spPr>
        <p:txBody>
          <a:bodyPr>
            <a:normAutofit/>
          </a:bodyPr>
          <a:lstStyle/>
          <a:p>
            <a:r>
              <a:rPr lang="pt-BR" dirty="0"/>
              <a:t>Gestores dedicam muito tempo para resolver pequenos problemas (rápida interação pessoal).</a:t>
            </a:r>
          </a:p>
          <a:p>
            <a:r>
              <a:rPr lang="pt-BR" dirty="0"/>
              <a:t>Interações pessoais não planejadas, com ampla variedade de pessoas (temas variados).</a:t>
            </a:r>
          </a:p>
          <a:p>
            <a:pPr lvl="1"/>
            <a:r>
              <a:rPr lang="pt-BR" dirty="0"/>
              <a:t>Gestores gastam 70 a 90% de seu tempo de trabalho interagindo com outras pessoas (pessoalmente, por telefone, e-mail, pela web ou usando ferramentas de redes sociais.</a:t>
            </a:r>
          </a:p>
          <a:p>
            <a:pPr lvl="1"/>
            <a:r>
              <a:rPr lang="pt-BR" dirty="0"/>
              <a:t>A maioria destas interações são reativas e caracterizam-se por serem interrupções com discussões superficiais.</a:t>
            </a:r>
          </a:p>
          <a:p>
            <a:pPr lvl="1"/>
            <a:endParaRPr lang="pt-BR" dirty="0"/>
          </a:p>
          <a:p>
            <a:r>
              <a:rPr lang="pt-BR" dirty="0"/>
              <a:t>Portanto, esqueça que o trabalho do gestor é organizado, reflexivo, cuidadosamente planejado...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C00000"/>
                </a:solidFill>
              </a:rPr>
              <a:t>Por que a gestão é tão difícil?</a:t>
            </a:r>
          </a:p>
        </p:txBody>
      </p:sp>
    </p:spTree>
    <p:extLst>
      <p:ext uri="{BB962C8B-B14F-4D97-AF65-F5344CB8AC3E}">
        <p14:creationId xmlns:p14="http://schemas.microsoft.com/office/powerpoint/2010/main" val="8048816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BR" sz="2800" dirty="0">
                <a:solidFill>
                  <a:srgbClr val="C00000"/>
                </a:solidFill>
              </a:rPr>
              <a:t>Como gerenciar neste cenário caótico?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400600"/>
          </a:xfrm>
        </p:spPr>
        <p:txBody>
          <a:bodyPr>
            <a:normAutofit lnSpcReduction="10000"/>
          </a:bodyPr>
          <a:lstStyle/>
          <a:p>
            <a:r>
              <a:rPr lang="pt-BR" dirty="0"/>
              <a:t>Como você pode fazer a gestão ao invés de somente reagir e se adaptar ao caos?</a:t>
            </a:r>
          </a:p>
          <a:p>
            <a:pPr lvl="1"/>
            <a:r>
              <a:rPr lang="pt-BR" dirty="0"/>
              <a:t>Você necessita de um claro senso do que é importante, onde você e seu grupo querem estar no futuro.</a:t>
            </a:r>
          </a:p>
          <a:p>
            <a:pPr lvl="1"/>
            <a:r>
              <a:rPr lang="pt-BR" dirty="0"/>
              <a:t>Entender as prioridades e como você alcançará seus objetivos.</a:t>
            </a:r>
          </a:p>
          <a:p>
            <a:pPr lvl="1"/>
            <a:r>
              <a:rPr lang="pt-BR" dirty="0"/>
              <a:t>Pensar sobre o que você deve fazer para </a:t>
            </a:r>
            <a:r>
              <a:rPr lang="pt-BR" i="1" dirty="0"/>
              <a:t>influenciar as pessoas </a:t>
            </a:r>
            <a:r>
              <a:rPr lang="pt-BR" dirty="0"/>
              <a:t>a serem </a:t>
            </a:r>
            <a:r>
              <a:rPr lang="pt-BR" i="1" dirty="0"/>
              <a:t>mais produtivas e alcançar os resultados </a:t>
            </a:r>
            <a:r>
              <a:rPr lang="pt-BR" dirty="0"/>
              <a:t>que você precisa.</a:t>
            </a:r>
          </a:p>
          <a:p>
            <a:pPr lvl="2"/>
            <a:endParaRPr lang="pt-BR" dirty="0"/>
          </a:p>
          <a:p>
            <a:r>
              <a:rPr lang="pt-BR" dirty="0"/>
              <a:t>Desenvolver a abordagem dos 3 imperativos do gestor:</a:t>
            </a:r>
          </a:p>
          <a:p>
            <a:pPr lvl="1"/>
            <a:r>
              <a:rPr lang="pt-BR" dirty="0"/>
              <a:t>Administrar você mesmo</a:t>
            </a:r>
          </a:p>
          <a:p>
            <a:pPr lvl="1"/>
            <a:r>
              <a:rPr lang="pt-BR" dirty="0"/>
              <a:t>Administrar suas redes de trabalho</a:t>
            </a:r>
          </a:p>
          <a:p>
            <a:pPr lvl="1"/>
            <a:r>
              <a:rPr lang="pt-BR"/>
              <a:t>Administrar </a:t>
            </a:r>
            <a:r>
              <a:rPr lang="pt-BR" dirty="0"/>
              <a:t>sua equipe</a:t>
            </a:r>
          </a:p>
          <a:p>
            <a:pPr marL="9144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5159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75240" cy="4873752"/>
          </a:xfrm>
        </p:spPr>
        <p:txBody>
          <a:bodyPr>
            <a:normAutofit/>
          </a:bodyPr>
          <a:lstStyle/>
          <a:p>
            <a:r>
              <a:rPr lang="pt-BR" dirty="0"/>
              <a:t>Esqueça que os gestores seguem sistematicamente a sequência: planejar, organizar, coordenar e controlar...</a:t>
            </a:r>
          </a:p>
          <a:p>
            <a:r>
              <a:rPr lang="pt-BR" dirty="0"/>
              <a:t>Ser gestor é difícil por causa dos inerentes paradoxos da atuação profissional.</a:t>
            </a:r>
          </a:p>
          <a:p>
            <a:r>
              <a:rPr lang="pt-BR"/>
              <a:t>Paradoxo: </a:t>
            </a:r>
            <a:r>
              <a:rPr lang="pt-BR" dirty="0"/>
              <a:t>elementos contraditórios mas verdadeiros e úteis.</a:t>
            </a:r>
          </a:p>
          <a:p>
            <a:pPr lvl="1"/>
            <a:r>
              <a:rPr lang="pt-BR" dirty="0"/>
              <a:t>Ex. Gestor deve focar no trabalho que as pessoas fazem e devem focar nas pessoas que fazem o trabalho. </a:t>
            </a:r>
          </a:p>
          <a:p>
            <a:pPr lvl="2"/>
            <a:r>
              <a:rPr lang="pt-BR" dirty="0"/>
              <a:t>Contradição: focar no trabalho versus focar nas pessoas.</a:t>
            </a:r>
          </a:p>
          <a:p>
            <a:pPr lvl="1"/>
            <a:r>
              <a:rPr lang="pt-BR" dirty="0"/>
              <a:t>Equilíbrio: Lidar com o trabalho realizado pelas pessoas!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C00000"/>
                </a:solidFill>
              </a:rPr>
              <a:t>Por que a gestão é tão difícil?</a:t>
            </a:r>
          </a:p>
        </p:txBody>
      </p:sp>
    </p:spTree>
    <p:extLst>
      <p:ext uri="{BB962C8B-B14F-4D97-AF65-F5344CB8AC3E}">
        <p14:creationId xmlns:p14="http://schemas.microsoft.com/office/powerpoint/2010/main" val="1205750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800" dirty="0">
                <a:solidFill>
                  <a:srgbClr val="C00000"/>
                </a:solidFill>
              </a:rPr>
            </a:br>
            <a:br>
              <a:rPr lang="pt-BR" sz="2800" dirty="0">
                <a:solidFill>
                  <a:srgbClr val="C00000"/>
                </a:solidFill>
              </a:rPr>
            </a:br>
            <a:r>
              <a:rPr lang="pt-BR" sz="2800" dirty="0">
                <a:solidFill>
                  <a:srgbClr val="C00000"/>
                </a:solidFill>
              </a:rPr>
              <a:t>Paradoxo 1: </a:t>
            </a:r>
            <a:br>
              <a:rPr lang="pt-BR" sz="2800" dirty="0">
                <a:solidFill>
                  <a:srgbClr val="C00000"/>
                </a:solidFill>
              </a:rPr>
            </a:br>
            <a:r>
              <a:rPr lang="pt-BR" sz="2800" dirty="0">
                <a:solidFill>
                  <a:srgbClr val="C00000"/>
                </a:solidFill>
              </a:rPr>
              <a:t>Você é responsável pelo que as outras pessoas fazem!</a:t>
            </a:r>
            <a:br>
              <a:rPr lang="pt-BR" sz="2800" dirty="0">
                <a:solidFill>
                  <a:srgbClr val="C00000"/>
                </a:solidFill>
              </a:rPr>
            </a:b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467600" cy="4205064"/>
          </a:xfrm>
        </p:spPr>
        <p:txBody>
          <a:bodyPr/>
          <a:lstStyle/>
          <a:p>
            <a:r>
              <a:rPr lang="pt-BR" dirty="0"/>
              <a:t>Paradoxos enfrentados pelos gestores:</a:t>
            </a:r>
          </a:p>
          <a:p>
            <a:pPr lvl="1"/>
            <a:r>
              <a:rPr lang="pt-BR" sz="2200" dirty="0"/>
              <a:t>Você é responsável pelo que as outras pessoas fazem!</a:t>
            </a:r>
          </a:p>
          <a:p>
            <a:pPr lvl="2"/>
            <a:r>
              <a:rPr lang="pt-BR" sz="2200" dirty="0"/>
              <a:t>Desempenho é o ponto chave. O trabalho deve ser feito pelo seu grupo...e não por você! </a:t>
            </a:r>
          </a:p>
          <a:p>
            <a:pPr lvl="3"/>
            <a:r>
              <a:rPr lang="pt-BR" sz="2200" dirty="0"/>
              <a:t>Delegar ou centralizar?</a:t>
            </a:r>
          </a:p>
          <a:p>
            <a:pPr lvl="2"/>
            <a:r>
              <a:rPr lang="pt-BR" sz="2200" dirty="0"/>
              <a:t>Você trabalha por meio da ação de terceiros. </a:t>
            </a:r>
          </a:p>
          <a:p>
            <a:pPr lvl="2"/>
            <a:r>
              <a:rPr lang="pt-BR" sz="2200" dirty="0"/>
              <a:t>Você pode trabalhar COM as pessoas ao invés de simplesmente dar ordens para serem seguidas.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3623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pt-BR" sz="2500" dirty="0">
                <a:solidFill>
                  <a:srgbClr val="C00000"/>
                </a:solidFill>
              </a:rPr>
              <a:t>Paradoxo 2: </a:t>
            </a:r>
            <a:br>
              <a:rPr lang="pt-BR" sz="2500" dirty="0">
                <a:solidFill>
                  <a:srgbClr val="C00000"/>
                </a:solidFill>
              </a:rPr>
            </a:br>
            <a:r>
              <a:rPr lang="pt-BR" sz="2500" dirty="0">
                <a:solidFill>
                  <a:srgbClr val="C00000"/>
                </a:solidFill>
              </a:rPr>
              <a:t>Ao invés de focar no trabalho, focar nas pessoas que fazem o trabalho.</a:t>
            </a:r>
            <a:br>
              <a:rPr lang="pt-BR" sz="2500" dirty="0">
                <a:solidFill>
                  <a:srgbClr val="C00000"/>
                </a:solidFill>
              </a:rPr>
            </a:br>
            <a:br>
              <a:rPr lang="pt-BR" sz="2500" dirty="0">
                <a:solidFill>
                  <a:srgbClr val="C00000"/>
                </a:solidFill>
              </a:rPr>
            </a:br>
            <a:endParaRPr lang="pt-BR" sz="2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136904" cy="4968552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Ao invés de focar somente no trabalho você deve focar nas pessoas que fazem o trabalho.</a:t>
            </a:r>
          </a:p>
          <a:p>
            <a:pPr lvl="1"/>
            <a:r>
              <a:rPr lang="pt-BR" dirty="0"/>
              <a:t>Gestores são responsáveis pelo trabalho. Conseguem que o trabalho seja feito influenciando as pessoas que fazem o trabalho.</a:t>
            </a:r>
          </a:p>
          <a:p>
            <a:pPr lvl="1"/>
            <a:endParaRPr lang="pt-BR" dirty="0"/>
          </a:p>
          <a:p>
            <a:r>
              <a:rPr lang="pt-BR" dirty="0"/>
              <a:t>Prestar atenção à capacidade cognitiva e aos aspectos afetivos das pessoas.</a:t>
            </a:r>
          </a:p>
          <a:p>
            <a:pPr lvl="1"/>
            <a:r>
              <a:rPr lang="pt-BR" dirty="0"/>
              <a:t>A maioria dos trabalhos requerem conhecimento, julgamento, reflexão e tomada de decisão.</a:t>
            </a:r>
          </a:p>
          <a:p>
            <a:pPr lvl="1"/>
            <a:r>
              <a:rPr lang="pt-BR" dirty="0"/>
              <a:t>Importante que as pessoas se importem com o que fazem (significado psicológico)</a:t>
            </a:r>
          </a:p>
          <a:p>
            <a:pPr lvl="1"/>
            <a:r>
              <a:rPr lang="pt-BR" dirty="0"/>
              <a:t>Líder que enfatiza ordens e críticas. </a:t>
            </a:r>
          </a:p>
          <a:p>
            <a:pPr lvl="2"/>
            <a:r>
              <a:rPr lang="pt-BR" dirty="0"/>
              <a:t>Não produzirá engajamento e resultados de longo prazo.</a:t>
            </a:r>
          </a:p>
          <a:p>
            <a:pPr lvl="1"/>
            <a:r>
              <a:rPr lang="pt-BR" dirty="0"/>
              <a:t>Desenvolver outras formas menos diretas mas mais efetivas de exercer influência </a:t>
            </a:r>
          </a:p>
          <a:p>
            <a:pPr lvl="2"/>
            <a:r>
              <a:rPr lang="pt-BR" dirty="0"/>
              <a:t>Apoio, desenvolvimento e encorajamento</a:t>
            </a:r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2232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C00000"/>
                </a:solidFill>
              </a:rPr>
              <a:t>Paradoxo 3: </a:t>
            </a:r>
            <a:br>
              <a:rPr lang="pt-BR" dirty="0">
                <a:solidFill>
                  <a:srgbClr val="C00000"/>
                </a:solidFill>
              </a:rPr>
            </a:br>
            <a:r>
              <a:rPr lang="pt-BR" dirty="0">
                <a:solidFill>
                  <a:srgbClr val="C00000"/>
                </a:solidFill>
              </a:rPr>
              <a:t>desenvolver as pessoas e principalmente, avaliá-las!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56184"/>
            <a:ext cx="8075240" cy="5229200"/>
          </a:xfrm>
        </p:spPr>
        <p:txBody>
          <a:bodyPr/>
          <a:lstStyle/>
          <a:p>
            <a:r>
              <a:rPr lang="pt-BR" dirty="0"/>
              <a:t>Promover o </a:t>
            </a:r>
            <a:r>
              <a:rPr lang="pt-BR" i="1" dirty="0"/>
              <a:t>desenvolvimento</a:t>
            </a:r>
            <a:r>
              <a:rPr lang="pt-BR" dirty="0"/>
              <a:t> versus </a:t>
            </a:r>
            <a:r>
              <a:rPr lang="pt-BR" i="1" dirty="0"/>
              <a:t>remover</a:t>
            </a:r>
            <a:r>
              <a:rPr lang="pt-BR" dirty="0"/>
              <a:t> aqueles que não conseguem fazer o trabalho.</a:t>
            </a:r>
          </a:p>
          <a:p>
            <a:pPr lvl="1"/>
            <a:r>
              <a:rPr lang="pt-BR" dirty="0"/>
              <a:t>Avaliação é imprescindível para o desenvolvimento.</a:t>
            </a:r>
          </a:p>
          <a:p>
            <a:pPr lvl="1"/>
            <a:r>
              <a:rPr lang="pt-BR" dirty="0"/>
              <a:t>Escolha difícil: decidir entre focar no interesse do grupo e abandonar o desenvolvimento daqueles que não conseguem contribuir com o grupo.</a:t>
            </a:r>
          </a:p>
          <a:p>
            <a:pPr lvl="1"/>
            <a:endParaRPr lang="pt-BR" dirty="0"/>
          </a:p>
          <a:p>
            <a:r>
              <a:rPr lang="pt-BR" dirty="0"/>
              <a:t>Como encontrar o equilíbrio entre a necessidade de aprendizagem e a necessidade de desempenho?</a:t>
            </a:r>
          </a:p>
          <a:p>
            <a:pPr lvl="1"/>
            <a:r>
              <a:rPr lang="pt-BR" dirty="0"/>
              <a:t>Papéis opostos: treinador e juiz! </a:t>
            </a:r>
          </a:p>
          <a:p>
            <a:pPr lvl="2"/>
            <a:r>
              <a:rPr lang="pt-BR" dirty="0"/>
              <a:t>Grande esforço emocional e desafio gerencial.</a:t>
            </a:r>
          </a:p>
          <a:p>
            <a:pPr lvl="2"/>
            <a:r>
              <a:rPr lang="pt-BR" dirty="0"/>
              <a:t>Vale a pena abrir mão de um destes papéis?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3037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487375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pt-BR" dirty="0"/>
              <a:t> </a:t>
            </a:r>
          </a:p>
          <a:p>
            <a:pPr marL="0" indent="0" algn="ctr">
              <a:buNone/>
            </a:pPr>
            <a:endParaRPr lang="pt-BR" sz="4000" dirty="0"/>
          </a:p>
          <a:p>
            <a:pPr marL="0" indent="0" algn="ctr">
              <a:buNone/>
            </a:pPr>
            <a:endParaRPr lang="pt-BR" sz="4000" dirty="0"/>
          </a:p>
          <a:p>
            <a:pPr marL="0" indent="0" algn="ctr">
              <a:buNone/>
            </a:pPr>
            <a:r>
              <a:rPr lang="pt-BR" sz="4000" dirty="0"/>
              <a:t>Todo grupo é uma equipe?</a:t>
            </a:r>
          </a:p>
        </p:txBody>
      </p:sp>
    </p:spTree>
    <p:extLst>
      <p:ext uri="{BB962C8B-B14F-4D97-AF65-F5344CB8AC3E}">
        <p14:creationId xmlns:p14="http://schemas.microsoft.com/office/powerpoint/2010/main" val="3025966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500" dirty="0">
                <a:solidFill>
                  <a:srgbClr val="C00000"/>
                </a:solidFill>
              </a:rPr>
              <a:t>Paradoxo 4: </a:t>
            </a:r>
            <a:br>
              <a:rPr lang="pt-BR" sz="2500" dirty="0">
                <a:solidFill>
                  <a:srgbClr val="C00000"/>
                </a:solidFill>
              </a:rPr>
            </a:br>
            <a:r>
              <a:rPr lang="pt-BR" sz="2500" dirty="0">
                <a:solidFill>
                  <a:srgbClr val="C00000"/>
                </a:solidFill>
              </a:rPr>
              <a:t>transformar o grupo em uma equipe coesa sem perder de vista os indivíduos.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5069160"/>
          </a:xfrm>
        </p:spPr>
        <p:txBody>
          <a:bodyPr/>
          <a:lstStyle/>
          <a:p>
            <a:r>
              <a:rPr lang="pt-BR" dirty="0"/>
              <a:t>Equipe não é sinônimo de Grupo!</a:t>
            </a:r>
          </a:p>
          <a:p>
            <a:pPr lvl="1"/>
            <a:r>
              <a:rPr lang="pt-BR" dirty="0"/>
              <a:t>Toda equipe é um grupo mas nem todo grupo é uma equipe.</a:t>
            </a:r>
          </a:p>
          <a:p>
            <a:pPr lvl="1"/>
            <a:r>
              <a:rPr lang="pt-BR" dirty="0"/>
              <a:t>Há um forte senso do coletivo (NÓS) e uma crença compartilhada de que NÓS conseguimos ou falhamos juntos!</a:t>
            </a:r>
          </a:p>
          <a:p>
            <a:pPr lvl="1"/>
            <a:endParaRPr lang="pt-BR" dirty="0"/>
          </a:p>
          <a:p>
            <a:r>
              <a:rPr lang="pt-BR" dirty="0"/>
              <a:t>Equipe: transformar um grupo de pessoas a se </a:t>
            </a:r>
            <a:r>
              <a:rPr lang="pt-BR" i="1" dirty="0"/>
              <a:t>comprometer</a:t>
            </a:r>
            <a:r>
              <a:rPr lang="pt-BR" dirty="0"/>
              <a:t> com um </a:t>
            </a:r>
            <a:r>
              <a:rPr lang="pt-BR" i="1" dirty="0"/>
              <a:t>objetivo comum </a:t>
            </a:r>
            <a:r>
              <a:rPr lang="pt-BR" dirty="0"/>
              <a:t>ao fazer o </a:t>
            </a:r>
            <a:r>
              <a:rPr lang="pt-BR" i="1" dirty="0"/>
              <a:t>trabalho coletivo</a:t>
            </a:r>
            <a:r>
              <a:rPr lang="pt-BR" dirty="0"/>
              <a:t>.</a:t>
            </a:r>
          </a:p>
          <a:p>
            <a:pPr lvl="1"/>
            <a:r>
              <a:rPr lang="pt-BR" dirty="0"/>
              <a:t>Equipe inovadora: deve ter diversidade em termos de competências, experiências e interesses individuais.</a:t>
            </a:r>
          </a:p>
        </p:txBody>
      </p:sp>
    </p:spTree>
    <p:extLst>
      <p:ext uri="{BB962C8B-B14F-4D97-AF65-F5344CB8AC3E}">
        <p14:creationId xmlns:p14="http://schemas.microsoft.com/office/powerpoint/2010/main" val="777413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88B5779-33D8-4BE3-B97D-9B7BE78548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Apresentação1</Template>
  <TotalTime>377</TotalTime>
  <Words>1967</Words>
  <Application>Microsoft Office PowerPoint</Application>
  <PresentationFormat>Apresentação na tela (4:3)</PresentationFormat>
  <Paragraphs>259</Paragraphs>
  <Slides>30</Slides>
  <Notes>0</Notes>
  <HiddenSlides>1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5" baseType="lpstr">
      <vt:lpstr>Century Schoolbook</vt:lpstr>
      <vt:lpstr>Courier New</vt:lpstr>
      <vt:lpstr>Wingdings</vt:lpstr>
      <vt:lpstr>Wingdings 2</vt:lpstr>
      <vt:lpstr>Balcão Envidraçado</vt:lpstr>
      <vt:lpstr>Por que a gestão é tão difícil?   Being the Boss – The 3 Imperatives for becoming a great leader. Linda hill – hbr, 2011.</vt:lpstr>
      <vt:lpstr>Por que a gestão é tão difícil?</vt:lpstr>
      <vt:lpstr>Por que a gestão é tão difícil?</vt:lpstr>
      <vt:lpstr>Por que a gestão é tão difícil?</vt:lpstr>
      <vt:lpstr>  Paradoxo 1:  Você é responsável pelo que as outras pessoas fazem! </vt:lpstr>
      <vt:lpstr>Paradoxo 2:  Ao invés de focar no trabalho, focar nas pessoas que fazem o trabalho.  </vt:lpstr>
      <vt:lpstr>Paradoxo 3:  desenvolver as pessoas e principalmente, avaliá-las!</vt:lpstr>
      <vt:lpstr>Apresentação do PowerPoint</vt:lpstr>
      <vt:lpstr>Paradoxo 4:  transformar o grupo em uma equipe coesa sem perder de vista os indivíduos.</vt:lpstr>
      <vt:lpstr>Apresentação do PowerPoint</vt:lpstr>
      <vt:lpstr>Paradoxo 5:  para gerenciar o seu grupo, você deve gerenciar o contexto maior (além do grupo)</vt:lpstr>
      <vt:lpstr>Paradoxo 6:  focar no hoje e no amanhã.</vt:lpstr>
      <vt:lpstr>Paradoxo 6:  você deve executar e inovar.</vt:lpstr>
      <vt:lpstr>Apresentação do PowerPoint</vt:lpstr>
      <vt:lpstr>Paradoxo 8:  você deve ´ferir´ alguns para obter um bem maior.</vt:lpstr>
      <vt:lpstr>Os Paradoxos definem a natureza fundamental da gestão.</vt:lpstr>
      <vt:lpstr>Qual é o seu estilo de liderança?</vt:lpstr>
      <vt:lpstr>Qual é o seu estilo de liderança?</vt:lpstr>
      <vt:lpstr>Qual é o seu estilo de liderança?</vt:lpstr>
      <vt:lpstr>Qual é o seu estilo de liderança?</vt:lpstr>
      <vt:lpstr>Qual é o seu estilo de liderança?</vt:lpstr>
      <vt:lpstr>Qual é o seu estilo de liderança?</vt:lpstr>
      <vt:lpstr>Qual é o seu estilo de liderança?</vt:lpstr>
      <vt:lpstr>Qual é o seu estilo de liderança?</vt:lpstr>
      <vt:lpstr>Estilo de Liderança</vt:lpstr>
      <vt:lpstr>Ambiente de trabalho dinâmico e mudança na força de trabalho</vt:lpstr>
      <vt:lpstr>Ambiente de trabalho dinâmico e mudança na força de trabalho</vt:lpstr>
      <vt:lpstr>Ambiente de trabalho dinâmico e mudança na força de trabalho</vt:lpstr>
      <vt:lpstr>Ambiente de trabalho dinâmico e mudança na força de trabalho</vt:lpstr>
      <vt:lpstr>Como gerenciar neste cenário caótico?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 que a gestão é tão difícil?</dc:title>
  <dc:creator>Irene Kazumi Miura</dc:creator>
  <cp:keywords/>
  <cp:lastModifiedBy>Irene Kazumi Miura</cp:lastModifiedBy>
  <cp:revision>39</cp:revision>
  <dcterms:created xsi:type="dcterms:W3CDTF">2016-08-18T14:48:20Z</dcterms:created>
  <dcterms:modified xsi:type="dcterms:W3CDTF">2017-08-30T18:33:38Z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TC021162739991</vt:lpwstr>
  </property>
</Properties>
</file>