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80" r:id="rId9"/>
    <p:sldId id="264" r:id="rId10"/>
    <p:sldId id="265" r:id="rId11"/>
    <p:sldId id="266" r:id="rId12"/>
    <p:sldId id="267" r:id="rId13"/>
    <p:sldId id="270" r:id="rId14"/>
    <p:sldId id="269" r:id="rId15"/>
    <p:sldId id="272" r:id="rId16"/>
    <p:sldId id="277" r:id="rId17"/>
    <p:sldId id="268" r:id="rId18"/>
    <p:sldId id="273" r:id="rId19"/>
    <p:sldId id="274" r:id="rId20"/>
    <p:sldId id="278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E58C8-B1F0-D649-9424-07FE4D774BF6}" type="datetimeFigureOut">
              <a:rPr lang="en-US" smtClean="0"/>
              <a:t>9/22/2014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61C81-A413-7848-965B-0213EC6163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3102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Consistência, Leveza, Rapidez, Exatidão, Visibilidade e Multiplicidade</a:t>
            </a:r>
            <a:r>
              <a:rPr lang="pt-BR" baseline="0" dirty="0" smtClean="0"/>
              <a:t> (Seis Propostas para o Próximo Milênio)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61C81-A413-7848-965B-0213EC61632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5814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E06E-9D8F-2A43-9C7A-FF84E6D1A559}" type="datetimeFigureOut">
              <a:rPr lang="en-US" smtClean="0"/>
              <a:t>9/22/2014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B80D-6CB0-5247-8493-C430E00A1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0339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E06E-9D8F-2A43-9C7A-FF84E6D1A559}" type="datetimeFigureOut">
              <a:rPr lang="en-US" smtClean="0"/>
              <a:t>9/22/2014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B80D-6CB0-5247-8493-C430E00A1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158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E06E-9D8F-2A43-9C7A-FF84E6D1A559}" type="datetimeFigureOut">
              <a:rPr lang="en-US" smtClean="0"/>
              <a:t>9/22/2014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B80D-6CB0-5247-8493-C430E00A1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31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E06E-9D8F-2A43-9C7A-FF84E6D1A559}" type="datetimeFigureOut">
              <a:rPr lang="en-US" smtClean="0"/>
              <a:t>9/22/2014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B80D-6CB0-5247-8493-C430E00A1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05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E06E-9D8F-2A43-9C7A-FF84E6D1A559}" type="datetimeFigureOut">
              <a:rPr lang="en-US" smtClean="0"/>
              <a:t>9/22/2014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B80D-6CB0-5247-8493-C430E00A1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092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E06E-9D8F-2A43-9C7A-FF84E6D1A559}" type="datetimeFigureOut">
              <a:rPr lang="en-US" smtClean="0"/>
              <a:t>9/22/2014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B80D-6CB0-5247-8493-C430E00A1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212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E06E-9D8F-2A43-9C7A-FF84E6D1A559}" type="datetimeFigureOut">
              <a:rPr lang="en-US" smtClean="0"/>
              <a:t>9/22/2014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B80D-6CB0-5247-8493-C430E00A1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5587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E06E-9D8F-2A43-9C7A-FF84E6D1A559}" type="datetimeFigureOut">
              <a:rPr lang="en-US" smtClean="0"/>
              <a:t>9/22/2014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B80D-6CB0-5247-8493-C430E00A1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9963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E06E-9D8F-2A43-9C7A-FF84E6D1A559}" type="datetimeFigureOut">
              <a:rPr lang="en-US" smtClean="0"/>
              <a:t>9/22/2014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B80D-6CB0-5247-8493-C430E00A1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44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E06E-9D8F-2A43-9C7A-FF84E6D1A559}" type="datetimeFigureOut">
              <a:rPr lang="en-US" smtClean="0"/>
              <a:t>9/22/2014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B80D-6CB0-5247-8493-C430E00A1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74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FE06E-9D8F-2A43-9C7A-FF84E6D1A559}" type="datetimeFigureOut">
              <a:rPr lang="en-US" smtClean="0"/>
              <a:t>9/22/2014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CB80D-6CB0-5247-8493-C430E00A1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3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FE06E-9D8F-2A43-9C7A-FF84E6D1A559}" type="datetimeFigureOut">
              <a:rPr lang="en-US" smtClean="0"/>
              <a:t>9/22/2014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CB80D-6CB0-5247-8493-C430E00A12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2117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utesemeiotic.org" TargetMode="External"/><Relationship Id="rId2" Type="http://schemas.openxmlformats.org/officeDocument/2006/relationships/hyperlink" Target="mailto:viniroma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emeiosis.com.b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Comunicação</a:t>
            </a:r>
            <a:r>
              <a:rPr lang="en-US" dirty="0"/>
              <a:t>, </a:t>
            </a:r>
            <a:r>
              <a:rPr lang="en-US" dirty="0" err="1"/>
              <a:t>cultura</a:t>
            </a:r>
            <a:r>
              <a:rPr lang="en-US" dirty="0"/>
              <a:t> e </a:t>
            </a:r>
            <a:r>
              <a:rPr lang="en-US" dirty="0" err="1"/>
              <a:t>complexidade</a:t>
            </a:r>
            <a:r>
              <a:rPr lang="pt-BR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 Dr. Vinicius Romanini</a:t>
            </a:r>
          </a:p>
          <a:p>
            <a:r>
              <a:rPr lang="pt-BR" dirty="0" smtClean="0"/>
              <a:t>Escola de Comunicações e Artes</a:t>
            </a:r>
          </a:p>
          <a:p>
            <a:r>
              <a:rPr lang="pt-BR" dirty="0" smtClean="0"/>
              <a:t>Universidade de São Paulo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450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50467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" t="23352" r="30968" b="1003"/>
          <a:stretch/>
        </p:blipFill>
        <p:spPr>
          <a:xfrm>
            <a:off x="1892873" y="533400"/>
            <a:ext cx="5542947" cy="58504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19867" y="3318933"/>
            <a:ext cx="179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Positivismo</a:t>
            </a:r>
            <a:endParaRPr lang="pt-BR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27600" y="3318933"/>
            <a:ext cx="191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Novo Paradigma</a:t>
            </a:r>
            <a:endParaRPr lang="pt-B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65866" y="4453467"/>
            <a:ext cx="2048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Objetividade e Neutralidade</a:t>
            </a:r>
            <a:endParaRPr lang="pt-BR" dirty="0"/>
          </a:p>
        </p:txBody>
      </p:sp>
      <p:sp>
        <p:nvSpPr>
          <p:cNvPr id="8" name="TextBox 7"/>
          <p:cNvSpPr txBox="1"/>
          <p:nvPr/>
        </p:nvSpPr>
        <p:spPr>
          <a:xfrm>
            <a:off x="4656667" y="4453467"/>
            <a:ext cx="255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Subjetividade e Observação participativa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454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50467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" t="23352" r="30968" b="1003"/>
          <a:stretch/>
        </p:blipFill>
        <p:spPr>
          <a:xfrm>
            <a:off x="1892873" y="533400"/>
            <a:ext cx="5542947" cy="58504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19867" y="3318933"/>
            <a:ext cx="179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Positivismo</a:t>
            </a:r>
            <a:endParaRPr lang="pt-BR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27600" y="3318933"/>
            <a:ext cx="191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Novo Paradigma</a:t>
            </a:r>
            <a:endParaRPr lang="pt-B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65866" y="4453467"/>
            <a:ext cx="2048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Determinismo e previsibilidade</a:t>
            </a:r>
            <a:endParaRPr lang="pt-BR" dirty="0"/>
          </a:p>
        </p:txBody>
      </p:sp>
      <p:sp>
        <p:nvSpPr>
          <p:cNvPr id="8" name="TextBox 7"/>
          <p:cNvSpPr txBox="1"/>
          <p:nvPr/>
        </p:nvSpPr>
        <p:spPr>
          <a:xfrm>
            <a:off x="4656667" y="4453467"/>
            <a:ext cx="255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Indeterminismo e imprevisibilidade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768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50467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" t="23352" r="30968" b="1003"/>
          <a:stretch/>
        </p:blipFill>
        <p:spPr>
          <a:xfrm>
            <a:off x="1892873" y="533400"/>
            <a:ext cx="5542947" cy="58504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19867" y="3318933"/>
            <a:ext cx="179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Positivismo</a:t>
            </a:r>
            <a:endParaRPr lang="pt-BR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27600" y="3318933"/>
            <a:ext cx="191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Novo Paradigma</a:t>
            </a:r>
            <a:endParaRPr lang="pt-B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65866" y="4453467"/>
            <a:ext cx="2048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Ênfase no descritivo</a:t>
            </a:r>
            <a:endParaRPr lang="pt-BR" dirty="0"/>
          </a:p>
        </p:txBody>
      </p:sp>
      <p:sp>
        <p:nvSpPr>
          <p:cNvPr id="8" name="TextBox 7"/>
          <p:cNvSpPr txBox="1"/>
          <p:nvPr/>
        </p:nvSpPr>
        <p:spPr>
          <a:xfrm>
            <a:off x="4656667" y="4453467"/>
            <a:ext cx="2556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Ênfase no criativo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21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50467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" t="23352" r="30968" b="1003"/>
          <a:stretch/>
        </p:blipFill>
        <p:spPr>
          <a:xfrm>
            <a:off x="1892873" y="533400"/>
            <a:ext cx="5542947" cy="58504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19867" y="3318933"/>
            <a:ext cx="179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Positivismo</a:t>
            </a:r>
            <a:endParaRPr lang="pt-BR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27600" y="3318933"/>
            <a:ext cx="191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Novo Paradigma</a:t>
            </a:r>
            <a:endParaRPr lang="pt-B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65866" y="4453467"/>
            <a:ext cx="2048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Princípios da Identidade e da</a:t>
            </a:r>
          </a:p>
          <a:p>
            <a:r>
              <a:rPr lang="pt-BR" dirty="0" smtClean="0"/>
              <a:t>Não-contradição</a:t>
            </a:r>
            <a:endParaRPr lang="pt-BR" dirty="0"/>
          </a:p>
        </p:txBody>
      </p:sp>
      <p:sp>
        <p:nvSpPr>
          <p:cNvPr id="8" name="TextBox 7"/>
          <p:cNvSpPr txBox="1"/>
          <p:nvPr/>
        </p:nvSpPr>
        <p:spPr>
          <a:xfrm>
            <a:off x="4656667" y="4453467"/>
            <a:ext cx="25569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Identidades fugidias e convivência entre diferentes (regiões de intervalo)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13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50467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" t="23352" r="30968" b="1003"/>
          <a:stretch/>
        </p:blipFill>
        <p:spPr>
          <a:xfrm>
            <a:off x="1892873" y="533400"/>
            <a:ext cx="5542947" cy="58504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19867" y="3318933"/>
            <a:ext cx="179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Positivismo</a:t>
            </a:r>
            <a:endParaRPr lang="pt-BR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27600" y="3318933"/>
            <a:ext cx="191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Novo Paradigma</a:t>
            </a:r>
            <a:endParaRPr lang="pt-B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65866" y="4453467"/>
            <a:ext cx="2048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Busca do simples, do claro e do distinto</a:t>
            </a:r>
            <a:endParaRPr lang="pt-BR" dirty="0"/>
          </a:p>
        </p:txBody>
      </p:sp>
      <p:sp>
        <p:nvSpPr>
          <p:cNvPr id="8" name="TextBox 7"/>
          <p:cNvSpPr txBox="1"/>
          <p:nvPr/>
        </p:nvSpPr>
        <p:spPr>
          <a:xfrm>
            <a:off x="4656667" y="4453467"/>
            <a:ext cx="2556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Convivência com o complexo, o nebuloso e o confuso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824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50467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" t="23352" r="30968" b="1003"/>
          <a:stretch/>
        </p:blipFill>
        <p:spPr>
          <a:xfrm>
            <a:off x="1892873" y="533400"/>
            <a:ext cx="5542947" cy="58504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19867" y="3318933"/>
            <a:ext cx="179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Positivismo</a:t>
            </a:r>
            <a:endParaRPr lang="pt-BR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27600" y="3318933"/>
            <a:ext cx="191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Novo Paradigma</a:t>
            </a:r>
            <a:endParaRPr lang="pt-B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92874" y="4453467"/>
            <a:ext cx="2526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Técnica, economia, Eficiência na produção </a:t>
            </a:r>
          </a:p>
          <a:p>
            <a:r>
              <a:rPr lang="pt-BR" dirty="0" smtClean="0"/>
              <a:t>e transmissão de dados</a:t>
            </a:r>
            <a:endParaRPr lang="pt-BR" dirty="0"/>
          </a:p>
        </p:txBody>
      </p:sp>
      <p:sp>
        <p:nvSpPr>
          <p:cNvPr id="8" name="TextBox 7"/>
          <p:cNvSpPr txBox="1"/>
          <p:nvPr/>
        </p:nvSpPr>
        <p:spPr>
          <a:xfrm>
            <a:off x="4656667" y="4453467"/>
            <a:ext cx="2556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Saberes, novas cadeias de valores, reencontro com a afetividade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2661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50467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" t="23352" r="30968" b="1003"/>
          <a:stretch/>
        </p:blipFill>
        <p:spPr>
          <a:xfrm>
            <a:off x="1892873" y="533400"/>
            <a:ext cx="5542947" cy="58504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19867" y="3318933"/>
            <a:ext cx="179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Positivismo</a:t>
            </a:r>
            <a:endParaRPr lang="pt-BR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27600" y="3318933"/>
            <a:ext cx="191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Novo Paradigma</a:t>
            </a:r>
            <a:endParaRPr lang="pt-B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92874" y="4453467"/>
            <a:ext cx="2526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Disciplinaridade</a:t>
            </a:r>
            <a:r>
              <a:rPr lang="pt-BR" dirty="0" smtClean="0"/>
              <a:t>, epistemologia regionais, especializações</a:t>
            </a:r>
            <a:endParaRPr lang="pt-BR" dirty="0"/>
          </a:p>
        </p:txBody>
      </p:sp>
      <p:sp>
        <p:nvSpPr>
          <p:cNvPr id="8" name="TextBox 7"/>
          <p:cNvSpPr txBox="1"/>
          <p:nvPr/>
        </p:nvSpPr>
        <p:spPr>
          <a:xfrm>
            <a:off x="4656667" y="4453467"/>
            <a:ext cx="26694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Multi</a:t>
            </a:r>
            <a:r>
              <a:rPr lang="pt-BR" dirty="0" smtClean="0"/>
              <a:t> e </a:t>
            </a:r>
            <a:r>
              <a:rPr lang="pt-BR" dirty="0" err="1" smtClean="0"/>
              <a:t>trans-disciplinaridades</a:t>
            </a:r>
            <a:r>
              <a:rPr lang="pt-BR" dirty="0" smtClean="0"/>
              <a:t>, epistemologias complexas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786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50467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" t="23352" r="30968" b="1003"/>
          <a:stretch/>
        </p:blipFill>
        <p:spPr>
          <a:xfrm>
            <a:off x="1892873" y="533400"/>
            <a:ext cx="5542947" cy="58504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19867" y="3318933"/>
            <a:ext cx="179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Positivismo</a:t>
            </a:r>
            <a:endParaRPr lang="pt-BR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27600" y="3318933"/>
            <a:ext cx="191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Novo Paradigma</a:t>
            </a:r>
            <a:endParaRPr lang="pt-B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65866" y="4453467"/>
            <a:ext cx="2048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Lógicas dedutivas e indutivas: análise e generalização</a:t>
            </a:r>
            <a:endParaRPr lang="pt-BR" dirty="0"/>
          </a:p>
        </p:txBody>
      </p:sp>
      <p:sp>
        <p:nvSpPr>
          <p:cNvPr id="8" name="TextBox 7"/>
          <p:cNvSpPr txBox="1"/>
          <p:nvPr/>
        </p:nvSpPr>
        <p:spPr>
          <a:xfrm>
            <a:off x="4656667" y="4453467"/>
            <a:ext cx="27791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Lógicas da experiência: percepção, representação e interpretação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734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50467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" t="23352" r="30968" b="1003"/>
          <a:stretch/>
        </p:blipFill>
        <p:spPr>
          <a:xfrm>
            <a:off x="1892873" y="533400"/>
            <a:ext cx="5542947" cy="58504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19867" y="3318933"/>
            <a:ext cx="179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Positivismo</a:t>
            </a:r>
            <a:endParaRPr lang="pt-BR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27600" y="3318933"/>
            <a:ext cx="191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Novo Paradigma</a:t>
            </a:r>
            <a:endParaRPr lang="pt-B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92874" y="4453467"/>
            <a:ext cx="2526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Globalização, massificação</a:t>
            </a:r>
            <a:r>
              <a:rPr lang="pt-BR" dirty="0"/>
              <a:t> </a:t>
            </a:r>
            <a:r>
              <a:rPr lang="pt-BR" dirty="0" smtClean="0"/>
              <a:t>e Individualismo</a:t>
            </a:r>
            <a:endParaRPr lang="pt-BR" dirty="0"/>
          </a:p>
        </p:txBody>
      </p:sp>
      <p:sp>
        <p:nvSpPr>
          <p:cNvPr id="8" name="TextBox 7"/>
          <p:cNvSpPr txBox="1"/>
          <p:nvPr/>
        </p:nvSpPr>
        <p:spPr>
          <a:xfrm>
            <a:off x="4656667" y="4453467"/>
            <a:ext cx="2556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Co-habitações</a:t>
            </a:r>
            <a:r>
              <a:rPr lang="pt-BR" dirty="0" smtClean="0"/>
              <a:t>, multiculturalismos e </a:t>
            </a:r>
            <a:r>
              <a:rPr lang="pt-BR" dirty="0" err="1" smtClean="0"/>
              <a:t>comunitarismo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4209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50467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" t="23352" r="30968" b="1003"/>
          <a:stretch/>
        </p:blipFill>
        <p:spPr>
          <a:xfrm>
            <a:off x="1892873" y="533400"/>
            <a:ext cx="5542947" cy="58504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19867" y="3318933"/>
            <a:ext cx="179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Positivismo</a:t>
            </a:r>
            <a:endParaRPr lang="pt-BR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27600" y="3318933"/>
            <a:ext cx="191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Novo Paradigma</a:t>
            </a:r>
            <a:endParaRPr lang="pt-B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92874" y="4453467"/>
            <a:ext cx="2526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Informação matemática (discreta e binária)</a:t>
            </a:r>
            <a:endParaRPr lang="pt-BR" dirty="0"/>
          </a:p>
        </p:txBody>
      </p:sp>
      <p:sp>
        <p:nvSpPr>
          <p:cNvPr id="8" name="TextBox 7"/>
          <p:cNvSpPr txBox="1"/>
          <p:nvPr/>
        </p:nvSpPr>
        <p:spPr>
          <a:xfrm>
            <a:off x="4656667" y="4453467"/>
            <a:ext cx="255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Produção de Semioses (contínuas e qualitativas)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7264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5303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 err="1" smtClean="0"/>
              <a:t>Pont</a:t>
            </a:r>
            <a:r>
              <a:rPr lang="pt-BR" dirty="0" smtClean="0"/>
              <a:t> </a:t>
            </a:r>
            <a:r>
              <a:rPr lang="pt-BR" dirty="0" err="1" smtClean="0"/>
              <a:t>du</a:t>
            </a:r>
            <a:r>
              <a:rPr lang="pt-BR" dirty="0" smtClean="0"/>
              <a:t> </a:t>
            </a:r>
            <a:r>
              <a:rPr lang="pt-BR" dirty="0" err="1" smtClean="0"/>
              <a:t>Gard</a:t>
            </a:r>
            <a:r>
              <a:rPr lang="pt-BR" dirty="0" smtClean="0"/>
              <a:t>, Nîmes, França</a:t>
            </a:r>
            <a:br>
              <a:rPr lang="pt-BR" dirty="0" smtClean="0"/>
            </a:br>
            <a:r>
              <a:rPr lang="pt-BR" dirty="0" smtClean="0"/>
              <a:t>(Aqueduto romano do século </a:t>
            </a:r>
            <a:r>
              <a:rPr lang="pt-BR" dirty="0" err="1" smtClean="0"/>
              <a:t>I</a:t>
            </a:r>
            <a:r>
              <a:rPr lang="pt-BR" dirty="0" smtClean="0"/>
              <a:t> </a:t>
            </a:r>
            <a:r>
              <a:rPr lang="pt-BR" dirty="0" err="1" smtClean="0"/>
              <a:t>d.C</a:t>
            </a:r>
            <a:r>
              <a:rPr lang="pt-BR" dirty="0" smtClean="0"/>
              <a:t>)</a:t>
            </a:r>
            <a:endParaRPr lang="pt-BR" dirty="0"/>
          </a:p>
        </p:txBody>
      </p:sp>
      <p:pic>
        <p:nvPicPr>
          <p:cNvPr id="4" name="Content Placeholder 3" descr="Pont_du_Gard_(by Benh Lieu Song)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2" r="14912"/>
          <a:stretch>
            <a:fillRect/>
          </a:stretch>
        </p:blipFill>
        <p:spPr>
          <a:xfrm>
            <a:off x="457200" y="410104"/>
            <a:ext cx="8229600" cy="4525963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Foto: Benh Lieu Song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39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50467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" t="23352" r="30968" b="1003"/>
          <a:stretch/>
        </p:blipFill>
        <p:spPr>
          <a:xfrm>
            <a:off x="1892873" y="533400"/>
            <a:ext cx="5542947" cy="58504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19867" y="3318933"/>
            <a:ext cx="179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Positivismo</a:t>
            </a:r>
            <a:endParaRPr lang="pt-BR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27600" y="3318933"/>
            <a:ext cx="191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Novo Paradigma</a:t>
            </a:r>
            <a:endParaRPr lang="pt-B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92874" y="4453467"/>
            <a:ext cx="2526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Separação entre a natureza e a cultura</a:t>
            </a:r>
            <a:endParaRPr lang="pt-BR" dirty="0"/>
          </a:p>
        </p:txBody>
      </p:sp>
      <p:sp>
        <p:nvSpPr>
          <p:cNvPr id="8" name="TextBox 7"/>
          <p:cNvSpPr txBox="1"/>
          <p:nvPr/>
        </p:nvSpPr>
        <p:spPr>
          <a:xfrm>
            <a:off x="4656667" y="4453467"/>
            <a:ext cx="2556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Semiosfera como reino das significações que une natureza e cultura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8116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comunicação complexa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800" dirty="0" smtClean="0"/>
              <a:t>A realidade do virtual (... e a falácia da mera existência)</a:t>
            </a:r>
          </a:p>
          <a:p>
            <a:r>
              <a:rPr lang="pt-BR" sz="2800" dirty="0"/>
              <a:t>Nós não criamos, mas participamos do significado que se desenvolve na realidade.</a:t>
            </a:r>
          </a:p>
          <a:p>
            <a:r>
              <a:rPr lang="pt-BR" sz="2800" dirty="0" smtClean="0"/>
              <a:t>O significado é um condicional futuro.</a:t>
            </a:r>
          </a:p>
          <a:p>
            <a:r>
              <a:rPr lang="pt-BR" sz="2800" dirty="0" smtClean="0"/>
              <a:t>O significado pertence à semiosfera, e não a nós. </a:t>
            </a:r>
          </a:p>
          <a:p>
            <a:r>
              <a:rPr lang="pt-BR" sz="2800" dirty="0" smtClean="0"/>
              <a:t>A experiência estética fundamenta a ética e a lógica. </a:t>
            </a:r>
          </a:p>
          <a:p>
            <a:r>
              <a:rPr lang="pt-BR" sz="2800" dirty="0" smtClean="0"/>
              <a:t>A percepção fundamenta a experiência estética. </a:t>
            </a:r>
          </a:p>
          <a:p>
            <a:r>
              <a:rPr lang="pt-BR" sz="2800" dirty="0" smtClean="0"/>
              <a:t>A comunicação precisa de enraizamento na experiência (espaço/tempo) e de propósitos (sonhos, metáforas vivas). </a:t>
            </a:r>
          </a:p>
          <a:p>
            <a:r>
              <a:rPr lang="pt-BR" sz="2800" dirty="0" smtClean="0"/>
              <a:t>A comunicação se desenvolve melhor em comunidades diversas, abertas e generosas.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4170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Obrigado!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v</a:t>
            </a:r>
            <a:r>
              <a:rPr lang="pt-BR" dirty="0" smtClean="0">
                <a:hlinkClick r:id="rId2"/>
              </a:rPr>
              <a:t>iniroma@gmail.com</a:t>
            </a:r>
            <a:endParaRPr lang="pt-BR" dirty="0" smtClean="0"/>
          </a:p>
          <a:p>
            <a:r>
              <a:rPr lang="pt-BR" dirty="0" smtClean="0">
                <a:hlinkClick r:id="rId3"/>
              </a:rPr>
              <a:t>www.minutesemeiotic.org</a:t>
            </a:r>
            <a:endParaRPr lang="pt-BR" dirty="0" smtClean="0"/>
          </a:p>
          <a:p>
            <a:r>
              <a:rPr lang="pt-BR" dirty="0" smtClean="0">
                <a:hlinkClick r:id="rId4"/>
              </a:rPr>
              <a:t>www.semeiosis.com.br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0635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essin_du_pont_du_Gard.jp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alphaModFix amt="8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665" b="-3101"/>
          <a:stretch/>
        </p:blipFill>
        <p:spPr>
          <a:xfrm>
            <a:off x="899626" y="3140126"/>
            <a:ext cx="7240341" cy="3369655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Charles-Auguste Questel </a:t>
            </a:r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899626" y="846776"/>
            <a:ext cx="7240341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"Marco Polo descreve uma ponte, pedra por pedra.</a:t>
            </a:r>
          </a:p>
          <a:p>
            <a:r>
              <a:rPr lang="pt-BR" dirty="0"/>
              <a:t>– Mas qual é a pedra que sustenta a ponte? —pergunta </a:t>
            </a:r>
            <a:r>
              <a:rPr lang="pt-BR" dirty="0" err="1"/>
              <a:t>Kublai</a:t>
            </a:r>
            <a:r>
              <a:rPr lang="pt-BR" dirty="0"/>
              <a:t> Khan.</a:t>
            </a:r>
          </a:p>
          <a:p>
            <a:r>
              <a:rPr lang="pt-BR" dirty="0"/>
              <a:t>– A ponte não é sustentada por esta ou aquela pedra —responde Marco—, mas pela curva do arco que estas formam.</a:t>
            </a:r>
          </a:p>
          <a:p>
            <a:r>
              <a:rPr lang="pt-BR" dirty="0" err="1"/>
              <a:t>Kublai</a:t>
            </a:r>
            <a:r>
              <a:rPr lang="pt-BR" dirty="0"/>
              <a:t> Khan permanece em silêncio, refletindo. Depois acrescenta:</a:t>
            </a:r>
          </a:p>
          <a:p>
            <a:r>
              <a:rPr lang="pt-BR" dirty="0"/>
              <a:t>– Por que falar em pedras? Só o arco me interessa.</a:t>
            </a:r>
          </a:p>
          <a:p>
            <a:r>
              <a:rPr lang="pt-BR" dirty="0"/>
              <a:t>Polo responde:</a:t>
            </a:r>
          </a:p>
          <a:p>
            <a:r>
              <a:rPr lang="pt-BR" dirty="0"/>
              <a:t>– Sem pedras, o arco não existe</a:t>
            </a:r>
            <a:r>
              <a:rPr lang="pt-BR" dirty="0" smtClean="0"/>
              <a:t>.”</a:t>
            </a:r>
          </a:p>
          <a:p>
            <a:endParaRPr lang="pt-BR" dirty="0"/>
          </a:p>
          <a:p>
            <a:r>
              <a:rPr lang="pt-BR" dirty="0" smtClean="0"/>
              <a:t>(</a:t>
            </a:r>
            <a:r>
              <a:rPr lang="pt-BR" dirty="0" err="1" smtClean="0"/>
              <a:t>Italo</a:t>
            </a:r>
            <a:r>
              <a:rPr lang="pt-BR" dirty="0" smtClean="0"/>
              <a:t> Calvino, em “As Cidades Invisíveis”)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4359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50467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734" y="474134"/>
            <a:ext cx="6233554" cy="590973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66533" y="1405467"/>
            <a:ext cx="3335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err="1" smtClean="0">
                <a:solidFill>
                  <a:srgbClr val="C0504D"/>
                </a:solidFill>
              </a:rPr>
              <a:t>F</a:t>
            </a:r>
            <a:r>
              <a:rPr lang="pt-BR" sz="2400" b="1" dirty="0" smtClean="0">
                <a:solidFill>
                  <a:srgbClr val="C0504D"/>
                </a:solidFill>
              </a:rPr>
              <a:t> l </a:t>
            </a:r>
            <a:r>
              <a:rPr lang="pt-BR" sz="2400" b="1" dirty="0" err="1" smtClean="0">
                <a:solidFill>
                  <a:srgbClr val="C0504D"/>
                </a:solidFill>
              </a:rPr>
              <a:t>u</a:t>
            </a:r>
            <a:r>
              <a:rPr lang="pt-BR" sz="2400" b="1" dirty="0" smtClean="0">
                <a:solidFill>
                  <a:srgbClr val="C0504D"/>
                </a:solidFill>
              </a:rPr>
              <a:t> </a:t>
            </a:r>
            <a:r>
              <a:rPr lang="pt-BR" sz="2400" b="1" dirty="0" err="1" smtClean="0">
                <a:solidFill>
                  <a:srgbClr val="C0504D"/>
                </a:solidFill>
              </a:rPr>
              <a:t>x</a:t>
            </a:r>
            <a:r>
              <a:rPr lang="pt-BR" sz="2400" b="1" dirty="0" smtClean="0">
                <a:solidFill>
                  <a:srgbClr val="C0504D"/>
                </a:solidFill>
              </a:rPr>
              <a:t> o  </a:t>
            </a:r>
            <a:r>
              <a:rPr lang="pt-BR" sz="2400" b="1" dirty="0" err="1" smtClean="0">
                <a:solidFill>
                  <a:srgbClr val="C0504D"/>
                </a:solidFill>
              </a:rPr>
              <a:t>d</a:t>
            </a:r>
            <a:r>
              <a:rPr lang="pt-BR" sz="2400" b="1" dirty="0" smtClean="0">
                <a:solidFill>
                  <a:srgbClr val="C0504D"/>
                </a:solidFill>
              </a:rPr>
              <a:t> a  </a:t>
            </a:r>
            <a:r>
              <a:rPr lang="pt-BR" sz="2400" b="1" dirty="0" err="1" smtClean="0">
                <a:solidFill>
                  <a:srgbClr val="C0504D"/>
                </a:solidFill>
              </a:rPr>
              <a:t>v</a:t>
            </a:r>
            <a:r>
              <a:rPr lang="pt-BR" sz="2400" b="1" dirty="0" smtClean="0">
                <a:solidFill>
                  <a:srgbClr val="C0504D"/>
                </a:solidFill>
              </a:rPr>
              <a:t> </a:t>
            </a:r>
            <a:r>
              <a:rPr lang="pt-BR" sz="2400" b="1" dirty="0" err="1" smtClean="0">
                <a:solidFill>
                  <a:srgbClr val="C0504D"/>
                </a:solidFill>
              </a:rPr>
              <a:t>i</a:t>
            </a:r>
            <a:r>
              <a:rPr lang="pt-BR" sz="2400" b="1" dirty="0" smtClean="0">
                <a:solidFill>
                  <a:srgbClr val="C0504D"/>
                </a:solidFill>
              </a:rPr>
              <a:t> </a:t>
            </a:r>
            <a:r>
              <a:rPr lang="pt-BR" sz="2400" b="1" dirty="0" err="1" smtClean="0">
                <a:solidFill>
                  <a:srgbClr val="C0504D"/>
                </a:solidFill>
              </a:rPr>
              <a:t>d</a:t>
            </a:r>
            <a:r>
              <a:rPr lang="pt-BR" sz="2400" b="1" dirty="0" smtClean="0">
                <a:solidFill>
                  <a:srgbClr val="C0504D"/>
                </a:solidFill>
              </a:rPr>
              <a:t> a</a:t>
            </a:r>
            <a:endParaRPr lang="pt-BR" sz="2400" b="1" dirty="0">
              <a:solidFill>
                <a:srgbClr val="C0504D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5200" y="2067467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2"/>
                </a:solidFill>
              </a:rPr>
              <a:t>M o </a:t>
            </a:r>
            <a:r>
              <a:rPr lang="pt-BR" sz="2400" b="1" dirty="0" err="1" smtClean="0">
                <a:solidFill>
                  <a:schemeClr val="accent2"/>
                </a:solidFill>
              </a:rPr>
              <a:t>d</a:t>
            </a:r>
            <a:r>
              <a:rPr lang="pt-BR" sz="2400" b="1" dirty="0" smtClean="0">
                <a:solidFill>
                  <a:schemeClr val="accent2"/>
                </a:solidFill>
              </a:rPr>
              <a:t> e l o </a:t>
            </a:r>
            <a:r>
              <a:rPr lang="pt-BR" sz="2400" b="1" dirty="0" err="1" smtClean="0">
                <a:solidFill>
                  <a:schemeClr val="accent2"/>
                </a:solidFill>
              </a:rPr>
              <a:t>s</a:t>
            </a:r>
            <a:endParaRPr lang="pt-BR" sz="2400" b="1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40666" y="3403600"/>
            <a:ext cx="1761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err="1" smtClean="0">
                <a:solidFill>
                  <a:srgbClr val="C0504D"/>
                </a:solidFill>
              </a:rPr>
              <a:t>T</a:t>
            </a:r>
            <a:r>
              <a:rPr lang="pt-BR" sz="2400" b="1" dirty="0" smtClean="0">
                <a:solidFill>
                  <a:srgbClr val="C0504D"/>
                </a:solidFill>
              </a:rPr>
              <a:t> e o </a:t>
            </a:r>
            <a:r>
              <a:rPr lang="pt-BR" sz="2400" b="1" dirty="0" err="1" smtClean="0">
                <a:solidFill>
                  <a:srgbClr val="C0504D"/>
                </a:solidFill>
              </a:rPr>
              <a:t>r</a:t>
            </a:r>
            <a:r>
              <a:rPr lang="pt-BR" sz="2400" b="1" dirty="0" smtClean="0">
                <a:solidFill>
                  <a:srgbClr val="C0504D"/>
                </a:solidFill>
              </a:rPr>
              <a:t> </a:t>
            </a:r>
            <a:r>
              <a:rPr lang="pt-BR" sz="2400" b="1" dirty="0" err="1" smtClean="0">
                <a:solidFill>
                  <a:srgbClr val="C0504D"/>
                </a:solidFill>
              </a:rPr>
              <a:t>i</a:t>
            </a:r>
            <a:r>
              <a:rPr lang="pt-BR" sz="2400" b="1" dirty="0" smtClean="0">
                <a:solidFill>
                  <a:srgbClr val="C0504D"/>
                </a:solidFill>
              </a:rPr>
              <a:t> a </a:t>
            </a:r>
            <a:r>
              <a:rPr lang="pt-BR" sz="2400" b="1" dirty="0" err="1" smtClean="0">
                <a:solidFill>
                  <a:srgbClr val="C0504D"/>
                </a:solidFill>
              </a:rPr>
              <a:t>s</a:t>
            </a:r>
            <a:endParaRPr lang="pt-BR" sz="2400" b="1" dirty="0">
              <a:solidFill>
                <a:srgbClr val="C0504D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85067" y="4910667"/>
            <a:ext cx="2658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err="1" smtClean="0">
                <a:solidFill>
                  <a:srgbClr val="C0504D"/>
                </a:solidFill>
              </a:rPr>
              <a:t>P</a:t>
            </a:r>
            <a:r>
              <a:rPr lang="pt-BR" sz="2400" b="1" dirty="0" smtClean="0">
                <a:solidFill>
                  <a:srgbClr val="C0504D"/>
                </a:solidFill>
              </a:rPr>
              <a:t> a </a:t>
            </a:r>
            <a:r>
              <a:rPr lang="pt-BR" sz="2400" b="1" dirty="0" err="1" smtClean="0">
                <a:solidFill>
                  <a:srgbClr val="C0504D"/>
                </a:solidFill>
              </a:rPr>
              <a:t>r</a:t>
            </a:r>
            <a:r>
              <a:rPr lang="pt-BR" sz="2400" b="1" dirty="0" smtClean="0">
                <a:solidFill>
                  <a:srgbClr val="C0504D"/>
                </a:solidFill>
              </a:rPr>
              <a:t> a </a:t>
            </a:r>
            <a:r>
              <a:rPr lang="pt-BR" sz="2400" b="1" dirty="0" err="1" smtClean="0">
                <a:solidFill>
                  <a:srgbClr val="C0504D"/>
                </a:solidFill>
              </a:rPr>
              <a:t>d</a:t>
            </a:r>
            <a:r>
              <a:rPr lang="pt-BR" sz="2400" b="1" dirty="0" smtClean="0">
                <a:solidFill>
                  <a:srgbClr val="C0504D"/>
                </a:solidFill>
              </a:rPr>
              <a:t> </a:t>
            </a:r>
            <a:r>
              <a:rPr lang="pt-BR" sz="2400" b="1" dirty="0" err="1" smtClean="0">
                <a:solidFill>
                  <a:srgbClr val="C0504D"/>
                </a:solidFill>
              </a:rPr>
              <a:t>i</a:t>
            </a:r>
            <a:r>
              <a:rPr lang="pt-BR" sz="2400" b="1" dirty="0" smtClean="0">
                <a:solidFill>
                  <a:srgbClr val="C0504D"/>
                </a:solidFill>
              </a:rPr>
              <a:t> </a:t>
            </a:r>
            <a:r>
              <a:rPr lang="pt-BR" sz="2400" b="1" dirty="0" err="1" smtClean="0">
                <a:solidFill>
                  <a:srgbClr val="C0504D"/>
                </a:solidFill>
              </a:rPr>
              <a:t>g</a:t>
            </a:r>
            <a:r>
              <a:rPr lang="pt-BR" sz="2400" b="1" dirty="0" smtClean="0">
                <a:solidFill>
                  <a:srgbClr val="C0504D"/>
                </a:solidFill>
              </a:rPr>
              <a:t> m a </a:t>
            </a:r>
            <a:r>
              <a:rPr lang="pt-BR" sz="2400" b="1" dirty="0" err="1" smtClean="0">
                <a:solidFill>
                  <a:srgbClr val="C0504D"/>
                </a:solidFill>
              </a:rPr>
              <a:t>s</a:t>
            </a:r>
            <a:endParaRPr lang="pt-BR" sz="2400" b="1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37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50467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734" y="474134"/>
            <a:ext cx="6233554" cy="590973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90132" y="4893733"/>
            <a:ext cx="1862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Idade Média ao Renascimento</a:t>
            </a:r>
            <a:endParaRPr lang="pt-BR" dirty="0"/>
          </a:p>
        </p:txBody>
      </p:sp>
      <p:sp>
        <p:nvSpPr>
          <p:cNvPr id="5" name="TextBox 4"/>
          <p:cNvSpPr txBox="1"/>
          <p:nvPr/>
        </p:nvSpPr>
        <p:spPr>
          <a:xfrm>
            <a:off x="3589868" y="4893733"/>
            <a:ext cx="177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Renascimento ao Positivismo</a:t>
            </a:r>
            <a:endParaRPr lang="pt-BR" dirty="0"/>
          </a:p>
        </p:txBody>
      </p:sp>
      <p:sp>
        <p:nvSpPr>
          <p:cNvPr id="14" name="TextBox 13"/>
          <p:cNvSpPr txBox="1"/>
          <p:nvPr/>
        </p:nvSpPr>
        <p:spPr>
          <a:xfrm>
            <a:off x="5825066" y="4893732"/>
            <a:ext cx="17462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Positivismo ao Novo Paradigma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520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50467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" t="23352" r="30968" b="1003"/>
          <a:stretch/>
        </p:blipFill>
        <p:spPr>
          <a:xfrm>
            <a:off x="1892873" y="533400"/>
            <a:ext cx="5542947" cy="58504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19867" y="3318933"/>
            <a:ext cx="179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Positivismo</a:t>
            </a:r>
            <a:endParaRPr lang="pt-BR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27600" y="3318933"/>
            <a:ext cx="191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Novo Paradigma</a:t>
            </a:r>
            <a:endParaRPr lang="pt-B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319867" y="4453467"/>
            <a:ext cx="1591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Mecanicismo</a:t>
            </a:r>
            <a:endParaRPr lang="pt-BR" dirty="0"/>
          </a:p>
        </p:txBody>
      </p:sp>
      <p:sp>
        <p:nvSpPr>
          <p:cNvPr id="8" name="TextBox 7"/>
          <p:cNvSpPr txBox="1"/>
          <p:nvPr/>
        </p:nvSpPr>
        <p:spPr>
          <a:xfrm>
            <a:off x="4809067" y="4453467"/>
            <a:ext cx="2201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  </a:t>
            </a:r>
            <a:r>
              <a:rPr lang="pt-BR" dirty="0" err="1" smtClean="0"/>
              <a:t>Sistemismo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373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50467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" t="23352" r="30968" b="1003"/>
          <a:stretch/>
        </p:blipFill>
        <p:spPr>
          <a:xfrm>
            <a:off x="1892873" y="533400"/>
            <a:ext cx="5542947" cy="58504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19867" y="3318933"/>
            <a:ext cx="179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Positivismo</a:t>
            </a:r>
            <a:endParaRPr lang="pt-BR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27600" y="3318933"/>
            <a:ext cx="191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Novo Paradigma</a:t>
            </a:r>
            <a:endParaRPr lang="pt-B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319867" y="4453467"/>
            <a:ext cx="1591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Linearidade</a:t>
            </a:r>
            <a:endParaRPr lang="pt-BR" dirty="0"/>
          </a:p>
        </p:txBody>
      </p:sp>
      <p:sp>
        <p:nvSpPr>
          <p:cNvPr id="8" name="TextBox 7"/>
          <p:cNvSpPr txBox="1"/>
          <p:nvPr/>
        </p:nvSpPr>
        <p:spPr>
          <a:xfrm>
            <a:off x="4809067" y="4453467"/>
            <a:ext cx="2201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  Relações em redes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6559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50467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" t="23352" r="30968" b="1003"/>
          <a:stretch/>
        </p:blipFill>
        <p:spPr>
          <a:xfrm>
            <a:off x="1892873" y="533400"/>
            <a:ext cx="5542947" cy="58504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19867" y="3318933"/>
            <a:ext cx="179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Positivismo</a:t>
            </a:r>
            <a:endParaRPr lang="pt-BR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27600" y="3318933"/>
            <a:ext cx="191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Novo Paradigma</a:t>
            </a:r>
            <a:endParaRPr lang="pt-B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319867" y="4453467"/>
            <a:ext cx="15917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Solidez, posse material</a:t>
            </a:r>
            <a:endParaRPr lang="pt-BR" dirty="0"/>
          </a:p>
        </p:txBody>
      </p:sp>
      <p:sp>
        <p:nvSpPr>
          <p:cNvPr id="8" name="TextBox 7"/>
          <p:cNvSpPr txBox="1"/>
          <p:nvPr/>
        </p:nvSpPr>
        <p:spPr>
          <a:xfrm>
            <a:off x="4809067" y="4453467"/>
            <a:ext cx="22013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Fluidez, acessibilidade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087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50467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" t="23352" r="30968" b="1003"/>
          <a:stretch/>
        </p:blipFill>
        <p:spPr>
          <a:xfrm>
            <a:off x="1892873" y="533400"/>
            <a:ext cx="5542947" cy="58504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19867" y="3318933"/>
            <a:ext cx="179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Positivismo</a:t>
            </a:r>
            <a:endParaRPr lang="pt-BR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27600" y="3318933"/>
            <a:ext cx="191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Novo Paradigma</a:t>
            </a:r>
            <a:endParaRPr lang="pt-B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65866" y="4453467"/>
            <a:ext cx="2048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Ordem e Progresso</a:t>
            </a:r>
            <a:endParaRPr lang="pt-BR" dirty="0"/>
          </a:p>
        </p:txBody>
      </p:sp>
      <p:sp>
        <p:nvSpPr>
          <p:cNvPr id="8" name="TextBox 7"/>
          <p:cNvSpPr txBox="1"/>
          <p:nvPr/>
        </p:nvSpPr>
        <p:spPr>
          <a:xfrm>
            <a:off x="4809067" y="4453467"/>
            <a:ext cx="22013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Auto-organização e Emergência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812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8391</TotalTime>
  <Words>512</Words>
  <Application>Microsoft Office PowerPoint</Application>
  <PresentationFormat>Apresentação na tela (4:3)</PresentationFormat>
  <Paragraphs>100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Office Theme</vt:lpstr>
      <vt:lpstr>Comunicação, cultura e complexidade </vt:lpstr>
      <vt:lpstr>Pont du Gard, Nîmes, França (Aqueduto romano do século I d.C)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 comunicação complexa</vt:lpstr>
      <vt:lpstr>Obrigado!</vt:lpstr>
    </vt:vector>
  </TitlesOfParts>
  <Company>Universidade de São Paulo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 Vinicius Romanini</dc:creator>
  <cp:lastModifiedBy>Vinicius Romanini</cp:lastModifiedBy>
  <cp:revision>41</cp:revision>
  <dcterms:created xsi:type="dcterms:W3CDTF">2014-09-08T20:03:42Z</dcterms:created>
  <dcterms:modified xsi:type="dcterms:W3CDTF">2014-09-22T18:09:32Z</dcterms:modified>
</cp:coreProperties>
</file>