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258" r:id="rId4"/>
    <p:sldId id="259" r:id="rId5"/>
    <p:sldId id="260" r:id="rId6"/>
    <p:sldId id="264" r:id="rId7"/>
    <p:sldId id="269" r:id="rId8"/>
    <p:sldId id="270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95" r:id="rId17"/>
    <p:sldId id="296" r:id="rId18"/>
    <p:sldId id="297" r:id="rId19"/>
    <p:sldId id="257" r:id="rId20"/>
    <p:sldId id="262" r:id="rId21"/>
    <p:sldId id="274" r:id="rId22"/>
    <p:sldId id="278" r:id="rId23"/>
    <p:sldId id="283" r:id="rId24"/>
    <p:sldId id="298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0" r:id="rId37"/>
    <p:sldId id="279" r:id="rId38"/>
    <p:sldId id="280" r:id="rId39"/>
    <p:sldId id="299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13575530781428E-2"/>
          <c:y val="7.7251665657177462E-2"/>
          <c:w val="0.91398378420519222"/>
          <c:h val="0.7594579724360291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Plan3!$B$2:$B$111</c:f>
              <c:numCache>
                <c:formatCode>General</c:formatCod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</c:numCache>
            </c:numRef>
          </c:cat>
          <c:val>
            <c:numRef>
              <c:f>Plan3!$D$2:$D$111</c:f>
              <c:numCache>
                <c:formatCode>General</c:formatCode>
                <c:ptCount val="110"/>
                <c:pt idx="0">
                  <c:v>1958.1779999999999</c:v>
                </c:pt>
                <c:pt idx="1">
                  <c:v>2024.1839999999993</c:v>
                </c:pt>
                <c:pt idx="2">
                  <c:v>2075.5219999999999</c:v>
                </c:pt>
                <c:pt idx="3">
                  <c:v>2262.5389999999998</c:v>
                </c:pt>
                <c:pt idx="4">
                  <c:v>2288.2079999999987</c:v>
                </c:pt>
                <c:pt idx="5">
                  <c:v>2431.221</c:v>
                </c:pt>
                <c:pt idx="6">
                  <c:v>2592.569</c:v>
                </c:pt>
                <c:pt idx="7">
                  <c:v>2874.9279999999999</c:v>
                </c:pt>
                <c:pt idx="8">
                  <c:v>2750.25</c:v>
                </c:pt>
                <c:pt idx="9">
                  <c:v>2878.5949999999998</c:v>
                </c:pt>
                <c:pt idx="10">
                  <c:v>3003.2729999999997</c:v>
                </c:pt>
                <c:pt idx="11">
                  <c:v>3065.6119999999996</c:v>
                </c:pt>
                <c:pt idx="12">
                  <c:v>3223.2929999999997</c:v>
                </c:pt>
                <c:pt idx="13">
                  <c:v>3457.9809999999998</c:v>
                </c:pt>
                <c:pt idx="14">
                  <c:v>3116.9500000000012</c:v>
                </c:pt>
                <c:pt idx="15">
                  <c:v>3072.9459999999999</c:v>
                </c:pt>
                <c:pt idx="16">
                  <c:v>3303.9669999999987</c:v>
                </c:pt>
                <c:pt idx="17">
                  <c:v>3501.9849999999997</c:v>
                </c:pt>
                <c:pt idx="18">
                  <c:v>3432.3120000000013</c:v>
                </c:pt>
                <c:pt idx="19">
                  <c:v>2955.6019999999999</c:v>
                </c:pt>
                <c:pt idx="20">
                  <c:v>3417.6439999999998</c:v>
                </c:pt>
                <c:pt idx="21">
                  <c:v>2944.6009999999997</c:v>
                </c:pt>
                <c:pt idx="22">
                  <c:v>3098.6149999999998</c:v>
                </c:pt>
                <c:pt idx="23">
                  <c:v>3556.9900000000002</c:v>
                </c:pt>
                <c:pt idx="24">
                  <c:v>3531.3209999999999</c:v>
                </c:pt>
                <c:pt idx="25">
                  <c:v>3575.3249999999998</c:v>
                </c:pt>
                <c:pt idx="26">
                  <c:v>3604.6609999999987</c:v>
                </c:pt>
                <c:pt idx="27">
                  <c:v>3894.3540000000012</c:v>
                </c:pt>
                <c:pt idx="28">
                  <c:v>3905.3550000000014</c:v>
                </c:pt>
                <c:pt idx="29">
                  <c:v>4198.7150000000001</c:v>
                </c:pt>
                <c:pt idx="30">
                  <c:v>3861.351000000001</c:v>
                </c:pt>
                <c:pt idx="31">
                  <c:v>3446.98</c:v>
                </c:pt>
                <c:pt idx="32">
                  <c:v>3105.9490000000001</c:v>
                </c:pt>
                <c:pt idx="33">
                  <c:v>3274.6309999999999</c:v>
                </c:pt>
                <c:pt idx="34">
                  <c:v>3567.9910000000013</c:v>
                </c:pt>
                <c:pt idx="35">
                  <c:v>3766.009</c:v>
                </c:pt>
                <c:pt idx="36">
                  <c:v>4143.71</c:v>
                </c:pt>
                <c:pt idx="37">
                  <c:v>4433.4030000000002</c:v>
                </c:pt>
                <c:pt idx="38">
                  <c:v>4187.7140000000009</c:v>
                </c:pt>
                <c:pt idx="39">
                  <c:v>4371.0640000000003</c:v>
                </c:pt>
                <c:pt idx="40">
                  <c:v>4763.4329999999991</c:v>
                </c:pt>
                <c:pt idx="41">
                  <c:v>4891.7779999999975</c:v>
                </c:pt>
                <c:pt idx="42">
                  <c:v>4921.1140000000014</c:v>
                </c:pt>
                <c:pt idx="43">
                  <c:v>5100.7970000000005</c:v>
                </c:pt>
                <c:pt idx="44">
                  <c:v>5071.4609999999993</c:v>
                </c:pt>
                <c:pt idx="45">
                  <c:v>4253.7199999999993</c:v>
                </c:pt>
                <c:pt idx="46">
                  <c:v>4539.7460000000001</c:v>
                </c:pt>
                <c:pt idx="47">
                  <c:v>5104.4640000000009</c:v>
                </c:pt>
                <c:pt idx="48">
                  <c:v>5386.8230000000003</c:v>
                </c:pt>
                <c:pt idx="49">
                  <c:v>5203.472999999999</c:v>
                </c:pt>
                <c:pt idx="50">
                  <c:v>5977.21</c:v>
                </c:pt>
                <c:pt idx="51">
                  <c:v>6479.5890000000009</c:v>
                </c:pt>
                <c:pt idx="52">
                  <c:v>6582.2649999999994</c:v>
                </c:pt>
                <c:pt idx="53">
                  <c:v>6750.9470000000001</c:v>
                </c:pt>
                <c:pt idx="54">
                  <c:v>6838.9550000000008</c:v>
                </c:pt>
                <c:pt idx="55">
                  <c:v>7488.0139999999992</c:v>
                </c:pt>
                <c:pt idx="56">
                  <c:v>7983.0589999999993</c:v>
                </c:pt>
                <c:pt idx="57">
                  <c:v>8324.09</c:v>
                </c:pt>
                <c:pt idx="58">
                  <c:v>8544.1099999999915</c:v>
                </c:pt>
                <c:pt idx="59">
                  <c:v>8998.8179999999884</c:v>
                </c:pt>
                <c:pt idx="60">
                  <c:v>9420.5229999999938</c:v>
                </c:pt>
                <c:pt idx="61">
                  <c:v>9460.859999999986</c:v>
                </c:pt>
                <c:pt idx="62">
                  <c:v>9849.561999999989</c:v>
                </c:pt>
                <c:pt idx="63">
                  <c:v>10388.610999999994</c:v>
                </c:pt>
                <c:pt idx="64">
                  <c:v>10982.664999999994</c:v>
                </c:pt>
                <c:pt idx="65">
                  <c:v>11477.710000000005</c:v>
                </c:pt>
                <c:pt idx="66">
                  <c:v>12057.096</c:v>
                </c:pt>
                <c:pt idx="67">
                  <c:v>12442.130999999994</c:v>
                </c:pt>
                <c:pt idx="68">
                  <c:v>13076.521999999994</c:v>
                </c:pt>
                <c:pt idx="69">
                  <c:v>13861.259999999991</c:v>
                </c:pt>
                <c:pt idx="70">
                  <c:v>14862.350999999988</c:v>
                </c:pt>
                <c:pt idx="71">
                  <c:v>15430.735999999994</c:v>
                </c:pt>
                <c:pt idx="72">
                  <c:v>16046.791999999994</c:v>
                </c:pt>
                <c:pt idx="73">
                  <c:v>16919.538</c:v>
                </c:pt>
                <c:pt idx="74">
                  <c:v>16952.540999999997</c:v>
                </c:pt>
                <c:pt idx="75">
                  <c:v>16853.531999999996</c:v>
                </c:pt>
                <c:pt idx="76">
                  <c:v>17836.288000000011</c:v>
                </c:pt>
                <c:pt idx="77">
                  <c:v>18430.342000000001</c:v>
                </c:pt>
                <c:pt idx="78">
                  <c:v>18654.028999999999</c:v>
                </c:pt>
                <c:pt idx="79">
                  <c:v>19688.123</c:v>
                </c:pt>
                <c:pt idx="80">
                  <c:v>19493.771999999997</c:v>
                </c:pt>
                <c:pt idx="81">
                  <c:v>18892.383999999998</c:v>
                </c:pt>
                <c:pt idx="82">
                  <c:v>18749.370999999996</c:v>
                </c:pt>
                <c:pt idx="83">
                  <c:v>18679.698</c:v>
                </c:pt>
                <c:pt idx="84">
                  <c:v>19361.759999999987</c:v>
                </c:pt>
                <c:pt idx="85">
                  <c:v>19944.812999999987</c:v>
                </c:pt>
                <c:pt idx="86">
                  <c:v>20560.868999999999</c:v>
                </c:pt>
                <c:pt idx="87">
                  <c:v>21092.583999999999</c:v>
                </c:pt>
                <c:pt idx="88">
                  <c:v>21873.654999999992</c:v>
                </c:pt>
                <c:pt idx="89">
                  <c:v>22357.698999999997</c:v>
                </c:pt>
                <c:pt idx="90">
                  <c:v>22519.046999999999</c:v>
                </c:pt>
                <c:pt idx="91">
                  <c:v>22856.411</c:v>
                </c:pt>
                <c:pt idx="92">
                  <c:v>22607.055</c:v>
                </c:pt>
                <c:pt idx="93">
                  <c:v>22662.059999999987</c:v>
                </c:pt>
                <c:pt idx="94">
                  <c:v>23050.761999999999</c:v>
                </c:pt>
                <c:pt idx="95">
                  <c:v>23542.14</c:v>
                </c:pt>
                <c:pt idx="96">
                  <c:v>23996.847999999998</c:v>
                </c:pt>
                <c:pt idx="97">
                  <c:v>24396.550999999996</c:v>
                </c:pt>
                <c:pt idx="98">
                  <c:v>24363.547999999999</c:v>
                </c:pt>
                <c:pt idx="99">
                  <c:v>24242.537</c:v>
                </c:pt>
                <c:pt idx="100">
                  <c:v>24810.921999999999</c:v>
                </c:pt>
                <c:pt idx="101">
                  <c:v>25408.643</c:v>
                </c:pt>
                <c:pt idx="102">
                  <c:v>25661.665999999997</c:v>
                </c:pt>
                <c:pt idx="103">
                  <c:v>27212.806999999997</c:v>
                </c:pt>
                <c:pt idx="104">
                  <c:v>28646.603999999996</c:v>
                </c:pt>
                <c:pt idx="105">
                  <c:v>29724.701999999997</c:v>
                </c:pt>
                <c:pt idx="106">
                  <c:v>30700.124</c:v>
                </c:pt>
                <c:pt idx="107">
                  <c:v>31433.523999999998</c:v>
                </c:pt>
                <c:pt idx="108">
                  <c:v>32155.922999999999</c:v>
                </c:pt>
                <c:pt idx="109">
                  <c:v>32042.245999999999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80-4D2F-A375-062BBF97D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913216"/>
        <c:axId val="93897472"/>
      </c:lineChart>
      <c:catAx>
        <c:axId val="9191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897472"/>
        <c:crosses val="autoZero"/>
        <c:auto val="1"/>
        <c:lblAlgn val="ctr"/>
        <c:lblOffset val="100"/>
        <c:noMultiLvlLbl val="0"/>
      </c:catAx>
      <c:valAx>
        <c:axId val="9389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13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C8B46-9CAC-4A5E-812E-85A47721C00A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3B19-4C2A-456C-BAF8-ED6AD04B2E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42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1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264F7-66AC-8243-A187-EDC2E0174278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63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Adriana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5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46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12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43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11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40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50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6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6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776D-DA3C-4AEF-A7E4-146C3C4A3AD3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0340-1F58-4730-9908-52D9A80FE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6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4000" i="1" u="sng" dirty="0" smtClean="0"/>
              <a:t>MUDANÇA CLIMÁTICA E ACORDOS INTERNACIONAIS</a:t>
            </a:r>
            <a:endParaRPr lang="pt-BR" sz="4000" i="1" u="sng" dirty="0"/>
          </a:p>
        </p:txBody>
      </p:sp>
    </p:spTree>
    <p:extLst>
      <p:ext uri="{BB962C8B-B14F-4D97-AF65-F5344CB8AC3E}">
        <p14:creationId xmlns:p14="http://schemas.microsoft.com/office/powerpoint/2010/main" val="285160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730375" y="1"/>
            <a:ext cx="8713788" cy="2087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BR" altLang="pt-BR" sz="3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2800" dirty="0">
                <a:solidFill>
                  <a:schemeClr val="tx1">
                    <a:lumMod val="50000"/>
                  </a:schemeClr>
                </a:solidFill>
              </a:rPr>
              <a:t>ODS como síntese do trinômio – desenvolvimento social, crescimento econômico e sustentabilidade ambiental</a:t>
            </a:r>
            <a:endParaRPr lang="pt-BR" altLang="pt-B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087563"/>
            <a:ext cx="2895600" cy="42100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62" y="2244726"/>
            <a:ext cx="30194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4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730375" y="1"/>
            <a:ext cx="8713788" cy="2087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BR" altLang="pt-BR" sz="3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2800" dirty="0">
                <a:solidFill>
                  <a:schemeClr val="tx1">
                    <a:lumMod val="50000"/>
                  </a:schemeClr>
                </a:solidFill>
              </a:rPr>
              <a:t>ODS como síntese do trinômio – desenvolvimento social, crescimento econômico e sustentabilidade ambiental</a:t>
            </a:r>
            <a:endParaRPr lang="pt-BR" altLang="pt-B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1" y="2276872"/>
            <a:ext cx="2962275" cy="3848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9" y="1756367"/>
            <a:ext cx="29622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730375" y="1"/>
            <a:ext cx="8713788" cy="2087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BR" altLang="pt-BR" sz="3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3200" dirty="0">
                <a:solidFill>
                  <a:schemeClr val="tx1">
                    <a:lumMod val="50000"/>
                  </a:schemeClr>
                </a:solidFill>
              </a:rPr>
              <a:t>Síntese dos 17 </a:t>
            </a:r>
            <a:r>
              <a:rPr lang="pt-BR" altLang="pt-BR" sz="2800" dirty="0">
                <a:solidFill>
                  <a:schemeClr val="tx1">
                    <a:lumMod val="50000"/>
                  </a:schemeClr>
                </a:solidFill>
              </a:rPr>
              <a:t>ODS como 5 </a:t>
            </a:r>
            <a:r>
              <a:rPr lang="pt-BR" altLang="pt-BR" sz="2800" dirty="0" err="1">
                <a:solidFill>
                  <a:schemeClr val="tx1">
                    <a:lumMod val="50000"/>
                  </a:schemeClr>
                </a:solidFill>
              </a:rPr>
              <a:t>Ps</a:t>
            </a:r>
            <a:endParaRPr lang="pt-BR" altLang="pt-B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556793"/>
            <a:ext cx="5840144" cy="49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4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Convenção sobre a Mudança do Clima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1988 – Programa das Nações Unidas para o Meio Ambiente (PNUMA) e Organização Mundial de Meteorologia criam o IPCC (Painel Internacional sobre Mudança do Clima)</a:t>
            </a:r>
          </a:p>
          <a:p>
            <a:r>
              <a:rPr lang="pt-BR" dirty="0" smtClean="0"/>
              <a:t>1990 – primeiro relatório do IPCC leva ONU a criar Convenção Quadro as Nações Unidas sobre Mudança do Clima (CQNUMC)</a:t>
            </a:r>
          </a:p>
          <a:p>
            <a:r>
              <a:rPr lang="pt-BR" dirty="0" smtClean="0"/>
              <a:t>Rio 92 – Conferência da ONU sobre Meio Ambiente e Desenvolvimento – Agenda 21 – Assinatura do CQNUMC (Brasil primeiro signatário – depois seguido por mais 165 países).</a:t>
            </a:r>
          </a:p>
          <a:p>
            <a:r>
              <a:rPr lang="pt-BR" dirty="0"/>
              <a:t>2</a:t>
            </a:r>
            <a:r>
              <a:rPr lang="pt-BR" dirty="0" smtClean="0"/>
              <a:t> outras convenções assinadas no RIO: Diversidade Biológica e Combate à Desertificação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05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CQNUMC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Três aspectos importantes do texto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 smtClean="0"/>
              <a:t>Mudança climática preocupação crescente para o desenvolvimento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 smtClean="0"/>
              <a:t>Maior parcela das emissões de GEE, históricas e atuais, originárias dos países desenvolvidos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 smtClean="0"/>
              <a:t>Emissão per capita dos países em desenvolvimento é baixa e crescerá para que eles possam atender as necessidades sociais e de desenvolvimento.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2970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de Kyoto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CQNUMC estabelecia : </a:t>
            </a:r>
          </a:p>
          <a:p>
            <a:r>
              <a:rPr lang="pt-BR" dirty="0" smtClean="0"/>
              <a:t>Metas para o Anexo I (volta das emissões aos níveis de 1990) e grupo não Anexo I (sem metas) – OBS os grupos internamente já eram muito diferentes (Anexo I – OCDE e ex-URSS)</a:t>
            </a:r>
          </a:p>
          <a:p>
            <a:r>
              <a:rPr lang="pt-BR" dirty="0" smtClean="0"/>
              <a:t>Princípios – Precaução; Responsabilidade Comum </a:t>
            </a:r>
            <a:r>
              <a:rPr lang="pt-BR" dirty="0" smtClean="0"/>
              <a:t>porém </a:t>
            </a:r>
            <a:r>
              <a:rPr lang="pt-BR" dirty="0" smtClean="0"/>
              <a:t>Diferenciada (Efeito de Longo Prazo das emissões que afetam todos os países); contribuições com equidade e de acordo com a capacidade</a:t>
            </a:r>
          </a:p>
          <a:p>
            <a:r>
              <a:rPr lang="pt-BR" dirty="0" smtClean="0"/>
              <a:t>Mecanismos de Desenvolvimento Limpo – Reduções Certificadas de Emissões (RCE) – Créditos de Carbono</a:t>
            </a:r>
          </a:p>
          <a:p>
            <a:r>
              <a:rPr lang="pt-BR" dirty="0" smtClean="0"/>
              <a:t>Outros mecanismos possíveis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82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</a:t>
            </a:r>
            <a:r>
              <a:rPr lang="pt-BR" dirty="0"/>
              <a:t>das Emissões de GEE de 1900 a 2009 – em </a:t>
            </a:r>
            <a:r>
              <a:rPr lang="pt-BR" dirty="0" err="1"/>
              <a:t>teragramas</a:t>
            </a:r>
            <a:r>
              <a:rPr lang="pt-BR" dirty="0"/>
              <a:t> de CO2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1288869" y="1558835"/>
          <a:ext cx="9553302" cy="488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3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Emissões por Grupo de Países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10515600" cy="448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3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Emissões por Países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1"/>
            <a:ext cx="10515599" cy="457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3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Contribuição de cada área do planeta </a:t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33" y="1825625"/>
            <a:ext cx="7642134" cy="435133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9826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Forte tendência de elevação da temperatura ao longo do século XX, em especial nas últimas décadas</a:t>
            </a:r>
          </a:p>
          <a:p>
            <a:r>
              <a:rPr lang="pt-BR" dirty="0" smtClean="0"/>
              <a:t>Processo associado a significativa elevação da concentração de GEE </a:t>
            </a:r>
          </a:p>
          <a:p>
            <a:r>
              <a:rPr lang="pt-BR" dirty="0" smtClean="0"/>
              <a:t>Fenômeno fortemente relacionada a atividade humana pós Revolução Industrial – Elevação do PIB per capita (consumo de energia, fontes energéticas, padrões de consumo</a:t>
            </a:r>
            <a:r>
              <a:rPr lang="pt-BR" dirty="0" smtClean="0"/>
              <a:t>)</a:t>
            </a:r>
          </a:p>
          <a:p>
            <a:r>
              <a:rPr lang="pt-BR" dirty="0" smtClean="0"/>
              <a:t>Mas intenso debate sobre a existência e os determinantes.</a:t>
            </a:r>
            <a:endParaRPr lang="pt-BR" dirty="0" smtClean="0"/>
          </a:p>
          <a:p>
            <a:r>
              <a:rPr lang="pt-BR" dirty="0" smtClean="0"/>
              <a:t>Consequências Devastadoras: Elevação dos mares, catástrofes naturais, impacto nas colheitas,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Desafio limitar aquecimento entre 1,5 e 2ºC – Emissões atuais sinalizam entre 2,5 e 7ºC</a:t>
            </a:r>
          </a:p>
          <a:p>
            <a:r>
              <a:rPr lang="pt-BR" dirty="0" smtClean="0"/>
              <a:t>Politicas de Enfrentamento e Medidas de Adaptação: Qual a possibilidade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59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país – per capita</a:t>
            </a:r>
            <a:endParaRPr lang="pt-BR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825625"/>
            <a:ext cx="6913759" cy="435133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772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1600200"/>
            <a:ext cx="79247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Emissões Per Capita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981200" y="5486401"/>
            <a:ext cx="8229600" cy="63976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68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1" y="1909763"/>
            <a:ext cx="10145485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8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Fracasso? Emissões continuaram e ampliaram</a:t>
            </a:r>
          </a:p>
          <a:p>
            <a:r>
              <a:rPr lang="pt-BR" dirty="0" smtClean="0"/>
              <a:t>Kyoto foi simbólico mas sem efeito relevante.</a:t>
            </a:r>
          </a:p>
          <a:p>
            <a:r>
              <a:rPr lang="pt-BR" dirty="0" smtClean="0"/>
              <a:t>Forte aumento das emissões dos países não Anexo I – China já é o maior emissor sem ter atingido nível de renda dos desenvolvidos!!!</a:t>
            </a:r>
          </a:p>
          <a:p>
            <a:r>
              <a:rPr lang="pt-BR" dirty="0" smtClean="0"/>
              <a:t>Estados fizeram pouco para descarbonizar: Usinas de carvão persistem, subvenções e subsídios a energias fósseis, </a:t>
            </a:r>
          </a:p>
          <a:p>
            <a:r>
              <a:rPr lang="pt-BR" dirty="0" smtClean="0"/>
              <a:t>Persiste </a:t>
            </a:r>
            <a:r>
              <a:rPr lang="pt-BR" dirty="0" smtClean="0"/>
              <a:t>Egoísmo </a:t>
            </a:r>
            <a:r>
              <a:rPr lang="pt-BR" dirty="0" smtClean="0"/>
              <a:t>Nacional frente ao Imperativo Ecológico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4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Pontos dos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Quase todo aumento das emissões no período recente se concentrou nos países de renda média e baixa (destaque China)</a:t>
            </a:r>
          </a:p>
          <a:p>
            <a:r>
              <a:rPr lang="pt-BR" dirty="0" smtClean="0"/>
              <a:t>Emissões Per capita de vários países com destaque para os Europeus já estava em queda (porque: vazamento! precificação do carbono, politicas rígidas, </a:t>
            </a:r>
            <a:r>
              <a:rPr lang="pt-BR" dirty="0" err="1" smtClean="0"/>
              <a:t>etc</a:t>
            </a:r>
            <a:r>
              <a:rPr lang="pt-BR" dirty="0" smtClean="0"/>
              <a:t>??? – menor espaço para reduzir na Europa); além dos países da antiga URSS (queda da atividade, atualização tecnológica, adequação às normas ambientais,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r>
              <a:rPr lang="pt-BR" dirty="0" smtClean="0"/>
              <a:t>Países de renda média e baixa em elevação</a:t>
            </a:r>
          </a:p>
          <a:p>
            <a:r>
              <a:rPr lang="pt-BR" dirty="0" smtClean="0"/>
              <a:t>EUA se mantém elevado, assim como vários outros países que se baseiam em energia fóssil</a:t>
            </a:r>
          </a:p>
          <a:p>
            <a:r>
              <a:rPr lang="pt-BR" dirty="0" smtClean="0"/>
              <a:t>Taxa de crescimento de emissões mundiais vinha em queda, mas voltou a subir nesse século. Europa taxa negativa nas 3 últimas décadas, países médios forte elevação – Curva </a:t>
            </a:r>
            <a:r>
              <a:rPr lang="pt-BR" dirty="0" err="1" smtClean="0"/>
              <a:t>mbiental</a:t>
            </a:r>
            <a:r>
              <a:rPr lang="pt-BR" dirty="0" smtClean="0"/>
              <a:t> de Kuznets?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413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a dificuldade e os fracassos!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Debates nos últimos “30 anos” – ações midiáticas, individuais, sem alterar comportamento coletivo:</a:t>
            </a:r>
          </a:p>
          <a:p>
            <a:r>
              <a:rPr lang="pt-BR" dirty="0" smtClean="0"/>
              <a:t>Efeito- Carona: </a:t>
            </a:r>
          </a:p>
          <a:p>
            <a:pPr lvl="1"/>
            <a:r>
              <a:rPr lang="pt-BR" dirty="0" smtClean="0"/>
              <a:t>Longo Prazo todos se beneficiam da redução de emissões globais mas incentivos individuais são baixos. Medidas de um país favorece outros – Gasto 100 com uma politica me beneficio de 1 e transfiro 99 para outros!!!!</a:t>
            </a:r>
          </a:p>
          <a:p>
            <a:pPr lvl="1"/>
            <a:r>
              <a:rPr lang="pt-BR" dirty="0" smtClean="0"/>
              <a:t>Beneficiários são gerações futuras e não eleitores de hoje.</a:t>
            </a:r>
          </a:p>
          <a:p>
            <a:pPr lvl="1"/>
            <a:r>
              <a:rPr lang="pt-BR" dirty="0" smtClean="0"/>
              <a:t>Países e políticos não internalizam os benefícios – emissões elevadas</a:t>
            </a:r>
          </a:p>
          <a:p>
            <a:r>
              <a:rPr lang="pt-BR" dirty="0" smtClean="0"/>
              <a:t>Efeito Carona = Tragédia dos Comuns</a:t>
            </a:r>
          </a:p>
          <a:p>
            <a:r>
              <a:rPr lang="pt-BR" dirty="0" smtClean="0"/>
              <a:t>Dificuldade evitar efeito carona sem AUTORIDADE SUPRANACIONAL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38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a dificuldade e os fracassos!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Vazamento de Carbono</a:t>
            </a:r>
          </a:p>
          <a:p>
            <a:pPr lvl="1"/>
            <a:r>
              <a:rPr lang="pt-BR" dirty="0" smtClean="0"/>
              <a:t>Tributação de Carbono em um país desloca empresas e emprego para outro onde se possa poluir – Redistribuição de renda e riqueza sem benefício ecológico</a:t>
            </a:r>
          </a:p>
          <a:p>
            <a:pPr lvl="1"/>
            <a:r>
              <a:rPr lang="pt-BR" dirty="0" smtClean="0"/>
              <a:t>Redução do uso de energia fóssil em um país pode reduzir fluxo de petróleo, afetar o preço e estimular consumo em outros locais</a:t>
            </a:r>
          </a:p>
          <a:p>
            <a:r>
              <a:rPr lang="pt-BR" dirty="0" smtClean="0"/>
              <a:t>Portanto, esforço de um país limitado é isolado</a:t>
            </a:r>
          </a:p>
          <a:p>
            <a:pPr lvl="1"/>
            <a:r>
              <a:rPr lang="pt-BR" dirty="0" smtClean="0"/>
              <a:t>(Porque não tributar carbono no consumo – imposto de importação!!)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75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 de Desenvolvimento Limpo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MDL – Atribui crédito a empresas em países com controle de emissões por projetos de redução de emissão em países não submetidos à norma (China, Brasil, </a:t>
            </a:r>
            <a:r>
              <a:rPr lang="pt-BR" dirty="0" err="1" smtClean="0"/>
              <a:t>Africa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r>
              <a:rPr lang="pt-BR" dirty="0" smtClean="0"/>
              <a:t>Esforço medido pelo Preço do Carbono no mercado de licenças negociáveis</a:t>
            </a:r>
          </a:p>
          <a:p>
            <a:r>
              <a:rPr lang="pt-BR" dirty="0" smtClean="0"/>
              <a:t>Problemas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(i) só deveria valer para projetos adicionais (aquele que não existiria sem MDL); 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(</a:t>
            </a:r>
            <a:r>
              <a:rPr lang="pt-BR" dirty="0" err="1" smtClean="0">
                <a:sym typeface="Wingdings" panose="05000000000000000000" pitchFamily="2" charset="2"/>
              </a:rPr>
              <a:t>ii</a:t>
            </a:r>
            <a:r>
              <a:rPr lang="pt-BR" dirty="0" smtClean="0">
                <a:sym typeface="Wingdings" panose="05000000000000000000" pitchFamily="2" charset="2"/>
              </a:rPr>
              <a:t>) projeto em um lugar pode vazar atividade poluente para outro: Preservar floresta, aumenta preço da madeira, desmatamento em outro lugar.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313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de Acordos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Efeito Carona</a:t>
            </a:r>
          </a:p>
          <a:p>
            <a:r>
              <a:rPr lang="pt-BR" dirty="0" smtClean="0"/>
              <a:t>Vazamento de Carbono</a:t>
            </a:r>
          </a:p>
          <a:p>
            <a:r>
              <a:rPr lang="pt-BR" dirty="0" smtClean="0"/>
              <a:t>Incentivos para protelar ações: Quem fizer menor esforço hoje será compensado no futuro.</a:t>
            </a:r>
          </a:p>
          <a:p>
            <a:r>
              <a:rPr lang="pt-BR" dirty="0" smtClean="0"/>
              <a:t>Algumas ações:</a:t>
            </a:r>
          </a:p>
          <a:p>
            <a:r>
              <a:rPr lang="pt-BR" i="1" u="sng" dirty="0" err="1" smtClean="0"/>
              <a:t>Cap</a:t>
            </a:r>
            <a:r>
              <a:rPr lang="pt-BR" i="1" u="sng" dirty="0" smtClean="0"/>
              <a:t> </a:t>
            </a:r>
            <a:r>
              <a:rPr lang="pt-BR" i="1" u="sng" dirty="0" err="1" smtClean="0"/>
              <a:t>and</a:t>
            </a:r>
            <a:r>
              <a:rPr lang="pt-BR" i="1" u="sng" dirty="0" smtClean="0"/>
              <a:t> Trade</a:t>
            </a:r>
            <a:r>
              <a:rPr lang="pt-BR" dirty="0" smtClean="0"/>
              <a:t>: Licenças de Emissões Negociáveis – Metas de emissão com base em Orçamento de Carbono – empresas deficitárias e superavitárias negociam licenças</a:t>
            </a:r>
          </a:p>
          <a:p>
            <a:r>
              <a:rPr lang="pt-BR" i="1" u="sng" dirty="0" smtClean="0"/>
              <a:t>Imposto Carbono </a:t>
            </a:r>
            <a:r>
              <a:rPr lang="pt-BR" dirty="0" smtClean="0"/>
              <a:t>– Pagamento estipulado por Tonelada de CO2 (</a:t>
            </a:r>
            <a:r>
              <a:rPr lang="pt-BR" dirty="0" err="1" smtClean="0"/>
              <a:t>Fr</a:t>
            </a:r>
            <a:r>
              <a:rPr lang="pt-BR" dirty="0" smtClean="0"/>
              <a:t>, </a:t>
            </a:r>
            <a:r>
              <a:rPr lang="pt-BR" dirty="0" err="1" smtClean="0"/>
              <a:t>Jp</a:t>
            </a:r>
            <a:r>
              <a:rPr lang="pt-BR" dirty="0" smtClean="0"/>
              <a:t>, </a:t>
            </a:r>
            <a:r>
              <a:rPr lang="pt-BR" dirty="0" err="1" smtClean="0"/>
              <a:t>Mex</a:t>
            </a:r>
            <a:r>
              <a:rPr lang="pt-BR" dirty="0" smtClean="0"/>
              <a:t>, Sue; entre outros). Em geral imposto inferior ao custo social (OBS Sue tributa o domicilio para não ter problema do vazamento)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413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de acordo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Açoes</a:t>
            </a:r>
            <a:r>
              <a:rPr lang="pt-BR" dirty="0" smtClean="0"/>
              <a:t> unilaterais pode se justificar por outras externalidades:</a:t>
            </a:r>
          </a:p>
          <a:p>
            <a:pPr lvl="1"/>
            <a:r>
              <a:rPr lang="pt-BR" dirty="0" smtClean="0"/>
              <a:t>Reduzir poluentes locais (</a:t>
            </a:r>
            <a:r>
              <a:rPr lang="pt-BR" dirty="0" err="1" smtClean="0"/>
              <a:t>ex</a:t>
            </a:r>
            <a:r>
              <a:rPr lang="pt-BR" dirty="0" smtClean="0"/>
              <a:t> chuva ácida) e partículas finas</a:t>
            </a:r>
          </a:p>
          <a:p>
            <a:pPr lvl="1"/>
            <a:r>
              <a:rPr lang="pt-BR" dirty="0" smtClean="0"/>
              <a:t>Estimular redução de consumo de carne – seus impactos na saúde</a:t>
            </a:r>
          </a:p>
          <a:p>
            <a:pPr lvl="1"/>
            <a:r>
              <a:rPr lang="pt-BR" dirty="0" smtClean="0"/>
              <a:t>Opinião pública e pressões internacionais</a:t>
            </a:r>
          </a:p>
          <a:p>
            <a:r>
              <a:rPr lang="pt-BR" i="1" u="sng" dirty="0" smtClean="0"/>
              <a:t>Comando e Controle</a:t>
            </a:r>
            <a:r>
              <a:rPr lang="pt-BR" dirty="0" smtClean="0"/>
              <a:t>: Medidas Administrativas, Normas ambientais, escolhas de fontes energéticas, uso do solo, etc. Questão custo e coerência das escolhas: Energia fotovoltaica em lugar sem sol (custo da redução pode ser maior do que apoiar outros projetos)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637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/>
          <a:srcRect t="16667"/>
          <a:stretch>
            <a:fillRect/>
          </a:stretch>
        </p:blipFill>
        <p:spPr bwMode="auto">
          <a:xfrm>
            <a:off x="1942437" y="1234794"/>
            <a:ext cx="8318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2511778" y="260352"/>
            <a:ext cx="8156222" cy="531813"/>
            <a:chOff x="1111052" y="260648"/>
            <a:chExt cx="9175948" cy="531912"/>
          </a:xfrm>
        </p:grpSpPr>
        <p:sp>
          <p:nvSpPr>
            <p:cNvPr id="19465" name="TextBox 37"/>
            <p:cNvSpPr txBox="1">
              <a:spLocks noChangeArrowheads="1"/>
            </p:cNvSpPr>
            <p:nvPr/>
          </p:nvSpPr>
          <p:spPr bwMode="auto">
            <a:xfrm>
              <a:off x="1257105" y="260648"/>
              <a:ext cx="8971819" cy="46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pt-BR" sz="2400" b="1" i="1">
                  <a:solidFill>
                    <a:schemeClr val="tx2"/>
                  </a:solidFill>
                  <a:latin typeface="Arial"/>
                  <a:cs typeface="Arial"/>
                </a:rPr>
                <a:t>Variações na Temperatura da Superfície da Terra</a:t>
              </a:r>
              <a:endParaRPr lang="pt-BR" sz="2400" b="1" i="1" baseline="-2500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Conector reto 9"/>
            <p:cNvCxnSpPr/>
            <p:nvPr/>
          </p:nvCxnSpPr>
          <p:spPr>
            <a:xfrm>
              <a:off x="1111052" y="792560"/>
              <a:ext cx="9175948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1942438" y="5984594"/>
            <a:ext cx="602826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sz="1000">
                <a:latin typeface="Arial"/>
                <a:cs typeface="Arial"/>
              </a:rPr>
              <a:t>Fonte: </a:t>
            </a:r>
            <a:r>
              <a:rPr lang="x-none" sz="1000">
                <a:latin typeface="Arial"/>
                <a:cs typeface="Arial"/>
              </a:rPr>
              <a:t>Varios, citado por A.Gurgel (2010).</a:t>
            </a:r>
            <a:endParaRPr lang="pt-BR" sz="1000">
              <a:latin typeface="Arial"/>
              <a:cs typeface="Arial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524000" y="6341375"/>
            <a:ext cx="9144000" cy="362597"/>
            <a:chOff x="0" y="6341374"/>
            <a:chExt cx="9144000" cy="36259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6341374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602" y="6450055"/>
              <a:ext cx="90923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I Reunião de Trabalho, Projeto BNDES/USP-FEARP, 19 de outubro de 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95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Fracasso de Kyoto!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err="1" smtClean="0"/>
              <a:t>Paises</a:t>
            </a:r>
            <a:r>
              <a:rPr lang="pt-BR" dirty="0" smtClean="0"/>
              <a:t> signatários do Anexo I, em 2015 tinham reduzido emissões em 5% em relação a 1990.</a:t>
            </a:r>
          </a:p>
          <a:p>
            <a:r>
              <a:rPr lang="pt-BR" dirty="0" smtClean="0"/>
              <a:t>Na concepção signatários representavam 65% das emissões globais em 2012 menos de 15%:</a:t>
            </a:r>
          </a:p>
          <a:p>
            <a:pPr lvl="1"/>
            <a:r>
              <a:rPr lang="pt-BR" dirty="0" smtClean="0"/>
              <a:t>EUA não ratificou – Senado exigiu ausência de efeito carona</a:t>
            </a:r>
          </a:p>
          <a:p>
            <a:pPr lvl="1"/>
            <a:r>
              <a:rPr lang="pt-BR" dirty="0" smtClean="0"/>
              <a:t>Japão, </a:t>
            </a:r>
            <a:r>
              <a:rPr lang="pt-BR" dirty="0" err="1" smtClean="0"/>
              <a:t>Russia</a:t>
            </a:r>
            <a:r>
              <a:rPr lang="pt-BR" dirty="0" smtClean="0"/>
              <a:t> e Canadá (descoberta areia betuminosa) – saíram</a:t>
            </a:r>
          </a:p>
          <a:p>
            <a:r>
              <a:rPr lang="pt-BR" dirty="0" smtClean="0"/>
              <a:t>Fracasso na principal tentativa de precificar carbono (EU-ETS – </a:t>
            </a:r>
            <a:r>
              <a:rPr lang="pt-BR" dirty="0" err="1" smtClean="0"/>
              <a:t>Emission</a:t>
            </a:r>
            <a:r>
              <a:rPr lang="pt-BR" dirty="0" smtClean="0"/>
              <a:t> Trade </a:t>
            </a:r>
            <a:r>
              <a:rPr lang="pt-BR" dirty="0" err="1" smtClean="0"/>
              <a:t>Schemes</a:t>
            </a:r>
            <a:r>
              <a:rPr lang="pt-BR" dirty="0" smtClean="0"/>
              <a:t>) – crise econômica de 2008, desenvolvimento de energia renovável (Alemanha, por </a:t>
            </a:r>
            <a:r>
              <a:rPr lang="pt-BR" dirty="0" err="1" smtClean="0"/>
              <a:t>ex</a:t>
            </a:r>
            <a:r>
              <a:rPr lang="pt-BR" dirty="0" smtClean="0"/>
              <a:t>) – queda na demanda e no preço do carbono (voltou o carvão em vários lugares); Europa não restringiu licenças e deixou o preço cair (Tragédia dos Comuns)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0831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COP – Copenhagen 2009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Objetivo – fazer um </a:t>
            </a:r>
            <a:r>
              <a:rPr lang="pt-BR" dirty="0" err="1" smtClean="0"/>
              <a:t>kyoto</a:t>
            </a:r>
            <a:r>
              <a:rPr lang="pt-BR" dirty="0" smtClean="0"/>
              <a:t> com mais signatários</a:t>
            </a:r>
          </a:p>
          <a:p>
            <a:r>
              <a:rPr lang="pt-BR" dirty="0" smtClean="0"/>
              <a:t>Mecanismo: Promessa e Exame - Contribuição Concebida Nacionalmente (INDC)– ONU – </a:t>
            </a:r>
            <a:r>
              <a:rPr lang="pt-BR" dirty="0" smtClean="0"/>
              <a:t>Câmara </a:t>
            </a:r>
            <a:r>
              <a:rPr lang="pt-BR" dirty="0" smtClean="0"/>
              <a:t>de compromissos sem poder de imposição </a:t>
            </a:r>
            <a:r>
              <a:rPr lang="pt-BR" dirty="0" smtClean="0"/>
              <a:t>real. Objetivos: Absolutos x Relativos (Desvios de Tendência!!!!)</a:t>
            </a:r>
            <a:endParaRPr lang="pt-BR" dirty="0" smtClean="0"/>
          </a:p>
          <a:p>
            <a:r>
              <a:rPr lang="pt-BR" dirty="0" smtClean="0"/>
              <a:t>Problemas:</a:t>
            </a:r>
          </a:p>
          <a:p>
            <a:pPr lvl="1"/>
            <a:r>
              <a:rPr lang="pt-BR" dirty="0" err="1" smtClean="0"/>
              <a:t>Greenwashing</a:t>
            </a:r>
            <a:r>
              <a:rPr lang="pt-BR" dirty="0" smtClean="0"/>
              <a:t> – Incentivo a politica parecer mais verde do que é, por </a:t>
            </a:r>
            <a:r>
              <a:rPr lang="pt-BR" dirty="0" err="1" smtClean="0"/>
              <a:t>ex</a:t>
            </a:r>
            <a:r>
              <a:rPr lang="pt-BR" dirty="0" smtClean="0"/>
              <a:t>, selecionar referências conforme conveniência (Ano base: aquele de maiores emissões)</a:t>
            </a:r>
          </a:p>
          <a:p>
            <a:pPr lvl="1"/>
            <a:r>
              <a:rPr lang="pt-BR" dirty="0" smtClean="0"/>
              <a:t>INDC é voluntário (sistema de IR que você diz quanto quer pagar!)</a:t>
            </a:r>
          </a:p>
          <a:p>
            <a:pPr lvl="1"/>
            <a:r>
              <a:rPr lang="pt-BR" dirty="0" smtClean="0"/>
              <a:t>Credibilidade das promessas sem compromissos globais</a:t>
            </a:r>
          </a:p>
          <a:p>
            <a:r>
              <a:rPr lang="pt-BR" dirty="0" smtClean="0"/>
              <a:t>Portanto: Faltou Ambição ao Acordo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3400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COP 21 Paris 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Meta: manter aquecimento abaixo de 2oC e parar de emitir em 2050 e direcionar USS100bi/ano aos países em desenvolvimento </a:t>
            </a:r>
            <a:r>
              <a:rPr lang="pt-BR" dirty="0" err="1" smtClean="0"/>
              <a:t>pos</a:t>
            </a:r>
            <a:r>
              <a:rPr lang="pt-BR" dirty="0" smtClean="0"/>
              <a:t> 2020.</a:t>
            </a:r>
          </a:p>
          <a:p>
            <a:r>
              <a:rPr lang="pt-BR" dirty="0" smtClean="0"/>
              <a:t>Acordo sobre limites globais de emissões mas sem determinar a contribuição de cada país </a:t>
            </a:r>
          </a:p>
          <a:p>
            <a:r>
              <a:rPr lang="pt-BR" dirty="0" smtClean="0"/>
              <a:t>Necessidade de vincular recursos a projetos verdes novos</a:t>
            </a:r>
          </a:p>
          <a:p>
            <a:r>
              <a:rPr lang="pt-BR" dirty="0" smtClean="0"/>
              <a:t>Transparência: Porque país em desenvolvimento não se submete ao mesmo monitoramento</a:t>
            </a:r>
          </a:p>
          <a:p>
            <a:r>
              <a:rPr lang="pt-BR" dirty="0" smtClean="0"/>
              <a:t>Revisão a cada 5 anos – Comportamento oportunista de adiar</a:t>
            </a:r>
          </a:p>
          <a:p>
            <a:r>
              <a:rPr lang="pt-BR" dirty="0" smtClean="0"/>
              <a:t>De novo metas poucos ambiciosas e sem governança. Sucesso politico (acordo de Paris) mas sem eficácia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250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Central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Agentes não internalizam prejuízos causados por emissão de GEE (efeito carona)</a:t>
            </a:r>
          </a:p>
          <a:p>
            <a:r>
              <a:rPr lang="pt-BR" dirty="0" smtClean="0"/>
              <a:t>Necessário estabelecer Preço único global para o carbono e obrigar todos emissores a pagarem </a:t>
            </a:r>
          </a:p>
          <a:p>
            <a:r>
              <a:rPr lang="pt-BR" dirty="0" smtClean="0"/>
              <a:t>Mercado de carbono: mecanismo mais eficaz permite selecionar os projetos redutores de emissão ao menor custo, portanto, melhor que atividade dirigista</a:t>
            </a:r>
          </a:p>
          <a:p>
            <a:r>
              <a:rPr lang="pt-BR" dirty="0" smtClean="0"/>
              <a:t>Acordo tem que valer para todos os país: Mercado (licenças) ou Impostos únicos sobre o carbono para todos.</a:t>
            </a:r>
          </a:p>
          <a:p>
            <a:r>
              <a:rPr lang="pt-BR" dirty="0" smtClean="0"/>
              <a:t>Necessidade de monitoramento, fiscalização da arrecadação pelos países, verificar a ausência de benefícios indiretos para compensar,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93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Seja Imposto ou mercado – Preço do carbono tem refletir custo social e induzir ações para reduzir emissões no futuro (inovações tecnológicas, mudar padrões de consumo, eficiência energética,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r>
              <a:rPr lang="pt-BR" dirty="0" smtClean="0"/>
              <a:t>Incerteza sobre preços: mecanismos para estabilizar, possibilidade de usar licenças ao longo do tempo (escolher períodos), especulação!</a:t>
            </a:r>
          </a:p>
          <a:p>
            <a:r>
              <a:rPr lang="pt-BR" dirty="0" smtClean="0"/>
              <a:t>Responsabilidade Comum mas diferenciada – Compensar países pobres c</a:t>
            </a:r>
            <a:r>
              <a:rPr lang="pt-BR" dirty="0"/>
              <a:t>o</a:t>
            </a:r>
            <a:r>
              <a:rPr lang="pt-BR" dirty="0" smtClean="0"/>
              <a:t>m transferências financeiras para investimentos, mas devem participar dos esforços (FUNDO VERDE) </a:t>
            </a:r>
          </a:p>
          <a:p>
            <a:r>
              <a:rPr lang="pt-BR" i="1" dirty="0" smtClean="0"/>
              <a:t>Outras politicas: Investimentos de P&amp;D em tecnologia verde (transferência tecnológica), Politicas Urbanas de uso do solo, investimento em </a:t>
            </a:r>
            <a:r>
              <a:rPr lang="pt-BR" i="1" dirty="0" err="1" smtClean="0"/>
              <a:t>Infra-estrutura</a:t>
            </a:r>
            <a:r>
              <a:rPr lang="pt-BR" i="1" dirty="0" smtClean="0"/>
              <a:t>, etc</a:t>
            </a:r>
            <a:r>
              <a:rPr lang="pt-BR" i="1" dirty="0" smtClean="0"/>
              <a:t>. – 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Crescimento Verde – É possível o Descolamento??? Crescimento sem Emissões – É a única chance de pensarmos em avançarmos simultaneamente em diminuir desigualdades e pobreza com sustentabilidade</a:t>
            </a:r>
            <a:endParaRPr lang="pt-B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2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de acordos internacionais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Como manter principio da subsidiariedade de cada país elaborar sua própria politica?</a:t>
            </a:r>
          </a:p>
          <a:p>
            <a:r>
              <a:rPr lang="pt-BR" dirty="0" smtClean="0"/>
              <a:t>Efeito carona – qual a estabilidade da coalizão</a:t>
            </a:r>
          </a:p>
          <a:p>
            <a:r>
              <a:rPr lang="pt-BR" dirty="0" smtClean="0"/>
              <a:t>Aplicação – mecanismos limitados de </a:t>
            </a:r>
            <a:r>
              <a:rPr lang="pt-BR" dirty="0" err="1" smtClean="0"/>
              <a:t>enforcement</a:t>
            </a:r>
            <a:r>
              <a:rPr lang="pt-BR" dirty="0" smtClean="0"/>
              <a:t> (sanção internacional), </a:t>
            </a:r>
            <a:r>
              <a:rPr lang="pt-BR" dirty="0" err="1" smtClean="0"/>
              <a:t>estigmatização</a:t>
            </a:r>
            <a:r>
              <a:rPr lang="pt-BR" dirty="0" smtClean="0"/>
              <a:t> do país</a:t>
            </a:r>
          </a:p>
          <a:p>
            <a:r>
              <a:rPr lang="pt-BR" dirty="0" smtClean="0"/>
              <a:t>Deve-se envolver organismos internacionais: OMC poderia entender descumprimento do Acordo como ´Dumping ambiental; FMI equiparar a Dívida Soberana</a:t>
            </a:r>
          </a:p>
          <a:p>
            <a:r>
              <a:rPr lang="pt-BR" dirty="0" smtClean="0"/>
              <a:t>Para dar inicio poderia ser com os maiores países emissores e forçar com mecanismos de comercio ou outros a adesão dos demais, ao invés de iniciar com um acordo que busque 195 países.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940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Estudos de Decomposição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Emissões per capita =</a:t>
            </a:r>
          </a:p>
          <a:p>
            <a:pPr lvl="1"/>
            <a:r>
              <a:rPr lang="pt-BR" dirty="0" smtClean="0"/>
              <a:t>Emissões/Energia – grau de limpeza da matriz energética</a:t>
            </a:r>
          </a:p>
          <a:p>
            <a:pPr lvl="1"/>
            <a:r>
              <a:rPr lang="pt-BR" dirty="0" smtClean="0"/>
              <a:t>Energia/PIB – eficiência energética</a:t>
            </a:r>
          </a:p>
          <a:p>
            <a:pPr lvl="1"/>
            <a:r>
              <a:rPr lang="pt-BR" dirty="0" smtClean="0"/>
              <a:t>PIB/Pop = consumo de B&amp;S (consumo de energia)</a:t>
            </a:r>
          </a:p>
          <a:p>
            <a:r>
              <a:rPr lang="pt-BR" dirty="0" smtClean="0"/>
              <a:t>Descolamento = crescimento do PIB per capita descolado do aumento das emissões (relativo e absoluto)</a:t>
            </a:r>
          </a:p>
          <a:p>
            <a:r>
              <a:rPr lang="pt-BR" dirty="0" smtClean="0"/>
              <a:t>Tecnologias Verdes: eficiência energética e energia renovável</a:t>
            </a:r>
          </a:p>
          <a:p>
            <a:r>
              <a:rPr lang="pt-BR" dirty="0" smtClean="0"/>
              <a:t>Questão: Incentivos ao desenvolvimento e transferência de tecnologia</a:t>
            </a:r>
          </a:p>
          <a:p>
            <a:r>
              <a:rPr lang="pt-BR" dirty="0" smtClean="0"/>
              <a:t>Notas sobre natureza diferente das emissões no Brasil e baixo </a:t>
            </a:r>
            <a:r>
              <a:rPr lang="pt-BR" i="1" u="sng" dirty="0" smtClean="0"/>
              <a:t>Custo Marginal de Abatimento das Emissões</a:t>
            </a:r>
            <a:endParaRPr lang="pt-BR" i="1" u="sng" dirty="0"/>
          </a:p>
        </p:txBody>
      </p:sp>
    </p:spTree>
    <p:extLst>
      <p:ext uri="{BB962C8B-B14F-4D97-AF65-F5344CB8AC3E}">
        <p14:creationId xmlns:p14="http://schemas.microsoft.com/office/powerpoint/2010/main" val="1631554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121748"/>
              </p:ext>
            </p:extLst>
          </p:nvPr>
        </p:nvGraphicFramePr>
        <p:xfrm>
          <a:off x="838196" y="1985554"/>
          <a:ext cx="9864637" cy="4306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2004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2005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2006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2007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2008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2009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Emissões per capita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5.66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5.65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5.77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5.97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5.90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5.71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PIB per capita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7872.8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8095.1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8486.8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8857.7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8937.5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8563.7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Grau de limpeza da matriz energética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1.80E-06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1.77E-06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1.73E-06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1.74E-06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1.73E-06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1.67E-06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Eficiência Energética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831.0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829.7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816.0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784.5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756.5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768.0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Emissão por unidade de produto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1.34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1.32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1.28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1.24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1.18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1.18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N. Observações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143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145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89289" y="26645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>
                <a:latin typeface="Arial" pitchFamily="34" charset="0"/>
                <a:cs typeface="Arial" pitchFamily="34" charset="0"/>
              </a:rPr>
              <a:t/>
            </a:r>
            <a:br>
              <a:rPr lang="pt-BR">
                <a:latin typeface="Arial" pitchFamily="34" charset="0"/>
                <a:cs typeface="Arial" pitchFamily="34" charset="0"/>
              </a:rPr>
            </a:b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89289" y="2807772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5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58090"/>
              </p:ext>
            </p:extLst>
          </p:nvPr>
        </p:nvGraphicFramePr>
        <p:xfrm>
          <a:off x="838201" y="1926772"/>
          <a:ext cx="10195559" cy="440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2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</a:rPr>
                        <a:t>Pib</a:t>
                      </a:r>
                      <a:r>
                        <a:rPr lang="pt-BR" sz="2000" dirty="0" smtClean="0">
                          <a:effectLst/>
                        </a:rPr>
                        <a:t>/pop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emissao_energia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energia_pib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</a:rPr>
                        <a:t>Emissao</a:t>
                      </a:r>
                      <a:r>
                        <a:rPr lang="pt-BR" sz="2000" dirty="0" smtClean="0">
                          <a:effectLst/>
                        </a:rPr>
                        <a:t>/pop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Mundo</a:t>
                      </a:r>
                      <a:endParaRPr lang="pt-B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5,87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1,57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0,47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4,29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OCDE</a:t>
                      </a:r>
                      <a:endParaRPr lang="pt-B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24,19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1,23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0,33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9,83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Não OCDE Europa e </a:t>
                      </a:r>
                      <a:r>
                        <a:rPr lang="pt-BR" sz="2000" dirty="0" err="1">
                          <a:effectLst/>
                        </a:rPr>
                        <a:t>Eurasia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2,24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1,77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1,87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7,45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America</a:t>
                      </a:r>
                      <a:r>
                        <a:rPr lang="pt-BR" sz="2000" dirty="0">
                          <a:effectLst/>
                        </a:rPr>
                        <a:t> Latina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4,34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1,15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0,43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2,16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Asia</a:t>
                      </a:r>
                      <a:endParaRPr lang="pt-B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1,13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1,93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0,66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1,43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Africa</a:t>
                      </a:r>
                      <a:endParaRPr lang="pt-B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0,89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1,64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0,63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0,92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2970"/>
            <a:ext cx="10515600" cy="4214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90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08125"/>
            <a:ext cx="8229600" cy="4511675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Variação da concentração de CO</a:t>
            </a:r>
            <a:r>
              <a:rPr lang="pt-BR" baseline="-25000" dirty="0"/>
              <a:t>2</a:t>
            </a:r>
            <a:r>
              <a:rPr lang="pt-BR" dirty="0"/>
              <a:t> nos últimos 1.100 anos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9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2511778" y="260352"/>
            <a:ext cx="8156222" cy="531813"/>
            <a:chOff x="1111052" y="260648"/>
            <a:chExt cx="9175948" cy="531912"/>
          </a:xfrm>
        </p:grpSpPr>
        <p:sp>
          <p:nvSpPr>
            <p:cNvPr id="20491" name="TextBox 37"/>
            <p:cNvSpPr txBox="1">
              <a:spLocks noChangeArrowheads="1"/>
            </p:cNvSpPr>
            <p:nvPr/>
          </p:nvSpPr>
          <p:spPr bwMode="auto">
            <a:xfrm>
              <a:off x="1257105" y="260648"/>
              <a:ext cx="8971819" cy="46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pt-BR" sz="2400" b="1" i="1" dirty="0">
                  <a:solidFill>
                    <a:schemeClr val="tx2"/>
                  </a:solidFill>
                  <a:latin typeface="Arial"/>
                  <a:cs typeface="Arial"/>
                </a:rPr>
                <a:t>PIB per Capita e Concentração Atmosférica de CO</a:t>
              </a:r>
              <a:r>
                <a:rPr lang="pt-BR" sz="2400" b="1" i="1" baseline="-25000" dirty="0">
                  <a:solidFill>
                    <a:schemeClr val="tx2"/>
                  </a:solidFill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1111052" y="792560"/>
              <a:ext cx="9175948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67467" y="975596"/>
            <a:ext cx="7978292" cy="4724400"/>
            <a:chOff x="641350" y="971550"/>
            <a:chExt cx="9204649" cy="4914900"/>
          </a:xfrm>
        </p:grpSpPr>
        <p:pic>
          <p:nvPicPr>
            <p:cNvPr id="20486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350" y="971550"/>
              <a:ext cx="9004300" cy="491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Box 11"/>
            <p:cNvSpPr txBox="1">
              <a:spLocks noChangeArrowheads="1"/>
            </p:cNvSpPr>
            <p:nvPr/>
          </p:nvSpPr>
          <p:spPr bwMode="auto">
            <a:xfrm rot="16200000">
              <a:off x="9229011" y="3049829"/>
              <a:ext cx="914400" cy="31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200" b="1"/>
                <a:t>(ppm)</a:t>
              </a:r>
            </a:p>
          </p:txBody>
        </p:sp>
      </p:grp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2167468" y="5938992"/>
            <a:ext cx="602826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latin typeface="Arial"/>
                <a:cs typeface="Arial"/>
              </a:rPr>
              <a:t>Fonte: </a:t>
            </a:r>
            <a:r>
              <a:rPr lang="pt-BR" sz="1000" dirty="0" err="1">
                <a:latin typeface="Arial"/>
                <a:cs typeface="Arial"/>
              </a:rPr>
              <a:t>Maddison</a:t>
            </a:r>
            <a:r>
              <a:rPr lang="pt-BR" sz="1000" dirty="0">
                <a:latin typeface="Arial"/>
                <a:cs typeface="Arial"/>
              </a:rPr>
              <a:t> (2003).</a:t>
            </a:r>
            <a:r>
              <a:rPr lang="en-US" sz="1000" dirty="0" err="1">
                <a:latin typeface="Arial"/>
                <a:cs typeface="Arial"/>
              </a:rPr>
              <a:t>ElaboraçãoIdéiasConsultoria.v</a:t>
            </a:r>
            <a:endParaRPr lang="pt-BR" sz="1000" dirty="0">
              <a:latin typeface="Arial"/>
              <a:cs typeface="Arial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1524000" y="6341375"/>
            <a:ext cx="9144000" cy="362597"/>
            <a:chOff x="0" y="6341374"/>
            <a:chExt cx="9144000" cy="36259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6341374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602" y="6450055"/>
              <a:ext cx="90923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I Reunião de Trabalho, Projeto BNDES/USP-FEARP, 19 de outubro de 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1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Debate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Questão antiga sobre os limites dos recursos naturais</a:t>
            </a:r>
          </a:p>
          <a:p>
            <a:r>
              <a:rPr lang="pt-BR" dirty="0" smtClean="0"/>
              <a:t>Debate: Sustentabilidade e Desenvolvimento Econômico</a:t>
            </a:r>
          </a:p>
          <a:p>
            <a:r>
              <a:rPr lang="pt-BR" dirty="0" smtClean="0"/>
              <a:t>Agenda do Desenvolvimento:</a:t>
            </a:r>
          </a:p>
          <a:p>
            <a:pPr lvl="1"/>
            <a:r>
              <a:rPr lang="pt-BR" dirty="0" smtClean="0"/>
              <a:t>Entre Guerras – Estado Estabilizador – Desemprego</a:t>
            </a:r>
          </a:p>
          <a:p>
            <a:pPr lvl="1"/>
            <a:r>
              <a:rPr lang="pt-BR" dirty="0" smtClean="0"/>
              <a:t>Pós IIGM – Consolidação Estado do Bem Estar Social nos países desenvolvidos; Preocupação com o Subdesenvolvimento, Incorporação de Indicadores Sociais</a:t>
            </a:r>
          </a:p>
          <a:p>
            <a:pPr lvl="1"/>
            <a:r>
              <a:rPr lang="pt-BR" dirty="0" smtClean="0"/>
              <a:t>Fim dos 60 e começo dos 70 – reaparece questões ambientais</a:t>
            </a:r>
          </a:p>
          <a:p>
            <a:pPr lvl="1"/>
            <a:r>
              <a:rPr lang="pt-BR" dirty="0" smtClean="0"/>
              <a:t>Objetivos do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20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647" y="1584840"/>
            <a:ext cx="8886728" cy="353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Shape 158"/>
          <p:cNvGrpSpPr/>
          <p:nvPr/>
        </p:nvGrpSpPr>
        <p:grpSpPr>
          <a:xfrm>
            <a:off x="1807148" y="957004"/>
            <a:ext cx="8620682" cy="5230477"/>
            <a:chOff x="690663" y="263370"/>
            <a:chExt cx="8773916" cy="6140054"/>
          </a:xfrm>
        </p:grpSpPr>
        <p:sp>
          <p:nvSpPr>
            <p:cNvPr id="159" name="Shape 159"/>
            <p:cNvSpPr/>
            <p:nvPr/>
          </p:nvSpPr>
          <p:spPr>
            <a:xfrm>
              <a:off x="2968744" y="266243"/>
              <a:ext cx="2171001" cy="1591578"/>
            </a:xfrm>
            <a:prstGeom prst="roundRect">
              <a:avLst>
                <a:gd name="adj" fmla="val 13057"/>
              </a:avLst>
            </a:prstGeom>
            <a:solidFill>
              <a:srgbClr val="FFFF99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399" dist="12700" dir="5400000" rotWithShape="0">
                <a:srgbClr val="000000">
                  <a:alpha val="34900"/>
                </a:srgbClr>
              </a:outerShdw>
            </a:effectLst>
          </p:spPr>
          <p:txBody>
            <a:bodyPr lIns="27425" tIns="27425" rIns="27425" bIns="27425" anchor="t" anchorCtr="0">
              <a:noAutofit/>
            </a:bodyPr>
            <a:lstStyle/>
            <a:p>
              <a:pPr>
                <a:buClr>
                  <a:srgbClr val="FFFFFF"/>
                </a:buClr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Shape 160"/>
            <p:cNvGrpSpPr/>
            <p:nvPr/>
          </p:nvGrpSpPr>
          <p:grpSpPr>
            <a:xfrm>
              <a:off x="690663" y="263370"/>
              <a:ext cx="8773916" cy="6140054"/>
              <a:chOff x="690663" y="263370"/>
              <a:chExt cx="8773916" cy="6140054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1388951" y="263370"/>
                <a:ext cx="1479354" cy="1594245"/>
              </a:xfrm>
              <a:prstGeom prst="roundRect">
                <a:avLst>
                  <a:gd name="adj" fmla="val 14387"/>
                </a:avLst>
              </a:prstGeom>
              <a:solidFill>
                <a:srgbClr val="FFFF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399" dist="127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lIns="27425" tIns="27425" rIns="27425" bIns="27425" anchor="t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1506447" y="538033"/>
                <a:ext cx="1217789" cy="1478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Anos 40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Primeiras discussões sobre o tema na ONU</a:t>
                </a: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3090819" y="277199"/>
                <a:ext cx="1956160" cy="2192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Anos 50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Discussões de RSC - Responsabilidade Social Corporativa nas universidades americanas – questões de Gênero e Legitimidade das empresas</a:t>
                </a: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5223263" y="279893"/>
                <a:ext cx="3363983" cy="1582504"/>
              </a:xfrm>
              <a:prstGeom prst="roundRect">
                <a:avLst>
                  <a:gd name="adj" fmla="val 13399"/>
                </a:avLst>
              </a:prstGeom>
              <a:solidFill>
                <a:srgbClr val="FFFF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399" dist="127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lIns="27425" tIns="27425" rIns="27425" bIns="27425" anchor="t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5329880" y="302561"/>
                <a:ext cx="3214322" cy="15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Anos 60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Livros: Primavera Silenciosa (Carson, 1962) e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Tragédia dos Comuns (Hardin, 1968)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Discussão  sobre as inter-relações entre Economia, Meio-ambiente e Questões Sociais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Aumento da Consciência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1964: Civil Rights Act</a:t>
                </a: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5293067" y="2242043"/>
                <a:ext cx="3048324" cy="1483080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399" dist="127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lIns="27425" tIns="27425" rIns="27425" bIns="27425" anchor="t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5295004" y="2300512"/>
                <a:ext cx="3062671" cy="1445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Anos 70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1970- Criação da EPA (</a:t>
                </a:r>
                <a:r>
                  <a:rPr lang="pt-BR" sz="1100" i="1" dirty="0">
                    <a:ea typeface="Trebuchet MS"/>
                    <a:cs typeface="Trebuchet MS"/>
                    <a:sym typeface="Trebuchet MS"/>
                  </a:rPr>
                  <a:t>Environmental Protection Agency</a:t>
                </a: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)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1972 – Conferência da ONU sobre Meio Ambiente Humano, em Estocolmo, Suécia e Relatório “The Limits to Growth”</a:t>
                </a:r>
              </a:p>
              <a:p>
                <a:pPr algn="ctr">
                  <a:buClr>
                    <a:srgbClr val="FFFFFF"/>
                  </a:buClr>
                </a:pPr>
                <a:endParaRPr sz="105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1592610" y="2244521"/>
                <a:ext cx="3578381" cy="148499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399" dist="127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lIns="27425" tIns="27425" rIns="27425" bIns="27425" anchor="t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592467" y="2258634"/>
                <a:ext cx="3547277" cy="1431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Anos 80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Catástrofes Ambientais:  Exxon Valdez, Chernobyl, Union Carbide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1981 – Fundação do Ibase no Brasil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1987 - Relatório Brundtland – formalização do conceito de Economia Verde e Desenvolvimento Sustentável</a:t>
                </a: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694179" y="4134185"/>
                <a:ext cx="3390283" cy="2269239"/>
              </a:xfrm>
              <a:prstGeom prst="roundRect">
                <a:avLst>
                  <a:gd name="adj" fmla="val 17003"/>
                </a:avLst>
              </a:prstGeom>
              <a:solidFill>
                <a:srgbClr val="FFFF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399" dist="127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lIns="27425" tIns="27425" rIns="27425" bIns="27425" anchor="t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690663" y="4141057"/>
                <a:ext cx="3352427" cy="2262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Anos 90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1992 – Eco 92, Rio: Agenda 21 e Convenção das Nações Unidas sobre a Mudança de Clima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1994 – John Elkington – Triple Bottom Line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1996 – Declaração dos Objetivos do Milenium, ONU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1997 – Protocolo de Quioto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1997 – Conceito de Liderança Consciente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1999 – Índice Dow Jones de Sustentabilidade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1997 – Criação do CEBDS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1998 – ETHOS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1995 - GIFE</a:t>
                </a:r>
                <a:endParaRPr sz="900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4137947" y="4127832"/>
                <a:ext cx="2990100" cy="2275591"/>
              </a:xfrm>
              <a:prstGeom prst="roundRect">
                <a:avLst>
                  <a:gd name="adj" fmla="val 18419"/>
                </a:avLst>
              </a:prstGeom>
              <a:solidFill>
                <a:srgbClr val="FFFF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399" dist="127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lIns="27425" tIns="27425" rIns="27425" bIns="27425" anchor="t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4183998" y="4163961"/>
                <a:ext cx="2897999" cy="2231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2000 a 2010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2001 – GRI – Diretrizes em Português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2002 – Rio+10 – Johannesburgo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2005 – Pacto Global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2005 – </a:t>
                </a:r>
                <a:r>
                  <a:rPr lang="pt-BR" sz="1100" dirty="0">
                    <a:sym typeface="Trebuchet MS"/>
                  </a:rPr>
                  <a:t>Í</a:t>
                </a: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ndice de Sustentabilidade Empresarial BMF&amp;Bovespa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2006 – Criação do PRME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2007-2008 – </a:t>
                </a: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Crise Econômica Financeira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2010 </a:t>
                </a:r>
                <a:r>
                  <a:rPr lang="pt-BR" sz="1100" dirty="0"/>
                  <a:t>–</a:t>
                </a:r>
                <a:r>
                  <a:rPr lang="pt-BR" sz="1100" dirty="0">
                    <a:sym typeface="Arial"/>
                  </a:rPr>
                  <a:t> </a:t>
                </a: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British Petroleum no México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2010 – Política Nacional de Resíduos Sólidos</a:t>
                </a:r>
              </a:p>
              <a:p>
                <a:pPr algn="ctr">
                  <a:buClr>
                    <a:srgbClr val="FFFFFF"/>
                  </a:buClr>
                </a:pPr>
                <a:endParaRPr sz="1100" dirty="0">
                  <a:ea typeface="Trebuchet MS"/>
                  <a:cs typeface="Trebuchet MS"/>
                  <a:sym typeface="Trebuchet MS"/>
                </a:endParaRPr>
              </a:p>
            </p:txBody>
          </p:sp>
          <p:grpSp>
            <p:nvGrpSpPr>
              <p:cNvPr id="175" name="Shape 175"/>
              <p:cNvGrpSpPr/>
              <p:nvPr/>
            </p:nvGrpSpPr>
            <p:grpSpPr>
              <a:xfrm>
                <a:off x="1344708" y="1870347"/>
                <a:ext cx="7327800" cy="276300"/>
                <a:chOff x="0" y="-214713"/>
                <a:chExt cx="9770400" cy="368400"/>
              </a:xfrm>
            </p:grpSpPr>
            <p:sp>
              <p:nvSpPr>
                <p:cNvPr id="176" name="Shape 176"/>
                <p:cNvSpPr/>
                <p:nvPr/>
              </p:nvSpPr>
              <p:spPr>
                <a:xfrm>
                  <a:off x="0" y="-164193"/>
                  <a:ext cx="9770400" cy="30586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lIns="27425" tIns="27425" rIns="27425" bIns="27425" anchor="ctr" anchorCtr="0">
                  <a:noAutofit/>
                </a:bodyPr>
                <a:lstStyle/>
                <a:p>
                  <a:pPr algn="ctr">
                    <a:buClr>
                      <a:srgbClr val="FFFFFF"/>
                    </a:buClr>
                  </a:pPr>
                  <a:endParaRPr sz="110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Shape 177"/>
                <p:cNvSpPr/>
                <p:nvPr/>
              </p:nvSpPr>
              <p:spPr>
                <a:xfrm>
                  <a:off x="0" y="-214713"/>
                  <a:ext cx="9770400" cy="368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ct val="25000"/>
                  </a:pPr>
                  <a:r>
                    <a:rPr lang="pt-BR" sz="1100" dirty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Envolvimento: Cientistas e ONGs</a:t>
                  </a:r>
                </a:p>
              </p:txBody>
            </p:sp>
          </p:grpSp>
          <p:sp>
            <p:nvSpPr>
              <p:cNvPr id="185" name="Shape 185"/>
              <p:cNvSpPr/>
              <p:nvPr/>
            </p:nvSpPr>
            <p:spPr>
              <a:xfrm>
                <a:off x="7216679" y="4127833"/>
                <a:ext cx="2247900" cy="2268072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399" dist="127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lIns="27425" tIns="27425" rIns="27425" bIns="27425" anchor="t" anchorCtr="0">
                <a:noAutofit/>
              </a:bodyPr>
              <a:lstStyle/>
              <a:p>
                <a:pPr>
                  <a:buClr>
                    <a:srgbClr val="FFFFFF"/>
                  </a:buClr>
                </a:pPr>
                <a:endPara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7251451" y="4131919"/>
                <a:ext cx="2157600" cy="2263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27425" tIns="27425" rIns="27425" bIns="27425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b="1" dirty="0">
                    <a:ea typeface="Trebuchet MS"/>
                    <a:cs typeface="Trebuchet MS"/>
                    <a:sym typeface="Trebuchet MS"/>
                  </a:rPr>
                  <a:t>2011 a 2016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2012 - Rio+20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ea typeface="Trebuchet MS"/>
                    <a:cs typeface="Trebuchet MS"/>
                    <a:sym typeface="Trebuchet MS"/>
                  </a:rPr>
                  <a:t>2013 – Estruturação do PRME </a:t>
                </a:r>
                <a:r>
                  <a:rPr lang="pt-BR" sz="1100" i="1" dirty="0">
                    <a:ea typeface="Trebuchet MS"/>
                    <a:cs typeface="Trebuchet MS"/>
                    <a:sym typeface="Trebuchet MS"/>
                  </a:rPr>
                  <a:t>Chapter Brazil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2015 – Acidente da Samarco em MG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2015  - Término do prazo dos Objetivos do Milênio 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2015 - COP21, Paris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2015 – Acordo do Clima</a:t>
                </a:r>
              </a:p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pt-BR" sz="1100" dirty="0">
                    <a:sym typeface="Arial"/>
                  </a:rPr>
                  <a:t>2015 – Lançamento dos ODS</a:t>
                </a:r>
              </a:p>
            </p:txBody>
          </p:sp>
        </p:grpSp>
      </p:grpSp>
      <p:sp>
        <p:nvSpPr>
          <p:cNvPr id="187" name="Shape 187"/>
          <p:cNvSpPr txBox="1"/>
          <p:nvPr/>
        </p:nvSpPr>
        <p:spPr>
          <a:xfrm>
            <a:off x="5604684" y="6425184"/>
            <a:ext cx="5063316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pt-BR" sz="11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Fonte: Adaptado de Claro e Claro, Working Paper Series (032017) - Insper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9669" y="84832"/>
            <a:ext cx="115040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Evolução 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Histórica: Responsabilidade Social e Desenvolvimento Sustentável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7" name="Conector reto 36"/>
          <p:cNvCxnSpPr/>
          <p:nvPr/>
        </p:nvCxnSpPr>
        <p:spPr>
          <a:xfrm flipH="1">
            <a:off x="5003489" y="696029"/>
            <a:ext cx="5330144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hape 176"/>
          <p:cNvSpPr/>
          <p:nvPr/>
        </p:nvSpPr>
        <p:spPr>
          <a:xfrm>
            <a:off x="2693203" y="3945036"/>
            <a:ext cx="6678261" cy="189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27425" tIns="27425" rIns="27425" bIns="27425" anchor="ctr" anchorCtr="0">
            <a:noAutofit/>
          </a:bodyPr>
          <a:lstStyle/>
          <a:p>
            <a:pPr algn="ctr">
              <a:buClr>
                <a:srgbClr val="FFFFFF"/>
              </a:buClr>
            </a:pPr>
            <a:endParaRPr sz="11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177"/>
          <p:cNvSpPr/>
          <p:nvPr/>
        </p:nvSpPr>
        <p:spPr>
          <a:xfrm>
            <a:off x="2700729" y="3911337"/>
            <a:ext cx="6670735" cy="2401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pt-BR" sz="11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Envolvimento: Cientistas, ONGs, Governos e Nações</a:t>
            </a:r>
          </a:p>
        </p:txBody>
      </p:sp>
      <p:sp>
        <p:nvSpPr>
          <p:cNvPr id="43" name="Shape 176"/>
          <p:cNvSpPr/>
          <p:nvPr/>
        </p:nvSpPr>
        <p:spPr>
          <a:xfrm>
            <a:off x="1807149" y="6223402"/>
            <a:ext cx="8617227" cy="174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27425" tIns="27425" rIns="27425" bIns="27425" anchor="ctr" anchorCtr="0">
            <a:noAutofit/>
          </a:bodyPr>
          <a:lstStyle/>
          <a:p>
            <a:pPr algn="ctr">
              <a:buClr>
                <a:srgbClr val="FFFFFF"/>
              </a:buClr>
            </a:pPr>
            <a:endParaRPr sz="11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177"/>
          <p:cNvSpPr/>
          <p:nvPr/>
        </p:nvSpPr>
        <p:spPr>
          <a:xfrm>
            <a:off x="1807149" y="6204572"/>
            <a:ext cx="8617227" cy="1971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pt-BR" sz="11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Envolvimento: Cientistas, ONGs, Governos, Nações, Empresas e Consumidores</a:t>
            </a:r>
          </a:p>
        </p:txBody>
      </p:sp>
    </p:spTree>
    <p:extLst>
      <p:ext uri="{BB962C8B-B14F-4D97-AF65-F5344CB8AC3E}">
        <p14:creationId xmlns:p14="http://schemas.microsoft.com/office/powerpoint/2010/main" val="24344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Desenvolvimento Sustentável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pt-BR" i="1" dirty="0">
                <a:ea typeface="Arial Narrow"/>
                <a:cs typeface="Arial Narrow"/>
                <a:sym typeface="Arial Narrow"/>
              </a:rPr>
              <a:t>“Satisfazer as necessidades das gerações presentes sem prejudicar as futuras gerações</a:t>
            </a:r>
            <a:r>
              <a:rPr lang="pt-BR" i="1" dirty="0" smtClean="0">
                <a:ea typeface="Arial Narrow"/>
                <a:cs typeface="Arial Narrow"/>
                <a:sym typeface="Arial Narrow"/>
              </a:rPr>
              <a:t>” (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</a:rPr>
              <a:t>Relatório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</a:rPr>
              <a:t>Brundtland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Arial Narrow"/>
                <a:cs typeface="Arial Narrow"/>
                <a:sym typeface="Arial Narrow"/>
              </a:rPr>
              <a:t> – Nosso Futuro Comum, 1987)</a:t>
            </a:r>
          </a:p>
          <a:p>
            <a:pPr lvl="0" algn="ctr">
              <a:spcBef>
                <a:spcPts val="0"/>
              </a:spcBef>
              <a:buNone/>
            </a:pPr>
            <a:endParaRPr lang="pt-BR" sz="2000" dirty="0">
              <a:ea typeface="Arial Narrow"/>
              <a:cs typeface="Arial Narrow"/>
              <a:sym typeface="Arial Narrow"/>
            </a:endParaRPr>
          </a:p>
          <a:p>
            <a:pPr lvl="0" algn="ctr">
              <a:spcBef>
                <a:spcPts val="0"/>
              </a:spcBef>
              <a:buNone/>
            </a:pPr>
            <a:endParaRPr lang="pt-BR" sz="2000" dirty="0" smtClean="0">
              <a:solidFill>
                <a:schemeClr val="tx1"/>
              </a:solidFill>
              <a:latin typeface="+mn-lt"/>
              <a:ea typeface="Arial Narrow"/>
              <a:cs typeface="Arial Narrow"/>
              <a:sym typeface="Arial Narrow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2000" i="1" dirty="0" smtClean="0">
                <a:solidFill>
                  <a:schemeClr val="tx1"/>
                </a:solidFill>
                <a:latin typeface="+mn-lt"/>
                <a:ea typeface="Nixie One"/>
                <a:cs typeface="Nixie One"/>
                <a:sym typeface="Nixie One"/>
              </a:rPr>
              <a:t>“</a:t>
            </a:r>
            <a:r>
              <a:rPr lang="pt-BR" i="1" dirty="0" smtClean="0">
                <a:solidFill>
                  <a:schemeClr val="tx1"/>
                </a:solidFill>
                <a:latin typeface="+mn-lt"/>
                <a:ea typeface="Nixie One"/>
                <a:cs typeface="Nixie One"/>
                <a:sym typeface="Nixie One"/>
              </a:rPr>
              <a:t>Desenvolvimento sustentável é o modelo que prevê a integração entre economia, sociedade e meio ambiente; É a noção de que o crescimento econômico deve levar em consideração a inclusão social e a proteção ambiental</a:t>
            </a:r>
            <a:r>
              <a:rPr lang="pt-BR" sz="2000" i="1" dirty="0" smtClean="0">
                <a:solidFill>
                  <a:schemeClr val="tx1"/>
                </a:solidFill>
                <a:latin typeface="+mn-lt"/>
                <a:ea typeface="Nixie One"/>
                <a:cs typeface="Nixie One"/>
                <a:sym typeface="Nixie One"/>
              </a:rPr>
              <a:t>”  (</a:t>
            </a:r>
            <a:r>
              <a:rPr lang="pt-BR" sz="1600" dirty="0" smtClean="0">
                <a:solidFill>
                  <a:schemeClr val="tx1"/>
                </a:solidFill>
                <a:latin typeface="+mn-lt"/>
                <a:ea typeface="Nixie One"/>
                <a:cs typeface="Nixie One"/>
                <a:sym typeface="Nixie One"/>
              </a:rPr>
              <a:t>www.rio20.com.br)</a:t>
            </a:r>
          </a:p>
          <a:p>
            <a:pPr lvl="0" algn="ctr">
              <a:spcBef>
                <a:spcPts val="0"/>
              </a:spcBef>
              <a:buNone/>
            </a:pPr>
            <a:endParaRPr lang="pt-BR" sz="2000" dirty="0" smtClean="0">
              <a:solidFill>
                <a:schemeClr val="tx1"/>
              </a:solidFill>
              <a:latin typeface="+mn-lt"/>
              <a:ea typeface="Arial Narrow"/>
              <a:cs typeface="Arial Narrow"/>
              <a:sym typeface="Arial Narrow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13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>
                <a:solidFill>
                  <a:schemeClr val="tx1">
                    <a:lumMod val="50000"/>
                  </a:schemeClr>
                </a:solidFill>
              </a:rPr>
              <a:t>Objetivos de Desenvolvimento do Milênio: agenda minimalista de Direitos Sociais, com foco na pobreza e fome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047" y="1825625"/>
            <a:ext cx="62019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34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2432</Words>
  <Application>Microsoft Office PowerPoint</Application>
  <PresentationFormat>Widescreen</PresentationFormat>
  <Paragraphs>285</Paragraphs>
  <Slides>39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Nixie One</vt:lpstr>
      <vt:lpstr>Times New Roman</vt:lpstr>
      <vt:lpstr>Trebuchet MS</vt:lpstr>
      <vt:lpstr>Wingdings</vt:lpstr>
      <vt:lpstr>Tema do Office</vt:lpstr>
      <vt:lpstr>Apresentação do PowerPoint</vt:lpstr>
      <vt:lpstr>Introdução</vt:lpstr>
      <vt:lpstr>Apresentação do PowerPoint</vt:lpstr>
      <vt:lpstr>Variação da concentração de CO2 nos últimos 1.100 anos</vt:lpstr>
      <vt:lpstr>Apresentação do PowerPoint</vt:lpstr>
      <vt:lpstr>O Debate</vt:lpstr>
      <vt:lpstr>Apresentação do PowerPoint</vt:lpstr>
      <vt:lpstr>Desenvolvimento Sustentável</vt:lpstr>
      <vt:lpstr>Objetivos de Desenvolvimento do Milênio: agenda minimalista de Direitos Sociais, com foco na pobreza e fome</vt:lpstr>
      <vt:lpstr>Apresentação do PowerPoint</vt:lpstr>
      <vt:lpstr>Apresentação do PowerPoint</vt:lpstr>
      <vt:lpstr>Apresentação do PowerPoint</vt:lpstr>
      <vt:lpstr>Convenção sobre a Mudança do Clima</vt:lpstr>
      <vt:lpstr>CQNUMC</vt:lpstr>
      <vt:lpstr>Protocolo de Kyoto</vt:lpstr>
      <vt:lpstr>Evolução das Emissões de GEE de 1900 a 2009 – em teragramas de CO2 </vt:lpstr>
      <vt:lpstr>Emissões por Grupo de Países</vt:lpstr>
      <vt:lpstr>Emissões por Países</vt:lpstr>
      <vt:lpstr>Contribuição de cada área do planeta  </vt:lpstr>
      <vt:lpstr>Por país – per capita</vt:lpstr>
      <vt:lpstr>Emissões Per Capita</vt:lpstr>
      <vt:lpstr>Apresentação do PowerPoint</vt:lpstr>
      <vt:lpstr>Resultados</vt:lpstr>
      <vt:lpstr>Alguns Pontos dos Dados</vt:lpstr>
      <vt:lpstr>Porque a dificuldade e os fracassos!</vt:lpstr>
      <vt:lpstr>Porque a dificuldade e os fracassos!</vt:lpstr>
      <vt:lpstr>Mecanismo de Desenvolvimento Limpo</vt:lpstr>
      <vt:lpstr>Dificuldades de Acordos</vt:lpstr>
      <vt:lpstr>Dificuldades de acordo</vt:lpstr>
      <vt:lpstr>Fracasso de Kyoto!</vt:lpstr>
      <vt:lpstr>COP – Copenhagen 2009</vt:lpstr>
      <vt:lpstr>COP 21 Paris 2015</vt:lpstr>
      <vt:lpstr>Problema Central</vt:lpstr>
      <vt:lpstr>Apresentação do PowerPoint</vt:lpstr>
      <vt:lpstr>Dificuldades de acordos internacionais</vt:lpstr>
      <vt:lpstr>Estudos de Decomposição</vt:lpstr>
      <vt:lpstr>Indicadores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Windows User</cp:lastModifiedBy>
  <cp:revision>27</cp:revision>
  <dcterms:created xsi:type="dcterms:W3CDTF">2020-09-30T15:52:47Z</dcterms:created>
  <dcterms:modified xsi:type="dcterms:W3CDTF">2020-10-01T23:05:41Z</dcterms:modified>
</cp:coreProperties>
</file>