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2" r:id="rId7"/>
    <p:sldId id="284" r:id="rId8"/>
    <p:sldId id="285" r:id="rId9"/>
    <p:sldId id="286" r:id="rId10"/>
    <p:sldId id="287" r:id="rId11"/>
    <p:sldId id="288" r:id="rId12"/>
    <p:sldId id="291" r:id="rId13"/>
    <p:sldId id="289" r:id="rId14"/>
    <p:sldId id="298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8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681EE-6164-4148-8DB0-1616DA28958C}" type="datetimeFigureOut">
              <a:rPr lang="en-US" smtClean="0"/>
              <a:pPr/>
              <a:t>10/26/2017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AA4B1-EB0B-5740-B83D-460F700E61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09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33" t="39885" r="95082" b="39105"/>
          <a:stretch/>
        </p:blipFill>
        <p:spPr>
          <a:xfrm>
            <a:off x="3028664" y="2613152"/>
            <a:ext cx="1941764" cy="1440897"/>
          </a:xfrm>
          <a:prstGeom prst="rect">
            <a:avLst/>
          </a:prstGeom>
        </p:spPr>
      </p:pic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85799" y="446049"/>
            <a:ext cx="7855671" cy="592388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40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Federalismo, Regionalização e Municipalização na Constituição brasileira. Distribuição de competências em saúde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Sueli </a:t>
            </a:r>
            <a:r>
              <a:rPr lang="pt-BR" sz="31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Gandolfi</a:t>
            </a:r>
            <a:r>
              <a:rPr lang="pt-BR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Dallari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pt-BR" b="1" dirty="0"/>
              <a:t>Constituição brasileira de 1988</a:t>
            </a:r>
            <a:r>
              <a:rPr lang="pt-BR" dirty="0"/>
              <a:t/>
            </a:r>
            <a:br>
              <a:rPr lang="pt-BR" dirty="0"/>
            </a:b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Competência concorrente</a:t>
            </a:r>
            <a:endParaRPr lang="pt-BR" dirty="0"/>
          </a:p>
          <a:p>
            <a:r>
              <a:rPr lang="pt-BR" dirty="0"/>
              <a:t>“no âmbito da legislação concorrente, a competência da União limitar-se-á a estabelecer normas gerais”, que poderão ser suplementadas pelos Estados (art. 24, §1</a:t>
            </a:r>
            <a:r>
              <a:rPr lang="pt-BR" u="heavy" baseline="30000" dirty="0"/>
              <a:t>o</a:t>
            </a:r>
            <a:r>
              <a:rPr lang="pt-BR" dirty="0"/>
              <a:t> e 2</a:t>
            </a:r>
            <a:r>
              <a:rPr lang="pt-BR" u="heavy" baseline="30000" dirty="0"/>
              <a:t>o</a:t>
            </a:r>
            <a:r>
              <a:rPr lang="pt-BR" dirty="0"/>
              <a:t>)</a:t>
            </a:r>
          </a:p>
          <a:p>
            <a:r>
              <a:rPr lang="pt-BR" dirty="0"/>
              <a:t>primazia da vontade federal:</a:t>
            </a:r>
          </a:p>
          <a:p>
            <a:pPr marL="0" indent="0">
              <a:buNone/>
            </a:pPr>
            <a:r>
              <a:rPr lang="pt-BR" dirty="0" smtClean="0"/>
              <a:t>	quando </a:t>
            </a:r>
            <a:r>
              <a:rPr lang="pt-BR" dirty="0"/>
              <a:t>Estados ou Municípios  exercerem “a competência legislativa plena [...] (na inexistência de Lei federal sobre normas gerais) [...], para atender a suas peculiaridades, a superveniência de Lei federal sobre normas gerais suspende (-lhes) [...] a eficácia, no que lhe for contrario. ” (art. 24, § 3</a:t>
            </a:r>
            <a:r>
              <a:rPr lang="pt-BR" u="heavy" baseline="30000" dirty="0"/>
              <a:t>o</a:t>
            </a:r>
            <a:r>
              <a:rPr lang="pt-BR" dirty="0"/>
              <a:t> e 4</a:t>
            </a:r>
            <a:r>
              <a:rPr lang="pt-BR" u="heavy" baseline="30000" dirty="0"/>
              <a:t>o</a:t>
            </a:r>
            <a:r>
              <a:rPr lang="pt-BR" dirty="0"/>
              <a:t> c/c art. 30, II).</a:t>
            </a:r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Constituição brasileira de 1988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normas gerais</a:t>
            </a:r>
            <a:r>
              <a:rPr lang="pt-BR" dirty="0"/>
              <a:t> são declarações </a:t>
            </a:r>
            <a:r>
              <a:rPr lang="pt-BR" dirty="0" err="1"/>
              <a:t>principiológicas</a:t>
            </a:r>
            <a:r>
              <a:rPr lang="pt-BR" dirty="0"/>
              <a:t> editadas pela União que, sem violar a autonomia dos demais entes federativos, estabelecem as diretrizes nacionais a serem por eles respeitadas quando da elaboração de suas próprias leis (Moreira Neto, 1988).</a:t>
            </a:r>
          </a:p>
          <a:p>
            <a:pPr marL="0" indent="0">
              <a:buNone/>
            </a:pPr>
            <a:r>
              <a:rPr lang="pt-BR" dirty="0"/>
              <a:t>Municípios são competentes para “suplementar a legislação federal e estadual no que couber” (art. 30, II). </a:t>
            </a:r>
          </a:p>
          <a:p>
            <a:endParaRPr lang="pt-B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pt-BR" sz="36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/>
              <a:t>Constituição brasileira de 1988</a:t>
            </a:r>
            <a:r>
              <a:rPr lang="pt-BR" dirty="0"/>
              <a:t/>
            </a:r>
            <a:br>
              <a:rPr lang="pt-BR" dirty="0"/>
            </a:b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Competência comum</a:t>
            </a:r>
            <a:endParaRPr lang="pt-BR" dirty="0"/>
          </a:p>
          <a:p>
            <a:r>
              <a:rPr lang="pt-BR" dirty="0"/>
              <a:t>execução conjunta das tarefas governamentais, tarefas materiais, concretas. </a:t>
            </a:r>
          </a:p>
          <a:p>
            <a:r>
              <a:rPr lang="pt-BR" dirty="0"/>
              <a:t>responsabilidade da União, dos Estados, do Distrito Federal e dos Municípios pela execução das tarefas sociais (CF art. 23)</a:t>
            </a:r>
          </a:p>
          <a:p>
            <a:r>
              <a:rPr lang="pt-BR" dirty="0"/>
              <a:t>aqui “não pode prevalecer a supremacia de qualquer poder” </a:t>
            </a:r>
          </a:p>
          <a:p>
            <a:endParaRPr lang="pt-B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pt-BR" b="1" dirty="0"/>
              <a:t>Constituição brasileira de 1988</a:t>
            </a:r>
            <a:r>
              <a:rPr lang="pt-BR" dirty="0"/>
              <a:t/>
            </a:r>
            <a:br>
              <a:rPr lang="pt-BR" dirty="0"/>
            </a:b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0806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/>
              <a:t>previsão de lei complementar para fixar “normas para a cooperação entre a União e os Estados, o Distrito Federal e os Municípios, tendo em vista o equilíbrio do desenvolvimento e do bem-estar em âmbito nacional” (art. 23, § único).</a:t>
            </a:r>
          </a:p>
          <a:p>
            <a:endParaRPr lang="pt-B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88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Distribuição de competências em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5258" y="1572322"/>
            <a:ext cx="7772401" cy="4393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Competência </a:t>
            </a:r>
            <a:r>
              <a:rPr lang="pt-BR" dirty="0"/>
              <a:t>próprias e exclusivas</a:t>
            </a:r>
          </a:p>
          <a:p>
            <a:pPr marL="0" indent="0">
              <a:buNone/>
            </a:pPr>
            <a:r>
              <a:rPr lang="pt-BR" dirty="0" smtClean="0"/>
              <a:t>	União </a:t>
            </a:r>
            <a:r>
              <a:rPr lang="pt-BR" dirty="0"/>
              <a:t>– art. 21 e art. 22</a:t>
            </a:r>
          </a:p>
          <a:p>
            <a:pPr marL="0" indent="0">
              <a:buNone/>
            </a:pPr>
            <a:r>
              <a:rPr lang="pt-BR" dirty="0" smtClean="0"/>
              <a:t>	Estados </a:t>
            </a:r>
            <a:r>
              <a:rPr lang="pt-BR" dirty="0"/>
              <a:t>– art. 25: gás e regiões metropolitanas (§ 2º e 3º)</a:t>
            </a:r>
          </a:p>
          <a:p>
            <a:r>
              <a:rPr lang="pt-BR" dirty="0"/>
              <a:t>		São reservadas aos Estados as competências que não lhes sejam vedadas por esta Constituição (§ 1º)</a:t>
            </a:r>
          </a:p>
          <a:p>
            <a:pPr marL="0" indent="0">
              <a:buNone/>
            </a:pPr>
            <a:r>
              <a:rPr lang="pt-BR" dirty="0" smtClean="0"/>
              <a:t>	Municípios </a:t>
            </a:r>
            <a:r>
              <a:rPr lang="pt-BR" dirty="0"/>
              <a:t>– art.30, I: legislar sobre assuntos de interesse local</a:t>
            </a:r>
          </a:p>
          <a:p>
            <a:endParaRPr lang="pt-BR" dirty="0"/>
          </a:p>
        </p:txBody>
      </p:sp>
      <p:pic>
        <p:nvPicPr>
          <p:cNvPr id="5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Distribuição de competências em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21259"/>
            <a:ext cx="8229600" cy="330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Competências de cooperação</a:t>
            </a:r>
          </a:p>
          <a:p>
            <a:r>
              <a:rPr lang="pt-BR" dirty="0"/>
              <a:t>Legislativa – art. 24, XII c/c art. 30, II</a:t>
            </a:r>
          </a:p>
          <a:p>
            <a:endParaRPr lang="pt-BR" dirty="0" smtClean="0"/>
          </a:p>
          <a:p>
            <a:r>
              <a:rPr lang="pt-BR" dirty="0" smtClean="0"/>
              <a:t>Material </a:t>
            </a:r>
            <a:r>
              <a:rPr lang="pt-BR" dirty="0"/>
              <a:t>– art. 23, </a:t>
            </a:r>
            <a:r>
              <a:rPr lang="pt-BR" i="1" dirty="0"/>
              <a:t>caput</a:t>
            </a:r>
            <a:r>
              <a:rPr lang="pt-BR" dirty="0"/>
              <a:t> c/c art. 23, </a:t>
            </a:r>
            <a:r>
              <a:rPr lang="pt-BR" dirty="0" smtClean="0"/>
              <a:t>VII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012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Federalismo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4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Convenção de Filadélfia - 1787</a:t>
            </a:r>
          </a:p>
          <a:p>
            <a:r>
              <a:rPr lang="pt-BR" u="sng" dirty="0"/>
              <a:t>História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Hamilton</a:t>
            </a:r>
            <a:r>
              <a:rPr lang="pt-BR" dirty="0"/>
              <a:t>, Madison e Jay </a:t>
            </a:r>
          </a:p>
          <a:p>
            <a:pPr marL="0" indent="0">
              <a:buNone/>
            </a:pPr>
            <a:r>
              <a:rPr lang="pt-BR" dirty="0" smtClean="0"/>
              <a:t>	limitação </a:t>
            </a:r>
            <a:r>
              <a:rPr lang="pt-BR" dirty="0"/>
              <a:t>da soberania de seus Estados</a:t>
            </a:r>
          </a:p>
          <a:p>
            <a:pPr marL="0" indent="0">
              <a:buNone/>
            </a:pPr>
            <a:r>
              <a:rPr lang="pt-BR" dirty="0" smtClean="0"/>
              <a:t>	quais </a:t>
            </a:r>
            <a:r>
              <a:rPr lang="pt-BR" dirty="0"/>
              <a:t>os poderes que outorgavam ao novo Estado</a:t>
            </a:r>
          </a:p>
          <a:p>
            <a:r>
              <a:rPr lang="pt-BR" dirty="0"/>
              <a:t>“os poderes não delegados para os Estados Unidos pela Constituição nem por ela defesos aos Estados, são reservados para os Estados respectivos ou para o povo” (</a:t>
            </a:r>
            <a:r>
              <a:rPr lang="pt-BR" i="1" dirty="0" err="1"/>
              <a:t>Tenth</a:t>
            </a:r>
            <a:r>
              <a:rPr lang="pt-BR" i="1" dirty="0"/>
              <a:t> </a:t>
            </a:r>
            <a:r>
              <a:rPr lang="pt-BR" i="1" dirty="0" err="1"/>
              <a:t>Amendment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Constitution</a:t>
            </a:r>
            <a:r>
              <a:rPr lang="pt-BR" dirty="0"/>
              <a:t>, 1791).</a:t>
            </a:r>
          </a:p>
        </p:txBody>
      </p:sp>
      <p:pic>
        <p:nvPicPr>
          <p:cNvPr id="5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Federalismo</a:t>
            </a:r>
            <a:endParaRPr lang="pt-B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014" y="1728438"/>
            <a:ext cx="7961971" cy="45608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u="sng" dirty="0"/>
              <a:t>Características</a:t>
            </a:r>
            <a:endParaRPr lang="pt-BR" dirty="0"/>
          </a:p>
          <a:p>
            <a:r>
              <a:rPr lang="pt-BR" dirty="0"/>
              <a:t>existência de pelo menos duas esferas de poder político num mesmo Estado</a:t>
            </a:r>
          </a:p>
          <a:p>
            <a:r>
              <a:rPr lang="pt-BR" dirty="0"/>
              <a:t>associação de Estados, anteriormente independentes, para alguns objetivos comuns</a:t>
            </a:r>
          </a:p>
          <a:p>
            <a:r>
              <a:rPr lang="pt-BR" dirty="0"/>
              <a:t>Estados-membros conservam grande parte de sua independência original.</a:t>
            </a:r>
          </a:p>
          <a:p>
            <a:r>
              <a:rPr lang="pt-BR" dirty="0"/>
              <a:t>participação e autonomia, o princípio fundamental do federalismo. </a:t>
            </a:r>
          </a:p>
          <a:p>
            <a:endParaRPr lang="fr-F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Federalismo</a:t>
            </a:r>
            <a:endParaRPr lang="pt-B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6637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u="sng" dirty="0"/>
              <a:t>Evolução doutrinári</a:t>
            </a:r>
            <a:r>
              <a:rPr lang="pt-BR" dirty="0"/>
              <a:t>a</a:t>
            </a:r>
          </a:p>
          <a:p>
            <a:r>
              <a:rPr lang="pt-BR" b="1" dirty="0"/>
              <a:t>Federalismo dual</a:t>
            </a:r>
            <a:endParaRPr lang="pt-BR" dirty="0"/>
          </a:p>
          <a:p>
            <a:r>
              <a:rPr lang="pt-BR" dirty="0"/>
              <a:t>enumeram-se as competências da União: exaustivamente, não permitindo ingerência dos demais governos. </a:t>
            </a:r>
          </a:p>
          <a:p>
            <a:r>
              <a:rPr lang="pt-BR" dirty="0"/>
              <a:t>atribui-se o poder remanescente aos Estados, não permitindo ingerência do governo da União</a:t>
            </a:r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Federalismo</a:t>
            </a:r>
            <a:endParaRPr lang="pt-B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3400" b="1" dirty="0"/>
              <a:t>“federalismo cooperativo”</a:t>
            </a:r>
            <a:endParaRPr lang="pt-BR" sz="3400" dirty="0"/>
          </a:p>
          <a:p>
            <a:pPr marL="0" indent="0">
              <a:buNone/>
            </a:pPr>
            <a:r>
              <a:rPr lang="pt-BR" dirty="0"/>
              <a:t>1</a:t>
            </a:r>
            <a:r>
              <a:rPr lang="pt-BR" dirty="0" smtClean="0"/>
              <a:t>930</a:t>
            </a:r>
            <a:r>
              <a:rPr lang="pt-BR" dirty="0"/>
              <a:t>: a Grande Depressão - New </a:t>
            </a:r>
            <a:r>
              <a:rPr lang="pt-BR" dirty="0" err="1"/>
              <a:t>Deal</a:t>
            </a:r>
            <a:endParaRPr lang="pt-BR" dirty="0"/>
          </a:p>
          <a:p>
            <a:r>
              <a:rPr lang="pt-BR" dirty="0"/>
              <a:t>atribuições que não são mais exclusivas de cada esfera de governo</a:t>
            </a:r>
          </a:p>
          <a:p>
            <a:r>
              <a:rPr lang="pt-BR" dirty="0"/>
              <a:t>exigência de campos específicos para a atuação de cada nível de poder político</a:t>
            </a:r>
          </a:p>
          <a:p>
            <a:r>
              <a:rPr lang="pt-BR" dirty="0"/>
              <a:t>definição da competência concorrente e comum.</a:t>
            </a:r>
          </a:p>
          <a:p>
            <a:pPr lvl="1"/>
            <a:r>
              <a:rPr lang="pt-BR" b="1" dirty="0"/>
              <a:t>competência concorrente:</a:t>
            </a:r>
            <a:r>
              <a:rPr lang="pt-BR" dirty="0"/>
              <a:t> uma única tarefa que será desempenhada por mais de uma unidade federativa, segundo um critério de primazia anteriormente definido. </a:t>
            </a:r>
          </a:p>
          <a:p>
            <a:pPr lvl="1"/>
            <a:r>
              <a:rPr lang="pt-BR" b="1" dirty="0"/>
              <a:t>competência comum:</a:t>
            </a:r>
            <a:r>
              <a:rPr lang="pt-BR" dirty="0"/>
              <a:t> quando não existe primazia entre os responsáveis pela execução do encargo, mas, ao contrário, supõe-se a igualdade das diversas esferas federativas, que devem agir em conjunto, sem que o exercício de uma venha a excluir a competência de outra. </a:t>
            </a:r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Federalismo</a:t>
            </a:r>
            <a:r>
              <a:rPr lang="pt-BR" dirty="0"/>
              <a:t/>
            </a:r>
            <a:br>
              <a:rPr lang="pt-BR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Regionalização – Estado </a:t>
            </a:r>
            <a:r>
              <a:rPr lang="pt-BR" dirty="0" smtClean="0"/>
              <a:t>Regional</a:t>
            </a:r>
          </a:p>
          <a:p>
            <a:endParaRPr lang="pt-BR" dirty="0"/>
          </a:p>
          <a:p>
            <a:r>
              <a:rPr lang="pt-BR" dirty="0"/>
              <a:t>Municipalização – Poder local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1600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Federalismo na Constituição brasileira</a:t>
            </a:r>
            <a:endParaRPr lang="pt-B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Decreto n. 1, de 15 de novembro de </a:t>
            </a:r>
            <a:r>
              <a:rPr lang="pt-BR" dirty="0" smtClean="0"/>
              <a:t>1889</a:t>
            </a:r>
          </a:p>
          <a:p>
            <a:endParaRPr lang="pt-BR" dirty="0"/>
          </a:p>
          <a:p>
            <a:r>
              <a:rPr lang="pt-BR" dirty="0"/>
              <a:t>transformou as antigas províncias do Império em Estados</a:t>
            </a:r>
          </a:p>
          <a:p>
            <a:r>
              <a:rPr lang="pt-BR" dirty="0"/>
              <a:t>supôs sua adesão ao pacto federal (</a:t>
            </a:r>
            <a:r>
              <a:rPr lang="pt-BR" dirty="0" err="1"/>
              <a:t>arts</a:t>
            </a:r>
            <a:r>
              <a:rPr lang="pt-BR" dirty="0"/>
              <a:t>. 2</a:t>
            </a:r>
            <a:r>
              <a:rPr lang="pt-BR" u="heavy" baseline="30000" dirty="0"/>
              <a:t>o</a:t>
            </a:r>
            <a:r>
              <a:rPr lang="pt-BR" dirty="0"/>
              <a:t> e 3</a:t>
            </a:r>
            <a:r>
              <a:rPr lang="pt-BR" u="heavy" baseline="30000" dirty="0"/>
              <a:t>o</a:t>
            </a:r>
            <a:r>
              <a:rPr lang="pt-BR" dirty="0"/>
              <a:t>)</a:t>
            </a:r>
          </a:p>
          <a:p>
            <a:endParaRPr lang="fr-F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Federalismo na Constituição brasileira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Constituição de 1891</a:t>
            </a:r>
          </a:p>
          <a:p>
            <a:r>
              <a:rPr lang="pt-BR" dirty="0"/>
              <a:t>Estados (membros) mantinham todos os poderes que não houvessem sido expressamente entregues a outras esferas de governo ou que não lhes fossem de outro modo defesos (art. 65,§ 2</a:t>
            </a:r>
            <a:r>
              <a:rPr lang="pt-BR" u="heavy" baseline="30000" dirty="0"/>
              <a:t>o</a:t>
            </a:r>
            <a:r>
              <a:rPr lang="pt-BR" dirty="0"/>
              <a:t>). </a:t>
            </a:r>
          </a:p>
          <a:p>
            <a:r>
              <a:rPr lang="pt-BR" dirty="0"/>
              <a:t>federalismo dual, com três esferas de poder político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Federalismo </a:t>
            </a:r>
            <a:r>
              <a:rPr lang="pt-BR" b="1" dirty="0"/>
              <a:t>na Constituição brasileira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1870" y="1115122"/>
            <a:ext cx="8229600" cy="5254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 smtClean="0"/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/>
              <a:t>Municípios teriam sua autonomia assegurada em tudo que respeitasse ao seu peculiar interesse (art. 68</a:t>
            </a:r>
            <a:r>
              <a:rPr lang="pt-BR" sz="2000" dirty="0" smtClean="0"/>
              <a:t>)</a:t>
            </a:r>
            <a:r>
              <a:rPr lang="pt-BR" sz="2000" dirty="0"/>
              <a:t> </a:t>
            </a:r>
          </a:p>
          <a:p>
            <a:pPr marL="0" indent="0">
              <a:buNone/>
            </a:pPr>
            <a:r>
              <a:rPr lang="pt-BR" sz="2000" dirty="0" smtClean="0"/>
              <a:t>	Manifesto </a:t>
            </a:r>
            <a:r>
              <a:rPr lang="pt-BR" sz="2000" dirty="0"/>
              <a:t>do Partido Republicano (3 de dezembro de 1870)</a:t>
            </a:r>
          </a:p>
          <a:p>
            <a:r>
              <a:rPr lang="pt-BR" sz="2000" dirty="0"/>
              <a:t>“a topografia do nosso território, as zonas diversas em que ele se divide, os climas vários e as produções diferentes, as cordilheiras e as águas, estavam indicando a necessidade de modelar a administração e o governo local, acompanhando as próprias divisões criadas pela natureza física e impostas pela imensa superfície do nosso território”;[...] “o alargamento da esfera das municipalidades, essa representação resumida da família política, a livre gerência dos seus negócios em todas as relações morais e econômicas (foram as condições características do período de reorganização social originado na revolução de 7 de abril de 1831)”; e que “(a reação monárquica, mantendo a centralização) mata o estímulo </a:t>
            </a:r>
            <a:r>
              <a:rPr lang="pt-BR" sz="2000" dirty="0" smtClean="0"/>
              <a:t>do progresso local”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“se a autonomia municipal não é da essência do federalismo, em geral, tornou-se, todavia, um elemento essencial ao federalismo brasileiro” (</a:t>
            </a:r>
            <a:r>
              <a:rPr lang="pt-BR" sz="2000" dirty="0" err="1"/>
              <a:t>Reale</a:t>
            </a:r>
            <a:r>
              <a:rPr lang="pt-BR" sz="2000" dirty="0"/>
              <a:t>, s.d., p. 54). </a:t>
            </a:r>
          </a:p>
        </p:txBody>
      </p:sp>
      <p:pic>
        <p:nvPicPr>
          <p:cNvPr id="4" name="Picture 3" descr="abettura slide 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1" t="38338" r="44817" b="40886"/>
          <a:stretch/>
        </p:blipFill>
        <p:spPr>
          <a:xfrm>
            <a:off x="8541470" y="6369938"/>
            <a:ext cx="523348" cy="3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2056</TotalTime>
  <Words>573</Words>
  <Application>Microsoft Office PowerPoint</Application>
  <PresentationFormat>Apresentação na tela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 Black </vt:lpstr>
      <vt:lpstr>       Federalismo, Regionalização e Municipalização na Constituição brasileira. Distribuição de competências em saúde    Prof. Sueli Gandolfi Dallari          </vt:lpstr>
      <vt:lpstr> Federalismo </vt:lpstr>
      <vt:lpstr>Federalismo</vt:lpstr>
      <vt:lpstr>Federalismo</vt:lpstr>
      <vt:lpstr>Federalismo</vt:lpstr>
      <vt:lpstr>Federalismo </vt:lpstr>
      <vt:lpstr>Federalismo na Constituição brasileira</vt:lpstr>
      <vt:lpstr>Federalismo na Constituição brasileira</vt:lpstr>
      <vt:lpstr>Federalismo na Constituição brasileira</vt:lpstr>
      <vt:lpstr>Constituição brasileira de 1988 </vt:lpstr>
      <vt:lpstr>Constituição brasileira de 1988</vt:lpstr>
      <vt:lpstr> Constituição brasileira de 1988  </vt:lpstr>
      <vt:lpstr>Constituição brasileira de 1988 </vt:lpstr>
      <vt:lpstr>Distribuição de competências em saúde</vt:lpstr>
      <vt:lpstr>Distribuição de competências em saúde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 L</dc:creator>
  <cp:lastModifiedBy>Sueli</cp:lastModifiedBy>
  <cp:revision>77</cp:revision>
  <dcterms:created xsi:type="dcterms:W3CDTF">2014-12-10T13:15:45Z</dcterms:created>
  <dcterms:modified xsi:type="dcterms:W3CDTF">2017-10-26T15:06:48Z</dcterms:modified>
</cp:coreProperties>
</file>