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59" r:id="rId4"/>
    <p:sldId id="267" r:id="rId5"/>
    <p:sldId id="272" r:id="rId6"/>
    <p:sldId id="284" r:id="rId7"/>
    <p:sldId id="288" r:id="rId8"/>
    <p:sldId id="275" r:id="rId9"/>
    <p:sldId id="268" r:id="rId10"/>
    <p:sldId id="285" r:id="rId11"/>
    <p:sldId id="286" r:id="rId12"/>
    <p:sldId id="273" r:id="rId13"/>
    <p:sldId id="276" r:id="rId14"/>
    <p:sldId id="277" r:id="rId15"/>
    <p:sldId id="274" r:id="rId16"/>
    <p:sldId id="287" r:id="rId17"/>
    <p:sldId id="278" r:id="rId18"/>
    <p:sldId id="295" r:id="rId19"/>
    <p:sldId id="279" r:id="rId20"/>
    <p:sldId id="280" r:id="rId21"/>
    <p:sldId id="281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3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6.png"/><Relationship Id="rId10" Type="http://schemas.openxmlformats.org/officeDocument/2006/relationships/image" Target="../media/image18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Limites de resistência (tensão normal)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837D6D8-9249-4AAF-87B2-6C2B50B1C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81821"/>
              </p:ext>
            </p:extLst>
          </p:nvPr>
        </p:nvGraphicFramePr>
        <p:xfrm>
          <a:off x="3493770" y="1452880"/>
          <a:ext cx="5204460" cy="4149886"/>
        </p:xfrm>
        <a:graphic>
          <a:graphicData uri="http://schemas.openxmlformats.org/drawingml/2006/table">
            <a:tbl>
              <a:tblPr/>
              <a:tblGrid>
                <a:gridCol w="3847383">
                  <a:extLst>
                    <a:ext uri="{9D8B030D-6E8A-4147-A177-3AD203B41FA5}">
                      <a16:colId xmlns:a16="http://schemas.microsoft.com/office/drawing/2014/main" val="1361312933"/>
                    </a:ext>
                  </a:extLst>
                </a:gridCol>
                <a:gridCol w="1357077">
                  <a:extLst>
                    <a:ext uri="{9D8B030D-6E8A-4147-A177-3AD203B41FA5}">
                      <a16:colId xmlns:a16="http://schemas.microsoft.com/office/drawing/2014/main" val="2605834167"/>
                    </a:ext>
                  </a:extLst>
                </a:gridCol>
              </a:tblGrid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 (MPa)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13014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estrutural ASTM A36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85532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de baixa liga e alta resistência ASTM A913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0783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Inox laminado a frio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007625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fundido maleável ASTM A47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7500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alumínio 2014-T6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9506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alumínio 6061-T6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844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titânio Ti-​6Al-4V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4328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Concreto usual (média resistência)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18031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/ 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83599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Mármore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/ 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61266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Nylon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3989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rígido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223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6459FDA-BAC2-4684-A236-2547CDAA21B1}"/>
                  </a:ext>
                </a:extLst>
              </p:cNvPr>
              <p:cNvSpPr txBox="1"/>
              <p:nvPr/>
            </p:nvSpPr>
            <p:spPr>
              <a:xfrm>
                <a:off x="9282712" y="1772860"/>
                <a:ext cx="17466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250000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6459FDA-BAC2-4684-A236-2547CDAA2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2" y="1772860"/>
                <a:ext cx="1746682" cy="369332"/>
              </a:xfrm>
              <a:prstGeom prst="rect">
                <a:avLst/>
              </a:prstGeom>
              <a:blipFill>
                <a:blip r:embed="rId4"/>
                <a:stretch>
                  <a:fillRect t="-118333" r="-18182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A79236FA-0104-4551-A910-2BBA4D3781A0}"/>
              </a:ext>
            </a:extLst>
          </p:cNvPr>
          <p:cNvSpPr/>
          <p:nvPr/>
        </p:nvSpPr>
        <p:spPr>
          <a:xfrm>
            <a:off x="7696940" y="1740023"/>
            <a:ext cx="665825" cy="3994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5240558-2EEA-47CE-9B57-69B2FD264A42}"/>
                  </a:ext>
                </a:extLst>
              </p:cNvPr>
              <p:cNvSpPr txBox="1"/>
              <p:nvPr/>
            </p:nvSpPr>
            <p:spPr>
              <a:xfrm>
                <a:off x="9282712" y="2305978"/>
                <a:ext cx="17466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25000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5240558-2EEA-47CE-9B57-69B2FD26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2" y="2305978"/>
                <a:ext cx="1746681" cy="369332"/>
              </a:xfrm>
              <a:prstGeom prst="rect">
                <a:avLst/>
              </a:prstGeom>
              <a:blipFill>
                <a:blip r:embed="rId5"/>
                <a:stretch>
                  <a:fillRect t="-116393" r="-12587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E71FF96-8F18-42C6-A1A6-31947F807A6E}"/>
                  </a:ext>
                </a:extLst>
              </p:cNvPr>
              <p:cNvSpPr txBox="1"/>
              <p:nvPr/>
            </p:nvSpPr>
            <p:spPr>
              <a:xfrm>
                <a:off x="9388133" y="2839096"/>
                <a:ext cx="15358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E71FF96-8F18-42C6-A1A6-31947F80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33" y="2839096"/>
                <a:ext cx="1535837" cy="369332"/>
              </a:xfrm>
              <a:prstGeom prst="rect">
                <a:avLst/>
              </a:prstGeom>
              <a:blipFill>
                <a:blip r:embed="rId6"/>
                <a:stretch>
                  <a:fillRect t="-118333" r="-6746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A0BBA0-4548-4B54-AA17-B8B749BCD940}"/>
                  </a:ext>
                </a:extLst>
              </p:cNvPr>
              <p:cNvSpPr txBox="1"/>
              <p:nvPr/>
            </p:nvSpPr>
            <p:spPr>
              <a:xfrm>
                <a:off x="9388133" y="3372214"/>
                <a:ext cx="16667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A0BBA0-4548-4B54-AA17-B8B749BC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33" y="3372214"/>
                <a:ext cx="1666783" cy="369332"/>
              </a:xfrm>
              <a:prstGeom prst="rect">
                <a:avLst/>
              </a:prstGeom>
              <a:blipFill>
                <a:blip r:embed="rId7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Limites de resistência (tensão normal)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901D722-2F8B-45B7-834D-5A23A3646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87669"/>
              </p:ext>
            </p:extLst>
          </p:nvPr>
        </p:nvGraphicFramePr>
        <p:xfrm>
          <a:off x="1506441" y="1885556"/>
          <a:ext cx="5528310" cy="3086888"/>
        </p:xfrm>
        <a:graphic>
          <a:graphicData uri="http://schemas.openxmlformats.org/drawingml/2006/table">
            <a:tbl>
              <a:tblPr/>
              <a:tblGrid>
                <a:gridCol w="3764586">
                  <a:extLst>
                    <a:ext uri="{9D8B030D-6E8A-4147-A177-3AD203B41FA5}">
                      <a16:colId xmlns:a16="http://schemas.microsoft.com/office/drawing/2014/main" val="1050599447"/>
                    </a:ext>
                  </a:extLst>
                </a:gridCol>
                <a:gridCol w="1763724">
                  <a:extLst>
                    <a:ext uri="{9D8B030D-6E8A-4147-A177-3AD203B41FA5}">
                      <a16:colId xmlns:a16="http://schemas.microsoft.com/office/drawing/2014/main" val="119336120"/>
                    </a:ext>
                  </a:extLst>
                </a:gridCol>
              </a:tblGrid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(GPa)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27678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Grafeno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02435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Nanotubos de carbono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791261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Fibra de carbono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5550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Zylon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13535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Kevlar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78823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Diamante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(C)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464210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Seda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64069"/>
                  </a:ext>
                </a:extLst>
              </a:tr>
            </a:tbl>
          </a:graphicData>
        </a:graphic>
      </p:graphicFrame>
      <p:pic>
        <p:nvPicPr>
          <p:cNvPr id="15" name="Imagem 14" descr="Researchers design a strategy to make graphene luminescent">
            <a:extLst>
              <a:ext uri="{FF2B5EF4-FFF2-40B4-BE49-F238E27FC236}">
                <a16:creationId xmlns:a16="http://schemas.microsoft.com/office/drawing/2014/main" id="{19A3AFE3-0CA2-4E03-98AA-C9D6A21AE4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72" y="1885554"/>
            <a:ext cx="3383347" cy="24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3ACA17-E42B-4E8E-BF5C-CBD961A42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972" y="2852656"/>
            <a:ext cx="3383347" cy="2119788"/>
          </a:xfrm>
          <a:prstGeom prst="rect">
            <a:avLst/>
          </a:prstGeom>
        </p:spPr>
      </p:pic>
      <p:pic>
        <p:nvPicPr>
          <p:cNvPr id="1026" name="Picture 2" descr="Fibra de Carbono. Fabricação e propriedades da fibra de carbono">
            <a:extLst>
              <a:ext uri="{FF2B5EF4-FFF2-40B4-BE49-F238E27FC236}">
                <a16:creationId xmlns:a16="http://schemas.microsoft.com/office/drawing/2014/main" id="{31E10F0E-7A17-4ECF-AF56-3C3EE0A2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635444"/>
            <a:ext cx="4166653" cy="34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d Here, ZYLON | ZYLON is a new high-performance fiber developed by  TOYOBO | 【TOYOBO】東洋紡">
            <a:extLst>
              <a:ext uri="{FF2B5EF4-FFF2-40B4-BE49-F238E27FC236}">
                <a16:creationId xmlns:a16="http://schemas.microsoft.com/office/drawing/2014/main" id="{01BBEE91-6B5E-4B0B-ABFF-93217132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9" y="1936487"/>
            <a:ext cx="3713034" cy="28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A3ED4D-FF60-4ED8-B2E0-8B88D6C39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466" y="1567691"/>
            <a:ext cx="2903619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Elementos estruturais sob carregamento transversal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Pinos, rebites, parafusos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Vigas (LOM3099 – Mecânica dos Materiais)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0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5C52233-FF1D-403B-B483-1627D138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066" y="2468898"/>
            <a:ext cx="2218054" cy="2441455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Chapa ou placa sob corte</a:t>
            </a:r>
            <a:endParaRPr lang="en-US" sz="20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E2122EE-33E5-4F0D-9A8D-FADBE009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44" y="1834587"/>
            <a:ext cx="2619375" cy="38004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92F5F9E-CFE4-43B3-A9B6-EF366F59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4356100"/>
            <a:ext cx="381000" cy="381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6F0C667-9819-48D0-BA62-B4063862C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44" y="2469746"/>
            <a:ext cx="3705019" cy="24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Elemento de ligação (pino, parafuso, rebite) sob corte simples</a:t>
            </a:r>
            <a:endParaRPr lang="en-US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2FDE5D-F98D-474D-8EF4-46673392A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825" y="2313677"/>
            <a:ext cx="4363232" cy="17516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D9BC3B-8864-4036-9B19-A6E90D6A0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2" y="2313677"/>
            <a:ext cx="2977198" cy="343522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D54CAC3-DF8E-4E36-A66C-0D19A51F5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825" y="4265624"/>
            <a:ext cx="4363232" cy="1367485"/>
          </a:xfrm>
          <a:prstGeom prst="rect">
            <a:avLst/>
          </a:prstGeom>
        </p:spPr>
      </p:pic>
      <p:pic>
        <p:nvPicPr>
          <p:cNvPr id="4" name="Imagem 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582C8B9-6F7B-4011-9DD5-9D5D1F572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824" y="2697854"/>
            <a:ext cx="4357655" cy="13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1.2. Tensão cisalhante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1AF43C4-F5B5-4963-83E2-A132DA6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cisalhante (média):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CAD5C1-0695-4146-85E0-E8A8AFDDFB1C}"/>
                  </a:ext>
                </a:extLst>
              </p:cNvPr>
              <p:cNvSpPr txBox="1"/>
              <p:nvPr/>
            </p:nvSpPr>
            <p:spPr>
              <a:xfrm>
                <a:off x="1851880" y="2584477"/>
                <a:ext cx="2334039" cy="122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CAD5C1-0695-4146-85E0-E8A8AFD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" y="2584477"/>
                <a:ext cx="2334039" cy="1225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1.2. Tensão cisalhante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1AF43C4-F5B5-4963-83E2-A132DA6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Limites de cisalhamento: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Aço estrutural ASTM A36: 145 MPa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Aço Inox recozido: 150 MPa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Liga de </a:t>
            </a:r>
            <a:r>
              <a:rPr lang="en-US" sz="2200" dirty="0" err="1"/>
              <a:t>alumínio</a:t>
            </a:r>
            <a:r>
              <a:rPr lang="en-US" sz="2200" dirty="0"/>
              <a:t> </a:t>
            </a:r>
            <a:r>
              <a:rPr lang="en-US" sz="2200" b="0" i="0" u="none" strike="noStrike" baseline="0" dirty="0">
                <a:latin typeface="NewCaledoniaLTStd"/>
              </a:rPr>
              <a:t>2014-T6: 230 MPa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950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a tensão normal na haste horizontal </a:t>
            </a:r>
            <a:r>
              <a:rPr lang="pt-BR" sz="2200" i="1" dirty="0"/>
              <a:t>AB</a:t>
            </a:r>
            <a:r>
              <a:rPr lang="pt-BR" sz="2200" dirty="0"/>
              <a:t>, e a tensão cisalhante no pino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Dados: </a:t>
            </a:r>
            <a:r>
              <a:rPr lang="pt-BR" sz="2000" dirty="0" err="1"/>
              <a:t>d</a:t>
            </a:r>
            <a:r>
              <a:rPr lang="pt-BR" sz="2000" baseline="-25000" dirty="0" err="1"/>
              <a:t>AB</a:t>
            </a:r>
            <a:r>
              <a:rPr lang="pt-BR" sz="2000" dirty="0"/>
              <a:t> = 19,05 mm; </a:t>
            </a:r>
            <a:r>
              <a:rPr lang="pt-BR" sz="2000" dirty="0" err="1"/>
              <a:t>d</a:t>
            </a:r>
            <a:r>
              <a:rPr lang="pt-BR" sz="2000" baseline="-25000" dirty="0" err="1"/>
              <a:t>C</a:t>
            </a:r>
            <a:r>
              <a:rPr lang="pt-BR" sz="2000" dirty="0"/>
              <a:t> = 25,4 mm.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0B5CB64-54B5-414A-BC70-CFAD7B2F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161" y="2699917"/>
            <a:ext cx="3715799" cy="29494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3FBD96-F64A-42BD-8191-AC440F50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2693614"/>
            <a:ext cx="3092586" cy="2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Observação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128215B-86BB-4329-A3FD-A2DB57057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0983"/>
            <a:ext cx="3263338" cy="30483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849C0C6-F23C-451E-8AAD-E3922649D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98" y="2470983"/>
            <a:ext cx="4926955" cy="30483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08655A-35EC-4F4C-8D37-0A33845B3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928" y="2470983"/>
            <a:ext cx="4946125" cy="3048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DC7937-EB5C-4C2F-89B0-F52EAFE3195A}"/>
                  </a:ext>
                </a:extLst>
              </p:cNvPr>
              <p:cNvSpPr txBox="1"/>
              <p:nvPr/>
            </p:nvSpPr>
            <p:spPr>
              <a:xfrm>
                <a:off x="5488620" y="1458730"/>
                <a:ext cx="4392227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𝑒𝑥𝑡𝑟</m:t>
                              </m:r>
                            </m:sub>
                          </m:sSub>
                        </m:e>
                      </m:nary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DC7937-EB5C-4C2F-89B0-F52EAFE31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20" y="1458730"/>
                <a:ext cx="4392227" cy="912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4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Reações (equilíbrio global)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B83FBD96-F64A-42BD-8191-AC440F503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801" y="2297374"/>
            <a:ext cx="3092586" cy="296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E6183C-7172-4AEF-8D6F-2F2DA603291F}"/>
                  </a:ext>
                </a:extLst>
              </p:cNvPr>
              <p:cNvSpPr txBox="1"/>
              <p:nvPr/>
            </p:nvSpPr>
            <p:spPr>
              <a:xfrm>
                <a:off x="4788815" y="2297374"/>
                <a:ext cx="487680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−50−15=0⇒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E6183C-7172-4AEF-8D6F-2F2DA603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2297374"/>
                <a:ext cx="487680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D7E539-166C-4B6F-AA0A-CDE1508A579E}"/>
                  </a:ext>
                </a:extLst>
              </p:cNvPr>
              <p:cNvSpPr txBox="1"/>
              <p:nvPr/>
            </p:nvSpPr>
            <p:spPr>
              <a:xfrm>
                <a:off x="4788815" y="3200831"/>
                <a:ext cx="61874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−50.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D7E539-166C-4B6F-AA0A-CDE1508A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3200831"/>
                <a:ext cx="618744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D73592-B2B5-4A2B-A796-C16DAA0850C8}"/>
                  </a:ext>
                </a:extLst>
              </p:cNvPr>
              <p:cNvSpPr txBox="1"/>
              <p:nvPr/>
            </p:nvSpPr>
            <p:spPr>
              <a:xfrm>
                <a:off x="4788815" y="4104288"/>
                <a:ext cx="429768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D73592-B2B5-4A2B-A796-C16DAA085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4104288"/>
                <a:ext cx="4297680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corpo livre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Reações de apoio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Esforço normal interno (</a:t>
            </a:r>
            <a:r>
              <a:rPr lang="pt-BR" sz="2400" i="1" dirty="0"/>
              <a:t>N</a:t>
            </a:r>
            <a:r>
              <a:rPr lang="pt-BR" sz="2400" dirty="0"/>
              <a:t>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E9CDAF9-A9C2-450E-9B24-C120C536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313" y="2939897"/>
            <a:ext cx="4190259" cy="10697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C5D503F-EFB1-496B-B3EC-AF592CCEB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314" y="1697180"/>
            <a:ext cx="4190259" cy="9530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352A89B-5BD5-48C2-AFC6-47A88338B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313" y="4209891"/>
            <a:ext cx="4190259" cy="11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F3B578-B67A-4FBD-8548-B6E496AA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28" y="2164080"/>
            <a:ext cx="3523852" cy="3506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F24E396-01F8-49A1-9637-55CFA108EC24}"/>
                  </a:ext>
                </a:extLst>
              </p:cNvPr>
              <p:cNvSpPr txBox="1"/>
              <p:nvPr/>
            </p:nvSpPr>
            <p:spPr>
              <a:xfrm>
                <a:off x="6096000" y="2998113"/>
                <a:ext cx="1747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F24E396-01F8-49A1-9637-55CFA108E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98113"/>
                <a:ext cx="17475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E23D093-6E88-42C0-AD57-536F4D0C5339}"/>
                  </a:ext>
                </a:extLst>
              </p:cNvPr>
              <p:cNvSpPr txBox="1"/>
              <p:nvPr/>
            </p:nvSpPr>
            <p:spPr>
              <a:xfrm>
                <a:off x="6096000" y="3767417"/>
                <a:ext cx="3660223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=76,32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E23D093-6E88-42C0-AD57-536F4D0C5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67417"/>
                <a:ext cx="3660223" cy="51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Tensões médias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Dados: </a:t>
            </a:r>
            <a:r>
              <a:rPr lang="pt-BR" sz="2000" dirty="0" err="1"/>
              <a:t>d</a:t>
            </a:r>
            <a:r>
              <a:rPr lang="pt-BR" sz="2000" baseline="-25000" dirty="0" err="1"/>
              <a:t>AB</a:t>
            </a:r>
            <a:r>
              <a:rPr lang="pt-BR" sz="2000" dirty="0"/>
              <a:t> = 19,05 mm; </a:t>
            </a:r>
            <a:r>
              <a:rPr lang="pt-BR" sz="2000" dirty="0" err="1"/>
              <a:t>d</a:t>
            </a:r>
            <a:r>
              <a:rPr lang="pt-BR" sz="2000" baseline="-25000" dirty="0" err="1"/>
              <a:t>C</a:t>
            </a:r>
            <a:r>
              <a:rPr lang="pt-BR" sz="2000" dirty="0"/>
              <a:t> = 25,4 mm.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D74510-D997-4F94-82B6-02D89B3342E7}"/>
                  </a:ext>
                </a:extLst>
              </p:cNvPr>
              <p:cNvSpPr txBox="1"/>
              <p:nvPr/>
            </p:nvSpPr>
            <p:spPr>
              <a:xfrm>
                <a:off x="6672104" y="2441523"/>
                <a:ext cx="1308747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D74510-D997-4F94-82B6-02D89B33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4" y="2441523"/>
                <a:ext cx="1308747" cy="604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E138F-A2DF-4826-9C09-3981AB34480F}"/>
                  </a:ext>
                </a:extLst>
              </p:cNvPr>
              <p:cNvSpPr txBox="1"/>
              <p:nvPr/>
            </p:nvSpPr>
            <p:spPr>
              <a:xfrm>
                <a:off x="6672104" y="1641246"/>
                <a:ext cx="1413192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E138F-A2DF-4826-9C09-3981AB34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4" y="1641246"/>
                <a:ext cx="1413192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69867D-DF44-4F49-BDC4-11AB3D1EC086}"/>
                  </a:ext>
                </a:extLst>
              </p:cNvPr>
              <p:cNvSpPr txBox="1"/>
              <p:nvPr/>
            </p:nvSpPr>
            <p:spPr>
              <a:xfrm>
                <a:off x="6156229" y="3384786"/>
                <a:ext cx="4250827" cy="86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0,01905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=140340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69867D-DF44-4F49-BDC4-11AB3D1EC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29" y="3384786"/>
                <a:ext cx="4250827" cy="869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D38093C-B321-4D78-BA30-22A0FB08E8CD}"/>
                  </a:ext>
                </a:extLst>
              </p:cNvPr>
              <p:cNvSpPr txBox="1"/>
              <p:nvPr/>
            </p:nvSpPr>
            <p:spPr>
              <a:xfrm>
                <a:off x="6156230" y="4421177"/>
                <a:ext cx="4010214" cy="86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76,32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=128279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D38093C-B321-4D78-BA30-22A0FB08E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30" y="4421177"/>
                <a:ext cx="4010214" cy="869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85B0EAE3-3811-4835-822C-73E1CFE84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947" y="2631992"/>
            <a:ext cx="3173539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* Corte duplo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1.3. Tensão de esmagamento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1.4. Tensões admissíveis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Cap. 1 – 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Esforço cortante interno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1.2. Tensão cisalhante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1.3.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1.4. Tensões admissíveis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e as componentes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o esforço cortante (</a:t>
            </a:r>
            <a:r>
              <a:rPr lang="pt-BR" sz="2200" i="1" dirty="0"/>
              <a:t>V</a:t>
            </a:r>
            <a:r>
              <a:rPr lang="pt-BR" sz="2200" dirty="0"/>
              <a:t>) em elementos sob carregamento transversal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iversal Testing Machine - Tensile Tester | Qualitest">
            <a:extLst>
              <a:ext uri="{FF2B5EF4-FFF2-40B4-BE49-F238E27FC236}">
                <a16:creationId xmlns:a16="http://schemas.microsoft.com/office/drawing/2014/main" id="{F66D9F8A-C9B3-40D1-8597-58D1C75E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79" y="1416860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18A54F-1CEB-45AD-8D9E-13BA31F3F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96" y="2114596"/>
            <a:ext cx="1025403" cy="29696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343A24-7CE8-427E-B8AB-299832F9B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144" y="1616182"/>
            <a:ext cx="1620418" cy="3966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157A0E-301F-479D-A1DC-ADD2F3C5F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464" y="1983205"/>
            <a:ext cx="4347378" cy="3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C2C3EE-87D4-492B-8B7F-A477B54C6397}"/>
                  </a:ext>
                </a:extLst>
              </p:cNvPr>
              <p:cNvSpPr txBox="1"/>
              <p:nvPr/>
            </p:nvSpPr>
            <p:spPr>
              <a:xfrm>
                <a:off x="1669001" y="2484988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C2C3EE-87D4-492B-8B7F-A477B54C6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4988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D06B2FC-5CB0-4BD5-B5B9-24680CA2DA3C}"/>
                  </a:ext>
                </a:extLst>
              </p:cNvPr>
              <p:cNvSpPr txBox="1"/>
              <p:nvPr/>
            </p:nvSpPr>
            <p:spPr>
              <a:xfrm>
                <a:off x="4886960" y="2506213"/>
                <a:ext cx="1290320" cy="726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D06B2FC-5CB0-4BD5-B5B9-24680CA2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60" y="2506213"/>
                <a:ext cx="1290320" cy="72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5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 Augustin-Louis Cauchy (1789-1857)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7A60BF-64F1-4943-A7DD-F5DDAC70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86" y="1555025"/>
            <a:ext cx="2783673" cy="41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Definição de tensão normal (média):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4D84CAC-8B51-49C7-A075-6755267F4F93}"/>
                  </a:ext>
                </a:extLst>
              </p:cNvPr>
              <p:cNvSpPr txBox="1"/>
              <p:nvPr/>
            </p:nvSpPr>
            <p:spPr>
              <a:xfrm>
                <a:off x="1851880" y="2584477"/>
                <a:ext cx="2334039" cy="1185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4D84CAC-8B51-49C7-A075-6755267F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" y="2584477"/>
                <a:ext cx="2334039" cy="1185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1.1. Tensão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do Exemplo 0.1, determinar a tensão normal (média) nos segmentos, considerando um diâmetro uniforme de 25,4 mm.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69E24480-909E-407E-B262-5E85DA31A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19172"/>
            <a:ext cx="4000279" cy="9098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13E5BB7-8FCC-4592-92C0-C8B91F3A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779240"/>
            <a:ext cx="4000279" cy="137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9A576F-EF3A-4969-A847-1FBC4D0BCED6}"/>
                  </a:ext>
                </a:extLst>
              </p:cNvPr>
              <p:cNvSpPr txBox="1"/>
              <p:nvPr/>
            </p:nvSpPr>
            <p:spPr>
              <a:xfrm>
                <a:off x="6096000" y="2528824"/>
                <a:ext cx="2334039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9A576F-EF3A-4969-A847-1FBC4D0B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824"/>
                <a:ext cx="2334039" cy="604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7E34B7-2CF3-4F56-BF8F-F5886A0F285D}"/>
                  </a:ext>
                </a:extLst>
              </p:cNvPr>
              <p:cNvSpPr txBox="1"/>
              <p:nvPr/>
            </p:nvSpPr>
            <p:spPr>
              <a:xfrm>
                <a:off x="6417173" y="3235551"/>
                <a:ext cx="3738880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=69073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7E34B7-2CF3-4F56-BF8F-F5886A0F2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3235551"/>
                <a:ext cx="3738880" cy="792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1E2BCA-57BC-4DA3-A424-A0D61013E686}"/>
                  </a:ext>
                </a:extLst>
              </p:cNvPr>
              <p:cNvSpPr txBox="1"/>
              <p:nvPr/>
            </p:nvSpPr>
            <p:spPr>
              <a:xfrm>
                <a:off x="6417173" y="4069638"/>
                <a:ext cx="3738880" cy="7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=19735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1E2BCA-57BC-4DA3-A424-A0D61013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4069638"/>
                <a:ext cx="3738880" cy="792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20A0CE0-E751-4410-B8DA-74ECF0EEE310}"/>
                  </a:ext>
                </a:extLst>
              </p:cNvPr>
              <p:cNvSpPr txBox="1"/>
              <p:nvPr/>
            </p:nvSpPr>
            <p:spPr>
              <a:xfrm>
                <a:off x="6417173" y="4903661"/>
                <a:ext cx="3738880" cy="7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=59206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20A0CE0-E751-4410-B8DA-74ECF0EE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4903661"/>
                <a:ext cx="3738880" cy="792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7E1724-CA98-4280-932F-6E5CEF077F2F}"/>
                  </a:ext>
                </a:extLst>
              </p:cNvPr>
              <p:cNvSpPr txBox="1"/>
              <p:nvPr/>
            </p:nvSpPr>
            <p:spPr>
              <a:xfrm>
                <a:off x="8277639" y="2241860"/>
                <a:ext cx="2245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7E1724-CA98-4280-932F-6E5CEF07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39" y="2241860"/>
                <a:ext cx="224536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932</Words>
  <Application>Microsoft Office PowerPoint</Application>
  <PresentationFormat>Widescreen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NewCaledoniaLTStd</vt:lpstr>
      <vt:lpstr>Wingdings</vt:lpstr>
      <vt:lpstr>Tema do Office</vt:lpstr>
      <vt:lpstr>Introdução à Mecânica dos Sólidos (LOM3081)</vt:lpstr>
      <vt:lpstr>Aula passada</vt:lpstr>
      <vt:lpstr>Aula 02. Tensão</vt:lpstr>
      <vt:lpstr>Aula 02. Tensão</vt:lpstr>
      <vt:lpstr>1.1. Tensão normal</vt:lpstr>
      <vt:lpstr>1.1. Tensão normal</vt:lpstr>
      <vt:lpstr>1.1. Tensão normal</vt:lpstr>
      <vt:lpstr>1.1. Tensão normal</vt:lpstr>
      <vt:lpstr>Exemplo 1.1. Tensão normal</vt:lpstr>
      <vt:lpstr>Limites de resistência (tensão normal)</vt:lpstr>
      <vt:lpstr>Limites de resistência (tensão normal)</vt:lpstr>
      <vt:lpstr>Esforço cortante interno</vt:lpstr>
      <vt:lpstr>Esforço cortante interno</vt:lpstr>
      <vt:lpstr>Esforço cortante interno</vt:lpstr>
      <vt:lpstr>1.2. Tensão cisalhante</vt:lpstr>
      <vt:lpstr>1.2. Tensão cisalhante</vt:lpstr>
      <vt:lpstr>Exemplo 1.2. Tensões médias</vt:lpstr>
      <vt:lpstr>Observação</vt:lpstr>
      <vt:lpstr>Exemplo 1.2. Tensões médias</vt:lpstr>
      <vt:lpstr>Exemplo 1.2. Tensões médias</vt:lpstr>
      <vt:lpstr>Exemplo 1.2. Tensões médias</vt:lpstr>
      <vt:lpstr>Aula 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120</cp:revision>
  <dcterms:created xsi:type="dcterms:W3CDTF">2021-04-12T22:54:59Z</dcterms:created>
  <dcterms:modified xsi:type="dcterms:W3CDTF">2021-08-23T15:19:29Z</dcterms:modified>
</cp:coreProperties>
</file>