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aleway"/>
      <p:regular r:id="rId16"/>
      <p:bold r:id="rId17"/>
      <p:italic r:id="rId18"/>
      <p:boldItalic r:id="rId19"/>
    </p:embeddedFont>
    <p:embeddedFont>
      <p:font typeface="La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regular.fntdata"/><Relationship Id="rId11" Type="http://schemas.openxmlformats.org/officeDocument/2006/relationships/slide" Target="slides/slide6.xml"/><Relationship Id="rId22" Type="http://schemas.openxmlformats.org/officeDocument/2006/relationships/font" Target="fonts/Lato-italic.fntdata"/><Relationship Id="rId10" Type="http://schemas.openxmlformats.org/officeDocument/2006/relationships/slide" Target="slides/slide5.xml"/><Relationship Id="rId21" Type="http://schemas.openxmlformats.org/officeDocument/2006/relationships/font" Target="fonts/Lat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La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aleway-bold.fntdata"/><Relationship Id="rId16" Type="http://schemas.openxmlformats.org/officeDocument/2006/relationships/font" Target="fonts/Raleway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aleway-boldItalic.fntdata"/><Relationship Id="rId6" Type="http://schemas.openxmlformats.org/officeDocument/2006/relationships/slide" Target="slides/slide1.xml"/><Relationship Id="rId18" Type="http://schemas.openxmlformats.org/officeDocument/2006/relationships/font" Target="fonts/Raleway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721e47a3c2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721e47a3c2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721e47a3c2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721e47a3c2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721e47a3c2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721e47a3c2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721e47a3c2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721e47a3c2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21e47a3c2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721e47a3c2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721e47a3c2_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721e47a3c2_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721e47a3c2_4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721e47a3c2_4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21e47a3c2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721e47a3c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721e47a3c2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721e47a3c2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5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/>
              <a:t>Casos: 41 - 45 - 65</a:t>
            </a:r>
            <a:endParaRPr sz="3000"/>
          </a:p>
        </p:txBody>
      </p:sp>
      <p:pic>
        <p:nvPicPr>
          <p:cNvPr id="87" name="Google Shape;8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68875" y="2730500"/>
            <a:ext cx="2965050" cy="16759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3"/>
          <p:cNvSpPr txBox="1"/>
          <p:nvPr>
            <p:ph idx="1" type="subTitle"/>
          </p:nvPr>
        </p:nvSpPr>
        <p:spPr>
          <a:xfrm>
            <a:off x="729625" y="2038100"/>
            <a:ext cx="7688100" cy="167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PHA 3513 – Sustentabilidade no Setor Produtivo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Professora: Amarilis Lucia Casteli Figueiredo Gallardo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Integrantes: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Beatriz Motta 9853252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Felipe Sugimoto 9835971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Vinicius Baptista 9002499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Avaliação</a:t>
            </a:r>
            <a:r>
              <a:rPr lang="pt-BR"/>
              <a:t> </a:t>
            </a:r>
            <a:r>
              <a:rPr lang="pt-BR"/>
              <a:t>econômica</a:t>
            </a:r>
            <a:r>
              <a:rPr lang="pt-BR"/>
              <a:t> e dos resultados finais</a:t>
            </a:r>
            <a:endParaRPr/>
          </a:p>
        </p:txBody>
      </p:sp>
      <p:sp>
        <p:nvSpPr>
          <p:cNvPr id="142" name="Google Shape;142;p22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Medida </a:t>
            </a:r>
            <a:r>
              <a:rPr lang="pt-BR"/>
              <a:t>econômica</a:t>
            </a:r>
            <a:r>
              <a:rPr lang="pt-BR"/>
              <a:t> mais </a:t>
            </a:r>
            <a:r>
              <a:rPr lang="pt-BR"/>
              <a:t>viável</a:t>
            </a:r>
            <a:r>
              <a:rPr lang="pt-BR"/>
              <a:t> era uma low tech, com uso de mão de obra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Após a aplicação das medidas de P+L houve uma grande economia mensal e uma grande redução de impactos ambientais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Redução de corte de </a:t>
            </a:r>
            <a:r>
              <a:rPr lang="pt-BR"/>
              <a:t>árvores</a:t>
            </a:r>
            <a:r>
              <a:rPr lang="pt-BR"/>
              <a:t> e do volume de madeira enviada à reciclagem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Caso de Sucesso </a:t>
            </a:r>
            <a:r>
              <a:rPr lang="pt-BR"/>
              <a:t>Nº41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Empresa: Realen Folheados Indústria Comércio e </a:t>
            </a:r>
            <a:r>
              <a:rPr lang="pt-BR"/>
              <a:t>Exportação</a:t>
            </a:r>
            <a:r>
              <a:rPr lang="pt-BR"/>
              <a:t> Ltda.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Atividade Principal: </a:t>
            </a:r>
            <a:r>
              <a:rPr lang="pt-BR"/>
              <a:t>Prestação</a:t>
            </a:r>
            <a:r>
              <a:rPr lang="pt-BR"/>
              <a:t> de serviços de banhos decorativos em semi-jóias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Porte da Empresa: Pequena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Produtos principais: Anéis, Brincos, Correntes, Gargantilhas, Pingentes e Pulseiras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Localizado em Limeira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/>
          <p:nvPr>
            <p:ph type="title"/>
          </p:nvPr>
        </p:nvSpPr>
        <p:spPr>
          <a:xfrm>
            <a:off x="311700" y="437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/>
              <a:t>Indicadores, Oportunidades e Levantamento tecnológico</a:t>
            </a:r>
            <a:endParaRPr/>
          </a:p>
        </p:txBody>
      </p:sp>
      <p:sp>
        <p:nvSpPr>
          <p:cNvPr id="100" name="Google Shape;100;p15"/>
          <p:cNvSpPr txBox="1"/>
          <p:nvPr>
            <p:ph idx="1" type="body"/>
          </p:nvPr>
        </p:nvSpPr>
        <p:spPr>
          <a:xfrm>
            <a:off x="311700" y="13967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 principal indicador foi o uso excessivo de água nos processos produtivos da empresa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Primeiramente se realizou uma </a:t>
            </a:r>
            <a:r>
              <a:rPr lang="pt-BR"/>
              <a:t>análise</a:t>
            </a:r>
            <a:r>
              <a:rPr lang="pt-BR"/>
              <a:t> de oportunidades, em Projeto Piloto em parceria com a CETESB para revisar suas técnicas e processos visando reduzir os impactos ambientais causados pela empresa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Como principal medida houve a </a:t>
            </a:r>
            <a:r>
              <a:rPr lang="pt-BR"/>
              <a:t>substituição dos chuveiros manuais com vazão de 6,4 L/min para novos chuveiros com mesmo rendimento, porém furos menores e assim uma vazão de 4,2 L/min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/>
              <a:t>Avaliação econômica e dos resultados finais</a:t>
            </a:r>
            <a:endParaRPr/>
          </a:p>
        </p:txBody>
      </p:sp>
      <p:sp>
        <p:nvSpPr>
          <p:cNvPr id="106" name="Google Shape;106;p1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 empresa gastou 6 reais por cada novo chuveiro </a:t>
            </a:r>
            <a:r>
              <a:rPr lang="pt-BR"/>
              <a:t>substituído</a:t>
            </a:r>
            <a:r>
              <a:rPr lang="pt-BR"/>
              <a:t>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Redução</a:t>
            </a:r>
            <a:r>
              <a:rPr lang="pt-BR"/>
              <a:t> de 52,4% no consumo de água da planta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Cada peça produzida que anteriormente consumia 229 L de água, passou a consumir 91 L apenas (</a:t>
            </a:r>
            <a:r>
              <a:rPr lang="pt-BR"/>
              <a:t>Redução</a:t>
            </a:r>
            <a:r>
              <a:rPr lang="pt-BR"/>
              <a:t> de 60,3% no consumo específico de água)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Os resultados </a:t>
            </a:r>
            <a:r>
              <a:rPr lang="pt-BR"/>
              <a:t>econômicos</a:t>
            </a:r>
            <a:r>
              <a:rPr lang="pt-BR"/>
              <a:t> </a:t>
            </a:r>
            <a:r>
              <a:rPr lang="pt-BR"/>
              <a:t>não</a:t>
            </a:r>
            <a:r>
              <a:rPr lang="pt-BR"/>
              <a:t> foram calculados por falta de dados precisos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A empresa visa se aliar a ONGs e Universidades para reduzir ainda mais o consumo de água no futuro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Caso de Sucesso Nº 45:  </a:t>
            </a:r>
            <a:endParaRPr/>
          </a:p>
        </p:txBody>
      </p:sp>
      <p:sp>
        <p:nvSpPr>
          <p:cNvPr id="112" name="Google Shape;112;p17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/>
              <a:t>Título: Redução no consumo de água em processo galvânico de bijuterias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/>
              <a:t>Empresa: 4ª Dimensão</a:t>
            </a:r>
            <a:endParaRPr/>
          </a:p>
          <a:p>
            <a:pPr indent="-311150" lvl="0" marL="457200" rtl="0" algn="l">
              <a:spcBef>
                <a:spcPts val="1600"/>
              </a:spcBef>
              <a:spcAft>
                <a:spcPts val="0"/>
              </a:spcAft>
              <a:buSzPts val="1300"/>
              <a:buChar char="●"/>
            </a:pPr>
            <a:r>
              <a:rPr lang="pt-BR"/>
              <a:t>Oportunidade de implementação:</a:t>
            </a:r>
            <a:endParaRPr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pt-BR" sz="1500"/>
              <a:t>Elevado consumo de água potável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pt-BR" sz="1500"/>
              <a:t>185 L por quilograma de peça</a:t>
            </a:r>
            <a:endParaRPr sz="1500"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Char char="○"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pt-BR"/>
              <a:t>Indicadores de desempenho:</a:t>
            </a:r>
            <a:endParaRPr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pt-BR" sz="1500"/>
              <a:t>consumo de água por unidade de produção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pt-BR" sz="1500"/>
              <a:t>quantidade de poluentes por unidade de produção 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/>
              <a:t>4ª Dimensão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8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pt-BR"/>
              <a:t>Levantamento de tecnologias:</a:t>
            </a:r>
            <a:endParaRPr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pt-BR" sz="1500"/>
              <a:t>Rearranjo do layout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pt-BR" sz="1500"/>
              <a:t>Substituição do chuveiro de lavagem das peças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pt-BR" sz="1500"/>
              <a:t>Substituição de produtos químicos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Char char="○"/>
            </a:pPr>
            <a:r>
              <a:t/>
            </a:r>
            <a:endParaRPr sz="1500">
              <a:solidFill>
                <a:srgbClr val="FFFFFF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pt-BR"/>
              <a:t>Avaliação econômica:</a:t>
            </a:r>
            <a:endParaRPr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pt-BR" sz="1500"/>
              <a:t>1 caixa de polipropileno: R$ 300,00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pt-BR" sz="1500"/>
              <a:t>4 bicos aspersores: R$ 90,00 cada</a:t>
            </a:r>
            <a:endParaRPr sz="15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/>
              <a:t>4ª Dimensão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9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pt-BR"/>
              <a:t>Resultados:</a:t>
            </a:r>
            <a:endParaRPr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pt-BR" sz="1500"/>
              <a:t>Consumo de água: Redução de 55% do volume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pt-BR" sz="1500"/>
              <a:t>Geração de lodo: Redução de 42% da massa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pt-BR" sz="1500"/>
              <a:t>Redução de produtos químicos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pt-BR" sz="1500"/>
              <a:t>Resultados econômicos: “não calculados”</a:t>
            </a:r>
            <a:endParaRPr sz="15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Caso de Sucesso Nº65</a:t>
            </a:r>
            <a:endParaRPr/>
          </a:p>
        </p:txBody>
      </p:sp>
      <p:sp>
        <p:nvSpPr>
          <p:cNvPr id="130" name="Google Shape;130;p20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Empresa: Robert Bosch Ltda - CaP1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Atividade Principal: </a:t>
            </a:r>
            <a:r>
              <a:rPr lang="pt-BR"/>
              <a:t>Produtos e componentes automotivos e ferramentas elétricas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Porte da Empresa: Grande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Atuação Internacional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Localizado em Campinas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1"/>
          <p:cNvSpPr txBox="1"/>
          <p:nvPr>
            <p:ph type="title"/>
          </p:nvPr>
        </p:nvSpPr>
        <p:spPr>
          <a:xfrm>
            <a:off x="311700" y="445025"/>
            <a:ext cx="8520600" cy="94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Indicadores, </a:t>
            </a:r>
            <a:r>
              <a:rPr lang="pt-BR"/>
              <a:t>Oportunidades</a:t>
            </a:r>
            <a:r>
              <a:rPr lang="pt-BR"/>
              <a:t> e Levantamento </a:t>
            </a:r>
            <a:r>
              <a:rPr lang="pt-BR"/>
              <a:t>tecnológico</a:t>
            </a:r>
            <a:endParaRPr/>
          </a:p>
        </p:txBody>
      </p:sp>
      <p:sp>
        <p:nvSpPr>
          <p:cNvPr id="136" name="Google Shape;136;p21"/>
          <p:cNvSpPr txBox="1"/>
          <p:nvPr>
            <p:ph idx="1" type="body"/>
          </p:nvPr>
        </p:nvSpPr>
        <p:spPr>
          <a:xfrm>
            <a:off x="311700" y="1616975"/>
            <a:ext cx="8520600" cy="295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 principal indicador foi o uso e descarte excessivo de paletes de madeira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Análise</a:t>
            </a:r>
            <a:r>
              <a:rPr lang="pt-BR"/>
              <a:t> da qualidade dos paletes descartados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Ao avaliar os resíduos gerados foi observado que grande parte </a:t>
            </a:r>
            <a:r>
              <a:rPr lang="pt-BR"/>
              <a:t>poderia</a:t>
            </a:r>
            <a:r>
              <a:rPr lang="pt-BR"/>
              <a:t> ser reutilizado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