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8" roundtripDataSignature="AMtx7mjlZRTueDzUec46VvYdW0Cf5yub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customschemas.google.com/relationships/presentationmetadata" Target="metadata"/><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5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5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5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4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4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4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4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5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5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5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5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2"/>
          <p:cNvSpPr/>
          <p:nvPr>
            <p:ph idx="2" type="pic"/>
          </p:nvPr>
        </p:nvSpPr>
        <p:spPr>
          <a:xfrm>
            <a:off x="1792288" y="612775"/>
            <a:ext cx="5486400" cy="4114800"/>
          </a:xfrm>
          <a:prstGeom prst="rect">
            <a:avLst/>
          </a:prstGeom>
          <a:noFill/>
          <a:ln>
            <a:noFill/>
          </a:ln>
        </p:spPr>
      </p:sp>
      <p:sp>
        <p:nvSpPr>
          <p:cNvPr id="64" name="Google Shape;64;p5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História da Sexualidade: a vontade de saber (vol.1)</a:t>
            </a:r>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pt-BR"/>
              <a:t>Disciplina Gênero e Antropologia</a:t>
            </a:r>
            <a:endParaRPr/>
          </a:p>
          <a:p>
            <a:pPr indent="0" lvl="0" marL="0" rtl="0" algn="ctr">
              <a:spcBef>
                <a:spcPts val="640"/>
              </a:spcBef>
              <a:spcAft>
                <a:spcPts val="0"/>
              </a:spcAft>
              <a:buClr>
                <a:srgbClr val="888888"/>
              </a:buClr>
              <a:buSzPts val="3200"/>
              <a:buNone/>
            </a:pPr>
            <a:r>
              <a:rPr lang="pt-BR"/>
              <a:t>PPGAS – USP</a:t>
            </a:r>
            <a:endParaRPr/>
          </a:p>
          <a:p>
            <a:pPr indent="0" lvl="0" marL="0" rtl="0" algn="ctr">
              <a:spcBef>
                <a:spcPts val="640"/>
              </a:spcBef>
              <a:spcAft>
                <a:spcPts val="0"/>
              </a:spcAft>
              <a:buClr>
                <a:srgbClr val="888888"/>
              </a:buClr>
              <a:buSzPts val="3200"/>
              <a:buNone/>
            </a:pPr>
            <a:r>
              <a:rPr lang="pt-BR"/>
              <a:t>Profa. Heloisa Buarque de Almeida</a:t>
            </a:r>
            <a:endParaRPr/>
          </a:p>
          <a:p>
            <a:pPr indent="0" lvl="0" marL="0" rtl="0" algn="ctr">
              <a:spcBef>
                <a:spcPts val="640"/>
              </a:spcBef>
              <a:spcAft>
                <a:spcPts val="0"/>
              </a:spcAft>
              <a:buClr>
                <a:srgbClr val="888888"/>
              </a:buClr>
              <a:buSzPts val="32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Cap. I – Nós, Vitorianos </a:t>
            </a:r>
            <a:endParaRPr/>
          </a:p>
        </p:txBody>
      </p:sp>
      <p:sp>
        <p:nvSpPr>
          <p:cNvPr id="139" name="Google Shape;139;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Objetivos: quanto à hipótese repressiva pretende recolocá-la numa economia geral dos discursos sobre o sexo; determinar o funcionamento do regime de poder-saber-prazer que sustenta entre nós o discurso sobre a sexualidade humana.</a:t>
            </a:r>
            <a:endParaRPr/>
          </a:p>
          <a:p>
            <a:pPr indent="-342900" lvl="0" marL="342900" rtl="0" algn="l">
              <a:spcBef>
                <a:spcPts val="544"/>
              </a:spcBef>
              <a:spcAft>
                <a:spcPts val="0"/>
              </a:spcAft>
              <a:buClr>
                <a:schemeClr val="dk1"/>
              </a:buClr>
              <a:buSzPct val="100000"/>
              <a:buChar char="•"/>
            </a:pPr>
            <a:r>
              <a:rPr lang="pt-BR"/>
              <a:t>Fala-se sobre sexo, mas quem fala, lugares e pontos de vista de que se fala, as instituições envolvidas nessas falas, qual o “fato discursivo”, que se dá na colocação do sexo em discurso. Sob que formas, através de que canais, o poder chega às condutas individuais, como o poder penetra e controla o prazer cotidiano?</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Cap. I – Nós, Vitorianos </a:t>
            </a:r>
            <a:endParaRPr/>
          </a:p>
        </p:txBody>
      </p:sp>
      <p:sp>
        <p:nvSpPr>
          <p:cNvPr id="145" name="Google Shape;145;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lang="pt-BR"/>
              <a:t>Quer buscar as </a:t>
            </a:r>
            <a:r>
              <a:rPr i="1" lang="pt-BR"/>
              <a:t>instâncias de produção discursiva</a:t>
            </a:r>
            <a:r>
              <a:rPr lang="pt-BR"/>
              <a:t> (que também organizam os silêncios), de </a:t>
            </a:r>
            <a:r>
              <a:rPr i="1" lang="pt-BR"/>
              <a:t>produção de poder </a:t>
            </a:r>
            <a:r>
              <a:rPr lang="pt-BR"/>
              <a:t>(que também interditam) e de </a:t>
            </a:r>
            <a:r>
              <a:rPr i="1" lang="pt-BR"/>
              <a:t>produção do saber</a:t>
            </a:r>
            <a:r>
              <a:rPr lang="pt-BR"/>
              <a:t>.</a:t>
            </a:r>
            <a:endParaRPr/>
          </a:p>
          <a:p>
            <a:pPr indent="-342900" lvl="0" marL="342900" rtl="0" algn="l">
              <a:spcBef>
                <a:spcPts val="640"/>
              </a:spcBef>
              <a:spcAft>
                <a:spcPts val="0"/>
              </a:spcAft>
              <a:buClr>
                <a:schemeClr val="dk1"/>
              </a:buClr>
              <a:buSzPts val="3200"/>
              <a:buChar char="•"/>
            </a:pPr>
            <a:r>
              <a:rPr lang="pt-BR"/>
              <a:t>(Hipó)tese do livro: a partir do século XVI, a colocação do sexo em discurso, ao invés de um processo de restrição, foi submetida a um </a:t>
            </a:r>
            <a:r>
              <a:rPr b="1" lang="pt-BR"/>
              <a:t>mecanismo crescente de incitação</a:t>
            </a:r>
            <a:r>
              <a:rPr lang="pt-BR"/>
              <a:t>. Constitui-se assim inclusive uma </a:t>
            </a:r>
            <a:r>
              <a:rPr i="1" lang="pt-BR"/>
              <a:t>ciência da sexualidade</a:t>
            </a:r>
            <a:r>
              <a:rPr lang="pt-BR"/>
              <a:t>.</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Cap. II – A Hipótese repressiva</a:t>
            </a:r>
            <a:endParaRPr/>
          </a:p>
        </p:txBody>
      </p:sp>
      <p:sp>
        <p:nvSpPr>
          <p:cNvPr id="151" name="Google Shape;151;p12"/>
          <p:cNvSpPr txBox="1"/>
          <p:nvPr>
            <p:ph idx="1" type="body"/>
          </p:nvPr>
        </p:nvSpPr>
        <p:spPr>
          <a:xfrm>
            <a:off x="457200" y="1287972"/>
            <a:ext cx="8229600" cy="4838192"/>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Séc. XVII – explosão discursiva a propósito do sexo, mas com uma depuração, um vocabulário autorizado, novas regras de decência, controle de enunciações. Há uma proliferação de discursos específicos sobre sexo, especialmente no campo do poder institucional.</a:t>
            </a:r>
            <a:endParaRPr/>
          </a:p>
          <a:p>
            <a:pPr indent="-342900" lvl="0" marL="342900" rtl="0" algn="l">
              <a:spcBef>
                <a:spcPts val="496"/>
              </a:spcBef>
              <a:spcAft>
                <a:spcPts val="0"/>
              </a:spcAft>
              <a:buClr>
                <a:schemeClr val="dk1"/>
              </a:buClr>
              <a:buSzPct val="100000"/>
              <a:buChar char="•"/>
            </a:pPr>
            <a:r>
              <a:rPr lang="pt-BR"/>
              <a:t>Confissão – manuais da Idade Média provocam um exame minucioso do ato sexual. Penitência é medida pelo detalhamento dos atos pecaminosos (pensamentos, desejos, movimentos da alma e corpo). </a:t>
            </a:r>
            <a:endParaRPr/>
          </a:p>
          <a:p>
            <a:pPr indent="-342900" lvl="0" marL="342900" rtl="0" algn="l">
              <a:spcBef>
                <a:spcPts val="496"/>
              </a:spcBef>
              <a:spcAft>
                <a:spcPts val="0"/>
              </a:spcAft>
              <a:buClr>
                <a:schemeClr val="dk1"/>
              </a:buClr>
              <a:buSzPct val="100000"/>
              <a:buChar char="•"/>
            </a:pPr>
            <a:r>
              <a:rPr lang="pt-BR"/>
              <a:t>Peculiar ao ocidente moderno. Confissão e colocação do sexo em discurso atinge primeiramente a elite, mas é fixada como ideal a todo bom cristão. Discurso deve ser neutro, decente, é preciso dizer tudo, mas numa linguagem pudica.</a:t>
            </a:r>
            <a:endParaRPr/>
          </a:p>
          <a:p>
            <a:pPr indent="0" lvl="0" marL="0" rtl="0" algn="l">
              <a:spcBef>
                <a:spcPts val="496"/>
              </a:spcBef>
              <a:spcAft>
                <a:spcPts val="0"/>
              </a:spcAft>
              <a:buClr>
                <a:schemeClr val="dk1"/>
              </a:buClr>
              <a:buSzPct val="10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57" name="Google Shape;157;p13"/>
          <p:cNvSpPr txBox="1"/>
          <p:nvPr>
            <p:ph idx="1" type="body"/>
          </p:nvPr>
        </p:nvSpPr>
        <p:spPr>
          <a:xfrm>
            <a:off x="457200" y="572432"/>
            <a:ext cx="8229600" cy="5553731"/>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Século XVIII – uma incitação política, econômica e técnica de falar sobre o sexo, teoria geral da sexualidade sob a forma de análise, contabilidade, classificação.</a:t>
            </a:r>
            <a:endParaRPr/>
          </a:p>
          <a:p>
            <a:pPr indent="-342900" lvl="0" marL="342900" rtl="0" algn="l">
              <a:spcBef>
                <a:spcPts val="496"/>
              </a:spcBef>
              <a:spcAft>
                <a:spcPts val="0"/>
              </a:spcAft>
              <a:buClr>
                <a:schemeClr val="dk1"/>
              </a:buClr>
              <a:buSzPct val="100000"/>
              <a:buChar char="•"/>
            </a:pPr>
            <a:r>
              <a:rPr lang="pt-BR"/>
              <a:t>Tal objeto será o foco da medicina</a:t>
            </a:r>
            <a:endParaRPr/>
          </a:p>
          <a:p>
            <a:pPr indent="-342900" lvl="0" marL="342900" rtl="0" algn="l">
              <a:spcBef>
                <a:spcPts val="496"/>
              </a:spcBef>
              <a:spcAft>
                <a:spcPts val="0"/>
              </a:spcAft>
              <a:buClr>
                <a:schemeClr val="dk1"/>
              </a:buClr>
              <a:buSzPct val="100000"/>
              <a:buChar char="•"/>
            </a:pPr>
            <a:r>
              <a:rPr lang="pt-BR"/>
              <a:t>O sexo precisa ser gerido e administrado, torna-se uma questão de polícia – discursos úteis e públicos que devem regular o sexo</a:t>
            </a:r>
            <a:endParaRPr/>
          </a:p>
          <a:p>
            <a:pPr indent="-342900" lvl="0" marL="342900" rtl="0" algn="l">
              <a:spcBef>
                <a:spcPts val="496"/>
              </a:spcBef>
              <a:spcAft>
                <a:spcPts val="0"/>
              </a:spcAft>
              <a:buClr>
                <a:schemeClr val="dk1"/>
              </a:buClr>
              <a:buSzPct val="100000"/>
              <a:buChar char="•"/>
            </a:pPr>
            <a:r>
              <a:rPr lang="pt-BR"/>
              <a:t>Surgimento da população como um problema – demografia (natalidade, mortalidade, esperança de vida, fecundidade). </a:t>
            </a:r>
            <a:endParaRPr/>
          </a:p>
          <a:p>
            <a:pPr indent="-342900" lvl="0" marL="342900" rtl="0" algn="l">
              <a:spcBef>
                <a:spcPts val="496"/>
              </a:spcBef>
              <a:spcAft>
                <a:spcPts val="0"/>
              </a:spcAft>
              <a:buClr>
                <a:schemeClr val="dk1"/>
              </a:buClr>
              <a:buSzPct val="100000"/>
              <a:buChar char="•"/>
            </a:pPr>
            <a:r>
              <a:rPr lang="pt-BR"/>
              <a:t>No centro desse problema econômico e político da população surge o </a:t>
            </a:r>
            <a:r>
              <a:rPr b="1" lang="pt-BR"/>
              <a:t>sexo</a:t>
            </a:r>
            <a:r>
              <a:rPr lang="pt-BR"/>
              <a:t> – taxas de natalidade, casamentos, nascimentos legítimos e ilegítimos, precocidade e frequência de relações sexuais. </a:t>
            </a:r>
            <a:endParaRPr/>
          </a:p>
          <a:p>
            <a:pPr indent="-342900" lvl="0" marL="342900" rtl="0" algn="l">
              <a:spcBef>
                <a:spcPts val="496"/>
              </a:spcBef>
              <a:spcAft>
                <a:spcPts val="0"/>
              </a:spcAft>
              <a:buClr>
                <a:schemeClr val="dk1"/>
              </a:buClr>
              <a:buSzPct val="100000"/>
              <a:buChar char="•"/>
            </a:pPr>
            <a:r>
              <a:rPr lang="pt-BR"/>
              <a:t>Conduta sexual é objeto de análise e intervenção: economia política da população.</a:t>
            </a:r>
            <a:endParaRPr/>
          </a:p>
          <a:p>
            <a:pPr indent="-342900" lvl="0" marL="342900" rtl="0" algn="l">
              <a:spcBef>
                <a:spcPts val="496"/>
              </a:spcBef>
              <a:spcAft>
                <a:spcPts val="0"/>
              </a:spcAft>
              <a:buClr>
                <a:schemeClr val="dk1"/>
              </a:buClr>
              <a:buSzPct val="100000"/>
              <a:buChar char="•"/>
            </a:pPr>
            <a:r>
              <a:rPr lang="pt-BR"/>
              <a:t>O mesmo ocorre com o sexo das crianças.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63" name="Google Shape;163;p14"/>
          <p:cNvSpPr txBox="1"/>
          <p:nvPr>
            <p:ph idx="1" type="body"/>
          </p:nvPr>
        </p:nvSpPr>
        <p:spPr>
          <a:xfrm>
            <a:off x="457200" y="661874"/>
            <a:ext cx="8360388" cy="5464289"/>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BR"/>
              <a:t>Não adianta fazer apenas uma divisão binária entre o que se diz e o que não se diz: é preciso entender diferentes maneiras de não dizer, quem pode e quem não pode falar.</a:t>
            </a:r>
            <a:endParaRPr/>
          </a:p>
          <a:p>
            <a:pPr indent="-342900" lvl="0" marL="342900" rtl="0" algn="l">
              <a:spcBef>
                <a:spcPts val="592"/>
              </a:spcBef>
              <a:spcAft>
                <a:spcPts val="0"/>
              </a:spcAft>
              <a:buClr>
                <a:schemeClr val="dk1"/>
              </a:buClr>
              <a:buSzPct val="100000"/>
              <a:buChar char="•"/>
            </a:pPr>
            <a:r>
              <a:rPr lang="pt-BR"/>
              <a:t>Ele nota como a própria arquitetura das escolas internas falam muito do sexo (p. 30-31)</a:t>
            </a:r>
            <a:endParaRPr/>
          </a:p>
          <a:p>
            <a:pPr indent="0" lvl="0" marL="0" rtl="0" algn="l">
              <a:spcBef>
                <a:spcPts val="592"/>
              </a:spcBef>
              <a:spcAft>
                <a:spcPts val="0"/>
              </a:spcAft>
              <a:buClr>
                <a:schemeClr val="dk1"/>
              </a:buClr>
              <a:buSzPct val="100000"/>
              <a:buNone/>
            </a:pPr>
            <a:r>
              <a:rPr lang="pt-BR"/>
              <a:t>Séculos XVIII ou XIX – outros focos incitam discursos sobre o sexo (como um perigo):</a:t>
            </a:r>
            <a:endParaRPr/>
          </a:p>
          <a:p>
            <a:pPr indent="0" lvl="0" marL="0" rtl="0" algn="l">
              <a:spcBef>
                <a:spcPts val="592"/>
              </a:spcBef>
              <a:spcAft>
                <a:spcPts val="0"/>
              </a:spcAft>
              <a:buClr>
                <a:schemeClr val="dk1"/>
              </a:buClr>
              <a:buSzPct val="100000"/>
              <a:buNone/>
            </a:pPr>
            <a:r>
              <a:rPr lang="pt-BR"/>
              <a:t>- pedagogia</a:t>
            </a:r>
            <a:endParaRPr/>
          </a:p>
          <a:p>
            <a:pPr indent="0" lvl="0" marL="0" rtl="0" algn="l">
              <a:spcBef>
                <a:spcPts val="592"/>
              </a:spcBef>
              <a:spcAft>
                <a:spcPts val="0"/>
              </a:spcAft>
              <a:buClr>
                <a:schemeClr val="dk1"/>
              </a:buClr>
              <a:buSzPct val="100000"/>
              <a:buNone/>
            </a:pPr>
            <a:r>
              <a:rPr lang="pt-BR"/>
              <a:t>- medicina e psiquiatria </a:t>
            </a:r>
            <a:r>
              <a:rPr lang="pt-BR">
                <a:solidFill>
                  <a:srgbClr val="7F7F7F"/>
                </a:solidFill>
              </a:rPr>
              <a:t>(e psicanálise)</a:t>
            </a:r>
            <a:endParaRPr>
              <a:solidFill>
                <a:srgbClr val="7F7F7F"/>
              </a:solidFill>
            </a:endParaRPr>
          </a:p>
          <a:p>
            <a:pPr indent="0" lvl="0" marL="0" rtl="0" algn="l">
              <a:spcBef>
                <a:spcPts val="592"/>
              </a:spcBef>
              <a:spcAft>
                <a:spcPts val="0"/>
              </a:spcAft>
              <a:buClr>
                <a:schemeClr val="dk1"/>
              </a:buClr>
              <a:buSzPct val="100000"/>
              <a:buNone/>
            </a:pPr>
            <a:r>
              <a:rPr lang="pt-BR"/>
              <a:t>- justiça penal</a:t>
            </a:r>
            <a:endParaRPr/>
          </a:p>
          <a:p>
            <a:pPr indent="0" lvl="0" marL="0" rtl="0" algn="l">
              <a:spcBef>
                <a:spcPts val="592"/>
              </a:spcBef>
              <a:spcAft>
                <a:spcPts val="0"/>
              </a:spcAft>
              <a:buClr>
                <a:schemeClr val="dk1"/>
              </a:buClr>
              <a:buSzPct val="100000"/>
              <a:buNone/>
            </a:pPr>
            <a:r>
              <a:rPr lang="pt-BR"/>
              <a:t>- economia (demografia)</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69" name="Google Shape;169;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Tal proliferação de discursos gera uma ordenação do sexo no sentido da economia restrita da reprodução. As perversões são foco de condenação judiciária, de doença mental. Define-se uma norma do desenvolvimento sexual da infância à velhice – e se categoriza todos os desvios possíveis à norma. Organizam-se controles pedagógicos, tratamentos médicos. A sexualidade deve ser ordenada em torno da genitalidade e da reprodução. [</a:t>
            </a:r>
            <a:r>
              <a:rPr i="1" lang="pt-BR"/>
              <a:t>há uma produção, saber-poder é produtivo, e não repressivo</a:t>
            </a:r>
            <a:r>
              <a:rPr lang="pt-BR"/>
              <a:t>]</a:t>
            </a:r>
            <a:endParaRPr/>
          </a:p>
          <a:p>
            <a:pPr indent="-342900" lvl="0" marL="342900" rtl="0" algn="l">
              <a:spcBef>
                <a:spcPts val="544"/>
              </a:spcBef>
              <a:spcAft>
                <a:spcPts val="0"/>
              </a:spcAft>
              <a:buClr>
                <a:schemeClr val="dk1"/>
              </a:buClr>
              <a:buSzPct val="100000"/>
              <a:buChar char="•"/>
            </a:pPr>
            <a:r>
              <a:rPr lang="pt-BR"/>
              <a:t>Século XIX – dispersão de sexualidades</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ph type="title"/>
          </p:nvPr>
        </p:nvSpPr>
        <p:spPr>
          <a:xfrm>
            <a:off x="457200" y="274638"/>
            <a:ext cx="8229600" cy="297794"/>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 </a:t>
            </a:r>
            <a:endParaRPr/>
          </a:p>
        </p:txBody>
      </p:sp>
      <p:sp>
        <p:nvSpPr>
          <p:cNvPr id="175" name="Google Shape;175;p16"/>
          <p:cNvSpPr txBox="1"/>
          <p:nvPr>
            <p:ph idx="1" type="body"/>
          </p:nvPr>
        </p:nvSpPr>
        <p:spPr>
          <a:xfrm>
            <a:off x="457200" y="411435"/>
            <a:ext cx="8229600" cy="5974755"/>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sz="3300"/>
              <a:t>Séc. XVIII – 3 grandes códigos explícitos regiam as práticas sexuais: direito canônico, pastoral cristã e lei civil. Todos centrados na relação matrimonial: dever conjugal, capacidade de desempenhá-lo, formas de cumpri-lo, etc. O sexo dos cônjuges era sobrecarregado de regras e recomendações. Esses códigos não distinguiam infrações às regras das alianças e os desvios em relação à genitalidade – romper as leis do casamento ou procura prazeres estranhos eram ambos condenados.  O “resto” era mais confuso e obscuro.</a:t>
            </a:r>
            <a:endParaRPr/>
          </a:p>
          <a:p>
            <a:pPr indent="-196215" lvl="0" marL="342900" rtl="0" algn="l">
              <a:spcBef>
                <a:spcPts val="462"/>
              </a:spcBef>
              <a:spcAft>
                <a:spcPts val="0"/>
              </a:spcAft>
              <a:buClr>
                <a:schemeClr val="dk1"/>
              </a:buClr>
              <a:buSzPct val="100000"/>
              <a:buNone/>
            </a:pPr>
            <a:r>
              <a:t/>
            </a:r>
            <a:endParaRPr sz="3300"/>
          </a:p>
          <a:p>
            <a:pPr indent="-342900" lvl="0" marL="342900" rtl="0" algn="l">
              <a:spcBef>
                <a:spcPts val="462"/>
              </a:spcBef>
              <a:spcAft>
                <a:spcPts val="0"/>
              </a:spcAft>
              <a:buClr>
                <a:schemeClr val="dk1"/>
              </a:buClr>
              <a:buSzPct val="100000"/>
              <a:buChar char="•"/>
            </a:pPr>
            <a:r>
              <a:rPr lang="pt-BR" sz="3300"/>
              <a:t>Diante desse sistema centrado na aliança legítima, a explosão discursiva dos séculos XVIII e XIX provoca duas modificações:</a:t>
            </a:r>
            <a:endParaRPr sz="3300"/>
          </a:p>
          <a:p>
            <a:pPr indent="-514350" lvl="0" marL="514350" rtl="0" algn="l">
              <a:spcBef>
                <a:spcPts val="462"/>
              </a:spcBef>
              <a:spcAft>
                <a:spcPts val="0"/>
              </a:spcAft>
              <a:buClr>
                <a:schemeClr val="dk1"/>
              </a:buClr>
              <a:buSzPct val="100000"/>
              <a:buAutoNum type="arabicPeriod"/>
            </a:pPr>
            <a:r>
              <a:rPr lang="pt-BR" sz="3300"/>
              <a:t>Menor foco na monogamia heterossexual – casal legítimo, com sua sexualidade regular, tem direto à maior discrição, torna-se uma norma mais silenciosa.</a:t>
            </a:r>
            <a:endParaRPr/>
          </a:p>
          <a:p>
            <a:pPr indent="-514350" lvl="0" marL="514350" rtl="0" algn="l">
              <a:spcBef>
                <a:spcPts val="462"/>
              </a:spcBef>
              <a:spcAft>
                <a:spcPts val="0"/>
              </a:spcAft>
              <a:buClr>
                <a:schemeClr val="dk1"/>
              </a:buClr>
              <a:buSzPct val="100000"/>
              <a:buAutoNum type="arabicPeriod"/>
            </a:pPr>
            <a:r>
              <a:rPr lang="pt-BR" sz="3300"/>
              <a:t>Interroga-se muito mais outras sexualidades: das crianças, dos loucos, dos criminosos, o prazer dos que não amam o outro sexo, os devaneios, obsessões, pequenas manias. Maior foco nas sexualidades periféricas.</a:t>
            </a:r>
            <a:endParaRPr sz="3300"/>
          </a:p>
          <a:p>
            <a:pPr indent="0" lvl="0" marL="0" rtl="0" algn="l">
              <a:spcBef>
                <a:spcPts val="448"/>
              </a:spcBef>
              <a:spcAft>
                <a:spcPts val="0"/>
              </a:spcAft>
              <a:buClr>
                <a:schemeClr val="dk1"/>
              </a:buClr>
              <a:buSzPct val="100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ph type="title"/>
          </p:nvPr>
        </p:nvSpPr>
        <p:spPr>
          <a:xfrm>
            <a:off x="457200" y="274638"/>
            <a:ext cx="7698622" cy="4571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 </a:t>
            </a:r>
            <a:endParaRPr/>
          </a:p>
        </p:txBody>
      </p:sp>
      <p:sp>
        <p:nvSpPr>
          <p:cNvPr id="181" name="Google Shape;181;p17"/>
          <p:cNvSpPr txBox="1"/>
          <p:nvPr>
            <p:ph idx="1" type="body"/>
          </p:nvPr>
        </p:nvSpPr>
        <p:spPr>
          <a:xfrm>
            <a:off x="457200" y="751318"/>
            <a:ext cx="8229600" cy="5581208"/>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Cresce o poder da </a:t>
            </a:r>
            <a:r>
              <a:rPr b="1" lang="pt-BR"/>
              <a:t>medicina</a:t>
            </a:r>
            <a:r>
              <a:rPr lang="pt-BR"/>
              <a:t> e suas formas de classificação. Medicina penetra com grande aparato nos prazeres do casal – inventou patologias orgânicas, funcionais ou mentais, práticas sexuais “incompletas”, etc.</a:t>
            </a:r>
            <a:endParaRPr/>
          </a:p>
          <a:p>
            <a:pPr indent="-342900" lvl="0" marL="342900" rtl="0" algn="l">
              <a:spcBef>
                <a:spcPts val="544"/>
              </a:spcBef>
              <a:spcAft>
                <a:spcPts val="0"/>
              </a:spcAft>
              <a:buClr>
                <a:schemeClr val="dk1"/>
              </a:buClr>
              <a:buSzPct val="100000"/>
              <a:buChar char="•"/>
            </a:pPr>
            <a:r>
              <a:rPr lang="pt-BR"/>
              <a:t>Forma de poder exercida é diversa entre medicina e a lei. (p. 42)</a:t>
            </a:r>
            <a:endParaRPr/>
          </a:p>
          <a:p>
            <a:pPr indent="-342900" lvl="0" marL="342900" rtl="0" algn="l">
              <a:spcBef>
                <a:spcPts val="544"/>
              </a:spcBef>
              <a:spcAft>
                <a:spcPts val="0"/>
              </a:spcAft>
              <a:buClr>
                <a:schemeClr val="dk1"/>
              </a:buClr>
              <a:buSzPct val="100000"/>
              <a:buChar char="•"/>
            </a:pPr>
            <a:r>
              <a:rPr lang="pt-BR"/>
              <a:t>Nova caça às sexualidades periféricas provoca a incorporação das perversões e nova especificação dos indivíduos. Se a sodomia antes tinha um tratamento jurídico, o homossexual do século XIX torna-se um personagem: a uma categorização do “homossexual” e tudo nele revela sua natureza particular, ele se torna uma “espécie”.</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87" name="Google Shape;187;p18"/>
          <p:cNvSpPr txBox="1"/>
          <p:nvPr>
            <p:ph idx="1" type="body"/>
          </p:nvPr>
        </p:nvSpPr>
        <p:spPr>
          <a:xfrm>
            <a:off x="457200" y="626098"/>
            <a:ext cx="8229600" cy="5500066"/>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a:t>Através de sua disseminação, o poder incorpora os desvios nos indivíduos.</a:t>
            </a:r>
            <a:endParaRPr/>
          </a:p>
          <a:p>
            <a:pPr indent="-342900" lvl="0" marL="342900" rtl="0" algn="l">
              <a:spcBef>
                <a:spcPts val="448"/>
              </a:spcBef>
              <a:spcAft>
                <a:spcPts val="0"/>
              </a:spcAft>
              <a:buClr>
                <a:schemeClr val="dk1"/>
              </a:buClr>
              <a:buSzPct val="100000"/>
              <a:buChar char="•"/>
            </a:pPr>
            <a:r>
              <a:rPr lang="pt-BR"/>
              <a:t>Não são as velhas interdições, a nova forma do poder exige presenças constantes. Desvios passam a ser coisa médica, medicalizável, como uma lesão, disfunção ou sintoma, e assim serão surpreendidos no fundo do organismo, ou na pele, ou nos signos dos comportamentos. </a:t>
            </a:r>
            <a:endParaRPr/>
          </a:p>
          <a:p>
            <a:pPr indent="-342900" lvl="0" marL="342900" rtl="0" algn="l">
              <a:spcBef>
                <a:spcPts val="448"/>
              </a:spcBef>
              <a:spcAft>
                <a:spcPts val="0"/>
              </a:spcAft>
              <a:buClr>
                <a:schemeClr val="dk1"/>
              </a:buClr>
              <a:buSzPct val="100000"/>
              <a:buChar char="•"/>
            </a:pPr>
            <a:r>
              <a:rPr lang="pt-BR"/>
              <a:t>Exames médicos, investigação psiquiátrica, relatório pedagógico, controles familiares – podem ter como objetivo dizer não a todas as sexualidades errantes e improdutivas, mas na realidade funcionam como mecanismos de dupla incitação: prazer e poder. </a:t>
            </a:r>
            <a:endParaRPr/>
          </a:p>
          <a:p>
            <a:pPr indent="-342900" lvl="0" marL="342900" rtl="0" algn="l">
              <a:spcBef>
                <a:spcPts val="448"/>
              </a:spcBef>
              <a:spcAft>
                <a:spcPts val="0"/>
              </a:spcAft>
              <a:buClr>
                <a:schemeClr val="dk1"/>
              </a:buClr>
              <a:buSzPct val="100000"/>
              <a:buChar char="•"/>
            </a:pPr>
            <a:r>
              <a:rPr lang="pt-BR"/>
              <a:t>O poder roça os corpos, intensifica regiões... “Prazer em exercer um poder que questiona, fiscaliza, espreita, espia, investiga, apalpa, revela; e, por outro lado, prazer que se abrasa por ter que escapar a esse poder, fugir-lhe, enganá-lo, travesti-lo.” (45)</a:t>
            </a:r>
            <a:endParaRPr/>
          </a:p>
          <a:p>
            <a:pPr indent="-342900" lvl="0" marL="342900" rtl="0" algn="l">
              <a:spcBef>
                <a:spcPts val="448"/>
              </a:spcBef>
              <a:spcAft>
                <a:spcPts val="0"/>
              </a:spcAft>
              <a:buClr>
                <a:schemeClr val="dk1"/>
              </a:buClr>
              <a:buSzPct val="100000"/>
              <a:buChar char="•"/>
            </a:pPr>
            <a:r>
              <a:rPr lang="pt-BR"/>
              <a:t>Criam-se “perpétuas espirais de prazer e poder” (45)</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193" name="Google Shape;193;p19"/>
          <p:cNvSpPr txBox="1"/>
          <p:nvPr>
            <p:ph idx="1" type="body"/>
          </p:nvPr>
        </p:nvSpPr>
        <p:spPr>
          <a:xfrm>
            <a:off x="286169" y="769206"/>
            <a:ext cx="8400631" cy="5356958"/>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i="1" lang="pt-BR"/>
              <a:t>Dispositivos</a:t>
            </a:r>
            <a:r>
              <a:rPr lang="pt-BR"/>
              <a:t> de saturação sexual: família, instituições psiquiátricas e escolares (tudo parece remeter aos perigos do sexo)</a:t>
            </a:r>
            <a:endParaRPr/>
          </a:p>
          <a:p>
            <a:pPr indent="-342900" lvl="0" marL="342900" rtl="0" algn="l">
              <a:spcBef>
                <a:spcPts val="592"/>
              </a:spcBef>
              <a:spcAft>
                <a:spcPts val="0"/>
              </a:spcAft>
              <a:buClr>
                <a:schemeClr val="dk1"/>
              </a:buClr>
              <a:buSzPct val="100000"/>
              <a:buChar char="•"/>
            </a:pPr>
            <a:r>
              <a:rPr lang="pt-BR"/>
              <a:t>Sexualidades múltiplas – as que aparecem com as idades (da criança), as que se fixam em gostos ou práticas (do invertido, do fetichista, etc.), as que investem difusamente no relacionamento (médico-paciente, pedagogo-aluno, psiquiatra-louco), as que habitam espaços definidos (do lar, da escola, da prisão) – todas constituem o correlato de procedimentos precisos de poder. (47)</a:t>
            </a:r>
            <a:endParaRPr/>
          </a:p>
          <a:p>
            <a:pPr indent="-154940" lvl="0" marL="342900" rtl="0" algn="l">
              <a:spcBef>
                <a:spcPts val="592"/>
              </a:spcBef>
              <a:spcAft>
                <a:spcPts val="0"/>
              </a:spcAft>
              <a:buClr>
                <a:schemeClr val="dk1"/>
              </a:buClr>
              <a:buSzPct val="100000"/>
              <a:buNone/>
            </a:pPr>
            <a:r>
              <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Para a disciplina</a:t>
            </a:r>
            <a:endParaRPr/>
          </a:p>
        </p:txBody>
      </p:sp>
      <p:sp>
        <p:nvSpPr>
          <p:cNvPr id="91" name="Google Shape;9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Com Mauss, discutimos uma compreensão do corpo como uma realidade constituída pela sociedade, pela vida coletiva. </a:t>
            </a:r>
            <a:r>
              <a:rPr b="1" lang="pt-BR"/>
              <a:t>O corpo é social e culturalmente modelado </a:t>
            </a:r>
            <a:r>
              <a:rPr lang="pt-BR"/>
              <a:t>segundo a perspectiva de Mauss, mas isso não é visto como um problema, e sim algo que resulta da própria vida social. Para Mauss, o homem é um ser social, e portanto o controle e os usos do corpo fazem parte disso.</a:t>
            </a:r>
            <a:endParaRPr/>
          </a:p>
          <a:p>
            <a:pPr indent="-342900" lvl="0" marL="342900" rtl="0" algn="l">
              <a:spcBef>
                <a:spcPts val="544"/>
              </a:spcBef>
              <a:spcAft>
                <a:spcPts val="0"/>
              </a:spcAft>
              <a:buClr>
                <a:schemeClr val="dk1"/>
              </a:buClr>
              <a:buSzPct val="100000"/>
              <a:buChar char="•"/>
            </a:pPr>
            <a:r>
              <a:rPr lang="pt-BR"/>
              <a:t>Foucault também entende que o corpo é socialmente constituído, mas a partir de práticas políticas, de </a:t>
            </a:r>
            <a:r>
              <a:rPr b="1" lang="pt-BR"/>
              <a:t>poder</a:t>
            </a:r>
            <a:r>
              <a:rPr lang="pt-BR"/>
              <a:t>. Assim, dizemos que para Foucault (e seus seguidores) o corpo é um </a:t>
            </a:r>
            <a:r>
              <a:rPr b="1" lang="pt-BR"/>
              <a:t>corpo politicamente constituído</a:t>
            </a:r>
            <a:r>
              <a:rPr lang="pt-BR"/>
              <a:t>, um corpo político.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Cap. III - Scientia sexualis </a:t>
            </a:r>
            <a:endParaRPr/>
          </a:p>
        </p:txBody>
      </p:sp>
      <p:sp>
        <p:nvSpPr>
          <p:cNvPr id="199" name="Google Shape;199;p20"/>
          <p:cNvSpPr txBox="1"/>
          <p:nvPr>
            <p:ph idx="1" type="body"/>
          </p:nvPr>
        </p:nvSpPr>
        <p:spPr>
          <a:xfrm>
            <a:off x="457200" y="1417638"/>
            <a:ext cx="8229600" cy="493277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300"/>
              <a:buChar char="•"/>
            </a:pPr>
            <a:r>
              <a:rPr lang="pt-BR" sz="2300"/>
              <a:t>Ciência subordinada aos imperativos da moral - classificações como normas médicas (classificam o normal e o patológico). </a:t>
            </a:r>
            <a:endParaRPr/>
          </a:p>
          <a:p>
            <a:pPr indent="-342900" lvl="0" marL="342900" rtl="0" algn="l">
              <a:spcBef>
                <a:spcPts val="460"/>
              </a:spcBef>
              <a:spcAft>
                <a:spcPts val="0"/>
              </a:spcAft>
              <a:buClr>
                <a:schemeClr val="dk1"/>
              </a:buClr>
              <a:buSzPts val="2300"/>
              <a:buChar char="•"/>
            </a:pPr>
            <a:r>
              <a:rPr lang="pt-BR" sz="2300"/>
              <a:t>Diferente da </a:t>
            </a:r>
            <a:r>
              <a:rPr i="1" lang="pt-BR" sz="2300"/>
              <a:t>Ars Erotica</a:t>
            </a:r>
            <a:endParaRPr/>
          </a:p>
          <a:p>
            <a:pPr indent="-342900" lvl="0" marL="342900" rtl="0" algn="l">
              <a:spcBef>
                <a:spcPts val="460"/>
              </a:spcBef>
              <a:spcAft>
                <a:spcPts val="0"/>
              </a:spcAft>
              <a:buClr>
                <a:schemeClr val="dk1"/>
              </a:buClr>
              <a:buSzPts val="2300"/>
              <a:buChar char="•"/>
            </a:pPr>
            <a:r>
              <a:rPr i="1" lang="pt-BR" sz="2300"/>
              <a:t>Ars Erotica </a:t>
            </a:r>
            <a:r>
              <a:rPr lang="pt-BR" sz="2300"/>
              <a:t>– a verdade é extraída do próprio prazer, como prática e experiência. Saber que recai sobre a prática, aprendido através de um mestre esotérico, segundo regras de segredo.</a:t>
            </a:r>
            <a:endParaRPr sz="2300"/>
          </a:p>
          <a:p>
            <a:pPr indent="-342900" lvl="0" marL="342900" rtl="0" algn="l">
              <a:spcBef>
                <a:spcPts val="460"/>
              </a:spcBef>
              <a:spcAft>
                <a:spcPts val="0"/>
              </a:spcAft>
              <a:buClr>
                <a:schemeClr val="dk1"/>
              </a:buClr>
              <a:buSzPts val="2300"/>
              <a:buChar char="•"/>
            </a:pPr>
            <a:r>
              <a:rPr lang="pt-BR" sz="2300"/>
              <a:t>Ciência sexual (</a:t>
            </a:r>
            <a:r>
              <a:rPr i="1" lang="pt-BR" sz="2300"/>
              <a:t>Scientia sexualis</a:t>
            </a:r>
            <a:r>
              <a:rPr lang="pt-BR" sz="2300"/>
              <a:t>) – típica da sociedade ocidental, forma de poder-saber. ciência da confissão</a:t>
            </a:r>
            <a:endParaRPr sz="2300"/>
          </a:p>
          <a:p>
            <a:pPr indent="-342900" lvl="0" marL="342900" rtl="0" algn="l">
              <a:spcBef>
                <a:spcPts val="460"/>
              </a:spcBef>
              <a:spcAft>
                <a:spcPts val="0"/>
              </a:spcAft>
              <a:buClr>
                <a:schemeClr val="dk1"/>
              </a:buClr>
              <a:buSzPts val="2300"/>
              <a:buChar char="•"/>
            </a:pPr>
            <a:r>
              <a:rPr b="1" lang="pt-BR" sz="2300"/>
              <a:t>Confissão</a:t>
            </a:r>
            <a:r>
              <a:rPr lang="pt-BR" sz="2300"/>
              <a:t> torna-se a MATRIZ que regre a produção do DISCURSO verdadeiro sobre o sexo – matriz que se dissemina da religião para medicina, psiquiatria, pedagogia, polícia e justiça. Aparece nos interrogatórios, nas consultas, narrativas ou cartas.</a:t>
            </a:r>
            <a:endParaRPr sz="23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205" name="Google Shape;205;p21"/>
          <p:cNvSpPr txBox="1"/>
          <p:nvPr>
            <p:ph idx="1" type="body"/>
          </p:nvPr>
        </p:nvSpPr>
        <p:spPr>
          <a:xfrm>
            <a:off x="457200" y="274638"/>
            <a:ext cx="8229600" cy="612944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Clr>
                <a:schemeClr val="dk1"/>
              </a:buClr>
              <a:buSzPct val="100000"/>
              <a:buNone/>
            </a:pPr>
            <a:r>
              <a:rPr b="1" lang="pt-BR"/>
              <a:t>Vontade de saber sobre o sexo</a:t>
            </a:r>
            <a:r>
              <a:rPr lang="pt-BR"/>
              <a:t>, que caracteriza o ocidente moderno, faz funcionar os rituais da confissão nos esquemas da regularidade científica, através de </a:t>
            </a:r>
            <a:endParaRPr/>
          </a:p>
          <a:p>
            <a:pPr indent="0" lvl="0" marL="0" rtl="0" algn="l">
              <a:spcBef>
                <a:spcPts val="544"/>
              </a:spcBef>
              <a:spcAft>
                <a:spcPts val="0"/>
              </a:spcAft>
              <a:buClr>
                <a:schemeClr val="dk1"/>
              </a:buClr>
              <a:buSzPct val="100000"/>
              <a:buNone/>
            </a:pPr>
            <a:r>
              <a:rPr lang="pt-BR"/>
              <a:t>1) codificação clínica do “fazer falar” (confissão e exame de sinais, sintomas, interrogatório, hipnose); </a:t>
            </a:r>
            <a:endParaRPr/>
          </a:p>
          <a:p>
            <a:pPr indent="0" lvl="0" marL="0" rtl="0" algn="l">
              <a:spcBef>
                <a:spcPts val="544"/>
              </a:spcBef>
              <a:spcAft>
                <a:spcPts val="0"/>
              </a:spcAft>
              <a:buClr>
                <a:schemeClr val="dk1"/>
              </a:buClr>
              <a:buSzPct val="100000"/>
              <a:buNone/>
            </a:pPr>
            <a:r>
              <a:rPr lang="pt-BR"/>
              <a:t>2) do postulado de uma causalidade geral (causalidade sexual para diferentes tipos de males); </a:t>
            </a:r>
            <a:endParaRPr/>
          </a:p>
          <a:p>
            <a:pPr indent="0" lvl="0" marL="0" rtl="0" algn="l">
              <a:spcBef>
                <a:spcPts val="544"/>
              </a:spcBef>
              <a:spcAft>
                <a:spcPts val="0"/>
              </a:spcAft>
              <a:buClr>
                <a:schemeClr val="dk1"/>
              </a:buClr>
              <a:buSzPct val="100000"/>
              <a:buNone/>
            </a:pPr>
            <a:r>
              <a:rPr lang="pt-BR"/>
              <a:t>3) princípio de uma latência intrínseca à sexualidade (é preciso descobrir a verdade);</a:t>
            </a:r>
            <a:endParaRPr/>
          </a:p>
          <a:p>
            <a:pPr indent="0" lvl="0" marL="0" rtl="0" algn="l">
              <a:spcBef>
                <a:spcPts val="544"/>
              </a:spcBef>
              <a:spcAft>
                <a:spcPts val="0"/>
              </a:spcAft>
              <a:buClr>
                <a:schemeClr val="dk1"/>
              </a:buClr>
              <a:buSzPct val="100000"/>
              <a:buNone/>
            </a:pPr>
            <a:r>
              <a:rPr lang="pt-BR"/>
              <a:t>4) método de observação (a verdade não está só no sujeito, tem que ser completada por aquele que escuta a fala do sujeito, é preciso decifrar); </a:t>
            </a:r>
            <a:r>
              <a:rPr i="1" lang="pt-BR"/>
              <a:t>[referências à psicanálise]</a:t>
            </a:r>
            <a:endParaRPr/>
          </a:p>
          <a:p>
            <a:pPr indent="0" lvl="0" marL="0" rtl="0" algn="l">
              <a:spcBef>
                <a:spcPts val="544"/>
              </a:spcBef>
              <a:spcAft>
                <a:spcPts val="0"/>
              </a:spcAft>
              <a:buClr>
                <a:schemeClr val="dk1"/>
              </a:buClr>
              <a:buSzPct val="100000"/>
              <a:buNone/>
            </a:pPr>
            <a:r>
              <a:rPr lang="pt-BR"/>
              <a:t>5) da medicalização dos efeitos da confissão (terapias, regime do normal e do patológico, repercussão para outras doenças </a:t>
            </a:r>
            <a:r>
              <a:rPr i="1" lang="pt-BR"/>
              <a:t>[remédios psi]</a:t>
            </a:r>
            <a:r>
              <a:rPr lang="pt-BR"/>
              <a:t> – ao final, a verdade pode curar). (pp. 64-66)</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211" name="Google Shape;211;p22"/>
          <p:cNvSpPr txBox="1"/>
          <p:nvPr>
            <p:ph idx="1" type="body"/>
          </p:nvPr>
        </p:nvSpPr>
        <p:spPr>
          <a:xfrm>
            <a:off x="457200" y="858648"/>
            <a:ext cx="8229600" cy="5267515"/>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HIPÓTESE (p. 68) geral do trabalho: a sociedade que se desenvolve no século XVIII instaurou todo um aparelho para produzir discursos verdadeiros sobre o sexo e empreendeu a formulação de sua verdade regulada. Sexo, numa economia de prazer a num regime ordenado de saber, tornou-se objeto de suspeita.</a:t>
            </a:r>
            <a:endParaRPr/>
          </a:p>
          <a:p>
            <a:pPr indent="-342900" lvl="0" marL="342900" rtl="0" algn="l">
              <a:spcBef>
                <a:spcPts val="544"/>
              </a:spcBef>
              <a:spcAft>
                <a:spcPts val="0"/>
              </a:spcAft>
              <a:buClr>
                <a:schemeClr val="dk1"/>
              </a:buClr>
              <a:buSzPct val="100000"/>
              <a:buChar char="•"/>
            </a:pPr>
            <a:r>
              <a:rPr lang="pt-BR"/>
              <a:t>Pedimos ao sexo que diga a verdade, e lhe pedimos para nos dizer a nossa verdade mais profundamente oculta.</a:t>
            </a:r>
            <a:endParaRPr/>
          </a:p>
          <a:p>
            <a:pPr indent="-342900" lvl="0" marL="342900" rtl="0" algn="l">
              <a:spcBef>
                <a:spcPts val="544"/>
              </a:spcBef>
              <a:spcAft>
                <a:spcPts val="0"/>
              </a:spcAft>
              <a:buClr>
                <a:schemeClr val="dk1"/>
              </a:buClr>
              <a:buSzPct val="100000"/>
              <a:buChar char="•"/>
            </a:pPr>
            <a:r>
              <a:rPr lang="pt-BR"/>
              <a:t>Assim se constituiu um saber sobre o sujeito (através do sexo), e um saber sobre aquilo que o cinde. </a:t>
            </a:r>
            <a:r>
              <a:rPr i="1" lang="pt-BR"/>
              <a:t>[um saber que desconstrói o sujeito – após a psicanálise, há sempre um inconsciente oculto, que não conhecemos, operando e definindo nossas condutas. Principalmente na esfera do sexo]</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Cap. IV - O Dispositivo da sexualidade </a:t>
            </a:r>
            <a:endParaRPr/>
          </a:p>
        </p:txBody>
      </p:sp>
      <p:sp>
        <p:nvSpPr>
          <p:cNvPr id="217" name="Google Shape;217;p23"/>
          <p:cNvSpPr txBox="1"/>
          <p:nvPr>
            <p:ph idx="1" type="body"/>
          </p:nvPr>
        </p:nvSpPr>
        <p:spPr>
          <a:xfrm>
            <a:off x="457200" y="1216417"/>
            <a:ext cx="8229600" cy="5473877"/>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É preciso construir outra representação sobre o </a:t>
            </a:r>
            <a:r>
              <a:rPr b="1" lang="pt-BR"/>
              <a:t>poder</a:t>
            </a:r>
            <a:r>
              <a:rPr lang="pt-BR"/>
              <a:t>, não como o que reprime; não é só repressão, lei, censura. É preciso pensar uma nova analítica do </a:t>
            </a:r>
            <a:r>
              <a:rPr lang="pt-BR" u="sng"/>
              <a:t>poder</a:t>
            </a:r>
            <a:r>
              <a:rPr lang="pt-BR"/>
              <a:t> (p. 80)</a:t>
            </a:r>
            <a:endParaRPr/>
          </a:p>
          <a:p>
            <a:pPr indent="0" lvl="0" marL="0" rtl="0" algn="l">
              <a:spcBef>
                <a:spcPts val="496"/>
              </a:spcBef>
              <a:spcAft>
                <a:spcPts val="0"/>
              </a:spcAft>
              <a:buClr>
                <a:schemeClr val="dk1"/>
              </a:buClr>
              <a:buSzPct val="100000"/>
              <a:buNone/>
            </a:pPr>
            <a:r>
              <a:rPr lang="pt-BR"/>
              <a:t>Análises do poder pela teoria da lei, uma concepção jurídica do poder. Seus aspectos: </a:t>
            </a:r>
            <a:endParaRPr/>
          </a:p>
          <a:p>
            <a:pPr indent="0" lvl="0" marL="0" rtl="0" algn="l">
              <a:spcBef>
                <a:spcPts val="496"/>
              </a:spcBef>
              <a:spcAft>
                <a:spcPts val="0"/>
              </a:spcAft>
              <a:buClr>
                <a:schemeClr val="dk1"/>
              </a:buClr>
              <a:buSzPct val="100000"/>
              <a:buNone/>
            </a:pPr>
            <a:r>
              <a:rPr lang="pt-BR"/>
              <a:t>- relação negativa: o poder só pode dizer NÃO ao sexo;</a:t>
            </a:r>
            <a:endParaRPr/>
          </a:p>
          <a:p>
            <a:pPr indent="0" lvl="0" marL="0" rtl="0" algn="l">
              <a:spcBef>
                <a:spcPts val="496"/>
              </a:spcBef>
              <a:spcAft>
                <a:spcPts val="0"/>
              </a:spcAft>
              <a:buClr>
                <a:schemeClr val="dk1"/>
              </a:buClr>
              <a:buSzPct val="100000"/>
              <a:buNone/>
            </a:pPr>
            <a:r>
              <a:rPr lang="pt-BR"/>
              <a:t>- instância da regra – o poder é o que dita a lei, a regra, poder como o legislador, jurídico-discursivo.</a:t>
            </a:r>
            <a:endParaRPr/>
          </a:p>
          <a:p>
            <a:pPr indent="0" lvl="0" marL="0" rtl="0" algn="l">
              <a:spcBef>
                <a:spcPts val="496"/>
              </a:spcBef>
              <a:spcAft>
                <a:spcPts val="0"/>
              </a:spcAft>
              <a:buClr>
                <a:schemeClr val="dk1"/>
              </a:buClr>
              <a:buSzPct val="100000"/>
              <a:buNone/>
            </a:pPr>
            <a:r>
              <a:rPr lang="pt-BR"/>
              <a:t>- ciclo de interdição – sobre o sexo o poder só funciona como lei de proibição</a:t>
            </a:r>
            <a:endParaRPr/>
          </a:p>
          <a:p>
            <a:pPr indent="0" lvl="0" marL="0" rtl="0" algn="l">
              <a:spcBef>
                <a:spcPts val="496"/>
              </a:spcBef>
              <a:spcAft>
                <a:spcPts val="0"/>
              </a:spcAft>
              <a:buClr>
                <a:schemeClr val="dk1"/>
              </a:buClr>
              <a:buSzPct val="100000"/>
              <a:buNone/>
            </a:pPr>
            <a:r>
              <a:rPr lang="pt-BR"/>
              <a:t>- lógica da censura – impede de existir.</a:t>
            </a:r>
            <a:endParaRPr/>
          </a:p>
          <a:p>
            <a:pPr indent="0" lvl="0" marL="0" rtl="0" algn="l">
              <a:spcBef>
                <a:spcPts val="496"/>
              </a:spcBef>
              <a:spcAft>
                <a:spcPts val="0"/>
              </a:spcAft>
              <a:buClr>
                <a:schemeClr val="dk1"/>
              </a:buClr>
              <a:buSzPct val="100000"/>
              <a:buNone/>
            </a:pPr>
            <a:r>
              <a:rPr lang="pt-BR"/>
              <a:t>- unidade do dispositivo – o poder sobre o sexo se exerceria do mesmo modo em todos os níveis, sempre na lógica da lei, da interdição, da censura. Foco no Estado, poder gera submissão. (pp. 80-82)</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Poder</a:t>
            </a:r>
            <a:endParaRPr/>
          </a:p>
        </p:txBody>
      </p:sp>
      <p:sp>
        <p:nvSpPr>
          <p:cNvPr id="223" name="Google Shape;223;p24"/>
          <p:cNvSpPr txBox="1"/>
          <p:nvPr>
            <p:ph idx="1" type="body"/>
          </p:nvPr>
        </p:nvSpPr>
        <p:spPr>
          <a:xfrm>
            <a:off x="457200" y="1417638"/>
            <a:ext cx="8229600" cy="4708525"/>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b="1" lang="pt-BR"/>
              <a:t>Propõe outra concepção do PODER</a:t>
            </a:r>
            <a:r>
              <a:rPr lang="pt-BR"/>
              <a:t>: “novos procedimentos de poder que funcionam, não pelo direito, mas pela técnica, não pela lei mas pela normalização, não pelo castigo mas pelo controle, e que se exercem em níveis e formas que extravasam do Estado e de seus aparelhos.” (86)</a:t>
            </a:r>
            <a:endParaRPr/>
          </a:p>
          <a:p>
            <a:pPr indent="-342900" lvl="0" marL="342900" rtl="0" algn="l">
              <a:spcBef>
                <a:spcPts val="544"/>
              </a:spcBef>
              <a:spcAft>
                <a:spcPts val="0"/>
              </a:spcAft>
              <a:buClr>
                <a:schemeClr val="dk1"/>
              </a:buClr>
              <a:buSzPct val="100000"/>
              <a:buChar char="•"/>
            </a:pPr>
            <a:r>
              <a:rPr lang="pt-BR"/>
              <a:t>Quer desembaraçar-se de uma concepção jurídica e negativa do poder. Poder SEM Rei.</a:t>
            </a:r>
            <a:endParaRPr/>
          </a:p>
          <a:p>
            <a:pPr indent="-342900" lvl="0" marL="342900" rtl="0" algn="l">
              <a:spcBef>
                <a:spcPts val="544"/>
              </a:spcBef>
              <a:spcAft>
                <a:spcPts val="0"/>
              </a:spcAft>
              <a:buClr>
                <a:schemeClr val="dk1"/>
              </a:buClr>
              <a:buSzPct val="100000"/>
              <a:buChar char="•"/>
            </a:pPr>
            <a:r>
              <a:rPr lang="pt-BR"/>
              <a:t>Há uma “tecnologia do sexo” – mais complexa e mais positiva do que a “proibição”. (87)</a:t>
            </a:r>
            <a:endParaRPr/>
          </a:p>
          <a:p>
            <a:pPr indent="-342900" lvl="0" marL="342900" rtl="0" algn="l">
              <a:spcBef>
                <a:spcPts val="544"/>
              </a:spcBef>
              <a:spcAft>
                <a:spcPts val="0"/>
              </a:spcAft>
              <a:buClr>
                <a:schemeClr val="dk1"/>
              </a:buClr>
              <a:buSzPct val="100000"/>
              <a:buChar char="•"/>
            </a:pPr>
            <a:r>
              <a:rPr i="1" lang="pt-BR"/>
              <a:t>[a tecnologia do sexo produz saberes, saberes esses que produzem efeitos nos corpos das pessoas]</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5"/>
          <p:cNvSpPr txBox="1"/>
          <p:nvPr>
            <p:ph type="title"/>
          </p:nvPr>
        </p:nvSpPr>
        <p:spPr>
          <a:xfrm>
            <a:off x="457200" y="274638"/>
            <a:ext cx="8229600" cy="8702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Poder</a:t>
            </a:r>
            <a:endParaRPr/>
          </a:p>
        </p:txBody>
      </p:sp>
      <p:sp>
        <p:nvSpPr>
          <p:cNvPr id="229" name="Google Shape;229;p25"/>
          <p:cNvSpPr txBox="1"/>
          <p:nvPr>
            <p:ph idx="1" type="body"/>
          </p:nvPr>
        </p:nvSpPr>
        <p:spPr>
          <a:xfrm>
            <a:off x="457200" y="983867"/>
            <a:ext cx="8360388" cy="5509655"/>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“Parece-me que se deve compreender o poder, primeiro, como a multiplicidade de correlações de força imanentes ao domínio onde se exercem e constitutivas de sua organização; o jogo que através de lutas e afrontamentos incessantes as transforma, reforça, inverte; os apoios que tais correlações de força encontram umas nas outras, formando cadeias ou sistema sou, ao contrário, as defasagens e contradições que as isolam entre si; enfim, as estratégias em que se originam e cujo esboço geral ou cristalização institucional toma corpo nos aparelhos estatais, na formulação da lei, nas hegemonias sociais.” (88-9)</a:t>
            </a:r>
            <a:endParaRPr/>
          </a:p>
          <a:p>
            <a:pPr indent="-342900" lvl="0" marL="342900" rtl="0" algn="l">
              <a:spcBef>
                <a:spcPts val="496"/>
              </a:spcBef>
              <a:spcAft>
                <a:spcPts val="0"/>
              </a:spcAft>
              <a:buClr>
                <a:schemeClr val="dk1"/>
              </a:buClr>
              <a:buSzPct val="100000"/>
              <a:buChar char="•"/>
            </a:pPr>
            <a:r>
              <a:rPr lang="pt-BR"/>
              <a:t>O poder está em toda parte, não provém de um só lugar, um foco, o estado, provém de todos os lugares. “o poder não é uma instituição e nem uma estrutura, não é uma certa potência de que alguns sejam dotados: é o nome dado a uma situação estratégica complexa num sociedade determinada.” (89)</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6"/>
          <p:cNvSpPr txBox="1"/>
          <p:nvPr>
            <p:ph type="title"/>
          </p:nvPr>
        </p:nvSpPr>
        <p:spPr>
          <a:xfrm>
            <a:off x="457200" y="274638"/>
            <a:ext cx="8229600" cy="709229"/>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Poder</a:t>
            </a:r>
            <a:endParaRPr/>
          </a:p>
        </p:txBody>
      </p:sp>
      <p:sp>
        <p:nvSpPr>
          <p:cNvPr id="235" name="Google Shape;235;p26"/>
          <p:cNvSpPr txBox="1"/>
          <p:nvPr>
            <p:ph idx="1" type="body"/>
          </p:nvPr>
        </p:nvSpPr>
        <p:spPr>
          <a:xfrm>
            <a:off x="457200" y="983867"/>
            <a:ext cx="8378274" cy="563487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Não é algo que se adquira - se exerce a partir de inúmeros pontos e em meio a relações desiguais e móveis;</a:t>
            </a:r>
            <a:endParaRPr/>
          </a:p>
          <a:p>
            <a:pPr indent="-342900" lvl="0" marL="342900" rtl="0" algn="l">
              <a:spcBef>
                <a:spcPts val="544"/>
              </a:spcBef>
              <a:spcAft>
                <a:spcPts val="0"/>
              </a:spcAft>
              <a:buClr>
                <a:schemeClr val="dk1"/>
              </a:buClr>
              <a:buSzPct val="100000"/>
              <a:buChar char="•"/>
            </a:pPr>
            <a:r>
              <a:rPr lang="pt-BR"/>
              <a:t>Relações de poder não estão fora de outras relações, mas lhe são imanentes; são os efeitos imediatos das partilhas, desigualdade e desequilíbrio que se produzem nas relações; relações de poder possuem um papel produtor.</a:t>
            </a:r>
            <a:endParaRPr/>
          </a:p>
          <a:p>
            <a:pPr indent="-342900" lvl="0" marL="342900" rtl="0" algn="l">
              <a:spcBef>
                <a:spcPts val="544"/>
              </a:spcBef>
              <a:spcAft>
                <a:spcPts val="0"/>
              </a:spcAft>
              <a:buClr>
                <a:schemeClr val="dk1"/>
              </a:buClr>
              <a:buSzPct val="100000"/>
              <a:buChar char="•"/>
            </a:pPr>
            <a:r>
              <a:rPr lang="pt-BR"/>
              <a:t>O poder vem de baixo, não é uma oposição binária e global entre dominantes e dominados. Correlações de forças múltiplas que se formam e atuam nos aparelhos de produção, famílias, instituições, grupos restritos, servem de suporte a amplos efeitos de clivagem que atravessam o corpo social. “As grandes dominações são efeitos hegemônicos continuamente sustentados pela intensidade de todos estes afrontamentos [locais]” (90);</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7"/>
          <p:cNvSpPr txBox="1"/>
          <p:nvPr>
            <p:ph type="title"/>
          </p:nvPr>
        </p:nvSpPr>
        <p:spPr>
          <a:xfrm>
            <a:off x="457200" y="274638"/>
            <a:ext cx="8229600" cy="76289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Poder</a:t>
            </a:r>
            <a:endParaRPr/>
          </a:p>
        </p:txBody>
      </p:sp>
      <p:sp>
        <p:nvSpPr>
          <p:cNvPr id="241" name="Google Shape;241;p27"/>
          <p:cNvSpPr txBox="1"/>
          <p:nvPr>
            <p:ph idx="1" type="body"/>
          </p:nvPr>
        </p:nvSpPr>
        <p:spPr>
          <a:xfrm>
            <a:off x="457200" y="1234306"/>
            <a:ext cx="8229600" cy="4891857"/>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As relações de poder são ao mesmo tempo intencionais e não subjetivas. O poder tem objetivos. Mas isso não resulta da escolha ou da decisão de um sujeito, individualmente – não dá para buscar a equipe que preside a racionalidade do poder, nem a casta que o governa. A racionalidade do poder é a das táticas explícitas no nível limitado em que se inscrevem.</a:t>
            </a:r>
            <a:endParaRPr/>
          </a:p>
          <a:p>
            <a:pPr indent="-342900" lvl="0" marL="342900" rtl="0" algn="l">
              <a:spcBef>
                <a:spcPts val="496"/>
              </a:spcBef>
              <a:spcAft>
                <a:spcPts val="0"/>
              </a:spcAft>
              <a:buClr>
                <a:schemeClr val="dk1"/>
              </a:buClr>
              <a:buSzPct val="100000"/>
              <a:buChar char="•"/>
            </a:pPr>
            <a:r>
              <a:rPr b="1" lang="pt-BR"/>
              <a:t>Onde há poder, há resistência</a:t>
            </a:r>
            <a:r>
              <a:rPr lang="pt-BR"/>
              <a:t>. Mas esta nunca está em relação de exterioridade ao poder. (91). Resistências irregulares, móveis, transitórias: “Da mesma forma que a rede das relações de poder acaba formando um tecido espesso que atravessa os aparelhos e as instituições, sem se localizar exatamente neles, também a pulverização dos pontos de resistência atravessa as estratificações sociais e as unidades individuais.” (92)</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Regras </a:t>
            </a:r>
            <a:endParaRPr/>
          </a:p>
        </p:txBody>
      </p:sp>
      <p:sp>
        <p:nvSpPr>
          <p:cNvPr id="247" name="Google Shape;247;p28"/>
          <p:cNvSpPr txBox="1"/>
          <p:nvPr>
            <p:ph idx="1" type="body"/>
          </p:nvPr>
        </p:nvSpPr>
        <p:spPr>
          <a:xfrm>
            <a:off x="457200" y="1270083"/>
            <a:ext cx="8229600" cy="5348657"/>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b="1" lang="pt-BR"/>
              <a:t>Regra de imanência</a:t>
            </a:r>
            <a:r>
              <a:rPr lang="pt-BR"/>
              <a:t> - não há um campo da sexualidade que corresponde a um conhecimento científico desinteressado e livre. Se a sexualidade é um domínio a se conhecer, é a partir de relações de poder que a instituíram como objeto possível. Entre técnicas de saber e estratégias de poder, nenhuma exterioridade. Parte-se de focos locais de poder-saber.</a:t>
            </a:r>
            <a:endParaRPr/>
          </a:p>
          <a:p>
            <a:pPr indent="-342900" lvl="0" marL="342900" rtl="0" algn="l">
              <a:spcBef>
                <a:spcPts val="496"/>
              </a:spcBef>
              <a:spcAft>
                <a:spcPts val="0"/>
              </a:spcAft>
              <a:buClr>
                <a:schemeClr val="dk1"/>
              </a:buClr>
              <a:buSzPct val="100000"/>
              <a:buChar char="•"/>
            </a:pPr>
            <a:r>
              <a:rPr b="1" lang="pt-BR"/>
              <a:t>Regra das variações contínuas </a:t>
            </a:r>
            <a:r>
              <a:rPr lang="pt-BR"/>
              <a:t>– não adianta buscar quem tem o poder (homens, adultos, pais, médicos) e quem é privado dele (mulheres, crianças), é preciso buscar o esquema das modificações que as correlações de força implicam. As apropriações do saber e do poder são cortes instantâneos em processos – as relações de poder-saber são “matrizes de transformações” (Não há oposição clara entre quem tem o poder em quem é subjugado). Há deslocamentos contínuos.</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9"/>
          <p:cNvSpPr txBox="1"/>
          <p:nvPr>
            <p:ph type="title"/>
          </p:nvPr>
        </p:nvSpPr>
        <p:spPr>
          <a:xfrm>
            <a:off x="457200" y="274638"/>
            <a:ext cx="8229600" cy="809631"/>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Regras</a:t>
            </a:r>
            <a:endParaRPr/>
          </a:p>
        </p:txBody>
      </p:sp>
      <p:sp>
        <p:nvSpPr>
          <p:cNvPr id="253" name="Google Shape;253;p29"/>
          <p:cNvSpPr txBox="1"/>
          <p:nvPr>
            <p:ph idx="1" type="body"/>
          </p:nvPr>
        </p:nvSpPr>
        <p:spPr>
          <a:xfrm>
            <a:off x="457200" y="1084269"/>
            <a:ext cx="8229600" cy="5467811"/>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pt-BR"/>
              <a:t>Regra </a:t>
            </a:r>
            <a:r>
              <a:rPr b="1" lang="pt-BR"/>
              <a:t>do duplo condicionamento </a:t>
            </a:r>
            <a:r>
              <a:rPr lang="pt-BR"/>
              <a:t>– o foco </a:t>
            </a:r>
            <a:r>
              <a:rPr b="1" lang="pt-BR"/>
              <a:t>local</a:t>
            </a:r>
            <a:r>
              <a:rPr lang="pt-BR"/>
              <a:t> funciona na medida em que através de encadeamentos sucessivos se insere em uma estratégia </a:t>
            </a:r>
            <a:r>
              <a:rPr b="1" lang="pt-BR"/>
              <a:t>global</a:t>
            </a:r>
            <a:r>
              <a:rPr lang="pt-BR"/>
              <a:t>. E a estratégia só pode gerar efeitos globais se apoiada em relações precisas que servem de suporte e pontos de fixação. O pai não é o soberano ou o estado, a família não reproduz a sociedade. “Mas o dispositivo familiar, no que tinha precisamente de insular e de heteromorfo com relação aos outros mecanismos de poder pode servir de suporte às grandes “manobras” pelo controle malthusiano da natalidade, pelas incitações populacionistas, pela medicalização do sexo e a psiquiatrização de suas formas não genitais.” (95)</a:t>
            </a:r>
            <a:endParaRPr/>
          </a:p>
          <a:p>
            <a:pPr indent="-342900" lvl="0" marL="342900" rtl="0" algn="l">
              <a:spcBef>
                <a:spcPts val="400"/>
              </a:spcBef>
              <a:spcAft>
                <a:spcPts val="0"/>
              </a:spcAft>
              <a:buClr>
                <a:schemeClr val="dk1"/>
              </a:buClr>
              <a:buSzPct val="100000"/>
              <a:buChar char="•"/>
            </a:pPr>
            <a:r>
              <a:rPr lang="pt-BR"/>
              <a:t>Regra da </a:t>
            </a:r>
            <a:r>
              <a:rPr b="1" lang="pt-BR"/>
              <a:t>polivalência tática dos discursos </a:t>
            </a:r>
            <a:r>
              <a:rPr lang="pt-BR"/>
              <a:t>– é no discurso que se articula poder e saber. Discursos – segmentos descontínuos, cuja função tática não é uniforme e nem estável. Há uma multiplicidade de elementos discursivos que podem entrar em estratégias diferentes. Discursos e silêncios não são submetidos totalmente ao poder e nem são totalmente opostos a ele. Discurso pode ser instrumento e efeito do poder, ou obstáculo e resistência. “Os discursos são elementos ou blocos táticos no campo das correlações de força; podem existir discursos diferentes e mesmo contraditórios dentro de uma mesma estratégia; podem ao contrário circular sem mudar de forma entre estratégias opostas.” (97)</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457200" y="274638"/>
            <a:ext cx="8229600" cy="60189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Michel Foucault</a:t>
            </a:r>
            <a:endParaRPr/>
          </a:p>
        </p:txBody>
      </p:sp>
      <p:sp>
        <p:nvSpPr>
          <p:cNvPr id="97" name="Google Shape;97;p3"/>
          <p:cNvSpPr txBox="1"/>
          <p:nvPr>
            <p:ph idx="1" type="body"/>
          </p:nvPr>
        </p:nvSpPr>
        <p:spPr>
          <a:xfrm>
            <a:off x="457200" y="1073310"/>
            <a:ext cx="8229600" cy="5509654"/>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autor original e único, na interface entre filosofia, sociologia e história. Referência fundamental na crítica à medicina, e a todo tipo de ciência e de saber. Revoluciona o pensamento e influencia muitos depois dele. </a:t>
            </a:r>
            <a:endParaRPr/>
          </a:p>
          <a:p>
            <a:pPr indent="-342900" lvl="0" marL="342900" rtl="0" algn="l">
              <a:spcBef>
                <a:spcPts val="496"/>
              </a:spcBef>
              <a:spcAft>
                <a:spcPts val="0"/>
              </a:spcAft>
              <a:buClr>
                <a:schemeClr val="dk1"/>
              </a:buClr>
              <a:buSzPct val="100000"/>
              <a:buChar char="•"/>
            </a:pPr>
            <a:r>
              <a:rPr lang="pt-BR"/>
              <a:t>Para ele, o século XIX criou a “sociedade disciplinar” que tem como foco o corpo dos indivíduos.</a:t>
            </a:r>
            <a:endParaRPr/>
          </a:p>
          <a:p>
            <a:pPr indent="-342900" lvl="0" marL="342900" rtl="0" algn="l">
              <a:spcBef>
                <a:spcPts val="496"/>
              </a:spcBef>
              <a:spcAft>
                <a:spcPts val="0"/>
              </a:spcAft>
              <a:buClr>
                <a:schemeClr val="dk1"/>
              </a:buClr>
              <a:buSzPct val="100000"/>
              <a:buChar char="•"/>
            </a:pPr>
            <a:r>
              <a:rPr lang="pt-BR"/>
              <a:t>Em seus estudos, Foucault mostra como a medicina é um </a:t>
            </a:r>
            <a:r>
              <a:rPr b="1" lang="pt-BR"/>
              <a:t>saber</a:t>
            </a:r>
            <a:r>
              <a:rPr lang="pt-BR"/>
              <a:t> e uma prática de </a:t>
            </a:r>
            <a:r>
              <a:rPr b="1" lang="pt-BR"/>
              <a:t>poder</a:t>
            </a:r>
            <a:r>
              <a:rPr lang="pt-BR"/>
              <a:t> sobre o corpo. Todo saber socialmente instituído, institucionalizado, constitui para Foucault uma forma de poder, pois este saber e suas instituições atuam na sociedade e atuam sobre os sujeitos.</a:t>
            </a:r>
            <a:endParaRPr/>
          </a:p>
          <a:p>
            <a:pPr indent="-342900" lvl="0" marL="342900" rtl="0" algn="l">
              <a:spcBef>
                <a:spcPts val="496"/>
              </a:spcBef>
              <a:spcAft>
                <a:spcPts val="0"/>
              </a:spcAft>
              <a:buClr>
                <a:schemeClr val="dk1"/>
              </a:buClr>
              <a:buSzPct val="100000"/>
              <a:buChar char="•"/>
            </a:pPr>
            <a:r>
              <a:rPr lang="pt-BR"/>
              <a:t>Foucault estudou especialmente a medicina (a clínica, a psiquiatria e a psicanálise – História da Loucura, O nascimento da Clínica e História da Sexualidade), o saber jurídico (os presídios, com “Vigiar e Punir”), e as ciências humanas (As palavras e as coisas).</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Resumindo a noção de poder</a:t>
            </a:r>
            <a:endParaRPr/>
          </a:p>
        </p:txBody>
      </p:sp>
      <p:sp>
        <p:nvSpPr>
          <p:cNvPr id="259" name="Google Shape;259;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3200"/>
              <a:buNone/>
            </a:pPr>
            <a:r>
              <a:rPr lang="pt-BR"/>
              <a:t>“Trata-se em suma de orientar para uma concepção do poder que substitua o privilégio da lei pelo ponto de vista do objetivo, o privilégio da interdição pelo ponto de vista da eficácia tática, o privilégio da soberania pela análise de um campo múltiplo e móvel de correlações de força, onde se produzem efeitos globais, mas nunca totalmente estáveis de dominação. O modelo estratégico ao invés do modelo do direito.” (97)</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1"/>
          <p:cNvSpPr txBox="1"/>
          <p:nvPr>
            <p:ph type="title"/>
          </p:nvPr>
        </p:nvSpPr>
        <p:spPr>
          <a:xfrm>
            <a:off x="457200" y="274638"/>
            <a:ext cx="8229600" cy="99550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pt-BR" sz="2800"/>
              <a:t>4 grandes conjuntos estratégicos que desenvolveram dispositivos de saber e poder a respeito do sexo:</a:t>
            </a:r>
            <a:endParaRPr sz="2800"/>
          </a:p>
        </p:txBody>
      </p:sp>
      <p:sp>
        <p:nvSpPr>
          <p:cNvPr id="265" name="Google Shape;265;p31"/>
          <p:cNvSpPr txBox="1"/>
          <p:nvPr>
            <p:ph idx="1" type="body"/>
          </p:nvPr>
        </p:nvSpPr>
        <p:spPr>
          <a:xfrm>
            <a:off x="457200" y="1409549"/>
            <a:ext cx="8229600" cy="5173511"/>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b="1" lang="pt-BR"/>
              <a:t>Histerização do corpo da mulher </a:t>
            </a:r>
            <a:r>
              <a:rPr lang="pt-BR"/>
              <a:t>– corpo da mulher como saturado de sexualidade, integrado ao campo das práticas médicas, posto em comunicação com o corpo social e o espaço familiar e com a vida das crianças; a mãe X “mulher nervosa”.</a:t>
            </a:r>
            <a:endParaRPr/>
          </a:p>
          <a:p>
            <a:pPr indent="-20066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b="1" lang="pt-BR"/>
              <a:t>Pedagogização do sexo das crianças </a:t>
            </a:r>
            <a:r>
              <a:rPr lang="pt-BR"/>
              <a:t>– atividade sexual é “natural” e “contra a natureza” nesta fase, ao mesmo tempo traz perigos físicos, morais, coletivos e individuais; crianças como seres liminares, aquém do sexo e no sexo; fortemente representada pela guerra contra o onanismo.</a:t>
            </a:r>
            <a:endParaRPr/>
          </a:p>
          <a:p>
            <a:pPr indent="-200660" lvl="0" marL="342900" rtl="0" algn="l">
              <a:spcBef>
                <a:spcPts val="448"/>
              </a:spcBef>
              <a:spcAft>
                <a:spcPts val="0"/>
              </a:spcAft>
              <a:buClr>
                <a:schemeClr val="dk1"/>
              </a:buClr>
              <a:buSzPct val="100000"/>
              <a:buNone/>
            </a:pPr>
            <a:r>
              <a:t/>
            </a:r>
            <a:endParaRPr b="1"/>
          </a:p>
          <a:p>
            <a:pPr indent="-342900" lvl="0" marL="342900" rtl="0" algn="l">
              <a:spcBef>
                <a:spcPts val="448"/>
              </a:spcBef>
              <a:spcAft>
                <a:spcPts val="0"/>
              </a:spcAft>
              <a:buClr>
                <a:schemeClr val="dk1"/>
              </a:buClr>
              <a:buSzPct val="100000"/>
              <a:buChar char="•"/>
            </a:pPr>
            <a:r>
              <a:rPr b="1" lang="pt-BR"/>
              <a:t>Socialização das condutas de procriação </a:t>
            </a:r>
            <a:r>
              <a:rPr lang="pt-BR"/>
              <a:t>– incitação ou freio à fecundidade dos casais, socialização política e médica.</a:t>
            </a:r>
            <a:endParaRPr/>
          </a:p>
          <a:p>
            <a:pPr indent="-200660" lvl="0" marL="342900" rtl="0" algn="l">
              <a:spcBef>
                <a:spcPts val="448"/>
              </a:spcBef>
              <a:spcAft>
                <a:spcPts val="0"/>
              </a:spcAft>
              <a:buClr>
                <a:schemeClr val="dk1"/>
              </a:buClr>
              <a:buSzPct val="100000"/>
              <a:buNone/>
            </a:pPr>
            <a:r>
              <a:t/>
            </a:r>
            <a:endParaRPr b="1"/>
          </a:p>
          <a:p>
            <a:pPr indent="-342900" lvl="0" marL="342900" rtl="0" algn="l">
              <a:spcBef>
                <a:spcPts val="448"/>
              </a:spcBef>
              <a:spcAft>
                <a:spcPts val="0"/>
              </a:spcAft>
              <a:buClr>
                <a:schemeClr val="dk1"/>
              </a:buClr>
              <a:buSzPct val="100000"/>
              <a:buChar char="•"/>
            </a:pPr>
            <a:r>
              <a:rPr b="1" lang="pt-BR"/>
              <a:t>Psiquiatrização do prazer perverso </a:t>
            </a:r>
            <a:r>
              <a:rPr lang="pt-BR"/>
              <a:t>– instinto sexual é isolado, formas de anomalia, definição de normal e patológico, tecnologia corretiva para as anomalias.</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271" name="Google Shape;271;p32"/>
          <p:cNvSpPr txBox="1"/>
          <p:nvPr>
            <p:ph idx="1" type="body"/>
          </p:nvPr>
        </p:nvSpPr>
        <p:spPr>
          <a:xfrm>
            <a:off x="457200" y="480176"/>
            <a:ext cx="8229600" cy="5978968"/>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Clr>
                <a:schemeClr val="dk1"/>
              </a:buClr>
              <a:buSzPct val="100000"/>
              <a:buNone/>
            </a:pPr>
            <a:r>
              <a:rPr lang="pt-BR"/>
              <a:t>Assim, surgem quatro figuras como objetos privilegiados do saber: </a:t>
            </a:r>
            <a:endParaRPr/>
          </a:p>
          <a:p>
            <a:pPr indent="-342900" lvl="0" marL="342900" rtl="0" algn="l">
              <a:spcBef>
                <a:spcPts val="544"/>
              </a:spcBef>
              <a:spcAft>
                <a:spcPts val="0"/>
              </a:spcAft>
              <a:buClr>
                <a:schemeClr val="dk1"/>
              </a:buClr>
              <a:buSzPct val="100000"/>
              <a:buChar char="•"/>
            </a:pPr>
            <a:r>
              <a:rPr lang="pt-BR"/>
              <a:t>a mulher histérica,</a:t>
            </a:r>
            <a:endParaRPr/>
          </a:p>
          <a:p>
            <a:pPr indent="-342900" lvl="0" marL="342900" rtl="0" algn="l">
              <a:spcBef>
                <a:spcPts val="544"/>
              </a:spcBef>
              <a:spcAft>
                <a:spcPts val="0"/>
              </a:spcAft>
              <a:buClr>
                <a:schemeClr val="dk1"/>
              </a:buClr>
              <a:buSzPct val="100000"/>
              <a:buChar char="•"/>
            </a:pPr>
            <a:r>
              <a:rPr lang="pt-BR"/>
              <a:t> a criança masturbadora, </a:t>
            </a:r>
            <a:endParaRPr/>
          </a:p>
          <a:p>
            <a:pPr indent="-342900" lvl="0" marL="342900" rtl="0" algn="l">
              <a:spcBef>
                <a:spcPts val="544"/>
              </a:spcBef>
              <a:spcAft>
                <a:spcPts val="0"/>
              </a:spcAft>
              <a:buClr>
                <a:schemeClr val="dk1"/>
              </a:buClr>
              <a:buSzPct val="100000"/>
              <a:buChar char="•"/>
            </a:pPr>
            <a:r>
              <a:rPr lang="pt-BR"/>
              <a:t>o casal malthusiano, </a:t>
            </a:r>
            <a:endParaRPr/>
          </a:p>
          <a:p>
            <a:pPr indent="-342900" lvl="0" marL="342900" rtl="0" algn="l">
              <a:spcBef>
                <a:spcPts val="544"/>
              </a:spcBef>
              <a:spcAft>
                <a:spcPts val="0"/>
              </a:spcAft>
              <a:buClr>
                <a:schemeClr val="dk1"/>
              </a:buClr>
              <a:buSzPct val="100000"/>
              <a:buChar char="•"/>
            </a:pPr>
            <a:r>
              <a:rPr lang="pt-BR"/>
              <a:t>o adulto perverso.</a:t>
            </a:r>
            <a:endParaRPr/>
          </a:p>
          <a:p>
            <a:pPr indent="0" lvl="0" marL="0" rtl="0" algn="l">
              <a:spcBef>
                <a:spcPts val="544"/>
              </a:spcBef>
              <a:spcAft>
                <a:spcPts val="0"/>
              </a:spcAft>
              <a:buClr>
                <a:schemeClr val="dk1"/>
              </a:buClr>
              <a:buSzPct val="100000"/>
              <a:buNone/>
            </a:pPr>
            <a:r>
              <a:rPr lang="pt-BR"/>
              <a:t>A </a:t>
            </a:r>
            <a:r>
              <a:rPr i="1" lang="pt-BR"/>
              <a:t>sexualidade</a:t>
            </a:r>
            <a:r>
              <a:rPr lang="pt-BR"/>
              <a:t> não é um dado da natureza, mas o nome que se pode dar a um </a:t>
            </a:r>
            <a:r>
              <a:rPr i="1" lang="pt-BR"/>
              <a:t>dispositivo histórico</a:t>
            </a:r>
            <a:r>
              <a:rPr lang="pt-BR"/>
              <a:t>. Se o dispositivo da aliança está em toda sociedade, foram apenas as sociedades ocidentais modernas após o século XVIII que constituíram o dispositivo da sexualidade.  (pp. 100-101) </a:t>
            </a:r>
            <a:endParaRPr/>
          </a:p>
          <a:p>
            <a:pPr indent="-342900" lvl="0" marL="342900" rtl="0" algn="l">
              <a:spcBef>
                <a:spcPts val="544"/>
              </a:spcBef>
              <a:spcAft>
                <a:spcPts val="0"/>
              </a:spcAft>
              <a:buClr>
                <a:schemeClr val="dk1"/>
              </a:buClr>
              <a:buSzPct val="100000"/>
              <a:buChar char="•"/>
            </a:pPr>
            <a:r>
              <a:rPr lang="pt-BR"/>
              <a:t>Dispositivo da aliança – sistema de regras que define o proibido e o permitido.</a:t>
            </a:r>
            <a:endParaRPr/>
          </a:p>
          <a:p>
            <a:pPr indent="-342900" lvl="0" marL="342900" rtl="0" algn="l">
              <a:spcBef>
                <a:spcPts val="544"/>
              </a:spcBef>
              <a:spcAft>
                <a:spcPts val="0"/>
              </a:spcAft>
              <a:buClr>
                <a:schemeClr val="dk1"/>
              </a:buClr>
              <a:buSzPct val="100000"/>
              <a:buChar char="•"/>
            </a:pPr>
            <a:r>
              <a:rPr lang="pt-BR"/>
              <a:t>Dispositivo da sexualidade – funciona com técnicas móveis, polimorfas e conjunturais de poder.</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3"/>
          <p:cNvSpPr txBox="1"/>
          <p:nvPr>
            <p:ph type="title"/>
          </p:nvPr>
        </p:nvSpPr>
        <p:spPr>
          <a:xfrm>
            <a:off x="457200" y="274638"/>
            <a:ext cx="8229600" cy="77865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Família</a:t>
            </a:r>
            <a:endParaRPr/>
          </a:p>
        </p:txBody>
      </p:sp>
      <p:sp>
        <p:nvSpPr>
          <p:cNvPr id="277" name="Google Shape;277;p33"/>
          <p:cNvSpPr txBox="1"/>
          <p:nvPr>
            <p:ph idx="1" type="body"/>
          </p:nvPr>
        </p:nvSpPr>
        <p:spPr>
          <a:xfrm>
            <a:off x="457200" y="1239164"/>
            <a:ext cx="8386710" cy="5343896"/>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a:t>Família – eixo marido e mulher, eixo pais-filhos – ali se desenvolvem os principais elementos do dispositivo de sexualidade: o corpo feminino, a precocidade infantil, a regulação dos nascimentos, e em menor proporção, a especificação dos perversos. (102)</a:t>
            </a:r>
            <a:endParaRPr/>
          </a:p>
          <a:p>
            <a:pPr indent="-342900" lvl="0" marL="342900" rtl="0" algn="l">
              <a:spcBef>
                <a:spcPts val="448"/>
              </a:spcBef>
              <a:spcAft>
                <a:spcPts val="0"/>
              </a:spcAft>
              <a:buClr>
                <a:schemeClr val="dk1"/>
              </a:buClr>
              <a:buSzPct val="100000"/>
              <a:buChar char="•"/>
            </a:pPr>
            <a:r>
              <a:rPr lang="pt-BR"/>
              <a:t>Família é o permutador da sexualidade com a aliança: transporta a lei para o dispositivo da sexualidade, e a economia do prazer e a intensidade das sensações para o regime da aliança. (103)</a:t>
            </a:r>
            <a:endParaRPr/>
          </a:p>
          <a:p>
            <a:pPr indent="-342900" lvl="0" marL="342900" rtl="0" algn="l">
              <a:spcBef>
                <a:spcPts val="448"/>
              </a:spcBef>
              <a:spcAft>
                <a:spcPts val="0"/>
              </a:spcAft>
              <a:buClr>
                <a:schemeClr val="dk1"/>
              </a:buClr>
              <a:buSzPct val="100000"/>
              <a:buChar char="•"/>
            </a:pPr>
            <a:r>
              <a:rPr lang="pt-BR"/>
              <a:t>Família em nossa sociedade é incestuosa porque aqui opera o dispositivo da sexualidade – ele vem de fora dela (religião, pedagogia) e afeta o estatuto que tinha antes o dispositivo da aliança. (discute com L-S sem citá-lo na pg. 103)</a:t>
            </a:r>
            <a:endParaRPr/>
          </a:p>
          <a:p>
            <a:pPr indent="-342900" lvl="0" marL="342900" rtl="0" algn="l">
              <a:spcBef>
                <a:spcPts val="448"/>
              </a:spcBef>
              <a:spcAft>
                <a:spcPts val="0"/>
              </a:spcAft>
              <a:buClr>
                <a:schemeClr val="dk1"/>
              </a:buClr>
              <a:buSzPct val="100000"/>
              <a:buChar char="•"/>
            </a:pPr>
            <a:r>
              <a:rPr lang="pt-BR"/>
              <a:t>No caso da família é a o direito que tem que impor novamente o dispositivo da aliança, porque a família é invadida pela sexualidade, que passa a ter na família um foco de sua constituição. O dispositivo de sexualidade faz com que a família transborde de distúrbios.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História da sexualidade: 2 rupturas</a:t>
            </a:r>
            <a:endParaRPr/>
          </a:p>
        </p:txBody>
      </p:sp>
      <p:sp>
        <p:nvSpPr>
          <p:cNvPr id="283" name="Google Shape;283;p3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0" lvl="0" marL="0" rtl="0" algn="l">
              <a:spcBef>
                <a:spcPts val="0"/>
              </a:spcBef>
              <a:spcAft>
                <a:spcPts val="0"/>
              </a:spcAft>
              <a:buClr>
                <a:schemeClr val="dk1"/>
              </a:buClr>
              <a:buSzPct val="100000"/>
              <a:buNone/>
            </a:pPr>
            <a:r>
              <a:rPr lang="pt-BR"/>
              <a:t> </a:t>
            </a:r>
            <a:endParaRPr/>
          </a:p>
          <a:p>
            <a:pPr indent="-342900" lvl="0" marL="342900" rtl="0" algn="l">
              <a:spcBef>
                <a:spcPts val="592"/>
              </a:spcBef>
              <a:spcAft>
                <a:spcPts val="0"/>
              </a:spcAft>
              <a:buClr>
                <a:schemeClr val="dk1"/>
              </a:buClr>
              <a:buSzPct val="100000"/>
              <a:buChar char="•"/>
            </a:pPr>
            <a:r>
              <a:rPr lang="pt-BR"/>
              <a:t>Século XVII – nascimento das grandes proibições, valorização da sexualidade adulta e matrimonial, decência, contenção e pudores na linguagem,</a:t>
            </a:r>
            <a:endParaRPr/>
          </a:p>
          <a:p>
            <a:pPr indent="-342900" lvl="0" marL="342900" rtl="0" algn="l">
              <a:spcBef>
                <a:spcPts val="592"/>
              </a:spcBef>
              <a:spcAft>
                <a:spcPts val="0"/>
              </a:spcAft>
              <a:buClr>
                <a:schemeClr val="dk1"/>
              </a:buClr>
              <a:buSzPct val="100000"/>
              <a:buChar char="•"/>
            </a:pPr>
            <a:r>
              <a:rPr lang="pt-BR"/>
              <a:t>Século XX – inflexão – mecanismos de repressão se afrouxariam, relativa tolerância ao sexo pré-nupcial ou extra-matrimonial, desqualificação dos perversos se atenua, diminuem os tabus sobre a sexualidade das crianças.</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289" name="Google Shape;289;p35"/>
          <p:cNvSpPr txBox="1"/>
          <p:nvPr>
            <p:ph idx="1" type="body"/>
          </p:nvPr>
        </p:nvSpPr>
        <p:spPr>
          <a:xfrm>
            <a:off x="457200" y="526645"/>
            <a:ext cx="8229600" cy="5886029"/>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Século XVIII – sexo torna-se tb uma questão de estado através da pedagogia, da medicina e da economia/demografia. É uma nova situação, e se desenvolve ao longo de 3 eixos:</a:t>
            </a:r>
            <a:endParaRPr/>
          </a:p>
          <a:p>
            <a:pPr indent="-342900" lvl="0" marL="342900" rtl="0" algn="l">
              <a:spcBef>
                <a:spcPts val="496"/>
              </a:spcBef>
              <a:spcAft>
                <a:spcPts val="0"/>
              </a:spcAft>
              <a:buClr>
                <a:schemeClr val="dk1"/>
              </a:buClr>
              <a:buSzPct val="100000"/>
              <a:buChar char="•"/>
            </a:pPr>
            <a:r>
              <a:rPr b="1" lang="pt-BR"/>
              <a:t>Pedagogia</a:t>
            </a:r>
            <a:r>
              <a:rPr lang="pt-BR"/>
              <a:t> volta-se para as crianças;</a:t>
            </a:r>
            <a:endParaRPr/>
          </a:p>
          <a:p>
            <a:pPr indent="-342900" lvl="0" marL="342900" rtl="0" algn="l">
              <a:spcBef>
                <a:spcPts val="496"/>
              </a:spcBef>
              <a:spcAft>
                <a:spcPts val="0"/>
              </a:spcAft>
              <a:buClr>
                <a:schemeClr val="dk1"/>
              </a:buClr>
              <a:buSzPct val="100000"/>
              <a:buChar char="•"/>
            </a:pPr>
            <a:r>
              <a:rPr b="1" lang="pt-BR"/>
              <a:t>Medicina</a:t>
            </a:r>
            <a:r>
              <a:rPr lang="pt-BR"/>
              <a:t> tem como objeto a fisiologia sexual da mulher;</a:t>
            </a:r>
            <a:endParaRPr/>
          </a:p>
          <a:p>
            <a:pPr indent="-342900" lvl="0" marL="342900" rtl="0" algn="l">
              <a:spcBef>
                <a:spcPts val="496"/>
              </a:spcBef>
              <a:spcAft>
                <a:spcPts val="0"/>
              </a:spcAft>
              <a:buClr>
                <a:schemeClr val="dk1"/>
              </a:buClr>
              <a:buSzPct val="100000"/>
              <a:buChar char="•"/>
            </a:pPr>
            <a:r>
              <a:rPr b="1" lang="pt-BR"/>
              <a:t>Demografia</a:t>
            </a:r>
            <a:r>
              <a:rPr lang="pt-BR"/>
              <a:t> objetivo da regulação dos nascimentos.</a:t>
            </a:r>
            <a:endParaRPr/>
          </a:p>
          <a:p>
            <a:pPr indent="-342900" lvl="0" marL="342900" rtl="0" algn="l">
              <a:spcBef>
                <a:spcPts val="496"/>
              </a:spcBef>
              <a:spcAft>
                <a:spcPts val="0"/>
              </a:spcAft>
              <a:buClr>
                <a:schemeClr val="dk1"/>
              </a:buClr>
              <a:buSzPct val="100000"/>
              <a:buChar char="•"/>
            </a:pPr>
            <a:r>
              <a:rPr lang="pt-BR"/>
              <a:t>3 domínios privilegiados da nova tecnologia: o “pecado da juventude”; as “doenças dos nervos”, e as “fraudes contra a procriação”</a:t>
            </a:r>
            <a:endParaRPr/>
          </a:p>
          <a:p>
            <a:pPr indent="-342900" lvl="0" marL="342900" rtl="0" algn="l">
              <a:spcBef>
                <a:spcPts val="496"/>
              </a:spcBef>
              <a:spcAft>
                <a:spcPts val="0"/>
              </a:spcAft>
              <a:buClr>
                <a:schemeClr val="dk1"/>
              </a:buClr>
              <a:buSzPct val="100000"/>
              <a:buChar char="•"/>
            </a:pPr>
            <a:r>
              <a:rPr lang="pt-BR"/>
              <a:t>Retoma métodos já propostos pelo cristianismo – há uma continuidade nesses 3 enfoques. Mas com uma transformação muito importante: a tecnologia do sexo se ordena em torno da medicina, da exigência de normalidade, e ao invés da morte e do castigo, o problema da vida e da doença. (111) </a:t>
            </a:r>
            <a:endParaRPr/>
          </a:p>
          <a:p>
            <a:pPr indent="-342900" lvl="0" marL="342900" rtl="0" algn="l">
              <a:spcBef>
                <a:spcPts val="496"/>
              </a:spcBef>
              <a:spcAft>
                <a:spcPts val="0"/>
              </a:spcAft>
              <a:buClr>
                <a:schemeClr val="dk1"/>
              </a:buClr>
              <a:buSzPct val="100000"/>
              <a:buChar char="•"/>
            </a:pPr>
            <a:r>
              <a:rPr i="1" lang="pt-BR"/>
              <a:t>Perversões</a:t>
            </a:r>
            <a:r>
              <a:rPr lang="pt-BR"/>
              <a:t> ao invés de </a:t>
            </a:r>
            <a:r>
              <a:rPr i="1" lang="pt-BR"/>
              <a:t>pecados</a:t>
            </a:r>
            <a:r>
              <a:rPr lang="pt-BR"/>
              <a:t>.</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295" name="Google Shape;295;p36"/>
          <p:cNvSpPr txBox="1"/>
          <p:nvPr>
            <p:ph idx="1" type="body"/>
          </p:nvPr>
        </p:nvSpPr>
        <p:spPr>
          <a:xfrm>
            <a:off x="309769" y="433708"/>
            <a:ext cx="8377031" cy="5692456"/>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Difusão das técnicas – que atingem antes as classes economicamente privilegiadas e politicamente dirigentes.</a:t>
            </a:r>
            <a:endParaRPr/>
          </a:p>
          <a:p>
            <a:pPr indent="-342900" lvl="0" marL="342900" rtl="0" algn="l">
              <a:spcBef>
                <a:spcPts val="544"/>
              </a:spcBef>
              <a:spcAft>
                <a:spcPts val="0"/>
              </a:spcAft>
              <a:buClr>
                <a:schemeClr val="dk1"/>
              </a:buClr>
              <a:buSzPct val="100000"/>
              <a:buChar char="•"/>
            </a:pPr>
            <a:r>
              <a:rPr i="1" lang="pt-BR"/>
              <a:t>Psiquiatrização do sexo </a:t>
            </a:r>
            <a:r>
              <a:rPr lang="pt-BR"/>
              <a:t>se dá primeiro na família burguesa e aristocrática. A mulher </a:t>
            </a:r>
            <a:r>
              <a:rPr i="1" lang="pt-BR"/>
              <a:t>histérica</a:t>
            </a:r>
            <a:r>
              <a:rPr lang="pt-BR"/>
              <a:t> é tipicamente a mulher burguesa, restrita à família, assim como a criança onanista é aquela cercada de serviçais que deveria preservar para uma descendência sadia.</a:t>
            </a:r>
            <a:endParaRPr/>
          </a:p>
          <a:p>
            <a:pPr indent="-342900" lvl="0" marL="342900" rtl="0" algn="l">
              <a:spcBef>
                <a:spcPts val="544"/>
              </a:spcBef>
              <a:spcAft>
                <a:spcPts val="0"/>
              </a:spcAft>
              <a:buClr>
                <a:schemeClr val="dk1"/>
              </a:buClr>
              <a:buSzPct val="100000"/>
              <a:buChar char="•"/>
            </a:pPr>
            <a:r>
              <a:rPr lang="pt-BR"/>
              <a:t>Camadas populares escaparam por certo tempo dos dispositivos de sexualidade – primeiro são atingidas pela questão da natalidade; 1830 há campanha de moralização das classes populares em nome da família canônica; fim do XIX desenvolve-se o controle judiciário e médico das perversões. A partir de então o dispositivo de sexualidade difunde-se por todo o corpo social.</a:t>
            </a:r>
            <a:endParaRPr/>
          </a:p>
          <a:p>
            <a:pPr indent="-342900" lvl="0" marL="342900" rtl="0" algn="l">
              <a:spcBef>
                <a:spcPts val="544"/>
              </a:spcBef>
              <a:spcAft>
                <a:spcPts val="0"/>
              </a:spcAft>
              <a:buClr>
                <a:schemeClr val="dk1"/>
              </a:buClr>
              <a:buSzPct val="100000"/>
              <a:buChar char="•"/>
            </a:pPr>
            <a:r>
              <a:rPr lang="pt-BR"/>
              <a:t> Não houve uma política sexual unitária.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301" name="Google Shape;301;p37"/>
          <p:cNvSpPr txBox="1"/>
          <p:nvPr>
            <p:ph idx="1" type="body"/>
          </p:nvPr>
        </p:nvSpPr>
        <p:spPr>
          <a:xfrm>
            <a:off x="457200" y="604094"/>
            <a:ext cx="8229600" cy="5522070"/>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Mas se a sexualidade é o conjunto dos efeitos produzidos nos corpos, comportamentos, relações sociais, por certo dispositivo, deve-se reconhecer que o dispositivo não funciona sempre da mesma forma, e não produz os mesmos efeitos. A sexualidade se origina na burguesia, e induz em seus deslocamentos sucessivos, efeitos de classe específicos.  (120)</a:t>
            </a:r>
            <a:endParaRPr/>
          </a:p>
          <a:p>
            <a:pPr indent="-342900" lvl="0" marL="342900" rtl="0" algn="l">
              <a:spcBef>
                <a:spcPts val="496"/>
              </a:spcBef>
              <a:spcAft>
                <a:spcPts val="0"/>
              </a:spcAft>
              <a:buClr>
                <a:schemeClr val="dk1"/>
              </a:buClr>
              <a:buSzPct val="100000"/>
              <a:buChar char="•"/>
            </a:pPr>
            <a:r>
              <a:rPr lang="pt-BR"/>
              <a:t>Século XIX – burguesia constrói sua sexualidade pela teoria da repressão.</a:t>
            </a:r>
            <a:endParaRPr/>
          </a:p>
          <a:p>
            <a:pPr indent="-342900" lvl="0" marL="342900" rtl="0" algn="l">
              <a:spcBef>
                <a:spcPts val="496"/>
              </a:spcBef>
              <a:spcAft>
                <a:spcPts val="0"/>
              </a:spcAft>
              <a:buClr>
                <a:schemeClr val="dk1"/>
              </a:buClr>
              <a:buSzPct val="100000"/>
              <a:buChar char="•"/>
            </a:pPr>
            <a:r>
              <a:rPr lang="pt-BR"/>
              <a:t>Psicanálise aparece aí (pp. 121-122)</a:t>
            </a:r>
            <a:endParaRPr/>
          </a:p>
          <a:p>
            <a:pPr indent="-342900" lvl="0" marL="342900" rtl="0" algn="l">
              <a:spcBef>
                <a:spcPts val="496"/>
              </a:spcBef>
              <a:spcAft>
                <a:spcPts val="0"/>
              </a:spcAft>
              <a:buClr>
                <a:schemeClr val="dk1"/>
              </a:buClr>
              <a:buSzPct val="100000"/>
              <a:buChar char="•"/>
            </a:pPr>
            <a:r>
              <a:rPr lang="pt-BR"/>
              <a:t>Psicanálise desempenha vários papéis no dispositivo de sexualidade: é mecanismo de fixação da sexualidade sobre o sistema de aliança; coloca-se em posição adversa à teoria da degenerescência; funciona como elemento diferenciador na tecnologia geral do sexo.  Confissão para eliminação do recalque. Interpretação da noção de repressão ao sexo. </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pt-BR"/>
              <a:t>Cap. V – Direito de morte e poder sobre a vida </a:t>
            </a:r>
            <a:endParaRPr/>
          </a:p>
        </p:txBody>
      </p:sp>
      <p:sp>
        <p:nvSpPr>
          <p:cNvPr id="307" name="Google Shape;307;p38"/>
          <p:cNvSpPr txBox="1"/>
          <p:nvPr>
            <p:ph idx="1" type="body"/>
          </p:nvPr>
        </p:nvSpPr>
        <p:spPr>
          <a:xfrm>
            <a:off x="457200" y="1417638"/>
            <a:ext cx="8229600" cy="505699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100"/>
              <a:buChar char="•"/>
            </a:pPr>
            <a:r>
              <a:rPr lang="pt-BR" sz="2100"/>
              <a:t>Privilégio do poder soberano (direito de vida e morte) se desloca para um poder que gere a vida.</a:t>
            </a:r>
            <a:endParaRPr sz="2100"/>
          </a:p>
          <a:p>
            <a:pPr indent="-342900" lvl="0" marL="342900" rtl="0" algn="l">
              <a:spcBef>
                <a:spcPts val="420"/>
              </a:spcBef>
              <a:spcAft>
                <a:spcPts val="0"/>
              </a:spcAft>
              <a:buClr>
                <a:schemeClr val="dk1"/>
              </a:buClr>
              <a:buSzPts val="2100"/>
              <a:buChar char="•"/>
            </a:pPr>
            <a:r>
              <a:rPr lang="pt-BR" sz="2100"/>
              <a:t>Sobre a vida, desenvolveu-se a partir do século XVII 2 formas principais:</a:t>
            </a:r>
            <a:endParaRPr sz="2100"/>
          </a:p>
          <a:p>
            <a:pPr indent="-342900" lvl="0" marL="342900" rtl="0" algn="l">
              <a:spcBef>
                <a:spcPts val="420"/>
              </a:spcBef>
              <a:spcAft>
                <a:spcPts val="0"/>
              </a:spcAft>
              <a:buClr>
                <a:schemeClr val="dk1"/>
              </a:buClr>
              <a:buSzPts val="2100"/>
              <a:buChar char="•"/>
            </a:pPr>
            <a:r>
              <a:rPr b="1" lang="pt-BR" sz="2100"/>
              <a:t>Corpo como máquina </a:t>
            </a:r>
            <a:r>
              <a:rPr lang="pt-BR" sz="2100"/>
              <a:t>– seu adestramento, suas aptidões, sua força, utilidade, docilidade – disciplinas anátomo-política do corpo humano</a:t>
            </a:r>
            <a:endParaRPr sz="2100"/>
          </a:p>
          <a:p>
            <a:pPr indent="-342900" lvl="0" marL="342900" rtl="0" algn="l">
              <a:spcBef>
                <a:spcPts val="420"/>
              </a:spcBef>
              <a:spcAft>
                <a:spcPts val="0"/>
              </a:spcAft>
              <a:buClr>
                <a:schemeClr val="dk1"/>
              </a:buClr>
              <a:buSzPts val="2100"/>
              <a:buChar char="•"/>
            </a:pPr>
            <a:r>
              <a:rPr b="1" lang="pt-BR" sz="2100"/>
              <a:t>Corpo-espécie </a:t>
            </a:r>
            <a:r>
              <a:rPr lang="pt-BR" sz="2100"/>
              <a:t>– nascimentos, mortalidade, nível de saúde – intervenções e controles reguladores: uma </a:t>
            </a:r>
            <a:r>
              <a:rPr b="1" lang="pt-BR" sz="2100"/>
              <a:t>bio-política da população</a:t>
            </a:r>
            <a:r>
              <a:rPr lang="pt-BR" sz="2100"/>
              <a:t>.</a:t>
            </a:r>
            <a:endParaRPr sz="2100"/>
          </a:p>
          <a:p>
            <a:pPr indent="-342900" lvl="0" marL="342900" rtl="0" algn="l">
              <a:spcBef>
                <a:spcPts val="420"/>
              </a:spcBef>
              <a:spcAft>
                <a:spcPts val="0"/>
              </a:spcAft>
              <a:buClr>
                <a:schemeClr val="dk1"/>
              </a:buClr>
              <a:buSzPts val="2100"/>
              <a:buChar char="•"/>
            </a:pPr>
            <a:r>
              <a:rPr lang="pt-BR" sz="2100"/>
              <a:t>Entre essas duas disciplinas do corpo são os dois pólos sobre os quais se organiza o poder sobre a vida. Visam a administração dos corpos para uma gestão calculista da vida. Disciplinas e técnicas são criadas para sujeição dos corpos e controle das populações. Abre-se a era do BIO-PODER, com suas instituições (escolas, exércitos), regulação da população através da demografia, etc. Um dos seus dispositivos é o da sexualidade. </a:t>
            </a:r>
            <a:endParaRPr sz="21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 </a:t>
            </a:r>
            <a:endParaRPr/>
          </a:p>
        </p:txBody>
      </p:sp>
      <p:sp>
        <p:nvSpPr>
          <p:cNvPr id="313" name="Google Shape;313;p39"/>
          <p:cNvSpPr txBox="1"/>
          <p:nvPr>
            <p:ph idx="1" type="body"/>
          </p:nvPr>
        </p:nvSpPr>
        <p:spPr>
          <a:xfrm>
            <a:off x="457200" y="588604"/>
            <a:ext cx="8229600" cy="5537560"/>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a:t>Sexo – foco de disputa política porque se encontra na articulação entre dois eixos da tecnologia política da vida: (1) das disciplinas do corpo, e (2) da regulação da população.</a:t>
            </a:r>
            <a:endParaRPr/>
          </a:p>
          <a:p>
            <a:pPr indent="-342900" lvl="0" marL="342900" rtl="0" algn="l">
              <a:spcBef>
                <a:spcPts val="448"/>
              </a:spcBef>
              <a:spcAft>
                <a:spcPts val="0"/>
              </a:spcAft>
              <a:buClr>
                <a:schemeClr val="dk1"/>
              </a:buClr>
              <a:buSzPct val="100000"/>
              <a:buChar char="•"/>
            </a:pPr>
            <a:r>
              <a:rPr lang="pt-BR"/>
              <a:t>Sexo é o acesso à vida do corpo e à vida da espécie.</a:t>
            </a:r>
            <a:endParaRPr/>
          </a:p>
          <a:p>
            <a:pPr indent="-342900" lvl="0" marL="342900" rtl="0" algn="l">
              <a:spcBef>
                <a:spcPts val="448"/>
              </a:spcBef>
              <a:spcAft>
                <a:spcPts val="0"/>
              </a:spcAft>
              <a:buClr>
                <a:schemeClr val="dk1"/>
              </a:buClr>
              <a:buSzPct val="100000"/>
              <a:buChar char="•"/>
            </a:pPr>
            <a:r>
              <a:rPr lang="pt-BR"/>
              <a:t>Importância das 4 grandes linhas de política do sexo:</a:t>
            </a:r>
            <a:endParaRPr/>
          </a:p>
          <a:p>
            <a:pPr indent="-342900" lvl="0" marL="342900" rtl="0" algn="l">
              <a:spcBef>
                <a:spcPts val="448"/>
              </a:spcBef>
              <a:spcAft>
                <a:spcPts val="0"/>
              </a:spcAft>
              <a:buClr>
                <a:schemeClr val="dk1"/>
              </a:buClr>
              <a:buSzPct val="100000"/>
              <a:buChar char="•"/>
            </a:pPr>
            <a:r>
              <a:rPr lang="pt-BR"/>
              <a:t>As duas primeiras apoiaram-se na exigência de regulação para obter efeitos ao nível da disciplina:</a:t>
            </a:r>
            <a:endParaRPr/>
          </a:p>
          <a:p>
            <a:pPr indent="-342900" lvl="0" marL="342900" rtl="0" algn="l">
              <a:spcBef>
                <a:spcPts val="448"/>
              </a:spcBef>
              <a:spcAft>
                <a:spcPts val="0"/>
              </a:spcAft>
              <a:buClr>
                <a:schemeClr val="dk1"/>
              </a:buClr>
              <a:buSzPct val="100000"/>
              <a:buChar char="•"/>
            </a:pPr>
            <a:r>
              <a:rPr lang="pt-BR"/>
              <a:t>Sexualização da criança foi feita sob a forma de uma campanha pela saúde da raça (sexualidade precoce foi apresentada desde o XVII até final do XIX como ameaça epidêmica que pode comprometer a saúde futura dos adultos e de toda a espécie)</a:t>
            </a:r>
            <a:endParaRPr/>
          </a:p>
          <a:p>
            <a:pPr indent="-342900" lvl="0" marL="342900" rtl="0" algn="l">
              <a:spcBef>
                <a:spcPts val="448"/>
              </a:spcBef>
              <a:spcAft>
                <a:spcPts val="0"/>
              </a:spcAft>
              <a:buClr>
                <a:schemeClr val="dk1"/>
              </a:buClr>
              <a:buSzPct val="100000"/>
              <a:buChar char="•"/>
            </a:pPr>
            <a:r>
              <a:rPr lang="pt-BR"/>
              <a:t>Histerização das Ms que levou a uma medicalização minuciosa dos seus corpos e de seu sexo, fez-se em nome da responsabilidade que elas teriam quanto à saúde dos seus filhos, a solidez da família, e a salvação da sociedade.</a:t>
            </a:r>
            <a:endParaRPr/>
          </a:p>
          <a:p>
            <a:pPr indent="-342900" lvl="0" marL="342900" rtl="0" algn="l">
              <a:spcBef>
                <a:spcPts val="448"/>
              </a:spcBef>
              <a:spcAft>
                <a:spcPts val="0"/>
              </a:spcAft>
              <a:buClr>
                <a:schemeClr val="dk1"/>
              </a:buClr>
              <a:buSzPct val="100000"/>
              <a:buChar char="•"/>
            </a:pPr>
            <a:r>
              <a:rPr lang="pt-BR"/>
              <a:t>Foi o inverso quanto ao controle de natalidade e psiquiatrização das perversões: neste caso a intervenção era reguladora, mas devia apoiar-se na disciplina individual.</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Foucault sobre o corpo</a:t>
            </a:r>
            <a:endParaRPr/>
          </a:p>
        </p:txBody>
      </p:sp>
      <p:sp>
        <p:nvSpPr>
          <p:cNvPr id="103" name="Google Shape;10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Foucault destaca que determinados saberes sociais, determinadas instituições, constituem o corpo, constroem o corpo, a doença, a saúde, a loucura, etc. São produzidos em lugares sociais específicos (as instituições, a religião, a família, a psiquiatria)</a:t>
            </a:r>
            <a:endParaRPr/>
          </a:p>
          <a:p>
            <a:pPr indent="-342900" lvl="0" marL="342900" rtl="0" algn="l">
              <a:spcBef>
                <a:spcPts val="544"/>
              </a:spcBef>
              <a:spcAft>
                <a:spcPts val="0"/>
              </a:spcAft>
              <a:buClr>
                <a:schemeClr val="dk1"/>
              </a:buClr>
              <a:buSzPct val="100000"/>
              <a:buChar char="•"/>
            </a:pPr>
            <a:r>
              <a:rPr lang="pt-BR"/>
              <a:t>Exemplos: AIDS, Alzheimer - é preciso que a doença seja definida, descrita nos manuais, pesquisada, objeto de reflexão para que ela se constitua, ou seja, que apareça como problema médico e que assim seja lida através dos sintomas descritos ou vividos pelos pacientes.</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40"/>
          <p:cNvSpPr txBox="1"/>
          <p:nvPr>
            <p:ph type="title"/>
          </p:nvPr>
        </p:nvSpPr>
        <p:spPr>
          <a:xfrm>
            <a:off x="457200" y="274638"/>
            <a:ext cx="8229600" cy="99550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Concluindo</a:t>
            </a:r>
            <a:endParaRPr/>
          </a:p>
        </p:txBody>
      </p:sp>
      <p:sp>
        <p:nvSpPr>
          <p:cNvPr id="319" name="Google Shape;319;p40"/>
          <p:cNvSpPr txBox="1"/>
          <p:nvPr>
            <p:ph idx="1" type="body"/>
          </p:nvPr>
        </p:nvSpPr>
        <p:spPr>
          <a:xfrm>
            <a:off x="457200" y="1270142"/>
            <a:ext cx="8229600" cy="4856021"/>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a:t>Objetivo dessa investigação – mostrar de que modo se articulam dispositivos de poder diretamente ao corpo. O corpo não se apagou, é preciso mostrá-lo numa análise em que o biológico e o histórico não constituem sequência, mas se ligam de acordo com uma complexidade crescente à medida que se desenvolvem as tecnologias modernas de poder que tomam por alvo a vida. </a:t>
            </a:r>
            <a:endParaRPr/>
          </a:p>
          <a:p>
            <a:pPr indent="-342900" lvl="0" marL="342900" rtl="0" algn="l">
              <a:spcBef>
                <a:spcPts val="448"/>
              </a:spcBef>
              <a:spcAft>
                <a:spcPts val="0"/>
              </a:spcAft>
              <a:buClr>
                <a:schemeClr val="dk1"/>
              </a:buClr>
              <a:buSzPct val="100000"/>
              <a:buChar char="•"/>
            </a:pPr>
            <a:r>
              <a:rPr lang="pt-BR"/>
              <a:t>[não há uma biologia anterior aos efeitos da história sobre o corpo]</a:t>
            </a:r>
            <a:endParaRPr/>
          </a:p>
          <a:p>
            <a:pPr indent="-342900" lvl="0" marL="342900" rtl="0" algn="l">
              <a:spcBef>
                <a:spcPts val="448"/>
              </a:spcBef>
              <a:spcAft>
                <a:spcPts val="0"/>
              </a:spcAft>
              <a:buClr>
                <a:schemeClr val="dk1"/>
              </a:buClr>
              <a:buSzPct val="100000"/>
              <a:buChar char="•"/>
            </a:pPr>
            <a:r>
              <a:rPr lang="pt-BR"/>
              <a:t>Não é uma história das mentalidades, como os corpos foram percebidos, mas uma história dos corpos, da maneira como se investiu sobre o que neles há de mais material, de mais vivo. (142)</a:t>
            </a:r>
            <a:endParaRPr/>
          </a:p>
          <a:p>
            <a:pPr indent="-342900" lvl="0" marL="342900" rtl="0" algn="l">
              <a:spcBef>
                <a:spcPts val="448"/>
              </a:spcBef>
              <a:spcAft>
                <a:spcPts val="0"/>
              </a:spcAft>
              <a:buClr>
                <a:schemeClr val="dk1"/>
              </a:buClr>
              <a:buSzPct val="100000"/>
              <a:buChar char="•"/>
            </a:pPr>
            <a:r>
              <a:rPr lang="pt-BR"/>
              <a:t>A materialidade não é a do sexo – o poder que se exerce através da sexualidade dirige-se ao sexo. Não há um sexo, em geral – há uma ideia do sexo que se forma através das diferentes estratégias de poder e que assume um papel definido nesse contexto.</a:t>
            </a:r>
            <a:endParaRPr/>
          </a:p>
          <a:p>
            <a:pPr indent="-200660" lvl="0" marL="342900" rtl="0" algn="l">
              <a:spcBef>
                <a:spcPts val="448"/>
              </a:spcBef>
              <a:spcAft>
                <a:spcPts val="0"/>
              </a:spcAft>
              <a:buClr>
                <a:schemeClr val="dk1"/>
              </a:buClr>
              <a:buSzPct val="1000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25" name="Google Shape;325;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pt-BR"/>
              <a:t>A partir do séc. XIX – existe algo mais do que os corpos, órgãos, sensações, prazeres – existe algo diferente e com leis próprias, o “sexo”.</a:t>
            </a:r>
            <a:endParaRPr/>
          </a:p>
          <a:p>
            <a:pPr indent="-342900" lvl="0" marL="342900" rtl="0" algn="l">
              <a:spcBef>
                <a:spcPts val="544"/>
              </a:spcBef>
              <a:spcAft>
                <a:spcPts val="0"/>
              </a:spcAft>
              <a:buClr>
                <a:schemeClr val="dk1"/>
              </a:buClr>
              <a:buSzPct val="100000"/>
              <a:buChar char="•"/>
            </a:pPr>
            <a:r>
              <a:rPr lang="pt-BR"/>
              <a:t>Na histerização da mulher, na sexualidade infantil, na psiquiatrização das perversões, na socialização das conditas reprodutoras: o dispositivo da sexualidade instaura o “sexo” como questão, que o faz aparece sob 4 formas: histeria, onanismo, fetichismo e o coito interrompido. , sendo submetido ao jogo do todo e da parte, do princípio e da falta, da ausência e da presença, excesso ou deficiência, função ou instinto, finalidade e sentido, do real e do prazer. (p. 143-4)</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Sexo</a:t>
            </a:r>
            <a:endParaRPr/>
          </a:p>
        </p:txBody>
      </p:sp>
      <p:sp>
        <p:nvSpPr>
          <p:cNvPr id="331" name="Google Shape;331;p4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pt-BR"/>
              <a:t>A noção de “sexo” permitiu agrupar de acordo com uma unidade artificial, elementos anatômicos, funções biológicas, condutas, sensações e prazeres e permitiu fazer funcionar essa unidade fictícia como princípio causal, sentido onipresente, segredo a descobrir em toda parte: o sexo pode, portanto, funcionar como significante único e como significado universal.” (144-5)</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O Nascimento da Clínica (1963)</a:t>
            </a:r>
            <a:endParaRPr/>
          </a:p>
        </p:txBody>
      </p:sp>
      <p:sp>
        <p:nvSpPr>
          <p:cNvPr id="109" name="Google Shape;109;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pt-BR"/>
              <a:t>produção discursiva da tríade morte – vida – doença</a:t>
            </a:r>
            <a:endParaRPr/>
          </a:p>
          <a:p>
            <a:pPr indent="-342900" lvl="0" marL="342900" rtl="0" algn="l">
              <a:spcBef>
                <a:spcPts val="496"/>
              </a:spcBef>
              <a:spcAft>
                <a:spcPts val="0"/>
              </a:spcAft>
              <a:buClr>
                <a:schemeClr val="dk1"/>
              </a:buClr>
              <a:buSzPct val="100000"/>
              <a:buChar char="•"/>
            </a:pPr>
            <a:r>
              <a:rPr lang="pt-BR"/>
              <a:t>Produção positiva de saber sobre o indivíduo, invenção do indivíduo como objeto empírico do saber. Linguagem médica é um saber sobre o indivíduo.</a:t>
            </a:r>
            <a:endParaRPr/>
          </a:p>
          <a:p>
            <a:pPr indent="-342900" lvl="0" marL="342900" rtl="0" algn="l">
              <a:spcBef>
                <a:spcPts val="496"/>
              </a:spcBef>
              <a:spcAft>
                <a:spcPts val="0"/>
              </a:spcAft>
              <a:buClr>
                <a:schemeClr val="dk1"/>
              </a:buClr>
              <a:buSzPct val="100000"/>
              <a:buChar char="•"/>
            </a:pPr>
            <a:r>
              <a:rPr lang="pt-BR"/>
              <a:t>Estado moderno – precisa instaurar a saúde, instrumento de gestão da vida e da morte dos indivíduos</a:t>
            </a:r>
            <a:endParaRPr/>
          </a:p>
          <a:p>
            <a:pPr indent="-342900" lvl="0" marL="342900" rtl="0" algn="l">
              <a:spcBef>
                <a:spcPts val="496"/>
              </a:spcBef>
              <a:spcAft>
                <a:spcPts val="0"/>
              </a:spcAft>
              <a:buClr>
                <a:schemeClr val="dk1"/>
              </a:buClr>
              <a:buSzPct val="100000"/>
              <a:buChar char="•"/>
            </a:pPr>
            <a:r>
              <a:rPr lang="pt-BR"/>
              <a:t>Medicina – um discurso sobre a doença, mas também sobre o homem moderno saudável, sobre o que é o corpo saudável. </a:t>
            </a:r>
            <a:endParaRPr/>
          </a:p>
          <a:p>
            <a:pPr indent="-342900" lvl="0" marL="342900" rtl="0" algn="l">
              <a:spcBef>
                <a:spcPts val="496"/>
              </a:spcBef>
              <a:spcAft>
                <a:spcPts val="0"/>
              </a:spcAft>
              <a:buClr>
                <a:schemeClr val="dk1"/>
              </a:buClr>
              <a:buSzPct val="100000"/>
              <a:buChar char="•"/>
            </a:pPr>
            <a:r>
              <a:rPr lang="pt-BR"/>
              <a:t>Estética da existência moderna é centrada no corpo, na saúde. Modelo de virtude é o homem que cuida de sua saúde.</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O Nascimento da Clínica (1963)</a:t>
            </a:r>
            <a:endParaRPr/>
          </a:p>
        </p:txBody>
      </p:sp>
      <p:sp>
        <p:nvSpPr>
          <p:cNvPr id="115" name="Google Shape;115;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Char char="•"/>
            </a:pPr>
            <a:r>
              <a:rPr lang="pt-BR"/>
              <a:t>Medicina – forma de regulamentação, de normalização do corpo e das práticas corporais. Medicina pretende reger as relações físicas do indivíduo com a sociedade.</a:t>
            </a:r>
            <a:endParaRPr/>
          </a:p>
          <a:p>
            <a:pPr indent="-342900" lvl="0" marL="342900" rtl="0" algn="l">
              <a:spcBef>
                <a:spcPts val="544"/>
              </a:spcBef>
              <a:spcAft>
                <a:spcPts val="0"/>
              </a:spcAft>
              <a:buClr>
                <a:schemeClr val="dk1"/>
              </a:buClr>
              <a:buSzPct val="100000"/>
              <a:buChar char="•"/>
            </a:pPr>
            <a:r>
              <a:rPr lang="pt-BR"/>
              <a:t>Saber da ciência – tornam-se modelos de normalização, e de construção da subjetividade.</a:t>
            </a:r>
            <a:endParaRPr/>
          </a:p>
          <a:p>
            <a:pPr indent="-342900" lvl="0" marL="342900" rtl="0" algn="l">
              <a:spcBef>
                <a:spcPts val="544"/>
              </a:spcBef>
              <a:spcAft>
                <a:spcPts val="0"/>
              </a:spcAft>
              <a:buClr>
                <a:schemeClr val="dk1"/>
              </a:buClr>
              <a:buSzPct val="100000"/>
              <a:buChar char="•"/>
            </a:pPr>
            <a:r>
              <a:rPr lang="pt-BR"/>
              <a:t>Para Foucault, a sociedade é um campo de lutas pelo poder (que é algo difuso e não está só no poder político central ou no poder econômico), e os atores sociais (como os médicos, ou o saber médico) tentam se colocar nesse espaço, buscam estratégias. Não há causalidade, nem evolução.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Bio-poder</a:t>
            </a:r>
            <a:endParaRPr/>
          </a:p>
        </p:txBody>
      </p:sp>
      <p:sp>
        <p:nvSpPr>
          <p:cNvPr id="121" name="Google Shape;121;p7"/>
          <p:cNvSpPr txBox="1"/>
          <p:nvPr>
            <p:ph idx="1" type="body"/>
          </p:nvPr>
        </p:nvSpPr>
        <p:spPr>
          <a:xfrm>
            <a:off x="457200" y="1417638"/>
            <a:ext cx="8229600" cy="4708525"/>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b="1" lang="pt-BR"/>
              <a:t>Bio-poder –</a:t>
            </a:r>
            <a:r>
              <a:rPr lang="pt-BR"/>
              <a:t> no séc. XVIII surge a preocupação do Estado com a natalidade e a saúde na população. Regular a população torna-se um problema de governo, e aqui ele destaca a questão da natalidade (e no texto do Nascimento da medicina Social ele fala mais na mortalidade e morbidade). Disciplinas do corpo.</a:t>
            </a:r>
            <a:endParaRPr/>
          </a:p>
          <a:p>
            <a:pPr indent="-342900" lvl="0" marL="342900" rtl="0" algn="l">
              <a:spcBef>
                <a:spcPts val="544"/>
              </a:spcBef>
              <a:spcAft>
                <a:spcPts val="0"/>
              </a:spcAft>
              <a:buClr>
                <a:schemeClr val="dk1"/>
              </a:buClr>
              <a:buSzPct val="100000"/>
              <a:buChar char="•"/>
            </a:pPr>
            <a:r>
              <a:rPr lang="pt-BR"/>
              <a:t>População é uma força viva que precisa ser disciplinada. </a:t>
            </a:r>
            <a:endParaRPr/>
          </a:p>
          <a:p>
            <a:pPr indent="-342900" lvl="0" marL="342900" rtl="0" algn="l">
              <a:spcBef>
                <a:spcPts val="544"/>
              </a:spcBef>
              <a:spcAft>
                <a:spcPts val="0"/>
              </a:spcAft>
              <a:buClr>
                <a:schemeClr val="dk1"/>
              </a:buClr>
              <a:buSzPct val="100000"/>
              <a:buChar char="•"/>
            </a:pPr>
            <a:r>
              <a:rPr lang="pt-BR"/>
              <a:t>“O Nascimento da Medicina Social” (in: </a:t>
            </a:r>
            <a:r>
              <a:rPr i="1" lang="pt-BR"/>
              <a:t>Microfísica do poder</a:t>
            </a:r>
            <a:r>
              <a:rPr lang="pt-BR"/>
              <a:t> ) - </a:t>
            </a:r>
            <a:r>
              <a:rPr b="1" lang="pt-BR"/>
              <a:t>Bio-política</a:t>
            </a:r>
            <a:r>
              <a:rPr lang="pt-BR"/>
              <a:t>: modo político de gerir a vida, controle do corpo, controle da natalidade e mortalidade, e morbidade.</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457200" y="274638"/>
            <a:ext cx="8074219" cy="1514211"/>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i="1" lang="pt-BR"/>
              <a:t>História da sexualidade </a:t>
            </a:r>
            <a:br>
              <a:rPr i="1" lang="pt-BR"/>
            </a:br>
            <a:r>
              <a:rPr i="1" lang="pt-BR"/>
              <a:t> A Vontade de saber</a:t>
            </a:r>
            <a:br>
              <a:rPr lang="pt-BR"/>
            </a:br>
            <a:endParaRPr/>
          </a:p>
        </p:txBody>
      </p:sp>
      <p:sp>
        <p:nvSpPr>
          <p:cNvPr id="127" name="Google Shape;127;p8"/>
          <p:cNvSpPr txBox="1"/>
          <p:nvPr>
            <p:ph idx="1" type="body"/>
          </p:nvPr>
        </p:nvSpPr>
        <p:spPr>
          <a:xfrm>
            <a:off x="457200" y="1788850"/>
            <a:ext cx="8074219" cy="4337314"/>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pt-BR"/>
              <a:t>crítica à psicanálise (a “hipótese repressiva”), como se houvesse uma sexualidade </a:t>
            </a:r>
            <a:r>
              <a:rPr i="1" lang="pt-BR"/>
              <a:t>natural</a:t>
            </a:r>
            <a:r>
              <a:rPr lang="pt-BR"/>
              <a:t> que é reprimida e dirigida pela sociedade. Porém, a sexualidade é um </a:t>
            </a:r>
            <a:r>
              <a:rPr i="1" lang="pt-BR"/>
              <a:t>produto social </a:t>
            </a:r>
            <a:r>
              <a:rPr lang="pt-BR"/>
              <a:t>(não há uma natureza pré-social, não decorre do dimorfismo sexual).</a:t>
            </a:r>
            <a:endParaRPr/>
          </a:p>
          <a:p>
            <a:pPr indent="-342900" lvl="0" marL="342900" rtl="0" algn="l">
              <a:spcBef>
                <a:spcPts val="592"/>
              </a:spcBef>
              <a:spcAft>
                <a:spcPts val="0"/>
              </a:spcAft>
              <a:buClr>
                <a:schemeClr val="dk1"/>
              </a:buClr>
              <a:buSzPct val="100000"/>
              <a:buChar char="•"/>
            </a:pPr>
            <a:r>
              <a:rPr lang="pt-BR"/>
              <a:t>Crítica à noção de sujeito universal da psicanálise, como sujeito do desejo.</a:t>
            </a:r>
            <a:endParaRPr/>
          </a:p>
          <a:p>
            <a:pPr indent="-342900" lvl="0" marL="342900" rtl="0" algn="l">
              <a:spcBef>
                <a:spcPts val="592"/>
              </a:spcBef>
              <a:spcAft>
                <a:spcPts val="0"/>
              </a:spcAft>
              <a:buClr>
                <a:schemeClr val="dk1"/>
              </a:buClr>
              <a:buSzPct val="100000"/>
              <a:buChar char="•"/>
            </a:pPr>
            <a:r>
              <a:rPr lang="pt-BR"/>
              <a:t>Poder – positivo, não repressor, o poder institui os corpos e as subjetividades.</a:t>
            </a:r>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t-BR"/>
              <a:t>Cap. I – Nós, Vitorianos </a:t>
            </a:r>
            <a:endParaRPr/>
          </a:p>
        </p:txBody>
      </p:sp>
      <p:sp>
        <p:nvSpPr>
          <p:cNvPr id="133" name="Google Shape;133;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pt-BR"/>
              <a:t>Apresenta a noção de repressão que teria decorrido a partir da era Vitoriana, no século XIX. A família vitoriana burguesa teria encerrado a sexualidade dentro de casa, na função de reproduzir.A partir daí, as crianças não teriam sexo – por isso, proíbe-se que falem dele – a repressão condenaria ao desaparecimento.</a:t>
            </a:r>
            <a:endParaRPr/>
          </a:p>
          <a:p>
            <a:pPr indent="-342900" lvl="0" marL="342900" rtl="0" algn="l">
              <a:spcBef>
                <a:spcPts val="448"/>
              </a:spcBef>
              <a:spcAft>
                <a:spcPts val="0"/>
              </a:spcAft>
              <a:buClr>
                <a:schemeClr val="dk1"/>
              </a:buClr>
              <a:buSzPct val="100000"/>
              <a:buChar char="•"/>
            </a:pPr>
            <a:r>
              <a:rPr lang="pt-BR" u="sng"/>
              <a:t>Questões</a:t>
            </a:r>
            <a:r>
              <a:rPr lang="pt-BR"/>
              <a:t>: à “Hipótese repressiva” – contra ela, coloca algumas dúvidas.  (p. 15)</a:t>
            </a:r>
            <a:endParaRPr/>
          </a:p>
          <a:p>
            <a:pPr indent="-342900" lvl="0" marL="342900" rtl="0" algn="l">
              <a:spcBef>
                <a:spcPts val="448"/>
              </a:spcBef>
              <a:spcAft>
                <a:spcPts val="0"/>
              </a:spcAft>
              <a:buClr>
                <a:schemeClr val="dk1"/>
              </a:buClr>
              <a:buSzPct val="100000"/>
              <a:buChar char="•"/>
            </a:pPr>
            <a:r>
              <a:rPr lang="pt-BR"/>
              <a:t>(1) a repressão ao sexo teria sido instaurada mesmo no século XVII? (questão histórica) </a:t>
            </a:r>
            <a:endParaRPr/>
          </a:p>
          <a:p>
            <a:pPr indent="-342900" lvl="0" marL="342900" rtl="0" algn="l">
              <a:spcBef>
                <a:spcPts val="448"/>
              </a:spcBef>
              <a:spcAft>
                <a:spcPts val="0"/>
              </a:spcAft>
              <a:buClr>
                <a:schemeClr val="dk1"/>
              </a:buClr>
              <a:buSzPct val="100000"/>
              <a:buChar char="•"/>
            </a:pPr>
            <a:r>
              <a:rPr lang="pt-BR"/>
              <a:t>(2) a mecânica do poder na nossa sociedade seria mesmo da ordem repressiva? (questão histórica-teórica)</a:t>
            </a:r>
            <a:endParaRPr/>
          </a:p>
          <a:p>
            <a:pPr indent="-342900" lvl="0" marL="342900" rtl="0" algn="l">
              <a:spcBef>
                <a:spcPts val="448"/>
              </a:spcBef>
              <a:spcAft>
                <a:spcPts val="0"/>
              </a:spcAft>
              <a:buClr>
                <a:schemeClr val="dk1"/>
              </a:buClr>
              <a:buSzPct val="100000"/>
              <a:buChar char="•"/>
            </a:pPr>
            <a:r>
              <a:rPr lang="pt-BR"/>
              <a:t>(3) O discurso crítico seria o oposto do discurso do poder repressivo? Existe uma ruptura entre a repressão e a análise crítica sobre ela? (questão histórico-política)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2021-09-08T13:51:56Z</dcterms:created>
  <dc:creator>Heloisa Almeida</dc:creator>
</cp:coreProperties>
</file>