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74" r:id="rId9"/>
    <p:sldId id="263" r:id="rId10"/>
    <p:sldId id="264" r:id="rId11"/>
    <p:sldId id="275" r:id="rId12"/>
    <p:sldId id="276" r:id="rId13"/>
    <p:sldId id="265" r:id="rId14"/>
    <p:sldId id="267" r:id="rId15"/>
    <p:sldId id="277" r:id="rId16"/>
    <p:sldId id="268" r:id="rId17"/>
    <p:sldId id="278" r:id="rId18"/>
    <p:sldId id="271" r:id="rId19"/>
    <p:sldId id="272" r:id="rId20"/>
    <p:sldId id="269" r:id="rId21"/>
    <p:sldId id="27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B813-B2A0-4425-847D-7CC7D78F4883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MMb3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oikos.com/mapa-projetos/entidade/92/" TargetMode="External"/><Relationship Id="rId2" Type="http://schemas.openxmlformats.org/officeDocument/2006/relationships/hyperlink" Target="file:///C:\Users\Richard\Documents\Suportes%20Midi%25C3%25A1ticos\meios_audiovisuais_recepcao_video_tv_comunitaria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vimeo.com/5759324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popular.wordpress.com/revist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1/Lei/L12485.htm" TargetMode="External"/><Relationship Id="rId2" Type="http://schemas.openxmlformats.org/officeDocument/2006/relationships/hyperlink" Target="http://www.planalto.gov.br/ccivil_03/leis/l8977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t.ly/2YoRC2F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bccomorg1.webnod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cesp.tv.br/" TargetMode="External"/><Relationship Id="rId4" Type="http://schemas.openxmlformats.org/officeDocument/2006/relationships/hyperlink" Target="http://videopopular.wordpress.com/revista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_jjgXOxY3Q" TargetMode="External"/><Relationship Id="rId3" Type="http://schemas.openxmlformats.org/officeDocument/2006/relationships/hyperlink" Target="https://www.youtube.com/watch?v=_IglgYoOHaY" TargetMode="External"/><Relationship Id="rId7" Type="http://schemas.openxmlformats.org/officeDocument/2006/relationships/hyperlink" Target="https://www.youtube.com/watch?v=B3Rz7UWZcW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5gdfy3rIMC0" TargetMode="External"/><Relationship Id="rId5" Type="http://schemas.openxmlformats.org/officeDocument/2006/relationships/hyperlink" Target="https://www.youtube.com/watch?v=zU7RPM5ZVFk" TargetMode="External"/><Relationship Id="rId4" Type="http://schemas.openxmlformats.org/officeDocument/2006/relationships/hyperlink" Target="https://www.youtube.com/watch?v=4Y80VVKRqz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cadigital.unicamp.br/document/?code=vtls000350542" TargetMode="External"/><Relationship Id="rId2" Type="http://schemas.openxmlformats.org/officeDocument/2006/relationships/hyperlink" Target="http://issuu.com/gersontung2/docs/n8-web_1/20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ducadores.diaadia.pr.gov.br/arquivos/File/2010/veiculos_de_comunicacao/SIN/SIN07/SIN07_03.PDF" TargetMode="External"/><Relationship Id="rId4" Type="http://schemas.openxmlformats.org/officeDocument/2006/relationships/hyperlink" Target="https://dl.dropboxusercontent.com/u/9396887/audiovisual_comunitario_Livro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alyc.org/articulo.oa?id=199520720021" TargetMode="External"/><Relationship Id="rId2" Type="http://schemas.openxmlformats.org/officeDocument/2006/relationships/hyperlink" Target="http://200.144.189.42/ojs/index.php/revistaemquestao/article/view/6376/578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dernos.cenpec.org.br/cadernos/index.php/cadernos/article/view/175/203" TargetMode="External"/><Relationship Id="rId5" Type="http://schemas.openxmlformats.org/officeDocument/2006/relationships/hyperlink" Target="http://www.revistas.usp.br/comueduc/article/view/37012/39734" TargetMode="External"/><Relationship Id="rId4" Type="http://schemas.openxmlformats.org/officeDocument/2006/relationships/hyperlink" Target="http://www.scielo.br/pdf/ep/v36n1/a06v36n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G3ti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vsp.org.br/upload/periodicos/pdf/PVIPOSP031993018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hMCMu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t.ly/2Bw6KS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eFP0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45224"/>
            <a:ext cx="1293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5128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5760" y="1884852"/>
            <a:ext cx="88924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pt-BR" altLang="pt-B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>Produção de Suportes Midiáticos para a Educação</a:t>
            </a:r>
            <a:b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</a:br>
            <a: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>Meios Audiovisuais e Educação no Brasil: a recepção, o vídeo popular e a TV Comunitária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Titillium Web" pitchFamily="2" charset="0"/>
                <a:cs typeface="Arial" pitchFamily="34" charset="0"/>
              </a:rPr>
              <a:t>CCA0296 - Prof. Richard </a:t>
            </a:r>
            <a:r>
              <a:rPr lang="pt-BR" dirty="0" err="1">
                <a:latin typeface="Titillium Web" pitchFamily="2" charset="0"/>
                <a:cs typeface="Arial" pitchFamily="34" charset="0"/>
              </a:rPr>
              <a:t>Romancini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popular: tendências recentes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980728" y="1287775"/>
            <a:ext cx="72008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9838" indent="-180975">
              <a:spcAft>
                <a:spcPts val="600"/>
              </a:spcAft>
            </a:pPr>
            <a:r>
              <a:rPr lang="pt-BR" sz="2600" dirty="0"/>
              <a:t>• Protagonismo dos membros da comunidades, grupos e jovens envolvidos, que têm participação direta na realização/circulação das obras (esse era um ideal nem sempre cumprido no vídeo popular tradicional).</a:t>
            </a:r>
          </a:p>
          <a:p>
            <a:pPr marL="2509838" indent="-180975">
              <a:spcAft>
                <a:spcPts val="600"/>
              </a:spcAft>
            </a:pPr>
            <a:r>
              <a:rPr lang="pt-BR" sz="2600" dirty="0"/>
              <a:t>• Este aspecto repercute nas próprios vídeos, geralmente abordando temas do universo próximo dos realizadores, “questões sociais”.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28667" r="74661" b="42605"/>
          <a:stretch/>
        </p:blipFill>
        <p:spPr bwMode="auto">
          <a:xfrm>
            <a:off x="5508104" y="1340768"/>
            <a:ext cx="3106315" cy="228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69533" y="3789040"/>
            <a:ext cx="23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hlinkClick r:id="rId3"/>
              </a:rPr>
              <a:t>https://bit.ly/3fMMb3m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popular: tendências recentes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268760"/>
            <a:ext cx="4896544" cy="468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200" dirty="0"/>
              <a:t>• Importância das modalidades de financiamento e fomento públicos, de diferentes esferas: federal, estadual (editais) e municipais (como o </a:t>
            </a:r>
            <a:r>
              <a:rPr lang="pt-BR" sz="2200" dirty="0">
                <a:hlinkClick r:id="rId2" action="ppaction://hlinkfile"/>
              </a:rPr>
              <a:t>VAI</a:t>
            </a:r>
            <a:r>
              <a:rPr lang="pt-BR" sz="2200" dirty="0"/>
              <a:t> – decreto lei 43.823/03). 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A exibição conta hoje com mais possibilidades: exibições públicas, por sistemas a cabo alternativos, canais comunitários, festivais/mostras e internet.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Alguns núcleos de produção desenvolvem-se a partir de formações (p. ex., </a:t>
            </a:r>
            <a:r>
              <a:rPr lang="pt-BR" sz="2200" dirty="0">
                <a:hlinkClick r:id="rId3"/>
              </a:rPr>
              <a:t>Arroz Feijão e Vídeo</a:t>
            </a:r>
            <a:r>
              <a:rPr lang="pt-BR" sz="2200" dirty="0"/>
              <a:t>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0E0A0E-AF47-4BA3-B290-CF2435C3C89B}"/>
              </a:ext>
            </a:extLst>
          </p:cNvPr>
          <p:cNvSpPr txBox="1"/>
          <p:nvPr/>
        </p:nvSpPr>
        <p:spPr>
          <a:xfrm>
            <a:off x="6155803" y="3630137"/>
            <a:ext cx="27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/>
              <a:t>Cinema de Quebrada (2008)</a:t>
            </a:r>
            <a:endParaRPr lang="pt-BR" sz="1600" b="1" dirty="0">
              <a:hlinkClick r:id="rId4"/>
            </a:endParaRPr>
          </a:p>
          <a:p>
            <a:pPr algn="r"/>
            <a:r>
              <a:rPr lang="pt-BR" sz="1600" dirty="0">
                <a:hlinkClick r:id="rId4"/>
              </a:rPr>
              <a:t>https://vimeo.com/57593241</a:t>
            </a: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0AE1E8-CBFE-40F7-9316-CB308630BA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59" t="33052" r="21981" b="9763"/>
          <a:stretch/>
        </p:blipFill>
        <p:spPr>
          <a:xfrm>
            <a:off x="5148064" y="1450774"/>
            <a:ext cx="3744416" cy="21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popular e educomunicação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188640" y="1052736"/>
            <a:ext cx="69127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0" indent="-180975">
              <a:spcAft>
                <a:spcPts val="1200"/>
              </a:spcAft>
            </a:pPr>
            <a:r>
              <a:rPr lang="pt-BR" sz="2800" dirty="0"/>
              <a:t>• O processo de muitos vídeos é “educativo/ </a:t>
            </a:r>
            <a:r>
              <a:rPr lang="pt-BR" sz="2800" dirty="0" err="1"/>
              <a:t>conscientizador</a:t>
            </a:r>
            <a:r>
              <a:rPr lang="pt-BR" sz="2800" dirty="0"/>
              <a:t>”. Ao cruzar-se com práticas de comunicação comunitárias relaciona-se a uma “educação popular”.</a:t>
            </a:r>
          </a:p>
          <a:p>
            <a:pPr marL="1797050" indent="-180975">
              <a:spcAft>
                <a:spcPts val="600"/>
              </a:spcAft>
            </a:pPr>
            <a:r>
              <a:rPr lang="pt-BR" sz="2800" dirty="0"/>
              <a:t>• O vídeo popular é percebido como uma mídia </a:t>
            </a:r>
            <a:r>
              <a:rPr lang="pt-BR" sz="2800" dirty="0" err="1"/>
              <a:t>contra-hegemônica</a:t>
            </a:r>
            <a:r>
              <a:rPr lang="pt-BR" sz="2800" dirty="0"/>
              <a:t> que mostra aquilo que os veículos tradicionais não mostram, adotando uma perspectiva própria.</a:t>
            </a:r>
          </a:p>
        </p:txBody>
      </p:sp>
      <p:pic>
        <p:nvPicPr>
          <p:cNvPr id="6" name="Picture 2" descr="https://dl.dropboxusercontent.com/u/1524601/Suportes/video_popular.JPG">
            <a:extLst>
              <a:ext uri="{FF2B5EF4-FFF2-40B4-BE49-F238E27FC236}">
                <a16:creationId xmlns:a16="http://schemas.microsoft.com/office/drawing/2014/main" id="{D0F3B2E3-3718-492F-856E-4A72B845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13" y="1214955"/>
            <a:ext cx="2309814" cy="30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E0C5790-56D6-4558-B485-E6C9417DD280}"/>
              </a:ext>
            </a:extLst>
          </p:cNvPr>
          <p:cNvSpPr/>
          <p:nvPr/>
        </p:nvSpPr>
        <p:spPr>
          <a:xfrm>
            <a:off x="5950251" y="4320428"/>
            <a:ext cx="278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i="1" dirty="0"/>
              <a:t>Fonte: imagem - </a:t>
            </a:r>
            <a:r>
              <a:rPr lang="pt-BR" sz="1600" i="1" dirty="0">
                <a:hlinkClick r:id="rId3"/>
              </a:rPr>
              <a:t>Coletivo de Vídeo Popular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926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popular e educomunicação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052736"/>
            <a:ext cx="8848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</a:pPr>
            <a:r>
              <a:rPr lang="pt-BR" sz="2600" dirty="0"/>
              <a:t>• Uma série de iniciativas encaminha-se para a discussão da mídia e sua relação com a cidadania, o direto à comunicação, etc.; e daí o trabalho educativo que se desenvolve em muitas experiências: formar para a comunicação audiovisual, mas sob uma abordagem crítica.</a:t>
            </a:r>
          </a:p>
          <a:p>
            <a:pPr marL="180975" indent="-180975">
              <a:spcAft>
                <a:spcPts val="1200"/>
              </a:spcAft>
            </a:pPr>
            <a:r>
              <a:rPr lang="pt-BR" sz="2600" dirty="0"/>
              <a:t>• Muitas oficinas buscam uma “formação/deformação” do olhar (Alvarenga; </a:t>
            </a:r>
            <a:r>
              <a:rPr lang="pt-BR" sz="2600" dirty="0" err="1"/>
              <a:t>Hikiji</a:t>
            </a:r>
            <a:r>
              <a:rPr lang="pt-BR" sz="2600" dirty="0"/>
              <a:t>, 2006).</a:t>
            </a:r>
          </a:p>
          <a:p>
            <a:pPr marL="180975" indent="-180975">
              <a:spcAft>
                <a:spcPts val="1200"/>
              </a:spcAft>
            </a:pPr>
            <a:r>
              <a:rPr lang="pt-BR" sz="2600" dirty="0"/>
              <a:t>• O vídeo propicia um olhar renovado para o imediatamente próximo, que se </a:t>
            </a:r>
            <a:br>
              <a:rPr lang="pt-BR" sz="2600" dirty="0"/>
            </a:br>
            <a:r>
              <a:rPr lang="pt-BR" sz="2600" dirty="0"/>
              <a:t>torna objeto de investigação </a:t>
            </a:r>
            <a:br>
              <a:rPr lang="pt-BR" sz="2600" dirty="0"/>
            </a:br>
            <a:r>
              <a:rPr lang="pt-BR" sz="2600" dirty="0"/>
              <a:t>e indagação; assim, coloca-se </a:t>
            </a:r>
            <a:br>
              <a:rPr lang="pt-BR" sz="2600" dirty="0"/>
            </a:br>
            <a:r>
              <a:rPr lang="pt-BR" sz="2600" dirty="0"/>
              <a:t>numa perspectiva educativa/</a:t>
            </a:r>
            <a:br>
              <a:rPr lang="pt-BR" sz="2600" dirty="0"/>
            </a:br>
            <a:r>
              <a:rPr lang="pt-BR" sz="2600" dirty="0" err="1"/>
              <a:t>educomunicativa</a:t>
            </a:r>
            <a:r>
              <a:rPr lang="pt-BR" sz="28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Comunitária: história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9492" y="1412776"/>
            <a:ext cx="512459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600" dirty="0"/>
              <a:t>• Tem sua origem tanto nas experiências do vídeo popular quanto nas de TV de rua, contextualizadas pela preocupação com a democratização da comunicação (assim como as rádios comunitárias).</a:t>
            </a:r>
          </a:p>
          <a:p>
            <a:pPr marL="180975" indent="-180975">
              <a:spcAft>
                <a:spcPts val="600"/>
              </a:spcAft>
            </a:pPr>
            <a:r>
              <a:rPr lang="pt-BR" sz="2600" dirty="0"/>
              <a:t>• Movimento impulsionado pela legislação de TV a cabo, que instituiu canais de uso gratuito, entre eles, o comunitário (Leis </a:t>
            </a:r>
            <a:r>
              <a:rPr lang="pt-BR" sz="2600" dirty="0">
                <a:hlinkClick r:id="rId2"/>
              </a:rPr>
              <a:t>8977/1995</a:t>
            </a:r>
            <a:r>
              <a:rPr lang="pt-BR" sz="2600" dirty="0"/>
              <a:t> e </a:t>
            </a:r>
            <a:r>
              <a:rPr lang="pt-BR" sz="2600" dirty="0">
                <a:hlinkClick r:id="rId3"/>
              </a:rPr>
              <a:t>12.485/2011</a:t>
            </a:r>
            <a:r>
              <a:rPr lang="pt-BR" sz="2600" dirty="0"/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1801" r="67301" b="58781"/>
          <a:stretch/>
        </p:blipFill>
        <p:spPr bwMode="auto">
          <a:xfrm>
            <a:off x="5457627" y="1556792"/>
            <a:ext cx="332039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13945" y="3574453"/>
            <a:ext cx="229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hlinkClick r:id="rId5"/>
              </a:rPr>
              <a:t>https://bit.ly/2YoRC2F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Comunitária: história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9492" y="1412776"/>
            <a:ext cx="50525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</a:pPr>
            <a:r>
              <a:rPr lang="pt-BR" sz="2800" dirty="0"/>
              <a:t>• Experiências pioneiras: “</a:t>
            </a:r>
            <a:r>
              <a:rPr lang="pt-BR" sz="2800" i="1" dirty="0"/>
              <a:t>TV Viva</a:t>
            </a:r>
            <a:r>
              <a:rPr lang="pt-BR" sz="2800" dirty="0"/>
              <a:t> (Olinda/Recife-PE) nos anos 1980, passando pela </a:t>
            </a:r>
            <a:r>
              <a:rPr lang="pt-BR" sz="2800" i="1" dirty="0"/>
              <a:t>Bem TV</a:t>
            </a:r>
            <a:r>
              <a:rPr lang="pt-BR" sz="2800" dirty="0"/>
              <a:t> (Niterói-RJ) e pela </a:t>
            </a:r>
            <a:r>
              <a:rPr lang="pt-BR" sz="2800" i="1" dirty="0"/>
              <a:t>TV Mocoronga</a:t>
            </a:r>
            <a:r>
              <a:rPr lang="pt-BR" sz="2800" dirty="0"/>
              <a:t> (Santarém-PA), até hoje existentes” (</a:t>
            </a:r>
            <a:r>
              <a:rPr lang="pt-BR" sz="2800" dirty="0" err="1"/>
              <a:t>Peruzzo</a:t>
            </a:r>
            <a:r>
              <a:rPr lang="pt-BR" sz="2800" dirty="0"/>
              <a:t>, 2008, p. 179).</a:t>
            </a:r>
          </a:p>
          <a:p>
            <a:pPr marL="180975" indent="-180975">
              <a:spcAft>
                <a:spcPts val="1200"/>
              </a:spcAft>
            </a:pPr>
            <a:r>
              <a:rPr lang="pt-BR" sz="2800" dirty="0"/>
              <a:t>• Houve também experiências, nas décadas de 1980 e 1990, no sistema VHF, mas sem autorização legal; e de UHF (alcance local).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C57AD5-FF57-48C4-BC50-DA5785FB3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281" r="20000" b="68697"/>
          <a:stretch/>
        </p:blipFill>
        <p:spPr bwMode="auto">
          <a:xfrm>
            <a:off x="6516216" y="2381972"/>
            <a:ext cx="1512168" cy="20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mTv">
            <a:extLst>
              <a:ext uri="{FF2B5EF4-FFF2-40B4-BE49-F238E27FC236}">
                <a16:creationId xmlns:a16="http://schemas.microsoft.com/office/drawing/2014/main" id="{7C604866-B6D4-4029-8FE7-09364D02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19" y="1412776"/>
            <a:ext cx="3197308" cy="6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Comunitária: características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346" y="1340768"/>
            <a:ext cx="524376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600" dirty="0"/>
              <a:t>• Em 2012, a Associação Brasileira de Canais Comunitários (</a:t>
            </a:r>
            <a:r>
              <a:rPr lang="pt-BR" sz="2600" dirty="0" err="1">
                <a:hlinkClick r:id="rId2"/>
              </a:rPr>
              <a:t>ABCCom</a:t>
            </a:r>
            <a:r>
              <a:rPr lang="pt-BR" sz="2600" dirty="0"/>
              <a:t>) possuía 64 TVs filiadas.</a:t>
            </a:r>
          </a:p>
          <a:p>
            <a:pPr marL="180975" indent="-180975">
              <a:spcAft>
                <a:spcPts val="600"/>
              </a:spcAft>
            </a:pPr>
            <a:r>
              <a:rPr lang="pt-BR" sz="2600" dirty="0"/>
              <a:t>• “O diferencial dos canais comunitários em relação à televisão convencional é o seu sistema de organização e de operação. São geridos por associações de usuários formadas por entidades sem fins lucrativos da sociedade civil que partilham também a grade de programação com produções próprias” (</a:t>
            </a:r>
            <a:r>
              <a:rPr lang="pt-BR" sz="2600" dirty="0" err="1"/>
              <a:t>Peruzzo</a:t>
            </a:r>
            <a:r>
              <a:rPr lang="pt-BR" sz="2600" dirty="0"/>
              <a:t>, 2008, p. 181).</a:t>
            </a:r>
          </a:p>
        </p:txBody>
      </p:sp>
      <p:pic>
        <p:nvPicPr>
          <p:cNvPr id="8194" name="Picture 2" descr="https://dl.dropboxusercontent.com/u/1524601/Suportes/logo_abccom_ace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17" y="1488770"/>
            <a:ext cx="24048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56177" y="4372986"/>
            <a:ext cx="265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/>
              <a:t>Fonte: imagem - logos </a:t>
            </a:r>
            <a:r>
              <a:rPr lang="pt-BR" i="1" dirty="0" err="1">
                <a:hlinkClick r:id="rId4"/>
              </a:rPr>
              <a:t>ABCCom</a:t>
            </a:r>
            <a:r>
              <a:rPr lang="pt-BR" i="1" dirty="0"/>
              <a:t> e </a:t>
            </a:r>
            <a:r>
              <a:rPr lang="pt-BR" i="1" dirty="0">
                <a:hlinkClick r:id="rId5"/>
              </a:rPr>
              <a:t>ACESP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Comunitária: características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346" y="1340768"/>
            <a:ext cx="8628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>
              <a:spcAft>
                <a:spcPts val="600"/>
              </a:spcAft>
            </a:pPr>
            <a:r>
              <a:rPr lang="pt-BR" sz="2800" dirty="0"/>
              <a:t>• O principal problema das TVs comunitárias, conforme discute </a:t>
            </a:r>
            <a:r>
              <a:rPr lang="pt-BR" sz="2800" dirty="0" err="1"/>
              <a:t>Peruzzo</a:t>
            </a:r>
            <a:r>
              <a:rPr lang="pt-BR" sz="2800" dirty="0"/>
              <a:t> (2008) diz respeito ao financiamento (elas não podem ter publicidade comercial, apenas institucional).</a:t>
            </a:r>
          </a:p>
          <a:p>
            <a:pPr marL="361950" indent="-180975">
              <a:spcAft>
                <a:spcPts val="600"/>
              </a:spcAft>
            </a:pPr>
            <a:r>
              <a:rPr lang="pt-BR" sz="2800" dirty="0"/>
              <a:t>• Também de acordo com </a:t>
            </a:r>
            <a:r>
              <a:rPr lang="pt-BR" sz="2800" dirty="0" err="1"/>
              <a:t>Peruzzo</a:t>
            </a:r>
            <a:r>
              <a:rPr lang="pt-BR" sz="2800" dirty="0"/>
              <a:t> (2008), observa-se importante nível de participação nas TVs comunitárias, no planejamento, produção e recepção dos conteúdos veiculados. Além disso, de maneira geral, “se pautam por colocar no ar uma programação de caráter educativo-cultural e almejando a ampliação da cidadania cultural” (idem, p. 182).</a:t>
            </a:r>
          </a:p>
          <a:p>
            <a:pPr marL="361950" indent="-180975"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88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Comunitária e educomunicação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8354" y="1268760"/>
            <a:ext cx="848412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pt-BR" sz="2800" dirty="0"/>
              <a:t>• Dimensões como as expostas favorecem práticas que relacionem a educomunicação e a televisão comunitária.</a:t>
            </a:r>
          </a:p>
          <a:p>
            <a:pPr marL="265113" indent="-265113">
              <a:spcAft>
                <a:spcPts val="600"/>
              </a:spcAft>
            </a:pPr>
            <a:r>
              <a:rPr lang="pt-BR" sz="2800" dirty="0"/>
              <a:t>• O que merece também ser destacado, nessa relação e em outros aspectos desse tipo de TV, é que ela tem preocupações diferentes da TV comercial, portanto, pode assumir compromissos, tanto com grupos (“comunidades”) que tradicionalmente têm pouca visibilidade ou possibilidade de </a:t>
            </a:r>
            <a:br>
              <a:rPr lang="pt-BR" sz="2800" dirty="0"/>
            </a:br>
            <a:r>
              <a:rPr lang="pt-BR" sz="2800" dirty="0"/>
              <a:t>manifestação, quanto com a </a:t>
            </a:r>
            <a:br>
              <a:rPr lang="pt-BR" sz="2800" dirty="0"/>
            </a:br>
            <a:r>
              <a:rPr lang="pt-BR" sz="2800" dirty="0"/>
              <a:t>renovação da linguagem da TV.</a:t>
            </a:r>
          </a:p>
        </p:txBody>
      </p:sp>
    </p:spTree>
    <p:extLst>
      <p:ext uri="{BB962C8B-B14F-4D97-AF65-F5344CB8AC3E}">
        <p14:creationId xmlns:p14="http://schemas.microsoft.com/office/powerpoint/2010/main" val="118452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Produções e experiências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12538" r="66232" b="58555"/>
          <a:stretch/>
        </p:blipFill>
        <p:spPr bwMode="auto">
          <a:xfrm>
            <a:off x="827583" y="1340768"/>
            <a:ext cx="2154453" cy="15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57551" r="66232" b="12939"/>
          <a:stretch/>
        </p:blipFill>
        <p:spPr bwMode="auto">
          <a:xfrm>
            <a:off x="827583" y="4077072"/>
            <a:ext cx="2154453" cy="16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5" t="12538" r="39610" b="58555"/>
          <a:stretch/>
        </p:blipFill>
        <p:spPr bwMode="auto">
          <a:xfrm>
            <a:off x="3546914" y="1340768"/>
            <a:ext cx="2135875" cy="15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8" t="12538" r="12829" b="65991"/>
          <a:stretch/>
        </p:blipFill>
        <p:spPr bwMode="auto">
          <a:xfrm>
            <a:off x="6228184" y="1340768"/>
            <a:ext cx="2133833" cy="118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57551" r="39542" b="20293"/>
          <a:stretch/>
        </p:blipFill>
        <p:spPr bwMode="auto">
          <a:xfrm>
            <a:off x="3546914" y="4077072"/>
            <a:ext cx="2127602" cy="122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4" t="57551" r="12829" b="12939"/>
          <a:stretch/>
        </p:blipFill>
        <p:spPr bwMode="auto">
          <a:xfrm>
            <a:off x="6228184" y="4077072"/>
            <a:ext cx="2132277" cy="16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2996952"/>
            <a:ext cx="2376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3"/>
              </a:rPr>
              <a:t>https://www.youtube.com/watch?v=_IglgYoOHaY</a:t>
            </a:r>
            <a:r>
              <a:rPr lang="pt-BR" sz="800" dirty="0"/>
              <a:t> </a:t>
            </a:r>
          </a:p>
          <a:p>
            <a:r>
              <a:rPr lang="pt-BR" sz="1200" b="1" dirty="0"/>
              <a:t>Mulher na Mídia (2003)</a:t>
            </a:r>
            <a:br>
              <a:rPr lang="pt-BR" sz="1200" dirty="0"/>
            </a:br>
            <a:r>
              <a:rPr lang="pt-BR" sz="1200" dirty="0"/>
              <a:t>Programa da AIC, veiculado em TV Comunitária de BH.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91880" y="2996952"/>
            <a:ext cx="25202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4"/>
              </a:rPr>
              <a:t>https://www.youtube.com/watch?v=4Y80VVKRqzk</a:t>
            </a:r>
            <a:r>
              <a:rPr lang="pt-BR" sz="800" dirty="0"/>
              <a:t> </a:t>
            </a:r>
          </a:p>
          <a:p>
            <a:r>
              <a:rPr lang="pt-BR" sz="1200" b="1" dirty="0"/>
              <a:t>São Mateus em Movimento (2007)</a:t>
            </a:r>
            <a:br>
              <a:rPr lang="pt-BR" sz="1200" dirty="0"/>
            </a:br>
            <a:r>
              <a:rPr lang="pt-BR" sz="1200" dirty="0"/>
              <a:t>Documentário sobre esse bairro de São Paulo.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2996952"/>
            <a:ext cx="2376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5"/>
              </a:rPr>
              <a:t>https://www.youtube.com/watch?v=zU7RPM5ZVFk</a:t>
            </a:r>
            <a:r>
              <a:rPr lang="pt-BR" sz="800" dirty="0"/>
              <a:t> </a:t>
            </a:r>
          </a:p>
          <a:p>
            <a:r>
              <a:rPr lang="pt-BR" sz="1200" b="1" dirty="0" err="1"/>
              <a:t>Cambinda</a:t>
            </a:r>
            <a:r>
              <a:rPr lang="pt-BR" sz="1200" b="1" dirty="0"/>
              <a:t> Estrela, Maracatu de Festa e de Luta! (2010)</a:t>
            </a:r>
            <a:br>
              <a:rPr lang="pt-BR" sz="1200" dirty="0"/>
            </a:br>
            <a:r>
              <a:rPr lang="pt-BR" sz="1200" dirty="0"/>
              <a:t>Doc. do programa Nós na Tela.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5577" y="5805264"/>
            <a:ext cx="24482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6"/>
              </a:rPr>
              <a:t>https://www.youtube.com/watch?v=5gdfy3rIMC0</a:t>
            </a:r>
            <a:r>
              <a:rPr lang="pt-BR" sz="800" dirty="0"/>
              <a:t> </a:t>
            </a:r>
          </a:p>
          <a:p>
            <a:r>
              <a:rPr lang="pt-BR" sz="1200" b="1" dirty="0"/>
              <a:t>Folia dos pretos no Tapajós (2010)</a:t>
            </a:r>
            <a:br>
              <a:rPr lang="pt-BR" sz="1200" dirty="0"/>
            </a:br>
            <a:r>
              <a:rPr lang="pt-BR" sz="1200" dirty="0"/>
              <a:t>Reportagem da TV </a:t>
            </a:r>
            <a:r>
              <a:rPr lang="pt-BR" sz="1200" dirty="0" err="1"/>
              <a:t>Mocoronga</a:t>
            </a:r>
            <a:r>
              <a:rPr lang="pt-BR" sz="1200" dirty="0"/>
              <a:t> (PA).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19872" y="5805264"/>
            <a:ext cx="2376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7"/>
              </a:rPr>
              <a:t>https://www.youtube.com/watch?v=B3Rz7UWZcW8</a:t>
            </a:r>
            <a:r>
              <a:rPr lang="pt-BR" sz="800" dirty="0"/>
              <a:t> </a:t>
            </a:r>
          </a:p>
          <a:p>
            <a:r>
              <a:rPr lang="pt-BR" sz="1200" b="1" dirty="0"/>
              <a:t>Mágoas de Março (2013)</a:t>
            </a:r>
            <a:br>
              <a:rPr lang="pt-BR" sz="1200" dirty="0"/>
            </a:br>
            <a:r>
              <a:rPr lang="pt-BR" sz="1200" dirty="0"/>
              <a:t>Vídeo do Núcleo de Comunicação Alternativa.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822974"/>
            <a:ext cx="2304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hlinkClick r:id="rId8"/>
              </a:rPr>
              <a:t>https://www.youtube.com/watch?v=I_jjgXOxY3Q</a:t>
            </a:r>
            <a:r>
              <a:rPr lang="pt-BR" sz="800" dirty="0"/>
              <a:t> </a:t>
            </a:r>
          </a:p>
          <a:p>
            <a:r>
              <a:rPr lang="pt-BR" sz="1200" b="1" dirty="0"/>
              <a:t>Vídeo Bem TV (2013)</a:t>
            </a:r>
            <a:br>
              <a:rPr lang="pt-BR" sz="1200" dirty="0"/>
            </a:br>
            <a:r>
              <a:rPr lang="pt-BR" sz="1200" dirty="0"/>
              <a:t>Vídeo que a apresenta a Bem TV, de Niterói.</a:t>
            </a:r>
          </a:p>
        </p:txBody>
      </p:sp>
    </p:spTree>
    <p:extLst>
      <p:ext uri="{BB962C8B-B14F-4D97-AF65-F5344CB8AC3E}">
        <p14:creationId xmlns:p14="http://schemas.microsoft.com/office/powerpoint/2010/main" val="32474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Recepção, educomunicação e TV/vídeo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69776" y="1052736"/>
            <a:ext cx="87484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</a:pPr>
            <a:r>
              <a:rPr lang="pt-BR" sz="2600" dirty="0"/>
              <a:t>• A pesquisa latino-americana de comunicação estabeleceu uma abordagem inovadora, desde os anos 1980, baseada na teoria das mediações, que trouxe contribuições para a reflexão e a prática </a:t>
            </a:r>
            <a:r>
              <a:rPr lang="pt-BR" sz="2600" dirty="0" err="1"/>
              <a:t>educomunicativa</a:t>
            </a:r>
            <a:r>
              <a:rPr lang="pt-BR" sz="2600" dirty="0"/>
              <a:t> (Lopes, 2011).</a:t>
            </a:r>
          </a:p>
          <a:p>
            <a:pPr marL="180975" indent="-180975">
              <a:spcAft>
                <a:spcPts val="1200"/>
              </a:spcAft>
            </a:pPr>
            <a:r>
              <a:rPr lang="pt-BR" sz="2600" dirty="0"/>
              <a:t>• Ao mesmo tempo, propostas como a do vídeo popular e a das TVs comunitárias, iniciadas no fim dos anos 1970, dialogam também com a perspectiva mais participava e emancipatória da educomunicação.</a:t>
            </a:r>
          </a:p>
          <a:p>
            <a:pPr marL="180975" indent="-180975">
              <a:spcAft>
                <a:spcPts val="1200"/>
              </a:spcAft>
            </a:pPr>
            <a:r>
              <a:rPr lang="pt-BR" sz="2600" dirty="0"/>
              <a:t>• Essas abordagens possuem interfaces com processos educativos não formais e formais </a:t>
            </a:r>
            <a:br>
              <a:rPr lang="pt-BR" sz="2600" dirty="0"/>
            </a:br>
            <a:r>
              <a:rPr lang="pt-BR" sz="2600" dirty="0"/>
              <a:t>relacionados ao audiovisual, e </a:t>
            </a:r>
            <a:br>
              <a:rPr lang="pt-BR" sz="2600" dirty="0"/>
            </a:br>
            <a:r>
              <a:rPr lang="pt-BR" sz="2600" dirty="0"/>
              <a:t>têm sido atualizadas ou relidas </a:t>
            </a:r>
            <a:br>
              <a:rPr lang="pt-BR" sz="2600" dirty="0"/>
            </a:br>
            <a:r>
              <a:rPr lang="pt-BR" sz="2600" dirty="0"/>
              <a:t>nos dias de hoje.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268760"/>
            <a:ext cx="84249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Alvarenga, Clarisse Castro de; </a:t>
            </a:r>
            <a:r>
              <a:rPr lang="pt-BR" dirty="0" err="1"/>
              <a:t>Hikiji</a:t>
            </a:r>
            <a:r>
              <a:rPr lang="pt-BR" dirty="0"/>
              <a:t>, Rose </a:t>
            </a:r>
            <a:r>
              <a:rPr lang="pt-BR" dirty="0" err="1"/>
              <a:t>Satiko</a:t>
            </a:r>
            <a:r>
              <a:rPr lang="pt-BR" dirty="0"/>
              <a:t> </a:t>
            </a:r>
            <a:r>
              <a:rPr lang="pt-BR" dirty="0" err="1"/>
              <a:t>Gitirana</a:t>
            </a:r>
            <a:r>
              <a:rPr lang="pt-BR" dirty="0"/>
              <a:t>. (2006) “De dentro do bagulho”: o vídeo na partir da periferia. </a:t>
            </a:r>
            <a:r>
              <a:rPr lang="pt-BR" b="1" dirty="0"/>
              <a:t>Sexta Feira</a:t>
            </a:r>
            <a:r>
              <a:rPr lang="pt-BR" dirty="0"/>
              <a:t>, São Paulo: Editora 34, v. p. 183-204. Disponível em 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1200"/>
              </a:spcAft>
            </a:pPr>
            <a:r>
              <a:rPr lang="pt-BR" dirty="0"/>
              <a:t>Alvarenga, Clarisse Castro de. (2004) </a:t>
            </a:r>
            <a:r>
              <a:rPr lang="pt-BR" b="1" dirty="0"/>
              <a:t>Vídeo e experimentação social:</a:t>
            </a:r>
            <a:r>
              <a:rPr lang="pt-BR" dirty="0"/>
              <a:t> um estudo sobre o vídeo comunitário contemporâneo no Brasil. Dissertação de mestrado em </a:t>
            </a:r>
            <a:r>
              <a:rPr lang="pt-BR" dirty="0" err="1"/>
              <a:t>Multimeios</a:t>
            </a:r>
            <a:r>
              <a:rPr lang="pt-BR" dirty="0"/>
              <a:t>, Campinas: Unicamp. Disponível em 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1200"/>
              </a:spcAft>
            </a:pPr>
            <a:r>
              <a:rPr lang="pt-BR" dirty="0"/>
              <a:t>Leonel, Juliana; Mendonça, Ricardo </a:t>
            </a:r>
            <a:r>
              <a:rPr lang="pt-BR" dirty="0" err="1"/>
              <a:t>Fabrino</a:t>
            </a:r>
            <a:r>
              <a:rPr lang="pt-BR" dirty="0"/>
              <a:t> (</a:t>
            </a:r>
            <a:r>
              <a:rPr lang="pt-BR" dirty="0" err="1"/>
              <a:t>orgs</a:t>
            </a:r>
            <a:r>
              <a:rPr lang="pt-BR" dirty="0"/>
              <a:t>.). (2010) </a:t>
            </a:r>
            <a:r>
              <a:rPr lang="pt-BR" b="1" dirty="0"/>
              <a:t>Audiovisual comunitário e educação:</a:t>
            </a:r>
            <a:r>
              <a:rPr lang="pt-BR" dirty="0"/>
              <a:t> histórias, processos e produtos. Belo Horizonte: Autêntica Editora. Disponível em </a:t>
            </a:r>
            <a:r>
              <a:rPr lang="pt-BR" dirty="0">
                <a:hlinkClick r:id="rId4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1200"/>
              </a:spcAft>
            </a:pPr>
            <a:r>
              <a:rPr lang="pt-BR" dirty="0"/>
              <a:t>Lima, Rafaela (org.). (2008) </a:t>
            </a:r>
            <a:r>
              <a:rPr lang="pt-BR" b="1" dirty="0"/>
              <a:t>Mídias comunitárias, juventude e cidadania</a:t>
            </a:r>
            <a:r>
              <a:rPr lang="pt-BR" dirty="0"/>
              <a:t>. 2ª ed., Belo Horizonte: Autêntica/Associação Imagem Comunitária.</a:t>
            </a:r>
          </a:p>
          <a:p>
            <a:pPr>
              <a:spcAft>
                <a:spcPts val="1200"/>
              </a:spcAft>
            </a:pPr>
            <a:r>
              <a:rPr lang="pt-BR" dirty="0"/>
              <a:t>Lopes, Maria </a:t>
            </a:r>
            <a:r>
              <a:rPr lang="pt-BR" dirty="0" err="1"/>
              <a:t>Immacolata</a:t>
            </a:r>
            <a:r>
              <a:rPr lang="pt-BR" dirty="0"/>
              <a:t> V. (2011) Pesquisas de recepção e educação para os meios. In: </a:t>
            </a:r>
            <a:r>
              <a:rPr lang="pt-BR" dirty="0" err="1"/>
              <a:t>Citelli</a:t>
            </a:r>
            <a:r>
              <a:rPr lang="pt-BR" dirty="0"/>
              <a:t>, Adilson Odair; Costa, Maria Cristina Castilho (</a:t>
            </a:r>
            <a:r>
              <a:rPr lang="pt-BR" dirty="0" err="1"/>
              <a:t>orgs</a:t>
            </a:r>
            <a:r>
              <a:rPr lang="pt-BR" dirty="0"/>
              <a:t>.) </a:t>
            </a:r>
            <a:r>
              <a:rPr lang="pt-BR" b="1" dirty="0"/>
              <a:t>Educomunicação:</a:t>
            </a:r>
            <a:r>
              <a:rPr lang="pt-BR" dirty="0"/>
              <a:t> construindo uma nova área de conhecimento. São Paulo: Paulinas.</a:t>
            </a:r>
          </a:p>
          <a:p>
            <a:pPr>
              <a:spcAft>
                <a:spcPts val="1200"/>
              </a:spcAft>
            </a:pPr>
            <a:r>
              <a:rPr lang="pt-BR" dirty="0"/>
              <a:t>Oliveira, Henrique Luiz Pereira. (2001) Transformações no vídeo popular. </a:t>
            </a:r>
            <a:r>
              <a:rPr lang="pt-BR" b="1" dirty="0"/>
              <a:t>Sinopse</a:t>
            </a:r>
            <a:r>
              <a:rPr lang="pt-BR" dirty="0"/>
              <a:t>, ano 3, n. 7, ago., p. 8-15. Disponível em </a:t>
            </a:r>
            <a:r>
              <a:rPr lang="pt-BR" dirty="0">
                <a:hlinkClick r:id="rId5"/>
              </a:rPr>
              <a:t>link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46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96752"/>
            <a:ext cx="8712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 err="1"/>
              <a:t>Orozco</a:t>
            </a:r>
            <a:r>
              <a:rPr lang="pt-BR" dirty="0"/>
              <a:t> Gómez, Guillermo. (2014) </a:t>
            </a:r>
            <a:r>
              <a:rPr lang="pt-BR" b="1" dirty="0"/>
              <a:t>Educomunicação:</a:t>
            </a:r>
            <a:r>
              <a:rPr lang="pt-BR" dirty="0"/>
              <a:t> recepção midiática, aprendizagens e cidadania. São Paulo: Paulinas.</a:t>
            </a:r>
          </a:p>
          <a:p>
            <a:pPr>
              <a:spcAft>
                <a:spcPts val="600"/>
              </a:spcAft>
            </a:pPr>
            <a:r>
              <a:rPr lang="pt-BR" dirty="0" err="1"/>
              <a:t>Peruzzo</a:t>
            </a:r>
            <a:r>
              <a:rPr lang="pt-BR" dirty="0"/>
              <a:t>, </a:t>
            </a:r>
            <a:r>
              <a:rPr lang="pt-BR" dirty="0" err="1"/>
              <a:t>Cicilia</a:t>
            </a:r>
            <a:r>
              <a:rPr lang="pt-BR" dirty="0"/>
              <a:t>. (2008) Televisão comunitária: mobilização social para democratizar a comunicação no Brasil. </a:t>
            </a:r>
            <a:r>
              <a:rPr lang="pt-BR" b="1" dirty="0"/>
              <a:t>Em Questão</a:t>
            </a:r>
            <a:r>
              <a:rPr lang="pt-BR" dirty="0"/>
              <a:t>, v. 14, n. 2, p. 177-189, jul./dez. Disponível em 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Porto, Denis; Moraes, Elizabeth. (2008) O vídeo popular e as novas tecnologias digitais: mudanças na tecnologia, na linguagem e no espaço. </a:t>
            </a:r>
            <a:r>
              <a:rPr lang="pt-BR" b="1" dirty="0" err="1"/>
              <a:t>Razón</a:t>
            </a:r>
            <a:r>
              <a:rPr lang="pt-BR" b="1" dirty="0"/>
              <a:t> y </a:t>
            </a:r>
            <a:r>
              <a:rPr lang="pt-BR" b="1" dirty="0" err="1"/>
              <a:t>Palabra</a:t>
            </a:r>
            <a:r>
              <a:rPr lang="pt-BR" dirty="0"/>
              <a:t>, vol. 13, núm. 61, </a:t>
            </a:r>
            <a:r>
              <a:rPr lang="pt-BR" dirty="0" err="1"/>
              <a:t>marzo</a:t>
            </a:r>
            <a:r>
              <a:rPr lang="pt-BR" dirty="0"/>
              <a:t>-abril. Disponível em 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Pires, </a:t>
            </a:r>
            <a:r>
              <a:rPr lang="pt-BR" dirty="0" err="1"/>
              <a:t>Eloiza</a:t>
            </a:r>
            <a:r>
              <a:rPr lang="pt-BR" dirty="0"/>
              <a:t> Gurgel. (2010). A experiência audiovisual nos espaços educativos: possíveis interseções entre educação e comunicação. </a:t>
            </a:r>
            <a:r>
              <a:rPr lang="pt-BR" b="1" dirty="0"/>
              <a:t>Educação e Pesquisa</a:t>
            </a:r>
            <a:r>
              <a:rPr lang="pt-BR" dirty="0"/>
              <a:t>, v. 36, n. 1, jan./abr., p. 281-295. Disponível em </a:t>
            </a:r>
            <a:r>
              <a:rPr lang="pt-BR" dirty="0">
                <a:hlinkClick r:id="rId4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Santoro, Luiz Fernando. (1989) </a:t>
            </a:r>
            <a:r>
              <a:rPr lang="pt-BR" b="1" dirty="0"/>
              <a:t>A imagem nas mãos:</a:t>
            </a:r>
            <a:r>
              <a:rPr lang="pt-BR" dirty="0"/>
              <a:t> o vídeo popular no Brasil. São Paulo: </a:t>
            </a:r>
            <a:r>
              <a:rPr lang="pt-BR" dirty="0" err="1"/>
              <a:t>Summus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Soares, </a:t>
            </a:r>
            <a:r>
              <a:rPr lang="pt-BR" dirty="0" err="1"/>
              <a:t>Ismar</a:t>
            </a:r>
            <a:r>
              <a:rPr lang="pt-BR" dirty="0"/>
              <a:t> de Oliveira. (2002) Gestão comunicativa e educação: caminhos da educomunicação. </a:t>
            </a:r>
            <a:r>
              <a:rPr lang="pt-BR" b="1" dirty="0"/>
              <a:t>Comunicação &amp; Educação</a:t>
            </a:r>
            <a:r>
              <a:rPr lang="pt-BR" dirty="0"/>
              <a:t>, São Paulo, vol. 8, n. 23, p. 16-25, jan./abr. Disponível em </a:t>
            </a:r>
            <a:r>
              <a:rPr lang="pt-BR" dirty="0">
                <a:hlinkClick r:id="rId5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Sousa, Gustavo. (2012) O audiovisual nas periferias brasileiras: fatores para o desenvolvimento da produção. </a:t>
            </a:r>
            <a:r>
              <a:rPr lang="pt-BR" b="1" dirty="0"/>
              <a:t>Cadernos Cenpec</a:t>
            </a:r>
            <a:r>
              <a:rPr lang="pt-BR" dirty="0"/>
              <a:t>, v.2, n.2, p.109-130, dez. Disponível em </a:t>
            </a:r>
            <a:r>
              <a:rPr lang="pt-BR" dirty="0">
                <a:hlinkClick r:id="rId6"/>
              </a:rPr>
              <a:t>link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8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Recepção e práticas </a:t>
            </a:r>
            <a:r>
              <a:rPr lang="pt-BR" sz="4000" dirty="0" err="1">
                <a:latin typeface="Titillium Web" pitchFamily="2" charset="0"/>
                <a:cs typeface="Arial" charset="0"/>
              </a:rPr>
              <a:t>educomunicativas</a:t>
            </a:r>
            <a:endParaRPr lang="pt-BR" sz="4000" dirty="0">
              <a:latin typeface="Titillium Web" pitchFamily="2" charset="0"/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1032" y="1448493"/>
            <a:ext cx="87129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200" dirty="0"/>
              <a:t>• A ênfase no papel das “mediações” para a construção do sentido das mensagem dos meios (inclusive os audiovisuais), na América Latina, não enfraqueceu a ideia de educar para a recepção.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Isto ocorria, pois a própria escola (assim como a família) era vista como um dimensão mediadora. Num modelo de </a:t>
            </a:r>
            <a:r>
              <a:rPr lang="pt-BR" sz="2200" i="1" dirty="0" err="1"/>
              <a:t>multimediações</a:t>
            </a:r>
            <a:r>
              <a:rPr lang="pt-BR" sz="2200" dirty="0"/>
              <a:t>, como o proposto por </a:t>
            </a:r>
            <a:r>
              <a:rPr lang="pt-BR" sz="2200" dirty="0" err="1"/>
              <a:t>Orozco</a:t>
            </a:r>
            <a:r>
              <a:rPr lang="pt-BR" sz="2200" dirty="0"/>
              <a:t>, era vista como uma “mediação institucional”.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Porém, o trabalho educativo com os meios singulariza-se, no panorama internacional, pela preocupação em levar em conta também as experiências culturais do receptor que se busca formar, em propostas mais “dialéticas” (Soares, 2002) de análise crítica da produção midiática.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Uma série de programas para a educação para a recepção foi desenvolvido na AL, como o de Leitura Crítica da Comunicação, no Brasil, e o do </a:t>
            </a:r>
            <a:r>
              <a:rPr lang="pt-BR" sz="2200" dirty="0" err="1"/>
              <a:t>Ceneca</a:t>
            </a:r>
            <a:r>
              <a:rPr lang="pt-BR" sz="2200" dirty="0"/>
              <a:t> (Centro de Indagação, Expressão Cultural e Artística) do Chile, mais ativos durante a década de 1980.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61648" cy="936104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Formar uma nova recepção - I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026596"/>
            <a:ext cx="576063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pt-BR" sz="2400" dirty="0"/>
              <a:t>• Há uma mutação das recepção, das </a:t>
            </a:r>
            <a:r>
              <a:rPr lang="pt-BR" sz="2400" i="1" dirty="0"/>
              <a:t>audiências</a:t>
            </a:r>
            <a:r>
              <a:rPr lang="pt-BR" sz="2400" dirty="0"/>
              <a:t> aos </a:t>
            </a:r>
            <a:r>
              <a:rPr lang="pt-BR" sz="2400" i="1" dirty="0"/>
              <a:t>usuários/participantes</a:t>
            </a:r>
            <a:r>
              <a:rPr lang="pt-BR" sz="2400" dirty="0"/>
              <a:t>, no atual panorama social-midiático:</a:t>
            </a:r>
          </a:p>
          <a:p>
            <a:pPr marL="723900"/>
            <a:r>
              <a:rPr lang="pt-BR" sz="2000" dirty="0"/>
              <a:t>Para a educomunicação, focalizada historicamente em modificar a interpretação dos produtos midiáticos feita pelas audiências, o desafio contemporâneo maior é, agora também e principalmente, formar as audiências para assumirem-se como emissores e interlocutores reais [...]. </a:t>
            </a:r>
            <a:r>
              <a:rPr lang="pt-BR" sz="2000" b="1" dirty="0"/>
              <a:t>Se antes foi fundamental formar para a recepção, agora é imprescindível formar também para a emissão e produção criativas.</a:t>
            </a:r>
            <a:r>
              <a:rPr lang="pt-BR" sz="2000" dirty="0"/>
              <a:t> [...] Os novos participantes na comunicação têm de aprender a ser comunicadores. (</a:t>
            </a:r>
            <a:r>
              <a:rPr lang="pt-BR" sz="2000" dirty="0" err="1"/>
              <a:t>Orozco</a:t>
            </a:r>
            <a:r>
              <a:rPr lang="pt-BR" sz="2000" dirty="0"/>
              <a:t>, 2014, p. 33; destaque nosso)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5924" r="74691" b="55032"/>
          <a:stretch/>
        </p:blipFill>
        <p:spPr bwMode="auto">
          <a:xfrm>
            <a:off x="6143344" y="1269048"/>
            <a:ext cx="2697816" cy="201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41314" y="340374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hlinkClick r:id="rId3"/>
              </a:rPr>
              <a:t>https://bit.ly/3fG3tik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61648" cy="936104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Formar uma nova recepção - II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7134" y="1115452"/>
            <a:ext cx="56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pt-BR" sz="2400" dirty="0"/>
              <a:t>• </a:t>
            </a:r>
            <a:r>
              <a:rPr lang="pt-BR" sz="2400" dirty="0" err="1"/>
              <a:t>Orozco</a:t>
            </a:r>
            <a:r>
              <a:rPr lang="pt-BR" sz="2400" dirty="0"/>
              <a:t> (2014, p. 116-118) não está pensando necessariamente na produção audiovisual, mas sim de mensagens, mais elaboradas do que no contexto </a:t>
            </a:r>
            <a:r>
              <a:rPr lang="pt-BR" sz="2400" dirty="0" err="1"/>
              <a:t>pré</a:t>
            </a:r>
            <a:r>
              <a:rPr lang="pt-BR" sz="2400" dirty="0"/>
              <a:t>-internet, para as quais defende um trabalho </a:t>
            </a:r>
            <a:r>
              <a:rPr lang="pt-BR" sz="2400" dirty="0" err="1"/>
              <a:t>educomunicativo</a:t>
            </a:r>
            <a:r>
              <a:rPr lang="pt-BR" sz="2400" dirty="0"/>
              <a:t>, envolvendo as seguintes dimensões: </a:t>
            </a:r>
          </a:p>
          <a:p>
            <a:pPr marL="914400" lvl="1" indent="-457200">
              <a:buAutoNum type="arabicParenR"/>
            </a:pPr>
            <a:r>
              <a:rPr lang="pt-BR" sz="2400" dirty="0"/>
              <a:t>acesso e </a:t>
            </a:r>
          </a:p>
          <a:p>
            <a:pPr marL="914400" lvl="1" indent="-457200">
              <a:buAutoNum type="arabicParenR"/>
            </a:pPr>
            <a:r>
              <a:rPr lang="pt-BR" sz="2400" dirty="0"/>
              <a:t>gestão da informação, e capacidade de </a:t>
            </a:r>
          </a:p>
          <a:p>
            <a:pPr marL="914400" lvl="1" indent="-457200">
              <a:buAutoNum type="arabicParenR"/>
            </a:pPr>
            <a:r>
              <a:rPr lang="pt-BR" sz="2400" dirty="0"/>
              <a:t>integrar, </a:t>
            </a:r>
          </a:p>
          <a:p>
            <a:pPr marL="914400" lvl="1" indent="-457200">
              <a:buAutoNum type="arabicParenR"/>
            </a:pPr>
            <a:r>
              <a:rPr lang="pt-BR" sz="2400" dirty="0"/>
              <a:t>avaliar e </a:t>
            </a:r>
          </a:p>
          <a:p>
            <a:pPr marL="914400" lvl="1" indent="-457200">
              <a:buAutoNum type="arabicParenR"/>
            </a:pPr>
            <a:r>
              <a:rPr lang="pt-BR" sz="2400" dirty="0"/>
              <a:t>criar informação. Nesse sentido, se aproxima de propostas como a de </a:t>
            </a:r>
            <a:r>
              <a:rPr lang="pt-BR" sz="2400" dirty="0" err="1"/>
              <a:t>Jenkins</a:t>
            </a:r>
            <a:r>
              <a:rPr lang="pt-BR" sz="2400" dirty="0"/>
              <a:t>.</a:t>
            </a:r>
          </a:p>
        </p:txBody>
      </p:sp>
      <p:pic>
        <p:nvPicPr>
          <p:cNvPr id="5" name="Picture 2" descr="Guillermo Orozco Gómez - YouTube">
            <a:extLst>
              <a:ext uri="{FF2B5EF4-FFF2-40B4-BE49-F238E27FC236}">
                <a16:creationId xmlns:a16="http://schemas.microsoft.com/office/drawing/2014/main" id="{886EF641-FC4E-4827-A9CD-51157667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3" y="1333243"/>
            <a:ext cx="2790056" cy="20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8899DDB-19C4-4128-8279-0075E431CC56}"/>
              </a:ext>
            </a:extLst>
          </p:cNvPr>
          <p:cNvSpPr txBox="1"/>
          <p:nvPr/>
        </p:nvSpPr>
        <p:spPr>
          <a:xfrm>
            <a:off x="6387651" y="3562276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YouTube</a:t>
            </a:r>
          </a:p>
        </p:txBody>
      </p:sp>
    </p:spTree>
    <p:extLst>
      <p:ext uri="{BB962C8B-B14F-4D97-AF65-F5344CB8AC3E}">
        <p14:creationId xmlns:p14="http://schemas.microsoft.com/office/powerpoint/2010/main" val="358751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pt-BR" sz="4200" dirty="0">
                <a:latin typeface="Titillium Web" pitchFamily="2" charset="0"/>
                <a:cs typeface="Arial" charset="0"/>
              </a:rPr>
              <a:t>Vídeo Popular: origens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1268760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5088" indent="-276225">
              <a:spcAft>
                <a:spcPts val="600"/>
              </a:spcAft>
              <a:tabLst>
                <a:tab pos="1978025" algn="l"/>
              </a:tabLst>
            </a:pPr>
            <a:r>
              <a:rPr lang="pt-BR" sz="2400" dirty="0"/>
              <a:t>• Movimento do final dos anos 1970, que atravessa as décadas seguintes, em que o vídeo foi utilizado como instrumento por uma série de movimentos populares.</a:t>
            </a:r>
          </a:p>
          <a:p>
            <a:pPr marL="2605088" indent="-276225">
              <a:spcAft>
                <a:spcPts val="600"/>
              </a:spcAft>
              <a:tabLst>
                <a:tab pos="1978025" algn="l"/>
              </a:tabLst>
            </a:pPr>
            <a:r>
              <a:rPr lang="pt-BR" sz="2400" dirty="0"/>
              <a:t>• A </a:t>
            </a:r>
            <a:r>
              <a:rPr lang="pt-BR" sz="2400" dirty="0" err="1"/>
              <a:t>conceitualização</a:t>
            </a:r>
            <a:r>
              <a:rPr lang="pt-BR" sz="2400" dirty="0"/>
              <a:t> do que é o “vídeo popular” remetia a uma multiplicidade de contextos de produção, porém, o compromisso com temáticas de interesse popular (moradia, saúde, etc.) aglutinava os trabalhos e dava coerência à noção.</a:t>
            </a:r>
          </a:p>
          <a:p>
            <a:pPr marL="265113" indent="-179388">
              <a:spcAft>
                <a:spcPts val="600"/>
              </a:spcAft>
            </a:pPr>
            <a:r>
              <a:rPr lang="pt-BR" sz="2400" dirty="0"/>
              <a:t>• A Associação Brasileira de Vídeo Popular - ABVP (1984-2004), que tinha como objetivo incentivar as iniciativas, teve papel articulador (discussão, disseminação, etc.) das experiências.</a:t>
            </a:r>
            <a:endParaRPr lang="pt-BR" sz="2200" dirty="0"/>
          </a:p>
        </p:txBody>
      </p:sp>
      <p:pic>
        <p:nvPicPr>
          <p:cNvPr id="5" name="Picture 2" descr="https://dl.dropboxusercontent.com/u/1524601/Suportes/boletim_AB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1929"/>
            <a:ext cx="21998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7544" y="4407959"/>
            <a:ext cx="213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Fonte: imagem - </a:t>
            </a:r>
            <a:r>
              <a:rPr lang="pt-BR" i="1" dirty="0">
                <a:hlinkClick r:id="rId3"/>
              </a:rPr>
              <a:t>CPV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Vídeo popular: características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124745" y="1464902"/>
            <a:ext cx="777686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4113" indent="-180975">
              <a:spcAft>
                <a:spcPts val="600"/>
              </a:spcAft>
            </a:pPr>
            <a:r>
              <a:rPr lang="pt-BR" sz="2800" dirty="0"/>
              <a:t>• “Pretendia-se que os vídeos não fossem feitos </a:t>
            </a:r>
            <a:r>
              <a:rPr lang="pt-BR" sz="2800" i="1" dirty="0"/>
              <a:t>sobre</a:t>
            </a:r>
            <a:r>
              <a:rPr lang="pt-BR" sz="2800" dirty="0"/>
              <a:t> e </a:t>
            </a:r>
            <a:r>
              <a:rPr lang="pt-BR" sz="2800" i="1" dirty="0"/>
              <a:t>para </a:t>
            </a:r>
            <a:r>
              <a:rPr lang="pt-BR" sz="2800" dirty="0"/>
              <a:t>os movimentos populares, mas, fundamentalmente, </a:t>
            </a:r>
            <a:r>
              <a:rPr lang="pt-BR" sz="2800" i="1" dirty="0"/>
              <a:t>pelos </a:t>
            </a:r>
            <a:r>
              <a:rPr lang="pt-BR" sz="2800" dirty="0"/>
              <a:t>movimentos populares” (Oliveira, 2001, p. 9).</a:t>
            </a:r>
          </a:p>
          <a:p>
            <a:pPr marL="2424113" indent="-180975">
              <a:spcAft>
                <a:spcPts val="600"/>
              </a:spcAft>
            </a:pPr>
            <a:r>
              <a:rPr lang="pt-BR" sz="2800" dirty="0"/>
              <a:t>• O processo (participativo, conscientizador, etc.) tinha o mesmo valor que o produto final, que se colocava como um instrumento de mobilização.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18777" r="67383" b="51851"/>
          <a:stretch/>
        </p:blipFill>
        <p:spPr bwMode="auto">
          <a:xfrm>
            <a:off x="5488383" y="1620664"/>
            <a:ext cx="3188073" cy="180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89302" y="3560888"/>
            <a:ext cx="259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hlinkClick r:id="rId3"/>
              </a:rPr>
              <a:t>https://bit.ly/3hMCMul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Vídeo popular: características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412776"/>
            <a:ext cx="511256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800" dirty="0"/>
              <a:t>• Embora analógico, no início, o vídeo popular já foi favorecido pelo barateamento dos equipamentos. Hoje predomina o digital (Porto; Moraes, 2008).</a:t>
            </a:r>
          </a:p>
          <a:p>
            <a:pPr marL="180975" indent="-180975">
              <a:spcAft>
                <a:spcPts val="600"/>
              </a:spcAft>
            </a:pPr>
            <a:r>
              <a:rPr lang="pt-BR" sz="2800" dirty="0"/>
              <a:t>• As fontes de financiamento eram, de maneira geral, os movimentos sociais e os próprios realizadores, mas também aportes de organizações estrangeiras.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3AD9AD-AEC2-47DA-A4BC-EF3012A9C13C}"/>
              </a:ext>
            </a:extLst>
          </p:cNvPr>
          <p:cNvSpPr txBox="1"/>
          <p:nvPr/>
        </p:nvSpPr>
        <p:spPr>
          <a:xfrm>
            <a:off x="5713172" y="3732121"/>
            <a:ext cx="322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/>
              <a:t>Vídeo de 1984</a:t>
            </a:r>
          </a:p>
          <a:p>
            <a:pPr algn="r"/>
            <a:r>
              <a:rPr lang="pt-BR" sz="1600" dirty="0">
                <a:hlinkClick r:id="rId2"/>
              </a:rPr>
              <a:t>https://bit.ly/2Bw6KSU</a:t>
            </a:r>
            <a:r>
              <a:rPr lang="pt-BR" sz="16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9E900C7-9FD2-4065-ABAE-26CB83304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19261" r="74469" b="51282"/>
          <a:stretch/>
        </p:blipFill>
        <p:spPr bwMode="auto">
          <a:xfrm>
            <a:off x="5824508" y="1475656"/>
            <a:ext cx="3001410" cy="22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53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8166"/>
            <a:ext cx="1008112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popular: características e desenvolvimento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52" y="1124744"/>
            <a:ext cx="6436223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</a:pPr>
            <a:r>
              <a:rPr lang="pt-BR" sz="2400" dirty="0"/>
              <a:t>• Os circuitos de exibição estavam ligados principalmente aos próprios movimentos sociais.</a:t>
            </a:r>
          </a:p>
          <a:p>
            <a:pPr marL="265113" indent="-265113">
              <a:spcAft>
                <a:spcPts val="600"/>
              </a:spcAft>
            </a:pPr>
            <a:r>
              <a:rPr lang="pt-BR" sz="2400" dirty="0"/>
              <a:t>• Para Oliveira (2001), nos anos 1980 os vídeos caracterizam-se por um tom de </a:t>
            </a:r>
            <a:r>
              <a:rPr lang="pt-BR" sz="2400" i="1" dirty="0"/>
              <a:t>denúncia</a:t>
            </a:r>
            <a:r>
              <a:rPr lang="pt-BR" sz="2400" dirty="0"/>
              <a:t> e/ou </a:t>
            </a:r>
            <a:r>
              <a:rPr lang="pt-BR" sz="2400" i="1" dirty="0"/>
              <a:t>luta</a:t>
            </a:r>
            <a:r>
              <a:rPr lang="pt-BR" sz="2400" dirty="0"/>
              <a:t>, predominando o documental; a apresentação de um problema é seguida pela indicação de uma ação, que remetia a questões estruturais.</a:t>
            </a:r>
          </a:p>
          <a:p>
            <a:pPr marL="265113" indent="-265113">
              <a:spcAft>
                <a:spcPts val="600"/>
              </a:spcAft>
            </a:pPr>
            <a:r>
              <a:rPr lang="pt-BR" sz="2400" dirty="0"/>
              <a:t>• A partir de meados dos anos 90, essa proposta de “fazer a cabeça” se dilui, e os vídeos, mais </a:t>
            </a:r>
            <a:r>
              <a:rPr lang="pt-BR" sz="2400" i="1" dirty="0"/>
              <a:t>interativos</a:t>
            </a:r>
            <a:r>
              <a:rPr lang="pt-BR" sz="2400" dirty="0"/>
              <a:t>, abordam dimensões mais íntimas, propondo “questões que incitam os espectadores a redefinir o modo de perceber a realidade” (Oliveira, 2001, p. 15).</a:t>
            </a:r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58338" r="74469" b="13216"/>
          <a:stretch/>
        </p:blipFill>
        <p:spPr bwMode="auto">
          <a:xfrm>
            <a:off x="6541937" y="1353522"/>
            <a:ext cx="2381709" cy="172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43681" y="313661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/>
              <a:t>Vídeo de 1990</a:t>
            </a:r>
          </a:p>
          <a:p>
            <a:pPr algn="r"/>
            <a:r>
              <a:rPr lang="pt-BR" sz="1600" dirty="0">
                <a:hlinkClick r:id="rId3"/>
              </a:rPr>
              <a:t>https://bit.ly/2NeFP0q</a:t>
            </a:r>
            <a:r>
              <a:rPr lang="pt-BR" sz="16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2337</Words>
  <Application>Microsoft Office PowerPoint</Application>
  <PresentationFormat>Apresentação na tela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Titillium Web</vt:lpstr>
      <vt:lpstr>Tema do Office</vt:lpstr>
      <vt:lpstr>Apresentação do PowerPoint</vt:lpstr>
      <vt:lpstr>Recepção, educomunicação e TV/vídeo</vt:lpstr>
      <vt:lpstr>Recepção e práticas educomunicativas</vt:lpstr>
      <vt:lpstr>Formar uma nova recepção - I</vt:lpstr>
      <vt:lpstr>Formar uma nova recepção - II</vt:lpstr>
      <vt:lpstr>Vídeo Popular: origens</vt:lpstr>
      <vt:lpstr>Vídeo popular: características</vt:lpstr>
      <vt:lpstr>Vídeo popular: características</vt:lpstr>
      <vt:lpstr>Vídeo popular: características e desenvolvimento</vt:lpstr>
      <vt:lpstr>Vídeo popular: tendências recentes</vt:lpstr>
      <vt:lpstr>Vídeo popular: tendências recentes</vt:lpstr>
      <vt:lpstr>Vídeo popular e educomunicação</vt:lpstr>
      <vt:lpstr>Vídeo popular e educomunicação</vt:lpstr>
      <vt:lpstr>TV Comunitária: história</vt:lpstr>
      <vt:lpstr>TV Comunitária: história</vt:lpstr>
      <vt:lpstr>TV Comunitária: características</vt:lpstr>
      <vt:lpstr>TV Comunitária: características</vt:lpstr>
      <vt:lpstr>TV Comunitária e educomunicação</vt:lpstr>
      <vt:lpstr>Produções e experiências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richardromancini</dc:creator>
  <cp:lastModifiedBy>Richard Romancini</cp:lastModifiedBy>
  <cp:revision>84</cp:revision>
  <dcterms:created xsi:type="dcterms:W3CDTF">2014-05-16T15:49:27Z</dcterms:created>
  <dcterms:modified xsi:type="dcterms:W3CDTF">2020-06-22T19:46:50Z</dcterms:modified>
</cp:coreProperties>
</file>