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59"/>
  </p:notesMasterIdLst>
  <p:sldIdLst>
    <p:sldId id="590" r:id="rId2"/>
    <p:sldId id="413" r:id="rId3"/>
    <p:sldId id="537" r:id="rId4"/>
    <p:sldId id="536" r:id="rId5"/>
    <p:sldId id="431" r:id="rId6"/>
    <p:sldId id="538" r:id="rId7"/>
    <p:sldId id="497" r:id="rId8"/>
    <p:sldId id="540" r:id="rId9"/>
    <p:sldId id="541" r:id="rId10"/>
    <p:sldId id="542" r:id="rId11"/>
    <p:sldId id="543" r:id="rId12"/>
    <p:sldId id="544" r:id="rId13"/>
    <p:sldId id="545" r:id="rId14"/>
    <p:sldId id="546" r:id="rId15"/>
    <p:sldId id="547" r:id="rId16"/>
    <p:sldId id="548" r:id="rId17"/>
    <p:sldId id="549" r:id="rId18"/>
    <p:sldId id="550" r:id="rId19"/>
    <p:sldId id="551" r:id="rId20"/>
    <p:sldId id="553" r:id="rId21"/>
    <p:sldId id="555" r:id="rId22"/>
    <p:sldId id="554" r:id="rId23"/>
    <p:sldId id="556" r:id="rId24"/>
    <p:sldId id="557" r:id="rId25"/>
    <p:sldId id="558" r:id="rId26"/>
    <p:sldId id="559" r:id="rId27"/>
    <p:sldId id="560" r:id="rId28"/>
    <p:sldId id="561" r:id="rId29"/>
    <p:sldId id="562" r:id="rId30"/>
    <p:sldId id="563" r:id="rId31"/>
    <p:sldId id="564" r:id="rId32"/>
    <p:sldId id="565" r:id="rId33"/>
    <p:sldId id="566" r:id="rId34"/>
    <p:sldId id="567" r:id="rId35"/>
    <p:sldId id="568" r:id="rId36"/>
    <p:sldId id="569" r:id="rId37"/>
    <p:sldId id="570" r:id="rId38"/>
    <p:sldId id="571" r:id="rId39"/>
    <p:sldId id="572" r:id="rId40"/>
    <p:sldId id="573" r:id="rId41"/>
    <p:sldId id="574" r:id="rId42"/>
    <p:sldId id="575" r:id="rId43"/>
    <p:sldId id="576" r:id="rId44"/>
    <p:sldId id="577" r:id="rId45"/>
    <p:sldId id="578" r:id="rId46"/>
    <p:sldId id="579" r:id="rId47"/>
    <p:sldId id="580" r:id="rId48"/>
    <p:sldId id="581" r:id="rId49"/>
    <p:sldId id="582" r:id="rId50"/>
    <p:sldId id="583" r:id="rId51"/>
    <p:sldId id="584" r:id="rId52"/>
    <p:sldId id="585" r:id="rId53"/>
    <p:sldId id="586" r:id="rId54"/>
    <p:sldId id="587" r:id="rId55"/>
    <p:sldId id="588" r:id="rId56"/>
    <p:sldId id="589" r:id="rId57"/>
    <p:sldId id="591" r:id="rId58"/>
  </p:sldIdLst>
  <p:sldSz cx="9144000" cy="6858000" type="screen4x3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44" autoAdjust="0"/>
    <p:restoredTop sz="65375" autoAdjust="0"/>
  </p:normalViewPr>
  <p:slideViewPr>
    <p:cSldViewPr>
      <p:cViewPr varScale="1">
        <p:scale>
          <a:sx n="85" d="100"/>
          <a:sy n="85" d="100"/>
        </p:scale>
        <p:origin x="-14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272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17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541CA-CB26-4FC8-88C9-16DD3B038D09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861442"/>
            <a:ext cx="5683250" cy="4605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8427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3" y="9721106"/>
            <a:ext cx="3078427" cy="5117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E75FE-11C6-405C-B694-6D14E0A3596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5306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5362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0259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10375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4816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6059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3115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750642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84219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1186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0457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98CB-3BCD-4F6A-B800-B151D445D34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327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798CB-3BCD-4F6A-B800-B151D445D34C}" type="datetimeFigureOut">
              <a:rPr lang="pt-BR" smtClean="0"/>
              <a:pPr/>
              <a:t>12/11/2020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B5C62-CF3F-489D-BE29-182FC01DEBC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333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1604" y="1744661"/>
            <a:ext cx="6715172" cy="1470025"/>
          </a:xfrm>
        </p:spPr>
        <p:txBody>
          <a:bodyPr>
            <a:normAutofit fontScale="90000"/>
          </a:bodyPr>
          <a:lstStyle/>
          <a:p>
            <a:r>
              <a:rPr lang="pt-BR" sz="3100" b="1" i="1" dirty="0" smtClean="0"/>
              <a:t>Escola Superior de Agricultura</a:t>
            </a:r>
            <a:br>
              <a:rPr lang="pt-BR" sz="3100" b="1" i="1" dirty="0" smtClean="0"/>
            </a:br>
            <a:r>
              <a:rPr lang="pt-BR" sz="3100" b="1" i="1" dirty="0" smtClean="0"/>
              <a:t> “Luiz de Queiroz”</a:t>
            </a:r>
            <a:br>
              <a:rPr lang="pt-BR" sz="3100" b="1" i="1" dirty="0" smtClean="0"/>
            </a:br>
            <a:r>
              <a:rPr lang="pt-BR" sz="3100" b="1" i="1" dirty="0" smtClean="0"/>
              <a:t>Universidade de São Paulo</a:t>
            </a:r>
            <a:br>
              <a:rPr lang="pt-BR" sz="3100" b="1" i="1" dirty="0" smtClean="0"/>
            </a:br>
            <a:r>
              <a:rPr lang="pt-BR" sz="3100" b="1" i="1" dirty="0" smtClean="0"/>
              <a:t/>
            </a:r>
            <a:br>
              <a:rPr lang="pt-BR" sz="3100" b="1" i="1" dirty="0" smtClean="0"/>
            </a:br>
            <a:r>
              <a:rPr lang="pt-BR" b="1" i="1" dirty="0" smtClean="0"/>
              <a:t>LCE2112 </a:t>
            </a:r>
            <a:r>
              <a:rPr lang="pt-BR" b="1" i="1" dirty="0"/>
              <a:t>– Estatística </a:t>
            </a:r>
            <a:r>
              <a:rPr lang="pt-BR" b="1" i="1" dirty="0" smtClean="0"/>
              <a:t>Aplicada às Ciências Sociais e Ambientais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pt-BR" dirty="0" smtClean="0"/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Profa. </a:t>
            </a:r>
            <a:r>
              <a:rPr lang="pt-BR" dirty="0" err="1" smtClean="0">
                <a:solidFill>
                  <a:schemeClr val="tx1"/>
                </a:solidFill>
              </a:rPr>
              <a:t>Taciana</a:t>
            </a:r>
            <a:r>
              <a:rPr lang="pt-BR" dirty="0" smtClean="0">
                <a:solidFill>
                  <a:schemeClr val="tx1"/>
                </a:solidFill>
              </a:rPr>
              <a:t> Villela </a:t>
            </a:r>
            <a:r>
              <a:rPr lang="pt-BR" dirty="0" err="1" smtClean="0">
                <a:solidFill>
                  <a:schemeClr val="tx1"/>
                </a:solidFill>
              </a:rPr>
              <a:t>Savian</a:t>
            </a:r>
            <a:endParaRPr lang="pt-BR" dirty="0" smtClean="0">
              <a:solidFill>
                <a:schemeClr val="tx1"/>
              </a:solidFill>
            </a:endParaRPr>
          </a:p>
          <a:p>
            <a:pPr algn="r"/>
            <a:r>
              <a:rPr lang="pt-BR" dirty="0" smtClean="0">
                <a:solidFill>
                  <a:schemeClr val="tx1"/>
                </a:solidFill>
              </a:rPr>
              <a:t>tvsavian@usp.br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7650" name="Picture 2" descr="http://www4.esalq.usp.br/sites/default/files/logo-esalq-simbol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129540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2299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3200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sz="32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sz="32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3200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r>
                  <a:rPr lang="pt-BR" sz="3200" b="1" dirty="0" smtClean="0"/>
                  <a:t>Intervalo de 99% de confiança para 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</a:rPr>
                        <m:t>𝟏</m:t>
                      </m:r>
                      <m:r>
                        <a:rPr lang="pt-BR" sz="3200" b="1" i="1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𝟗𝟗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 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𝟎𝟏</m:t>
                      </m:r>
                    </m:oMath>
                  </m:oMathPara>
                </a14:m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r>
                  <a:rPr lang="pt-BR" sz="3200" b="1" dirty="0"/>
                  <a:t>Intervalo de </a:t>
                </a:r>
                <a:r>
                  <a:rPr lang="pt-BR" sz="3200" b="1" dirty="0" smtClean="0"/>
                  <a:t>95% </a:t>
                </a:r>
                <a:r>
                  <a:rPr lang="pt-BR" sz="32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dirty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</a:rPr>
                        <m:t>𝟏</m:t>
                      </m:r>
                      <m:r>
                        <a:rPr lang="pt-BR" sz="3200" b="1" i="1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𝟗𝟓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 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𝟎𝟓</m:t>
                      </m:r>
                    </m:oMath>
                  </m:oMathPara>
                </a14:m>
                <a:endParaRPr lang="pt-BR" sz="3200" b="1" dirty="0"/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36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31" y="1916832"/>
            <a:ext cx="706805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de seta reta 5"/>
          <p:cNvCxnSpPr/>
          <p:nvPr/>
        </p:nvCxnSpPr>
        <p:spPr>
          <a:xfrm>
            <a:off x="4067944" y="3140968"/>
            <a:ext cx="1224136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6932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31" y="1916832"/>
            <a:ext cx="706805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179512" y="3708321"/>
                <a:ext cx="396044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3200" b="1" dirty="0" smtClean="0"/>
                  <a:t>Intervalo de 95% </a:t>
                </a:r>
                <a:r>
                  <a:rPr lang="pt-BR" sz="32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i="1" dirty="0" smtClean="0">
                  <a:latin typeface="Cambria Math"/>
                  <a:ea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𝟗𝟓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08321"/>
                <a:ext cx="396044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3846" t="-50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>
            <a:off x="3995936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508104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361612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0,4750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873780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0,4750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9644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321556563"/>
              </p:ext>
            </p:extLst>
          </p:nvPr>
        </p:nvGraphicFramePr>
        <p:xfrm>
          <a:off x="395539" y="1124744"/>
          <a:ext cx="8496941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59"/>
                <a:gridCol w="807469"/>
                <a:gridCol w="808351"/>
                <a:gridCol w="807469"/>
                <a:gridCol w="808351"/>
                <a:gridCol w="808351"/>
                <a:gridCol w="807469"/>
                <a:gridCol w="808351"/>
                <a:gridCol w="807469"/>
                <a:gridCol w="808351"/>
                <a:gridCol w="808351"/>
              </a:tblGrid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Z</a:t>
                      </a:r>
                      <a:r>
                        <a:rPr lang="en-US" sz="1400" b="1" baseline="-25000" dirty="0" err="1" smtClean="0">
                          <a:effectLst/>
                        </a:rPr>
                        <a:t>c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0,0120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0,0160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0,0199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0,0239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0,0319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0,0359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0,0398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0,0714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0,0753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0,0793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0,0832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0,0871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0,0910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0,0948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0,1026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0,1103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0,1141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0,1179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0,1517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0,1628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0,1879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0,1985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0,2123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0,2190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0,2224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0,4452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0,4474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0,4495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0,4505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0,4535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0,4545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0,4582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0,4616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0,4633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0,4686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0,4706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0,4750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0,4767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0,4812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0,4890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0,4949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0,4974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5580112" y="3501008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2373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59" y="1916832"/>
            <a:ext cx="3534029" cy="23402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𝟎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𝟗𝟔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𝟗𝟔</m:t>
                          </m:r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</a:rPr>
                        <m:t>𝟎</m:t>
                      </m:r>
                      <m:r>
                        <a:rPr lang="pt-BR" b="1" i="1">
                          <a:latin typeface="Cambria Math"/>
                        </a:rPr>
                        <m:t>,</m:t>
                      </m:r>
                      <m:r>
                        <a:rPr lang="pt-BR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b="1" i="1" dirty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>
                              <a:latin typeface="Cambria Math"/>
                            </a:rPr>
                            <m:t>−</m:t>
                          </m:r>
                          <m:r>
                            <a:rPr lang="pt-BR" b="1" i="1">
                              <a:latin typeface="Cambria Math"/>
                            </a:rPr>
                            <m:t>𝟏</m:t>
                          </m:r>
                          <m:r>
                            <a:rPr lang="pt-BR" b="1" i="1">
                              <a:latin typeface="Cambria Math"/>
                            </a:rPr>
                            <m:t>,</m:t>
                          </m:r>
                          <m:r>
                            <a:rPr lang="pt-BR" b="1" i="1">
                              <a:latin typeface="Cambria Math"/>
                            </a:rPr>
                            <m:t>𝟗𝟔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1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pt-BR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b="1" i="1">
                                              <a:latin typeface="Cambria Math"/>
                                              <a:ea typeface="Cambria Math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pt-BR" b="1" i="1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b="1" i="1"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𝟗𝟔</m:t>
                          </m:r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</a:rPr>
                        <m:t>𝟎</m:t>
                      </m:r>
                      <m:r>
                        <a:rPr lang="pt-BR" b="1" i="1">
                          <a:latin typeface="Cambria Math"/>
                        </a:rPr>
                        <m:t>,</m:t>
                      </m:r>
                      <m:r>
                        <a:rPr lang="pt-BR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b="1" dirty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0523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59" y="1916832"/>
            <a:ext cx="3534029" cy="23402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𝟗𝟔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𝑿</m:t>
                                  </m:r>
                                </m:e>
                              </m:acc>
                              <m:r>
                                <a:rPr lang="pt-BR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1" i="1">
                                  <a:latin typeface="Cambria Math"/>
                                  <a:ea typeface="Cambria Math"/>
                                </a:rPr>
                                <m:t>𝝁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sz="2400" b="1" i="1">
                                              <a:latin typeface="Cambria Math" panose="02040503050406030204" pitchFamily="18" charset="0"/>
                                              <a:ea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sz="2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𝝈</m:t>
                                          </m:r>
                                        </m:e>
                                        <m:sup>
                                          <m:r>
                                            <a:rPr lang="pt-BR" sz="2400" b="1" i="1"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𝟗𝟔</m:t>
                          </m:r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𝟎</m:t>
                      </m:r>
                      <m:r>
                        <a:rPr lang="pt-BR" sz="2400" b="1" i="1">
                          <a:latin typeface="Cambria Math"/>
                        </a:rPr>
                        <m:t>,</m:t>
                      </m:r>
                      <m:r>
                        <a:rPr lang="pt-BR" sz="2400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sz="2400" b="1" dirty="0" smtClean="0">
                  <a:ea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sz="1100" b="1" dirty="0">
                  <a:ea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1" i="1" smtClean="0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  <m:r>
                            <a:rPr lang="pt-BR" sz="2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𝟗𝟔</m:t>
                          </m:r>
                          <m:rad>
                            <m:radPr>
                              <m:degHide m:val="on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2400" b="1" i="1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rad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acc>
                            <m:accPr>
                              <m:chr m:val="̅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𝑿</m:t>
                              </m:r>
                            </m:e>
                          </m:acc>
                          <m:r>
                            <a:rPr lang="pt-B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𝟗𝟔</m:t>
                          </m:r>
                          <m:rad>
                            <m:radPr>
                              <m:degHide m:val="on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2400" b="1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𝝈</m:t>
                                      </m:r>
                                    </m:e>
                                    <m:sup>
                                      <m:r>
                                        <a:rPr lang="pt-BR" sz="2400" b="1" i="1"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2400" b="1" i="1">
                                      <a:latin typeface="Cambria Math"/>
                                      <a:ea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𝟎</m:t>
                      </m:r>
                      <m:r>
                        <a:rPr lang="pt-BR" sz="2400" b="1" i="1">
                          <a:latin typeface="Cambria Math"/>
                        </a:rPr>
                        <m:t>,</m:t>
                      </m:r>
                      <m:r>
                        <a:rPr lang="pt-BR" sz="2400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sz="2400" b="1" dirty="0" smtClean="0"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𝒁</m:t>
                        </m:r>
                      </m:e>
                      <m:sub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 b="-3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0382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971550" lvl="1" indent="-514350" algn="just">
                  <a:buAutoNum type="alphaLcParenBoth"/>
                </a:pPr>
                <a:r>
                  <a:rPr lang="pt-BR" b="1" dirty="0" smtClean="0"/>
                  <a:t>Calcule </a:t>
                </a:r>
                <a:r>
                  <a:rPr lang="pt-BR" b="1" dirty="0"/>
                  <a:t>a estimativa pontual </a:t>
                </a:r>
                <a:r>
                  <a:rPr lang="pt-BR" b="1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smtClean="0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pt-BR" b="1" dirty="0" smtClean="0"/>
                  <a:t>) da </a:t>
                </a:r>
                <a:r>
                  <a:rPr lang="pt-BR" b="1" dirty="0"/>
                  <a:t>média </a:t>
                </a:r>
                <a:r>
                  <a:rPr lang="pt-BR" b="1" dirty="0" smtClean="0"/>
                  <a:t>populacional 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), </a:t>
                </a:r>
                <a:r>
                  <a:rPr lang="pt-BR" b="1" dirty="0"/>
                  <a:t>com base nesta amostra. </a:t>
                </a:r>
                <a:endParaRPr lang="pt-BR" b="1" dirty="0" smtClean="0"/>
              </a:p>
              <a:p>
                <a:pPr marL="971550" lvl="1" indent="-514350" algn="just">
                  <a:buAutoNum type="alphaLcParenBoth"/>
                </a:pPr>
                <a:r>
                  <a:rPr lang="pt-BR" b="1" dirty="0" smtClean="0"/>
                  <a:t>Determine </a:t>
                </a:r>
                <a:r>
                  <a:rPr lang="pt-BR" b="1" dirty="0"/>
                  <a:t>o intervalo de confiança para a resistência </a:t>
                </a:r>
                <a:r>
                  <a:rPr lang="pt-BR" b="1" dirty="0" smtClean="0"/>
                  <a:t>média 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 </a:t>
                </a:r>
                <a:r>
                  <a:rPr lang="pt-BR" b="1" dirty="0"/>
                  <a:t>com um coeficiente de confiança de </a:t>
                </a:r>
                <a:r>
                  <a:rPr lang="pt-BR" b="1" dirty="0" smtClean="0"/>
                  <a:t>95%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 b="-35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9867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971550" lvl="1" indent="-514350" algn="just">
                  <a:buAutoNum type="alphaLcParenBoth"/>
                </a:pPr>
                <a:r>
                  <a:rPr lang="pt-BR" b="1" dirty="0" smtClean="0"/>
                  <a:t>Calcule </a:t>
                </a:r>
                <a:r>
                  <a:rPr lang="pt-BR" b="1" dirty="0"/>
                  <a:t>a estimativa pontual </a:t>
                </a:r>
                <a:r>
                  <a:rPr lang="pt-BR" b="1" dirty="0" smtClean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smtClean="0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pt-BR" b="1" dirty="0" smtClean="0"/>
                  <a:t>) da </a:t>
                </a:r>
                <a:r>
                  <a:rPr lang="pt-BR" b="1" dirty="0"/>
                  <a:t>média </a:t>
                </a:r>
                <a:r>
                  <a:rPr lang="pt-BR" b="1" dirty="0" smtClean="0"/>
                  <a:t>populacional 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), </a:t>
                </a:r>
                <a:r>
                  <a:rPr lang="pt-BR" b="1" dirty="0"/>
                  <a:t>com base nesta amostra. </a:t>
                </a:r>
                <a:endParaRPr lang="pt-BR" b="1" dirty="0" smtClean="0"/>
              </a:p>
              <a:p>
                <a:pPr marL="457200" lvl="1" indent="0" algn="just">
                  <a:buNone/>
                </a:pPr>
                <a:endParaRPr lang="pt-BR" b="1" i="1" dirty="0" smtClean="0">
                  <a:latin typeface="Cambria Math"/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b="1" i="1" smtClean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1" i="1" smtClean="0">
                              <a:latin typeface="Cambria Math"/>
                            </a:rPr>
                            <m:t>𝟕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+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𝟔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𝟖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+…+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𝟗</m:t>
                          </m:r>
                        </m:num>
                        <m:den>
                          <m:r>
                            <a:rPr lang="pt-BR" b="1" i="1" smtClean="0">
                              <a:latin typeface="Cambria Math"/>
                            </a:rPr>
                            <m:t>𝟏𝟎</m:t>
                          </m:r>
                        </m:den>
                      </m:f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𝟔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𝟔𝟓</m:t>
                      </m:r>
                      <m:r>
                        <a:rPr lang="pt-BR" b="1" i="1" smtClean="0">
                          <a:latin typeface="Cambria Math"/>
                        </a:rPr>
                        <m:t> </m:t>
                      </m:r>
                      <m:r>
                        <a:rPr lang="pt-BR" b="1" i="1" smtClean="0">
                          <a:latin typeface="Cambria Math"/>
                        </a:rPr>
                        <m:t>𝒖𝒏𝒊𝒅𝒂𝒅𝒆𝒔</m:t>
                      </m:r>
                    </m:oMath>
                  </m:oMathPara>
                </a14:m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4258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1077913" lvl="1" indent="-620713" algn="just">
                  <a:buNone/>
                </a:pPr>
                <a:r>
                  <a:rPr lang="pt-BR" b="1" dirty="0" smtClean="0"/>
                  <a:t>(b) Determine </a:t>
                </a:r>
                <a:r>
                  <a:rPr lang="pt-BR" b="1" dirty="0"/>
                  <a:t>o intervalo de confiança para a resistência </a:t>
                </a:r>
                <a:r>
                  <a:rPr lang="pt-BR" b="1" dirty="0" smtClean="0"/>
                  <a:t>média 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 </a:t>
                </a:r>
                <a:r>
                  <a:rPr lang="pt-BR" b="1" dirty="0"/>
                  <a:t>com um coeficiente de confiança de </a:t>
                </a:r>
                <a:r>
                  <a:rPr lang="pt-BR" b="1" dirty="0" smtClean="0"/>
                  <a:t>95%</a:t>
                </a:r>
              </a:p>
              <a:p>
                <a:pPr marL="1077913" lvl="1" indent="-620713" algn="just">
                  <a:buNone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𝒁</m:t>
                        </m:r>
                      </m:e>
                      <m:sub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5508104" y="4995439"/>
                <a:ext cx="3096344" cy="160191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𝟔</m:t>
                      </m:r>
                      <m:r>
                        <a:rPr lang="pt-BR" sz="2400" b="1" i="1" smtClean="0">
                          <a:latin typeface="Cambria Math"/>
                        </a:rPr>
                        <m:t>,</m:t>
                      </m:r>
                      <m:r>
                        <a:rPr lang="pt-BR" sz="2400" b="1" i="1" smtClean="0">
                          <a:latin typeface="Cambria Math"/>
                        </a:rPr>
                        <m:t>𝟔𝟓</m:t>
                      </m:r>
                    </m:oMath>
                  </m:oMathPara>
                </a14:m>
                <a:endParaRPr lang="pt-BR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𝒁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pt-BR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400" b="1" i="1" smtClean="0"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pt-BR" sz="24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𝟏</m:t>
                      </m:r>
                      <m:r>
                        <a:rPr lang="pt-BR" sz="2400" b="1" i="1" smtClean="0">
                          <a:latin typeface="Cambria Math"/>
                        </a:rPr>
                        <m:t>,</m:t>
                      </m:r>
                      <m:r>
                        <a:rPr lang="pt-BR" sz="2400" b="1" i="1" smtClean="0">
                          <a:latin typeface="Cambria Math"/>
                        </a:rPr>
                        <m:t>𝟗𝟔</m:t>
                      </m:r>
                    </m:oMath>
                  </m:oMathPara>
                </a14:m>
                <a:endParaRPr lang="pt-BR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pt-BR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pt-BR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𝒏</m:t>
                      </m:r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995439"/>
                <a:ext cx="3096344" cy="160191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21972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1077913" lvl="1" indent="-620713" algn="just">
                  <a:buNone/>
                </a:pPr>
                <a:endParaRPr lang="pt-BR" sz="1000" b="1" i="1" dirty="0" smtClean="0">
                  <a:solidFill>
                    <a:srgbClr val="FF0000"/>
                  </a:solidFill>
                  <a:latin typeface="Cambria Math"/>
                  <a:sym typeface="Wingdings" pitchFamily="2" charset="2"/>
                </a:endParaRPr>
              </a:p>
              <a:p>
                <a:pPr marL="1077913" lvl="1" indent="-620713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𝟓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,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𝟒𝟏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&lt;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𝝁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&lt;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𝟕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,</m:t>
                      </m:r>
                      <m:r>
                        <a:rPr lang="pt-BR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𝟖𝟗</m:t>
                      </m:r>
                    </m:oMath>
                  </m:oMathPara>
                </a14:m>
                <a:endParaRPr lang="pt-BR" b="1" dirty="0" smtClean="0">
                  <a:solidFill>
                    <a:srgbClr val="FF0000"/>
                  </a:solidFill>
                  <a:ea typeface="Cambria Math"/>
                  <a:sym typeface="Wingdings" pitchFamily="2" charset="2"/>
                </a:endParaRPr>
              </a:p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Se forem retiradas amostras repetidas vezes nesta população aproximadamente em 95% das vezes a resistência média do material (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>) estará no intervalo encontrado (entre 5,41 unidades e 7,89 unidades).</a:t>
                </a: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 b="-226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7376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363272" cy="5256584"/>
              </a:xfrm>
            </p:spPr>
            <p:txBody>
              <a:bodyPr>
                <a:normAutofit lnSpcReduction="10000"/>
              </a:bodyPr>
              <a:lstStyle/>
              <a:p>
                <a:pPr marL="0" indent="0" algn="just">
                  <a:buNone/>
                </a:pPr>
                <a:r>
                  <a:rPr lang="pt-BR" dirty="0" smtClean="0"/>
                  <a:t>A </a:t>
                </a:r>
                <a:r>
                  <a:rPr lang="pt-BR" b="1" dirty="0">
                    <a:solidFill>
                      <a:srgbClr val="FF0000"/>
                    </a:solidFill>
                  </a:rPr>
                  <a:t>distribuição amostral de uma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estatística.</a:t>
                </a:r>
              </a:p>
              <a:p>
                <a:pPr marL="0" indent="0" algn="just">
                  <a:buNone/>
                </a:pPr>
                <a:r>
                  <a:rPr lang="pt-BR" b="1" dirty="0"/>
                  <a:t>Distribuição amostral da média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pt-BR" b="1" dirty="0"/>
                  <a:t>)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> conhecida</a:t>
                </a:r>
                <a:endParaRPr lang="pt-BR" b="1" dirty="0"/>
              </a:p>
              <a:p>
                <a:pPr marL="0" indent="0" algn="just">
                  <a:buNone/>
                </a:pPr>
                <a:r>
                  <a:rPr lang="pt-BR" dirty="0" smtClean="0"/>
                  <a:t>    Teorema do Limite Central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pt-BR" sz="14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6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𝑿</m:t>
                      </m:r>
                      <m:r>
                        <a:rPr lang="pt-BR" sz="36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m:rPr>
                          <m:sty m:val="p"/>
                        </m:rPr>
                        <a:rPr lang="pt-BR" sz="36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Distribui</m:t>
                      </m:r>
                      <m:r>
                        <a:rPr lang="pt-BR" sz="36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çã</m:t>
                      </m:r>
                      <m:r>
                        <m:rPr>
                          <m:sty m:val="p"/>
                        </m:rPr>
                        <a:rPr lang="pt-BR" sz="3600" b="0" i="0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o</m:t>
                      </m:r>
                      <m:d>
                        <m:dPr>
                          <m:ctrlP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pt-BR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pt-BR" sz="36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𝝈</m:t>
                              </m:r>
                            </m:e>
                            <m:sup>
                              <m:r>
                                <a:rPr lang="pt-BR" sz="36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pt-BR" sz="3600" b="1" dirty="0"/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pt-BR" sz="36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just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pt-BR" sz="36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pt-BR" sz="36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𝑵</m:t>
                      </m:r>
                      <m:d>
                        <m:dPr>
                          <m:ctrlP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𝝁</m:t>
                          </m:r>
                          <m:r>
                            <a:rPr lang="pt-BR" sz="3600" b="1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pt-BR" sz="3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3600" b="1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36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𝝈</m:t>
                                  </m:r>
                                </m:e>
                                <m:sup>
                                  <m:r>
                                    <a:rPr lang="pt-BR" sz="36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pt-BR" sz="3600" b="1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den>
                          </m:f>
                        </m:e>
                      </m:d>
                      <m:r>
                        <a:rPr lang="pt-BR" sz="36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     </m:t>
                      </m:r>
                      <m:r>
                        <a:rPr lang="pt-BR" sz="3600" i="1">
                          <a:latin typeface="Cambria Math"/>
                        </a:rPr>
                        <m:t>𝑍</m:t>
                      </m:r>
                      <m:r>
                        <a:rPr lang="pt-BR" sz="3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pt-BR" sz="3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600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r>
                            <a:rPr lang="pt-BR" sz="3600" i="1">
                              <a:latin typeface="Cambria Math"/>
                            </a:rPr>
                            <m:t>−</m:t>
                          </m:r>
                          <m:r>
                            <a:rPr lang="pt-BR" sz="36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36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3600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sz="3600" i="1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sz="3600" i="1">
                                          <a:latin typeface="Cambria Math"/>
                                          <a:ea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pt-BR" sz="3600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sz="3600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sz="3600" b="1" dirty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363272" cy="5256584"/>
              </a:xfrm>
              <a:blipFill rotWithShape="1">
                <a:blip r:embed="rId2"/>
                <a:stretch>
                  <a:fillRect l="-1822" t="-24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95617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1077913" lvl="1" indent="-620713" algn="just">
                  <a:buNone/>
                </a:pPr>
                <a:r>
                  <a:rPr lang="pt-BR" b="1" dirty="0" smtClean="0"/>
                  <a:t>(c) Determine </a:t>
                </a:r>
                <a:r>
                  <a:rPr lang="pt-BR" b="1" dirty="0"/>
                  <a:t>o intervalo de confiança para a resistência </a:t>
                </a:r>
                <a:r>
                  <a:rPr lang="pt-BR" b="1" dirty="0" smtClean="0"/>
                  <a:t>média 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 </a:t>
                </a:r>
                <a:r>
                  <a:rPr lang="pt-BR" b="1" dirty="0"/>
                  <a:t>com um coeficiente de confiança de </a:t>
                </a:r>
                <a:r>
                  <a:rPr lang="pt-BR" b="1" dirty="0" smtClean="0"/>
                  <a:t>99%.</a:t>
                </a:r>
              </a:p>
              <a:p>
                <a:pPr marL="1077913" lvl="1" indent="-620713" algn="just">
                  <a:buNone/>
                </a:pPr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9518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31" y="1916832"/>
            <a:ext cx="706805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179512" y="3708321"/>
                <a:ext cx="396044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3200" b="1" dirty="0" smtClean="0"/>
                  <a:t>Intervalo de 99% </a:t>
                </a:r>
                <a:r>
                  <a:rPr lang="pt-BR" sz="32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i="1" dirty="0" smtClean="0">
                  <a:latin typeface="Cambria Math"/>
                  <a:ea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𝟗𝟗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08321"/>
                <a:ext cx="396044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3846" t="-50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>
            <a:off x="3995936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508104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361612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0,4950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73780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0,4950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7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29934396"/>
              </p:ext>
            </p:extLst>
          </p:nvPr>
        </p:nvGraphicFramePr>
        <p:xfrm>
          <a:off x="395539" y="1124744"/>
          <a:ext cx="8496941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59"/>
                <a:gridCol w="807469"/>
                <a:gridCol w="808351"/>
                <a:gridCol w="807469"/>
                <a:gridCol w="808351"/>
                <a:gridCol w="808351"/>
                <a:gridCol w="807469"/>
                <a:gridCol w="808351"/>
                <a:gridCol w="807469"/>
                <a:gridCol w="808351"/>
                <a:gridCol w="808351"/>
              </a:tblGrid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Z</a:t>
                      </a:r>
                      <a:r>
                        <a:rPr lang="en-US" sz="1400" b="1" baseline="-25000" dirty="0" err="1" smtClean="0">
                          <a:effectLst/>
                        </a:rPr>
                        <a:t>c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0,0120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0,0160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0,0199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0,0239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0,0319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0,0359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0,0398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0,0714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0,0753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0,0793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0,0832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0,0871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0,0910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0,0948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0,1026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0,1103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0,1141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0,1179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0,1517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0,1628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0,1879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0,1950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0,1985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0,2123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0,2190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0,2224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0,4452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0,4474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0,4495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0,4505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0,4535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0,4545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0,4582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0,4616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0,4633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0,4686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0,4706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0,4750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0,4767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0,4812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0,4890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0,4949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0,4974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</a:tbl>
          </a:graphicData>
        </a:graphic>
      </p:graphicFrame>
      <p:sp>
        <p:nvSpPr>
          <p:cNvPr id="5" name="Elipse 4"/>
          <p:cNvSpPr/>
          <p:nvPr/>
        </p:nvSpPr>
        <p:spPr>
          <a:xfrm>
            <a:off x="6372200" y="5229200"/>
            <a:ext cx="180020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830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1077913" lvl="1" indent="-620713" algn="just">
                  <a:buNone/>
                </a:pPr>
                <a:r>
                  <a:rPr lang="pt-BR" b="1" dirty="0" smtClean="0"/>
                  <a:t>(c) Determine </a:t>
                </a:r>
                <a:r>
                  <a:rPr lang="pt-BR" b="1" dirty="0"/>
                  <a:t>o intervalo de confiança para a resistência </a:t>
                </a:r>
                <a:r>
                  <a:rPr lang="pt-BR" b="1" dirty="0" smtClean="0"/>
                  <a:t>média 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 </a:t>
                </a:r>
                <a:r>
                  <a:rPr lang="pt-BR" b="1" dirty="0"/>
                  <a:t>com um coeficiente de confiança de </a:t>
                </a:r>
                <a:r>
                  <a:rPr lang="pt-BR" b="1" dirty="0" smtClean="0"/>
                  <a:t>99%.</a:t>
                </a:r>
              </a:p>
              <a:p>
                <a:pPr marL="1077913" lvl="1" indent="-620713" algn="just">
                  <a:buNone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𝒁</m:t>
                        </m:r>
                      </m:e>
                      <m:sub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𝝈</m:t>
                                </m:r>
                              </m:e>
                              <m:sup>
                                <m:r>
                                  <a:rPr lang="pt-BR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b="1" dirty="0"/>
              </a:p>
              <a:p>
                <a:pPr marL="1077913" lvl="1" indent="-620713" algn="just">
                  <a:buNone/>
                </a:pPr>
                <a:endParaRPr lang="pt-BR" b="1" dirty="0" smtClean="0"/>
              </a:p>
              <a:p>
                <a:pPr marL="1077913" lvl="1" indent="-620713" algn="just">
                  <a:buNone/>
                </a:pPr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CaixaDeTexto 4"/>
              <p:cNvSpPr txBox="1"/>
              <p:nvPr/>
            </p:nvSpPr>
            <p:spPr>
              <a:xfrm>
                <a:off x="5508104" y="4995439"/>
                <a:ext cx="3096344" cy="16675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2400" b="1" i="1" smtClean="0">
                              <a:latin typeface="Cambria Math"/>
                            </a:rPr>
                            <m:t>𝑿</m:t>
                          </m:r>
                        </m:e>
                      </m:acc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𝟔</m:t>
                      </m:r>
                      <m:r>
                        <a:rPr lang="pt-BR" sz="2400" b="1" i="1" smtClean="0">
                          <a:latin typeface="Cambria Math"/>
                        </a:rPr>
                        <m:t>,</m:t>
                      </m:r>
                      <m:r>
                        <a:rPr lang="pt-BR" sz="2400" b="1" i="1" smtClean="0">
                          <a:latin typeface="Cambria Math"/>
                        </a:rPr>
                        <m:t>𝟔𝟓</m:t>
                      </m:r>
                    </m:oMath>
                  </m:oMathPara>
                </a14:m>
                <a:endParaRPr lang="pt-BR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28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𝒁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𝜶</m:t>
                              </m:r>
                            </m:num>
                            <m:den>
                              <m:r>
                                <a:rPr lang="pt-BR" sz="28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b>
                      </m:sSub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,</m:t>
                      </m:r>
                      <m:r>
                        <a:rPr lang="pt-BR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𝟓𝟕𝟓</m:t>
                      </m:r>
                    </m:oMath>
                  </m:oMathPara>
                </a14:m>
                <a:endParaRPr lang="pt-BR" sz="2800" b="1" dirty="0" smtClean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𝝈</m:t>
                          </m:r>
                        </m:e>
                        <m:sup>
                          <m:r>
                            <a:rPr lang="pt-BR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pt-BR" sz="24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latin typeface="Cambria Math"/>
                        </a:rPr>
                        <m:t>𝒏</m:t>
                      </m:r>
                      <m:r>
                        <a:rPr lang="pt-BR" sz="2400" b="1" i="1" smtClean="0">
                          <a:latin typeface="Cambria Math"/>
                        </a:rPr>
                        <m:t>=</m:t>
                      </m:r>
                      <m:r>
                        <a:rPr lang="pt-BR" sz="2400" b="1" i="1" smtClean="0"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pt-BR" sz="2400" b="1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4995439"/>
                <a:ext cx="3096344" cy="16675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102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1077913" lvl="1" indent="-620713" algn="just">
                  <a:buNone/>
                </a:pPr>
                <a:r>
                  <a:rPr lang="pt-BR" b="1" dirty="0" smtClean="0"/>
                  <a:t>(c) Determine </a:t>
                </a:r>
                <a:r>
                  <a:rPr lang="pt-BR" b="1" dirty="0"/>
                  <a:t>o intervalo de confiança para a resistência </a:t>
                </a:r>
                <a:r>
                  <a:rPr lang="pt-BR" b="1" dirty="0" smtClean="0"/>
                  <a:t>média 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b="1" dirty="0" smtClean="0"/>
                  <a:t>) </a:t>
                </a:r>
                <a:r>
                  <a:rPr lang="pt-BR" b="1" dirty="0"/>
                  <a:t>com um coeficiente de confiança de </a:t>
                </a:r>
                <a:r>
                  <a:rPr lang="pt-BR" b="1" dirty="0" smtClean="0"/>
                  <a:t>99%</a:t>
                </a:r>
              </a:p>
              <a:p>
                <a:pPr marL="1077913" lvl="1" indent="-620713" algn="just">
                  <a:buNone/>
                </a:pP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𝟗𝟗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chemeClr val="tx1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chemeClr val="tx1"/>
                        </a:solidFill>
                        <a:latin typeface="Cambria Math"/>
                      </a:rPr>
                      <m:t>𝟔𝟓</m:t>
                    </m:r>
                    <m:r>
                      <a:rPr lang="pt-BR" b="1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𝟓𝟕𝟓</m:t>
                    </m:r>
                    <m:rad>
                      <m:radPr>
                        <m:degHide m:val="on"/>
                        <m:ctrlPr>
                          <a:rPr lang="pt-B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num>
                          <m:den>
                            <m:r>
                              <a:rPr lang="pt-BR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𝟏𝟎</m:t>
                            </m:r>
                          </m:den>
                        </m:f>
                      </m:e>
                    </m:rad>
                  </m:oMath>
                </a14:m>
                <a:r>
                  <a:rPr lang="pt-BR" b="1" dirty="0" smtClean="0">
                    <a:solidFill>
                      <a:schemeClr val="tx1"/>
                    </a:solidFill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𝟓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𝟎𝟐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𝝁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&lt;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𝟖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,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𝟐𝟖</m:t>
                    </m:r>
                  </m:oMath>
                </a14:m>
                <a:endParaRPr lang="pt-BR" b="1" dirty="0" smtClean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073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6801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328592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dirty="0"/>
                  <a:t>Um pesquisador está estudando a resistência de um certo material sob determinadas condições. Ele sabe que essa variável </a:t>
                </a:r>
                <a:r>
                  <a:rPr lang="pt-BR" dirty="0" smtClean="0"/>
                  <a:t>tem distribuição Normal com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=4 </m:t>
                    </m:r>
                    <m:r>
                      <a:rPr lang="pt-BR" b="0" i="1" smtClean="0">
                        <a:solidFill>
                          <a:srgbClr val="FF0000"/>
                        </a:solidFill>
                        <a:latin typeface="Cambria Math"/>
                      </a:rPr>
                      <m:t>𝑢𝑛</m:t>
                    </m:r>
                  </m:oMath>
                </a14:m>
                <a:r>
                  <a:rPr lang="pt-BR" dirty="0" smtClean="0">
                    <a:solidFill>
                      <a:srgbClr val="FF0000"/>
                    </a:solidFill>
                  </a:rPr>
                  <a:t>²</a:t>
                </a:r>
                <a:r>
                  <a:rPr lang="pt-BR" dirty="0" smtClean="0"/>
                  <a:t>. </a:t>
                </a:r>
                <a:r>
                  <a:rPr lang="pt-BR" dirty="0"/>
                  <a:t>Foi extraída uma amostra aleatória de tamanho 10 </a:t>
                </a:r>
                <a:r>
                  <a:rPr lang="pt-BR" dirty="0" smtClean="0">
                    <a:solidFill>
                      <a:srgbClr val="FF0000"/>
                    </a:solidFill>
                  </a:rPr>
                  <a:t>(n=10)</a:t>
                </a:r>
                <a:r>
                  <a:rPr lang="pt-BR" dirty="0" smtClean="0"/>
                  <a:t> obtendo-se </a:t>
                </a:r>
                <a:r>
                  <a:rPr lang="pt-BR" dirty="0"/>
                  <a:t>os seguintes valores: </a:t>
                </a:r>
                <a:r>
                  <a:rPr lang="pt-BR" dirty="0" smtClean="0"/>
                  <a:t>7,9; 6,8; 5,4; 7,5; 7,9; 6,4; 8,0; 6,3; 4,4; 5,9.</a:t>
                </a:r>
              </a:p>
              <a:p>
                <a:pPr marL="1077913" lvl="1" indent="-620713" algn="just">
                  <a:buNone/>
                </a:pPr>
                <a:r>
                  <a:rPr lang="pt-BR" b="1" dirty="0" smtClean="0"/>
                  <a:t>(d) Comparar os dois intervalos construídos.</a:t>
                </a:r>
              </a:p>
              <a:p>
                <a:pPr lvl="1" algn="just"/>
                <a:r>
                  <a:rPr lang="pt-BR" b="1" dirty="0" smtClean="0"/>
                  <a:t>O coeficiente de confiança aumentou (95% para 99%);</a:t>
                </a:r>
              </a:p>
              <a:p>
                <a:pPr lvl="1" algn="just"/>
                <a:r>
                  <a:rPr lang="pt-BR" b="1" dirty="0" smtClean="0"/>
                  <a:t>O intervalo de confiança aumentou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𝟓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𝟒𝟏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𝝁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&lt;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𝟕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,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𝟖𝟗</m:t>
                    </m:r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>    para    </a:t>
                </a: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𝟓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,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𝟎𝟐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sym typeface="Wingdings" pitchFamily="2" charset="2"/>
                      </a:rPr>
                      <m:t>&lt;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𝝁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&lt;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𝟖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,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  <a:sym typeface="Wingdings" pitchFamily="2" charset="2"/>
                      </a:rPr>
                      <m:t>𝟐𝟖</m:t>
                    </m:r>
                  </m:oMath>
                </a14:m>
                <a:endParaRPr lang="pt-BR" b="1" dirty="0">
                  <a:solidFill>
                    <a:srgbClr val="FF0000"/>
                  </a:solidFill>
                </a:endParaRPr>
              </a:p>
              <a:p>
                <a:pPr marL="457200" lvl="1" indent="0" algn="just">
                  <a:buNone/>
                </a:pPr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328592"/>
              </a:xfrm>
              <a:blipFill rotWithShape="1">
                <a:blip r:embed="rId2"/>
                <a:stretch>
                  <a:fillRect l="-1556" t="-1030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6918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/>
                  <a:t>1) Intervalo </a:t>
                </a:r>
                <a:r>
                  <a:rPr lang="pt-BR" sz="3200" b="1" dirty="0"/>
                  <a:t>de confiança para média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 desconhecida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);</a:t>
                </a:r>
              </a:p>
              <a:p>
                <a:pPr marL="457200" lvl="1" indent="0" algn="just">
                  <a:buNone/>
                </a:pPr>
                <a:endParaRPr lang="pt-BR" sz="3200" b="1" dirty="0"/>
              </a:p>
              <a:p>
                <a:pPr marL="457200" lvl="1" indent="0" algn="just">
                  <a:buNone/>
                </a:pPr>
                <a:r>
                  <a:rPr lang="pt-BR" sz="3200" b="1" dirty="0" smtClean="0"/>
                  <a:t>2) Intervalo </a:t>
                </a:r>
                <a:r>
                  <a:rPr lang="pt-BR" sz="3200" b="1" dirty="0"/>
                  <a:t>de confiança para proporção.</a:t>
                </a:r>
              </a:p>
              <a:p>
                <a:pPr marL="457200" lvl="1" indent="0" algn="just">
                  <a:buNone/>
                </a:pPr>
                <a:endParaRPr lang="pt-BR" sz="3200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t="-119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/>
          <p:cNvSpPr/>
          <p:nvPr/>
        </p:nvSpPr>
        <p:spPr>
          <a:xfrm>
            <a:off x="857224" y="2857496"/>
            <a:ext cx="7715304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63330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363272" cy="525658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pt-BR" sz="3800" dirty="0" smtClean="0"/>
                  <a:t>A </a:t>
                </a:r>
                <a:r>
                  <a:rPr lang="pt-BR" sz="3800" b="1" dirty="0">
                    <a:solidFill>
                      <a:srgbClr val="FF0000"/>
                    </a:solidFill>
                  </a:rPr>
                  <a:t>distribuição amostral de uma </a:t>
                </a:r>
                <a:r>
                  <a:rPr lang="pt-BR" sz="3800" b="1" dirty="0" smtClean="0">
                    <a:solidFill>
                      <a:srgbClr val="FF0000"/>
                    </a:solidFill>
                  </a:rPr>
                  <a:t>estatística.</a:t>
                </a:r>
              </a:p>
              <a:p>
                <a:pPr algn="just"/>
                <a:r>
                  <a:rPr lang="pt-BR" sz="3800" b="1" dirty="0"/>
                  <a:t>Distribuição amostral da média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800" b="1" i="1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pt-BR" sz="3800" b="1" dirty="0"/>
                  <a:t>)</a:t>
                </a:r>
                <a:r>
                  <a:rPr lang="pt-BR" sz="3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8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sz="38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8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desconhecida</a:t>
                </a:r>
                <a:endParaRPr lang="pt-BR" sz="38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pt-BR" b="1" dirty="0" smtClean="0"/>
                  <a:t>Teorema do Limite Central não se verifica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pt-BR" sz="14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:r>
                  <a:rPr lang="pt-BR" dirty="0"/>
                  <a:t>Seja uma população descrita por uma variável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𝑋</m:t>
                    </m:r>
                    <m:r>
                      <a:rPr lang="pt-BR" i="1">
                        <a:latin typeface="Cambria Math"/>
                      </a:rPr>
                      <m:t>~</m:t>
                    </m:r>
                    <m:r>
                      <a:rPr lang="pt-BR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dirty="0"/>
                  <a:t> da qual coleta-se infinitas amostras de tamanho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/>
                  <a:t> a partir das quais são calculadas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. Então a variável </a:t>
                </a:r>
                <a:endParaRPr lang="pt-BR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3800">
                        <a:latin typeface="Cambria Math"/>
                      </a:rPr>
                      <m:t>T</m:t>
                    </m:r>
                    <m:r>
                      <a:rPr lang="pt-BR" sz="3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BR" sz="3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38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BR" sz="3800" i="1">
                            <a:latin typeface="Cambria Math"/>
                          </a:rPr>
                          <m:t>−</m:t>
                        </m:r>
                        <m:r>
                          <a:rPr lang="pt-BR" sz="3800" i="1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sz="3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38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pt-BR" sz="3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sz="38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pt-BR" sz="3800" dirty="0"/>
                  <a:t>, </a:t>
                </a:r>
                <a:endParaRPr lang="pt-BR" sz="3800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tem </a:t>
                </a:r>
                <a:r>
                  <a:rPr lang="pt-BR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distribuição t de Student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𝐜𝐨𝐦</m:t>
                    </m:r>
                    <m:r>
                      <a:rPr lang="pt-BR" b="1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𝝂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pt-BR" dirty="0"/>
                  <a:t>graus de liberdade</a:t>
                </a:r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363272" cy="5256584"/>
              </a:xfrm>
              <a:blipFill rotWithShape="1">
                <a:blip r:embed="rId2"/>
                <a:stretch>
                  <a:fillRect l="-1822" t="-3132" r="-1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025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t Student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824210242"/>
                  </p:ext>
                </p:extLst>
              </p:nvPr>
            </p:nvGraphicFramePr>
            <p:xfrm>
              <a:off x="467544" y="2492904"/>
              <a:ext cx="8064896" cy="4280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32964"/>
                    <a:gridCol w="951798"/>
                    <a:gridCol w="768399"/>
                    <a:gridCol w="768399"/>
                    <a:gridCol w="769340"/>
                    <a:gridCol w="768399"/>
                    <a:gridCol w="820127"/>
                    <a:gridCol w="820127"/>
                    <a:gridCol w="820127"/>
                    <a:gridCol w="945216"/>
                  </a:tblGrid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12700" cmpd="sng">
                          <a:noFill/>
                        </a:lnR>
                        <a:solidFill>
                          <a:srgbClr val="FFFF00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1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  <a:sym typeface="Symbol"/>
                            </a:rPr>
                            <a:t>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0,025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1,000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3,078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6,314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31,821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63,657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636,619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0,816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2,920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6,965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9,925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31,599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0,765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0,979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1,638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2,353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5,841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12,924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0,941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1,190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1,533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4,604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8,610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0,727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0,920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1,476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2,015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2,571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4,032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6,869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0,906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1,134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2,447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3,707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5,959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2,998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3,500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5,408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1,397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2,306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3,355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5,041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1,833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2,262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4,781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1,093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2,228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2,764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4,587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2,718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4,437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2,681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3,055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4,221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2,977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4,140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0,691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1,753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2,602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4,073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3824210242"/>
                  </p:ext>
                </p:extLst>
              </p:nvPr>
            </p:nvGraphicFramePr>
            <p:xfrm>
              <a:off x="467544" y="2492904"/>
              <a:ext cx="8064896" cy="4280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32964"/>
                    <a:gridCol w="951798"/>
                    <a:gridCol w="768399"/>
                    <a:gridCol w="768399"/>
                    <a:gridCol w="769340"/>
                    <a:gridCol w="768399"/>
                    <a:gridCol w="820127"/>
                    <a:gridCol w="820127"/>
                    <a:gridCol w="820127"/>
                    <a:gridCol w="945216"/>
                  </a:tblGrid>
                  <a:tr h="32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12700" cmpd="sng">
                          <a:noFill/>
                        </a:lnR>
                        <a:solidFill>
                          <a:srgbClr val="FFFF00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4450" marR="4445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614" t="-1923" b="-127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  <a:sym typeface="Symbol"/>
                            </a:rPr>
                            <a:t>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0,025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1,000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3,078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6,314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31,821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63,657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636,619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0,816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2,920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6,965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9,925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31,599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0,765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0,979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1,638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2,353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5,841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12,924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0,941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1,190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1,533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4,604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8,610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0,727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0,920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1,476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2,015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2,571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4,032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6,869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0,906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1,134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2,447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3,707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5,959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2,998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3,500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5,408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1,397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2,306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3,355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5,041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1,833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2,262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4,781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1,093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2,228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2,764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4,587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2,718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4,437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2,681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3,055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4,221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2,977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4,140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0,691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1,753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2,602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4,073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781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400" dirty="0" smtClean="0"/>
                  <a:t>Tabela A.4. </a:t>
                </a:r>
                <a:r>
                  <a:rPr lang="pt-BR" sz="2400" dirty="0" err="1" smtClean="0"/>
                  <a:t>Quantis</a:t>
                </a:r>
                <a:r>
                  <a:rPr lang="pt-BR" sz="2400" dirty="0" smtClean="0"/>
                  <a:t> superior da distribuição t de Student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pt-BR" sz="2400" dirty="0" smtClean="0"/>
                  <a:t>) com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pt-BR" sz="2400" dirty="0" smtClean="0"/>
                  <a:t> graus de liberdade (n-1) e para diferentes valores de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, de acordo com a seguinte afirmação probabilística: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𝑇</m:t>
                        </m:r>
                        <m:r>
                          <a:rPr lang="pt-BR" sz="2400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.</a:t>
                </a:r>
                <a:endParaRPr lang="pt-BR" sz="24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40" t="-4061" r="-1040" b="-10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5075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t Student</a:t>
            </a:r>
            <a:endParaRPr lang="pt-BR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781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400" dirty="0" smtClean="0"/>
                  <a:t>Tabela A.4. </a:t>
                </a:r>
                <a:r>
                  <a:rPr lang="pt-BR" sz="2400" dirty="0" err="1" smtClean="0"/>
                  <a:t>Quantis</a:t>
                </a:r>
                <a:r>
                  <a:rPr lang="pt-BR" sz="2400" dirty="0" smtClean="0"/>
                  <a:t> superior da distribuição t de Student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pt-BR" sz="2400" dirty="0" smtClean="0"/>
                  <a:t>) com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pt-BR" sz="2400" dirty="0" smtClean="0"/>
                  <a:t> graus de liberdade e para diferentes valores de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, de acordo com a seguinte afirmação probabilística: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𝑇</m:t>
                        </m:r>
                        <m:r>
                          <a:rPr lang="pt-BR" sz="2400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.</a:t>
                </a:r>
                <a:endParaRPr lang="pt-BR" sz="24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40" t="-4061" r="-1040" b="-10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53065"/>
            <a:ext cx="5771295" cy="4416295"/>
          </a:xfrm>
        </p:spPr>
      </p:pic>
    </p:spTree>
    <p:extLst>
      <p:ext uri="{BB962C8B-B14F-4D97-AF65-F5344CB8AC3E}">
        <p14:creationId xmlns="" xmlns:p14="http://schemas.microsoft.com/office/powerpoint/2010/main" val="78700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363272" cy="5256584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 algn="just">
                  <a:buNone/>
                </a:pPr>
                <a:r>
                  <a:rPr lang="pt-BR" sz="3800" dirty="0" smtClean="0"/>
                  <a:t>A </a:t>
                </a:r>
                <a:r>
                  <a:rPr lang="pt-BR" sz="3800" b="1" dirty="0">
                    <a:solidFill>
                      <a:srgbClr val="FF0000"/>
                    </a:solidFill>
                  </a:rPr>
                  <a:t>distribuição amostral de uma </a:t>
                </a:r>
                <a:r>
                  <a:rPr lang="pt-BR" sz="3800" b="1" dirty="0" smtClean="0">
                    <a:solidFill>
                      <a:srgbClr val="FF0000"/>
                    </a:solidFill>
                  </a:rPr>
                  <a:t>estatística.</a:t>
                </a:r>
              </a:p>
              <a:p>
                <a:pPr algn="just"/>
                <a:r>
                  <a:rPr lang="pt-BR" sz="3800" b="1" dirty="0"/>
                  <a:t>Distribuição amostral da média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800" b="1" i="1">
                            <a:latin typeface="Cambria Math"/>
                          </a:rPr>
                          <m:t>𝑿</m:t>
                        </m:r>
                      </m:e>
                    </m:acc>
                  </m:oMath>
                </a14:m>
                <a:r>
                  <a:rPr lang="pt-BR" sz="3800" b="1" dirty="0"/>
                  <a:t>)</a:t>
                </a:r>
                <a:r>
                  <a:rPr lang="pt-BR" sz="3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8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sz="38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800" b="1" i="1">
                            <a:solidFill>
                              <a:schemeClr val="tx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8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desconhecida</a:t>
                </a:r>
                <a:endParaRPr lang="pt-BR" sz="3800" b="1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  <a:p>
                <a:pPr marL="0" indent="0" algn="ctr">
                  <a:buNone/>
                </a:pPr>
                <a:r>
                  <a:rPr lang="pt-BR" b="1" dirty="0" smtClean="0"/>
                  <a:t>Teorema do Limite Central não se verifica</a:t>
                </a:r>
              </a:p>
              <a:p>
                <a:pPr marL="0" indent="0" algn="just">
                  <a:spcBef>
                    <a:spcPts val="0"/>
                  </a:spcBef>
                  <a:buNone/>
                </a:pPr>
                <a:endParaRPr lang="pt-BR" sz="14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 marL="0" indent="0" algn="just">
                  <a:buNone/>
                </a:pPr>
                <a:r>
                  <a:rPr lang="pt-BR" dirty="0"/>
                  <a:t>Seja uma população descrita por uma variável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𝑋</m:t>
                    </m:r>
                    <m:r>
                      <a:rPr lang="pt-BR" i="1">
                        <a:latin typeface="Cambria Math"/>
                      </a:rPr>
                      <m:t>~</m:t>
                    </m:r>
                    <m:r>
                      <a:rPr lang="pt-BR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i="1">
                            <a:latin typeface="Cambria Math"/>
                            <a:ea typeface="Cambria Math"/>
                          </a:rPr>
                          <m:t>𝜇</m:t>
                        </m:r>
                        <m:r>
                          <a:rPr lang="pt-BR" i="1">
                            <a:latin typeface="Cambria Math"/>
                            <a:ea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pt-BR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p>
                            <m:r>
                              <a:rPr lang="pt-BR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pt-BR" dirty="0"/>
                  <a:t> da qual coleta-se infinitas amostras de tamanho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𝑛</m:t>
                    </m:r>
                  </m:oMath>
                </a14:m>
                <a:r>
                  <a:rPr lang="pt-BR" dirty="0"/>
                  <a:t> a partir das quais são calculadas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>
                            <a:latin typeface="Cambria Math"/>
                          </a:rPr>
                          <m:t>𝑋</m:t>
                        </m:r>
                      </m:e>
                    </m:acc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dirty="0"/>
                  <a:t>. Então a variável </a:t>
                </a:r>
                <a:endParaRPr lang="pt-BR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3800">
                        <a:latin typeface="Cambria Math"/>
                      </a:rPr>
                      <m:t>T</m:t>
                    </m:r>
                    <m:r>
                      <a:rPr lang="pt-BR" sz="3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pt-BR" sz="3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3800" i="1">
                                <a:latin typeface="Cambria Math"/>
                              </a:rPr>
                              <m:t>𝑋</m:t>
                            </m:r>
                          </m:e>
                        </m:acc>
                        <m:r>
                          <a:rPr lang="pt-BR" sz="3800" i="1">
                            <a:latin typeface="Cambria Math"/>
                          </a:rPr>
                          <m:t>−</m:t>
                        </m:r>
                        <m:r>
                          <a:rPr lang="pt-BR" sz="3800" i="1">
                            <a:latin typeface="Cambria Math"/>
                            <a:ea typeface="Cambria Math"/>
                          </a:rPr>
                          <m:t>𝜇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3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sz="3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pt-BR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3800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pt-BR" sz="38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pt-BR" sz="38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r>
                  <a:rPr lang="pt-BR" sz="3800" dirty="0"/>
                  <a:t>, </a:t>
                </a:r>
                <a:endParaRPr lang="pt-BR" sz="3800" dirty="0" smtClean="0"/>
              </a:p>
              <a:p>
                <a:pPr marL="0" indent="0" algn="just">
                  <a:buNone/>
                </a:pPr>
                <a:r>
                  <a:rPr lang="pt-BR" dirty="0" smtClean="0"/>
                  <a:t>tem </a:t>
                </a:r>
                <a:r>
                  <a:rPr lang="pt-BR" b="1" i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distribuição t de Student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𝐜𝐨𝐦</m:t>
                    </m:r>
                    <m:r>
                      <a:rPr lang="pt-BR" b="1" i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𝝂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𝒏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pt-BR" b="1" i="1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Cambria Math"/>
                        <a:ea typeface="Cambria Math"/>
                      </a:rPr>
                      <m:t>𝟏</m:t>
                    </m:r>
                  </m:oMath>
                </a14:m>
                <a:r>
                  <a:rPr lang="pt-BR" dirty="0"/>
                  <a:t>graus de liberdade</a:t>
                </a:r>
                <a:r>
                  <a:rPr lang="pt-BR" dirty="0" smtClean="0"/>
                  <a:t>.</a:t>
                </a:r>
                <a:endParaRPr lang="pt-BR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363272" cy="5256584"/>
              </a:xfrm>
              <a:blipFill rotWithShape="1">
                <a:blip r:embed="rId2"/>
                <a:stretch>
                  <a:fillRect l="-1822" t="-3132" r="-138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4582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424936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desconhecida)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3200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sz="32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sz="32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sz="3200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sz="3200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sz="3200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sz="3200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1100" b="1" dirty="0" smtClean="0">
                  <a:ea typeface="Cambria Math"/>
                </a:endParaRPr>
              </a:p>
              <a:p>
                <a:pPr marL="0" lvl="1" indent="0" algn="just">
                  <a:buNone/>
                </a:pPr>
                <a:r>
                  <a:rPr lang="pt-BR" sz="3000" b="1" dirty="0" smtClean="0"/>
                  <a:t>Intervalo de 99% de confiança para </a:t>
                </a:r>
                <a14:m>
                  <m:oMath xmlns:m="http://schemas.openxmlformats.org/officeDocument/2006/math">
                    <m:r>
                      <a:rPr lang="pt-BR" sz="3000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sz="3000" b="1" dirty="0" smtClean="0"/>
                  <a:t> com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000" b="1" dirty="0">
                    <a:solidFill>
                      <a:srgbClr val="FF0000"/>
                    </a:solidFill>
                  </a:rPr>
                  <a:t>desconhecida</a:t>
                </a:r>
                <a14:m>
                  <m:oMath xmlns:m="http://schemas.openxmlformats.org/officeDocument/2006/math">
                    <m:r>
                      <a:rPr lang="pt-BR" sz="3000" b="1" i="0" smtClean="0">
                        <a:latin typeface="Cambria Math"/>
                      </a:rPr>
                      <m:t>: </m:t>
                    </m:r>
                    <m:r>
                      <a:rPr lang="pt-BR" sz="3000" b="1" i="1">
                        <a:latin typeface="Cambria Math"/>
                      </a:rPr>
                      <m:t>𝟏</m:t>
                    </m:r>
                    <m:r>
                      <a:rPr lang="pt-BR" sz="3000" b="1" i="1">
                        <a:latin typeface="Cambria Math"/>
                      </a:rPr>
                      <m:t>−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𝟗𝟗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 →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000" b="1" i="1" smtClean="0">
                        <a:latin typeface="Cambria Math"/>
                        <a:ea typeface="Cambria Math"/>
                      </a:rPr>
                      <m:t>𝟎𝟏</m:t>
                    </m:r>
                  </m:oMath>
                </a14:m>
                <a:endParaRPr lang="pt-BR" sz="3000" b="1" dirty="0" smtClean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pt-BR" sz="1600" b="1" dirty="0" smtClean="0"/>
              </a:p>
              <a:p>
                <a:pPr marL="0" lvl="1" indent="0" algn="just">
                  <a:buNone/>
                </a:pPr>
                <a:r>
                  <a:rPr lang="pt-BR" sz="3000" b="1" dirty="0" smtClean="0"/>
                  <a:t>Intervalo </a:t>
                </a:r>
                <a:r>
                  <a:rPr lang="pt-BR" sz="3000" b="1" dirty="0"/>
                  <a:t>de </a:t>
                </a:r>
                <a:r>
                  <a:rPr lang="pt-BR" sz="3000" b="1" dirty="0" smtClean="0"/>
                  <a:t>95% </a:t>
                </a:r>
                <a:r>
                  <a:rPr lang="pt-BR" sz="30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000" b="1" i="1">
                        <a:latin typeface="Cambria Math"/>
                        <a:ea typeface="Cambria Math"/>
                      </a:rPr>
                      <m:t>𝝁</m:t>
                    </m:r>
                    <m:r>
                      <m:rPr>
                        <m:nor/>
                      </m:rPr>
                      <a:rPr lang="pt-BR" sz="3000" b="1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pt-BR" sz="3000" b="1" dirty="0"/>
                      <m:t>com</m:t>
                    </m:r>
                    <m:r>
                      <m:rPr>
                        <m:nor/>
                      </m:rPr>
                      <a:rPr lang="pt-BR" sz="3000" b="1" dirty="0"/>
                      <m:t> </m:t>
                    </m:r>
                    <m:sSup>
                      <m:sSupPr>
                        <m:ctrlPr>
                          <a:rPr lang="pt-BR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m:rPr>
                        <m:nor/>
                      </m:rPr>
                      <a:rPr lang="pt-BR" sz="3000" b="1" i="0" smtClean="0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pt-BR" sz="3000" b="1" dirty="0">
                        <a:solidFill>
                          <a:srgbClr val="FF0000"/>
                        </a:solidFill>
                      </a:rPr>
                      <m:t>desconhecida</m:t>
                    </m:r>
                  </m:oMath>
                </a14:m>
                <a:r>
                  <a:rPr lang="pt-BR" sz="3000" b="1" dirty="0" smtClean="0"/>
                  <a:t>: </a:t>
                </a:r>
                <a14:m>
                  <m:oMath xmlns:m="http://schemas.openxmlformats.org/officeDocument/2006/math">
                    <m:r>
                      <a:rPr lang="pt-BR" sz="3000" b="1" i="1">
                        <a:latin typeface="Cambria Math"/>
                      </a:rPr>
                      <m:t>𝟏</m:t>
                    </m:r>
                    <m:r>
                      <a:rPr lang="pt-BR" sz="3000" b="1" i="1">
                        <a:latin typeface="Cambria Math"/>
                      </a:rPr>
                      <m:t>−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𝟗𝟓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 →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𝜶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𝟎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000" b="1" i="1">
                        <a:latin typeface="Cambria Math"/>
                        <a:ea typeface="Cambria Math"/>
                      </a:rPr>
                      <m:t>𝟎𝟓</m:t>
                    </m:r>
                  </m:oMath>
                </a14:m>
                <a:endParaRPr lang="pt-BR" sz="3000" b="1" dirty="0"/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424936" cy="5112567"/>
              </a:xfrm>
              <a:blipFill rotWithShape="1">
                <a:blip r:embed="rId2"/>
                <a:stretch>
                  <a:fillRect l="-1737" t="-1549" r="-18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4267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18770"/>
            <a:ext cx="6789542" cy="4339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desconhecida)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de seta reta 5"/>
          <p:cNvCxnSpPr/>
          <p:nvPr/>
        </p:nvCxnSpPr>
        <p:spPr>
          <a:xfrm>
            <a:off x="4067944" y="3140968"/>
            <a:ext cx="1224136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0245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18770"/>
            <a:ext cx="6789542" cy="4339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desconhecida)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de seta reta 5"/>
          <p:cNvCxnSpPr/>
          <p:nvPr/>
        </p:nvCxnSpPr>
        <p:spPr>
          <a:xfrm>
            <a:off x="4067944" y="3140968"/>
            <a:ext cx="1224136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179512" y="3708321"/>
                <a:ext cx="3960440" cy="29021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3200" b="1" dirty="0" smtClean="0"/>
                  <a:t>Intervalo de 95% </a:t>
                </a:r>
                <a:r>
                  <a:rPr lang="pt-BR" sz="32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i="1" dirty="0" smtClean="0">
                  <a:latin typeface="Cambria Math"/>
                  <a:ea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𝟗𝟓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3200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𝟓</m:t>
                      </m:r>
                    </m:oMath>
                  </m:oMathPara>
                </a14:m>
                <a:endParaRPr lang="pt-BR" sz="3200" b="1" dirty="0" smtClean="0">
                  <a:ea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pt-BR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pt-BR" sz="3200" b="1" i="0" smtClean="0">
                          <a:latin typeface="Cambria Math"/>
                        </a:rPr>
                        <m:t>=</m:t>
                      </m:r>
                      <m:r>
                        <a:rPr lang="pt-BR" sz="3200" b="1" i="0" smtClean="0">
                          <a:latin typeface="Cambria Math"/>
                        </a:rPr>
                        <m:t>𝟎</m:t>
                      </m:r>
                      <m:r>
                        <a:rPr lang="pt-BR" sz="3200" b="1" i="0" smtClean="0">
                          <a:latin typeface="Cambria Math"/>
                        </a:rPr>
                        <m:t>,</m:t>
                      </m:r>
                      <m:r>
                        <a:rPr lang="pt-BR" sz="3200" b="1" i="0" smtClean="0">
                          <a:latin typeface="Cambria Math"/>
                        </a:rPr>
                        <m:t>𝟎𝟐𝟓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08321"/>
                <a:ext cx="3960440" cy="2902141"/>
              </a:xfrm>
              <a:prstGeom prst="rect">
                <a:avLst/>
              </a:prstGeom>
              <a:blipFill rotWithShape="1">
                <a:blip r:embed="rId4"/>
                <a:stretch>
                  <a:fillRect l="-3846" t="-27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 flipV="1">
            <a:off x="2195736" y="5877272"/>
            <a:ext cx="5112568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100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t Student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79176810"/>
                  </p:ext>
                </p:extLst>
              </p:nvPr>
            </p:nvGraphicFramePr>
            <p:xfrm>
              <a:off x="467544" y="2492904"/>
              <a:ext cx="8064896" cy="4280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32964"/>
                    <a:gridCol w="951798"/>
                    <a:gridCol w="768399"/>
                    <a:gridCol w="768399"/>
                    <a:gridCol w="769340"/>
                    <a:gridCol w="768399"/>
                    <a:gridCol w="820127"/>
                    <a:gridCol w="820127"/>
                    <a:gridCol w="820127"/>
                    <a:gridCol w="945216"/>
                  </a:tblGrid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12700" cmpd="sng">
                          <a:noFill/>
                        </a:lnR>
                        <a:solidFill>
                          <a:srgbClr val="FFFF00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1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  <a:sym typeface="Symbol"/>
                            </a:rPr>
                            <a:t>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0,025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1,000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3,078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6,314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12,706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31,821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63,657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636,619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0,816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2,920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4,303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6,965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9,925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31,599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0,765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0,979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1,638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2,353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3,182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5,841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12,924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0,941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1,190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1,533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2,776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4,604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8,610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0,727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0,920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1,476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2,015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2,571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4,032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6,869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0,906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1,134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2,447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3,707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5,959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2,998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3,500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5,408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1,397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3,355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5,041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1,833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2,262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4,781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1,093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2,228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2,764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4,587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2,718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4,437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2,681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3,055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2,160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4,221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2,145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2,977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4,140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0,691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1,753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2,131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2,602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4,073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4079176810"/>
                  </p:ext>
                </p:extLst>
              </p:nvPr>
            </p:nvGraphicFramePr>
            <p:xfrm>
              <a:off x="467544" y="2492904"/>
              <a:ext cx="8064896" cy="4280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32964"/>
                    <a:gridCol w="951798"/>
                    <a:gridCol w="768399"/>
                    <a:gridCol w="768399"/>
                    <a:gridCol w="769340"/>
                    <a:gridCol w="768399"/>
                    <a:gridCol w="820127"/>
                    <a:gridCol w="820127"/>
                    <a:gridCol w="820127"/>
                    <a:gridCol w="945216"/>
                  </a:tblGrid>
                  <a:tr h="32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12700" cmpd="sng">
                          <a:noFill/>
                        </a:lnR>
                        <a:solidFill>
                          <a:srgbClr val="FFFF00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4450" marR="4445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614" t="-1923" b="-127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  <a:sym typeface="Symbol"/>
                            </a:rPr>
                            <a:t>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0,025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1,000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3,078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6,314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12,706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31,821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63,657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636,619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0,816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2,920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4,303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6,965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9,925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31,599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0,765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0,979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1,638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2,353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3,182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5,841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12,924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0,941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1,190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1,533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2,776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4,604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8,610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0,727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0,920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1,476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2,015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2,571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4,032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6,869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0,906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1,134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2,447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3,707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5,959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2,998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3,500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5,408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1,397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3,355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5,041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1,833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2,262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4,781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1,093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2,228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2,764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4,587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2,718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4,437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2,681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3,055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2,160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4,221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2,145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2,977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4,140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0,691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1,753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2,131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2,602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4,073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781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400" dirty="0" smtClean="0"/>
                  <a:t>Tabela A.4. </a:t>
                </a:r>
                <a:r>
                  <a:rPr lang="pt-BR" sz="2400" dirty="0" err="1" smtClean="0"/>
                  <a:t>Quantis</a:t>
                </a:r>
                <a:r>
                  <a:rPr lang="pt-BR" sz="2400" dirty="0" smtClean="0"/>
                  <a:t> superior da distribuição t de Student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pt-BR" sz="2400" dirty="0" smtClean="0"/>
                  <a:t>) com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pt-BR" sz="2400" dirty="0" smtClean="0"/>
                  <a:t> graus de liberdade (n-1) e para diferentes valores de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, de acordo com a seguinte afirmação probabilística: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𝑇</m:t>
                        </m:r>
                        <m:r>
                          <a:rPr lang="pt-BR" sz="2400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.</a:t>
                </a:r>
                <a:endParaRPr lang="pt-BR" sz="24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40" t="-4061" r="-1040" b="-10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52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desconhecida)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i="1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BR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i="1">
                                  <a:latin typeface="Cambria Math"/>
                                  <a:ea typeface="Cambria Math"/>
                                </a:rPr>
                                <m:t>𝜇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pt-B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𝑠</m:t>
                                          </m:r>
                                        </m:e>
                                        <m:sup>
                                          <m:r>
                                            <a:rPr lang="pt-BR" i="1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𝑛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</a:rPr>
                        <m:t>𝟏</m:t>
                      </m:r>
                      <m:r>
                        <a:rPr lang="pt-BR" b="1" i="1">
                          <a:latin typeface="Cambria Math"/>
                        </a:rPr>
                        <m:t>−</m:t>
                      </m:r>
                      <m:r>
                        <a:rPr lang="pt-BR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i="1" dirty="0" smtClean="0">
                  <a:latin typeface="Cambria Math"/>
                  <a:ea typeface="Cambria Math"/>
                </a:endParaRPr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𝑋</m:t>
                              </m:r>
                            </m:e>
                          </m:acc>
                          <m:sSub>
                            <m:sSub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i="1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pt-BR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i="1"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</m:acc>
                              <m:r>
                                <a:rPr lang="pt-BR" b="1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ad>
                            <m:radPr>
                              <m:deg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pt-B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pt-BR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pt-BR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</a:rPr>
                        <m:t>𝟏</m:t>
                      </m:r>
                      <m:r>
                        <a:rPr lang="pt-BR" b="1" i="1">
                          <a:latin typeface="Cambria Math"/>
                        </a:rPr>
                        <m:t>−</m:t>
                      </m:r>
                      <m:r>
                        <a:rPr lang="pt-BR" b="1" i="1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1494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desconhecida)</a:t>
                </a: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sz="3200" b="1" dirty="0">
                  <a:solidFill>
                    <a:srgbClr val="FF0000"/>
                  </a:solidFill>
                  <a:ea typeface="Cambria Math"/>
                </a:endParaRPr>
              </a:p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b="1" dirty="0" smtClean="0"/>
                  <a:t>Suponha que o consumo diário de água de uma comunidade seja uma variável com distribuição normal e que uma amostra de 15 observações (n) produziu as seguintes estatísticas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smtClean="0"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𝟔𝟑</m:t>
                    </m:r>
                    <m:sSup>
                      <m:sSupPr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b="1" dirty="0" smtClean="0"/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</a:rPr>
                      <m:t>𝟏𝟐𝟏</m:t>
                    </m:r>
                    <m:sSup>
                      <m:sSupPr>
                        <m:ctrlPr>
                          <a:rPr lang="pt-BR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pt-BR" b="1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pt-BR" b="1" dirty="0" smtClean="0"/>
                  <a:t> Vamos obter um intervalo de 95% de confiança para a média populacional.</a:t>
                </a: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3616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sz="3200" b="1" dirty="0">
                  <a:solidFill>
                    <a:srgbClr val="FF0000"/>
                  </a:solidFill>
                  <a:ea typeface="Cambria Math"/>
                </a:endParaRPr>
              </a:p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b="1" dirty="0" smtClean="0"/>
                  <a:t>Suponha que o consumo diário de água de uma comunidade seja uma variável com distribuição normal e que uma amostra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15 observações (n) </a:t>
                </a:r>
                <a:r>
                  <a:rPr lang="pt-BR" b="1" dirty="0" smtClean="0"/>
                  <a:t>produziu as seguintes estatísticas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𝟔𝟑</m:t>
                    </m:r>
                    <m:sSup>
                      <m:sSup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b="1" dirty="0" smtClean="0"/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𝟏𝟐𝟏</m:t>
                    </m:r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pt-BR" b="1" dirty="0" smtClean="0"/>
                  <a:t>Vamos obter um intervalo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95% de confiança </a:t>
                </a:r>
                <a:r>
                  <a:rPr lang="pt-BR" b="1" dirty="0" smtClean="0"/>
                  <a:t>para a média populacional.</a:t>
                </a: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92053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118770"/>
            <a:ext cx="6789542" cy="4339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desconhecida)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𝑻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  <a:ea typeface="Cambria Math"/>
                                </a:rPr>
                                <m:t>𝒕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𝟎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de seta reta 5"/>
          <p:cNvCxnSpPr/>
          <p:nvPr/>
        </p:nvCxnSpPr>
        <p:spPr>
          <a:xfrm>
            <a:off x="4067944" y="3140968"/>
            <a:ext cx="1224136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395536" y="3429000"/>
                <a:ext cx="2376264" cy="939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1" i="1" smtClean="0">
                              <a:latin typeface="Cambria Math"/>
                              <a:ea typeface="Cambria Math"/>
                            </a:rPr>
                            <m:t>𝜶</m:t>
                          </m:r>
                        </m:num>
                        <m:den>
                          <m:r>
                            <a:rPr lang="pt-BR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pt-BR" sz="3200" b="1" i="0" smtClean="0">
                          <a:latin typeface="Cambria Math"/>
                        </a:rPr>
                        <m:t>=</m:t>
                      </m:r>
                      <m:r>
                        <a:rPr lang="pt-BR" sz="3200" b="1" i="0" smtClean="0">
                          <a:latin typeface="Cambria Math"/>
                        </a:rPr>
                        <m:t>𝟎</m:t>
                      </m:r>
                      <m:r>
                        <a:rPr lang="pt-BR" sz="3200" b="1" i="0" smtClean="0">
                          <a:latin typeface="Cambria Math"/>
                        </a:rPr>
                        <m:t>,</m:t>
                      </m:r>
                      <m:r>
                        <a:rPr lang="pt-BR" sz="3200" b="1" i="0" smtClean="0">
                          <a:latin typeface="Cambria Math"/>
                        </a:rPr>
                        <m:t>𝟎𝟐𝟓</m:t>
                      </m:r>
                    </m:oMath>
                  </m:oMathPara>
                </a14:m>
                <a:endParaRPr lang="pt-BR" sz="3200" b="1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29000"/>
                <a:ext cx="2376264" cy="93955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>
            <a:off x="2555776" y="3898776"/>
            <a:ext cx="4752528" cy="19784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9298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Distribuição t Student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58572792"/>
                  </p:ext>
                </p:extLst>
              </p:nvPr>
            </p:nvGraphicFramePr>
            <p:xfrm>
              <a:off x="467544" y="2492904"/>
              <a:ext cx="8064896" cy="4280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32964"/>
                    <a:gridCol w="951798"/>
                    <a:gridCol w="768399"/>
                    <a:gridCol w="768399"/>
                    <a:gridCol w="769340"/>
                    <a:gridCol w="768399"/>
                    <a:gridCol w="820127"/>
                    <a:gridCol w="820127"/>
                    <a:gridCol w="820127"/>
                    <a:gridCol w="945216"/>
                  </a:tblGrid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12700" cmpd="sng">
                          <a:noFill/>
                        </a:lnR>
                        <a:solidFill>
                          <a:srgbClr val="FFFF00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pt-BR" sz="2000" b="1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𝜶</m:t>
                                </m:r>
                              </m:oMath>
                            </m:oMathPara>
                          </a14:m>
                          <a:endParaRPr lang="pt-BR" sz="20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FFF00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  <a:sym typeface="Symbol"/>
                            </a:rPr>
                            <a:t>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0,025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1,000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3,078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6,314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12,706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31,821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63,657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636,619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0,816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2,920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4,303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6,965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9,925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31,599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0,765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0,979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1,638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2,353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3,182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5,841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12,924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0,941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1,190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1,533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2,776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4,604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8,610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0,727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0,920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1,476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2,015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2,571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4,032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6,869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0,906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1,134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2,447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3,707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5,959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2,998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3,500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5,408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1,397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3,355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5,041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1,833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2,262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4,781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1,093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2,228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2,764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4,587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2,718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4,437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2,681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3,055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2,160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4,221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2,145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2,977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4,140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0,691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1,753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2,131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2,602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4,073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Espaço Reservado para Conteúdo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a14="http://schemas.microsoft.com/office/drawing/2010/main" xmlns="" xmlns:p14="http://schemas.microsoft.com/office/powerpoint/2010/main" val="458572792"/>
                  </p:ext>
                </p:extLst>
              </p:nvPr>
            </p:nvGraphicFramePr>
            <p:xfrm>
              <a:off x="467544" y="2492904"/>
              <a:ext cx="8064896" cy="4280472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632964"/>
                    <a:gridCol w="951798"/>
                    <a:gridCol w="768399"/>
                    <a:gridCol w="768399"/>
                    <a:gridCol w="769340"/>
                    <a:gridCol w="768399"/>
                    <a:gridCol w="820127"/>
                    <a:gridCol w="820127"/>
                    <a:gridCol w="820127"/>
                    <a:gridCol w="945216"/>
                  </a:tblGrid>
                  <a:tr h="3200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R w="12700" cmpd="sng">
                          <a:noFill/>
                        </a:lnR>
                        <a:solidFill>
                          <a:srgbClr val="FFFF00"/>
                        </a:solidFill>
                      </a:tcPr>
                    </a:tc>
                    <a:tc gridSpan="9">
                      <a:txBody>
                        <a:bodyPr/>
                        <a:lstStyle/>
                        <a:p>
                          <a:endParaRPr lang="pt-BR"/>
                        </a:p>
                      </a:txBody>
                      <a:tcPr marL="44450" marR="44450" marT="0" marB="0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2"/>
                          <a:stretch>
                            <a:fillRect l="-8614" t="-1923" b="-127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  <a:sym typeface="Symbol"/>
                            </a:rPr>
                            <a:t>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0,200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0,100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0,025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0,001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rgbClr val="FFFF00"/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1,000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3,078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6,314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12,706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31,821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63,657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636,619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0,816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1,886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2,920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4,303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6,965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9,925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31,599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0,765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0,979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1,638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2,353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3,182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5,841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12,924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0,941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1,190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1,533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2,776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4,604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8,610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0,727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0,920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1,476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2,015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2,571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3,365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4,032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6,869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0,906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1,134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1,943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2,447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3,143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3,707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5,959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0,711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1,119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1,415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2,365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2,998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3,500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5,408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1,397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1,860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2,306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3,355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5,041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9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1,100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1,833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2,262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2,821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3,250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4,781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0,700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1,093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1,372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1,812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2,228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2,764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3,169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4,587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1,363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1,796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2,201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2,718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3,106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4,437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1,083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1,782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2,179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2,681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3,055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4,318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0,870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1,079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1,350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1,771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2,160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2,650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3,012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4,221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14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0,692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0,868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1,345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1,761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2,145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2,624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2,977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4,140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65000"/>
                          </a:schemeClr>
                        </a:solidFill>
                      </a:tcPr>
                    </a:tc>
                  </a:tr>
                  <a:tr h="247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15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0,691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0,866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1,074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1,341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1,753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2,131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2,602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>
                              <a:effectLst/>
                            </a:rPr>
                            <a:t>2,947</a:t>
                          </a:r>
                          <a:endParaRPr lang="pt-BR" sz="1100" b="1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8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pt-BR" sz="1600" b="1" dirty="0">
                              <a:effectLst/>
                            </a:rPr>
                            <a:t>4,073</a:t>
                          </a:r>
                          <a:endParaRPr lang="pt-BR" sz="1100" b="1" dirty="0"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44450" marR="4445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78113" y="294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r>
              <a:rPr kumimoji="0" lang="pt-BR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pt-BR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2806700" algn="ctr"/>
                <a:tab pos="5611813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CaixaDeTexto 7"/>
              <p:cNvSpPr txBox="1"/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400" dirty="0" smtClean="0"/>
                  <a:t>Tabela A.4. </a:t>
                </a:r>
                <a:r>
                  <a:rPr lang="pt-BR" sz="2400" dirty="0" err="1" smtClean="0"/>
                  <a:t>Quantis</a:t>
                </a:r>
                <a:r>
                  <a:rPr lang="pt-BR" sz="2400" dirty="0" smtClean="0"/>
                  <a:t> superior da distribuição t de Student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400" b="0" i="1" smtClean="0">
                            <a:latin typeface="Cambria Math"/>
                          </a:rPr>
                          <m:t>𝑡</m:t>
                        </m:r>
                      </m:e>
                      <m:sub>
                        <m:r>
                          <a:rPr lang="pt-BR" sz="2400" i="1" smtClean="0">
                            <a:latin typeface="Cambria Math"/>
                            <a:ea typeface="Cambria Math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pt-BR" sz="2400" dirty="0" smtClean="0"/>
                  <a:t>) com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𝜈</m:t>
                    </m:r>
                  </m:oMath>
                </a14:m>
                <a:r>
                  <a:rPr lang="pt-BR" sz="2400" dirty="0" smtClean="0"/>
                  <a:t> graus de liberdade (n-1) e para diferentes valores de </a:t>
                </a:r>
                <a14:m>
                  <m:oMath xmlns:m="http://schemas.openxmlformats.org/officeDocument/2006/math">
                    <m:r>
                      <a:rPr lang="pt-BR" sz="240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, de acordo com a seguinte afirmação probabilística: </a:t>
                </a:r>
                <a14:m>
                  <m:oMath xmlns:m="http://schemas.openxmlformats.org/officeDocument/2006/math">
                    <m:r>
                      <a:rPr lang="pt-BR" sz="2400" b="0" i="1" smtClean="0">
                        <a:latin typeface="Cambria Math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pt-B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2400" b="0" i="1" smtClean="0">
                            <a:latin typeface="Cambria Math"/>
                          </a:rPr>
                          <m:t>𝑇</m:t>
                        </m:r>
                        <m:r>
                          <a:rPr lang="pt-BR" sz="2400" b="0" i="1" smtClean="0">
                            <a:latin typeface="Cambria Math"/>
                          </a:rPr>
                          <m:t>&gt;</m:t>
                        </m:r>
                        <m:sSub>
                          <m:sSubPr>
                            <m:ctrlPr>
                              <a:rPr lang="pt-BR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4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pt-BR" sz="24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sub>
                        </m:sSub>
                      </m:e>
                    </m:d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r>
                  <a:rPr lang="pt-BR" sz="2400" dirty="0" smtClean="0"/>
                  <a:t>.</a:t>
                </a:r>
                <a:endParaRPr lang="pt-BR" sz="2400" dirty="0"/>
              </a:p>
            </p:txBody>
          </p:sp>
        </mc:Choice>
        <mc:Fallback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52736"/>
                <a:ext cx="878497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40" t="-4061" r="-1040" b="-1066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ipse 2"/>
          <p:cNvSpPr/>
          <p:nvPr/>
        </p:nvSpPr>
        <p:spPr>
          <a:xfrm>
            <a:off x="5004048" y="6165304"/>
            <a:ext cx="115212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17111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sz="3200" b="1" dirty="0">
                  <a:solidFill>
                    <a:srgbClr val="FF0000"/>
                  </a:solidFill>
                  <a:ea typeface="Cambria Math"/>
                </a:endParaRPr>
              </a:p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b="1" dirty="0" smtClean="0"/>
                  <a:t>Suponha que o consumo diário de água de uma comunidade seja uma variável com distribuição normal e que uma amostra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15 observações (n) </a:t>
                </a:r>
                <a:r>
                  <a:rPr lang="pt-BR" b="1" dirty="0" smtClean="0"/>
                  <a:t>produziu as seguintes estatísticas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𝟔𝟑</m:t>
                    </m:r>
                    <m:sSup>
                      <m:sSup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b="1" dirty="0" smtClean="0"/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𝟏𝟐𝟏</m:t>
                    </m:r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pt-BR" b="1" dirty="0" smtClean="0"/>
                  <a:t>Vamos obter um intervalo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95% de confiança </a:t>
                </a:r>
                <a:r>
                  <a:rPr lang="pt-BR" b="1" dirty="0" smtClean="0"/>
                  <a:t>para a média populacional.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𝟗𝟓</m:t>
                        </m:r>
                      </m:sub>
                    </m:sSub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𝟔𝟑</m:t>
                    </m:r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𝟏𝟒𝟓</m:t>
                    </m:r>
                    <m:rad>
                      <m:radPr>
                        <m:degHide m:val="on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𝟏𝟐𝟏</m:t>
                            </m:r>
                          </m:num>
                          <m:den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𝟏𝟓</m:t>
                            </m:r>
                          </m:den>
                        </m:f>
                      </m:e>
                    </m:rad>
                  </m:oMath>
                </a14:m>
                <a:endParaRPr lang="pt-BR" sz="3200" b="1" dirty="0">
                  <a:solidFill>
                    <a:srgbClr val="FF0000"/>
                  </a:solidFill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5240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just">
                  <a:buNone/>
                </a:pPr>
                <a:r>
                  <a:rPr lang="pt-BR" sz="3500" dirty="0" smtClean="0"/>
                  <a:t>A </a:t>
                </a:r>
                <a:r>
                  <a:rPr lang="pt-BR" sz="3500" b="1" dirty="0">
                    <a:solidFill>
                      <a:srgbClr val="FF0000"/>
                    </a:solidFill>
                  </a:rPr>
                  <a:t>distribuição amostral de uma </a:t>
                </a:r>
                <a:r>
                  <a:rPr lang="pt-BR" sz="3500" b="1" dirty="0" smtClean="0">
                    <a:solidFill>
                      <a:srgbClr val="FF0000"/>
                    </a:solidFill>
                  </a:rPr>
                  <a:t>estatística.</a:t>
                </a:r>
              </a:p>
              <a:p>
                <a:pPr marL="355600" indent="-355600" algn="just"/>
                <a:r>
                  <a:rPr lang="pt-BR" sz="3500" b="1" dirty="0"/>
                  <a:t>Distribuição amostral da proporção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5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500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sz="3500" b="1" dirty="0"/>
                  <a:t>)</a:t>
                </a:r>
              </a:p>
              <a:p>
                <a:pPr marL="0" indent="0" algn="just">
                  <a:buNone/>
                </a:pPr>
                <a:r>
                  <a:rPr lang="pt-BR" sz="3300" b="1" dirty="0" smtClean="0"/>
                  <a:t>Teorema do Limite Central:</a:t>
                </a:r>
                <a:r>
                  <a:rPr lang="pt-BR" sz="3300" dirty="0" smtClean="0"/>
                  <a:t> a </a:t>
                </a:r>
                <a:r>
                  <a:rPr lang="pt-BR" sz="3300" dirty="0"/>
                  <a:t>proporção amostral  de sucessos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pt-BR" sz="3300" dirty="0"/>
                  <a:t>) em uma amostra de tamanho n tem distribuição aproximadamente normal </a:t>
                </a:r>
                <a:r>
                  <a:rPr lang="pt-BR" sz="3300" dirty="0" smtClean="0"/>
                  <a:t>com</a:t>
                </a:r>
                <a14:m>
                  <m:oMath xmlns:m="http://schemas.openxmlformats.org/officeDocument/2006/math">
                    <m:r>
                      <a:rPr lang="pt-BR" sz="33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33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sz="33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300" i="1">
                        <a:latin typeface="Cambria Math"/>
                      </a:rPr>
                      <m:t>𝑝</m:t>
                    </m:r>
                  </m:oMath>
                </a14:m>
                <a:r>
                  <a:rPr lang="pt-BR" sz="3300" dirty="0"/>
                  <a:t>   e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3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300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sz="33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sz="33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  <m:r>
                          <a:rPr lang="pt-BR" sz="3300" i="1">
                            <a:latin typeface="Cambria Math"/>
                          </a:rPr>
                          <m:t>(1−</m:t>
                        </m:r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  <m:r>
                          <a:rPr lang="pt-BR" sz="33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33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pt-BR" sz="3300" dirty="0" smtClean="0"/>
                  <a:t>.</a:t>
                </a:r>
              </a:p>
              <a:p>
                <a:pPr marL="0" indent="0" algn="ctr">
                  <a:buNone/>
                </a:pPr>
                <a:endParaRPr lang="pt-BR" sz="3300" dirty="0"/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300" i="1">
                          <a:latin typeface="Cambria Math"/>
                        </a:rPr>
                        <m:t>𝑍</m:t>
                      </m:r>
                      <m:r>
                        <a:rPr lang="pt-BR" sz="3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3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pt-BR" sz="33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3300" i="1">
                                  <a:latin typeface="Cambria Math"/>
                                </a:rPr>
                                <m:t>𝑝</m:t>
                              </m:r>
                            </m:e>
                          </m:acc>
                          <m:r>
                            <a:rPr lang="pt-BR" sz="3300" i="1">
                              <a:latin typeface="Cambria Math"/>
                            </a:rPr>
                            <m:t>−</m:t>
                          </m:r>
                          <m:r>
                            <a:rPr lang="pt-BR" sz="3300" i="1">
                              <a:latin typeface="Cambria Math"/>
                            </a:rPr>
                            <m:t>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33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33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33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pt-BR" sz="3300" i="1">
                                      <a:latin typeface="Cambria Math"/>
                                    </a:rPr>
                                    <m:t>(1−</m:t>
                                  </m:r>
                                  <m:r>
                                    <a:rPr lang="pt-BR" sz="3300" i="1">
                                      <a:latin typeface="Cambria Math"/>
                                    </a:rPr>
                                    <m:t>𝑝</m:t>
                                  </m:r>
                                  <m:r>
                                    <a:rPr lang="pt-BR" sz="3300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sz="3300" i="1">
                                      <a:latin typeface="Cambria Math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pt-BR" sz="3300" b="1" dirty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  <a:blipFill rotWithShape="1">
                <a:blip r:embed="rId2"/>
                <a:stretch>
                  <a:fillRect l="-1852" t="-2436" r="-177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9637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𝒕</m:t>
                        </m:r>
                      </m:e>
                      <m:sub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pt-BR" sz="3200" b="1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𝒔</m:t>
                                </m:r>
                              </m:e>
                              <m:sup>
                                <m:r>
                                  <a:rPr lang="pt-BR" sz="3200" b="1" i="1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sz="3200" b="1" dirty="0">
                  <a:solidFill>
                    <a:srgbClr val="FF0000"/>
                  </a:solidFill>
                  <a:ea typeface="Cambria Math"/>
                </a:endParaRPr>
              </a:p>
              <a:p>
                <a:pPr marL="0" lvl="1" indent="0" algn="just">
                  <a:buNone/>
                </a:pPr>
                <a:r>
                  <a:rPr lang="pt-BR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b="1" dirty="0" smtClean="0"/>
                  <a:t>Suponha que o consumo diário de água de uma comunidade seja uma variável com distribuição normal e que uma amostra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15 observações (n) </a:t>
                </a:r>
                <a:r>
                  <a:rPr lang="pt-BR" b="1" dirty="0" smtClean="0"/>
                  <a:t>produziu as seguintes estatísticas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𝑿</m:t>
                        </m:r>
                      </m:e>
                    </m:acc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𝟔𝟑</m:t>
                    </m:r>
                    <m:sSup>
                      <m:sSup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b="1" dirty="0" smtClean="0"/>
                  <a:t>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𝟏𝟐𝟏</m:t>
                    </m:r>
                    <m:sSup>
                      <m:sSupPr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𝟔</m:t>
                        </m:r>
                      </m:sup>
                    </m:sSup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pt-BR" b="1" dirty="0" smtClean="0"/>
                  <a:t>Vamos obter um intervalo de </a:t>
                </a:r>
                <a:r>
                  <a:rPr lang="pt-BR" b="1" dirty="0" smtClean="0">
                    <a:solidFill>
                      <a:srgbClr val="FF0000"/>
                    </a:solidFill>
                  </a:rPr>
                  <a:t>95% de confiança </a:t>
                </a:r>
                <a:r>
                  <a:rPr lang="pt-BR" b="1" dirty="0" smtClean="0"/>
                  <a:t>para a média populacional.</a:t>
                </a: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𝝁</m:t>
                            </m:r>
                          </m:e>
                        </m:d>
                      </m:e>
                      <m:sub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𝟗𝟓</m:t>
                        </m:r>
                      </m:sub>
                    </m:sSub>
                  </m:oMath>
                </a14:m>
                <a:r>
                  <a:rPr lang="pt-BR" sz="3200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𝟔𝟑</m:t>
                    </m:r>
                    <m:r>
                      <a:rPr lang="pt-BR" sz="32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𝟎𝟗</m:t>
                    </m:r>
                  </m:oMath>
                </a14:m>
                <a:endParaRPr lang="pt-BR" sz="3200" b="1" dirty="0">
                  <a:solidFill>
                    <a:srgbClr val="FF0000"/>
                  </a:solidFill>
                  <a:ea typeface="Cambria Math"/>
                </a:endParaRPr>
              </a:p>
              <a:p>
                <a:pPr marL="1077913" lvl="1" indent="-620713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𝟓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𝟔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,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𝟗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𝟏</m:t>
                      </m:r>
                      <m:sSup>
                        <m:sSup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𝒎</m:t>
                          </m:r>
                        </m:e>
                        <m:sup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𝟑</m:t>
                          </m:r>
                        </m:sup>
                      </m:sSup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&lt;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𝝁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&lt;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𝟔𝟗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,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𝟎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𝟗</m:t>
                      </m:r>
                      <m:sSup>
                        <m:sSup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𝒎</m:t>
                          </m:r>
                        </m:e>
                        <m:sup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pt-BR" sz="3200" b="1" dirty="0">
                  <a:solidFill>
                    <a:srgbClr val="FF0000"/>
                  </a:solidFill>
                  <a:ea typeface="Cambria Math"/>
                  <a:sym typeface="Wingdings" pitchFamily="2" charset="2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556" r="-148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45152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1077913" lvl="1" indent="-620713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𝟓𝟔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,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𝟗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𝟏</m:t>
                      </m:r>
                      <m:sSup>
                        <m:sSupPr>
                          <m:ctrlP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𝒎</m:t>
                          </m:r>
                        </m:e>
                        <m:sup>
                          <m:r>
                            <a:rPr lang="pt-BR" sz="3200" b="1" i="1" smtClean="0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𝟑</m:t>
                          </m:r>
                        </m:sup>
                      </m:sSup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sym typeface="Wingdings" pitchFamily="2" charset="2"/>
                        </a:rPr>
                        <m:t>&lt;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𝝁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&lt;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𝟔𝟗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,</m:t>
                      </m:r>
                      <m:r>
                        <a:rPr lang="pt-BR" sz="3200" b="1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𝟎</m:t>
                      </m:r>
                      <m:r>
                        <a:rPr lang="pt-BR" sz="3200" b="1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  <a:sym typeface="Wingdings" pitchFamily="2" charset="2"/>
                        </a:rPr>
                        <m:t>𝟗</m:t>
                      </m:r>
                      <m:sSup>
                        <m:sSupPr>
                          <m:ctrlP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itchFamily="2" charset="2"/>
                            </a:rPr>
                          </m:ctrlPr>
                        </m:sSupPr>
                        <m:e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𝒎</m:t>
                          </m:r>
                        </m:e>
                        <m:sup>
                          <m:r>
                            <a:rPr lang="pt-BR" sz="3200" b="1" i="1">
                              <a:solidFill>
                                <a:srgbClr val="FF0000"/>
                              </a:solidFill>
                              <a:latin typeface="Cambria Math"/>
                              <a:sym typeface="Wingdings" pitchFamily="2" charset="2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pt-BR" sz="3200" b="1" dirty="0" smtClean="0">
                  <a:solidFill>
                    <a:srgbClr val="FF0000"/>
                  </a:solidFill>
                  <a:sym typeface="Wingdings" pitchFamily="2" charset="2"/>
                </a:endParaRPr>
              </a:p>
              <a:p>
                <a:pPr marL="0" lvl="1" indent="0" algn="just">
                  <a:buNone/>
                </a:pPr>
                <a:endParaRPr lang="pt-BR" sz="3200" b="1" dirty="0" smtClean="0">
                  <a:solidFill>
                    <a:srgbClr val="FF0000"/>
                  </a:solidFill>
                </a:endParaRPr>
              </a:p>
              <a:p>
                <a:pPr marL="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Se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forem retiradas amostras repetidas vezes nesta população aproximadamente em 95% das vezes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o consumo médio de água (</a:t>
                </a:r>
                <a14:m>
                  <m:oMath xmlns:m="http://schemas.openxmlformats.org/officeDocument/2006/math"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 estará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entre 56,91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𝒎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 e 69,09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𝒎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sym typeface="Wingdings" pitchFamily="2" charset="2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.</a:t>
                </a:r>
                <a:endParaRPr lang="pt-BR" sz="3200" b="1" dirty="0">
                  <a:solidFill>
                    <a:srgbClr val="FF0000"/>
                  </a:solidFill>
                </a:endParaRPr>
              </a:p>
              <a:p>
                <a:pPr marL="1077913" lvl="1" indent="-620713" algn="just">
                  <a:buNone/>
                </a:pPr>
                <a:endParaRPr lang="pt-BR" sz="3200" b="1" dirty="0">
                  <a:solidFill>
                    <a:srgbClr val="FF0000"/>
                  </a:solidFill>
                  <a:ea typeface="Cambria Math"/>
                  <a:sym typeface="Wingdings" pitchFamily="2" charset="2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076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/>
                  <a:t>1) Intervalo </a:t>
                </a:r>
                <a:r>
                  <a:rPr lang="pt-BR" sz="3200" b="1" dirty="0"/>
                  <a:t>de confiança para média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>
                    <a:solidFill>
                      <a:schemeClr val="tx1"/>
                    </a:solidFill>
                  </a:rPr>
                  <a:t> desconhecida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);</a:t>
                </a:r>
              </a:p>
              <a:p>
                <a:pPr marL="457200" lvl="1" indent="0" algn="just">
                  <a:buNone/>
                </a:pPr>
                <a:endParaRPr lang="pt-BR" sz="3200" b="1" dirty="0"/>
              </a:p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2)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proporção (</a:t>
                </a:r>
                <a14:m>
                  <m:oMath xmlns:m="http://schemas.openxmlformats.org/officeDocument/2006/math">
                    <m:r>
                      <a:rPr lang="pt-BR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).</a:t>
                </a:r>
                <a:endParaRPr lang="pt-BR" sz="3200" b="1" dirty="0">
                  <a:solidFill>
                    <a:srgbClr val="FF0000"/>
                  </a:solidFill>
                </a:endParaRPr>
              </a:p>
              <a:p>
                <a:pPr marL="457200" lvl="1" indent="0" algn="just">
                  <a:buNone/>
                </a:pPr>
                <a:endParaRPr lang="pt-BR" sz="3200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t="-1192" r="-13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0516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pt-BR" sz="3500" dirty="0" smtClean="0"/>
                  <a:t>A </a:t>
                </a:r>
                <a:r>
                  <a:rPr lang="pt-BR" sz="3500" b="1" dirty="0">
                    <a:solidFill>
                      <a:srgbClr val="FF0000"/>
                    </a:solidFill>
                  </a:rPr>
                  <a:t>distribuição amostral de uma </a:t>
                </a:r>
                <a:r>
                  <a:rPr lang="pt-BR" sz="3500" b="1" dirty="0" smtClean="0">
                    <a:solidFill>
                      <a:srgbClr val="FF0000"/>
                    </a:solidFill>
                  </a:rPr>
                  <a:t>estatística.</a:t>
                </a:r>
              </a:p>
              <a:p>
                <a:pPr marL="355600" indent="-355600" algn="just"/>
                <a:r>
                  <a:rPr lang="pt-BR" sz="3500" b="1" dirty="0"/>
                  <a:t>Distribuição amostral da proporção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5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500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sz="3500" b="1" dirty="0"/>
                  <a:t>)</a:t>
                </a:r>
              </a:p>
              <a:p>
                <a:pPr marL="0" indent="0" algn="just">
                  <a:buNone/>
                </a:pPr>
                <a:r>
                  <a:rPr lang="pt-BR" sz="3300" b="1" dirty="0" smtClean="0"/>
                  <a:t>Teorema do Limite Central:</a:t>
                </a:r>
                <a:r>
                  <a:rPr lang="pt-BR" sz="3300" dirty="0" smtClean="0"/>
                  <a:t> a </a:t>
                </a:r>
                <a:r>
                  <a:rPr lang="pt-BR" sz="3300" dirty="0"/>
                  <a:t>proporção amostral  de sucessos (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</m:e>
                    </m:acc>
                  </m:oMath>
                </a14:m>
                <a:r>
                  <a:rPr lang="pt-BR" sz="3300" dirty="0"/>
                  <a:t>) em uma amostra de tamanho n tem distribuição aproximadamente normal </a:t>
                </a:r>
                <a:r>
                  <a:rPr lang="pt-BR" sz="3300" dirty="0" smtClean="0"/>
                  <a:t>com</a:t>
                </a:r>
                <a14:m>
                  <m:oMath xmlns:m="http://schemas.openxmlformats.org/officeDocument/2006/math">
                    <m:r>
                      <a:rPr lang="pt-BR" sz="33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3300" i="1">
                        <a:latin typeface="Cambria Math"/>
                        <a:ea typeface="Cambria Math"/>
                      </a:rPr>
                      <m:t>𝜇</m:t>
                    </m:r>
                    <m:r>
                      <a:rPr lang="pt-BR" sz="33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pt-BR" sz="3300" i="1">
                        <a:latin typeface="Cambria Math"/>
                      </a:rPr>
                      <m:t>𝑝</m:t>
                    </m:r>
                  </m:oMath>
                </a14:m>
                <a:r>
                  <a:rPr lang="pt-BR" sz="3300" dirty="0"/>
                  <a:t>   e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3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300" i="1" dirty="0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p>
                        <m:r>
                          <a:rPr lang="pt-BR" sz="3300" i="1" dirty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pt-BR" sz="3300" i="1" dirty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  <m:r>
                          <a:rPr lang="pt-BR" sz="3300" i="1">
                            <a:latin typeface="Cambria Math"/>
                          </a:rPr>
                          <m:t>(1−</m:t>
                        </m:r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  <m:r>
                          <a:rPr lang="pt-BR" sz="3300" i="1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pt-BR" sz="3300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pt-BR" sz="3300" dirty="0" smtClean="0"/>
              </a:p>
              <a:p>
                <a:pPr marL="0" indent="0" algn="just">
                  <a:buNone/>
                </a:pPr>
                <a:r>
                  <a:rPr lang="pt-BR" sz="3300" dirty="0"/>
                  <a:t>o</a:t>
                </a:r>
                <a:r>
                  <a:rPr lang="pt-BR" sz="3300" dirty="0" smtClean="0"/>
                  <a:t>u seja,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sz="3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</m:e>
                    </m:acc>
                    <m:r>
                      <a:rPr lang="pt-BR" sz="3300" b="0" i="1" smtClean="0">
                        <a:latin typeface="Cambria Math"/>
                      </a:rPr>
                      <m:t>~</m:t>
                    </m:r>
                    <m:r>
                      <a:rPr lang="pt-BR" sz="3300" b="0" i="1" smtClean="0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pt-BR" sz="3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3300" b="0" i="1" smtClean="0">
                            <a:latin typeface="Cambria Math"/>
                          </a:rPr>
                          <m:t>𝑝</m:t>
                        </m:r>
                        <m:r>
                          <a:rPr lang="pt-BR" sz="3300" b="0" i="1" smtClean="0">
                            <a:latin typeface="Cambria Math"/>
                          </a:rPr>
                          <m:t>,</m:t>
                        </m:r>
                        <m:f>
                          <m:fPr>
                            <m:ctrlPr>
                              <a:rPr lang="pt-BR" sz="3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3300" i="1">
                                <a:latin typeface="Cambria Math"/>
                              </a:rPr>
                              <m:t>𝑝</m:t>
                            </m:r>
                            <m:r>
                              <a:rPr lang="pt-BR" sz="3300" i="1">
                                <a:latin typeface="Cambria Math"/>
                              </a:rPr>
                              <m:t>(1−</m:t>
                            </m:r>
                            <m:r>
                              <a:rPr lang="pt-BR" sz="3300" i="1">
                                <a:latin typeface="Cambria Math"/>
                              </a:rPr>
                              <m:t>𝑝</m:t>
                            </m:r>
                            <m:r>
                              <a:rPr lang="pt-BR" sz="3300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sz="3300" i="1">
                                <a:latin typeface="Cambria Math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pt-BR" sz="3300" b="0" i="1" smtClean="0">
                        <a:latin typeface="Cambria Math"/>
                      </a:rPr>
                      <m:t> →</m:t>
                    </m:r>
                    <m:r>
                      <a:rPr lang="pt-BR" sz="3300" i="1">
                        <a:latin typeface="Cambria Math"/>
                      </a:rPr>
                      <m:t>𝑍</m:t>
                    </m:r>
                    <m:r>
                      <a:rPr lang="pt-BR" sz="33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3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pt-BR" sz="33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3300" i="1">
                                <a:latin typeface="Cambria Math"/>
                              </a:rPr>
                              <m:t>𝑝</m:t>
                            </m:r>
                          </m:e>
                        </m:acc>
                        <m:r>
                          <a:rPr lang="pt-BR" sz="3300" i="1">
                            <a:latin typeface="Cambria Math"/>
                          </a:rPr>
                          <m:t>−</m:t>
                        </m:r>
                        <m:r>
                          <a:rPr lang="pt-BR" sz="3300" i="1">
                            <a:latin typeface="Cambria Math"/>
                          </a:rPr>
                          <m:t>𝑝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pt-BR" sz="33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sz="3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pt-BR" sz="3300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pt-BR" sz="3300" i="1">
                                    <a:latin typeface="Cambria Math"/>
                                  </a:rPr>
                                  <m:t>(1−</m:t>
                                </m:r>
                                <m:r>
                                  <a:rPr lang="pt-BR" sz="3300" i="1">
                                    <a:latin typeface="Cambria Math"/>
                                  </a:rPr>
                                  <m:t>𝑝</m:t>
                                </m:r>
                                <m:r>
                                  <a:rPr lang="pt-BR" sz="3300" i="1"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pt-BR" sz="3300" i="1">
                                    <a:latin typeface="Cambria Math"/>
                                  </a:rPr>
                                  <m:t>𝑛</m:t>
                                </m:r>
                              </m:den>
                            </m:f>
                          </m:e>
                        </m:rad>
                      </m:den>
                    </m:f>
                  </m:oMath>
                </a14:m>
                <a:endParaRPr lang="pt-BR" sz="3300" b="1" dirty="0"/>
              </a:p>
              <a:p>
                <a:pPr marL="0" indent="0" algn="just">
                  <a:buNone/>
                </a:pPr>
                <a:endParaRPr lang="pt-BR" dirty="0"/>
              </a:p>
              <a:p>
                <a:pPr marL="0" indent="0" algn="just">
                  <a:buNone/>
                </a:pPr>
                <a:endParaRPr lang="pt-BR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  <a:blipFill rotWithShape="1">
                <a:blip r:embed="rId2"/>
                <a:stretch>
                  <a:fillRect l="-2148" t="-1740" r="-2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10877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33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300" i="1">
                              <a:latin typeface="Cambria Math"/>
                            </a:rPr>
                            <m:t>𝑝</m:t>
                          </m:r>
                        </m:e>
                      </m:acc>
                      <m:r>
                        <a:rPr lang="pt-BR" sz="3300" b="0" i="1" smtClean="0">
                          <a:latin typeface="Cambria Math"/>
                        </a:rPr>
                        <m:t>~</m:t>
                      </m:r>
                      <m:r>
                        <a:rPr lang="pt-BR" sz="33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pt-BR" sz="3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3300" b="0" i="1" smtClean="0">
                              <a:latin typeface="Cambria Math"/>
                            </a:rPr>
                            <m:t>𝑝</m:t>
                          </m:r>
                          <m:r>
                            <a:rPr lang="pt-BR" sz="3300" b="0" i="1" smtClean="0">
                              <a:latin typeface="Cambria Math"/>
                            </a:rPr>
                            <m:t>,</m:t>
                          </m:r>
                          <m:f>
                            <m:fPr>
                              <m:ctrlPr>
                                <a:rPr lang="pt-BR" sz="33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33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sz="3300" i="1">
                                  <a:latin typeface="Cambria Math"/>
                                </a:rPr>
                                <m:t>(1−</m:t>
                              </m:r>
                              <m:r>
                                <a:rPr lang="pt-BR" sz="3300" i="1">
                                  <a:latin typeface="Cambria Math"/>
                                </a:rPr>
                                <m:t>𝑝</m:t>
                              </m:r>
                              <m:r>
                                <a:rPr lang="pt-BR" sz="3300" i="1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pt-BR" sz="3300" i="1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pt-BR" dirty="0" smtClean="0"/>
              </a:p>
              <a:p>
                <a:pPr marL="0" indent="0" algn="just">
                  <a:buNone/>
                </a:pPr>
                <a:r>
                  <a:rPr lang="pt-BR" b="1" dirty="0" smtClean="0"/>
                  <a:t>Você deve observar que a variância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b="1" dirty="0" smtClean="0"/>
                  <a:t> depende do parâmetro 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</a:rPr>
                      <m:t>𝒑</m:t>
                    </m:r>
                  </m:oMath>
                </a14:m>
                <a:r>
                  <a:rPr lang="pt-BR" b="1" dirty="0" smtClean="0"/>
                  <a:t> (que é desconhecido). No entanto, para uma tamanho de amostra grande (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latin typeface="Cambria Math"/>
                      </a:rPr>
                      <m:t>𝒏</m:t>
                    </m:r>
                    <m:r>
                      <a:rPr lang="pt-BR" b="1" i="1" dirty="0" smtClean="0">
                        <a:latin typeface="Cambria Math"/>
                      </a:rPr>
                      <m:t> ≥ </m:t>
                    </m:r>
                    <m:r>
                      <a:rPr lang="pt-BR" b="1" i="1" dirty="0" smtClean="0">
                        <a:latin typeface="Cambria Math"/>
                      </a:rPr>
                      <m:t>𝟑𝟎</m:t>
                    </m:r>
                  </m:oMath>
                </a14:m>
                <a:r>
                  <a:rPr lang="pt-BR" b="1" dirty="0" smtClean="0"/>
                  <a:t>) podemos utilizar o valor de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b="1" dirty="0" smtClean="0"/>
                  <a:t> para o calculo da variância.</a:t>
                </a:r>
                <a:endParaRPr lang="pt-BR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12776"/>
                <a:ext cx="8229600" cy="5256584"/>
              </a:xfrm>
              <a:blipFill rotWithShape="1">
                <a:blip r:embed="rId2"/>
                <a:stretch>
                  <a:fillRect l="-1852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1657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31" y="1916832"/>
            <a:ext cx="706805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2)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proporção (</a:t>
                </a:r>
                <a14:m>
                  <m:oMath xmlns:m="http://schemas.openxmlformats.org/officeDocument/2006/math">
                    <m:r>
                      <a:rPr lang="pt-BR" sz="3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4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de seta reta 5"/>
          <p:cNvCxnSpPr/>
          <p:nvPr/>
        </p:nvCxnSpPr>
        <p:spPr>
          <a:xfrm>
            <a:off x="4067944" y="3140968"/>
            <a:ext cx="1224136" cy="151216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2483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31" y="1916832"/>
            <a:ext cx="706805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>
                    <a:solidFill>
                      <a:srgbClr val="FF0000"/>
                    </a:solidFill>
                  </a:rPr>
                  <a:t>2) Intervalo de confiança para proporção (</a:t>
                </a:r>
                <a14:m>
                  <m:oMath xmlns:m="http://schemas.openxmlformats.org/officeDocument/2006/math"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𝟏</m:t>
                      </m:r>
                      <m:r>
                        <a:rPr lang="pt-BR" b="1" i="1" smtClean="0">
                          <a:latin typeface="Cambria Math"/>
                        </a:rPr>
                        <m:t>−</m:t>
                      </m:r>
                      <m:r>
                        <a:rPr lang="pt-BR" b="1" i="1" smtClean="0">
                          <a:latin typeface="Cambria Math"/>
                          <a:ea typeface="Cambria Math"/>
                        </a:rPr>
                        <m:t>𝜶</m:t>
                      </m:r>
                    </m:oMath>
                  </m:oMathPara>
                </a14:m>
                <a:endParaRPr lang="pt-BR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4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179512" y="3708321"/>
                <a:ext cx="396044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3200" b="1" dirty="0" smtClean="0"/>
                  <a:t>Intervalo de 95% </a:t>
                </a:r>
                <a:r>
                  <a:rPr lang="pt-BR" sz="32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i="1" dirty="0" smtClean="0">
                  <a:latin typeface="Cambria Math"/>
                  <a:ea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𝟗𝟓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3200" dirty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708321"/>
                <a:ext cx="3960440" cy="1569660"/>
              </a:xfrm>
              <a:prstGeom prst="rect">
                <a:avLst/>
              </a:prstGeom>
              <a:blipFill rotWithShape="1">
                <a:blip r:embed="rId4"/>
                <a:stretch>
                  <a:fillRect l="-3846" t="-50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>
            <a:off x="3995936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508104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361612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0,4750</a:t>
            </a:r>
            <a:endParaRPr lang="pt-BR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873780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0,4750</a:t>
            </a:r>
            <a:endParaRPr lang="pt-BR" b="1" dirty="0"/>
          </a:p>
        </p:txBody>
      </p:sp>
    </p:spTree>
    <p:extLst>
      <p:ext uri="{BB962C8B-B14F-4D97-AF65-F5344CB8AC3E}">
        <p14:creationId xmlns="" xmlns:p14="http://schemas.microsoft.com/office/powerpoint/2010/main" val="426496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781140164"/>
              </p:ext>
            </p:extLst>
          </p:nvPr>
        </p:nvGraphicFramePr>
        <p:xfrm>
          <a:off x="395539" y="1124744"/>
          <a:ext cx="8496941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59"/>
                <a:gridCol w="807469"/>
                <a:gridCol w="808351"/>
                <a:gridCol w="807469"/>
                <a:gridCol w="808351"/>
                <a:gridCol w="808351"/>
                <a:gridCol w="807469"/>
                <a:gridCol w="808351"/>
                <a:gridCol w="807469"/>
                <a:gridCol w="808351"/>
                <a:gridCol w="808351"/>
              </a:tblGrid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Z</a:t>
                      </a:r>
                      <a:r>
                        <a:rPr lang="en-US" sz="1400" b="1" baseline="-25000" dirty="0" err="1" smtClean="0">
                          <a:effectLst/>
                        </a:rPr>
                        <a:t>c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0,0120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0,0160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0,0199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0,0239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0,0319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0,0359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0,0398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0,0714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0,0753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0,0793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0,0832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0,0871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0,0910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0,0948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0,1026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0,1103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0,1141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0,1179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0,1517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0,1628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0,1879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0,1985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0,2123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0,2190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0,2224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0,4452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0,4474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0,4495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0,4505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0,4535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0,4545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0,4582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0,4616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0,4633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0,4686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0,4706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0,4750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0,4767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0,4812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0,4890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0,4949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0,4974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5580112" y="3501008"/>
            <a:ext cx="93610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0582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459" y="1916832"/>
            <a:ext cx="3534029" cy="23402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>
                    <a:solidFill>
                      <a:srgbClr val="FF0000"/>
                    </a:solidFill>
                  </a:rPr>
                  <a:t>2) Intervalo de confiança para proporção (</a:t>
                </a:r>
                <a14:m>
                  <m:oMath xmlns:m="http://schemas.openxmlformats.org/officeDocument/2006/math"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1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 smtClean="0">
                                  <a:latin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≤</m:t>
                          </m:r>
                          <m:sSub>
                            <m:sSubPr>
                              <m:ctrlPr>
                                <a:rPr lang="pt-BR" b="1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pt-BR" b="1" i="1">
                                  <a:latin typeface="Cambria Math"/>
                                  <a:ea typeface="Cambria Math"/>
                                </a:rPr>
                                <m:t>𝒁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pt-BR" b="1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𝜶</m:t>
                                  </m:r>
                                </m:num>
                                <m:den>
                                  <m:r>
                                    <a:rPr lang="pt-BR" b="1" i="1" smtClean="0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den>
                              </m:f>
                            </m:sub>
                          </m:sSub>
                        </m:e>
                      </m:d>
                      <m:r>
                        <a:rPr lang="pt-BR" b="1" i="1" smtClean="0">
                          <a:latin typeface="Cambria Math"/>
                        </a:rPr>
                        <m:t>=</m:t>
                      </m:r>
                      <m:r>
                        <a:rPr lang="pt-BR" b="1" i="1" smtClean="0">
                          <a:latin typeface="Cambria Math"/>
                        </a:rPr>
                        <m:t>𝟎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</a:rPr>
                            <m:t>𝟗𝟔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𝒁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 smtClean="0">
                              <a:latin typeface="Cambria Math"/>
                              <a:ea typeface="Cambria Math"/>
                            </a:rPr>
                            <m:t>𝟗𝟔</m:t>
                          </m:r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</a:rPr>
                        <m:t>𝟎</m:t>
                      </m:r>
                      <m:r>
                        <a:rPr lang="pt-BR" b="1" i="1">
                          <a:latin typeface="Cambria Math"/>
                        </a:rPr>
                        <m:t>,</m:t>
                      </m:r>
                      <m:r>
                        <a:rPr lang="pt-BR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b="1" i="1" dirty="0" smtClean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b="1" i="1" dirty="0">
                  <a:latin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1" i="1">
                              <a:latin typeface="Cambria Math"/>
                            </a:rPr>
                            <m:t>−</m:t>
                          </m:r>
                          <m:r>
                            <a:rPr lang="pt-BR" b="1" i="1">
                              <a:latin typeface="Cambria Math"/>
                            </a:rPr>
                            <m:t>𝟏</m:t>
                          </m:r>
                          <m:r>
                            <a:rPr lang="pt-BR" b="1" i="1">
                              <a:latin typeface="Cambria Math"/>
                            </a:rPr>
                            <m:t>,</m:t>
                          </m:r>
                          <m:r>
                            <a:rPr lang="pt-BR" b="1" i="1">
                              <a:latin typeface="Cambria Math"/>
                            </a:rPr>
                            <m:t>𝟗𝟔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pt-B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b="1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pt-BR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b="1" i="1"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lang="pt-B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  <m:r>
                                        <a:rPr lang="pt-BR" b="1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pt-BR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pt-BR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pt-BR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  <m:r>
                                        <a:rPr lang="pt-BR" b="1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pt-BR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b="1" i="1">
                              <a:latin typeface="Cambria Math"/>
                              <a:ea typeface="Cambria Math"/>
                            </a:rPr>
                            <m:t>𝟗𝟔</m:t>
                          </m:r>
                        </m:e>
                      </m:d>
                      <m:r>
                        <a:rPr lang="pt-BR" b="1" i="1">
                          <a:latin typeface="Cambria Math"/>
                        </a:rPr>
                        <m:t>=</m:t>
                      </m:r>
                      <m:r>
                        <a:rPr lang="pt-BR" b="1" i="1">
                          <a:latin typeface="Cambria Math"/>
                        </a:rPr>
                        <m:t>𝟎</m:t>
                      </m:r>
                      <m:r>
                        <a:rPr lang="pt-BR" b="1" i="1">
                          <a:latin typeface="Cambria Math"/>
                        </a:rPr>
                        <m:t>,</m:t>
                      </m:r>
                      <m:r>
                        <a:rPr lang="pt-BR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b="1" dirty="0">
                  <a:ea typeface="Cambria Math"/>
                </a:endParaRPr>
              </a:p>
              <a:p>
                <a:pPr marL="0" lvl="1" indent="0" algn="just">
                  <a:buNone/>
                </a:pPr>
                <a:endParaRPr lang="pt-BR" sz="3200" b="1" dirty="0" smtClean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4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415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938" y="1772816"/>
            <a:ext cx="3316550" cy="219624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2) Intervalo de confiança para proporção (</a:t>
                </a:r>
                <a14:m>
                  <m:oMath xmlns:m="http://schemas.openxmlformats.org/officeDocument/2006/math">
                    <m:r>
                      <a:rPr lang="pt-BR" sz="3200" b="1" i="1" dirty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>
                    <a:solidFill>
                      <a:srgbClr val="FF0000"/>
                    </a:solidFill>
                  </a:rPr>
                  <a:t>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18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1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800" b="1" i="1">
                              <a:latin typeface="Cambria Math"/>
                            </a:rPr>
                            <m:t>−</m:t>
                          </m:r>
                          <m:r>
                            <a:rPr lang="pt-BR" sz="1800" b="1" i="1">
                              <a:latin typeface="Cambria Math"/>
                            </a:rPr>
                            <m:t>𝟏</m:t>
                          </m:r>
                          <m:r>
                            <a:rPr lang="pt-BR" sz="1800" b="1" i="1">
                              <a:latin typeface="Cambria Math"/>
                            </a:rPr>
                            <m:t>,</m:t>
                          </m:r>
                          <m:r>
                            <a:rPr lang="pt-BR" sz="1800" b="1" i="1">
                              <a:latin typeface="Cambria Math"/>
                            </a:rPr>
                            <m:t>𝟗𝟔</m:t>
                          </m:r>
                          <m:r>
                            <a:rPr lang="pt-BR" sz="18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f>
                            <m:fPr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𝒑</m:t>
                                  </m:r>
                                </m:e>
                              </m:acc>
                              <m:r>
                                <a:rPr lang="pt-BR" sz="2400" b="1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pt-BR" sz="2400" b="1" i="1"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f>
                                    <m:fPr>
                                      <m:ctrlPr>
                                        <a:rPr lang="pt-B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400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𝟏</m:t>
                                      </m:r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̂"/>
                                          <m:ctrlPr>
                                            <a:rPr lang="pt-BR" sz="24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pt-BR" sz="2400" b="1" i="1">
                                              <a:latin typeface="Cambria Math"/>
                                            </a:rPr>
                                            <m:t>𝒑</m:t>
                                          </m:r>
                                        </m:e>
                                      </m:acc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𝒏</m:t>
                                      </m:r>
                                    </m:den>
                                  </m:f>
                                </m:e>
                              </m:rad>
                            </m:den>
                          </m:f>
                          <m:r>
                            <a:rPr lang="pt-BR" sz="18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18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sz="18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sz="1800" b="1" i="1">
                              <a:latin typeface="Cambria Math"/>
                              <a:ea typeface="Cambria Math"/>
                            </a:rPr>
                            <m:t>𝟗𝟔</m:t>
                          </m:r>
                        </m:e>
                      </m:d>
                      <m:r>
                        <a:rPr lang="pt-BR" sz="1800" b="1" i="1">
                          <a:latin typeface="Cambria Math"/>
                        </a:rPr>
                        <m:t>=</m:t>
                      </m:r>
                      <m:r>
                        <a:rPr lang="pt-BR" sz="1800" b="1" i="1">
                          <a:latin typeface="Cambria Math"/>
                        </a:rPr>
                        <m:t>𝟎</m:t>
                      </m:r>
                      <m:r>
                        <a:rPr lang="pt-BR" sz="1800" b="1" i="1">
                          <a:latin typeface="Cambria Math"/>
                        </a:rPr>
                        <m:t>,</m:t>
                      </m:r>
                      <m:r>
                        <a:rPr lang="pt-BR" sz="1800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sz="2400" b="1" dirty="0" smtClean="0">
                  <a:ea typeface="Cambria Math"/>
                </a:endParaRPr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sz="1100" b="1" dirty="0">
                  <a:ea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400" b="1" i="1">
                          <a:latin typeface="Cambria Math"/>
                        </a:rPr>
                        <m:t>𝑷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  <m:r>
                            <a:rPr lang="pt-BR" sz="2400" b="1" i="1">
                              <a:latin typeface="Cambria Math"/>
                            </a:rPr>
                            <m:t>−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</a:rPr>
                            <m:t>𝟗𝟔</m:t>
                          </m:r>
                          <m:rad>
                            <m:radPr>
                              <m:degHide m:val="on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pt-B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rad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r>
                            <a:rPr lang="pt-BR" sz="2400" b="1" i="1" smtClean="0">
                              <a:latin typeface="Cambria Math"/>
                              <a:ea typeface="Cambria Math"/>
                            </a:rPr>
                            <m:t>𝒑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≤</m:t>
                          </m:r>
                          <m:acc>
                            <m:accPr>
                              <m:chr m:val="̂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2400" b="1" i="1">
                                  <a:latin typeface="Cambria Math"/>
                                </a:rPr>
                                <m:t>𝒑</m:t>
                              </m:r>
                            </m:e>
                          </m:acc>
                          <m:r>
                            <a:rPr lang="pt-BR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𝟏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pt-BR" sz="2400" b="1" i="1">
                              <a:latin typeface="Cambria Math"/>
                              <a:ea typeface="Cambria Math"/>
                            </a:rPr>
                            <m:t>𝟗𝟔</m:t>
                          </m:r>
                          <m:rad>
                            <m:radPr>
                              <m:degHide m:val="on"/>
                              <m:ctrlPr>
                                <a:rPr lang="pt-BR" sz="2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pt-BR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pt-B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𝟏</m:t>
                                  </m:r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pt-BR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pt-BR" sz="2400" b="1" i="1">
                                          <a:latin typeface="Cambria Math"/>
                                        </a:rPr>
                                        <m:t>𝒑</m:t>
                                      </m:r>
                                    </m:e>
                                  </m:acc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pt-BR" sz="2400" b="1" i="1">
                                      <a:latin typeface="Cambria Math"/>
                                    </a:rPr>
                                    <m:t>𝒏</m:t>
                                  </m:r>
                                </m:den>
                              </m:f>
                            </m:e>
                          </m:rad>
                        </m:e>
                      </m:d>
                      <m:r>
                        <a:rPr lang="pt-BR" sz="2400" b="1" i="1">
                          <a:latin typeface="Cambria Math"/>
                        </a:rPr>
                        <m:t>=</m:t>
                      </m:r>
                      <m:r>
                        <a:rPr lang="pt-BR" sz="2400" b="1" i="1">
                          <a:latin typeface="Cambria Math"/>
                        </a:rPr>
                        <m:t>𝟎</m:t>
                      </m:r>
                      <m:r>
                        <a:rPr lang="pt-BR" sz="2400" b="1" i="1">
                          <a:latin typeface="Cambria Math"/>
                        </a:rPr>
                        <m:t>,</m:t>
                      </m:r>
                      <m:r>
                        <a:rPr lang="pt-BR" sz="2400" b="1" i="1">
                          <a:latin typeface="Cambria Math"/>
                        </a:rPr>
                        <m:t>𝟗𝟓</m:t>
                      </m:r>
                    </m:oMath>
                  </m:oMathPara>
                </a14:m>
                <a:endParaRPr lang="pt-BR" sz="2400" b="1" dirty="0" smtClean="0">
                  <a:ea typeface="Cambria Math"/>
                </a:endParaRPr>
              </a:p>
              <a:p>
                <a:pPr marL="0" lvl="1" indent="0" algn="ctr">
                  <a:buNone/>
                </a:pP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d>
                      </m:e>
                      <m:sub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  <a:ea typeface="Cambria Math"/>
                  </a:rPr>
                  <a:t>:</a:t>
                </a:r>
                <a14:m>
                  <m:oMath xmlns:m="http://schemas.openxmlformats.org/officeDocument/2006/math">
                    <m:r>
                      <a:rPr lang="pt-BR" sz="3200" b="1" i="0" smtClean="0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sz="3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200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𝒁</m:t>
                        </m:r>
                      </m:e>
                      <m:sub>
                        <m:f>
                          <m:fPr>
                            <m:ctrlP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sz="32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sz="32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2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pt-BR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3200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pt-BR" sz="3200" b="1" i="1">
                                <a:latin typeface="Cambria Math"/>
                              </a:rPr>
                              <m:t>(</m:t>
                            </m:r>
                            <m:r>
                              <a:rPr lang="pt-BR" sz="32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sz="3200" b="1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pt-BR" sz="32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3200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pt-BR" sz="32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sz="3200" b="1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3"/>
                <a:stretch>
                  <a:fillRect t="-14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4037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Teoria da Estimação	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/>
                  <a:t>Um dos objetivos da Estatística é obter informações (estimativas) dos parâmetros populacionais (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𝝁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pt-BR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pt-BR" b="1" dirty="0" smtClean="0"/>
                  <a:t>) por meio de amostras representativas.</a:t>
                </a:r>
              </a:p>
              <a:p>
                <a:pPr algn="just"/>
                <a:r>
                  <a:rPr lang="pt-BR" b="1" dirty="0" smtClean="0"/>
                  <a:t>Tipos de estimativas</a:t>
                </a:r>
              </a:p>
              <a:p>
                <a:pPr lvl="1" algn="just"/>
                <a:r>
                  <a:rPr lang="pt-BR" b="1" dirty="0" smtClean="0"/>
                  <a:t>Estimativas por ponto (ou estimativas pontuais);</a:t>
                </a:r>
              </a:p>
              <a:p>
                <a:pPr lvl="1" algn="just"/>
                <a:r>
                  <a:rPr lang="pt-BR" b="1" dirty="0" smtClean="0"/>
                  <a:t>Estimativas por intervalo (ou estimativa intervalar).</a:t>
                </a:r>
              </a:p>
              <a:p>
                <a:pPr lvl="1" algn="just"/>
                <a:endParaRPr lang="pt-BR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704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8506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Foi feita uma pesquisa com 1200 pessoas adultas no Brasil e entre os entrevistados 820 pessoas disseram que foram afetados pela crise econômica.</a:t>
                </a:r>
              </a:p>
              <a:p>
                <a:pPr marL="971550" lvl="1" indent="-514350" algn="just">
                  <a:buAutoNum type="alphaLcParenR"/>
                </a:pPr>
                <a:r>
                  <a:rPr lang="pt-BR" sz="3200" b="1" dirty="0" smtClean="0">
                    <a:solidFill>
                      <a:schemeClr val="tx1"/>
                    </a:solidFill>
                  </a:rPr>
                  <a:t>Estime a proporção de pessoas afetadas pela crise econômica (estimativa pontual);</a:t>
                </a:r>
              </a:p>
              <a:p>
                <a:pPr marL="971550" lvl="1" indent="-514350" algn="just">
                  <a:buAutoNum type="alphaLcParenR"/>
                </a:pPr>
                <a:r>
                  <a:rPr lang="pt-BR" sz="3200" b="1" dirty="0" smtClean="0">
                    <a:solidFill>
                      <a:schemeClr val="tx1"/>
                    </a:solidFill>
                  </a:rPr>
                  <a:t>Encontre um intervalo de 90% de confiança para o parâmetro populacional </a:t>
                </a:r>
                <a14:m>
                  <m:oMath xmlns:m="http://schemas.openxmlformats.org/officeDocument/2006/math">
                    <m:r>
                      <a:rPr lang="pt-BR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 smtClean="0">
                    <a:solidFill>
                      <a:schemeClr val="tx1"/>
                    </a:solidFill>
                  </a:rPr>
                  <a:t>.</a:t>
                </a:r>
                <a:endParaRPr lang="pt-BR" sz="3200" b="1" dirty="0">
                  <a:solidFill>
                    <a:schemeClr val="tx1"/>
                  </a:solidFill>
                </a:endParaRP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sz="1100" b="1" dirty="0">
                  <a:ea typeface="Cambria Math"/>
                </a:endParaRP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t="-1549" r="-1852" b="-500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5747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Foi feita uma pesquisa com 1200 pessoas adultas no Brasil e entre os entrevistados 820 pessoas disseram que foram afetados pela crise econômica.</a:t>
                </a:r>
              </a:p>
              <a:p>
                <a:pPr marL="971550" lvl="1" indent="-514350" algn="just">
                  <a:buAutoNum type="alphaLcParenR"/>
                </a:pPr>
                <a:r>
                  <a:rPr lang="pt-BR" sz="3200" b="1" dirty="0" smtClean="0">
                    <a:solidFill>
                      <a:schemeClr val="tx1"/>
                    </a:solidFill>
                  </a:rPr>
                  <a:t>Estime a proporção de pessoas afetadas pela crise econômica (estimativa pontual)</a:t>
                </a:r>
              </a:p>
              <a:p>
                <a:pPr marL="457200" lvl="1" indent="0" algn="just">
                  <a:buNone/>
                </a:pPr>
                <a:endParaRPr lang="pt-BR" sz="2000" b="1" dirty="0" smtClean="0"/>
              </a:p>
              <a:p>
                <a:pPr marL="0" lvl="1" indent="0">
                  <a:spcBef>
                    <a:spcPts val="600"/>
                  </a:spcBef>
                  <a:buNone/>
                </a:pPr>
                <a:endParaRPr lang="pt-BR" sz="1100" b="1" dirty="0">
                  <a:ea typeface="Cambria Math"/>
                </a:endParaRPr>
              </a:p>
              <a:p>
                <a:pPr marL="45720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3200" b="1" i="1" smtClean="0">
                              <a:latin typeface="Cambria Math"/>
                            </a:rPr>
                            <m:t>𝒑</m:t>
                          </m:r>
                        </m:e>
                      </m:acc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pt-BR" sz="3200" b="1" i="1" smtClean="0">
                              <a:latin typeface="Cambria Math"/>
                            </a:rPr>
                            <m:t>𝒏</m:t>
                          </m:r>
                        </m:den>
                      </m:f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b="1" i="1" smtClean="0">
                              <a:latin typeface="Cambria Math"/>
                            </a:rPr>
                            <m:t>𝟖𝟐𝟎</m:t>
                          </m:r>
                        </m:num>
                        <m:den>
                          <m:r>
                            <a:rPr lang="pt-BR" sz="3200" b="1" i="1" smtClean="0">
                              <a:latin typeface="Cambria Math"/>
                            </a:rPr>
                            <m:t>𝟏𝟐𝟎𝟎</m:t>
                          </m:r>
                        </m:den>
                      </m:f>
                      <m:r>
                        <a:rPr lang="pt-BR" sz="3200" b="1" i="1" smtClean="0">
                          <a:latin typeface="Cambria Math"/>
                        </a:rPr>
                        <m:t>=</m:t>
                      </m:r>
                      <m:r>
                        <a:rPr lang="pt-BR" sz="3200" b="1" i="1" smtClean="0">
                          <a:latin typeface="Cambria Math"/>
                        </a:rPr>
                        <m:t>𝟎</m:t>
                      </m:r>
                      <m:r>
                        <a:rPr lang="pt-BR" sz="3200" b="1" i="1" smtClean="0">
                          <a:latin typeface="Cambria Math"/>
                        </a:rPr>
                        <m:t>,</m:t>
                      </m:r>
                      <m:r>
                        <a:rPr lang="pt-BR" sz="3200" b="1" i="1" smtClean="0">
                          <a:latin typeface="Cambria Math"/>
                        </a:rPr>
                        <m:t>𝟔𝟖</m:t>
                      </m:r>
                    </m:oMath>
                  </m:oMathPara>
                </a14:m>
                <a:endParaRPr lang="pt-BR" sz="32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65147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Foi feita uma pesquisa com 1200 pessoas adultas no Brasil e entre os entrevistados 820 pessoas disseram que foram afetados pela crise econômica.</a:t>
                </a:r>
              </a:p>
              <a:p>
                <a:pPr marL="1160463" lvl="1" indent="-703263" algn="just">
                  <a:buNone/>
                </a:pPr>
                <a:r>
                  <a:rPr lang="pt-BR" sz="3200" b="1" dirty="0" smtClean="0">
                    <a:solidFill>
                      <a:schemeClr val="tx1"/>
                    </a:solidFill>
                  </a:rPr>
                  <a:t>b) Encontre um intervalo de 90% de confiança para o parâmetro populacional </a:t>
                </a:r>
                <a14:m>
                  <m:oMath xmlns:m="http://schemas.openxmlformats.org/officeDocument/2006/math">
                    <m:r>
                      <a:rPr lang="pt-BR" sz="32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sz="3200" b="1" dirty="0" smtClean="0">
                    <a:solidFill>
                      <a:schemeClr val="tx1"/>
                    </a:solidFill>
                  </a:rPr>
                  <a:t>.</a:t>
                </a:r>
                <a:endParaRPr lang="pt-BR" sz="3200" b="1" dirty="0">
                  <a:solidFill>
                    <a:schemeClr val="tx1"/>
                  </a:solidFill>
                </a:endParaRP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r>
                      <a:rPr lang="pt-BR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sz="3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d>
                      </m:e>
                      <m:sub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sub>
                    </m:sSub>
                  </m:oMath>
                </a14:m>
                <a:r>
                  <a:rPr lang="pt-BR" sz="3000" b="1" dirty="0">
                    <a:solidFill>
                      <a:srgbClr val="FF0000"/>
                    </a:solidFill>
                    <a:ea typeface="Cambria Math"/>
                  </a:rPr>
                  <a:t>:</a:t>
                </a:r>
                <a14:m>
                  <m:oMath xmlns:m="http://schemas.openxmlformats.org/officeDocument/2006/math">
                    <m:r>
                      <a:rPr lang="pt-BR" sz="3000" b="1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sz="3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000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pt-BR" sz="3000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sz="3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sz="30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𝒁</m:t>
                        </m:r>
                      </m:e>
                      <m:sub>
                        <m:f>
                          <m:fPr>
                            <m:ctrlPr>
                              <a:rPr lang="pt-BR" sz="3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sz="3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sz="3000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sz="30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3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pt-BR" sz="3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3000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pt-BR" sz="3000" b="1" i="1">
                                <a:latin typeface="Cambria Math"/>
                              </a:rPr>
                              <m:t>(</m:t>
                            </m:r>
                            <m:r>
                              <a:rPr lang="pt-BR" sz="3000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sz="3000" b="1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pt-BR" sz="3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sz="3000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pt-BR" sz="30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sz="3000" b="1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sz="3000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88375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431" y="1916832"/>
            <a:ext cx="7068058" cy="468052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sz="3200" b="1" dirty="0" smtClean="0">
                <a:solidFill>
                  <a:srgbClr val="FF0000"/>
                </a:solidFill>
              </a:rPr>
              <a:t>Exemplo</a:t>
            </a:r>
            <a:endParaRPr lang="pt-BR" sz="3200" b="1" dirty="0">
              <a:solidFill>
                <a:srgbClr val="FF0000"/>
              </a:solidFill>
            </a:endParaRPr>
          </a:p>
          <a:p>
            <a:pPr marL="457200" lvl="1" indent="0" algn="just">
              <a:buNone/>
            </a:pPr>
            <a:endParaRPr lang="pt-BR" sz="2000" b="1" dirty="0" smtClean="0"/>
          </a:p>
          <a:p>
            <a:pPr marL="457200" lvl="1" indent="0" algn="just">
              <a:buNone/>
            </a:pPr>
            <a:endParaRPr lang="pt-BR" sz="3200" b="1" dirty="0" smtClean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Retângulo 6"/>
              <p:cNvSpPr/>
              <p:nvPr/>
            </p:nvSpPr>
            <p:spPr>
              <a:xfrm>
                <a:off x="744577" y="1926610"/>
                <a:ext cx="396044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/>
                <a:r>
                  <a:rPr lang="pt-BR" sz="3200" b="1" dirty="0" smtClean="0"/>
                  <a:t>Intervalo de 90% </a:t>
                </a:r>
                <a:r>
                  <a:rPr lang="pt-BR" sz="3200" b="1" dirty="0"/>
                  <a:t>de confiança para </a:t>
                </a:r>
                <a14:m>
                  <m:oMath xmlns:m="http://schemas.openxmlformats.org/officeDocument/2006/math">
                    <m:r>
                      <a:rPr lang="pt-BR" sz="3200" b="1" i="1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endParaRPr lang="pt-BR" sz="3200" b="1" i="1" dirty="0" smtClean="0">
                  <a:latin typeface="Cambria Math"/>
                  <a:ea typeface="Cambria Math"/>
                </a:endParaRPr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3200" b="1" i="1" smtClean="0">
                          <a:latin typeface="Cambria Math"/>
                        </a:rPr>
                        <m:t>𝟏</m:t>
                      </m:r>
                      <m:r>
                        <a:rPr lang="pt-BR" sz="3200" b="1" i="1" smtClean="0">
                          <a:latin typeface="Cambria Math"/>
                        </a:rPr>
                        <m:t>−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𝜶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𝟗𝟎</m:t>
                      </m:r>
                      <m:r>
                        <a:rPr lang="pt-BR" sz="3200" b="1" i="1">
                          <a:latin typeface="Cambria Math"/>
                          <a:ea typeface="Cambria Math"/>
                        </a:rPr>
                        <m:t> </m:t>
                      </m:r>
                    </m:oMath>
                  </m:oMathPara>
                </a14:m>
                <a:endParaRPr lang="pt-BR" sz="3200" dirty="0" smtClean="0"/>
              </a:p>
            </p:txBody>
          </p:sp>
        </mc:Choice>
        <mc:Fallback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577" y="1926610"/>
                <a:ext cx="396044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3846" t="-503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ector de seta reta 7"/>
          <p:cNvCxnSpPr/>
          <p:nvPr/>
        </p:nvCxnSpPr>
        <p:spPr>
          <a:xfrm>
            <a:off x="3995936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5508104" y="5805264"/>
            <a:ext cx="1434524" cy="0"/>
          </a:xfrm>
          <a:prstGeom prst="straightConnector1">
            <a:avLst/>
          </a:prstGeom>
          <a:ln w="317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361612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0,4500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5873780" y="5301208"/>
            <a:ext cx="12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0,4500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664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1845189"/>
              </p:ext>
            </p:extLst>
          </p:nvPr>
        </p:nvGraphicFramePr>
        <p:xfrm>
          <a:off x="395539" y="1124744"/>
          <a:ext cx="8496941" cy="5547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6959"/>
                <a:gridCol w="807469"/>
                <a:gridCol w="808351"/>
                <a:gridCol w="807469"/>
                <a:gridCol w="808351"/>
                <a:gridCol w="808351"/>
                <a:gridCol w="807469"/>
                <a:gridCol w="808351"/>
                <a:gridCol w="807469"/>
                <a:gridCol w="808351"/>
                <a:gridCol w="808351"/>
              </a:tblGrid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 err="1" smtClean="0">
                          <a:effectLst/>
                        </a:rPr>
                        <a:t>Z</a:t>
                      </a:r>
                      <a:r>
                        <a:rPr lang="en-US" sz="1400" b="1" baseline="-25000" dirty="0" err="1" smtClean="0">
                          <a:effectLst/>
                        </a:rPr>
                        <a:t>c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0,0080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0,0120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0,0160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0,0199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0,0239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0,0279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0,0319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0,0359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0,0398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0,0478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0,0596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0,0675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0,0714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0,0753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0,0793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0,0832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0,0871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0,0910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0,0948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0,0987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0,1026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0,1064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0,1103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0,1141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0,1179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0,1217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0,1293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0,1368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0,1480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0,1517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0,1628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0,1736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0,1844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0,1879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0,1985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0,2088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0,2123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0,2190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0,2224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…..</a:t>
                      </a: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0,4452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0,4474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0,4484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0,4495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0,4505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0,4515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0,4535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0,4545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0,4554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0,4582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0,4599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0,4616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0,4633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1,8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0,4649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0,4686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0,4699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0,4706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1,9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0,4719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0,4744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0,4750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0,4767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0,4788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0,4798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0,4808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0,4812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0,4817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0,4826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0,4850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0,4857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0,4878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0,4884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0,4887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0,4890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0,4898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0,4904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0,4909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0,4913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0,4916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0,4918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0,4929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0,4936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0,4938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0,4948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0,4949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0,4951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0,4952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r>
                        <a:rPr lang="en-US" sz="1200" b="1" dirty="0" smtClean="0">
                          <a:effectLst/>
                        </a:rPr>
                        <a:t>… </a:t>
                      </a:r>
                      <a:endParaRPr lang="pt-BR" sz="105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</a:rPr>
                        <a:t>… </a:t>
                      </a:r>
                      <a:endParaRPr lang="pt-BR" sz="11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2,6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0,4955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0,4959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2,7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0,4965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0,4966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0,4967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0,4968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0,4969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0,4971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0,4972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0,4973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0,4974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  <a:tr h="1860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3,9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>
                          <a:effectLst/>
                        </a:rPr>
                        <a:t>0,5000</a:t>
                      </a:r>
                      <a:endParaRPr lang="pt-BR" sz="11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effectLst/>
                        </a:rPr>
                        <a:t>0,5000</a:t>
                      </a:r>
                      <a:endParaRPr lang="pt-BR" sz="11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8647" marR="28647" marT="0" marB="0"/>
                </a:tc>
              </a:tr>
            </a:tbl>
          </a:graphicData>
        </a:graphic>
      </p:graphicFrame>
      <p:sp>
        <p:nvSpPr>
          <p:cNvPr id="6" name="Elipse 5"/>
          <p:cNvSpPr/>
          <p:nvPr/>
        </p:nvSpPr>
        <p:spPr>
          <a:xfrm>
            <a:off x="3995936" y="2852936"/>
            <a:ext cx="165618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201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Foi feita uma pesquisa com 1200 pessoas adultas no Brasil e entre os entrevistados 820 pessoas disseram que foram afetados pela crise econômica.</a:t>
                </a:r>
              </a:p>
              <a:p>
                <a:pPr marL="450850" lvl="1" indent="6350" algn="just">
                  <a:buNone/>
                </a:pPr>
                <a:r>
                  <a:rPr lang="pt-BR" b="1" dirty="0" smtClean="0">
                    <a:solidFill>
                      <a:schemeClr val="tx1"/>
                    </a:solidFill>
                  </a:rPr>
                  <a:t>b) Encontre um intervalo de 90% de confiança para o parâmetro populacional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b="1" dirty="0" smtClean="0">
                    <a:solidFill>
                      <a:schemeClr val="tx1"/>
                    </a:solidFill>
                  </a:rPr>
                  <a:t>.</a:t>
                </a:r>
                <a:endParaRPr lang="pt-BR" b="1" dirty="0">
                  <a:solidFill>
                    <a:schemeClr val="tx1"/>
                  </a:solidFill>
                </a:endParaRP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𝑪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d>
                      </m:e>
                      <m:sub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𝟗𝟎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FF0000"/>
                    </a:solidFill>
                    <a:ea typeface="Cambria Math"/>
                  </a:rPr>
                  <a:t>:</a:t>
                </a:r>
                <a14:m>
                  <m:oMath xmlns:m="http://schemas.openxmlformats.org/officeDocument/2006/math">
                    <m:r>
                      <a:rPr lang="pt-BR" b="1">
                        <a:latin typeface="Cambria Math"/>
                      </a:rPr>
                      <m:t> </m:t>
                    </m:r>
                    <m:acc>
                      <m:accPr>
                        <m:chr m:val="̂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</a:rPr>
                          <m:t>𝒑</m:t>
                        </m:r>
                      </m:e>
                    </m:acc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𝒁</m:t>
                        </m:r>
                      </m:e>
                      <m:sub>
                        <m:f>
                          <m:f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num>
                          <m:den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den>
                        </m:f>
                      </m:sub>
                    </m:sSub>
                    <m:rad>
                      <m:radPr>
                        <m:degHide m:val="on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pt-B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pt-BR" b="1" i="1">
                                <a:latin typeface="Cambria Math"/>
                              </a:rPr>
                              <m:t>(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pt-B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pt-BR" b="1" i="1">
                                    <a:latin typeface="Cambria Math"/>
                                  </a:rPr>
                                  <m:t>𝒑</m:t>
                                </m:r>
                              </m:e>
                            </m:acc>
                            <m:r>
                              <a:rPr lang="pt-BR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b="1" i="1">
                                <a:latin typeface="Cambria Math"/>
                              </a:rPr>
                              <m:t>𝒏</m:t>
                            </m:r>
                          </m:den>
                        </m:f>
                      </m:e>
                    </m:rad>
                  </m:oMath>
                </a14:m>
                <a:endParaRPr lang="pt-BR" b="1" i="1" dirty="0" smtClean="0">
                  <a:latin typeface="Cambria Math"/>
                </a:endParaRP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d>
                      </m:e>
                      <m:sub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𝟗𝟎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𝟔𝟖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𝟔𝟒𝟓</m:t>
                    </m:r>
                    <m:rad>
                      <m:radPr>
                        <m:degHide m:val="on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𝟔𝟖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(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𝟔𝟖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b="1" i="1" smtClean="0">
                                <a:latin typeface="Cambria Math"/>
                              </a:rPr>
                              <m:t>𝟏𝟐𝟎𝟎</m:t>
                            </m:r>
                          </m:den>
                        </m:f>
                      </m:e>
                    </m:rad>
                  </m:oMath>
                </a14:m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63931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Exemplo: </a:t>
                </a:r>
                <a:r>
                  <a:rPr lang="pt-BR" sz="3200" b="1" dirty="0" smtClean="0">
                    <a:solidFill>
                      <a:schemeClr val="tx1"/>
                    </a:solidFill>
                  </a:rPr>
                  <a:t>Foi feita uma pesquisa com 1200 pessoas adultas no Brasil e entre os entrevistados 820 pessoas disseram que foram afetados pela crise econômica.</a:t>
                </a:r>
              </a:p>
              <a:p>
                <a:pPr marL="450850" lvl="1" indent="6350" algn="just">
                  <a:buNone/>
                </a:pPr>
                <a:r>
                  <a:rPr lang="pt-BR" b="1" dirty="0" smtClean="0">
                    <a:solidFill>
                      <a:schemeClr val="tx1"/>
                    </a:solidFill>
                  </a:rPr>
                  <a:t>b) Encontre um intervalo de 90% de confiança para o parâmetro populacional </a:t>
                </a:r>
                <a14:m>
                  <m:oMath xmlns:m="http://schemas.openxmlformats.org/officeDocument/2006/math">
                    <m:r>
                      <a:rPr lang="pt-BR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pt-BR" b="1" dirty="0" smtClean="0">
                    <a:solidFill>
                      <a:schemeClr val="tx1"/>
                    </a:solidFill>
                  </a:rPr>
                  <a:t>.</a:t>
                </a:r>
                <a:endParaRPr lang="pt-BR" b="1" dirty="0">
                  <a:solidFill>
                    <a:schemeClr val="tx1"/>
                  </a:solidFill>
                </a:endParaRPr>
              </a:p>
              <a:p>
                <a:pPr marL="0" lvl="1" indent="0" algn="just">
                  <a:buNone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𝑰𝑪</m:t>
                    </m:r>
                    <m:sSub>
                      <m:sSubPr>
                        <m:ctrlPr>
                          <a:rPr lang="pt-BR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pt-BR" b="1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</m:d>
                      </m:e>
                      <m:sub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𝟗𝟎</m:t>
                        </m:r>
                      </m:sub>
                    </m:sSub>
                  </m:oMath>
                </a14:m>
                <a:r>
                  <a:rPr lang="pt-BR" b="1" dirty="0">
                    <a:solidFill>
                      <a:srgbClr val="FF0000"/>
                    </a:solidFill>
                    <a:ea typeface="Cambria Math"/>
                  </a:rPr>
                  <a:t>: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</a:rPr>
                      <m:t>𝟎</m:t>
                    </m:r>
                    <m:r>
                      <a:rPr lang="pt-BR" b="1" i="1" smtClean="0">
                        <a:latin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</a:rPr>
                      <m:t>𝟔𝟖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𝟔𝟒𝟓</m:t>
                    </m:r>
                    <m:rad>
                      <m:radPr>
                        <m:degHide m:val="on"/>
                        <m:ctrlPr>
                          <a:rPr lang="pt-BR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𝟔𝟖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(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𝟏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−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𝟎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pt-BR" b="1" i="1" smtClean="0">
                                <a:latin typeface="Cambria Math"/>
                              </a:rPr>
                              <m:t>𝟔𝟖</m:t>
                            </m:r>
                            <m:r>
                              <a:rPr lang="pt-BR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pt-BR" b="1" i="1" smtClean="0">
                                <a:latin typeface="Cambria Math"/>
                              </a:rPr>
                              <m:t>𝟏𝟐𝟎𝟎</m:t>
                            </m:r>
                          </m:den>
                        </m:f>
                      </m:e>
                    </m:rad>
                  </m:oMath>
                </a14:m>
                <a:endParaRPr lang="pt-BR" b="1" dirty="0" smtClean="0"/>
              </a:p>
              <a:p>
                <a:pPr marL="0" lvl="1" indent="0" algn="just">
                  <a:buNone/>
                </a:pPr>
                <a:endParaRPr lang="pt-BR" b="1" i="1" dirty="0" smtClean="0">
                  <a:latin typeface="Cambria Math"/>
                </a:endParaRPr>
              </a:p>
              <a:p>
                <a:pPr marL="0" lvl="1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b="1" i="1" smtClean="0">
                          <a:latin typeface="Cambria Math"/>
                        </a:rPr>
                        <m:t>𝟎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𝟔𝟔</m:t>
                      </m:r>
                      <m:r>
                        <a:rPr lang="pt-BR" b="1" i="1" smtClean="0">
                          <a:latin typeface="Cambria Math"/>
                        </a:rPr>
                        <m:t>&lt;</m:t>
                      </m:r>
                      <m:r>
                        <a:rPr lang="pt-BR" b="1" i="1" smtClean="0">
                          <a:latin typeface="Cambria Math"/>
                        </a:rPr>
                        <m:t>𝒑</m:t>
                      </m:r>
                      <m:r>
                        <a:rPr lang="pt-BR" b="1" i="1" smtClean="0">
                          <a:latin typeface="Cambria Math"/>
                        </a:rPr>
                        <m:t>&lt;</m:t>
                      </m:r>
                      <m:r>
                        <a:rPr lang="pt-BR" b="1" i="1" smtClean="0">
                          <a:latin typeface="Cambria Math"/>
                        </a:rPr>
                        <m:t>𝟎</m:t>
                      </m:r>
                      <m:r>
                        <a:rPr lang="pt-BR" b="1" i="1" smtClean="0">
                          <a:latin typeface="Cambria Math"/>
                        </a:rPr>
                        <m:t>,</m:t>
                      </m:r>
                      <m:r>
                        <a:rPr lang="pt-BR" b="1" i="1" smtClean="0">
                          <a:latin typeface="Cambria Math"/>
                        </a:rPr>
                        <m:t>𝟕𝟎</m:t>
                      </m:r>
                    </m:oMath>
                  </m:oMathPara>
                </a14:m>
                <a:endParaRPr lang="pt-BR" b="1" dirty="0" smtClean="0"/>
              </a:p>
              <a:p>
                <a:pPr marL="0" lvl="1" indent="0" algn="just">
                  <a:buNone/>
                </a:pPr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926"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538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graphicFrame>
        <p:nvGraphicFramePr>
          <p:cNvPr id="5" name="Espaço Reservado para Conteúdo 4"/>
          <p:cNvGraphicFramePr>
            <a:graphicFrameLocks noGrp="1" noChangeAspect="1"/>
          </p:cNvGraphicFramePr>
          <p:nvPr>
            <p:ph idx="1"/>
          </p:nvPr>
        </p:nvGraphicFramePr>
        <p:xfrm>
          <a:off x="2643174" y="2285992"/>
          <a:ext cx="3762380" cy="791667"/>
        </p:xfrm>
        <a:graphic>
          <a:graphicData uri="http://schemas.openxmlformats.org/presentationml/2006/ole">
            <p:oleObj spid="_x0000_s1028" name="Equação" r:id="rId3" imgW="965200" imgH="203200" progId="Equation.3">
              <p:embed/>
            </p:oleObj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357158" y="3714752"/>
            <a:ext cx="8572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/>
              <a:t>Se forem retiradas amostras repetidas vezes nesta população, aproximadamente, em 90% das vezes a proporção (</a:t>
            </a:r>
            <a:r>
              <a:rPr lang="pt-BR" sz="3600" b="1" i="1" dirty="0" smtClean="0"/>
              <a:t>p</a:t>
            </a:r>
            <a:r>
              <a:rPr lang="pt-BR" sz="3600" b="1" dirty="0" smtClean="0"/>
              <a:t>) de pessoas que se dizem afetadas pela crise econômica estará entre 0,66 e 0,70.</a:t>
            </a:r>
            <a:endParaRPr lang="pt-BR" sz="3600" b="1" dirty="0"/>
          </a:p>
        </p:txBody>
      </p:sp>
    </p:spTree>
    <p:extLst>
      <p:ext uri="{BB962C8B-B14F-4D97-AF65-F5344CB8AC3E}">
        <p14:creationId xmlns="" xmlns:p14="http://schemas.microsoft.com/office/powerpoint/2010/main" val="75386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Ponto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algn="just"/>
                <a:r>
                  <a:rPr lang="pt-BR" b="1" dirty="0" smtClean="0"/>
                  <a:t>Em uma amostra de n elementos os valores obtidos para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acc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pt-BR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𝒔</m:t>
                        </m:r>
                      </m:e>
                      <m:sup>
                        <m:r>
                          <a:rPr lang="pt-BR" b="1" i="1" smtClean="0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acc>
                      <m:accPr>
                        <m:chr m:val="̂"/>
                        <m:ctrlPr>
                          <a:rPr lang="pt-BR" b="1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𝒑</m:t>
                        </m:r>
                      </m:e>
                    </m:acc>
                  </m:oMath>
                </a14:m>
                <a:r>
                  <a:rPr lang="pt-BR" b="1" dirty="0" smtClean="0"/>
                  <a:t>) são estimativas dos parâmetros (</a:t>
                </a:r>
                <a14:m>
                  <m:oMath xmlns:m="http://schemas.openxmlformats.org/officeDocument/2006/math">
                    <m:r>
                      <a:rPr lang="pt-BR" b="1" i="1">
                        <a:latin typeface="Cambria Math"/>
                        <a:ea typeface="Cambria Math"/>
                      </a:rPr>
                      <m:t>𝝁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,</m:t>
                    </m:r>
                    <m:sSup>
                      <m:sSupPr>
                        <m:ctrlPr>
                          <a:rPr lang="pt-BR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𝟐</m:t>
                        </m:r>
                      </m:sup>
                    </m:sSup>
                    <m:r>
                      <a:rPr lang="pt-BR" b="1" i="1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>
                        <a:latin typeface="Cambria Math"/>
                        <a:ea typeface="Cambria Math"/>
                      </a:rPr>
                      <m:t>𝒑</m:t>
                    </m:r>
                  </m:oMath>
                </a14:m>
                <a:r>
                  <a:rPr lang="pt-BR" b="1" dirty="0" smtClean="0"/>
                  <a:t>).</a:t>
                </a:r>
              </a:p>
              <a:p>
                <a:pPr algn="just"/>
                <a:r>
                  <a:rPr lang="pt-BR" b="1" dirty="0" smtClean="0"/>
                  <a:t>Exemplo:</a:t>
                </a:r>
              </a:p>
              <a:p>
                <a:pPr lvl="1" algn="just"/>
                <a:r>
                  <a:rPr lang="pt-BR" b="1" dirty="0" smtClean="0"/>
                  <a:t>Avaliar o peso (variável X), em kg, de 35 estudantes da universidade (n=35) e obter, por meio da amostra,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pt-BR" b="1" i="1"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acc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𝟔𝟓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𝐤𝐠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pt-BR" b="1" dirty="0" smtClean="0"/>
                  <a:t>e </a:t>
                </a:r>
                <a14:m>
                  <m:oMath xmlns:m="http://schemas.openxmlformats.org/officeDocument/2006/math">
                    <m:r>
                      <a:rPr lang="pt-BR" b="1" i="1" smtClean="0">
                        <a:latin typeface="Cambria Math"/>
                        <a:ea typeface="Cambria Math"/>
                      </a:rPr>
                      <m:t>𝒔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𝟏𝟎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b="1" i="0" smtClean="0">
                        <a:latin typeface="Cambria Math"/>
                        <a:ea typeface="Cambria Math"/>
                      </a:rPr>
                      <m:t>𝐤𝐠</m:t>
                    </m:r>
                  </m:oMath>
                </a14:m>
                <a:endParaRPr lang="pt-BR" b="1" dirty="0" smtClean="0">
                  <a:ea typeface="Cambria Math"/>
                </a:endParaRPr>
              </a:p>
              <a:p>
                <a:pPr lvl="1" algn="just"/>
                <a:endParaRPr lang="pt-BR" sz="900" b="1" i="1" dirty="0" smtClean="0">
                  <a:latin typeface="Cambria Math"/>
                  <a:ea typeface="Cambria Math"/>
                </a:endParaRP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accPr>
                      <m:e>
                        <m:r>
                          <a:rPr lang="pt-BR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</m:e>
                    </m:acc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𝟔𝟓</m:t>
                    </m:r>
                    <m:r>
                      <a:rPr lang="pt-BR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𝐤𝐠</m:t>
                    </m:r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> é uma estimativa por ponto (pontual) de </a:t>
                </a: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𝝁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;</m:t>
                    </m:r>
                  </m:oMath>
                </a14:m>
                <a:endParaRPr lang="pt-BR" b="1" dirty="0" smtClean="0">
                  <a:solidFill>
                    <a:srgbClr val="FF0000"/>
                  </a:solidFill>
                  <a:ea typeface="Cambria Math"/>
                </a:endParaRPr>
              </a:p>
              <a:p>
                <a:pPr marL="457200" lvl="1" indent="0" algn="just">
                  <a:buNone/>
                </a:pPr>
                <a14:m>
                  <m:oMath xmlns:m="http://schemas.openxmlformats.org/officeDocument/2006/math"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𝒔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pt-BR" b="1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𝟐</m:t>
                    </m:r>
                    <m:r>
                      <a:rPr lang="pt-BR" b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𝐤𝐠</m:t>
                    </m:r>
                  </m:oMath>
                </a14:m>
                <a:r>
                  <a:rPr lang="pt-BR" b="1" dirty="0" smtClean="0">
                    <a:solidFill>
                      <a:srgbClr val="FF0000"/>
                    </a:solidFill>
                  </a:rPr>
                  <a:t> é uma estimativa pontual de </a:t>
                </a:r>
                <a14:m>
                  <m:oMath xmlns:m="http://schemas.openxmlformats.org/officeDocument/2006/math"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𝝈</m:t>
                    </m:r>
                    <m:r>
                      <a:rPr lang="pt-BR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pt-BR" b="1" dirty="0" smtClean="0">
                  <a:solidFill>
                    <a:srgbClr val="FF0000"/>
                  </a:solidFill>
                </a:endParaRPr>
              </a:p>
              <a:p>
                <a:pPr lvl="1" algn="just"/>
                <a:endParaRPr lang="pt-BR" b="1" dirty="0" smtClean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l="-1704" t="-1549" r="-1852" b="-393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98865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7"/>
          </a:xfrm>
        </p:spPr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pt-BR" sz="3200" b="1" dirty="0" smtClean="0"/>
              <a:t>O </a:t>
            </a:r>
            <a:r>
              <a:rPr lang="pt-BR" sz="3200" b="1" dirty="0" smtClean="0">
                <a:solidFill>
                  <a:srgbClr val="FF0000"/>
                </a:solidFill>
              </a:rPr>
              <a:t>parâmetro populacional </a:t>
            </a:r>
            <a:r>
              <a:rPr lang="pt-BR" sz="3200" b="1" dirty="0" smtClean="0"/>
              <a:t>é estimado por </a:t>
            </a:r>
            <a:r>
              <a:rPr lang="pt-BR" sz="3200" b="1" dirty="0" smtClean="0">
                <a:solidFill>
                  <a:srgbClr val="FF0000"/>
                </a:solidFill>
              </a:rPr>
              <a:t>dois valores</a:t>
            </a:r>
            <a:r>
              <a:rPr lang="pt-BR" sz="3200" b="1" dirty="0" smtClean="0"/>
              <a:t>, obtidos por meio de cálculos com os dados amostrais e informações sobre a distribuição amostral da estatística, formando um intervalo denominado </a:t>
            </a:r>
            <a:r>
              <a:rPr lang="pt-BR" sz="3200" b="1" dirty="0" smtClean="0">
                <a:solidFill>
                  <a:srgbClr val="FF0000"/>
                </a:solidFill>
              </a:rPr>
              <a:t>intervalo de confiança</a:t>
            </a:r>
            <a:r>
              <a:rPr lang="pt-BR" sz="3200" b="1" dirty="0" smtClean="0"/>
              <a:t>, dentro do qual se espera, com determinada probabilidade, encontrar o verdadeiro valor do parâmetro.</a:t>
            </a:r>
          </a:p>
        </p:txBody>
      </p:sp>
    </p:spTree>
    <p:extLst>
      <p:ext uri="{BB962C8B-B14F-4D97-AF65-F5344CB8AC3E}">
        <p14:creationId xmlns="" xmlns:p14="http://schemas.microsoft.com/office/powerpoint/2010/main" val="359485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/>
                  <a:t>1) Intervalo </a:t>
                </a:r>
                <a:r>
                  <a:rPr lang="pt-BR" sz="3200" b="1" dirty="0"/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/>
                  <a:t>conhecida e desconhecida</a:t>
                </a:r>
                <a:r>
                  <a:rPr lang="pt-BR" sz="3200" b="1" dirty="0" smtClean="0"/>
                  <a:t>);</a:t>
                </a:r>
              </a:p>
              <a:p>
                <a:pPr marL="457200" lvl="1" indent="0" algn="just">
                  <a:buNone/>
                </a:pPr>
                <a:endParaRPr lang="pt-BR" sz="3200" b="1" dirty="0"/>
              </a:p>
              <a:p>
                <a:pPr marL="457200" lvl="1" indent="0" algn="just">
                  <a:buNone/>
                </a:pPr>
                <a:r>
                  <a:rPr lang="pt-BR" sz="3200" b="1" dirty="0" smtClean="0"/>
                  <a:t>2) Intervalo </a:t>
                </a:r>
                <a:r>
                  <a:rPr lang="pt-BR" sz="3200" b="1" dirty="0"/>
                  <a:t>de confiança para proporção.</a:t>
                </a:r>
              </a:p>
              <a:p>
                <a:pPr marL="457200" lvl="1" indent="0" algn="just">
                  <a:buNone/>
                </a:pPr>
                <a:endParaRPr lang="pt-BR" sz="3200" b="1" dirty="0"/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86233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Estimativa por Intervalo</a:t>
            </a:r>
            <a:endParaRPr lang="pt-BR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</p:spPr>
            <p:txBody>
              <a:bodyPr>
                <a:noAutofit/>
              </a:bodyPr>
              <a:lstStyle/>
              <a:p>
                <a:pPr marL="457200" lvl="1" indent="0" algn="just">
                  <a:buNone/>
                </a:pPr>
                <a:r>
                  <a:rPr lang="pt-BR" sz="3200" b="1" dirty="0" smtClean="0">
                    <a:solidFill>
                      <a:srgbClr val="FF0000"/>
                    </a:solidFill>
                  </a:rPr>
                  <a:t>1) Intervalo </a:t>
                </a:r>
                <a:r>
                  <a:rPr lang="pt-BR" sz="3200" b="1" dirty="0">
                    <a:solidFill>
                      <a:srgbClr val="FF0000"/>
                    </a:solidFill>
                  </a:rPr>
                  <a:t>de confiança para média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𝝈</m:t>
                        </m:r>
                      </m:e>
                      <m:sup>
                        <m:r>
                          <a:rPr lang="pt-BR" sz="3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conhecida)</a:t>
                </a:r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  <a:p>
                <a:pPr marL="457200" lvl="1" indent="0" algn="just">
                  <a:buNone/>
                </a:pPr>
                <a:r>
                  <a:rPr lang="pt-BR" sz="3200" b="1" dirty="0" smtClean="0"/>
                  <a:t>Definimos um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intervalo simétrico</a:t>
                </a:r>
                <a:r>
                  <a:rPr lang="pt-BR" sz="3200" b="1" dirty="0" smtClean="0"/>
                  <a:t> ao redor da média amostral 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3200" b="1" i="1" smtClean="0">
                            <a:latin typeface="Cambria Math"/>
                          </a:rPr>
                          <m:t>𝒙</m:t>
                        </m:r>
                      </m:e>
                    </m:acc>
                  </m:oMath>
                </a14:m>
                <a:r>
                  <a:rPr lang="pt-BR" sz="3200" b="1" dirty="0" smtClean="0"/>
                  <a:t>) que contém valores “plausíveis” para a média populacional (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latin typeface="Cambria Math"/>
                        <a:ea typeface="Cambria Math"/>
                      </a:rPr>
                      <m:t>𝝁</m:t>
                    </m:r>
                  </m:oMath>
                </a14:m>
                <a:r>
                  <a:rPr lang="pt-BR" sz="3200" b="1" dirty="0" smtClean="0"/>
                  <a:t>)</a:t>
                </a:r>
                <a:endParaRPr lang="pt-BR" sz="3200" b="1" dirty="0"/>
              </a:p>
              <a:p>
                <a:pPr marL="457200" lvl="1" indent="0" algn="just">
                  <a:buNone/>
                </a:pPr>
                <a:endParaRPr lang="pt-BR" sz="3200" b="1" dirty="0" smtClean="0"/>
              </a:p>
              <a:p>
                <a:pPr marL="457200" lvl="1" indent="0" algn="just">
                  <a:buNone/>
                </a:pPr>
                <a:r>
                  <a:rPr lang="pt-BR" sz="3200" b="1" dirty="0" smtClean="0"/>
                  <a:t>Os intervalos são construídos de acordo com um dado </a:t>
                </a:r>
                <a:r>
                  <a:rPr lang="pt-BR" sz="3200" b="1" dirty="0" smtClean="0">
                    <a:solidFill>
                      <a:srgbClr val="FF0000"/>
                    </a:solidFill>
                  </a:rPr>
                  <a:t>“nível de confiança (</a:t>
                </a:r>
                <a14:m>
                  <m:oMath xmlns:m="http://schemas.openxmlformats.org/officeDocument/2006/math"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𝟏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pt-BR" sz="3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𝜶</m:t>
                    </m:r>
                  </m:oMath>
                </a14:m>
                <a:r>
                  <a:rPr lang="pt-BR" sz="3200" b="1" dirty="0" smtClean="0">
                    <a:solidFill>
                      <a:srgbClr val="FF0000"/>
                    </a:solidFill>
                  </a:rPr>
                  <a:t>)”</a:t>
                </a:r>
                <a:endParaRPr lang="pt-BR" sz="32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340768"/>
                <a:ext cx="8229600" cy="5112567"/>
              </a:xfrm>
              <a:blipFill rotWithShape="1">
                <a:blip r:embed="rId2"/>
                <a:stretch>
                  <a:fillRect t="-1549" r="-18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230787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4088</TotalTime>
  <Words>1723</Words>
  <Application>Microsoft Office PowerPoint</Application>
  <PresentationFormat>Apresentação na tela (4:3)</PresentationFormat>
  <Paragraphs>1704</Paragraphs>
  <Slides>57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9" baseType="lpstr">
      <vt:lpstr>Tema do Office</vt:lpstr>
      <vt:lpstr>Equação</vt:lpstr>
      <vt:lpstr>Escola Superior de Agricultura  “Luiz de Queiroz” Universidade de São Paulo  LCE2112 – Estatística Aplicada às Ciências Sociais e Ambientais</vt:lpstr>
      <vt:lpstr>Relembrando</vt:lpstr>
      <vt:lpstr>Relembrando</vt:lpstr>
      <vt:lpstr>Relembrando</vt:lpstr>
      <vt:lpstr>Teoria da Estimação </vt:lpstr>
      <vt:lpstr>Estimativa por Ponto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Relembrando</vt:lpstr>
      <vt:lpstr>Distribuição t Student</vt:lpstr>
      <vt:lpstr>Distribuição t Student</vt:lpstr>
      <vt:lpstr>Estimativa por Intervalo</vt:lpstr>
      <vt:lpstr>Estimativa por Intervalo</vt:lpstr>
      <vt:lpstr>Estimativa por Intervalo</vt:lpstr>
      <vt:lpstr>Distribuição t Student</vt:lpstr>
      <vt:lpstr>Estimativa por Intervalo</vt:lpstr>
      <vt:lpstr>Estimativa por Intervalo</vt:lpstr>
      <vt:lpstr>Estimativa por Intervalo</vt:lpstr>
      <vt:lpstr>Estimativa por Intervalo</vt:lpstr>
      <vt:lpstr>Distribuição t Student</vt:lpstr>
      <vt:lpstr>Estimativa por Intervalo</vt:lpstr>
      <vt:lpstr>Estimativa por Intervalo</vt:lpstr>
      <vt:lpstr>Estimativa por Intervalo</vt:lpstr>
      <vt:lpstr>Estimativa por Intervalo</vt:lpstr>
      <vt:lpstr>Relembrando</vt:lpstr>
      <vt:lpstr>Relembrando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  <vt:lpstr>Estimativa por Intervalo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LCE2112 – Estatística Aplicada às Ciências Sociais e Ambientais</dc:title>
  <dc:creator>***</dc:creator>
  <cp:lastModifiedBy>***</cp:lastModifiedBy>
  <cp:revision>310</cp:revision>
  <cp:lastPrinted>2014-09-17T20:46:08Z</cp:lastPrinted>
  <dcterms:created xsi:type="dcterms:W3CDTF">2014-08-05T19:39:36Z</dcterms:created>
  <dcterms:modified xsi:type="dcterms:W3CDTF">2020-11-12T20:25:05Z</dcterms:modified>
</cp:coreProperties>
</file>