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6"/>
  </p:notesMasterIdLst>
  <p:handoutMasterIdLst>
    <p:handoutMasterId r:id="rId47"/>
  </p:handoutMasterIdLst>
  <p:sldIdLst>
    <p:sldId id="333" r:id="rId2"/>
    <p:sldId id="415" r:id="rId3"/>
    <p:sldId id="416" r:id="rId4"/>
    <p:sldId id="417" r:id="rId5"/>
    <p:sldId id="418" r:id="rId6"/>
    <p:sldId id="419" r:id="rId7"/>
    <p:sldId id="422" r:id="rId8"/>
    <p:sldId id="421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408" r:id="rId18"/>
    <p:sldId id="343" r:id="rId19"/>
    <p:sldId id="344" r:id="rId20"/>
    <p:sldId id="345" r:id="rId21"/>
    <p:sldId id="346" r:id="rId22"/>
    <p:sldId id="409" r:id="rId23"/>
    <p:sldId id="410" r:id="rId24"/>
    <p:sldId id="411" r:id="rId25"/>
    <p:sldId id="412" r:id="rId26"/>
    <p:sldId id="413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405" r:id="rId35"/>
    <p:sldId id="355" r:id="rId36"/>
    <p:sldId id="356" r:id="rId37"/>
    <p:sldId id="357" r:id="rId38"/>
    <p:sldId id="358" r:id="rId39"/>
    <p:sldId id="406" r:id="rId40"/>
    <p:sldId id="407" r:id="rId41"/>
    <p:sldId id="414" r:id="rId42"/>
    <p:sldId id="362" r:id="rId43"/>
    <p:sldId id="363" r:id="rId44"/>
    <p:sldId id="364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9900"/>
    <a:srgbClr val="66FF66"/>
    <a:srgbClr val="D8EEC0"/>
    <a:srgbClr val="04683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233" autoAdjust="0"/>
  </p:normalViewPr>
  <p:slideViewPr>
    <p:cSldViewPr showGuides="1"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Planilha_do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6666666666666"/>
          <c:y val="7.6738609112709827E-2"/>
          <c:w val="0.79206349206349203"/>
          <c:h val="0.6546762589928057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41419">
              <a:noFill/>
            </a:ln>
          </c:spPr>
          <c:marker>
            <c:symbol val="circle"/>
            <c:size val="11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xVal>
            <c:numRef>
              <c:f>Sheet1!$A$2:$A$7</c:f>
              <c:numCache>
                <c:formatCode>_(* #,##0.00_);_(* \(#,##0.00\);_(* "-"??_);_(@_)</c:formatCode>
                <c:ptCount val="6"/>
                <c:pt idx="0">
                  <c:v>6.8012903342743396</c:v>
                </c:pt>
                <c:pt idx="1">
                  <c:v>15.3880663546986</c:v>
                </c:pt>
                <c:pt idx="2">
                  <c:v>3.0895783777670198</c:v>
                </c:pt>
                <c:pt idx="3">
                  <c:v>2.6320821028471402</c:v>
                </c:pt>
                <c:pt idx="4">
                  <c:v>5.9483117372516698</c:v>
                </c:pt>
                <c:pt idx="5">
                  <c:v>2.3740154901221602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3.84</c:v>
                </c:pt>
                <c:pt idx="1">
                  <c:v>9.7799999999999994</c:v>
                </c:pt>
                <c:pt idx="2">
                  <c:v>6.82</c:v>
                </c:pt>
                <c:pt idx="3">
                  <c:v>5.63</c:v>
                </c:pt>
                <c:pt idx="4">
                  <c:v>5.92</c:v>
                </c:pt>
                <c:pt idx="5">
                  <c:v>6.52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79866768"/>
        <c:axId val="-979862416"/>
      </c:scatterChart>
      <c:valAx>
        <c:axId val="-979866768"/>
        <c:scaling>
          <c:orientation val="minMax"/>
          <c:max val="16"/>
        </c:scaling>
        <c:delete val="0"/>
        <c:axPos val="b"/>
        <c:majorGridlines>
          <c:spPr>
            <a:ln w="18408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Risco</a:t>
                </a:r>
              </a:p>
            </c:rich>
          </c:tx>
          <c:layout>
            <c:manualLayout>
              <c:xMode val="edge"/>
              <c:yMode val="edge"/>
              <c:x val="0.50793650793650791"/>
              <c:y val="0.87050359712230219"/>
            </c:manualLayout>
          </c:layout>
          <c:overlay val="0"/>
          <c:spPr>
            <a:noFill/>
            <a:ln w="3681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62416"/>
        <c:crosses val="autoZero"/>
        <c:crossBetween val="midCat"/>
        <c:majorUnit val="1"/>
      </c:valAx>
      <c:valAx>
        <c:axId val="-979862416"/>
        <c:scaling>
          <c:orientation val="minMax"/>
          <c:max val="10"/>
        </c:scaling>
        <c:delete val="0"/>
        <c:axPos val="l"/>
        <c:majorGridlines>
          <c:spPr>
            <a:ln w="18408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Retorno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29016786570743403"/>
            </c:manualLayout>
          </c:layout>
          <c:overlay val="0"/>
          <c:spPr>
            <a:noFill/>
            <a:ln w="36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66768"/>
        <c:crosses val="autoZero"/>
        <c:crossBetween val="midCat"/>
        <c:majorUnit val="1"/>
      </c:valAx>
      <c:spPr>
        <a:noFill/>
        <a:ln w="1840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66666666666666"/>
          <c:y val="7.6738609112709827E-2"/>
          <c:w val="0.79206349206349203"/>
          <c:h val="0.6546762589928057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41419">
              <a:noFill/>
            </a:ln>
          </c:spPr>
          <c:marker>
            <c:symbol val="circle"/>
            <c:size val="11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xVal>
            <c:numRef>
              <c:f>Sheet1!$A$2:$A$7</c:f>
              <c:numCache>
                <c:formatCode>_(* #,##0.00_);_(* \(#,##0.00\);_(* "-"??_);_(@_)</c:formatCode>
                <c:ptCount val="6"/>
                <c:pt idx="0">
                  <c:v>6.8012903342743396</c:v>
                </c:pt>
                <c:pt idx="1">
                  <c:v>15.3880663546986</c:v>
                </c:pt>
                <c:pt idx="2">
                  <c:v>3.0895783777670198</c:v>
                </c:pt>
                <c:pt idx="3">
                  <c:v>2.6320821028471402</c:v>
                </c:pt>
                <c:pt idx="4">
                  <c:v>5.9483117372516698</c:v>
                </c:pt>
                <c:pt idx="5">
                  <c:v>2.3740154901221602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3.84</c:v>
                </c:pt>
                <c:pt idx="1">
                  <c:v>9.7799999999999994</c:v>
                </c:pt>
                <c:pt idx="2">
                  <c:v>6.82</c:v>
                </c:pt>
                <c:pt idx="3">
                  <c:v>5.63</c:v>
                </c:pt>
                <c:pt idx="4">
                  <c:v>5.92</c:v>
                </c:pt>
                <c:pt idx="5">
                  <c:v>6.52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79854256"/>
        <c:axId val="-979864592"/>
      </c:scatterChart>
      <c:valAx>
        <c:axId val="-979854256"/>
        <c:scaling>
          <c:orientation val="minMax"/>
          <c:max val="16"/>
        </c:scaling>
        <c:delete val="0"/>
        <c:axPos val="b"/>
        <c:majorGridlines>
          <c:spPr>
            <a:ln w="18408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Risco</a:t>
                </a:r>
              </a:p>
            </c:rich>
          </c:tx>
          <c:layout>
            <c:manualLayout>
              <c:xMode val="edge"/>
              <c:yMode val="edge"/>
              <c:x val="0.50793650793650791"/>
              <c:y val="0.87050359712230219"/>
            </c:manualLayout>
          </c:layout>
          <c:overlay val="0"/>
          <c:spPr>
            <a:noFill/>
            <a:ln w="3681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64592"/>
        <c:crosses val="autoZero"/>
        <c:crossBetween val="midCat"/>
        <c:majorUnit val="1"/>
      </c:valAx>
      <c:valAx>
        <c:axId val="-979864592"/>
        <c:scaling>
          <c:orientation val="minMax"/>
          <c:max val="10"/>
        </c:scaling>
        <c:delete val="0"/>
        <c:axPos val="l"/>
        <c:majorGridlines>
          <c:spPr>
            <a:ln w="18408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Retorno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29016786570743403"/>
            </c:manualLayout>
          </c:layout>
          <c:overlay val="0"/>
          <c:spPr>
            <a:noFill/>
            <a:ln w="36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54256"/>
        <c:crosses val="autoZero"/>
        <c:crossBetween val="midCat"/>
        <c:majorUnit val="1"/>
      </c:valAx>
      <c:spPr>
        <a:noFill/>
        <a:ln w="1840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66666666666666"/>
          <c:y val="7.6738609112709827E-2"/>
          <c:w val="0.79206349206349203"/>
          <c:h val="0.6546762589928057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41419">
              <a:noFill/>
            </a:ln>
          </c:spPr>
          <c:marker>
            <c:symbol val="circle"/>
            <c:size val="11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xVal>
            <c:numRef>
              <c:f>Sheet1!$A$2:$A$8</c:f>
              <c:numCache>
                <c:formatCode>_(* #,##0.00_);_(* \(#,##0.00\);_(* "-"??_);_(@_)</c:formatCode>
                <c:ptCount val="7"/>
                <c:pt idx="0">
                  <c:v>6.8012903342743396</c:v>
                </c:pt>
                <c:pt idx="1">
                  <c:v>15.3880663546986</c:v>
                </c:pt>
                <c:pt idx="2">
                  <c:v>3.0895783777670198</c:v>
                </c:pt>
                <c:pt idx="3">
                  <c:v>2.6320821028471402</c:v>
                </c:pt>
                <c:pt idx="4">
                  <c:v>5.9483117372516698</c:v>
                </c:pt>
                <c:pt idx="5">
                  <c:v>2.3740154901221602</c:v>
                </c:pt>
                <c:pt idx="6">
                  <c:v>2.2799999999999998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3.84</c:v>
                </c:pt>
                <c:pt idx="1">
                  <c:v>9.7799999999999994</c:v>
                </c:pt>
                <c:pt idx="2">
                  <c:v>6.82</c:v>
                </c:pt>
                <c:pt idx="3">
                  <c:v>5.63</c:v>
                </c:pt>
                <c:pt idx="4">
                  <c:v>5.92</c:v>
                </c:pt>
                <c:pt idx="5">
                  <c:v>6.52</c:v>
                </c:pt>
                <c:pt idx="6">
                  <c:v>6.09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79867856"/>
        <c:axId val="-979864048"/>
      </c:scatterChart>
      <c:valAx>
        <c:axId val="-979867856"/>
        <c:scaling>
          <c:orientation val="minMax"/>
          <c:max val="16"/>
        </c:scaling>
        <c:delete val="0"/>
        <c:axPos val="b"/>
        <c:majorGridlines>
          <c:spPr>
            <a:ln w="18408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Risco</a:t>
                </a:r>
              </a:p>
            </c:rich>
          </c:tx>
          <c:layout>
            <c:manualLayout>
              <c:xMode val="edge"/>
              <c:yMode val="edge"/>
              <c:x val="0.50793650793650791"/>
              <c:y val="0.87050359712230219"/>
            </c:manualLayout>
          </c:layout>
          <c:overlay val="0"/>
          <c:spPr>
            <a:noFill/>
            <a:ln w="3681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64048"/>
        <c:crosses val="autoZero"/>
        <c:crossBetween val="midCat"/>
        <c:majorUnit val="1"/>
      </c:valAx>
      <c:valAx>
        <c:axId val="-979864048"/>
        <c:scaling>
          <c:orientation val="minMax"/>
          <c:max val="10"/>
        </c:scaling>
        <c:delete val="0"/>
        <c:axPos val="l"/>
        <c:majorGridlines>
          <c:spPr>
            <a:ln w="18408">
              <a:solidFill>
                <a:srgbClr val="C0C0C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Retorno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29016786570743403"/>
            </c:manualLayout>
          </c:layout>
          <c:overlay val="0"/>
          <c:spPr>
            <a:noFill/>
            <a:ln w="36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67856"/>
        <c:crosses val="autoZero"/>
        <c:crossBetween val="midCat"/>
        <c:majorUnit val="1"/>
      </c:valAx>
      <c:spPr>
        <a:noFill/>
        <a:ln w="1840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66666666666666"/>
          <c:y val="7.6738609112709827E-2"/>
          <c:w val="0.79206349206349203"/>
          <c:h val="0.6546762589928057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41419">
              <a:noFill/>
            </a:ln>
          </c:spPr>
          <c:marker>
            <c:symbol val="circle"/>
            <c:size val="11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dPt>
            <c:idx val="1"/>
            <c:marker>
              <c:spPr>
                <a:noFill/>
                <a:ln>
                  <a:noFill/>
                  <a:prstDash val="solid"/>
                </a:ln>
              </c:spPr>
            </c:marker>
            <c:bubble3D val="0"/>
          </c:dPt>
          <c:dPt>
            <c:idx val="3"/>
            <c:marker>
              <c:spPr>
                <a:noFill/>
                <a:ln>
                  <a:noFill/>
                  <a:prstDash val="solid"/>
                </a:ln>
              </c:spPr>
            </c:marker>
            <c:bubble3D val="0"/>
          </c:dPt>
          <c:dPt>
            <c:idx val="4"/>
            <c:marker>
              <c:spPr>
                <a:noFill/>
                <a:ln>
                  <a:noFill/>
                  <a:prstDash val="solid"/>
                </a:ln>
              </c:spPr>
            </c:marker>
            <c:bubble3D val="0"/>
          </c:dPt>
          <c:dPt>
            <c:idx val="5"/>
            <c:marker>
              <c:spPr>
                <a:noFill/>
                <a:ln>
                  <a:noFill/>
                  <a:prstDash val="solid"/>
                </a:ln>
              </c:spPr>
            </c:marker>
            <c:bubble3D val="0"/>
          </c:dPt>
          <c:xVal>
            <c:numRef>
              <c:f>Sheet1!$A$2:$A$8</c:f>
              <c:numCache>
                <c:formatCode>_(* #,##0.00_);_(* \(#,##0.00\);_(* "-"??_);_(@_)</c:formatCode>
                <c:ptCount val="7"/>
                <c:pt idx="0">
                  <c:v>6.8012903342743396</c:v>
                </c:pt>
                <c:pt idx="1">
                  <c:v>15.3880663546986</c:v>
                </c:pt>
                <c:pt idx="2">
                  <c:v>3.0895783777670198</c:v>
                </c:pt>
                <c:pt idx="3">
                  <c:v>2.6320821028471402</c:v>
                </c:pt>
                <c:pt idx="4">
                  <c:v>5.9483117372516698</c:v>
                </c:pt>
                <c:pt idx="5">
                  <c:v>2.3740154901221602</c:v>
                </c:pt>
                <c:pt idx="6">
                  <c:v>2.2799999999999998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3.84</c:v>
                </c:pt>
                <c:pt idx="1">
                  <c:v>9.7799999999999994</c:v>
                </c:pt>
                <c:pt idx="2">
                  <c:v>6.82</c:v>
                </c:pt>
                <c:pt idx="3">
                  <c:v>5.63</c:v>
                </c:pt>
                <c:pt idx="4">
                  <c:v>5.92</c:v>
                </c:pt>
                <c:pt idx="5">
                  <c:v>6.52</c:v>
                </c:pt>
                <c:pt idx="6">
                  <c:v>6.09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79853712"/>
        <c:axId val="-979858608"/>
      </c:scatterChart>
      <c:valAx>
        <c:axId val="-979853712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Risco</a:t>
                </a:r>
              </a:p>
            </c:rich>
          </c:tx>
          <c:layout>
            <c:manualLayout>
              <c:xMode val="edge"/>
              <c:yMode val="edge"/>
              <c:x val="0.50793650793650791"/>
              <c:y val="0.87050359712230219"/>
            </c:manualLayout>
          </c:layout>
          <c:overlay val="0"/>
          <c:spPr>
            <a:noFill/>
            <a:ln w="36817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58608"/>
        <c:crosses val="autoZero"/>
        <c:crossBetween val="midCat"/>
        <c:majorUnit val="1"/>
      </c:valAx>
      <c:valAx>
        <c:axId val="-979858608"/>
        <c:scaling>
          <c:orientation val="minMax"/>
          <c:max val="10"/>
        </c:scaling>
        <c:delete val="0"/>
        <c:axPos val="l"/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Retorno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29016786570743403"/>
            </c:manualLayout>
          </c:layout>
          <c:overlay val="0"/>
          <c:spPr>
            <a:noFill/>
            <a:ln w="36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53712"/>
        <c:crosses val="autoZero"/>
        <c:crossBetween val="midCat"/>
        <c:majorUnit val="1"/>
      </c:valAx>
      <c:spPr>
        <a:noFill/>
        <a:ln w="1840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6666666666666"/>
          <c:y val="7.6738609112709827E-2"/>
          <c:w val="0.79206349206349203"/>
          <c:h val="0.6546762589928057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Retorno</c:v>
                </c:pt>
              </c:strCache>
            </c:strRef>
          </c:tx>
          <c:spPr>
            <a:ln w="41419">
              <a:noFill/>
            </a:ln>
          </c:spPr>
          <c:marker>
            <c:symbol val="circle"/>
            <c:size val="11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xVal>
            <c:numRef>
              <c:f>Sheet1!$A$2:$A$2</c:f>
              <c:numCache>
                <c:formatCode>General</c:formatCode>
                <c:ptCount val="1"/>
                <c:pt idx="0">
                  <c:v>2.2599999999999998</c:v>
                </c:pt>
              </c:numCache>
            </c:numRef>
          </c:xVal>
          <c:yVal>
            <c:numRef>
              <c:f>Sheet1!$B$2:$B$2</c:f>
              <c:numCache>
                <c:formatCode>General</c:formatCode>
                <c:ptCount val="1"/>
                <c:pt idx="0">
                  <c:v>6.093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1419">
              <a:noFill/>
            </a:ln>
          </c:spPr>
          <c:marker>
            <c:symbol val="triangle"/>
            <c:size val="7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Sheet1!$A$2:$A$2</c:f>
              <c:numCache>
                <c:formatCode>General</c:formatCode>
                <c:ptCount val="1"/>
                <c:pt idx="0">
                  <c:v>2.2599999999999998</c:v>
                </c:pt>
              </c:numCache>
            </c:numRef>
          </c:xVal>
          <c:yVal>
            <c:numRef>
              <c:f>Sheet1!$C$2:$C$2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979853168"/>
        <c:axId val="-979867312"/>
      </c:scatterChart>
      <c:valAx>
        <c:axId val="-979853168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Risco</a:t>
                </a:r>
              </a:p>
            </c:rich>
          </c:tx>
          <c:layout>
            <c:manualLayout>
              <c:xMode val="edge"/>
              <c:yMode val="edge"/>
              <c:x val="0.50793650793650791"/>
              <c:y val="0.87050359712230219"/>
            </c:manualLayout>
          </c:layout>
          <c:overlay val="0"/>
          <c:spPr>
            <a:noFill/>
            <a:ln w="36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67312"/>
        <c:crosses val="autoZero"/>
        <c:crossBetween val="midCat"/>
        <c:majorUnit val="1"/>
      </c:valAx>
      <c:valAx>
        <c:axId val="-979867312"/>
        <c:scaling>
          <c:orientation val="minMax"/>
          <c:max val="10"/>
        </c:scaling>
        <c:delete val="0"/>
        <c:axPos val="l"/>
        <c:title>
          <c:tx>
            <c:rich>
              <a:bodyPr/>
              <a:lstStyle/>
              <a:p>
                <a:pPr>
                  <a:defRPr sz="260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t-BR"/>
                  <a:t>Retorno</a:t>
                </a:r>
              </a:p>
            </c:rich>
          </c:tx>
          <c:layout>
            <c:manualLayout>
              <c:xMode val="edge"/>
              <c:yMode val="edge"/>
              <c:x val="1.7460317460317461E-2"/>
              <c:y val="0.29016786570743403"/>
            </c:manualLayout>
          </c:layout>
          <c:overlay val="0"/>
          <c:spPr>
            <a:noFill/>
            <a:ln w="3681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6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60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t-BR"/>
          </a:p>
        </c:txPr>
        <c:crossAx val="-979853168"/>
        <c:crosses val="autoZero"/>
        <c:crossBetween val="midCat"/>
        <c:majorUnit val="1"/>
      </c:valAx>
      <c:spPr>
        <a:noFill/>
        <a:ln w="1840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0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9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5FA3C-2E55-4D73-BEEE-16F6F9B000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8CC7C-500B-4F59-81B4-FA8A81740B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73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91603-C203-4424-AECB-9DF9C4E441BB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60355-F7AE-478B-959B-FD3C79B1BE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B0CEC96-C34C-4839-A1DE-C5E84ED51A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1881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60651"/>
            <a:ext cx="7772400" cy="7680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611560" y="1316765"/>
            <a:ext cx="7777163" cy="4320117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19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045841-39DB-4A33-8014-674A3AE04D86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AFFD5-177D-4B20-ABE8-2AC5A40AFF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1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6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79512" y="3212976"/>
            <a:ext cx="8712968" cy="1368152"/>
          </a:xfrm>
        </p:spPr>
        <p:txBody>
          <a:bodyPr>
            <a:noAutofit/>
          </a:bodyPr>
          <a:lstStyle/>
          <a:p>
            <a:r>
              <a:rPr lang="pt-BR" altLang="pt-BR" sz="4000" dirty="0" smtClean="0"/>
              <a:t>Decisões em Condições de Risco</a:t>
            </a:r>
          </a:p>
          <a:p>
            <a:r>
              <a:rPr lang="pt-BR" altLang="pt-BR" sz="4000" dirty="0" smtClean="0"/>
              <a:t>Os </a:t>
            </a:r>
            <a:r>
              <a:rPr lang="pt-BR" altLang="pt-BR" sz="4000" dirty="0"/>
              <a:t>Modelos de Markowitz e </a:t>
            </a:r>
            <a:r>
              <a:rPr lang="pt-BR" altLang="pt-BR" sz="4000" dirty="0" smtClean="0"/>
              <a:t>Sharpe, o CAPM</a:t>
            </a:r>
          </a:p>
          <a:p>
            <a:r>
              <a:rPr lang="pt-BR" sz="3200" dirty="0" smtClean="0">
                <a:solidFill>
                  <a:schemeClr val="accent1"/>
                </a:solidFill>
              </a:rPr>
              <a:t>Parte 1</a:t>
            </a:r>
            <a:endParaRPr lang="pt-BR" sz="3200" dirty="0">
              <a:solidFill>
                <a:schemeClr val="accent1"/>
              </a:solidFill>
            </a:endParaRPr>
          </a:p>
          <a:p>
            <a:endParaRPr lang="pt-BR" sz="1800" dirty="0" smtClean="0"/>
          </a:p>
          <a:p>
            <a:endParaRPr lang="pt-BR" sz="1800" dirty="0"/>
          </a:p>
          <a:p>
            <a:endParaRPr lang="pt-BR" sz="1800" dirty="0" smtClean="0"/>
          </a:p>
          <a:p>
            <a:r>
              <a:rPr lang="pt-BR" sz="3200" dirty="0" smtClean="0"/>
              <a:t>2019</a:t>
            </a:r>
            <a:endParaRPr lang="pt-BR" sz="32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ADM4007 Finanças Corporativas</a:t>
            </a:r>
            <a:endParaRPr lang="pt-BR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11560" y="5229200"/>
            <a:ext cx="82969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524000" indent="-1524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603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7828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96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1416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598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056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513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970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Baseado em </a:t>
            </a:r>
            <a:r>
              <a:rPr lang="pt-BR" altLang="pt-BR" sz="2000" dirty="0"/>
              <a:t>SECURATO, J. R. </a:t>
            </a:r>
            <a:r>
              <a:rPr lang="pt-BR" altLang="pt-BR" sz="2000" dirty="0">
                <a:latin typeface="Arial" charset="0"/>
              </a:rPr>
              <a:t>Decisões financeiras em condições de risco. São Paulo: Atlas, 1996.</a:t>
            </a:r>
          </a:p>
        </p:txBody>
      </p:sp>
    </p:spTree>
    <p:extLst>
      <p:ext uri="{BB962C8B-B14F-4D97-AF65-F5344CB8AC3E}">
        <p14:creationId xmlns:p14="http://schemas.microsoft.com/office/powerpoint/2010/main" val="13919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Cálculo do retorno médio da carteira</a:t>
            </a:r>
          </a:p>
        </p:txBody>
      </p:sp>
      <p:graphicFrame>
        <p:nvGraphicFramePr>
          <p:cNvPr id="3788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11360"/>
              </p:ext>
            </p:extLst>
          </p:nvPr>
        </p:nvGraphicFramePr>
        <p:xfrm>
          <a:off x="2051050" y="2052638"/>
          <a:ext cx="50165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5" name="Equação" r:id="rId3" imgW="1904760" imgH="241200" progId="Equation.3">
                  <p:embed/>
                </p:oleObj>
              </mc:Choice>
              <mc:Fallback>
                <p:oleObj name="Equação" r:id="rId3" imgW="1904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052638"/>
                        <a:ext cx="50165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2178"/>
              </p:ext>
            </p:extLst>
          </p:nvPr>
        </p:nvGraphicFramePr>
        <p:xfrm>
          <a:off x="2430463" y="3119438"/>
          <a:ext cx="42576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Equação" r:id="rId5" imgW="1612800" imgH="241200" progId="Equation.3">
                  <p:embed/>
                </p:oleObj>
              </mc:Choice>
              <mc:Fallback>
                <p:oleObj name="Equação" r:id="rId5" imgW="1612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3119438"/>
                        <a:ext cx="42576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96" name="Text Box 16"/>
          <p:cNvSpPr txBox="1">
            <a:spLocks noChangeArrowheads="1"/>
          </p:cNvSpPr>
          <p:nvPr/>
        </p:nvSpPr>
        <p:spPr bwMode="auto">
          <a:xfrm>
            <a:off x="1727200" y="3956050"/>
            <a:ext cx="774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ou</a:t>
            </a:r>
          </a:p>
        </p:txBody>
      </p:sp>
      <p:graphicFrame>
        <p:nvGraphicFramePr>
          <p:cNvPr id="3788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27334"/>
              </p:ext>
            </p:extLst>
          </p:nvPr>
        </p:nvGraphicFramePr>
        <p:xfrm>
          <a:off x="2751138" y="4491038"/>
          <a:ext cx="36163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Equação" r:id="rId7" imgW="1358640" imgH="241200" progId="Equation.3">
                  <p:embed/>
                </p:oleObj>
              </mc:Choice>
              <mc:Fallback>
                <p:oleObj name="Equação" r:id="rId7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491038"/>
                        <a:ext cx="36163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14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37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/>
      <p:bldP spid="3788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Cálculo do desvio do retorno da carteira</a:t>
            </a: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1010"/>
              </p:ext>
            </p:extLst>
          </p:nvPr>
        </p:nvGraphicFramePr>
        <p:xfrm>
          <a:off x="1803400" y="2006600"/>
          <a:ext cx="55149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9" name="Equação" r:id="rId3" imgW="2095200" imgH="279360" progId="Equation.3">
                  <p:embed/>
                </p:oleObj>
              </mc:Choice>
              <mc:Fallback>
                <p:oleObj name="Equação" r:id="rId3" imgW="2095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006600"/>
                        <a:ext cx="55149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9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Cálculo do desvio do retorno da carteira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558800" y="370205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Se I</a:t>
            </a:r>
            <a:r>
              <a:rPr lang="pt-BR" altLang="pt-BR" sz="2800" baseline="-25000">
                <a:latin typeface="Arial" charset="0"/>
              </a:rPr>
              <a:t>1</a:t>
            </a:r>
            <a:r>
              <a:rPr lang="pt-BR" altLang="pt-BR" sz="2800">
                <a:latin typeface="Arial" charset="0"/>
              </a:rPr>
              <a:t> e I</a:t>
            </a:r>
            <a:r>
              <a:rPr lang="pt-BR" altLang="pt-BR" sz="2800" baseline="-25000">
                <a:latin typeface="Arial" charset="0"/>
              </a:rPr>
              <a:t>2</a:t>
            </a:r>
            <a:r>
              <a:rPr lang="pt-BR" altLang="pt-BR" sz="2800">
                <a:latin typeface="Arial" charset="0"/>
              </a:rPr>
              <a:t> são independentes (em geral não são!), então cov(I</a:t>
            </a:r>
            <a:r>
              <a:rPr lang="pt-BR" altLang="pt-BR" sz="2800" baseline="-25000">
                <a:latin typeface="Arial" charset="0"/>
              </a:rPr>
              <a:t>1</a:t>
            </a:r>
            <a:r>
              <a:rPr lang="pt-BR" altLang="pt-BR" sz="2800">
                <a:latin typeface="Arial" charset="0"/>
              </a:rPr>
              <a:t>,I</a:t>
            </a:r>
            <a:r>
              <a:rPr lang="pt-BR" altLang="pt-BR" sz="2800" baseline="-25000">
                <a:latin typeface="Arial" charset="0"/>
              </a:rPr>
              <a:t>2</a:t>
            </a:r>
            <a:r>
              <a:rPr lang="pt-BR" altLang="pt-BR" sz="2800">
                <a:latin typeface="Arial" charset="0"/>
              </a:rPr>
              <a:t>)=0</a:t>
            </a:r>
          </a:p>
        </p:txBody>
      </p:sp>
      <p:graphicFrame>
        <p:nvGraphicFramePr>
          <p:cNvPr id="61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23268"/>
              </p:ext>
            </p:extLst>
          </p:nvPr>
        </p:nvGraphicFramePr>
        <p:xfrm>
          <a:off x="747713" y="2012950"/>
          <a:ext cx="76231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Equação" r:id="rId3" imgW="2920680" imgH="317160" progId="Equation.3">
                  <p:embed/>
                </p:oleObj>
              </mc:Choice>
              <mc:Fallback>
                <p:oleObj name="Equação" r:id="rId3" imgW="29206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012950"/>
                        <a:ext cx="76231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558800" y="5048250"/>
            <a:ext cx="8001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Se I</a:t>
            </a:r>
            <a:r>
              <a:rPr lang="pt-BR" altLang="pt-BR" sz="2800" baseline="-25000">
                <a:latin typeface="Arial" charset="0"/>
              </a:rPr>
              <a:t>1</a:t>
            </a:r>
            <a:r>
              <a:rPr lang="pt-BR" altLang="pt-BR" sz="2800">
                <a:latin typeface="Arial" charset="0"/>
              </a:rPr>
              <a:t> e I</a:t>
            </a:r>
            <a:r>
              <a:rPr lang="pt-BR" altLang="pt-BR" sz="2800" baseline="-25000">
                <a:latin typeface="Arial" charset="0"/>
              </a:rPr>
              <a:t>2</a:t>
            </a:r>
            <a:r>
              <a:rPr lang="pt-BR" altLang="pt-BR" sz="2800">
                <a:latin typeface="Arial" charset="0"/>
              </a:rPr>
              <a:t> são dependentes, deve-se calcular a cov(I</a:t>
            </a:r>
            <a:r>
              <a:rPr lang="pt-BR" altLang="pt-BR" sz="2800" baseline="-25000">
                <a:latin typeface="Arial" charset="0"/>
              </a:rPr>
              <a:t>1</a:t>
            </a:r>
            <a:r>
              <a:rPr lang="pt-BR" altLang="pt-BR" sz="2800">
                <a:latin typeface="Arial" charset="0"/>
              </a:rPr>
              <a:t>,I</a:t>
            </a:r>
            <a:r>
              <a:rPr lang="pt-BR" altLang="pt-BR" sz="2800" baseline="-25000">
                <a:latin typeface="Arial" charset="0"/>
              </a:rPr>
              <a:t>2</a:t>
            </a:r>
            <a:r>
              <a:rPr lang="pt-BR" altLang="pt-BR" sz="2800">
                <a:latin typeface="Arial" charset="0"/>
              </a:rPr>
              <a:t>), que dependerá do cálculo das probabilidades conjuntas P(I</a:t>
            </a:r>
            <a:r>
              <a:rPr lang="pt-BR" altLang="pt-BR" sz="2800" baseline="-25000">
                <a:latin typeface="Arial" charset="0"/>
              </a:rPr>
              <a:t>1</a:t>
            </a:r>
            <a:r>
              <a:rPr lang="pt-BR" altLang="pt-BR" sz="2800">
                <a:latin typeface="Arial" charset="0"/>
              </a:rPr>
              <a:t>,I</a:t>
            </a:r>
            <a:r>
              <a:rPr lang="pt-BR" altLang="pt-BR" sz="2800" baseline="-25000">
                <a:latin typeface="Arial" charset="0"/>
              </a:rPr>
              <a:t>2</a:t>
            </a:r>
            <a:r>
              <a:rPr lang="pt-BR" altLang="pt-BR" sz="2800">
                <a:latin typeface="Arial" charset="0"/>
              </a:rPr>
              <a:t>).</a:t>
            </a:r>
            <a:r>
              <a:rPr lang="pt-BR" alt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03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55600" y="21526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graphicFrame>
        <p:nvGraphicFramePr>
          <p:cNvPr id="71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511073"/>
              </p:ext>
            </p:extLst>
          </p:nvPr>
        </p:nvGraphicFramePr>
        <p:xfrm>
          <a:off x="747713" y="2443163"/>
          <a:ext cx="76231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Equação" r:id="rId3" imgW="2920680" imgH="317160" progId="Equation.3">
                  <p:embed/>
                </p:oleObj>
              </mc:Choice>
              <mc:Fallback>
                <p:oleObj name="Equação" r:id="rId3" imgW="29206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443163"/>
                        <a:ext cx="762317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5600" y="3625850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Condição de risco mínimo:</a:t>
            </a:r>
          </a:p>
        </p:txBody>
      </p:sp>
      <p:graphicFrame>
        <p:nvGraphicFramePr>
          <p:cNvPr id="717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889411"/>
              </p:ext>
            </p:extLst>
          </p:nvPr>
        </p:nvGraphicFramePr>
        <p:xfrm>
          <a:off x="3789363" y="4229100"/>
          <a:ext cx="156527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5" name="Equação" r:id="rId5" imgW="558720" imgH="393480" progId="Equation.3">
                  <p:embed/>
                </p:oleObj>
              </mc:Choice>
              <mc:Fallback>
                <p:oleObj name="Equação" r:id="rId5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4229100"/>
                        <a:ext cx="156527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31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355600" y="21526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graphicFrame>
        <p:nvGraphicFramePr>
          <p:cNvPr id="71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037697"/>
              </p:ext>
            </p:extLst>
          </p:nvPr>
        </p:nvGraphicFramePr>
        <p:xfrm>
          <a:off x="747713" y="2443163"/>
          <a:ext cx="762317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0" name="Equação" r:id="rId3" imgW="2920680" imgH="317160" progId="Equation.3">
                  <p:embed/>
                </p:oleObj>
              </mc:Choice>
              <mc:Fallback>
                <p:oleObj name="Equação" r:id="rId3" imgW="292068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443163"/>
                        <a:ext cx="7623175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711741"/>
              </p:ext>
            </p:extLst>
          </p:nvPr>
        </p:nvGraphicFramePr>
        <p:xfrm>
          <a:off x="254000" y="3443319"/>
          <a:ext cx="8661400" cy="922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1" name="Equação" r:id="rId5" imgW="3454200" imgH="304560" progId="Equation.3">
                  <p:embed/>
                </p:oleObj>
              </mc:Choice>
              <mc:Fallback>
                <p:oleObj name="Equação" r:id="rId5" imgW="34542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3443319"/>
                        <a:ext cx="8661400" cy="922306"/>
                      </a:xfrm>
                      <a:prstGeom prst="rect">
                        <a:avLst/>
                      </a:prstGeom>
                      <a:solidFill>
                        <a:srgbClr val="D8EEC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260434"/>
              </p:ext>
            </p:extLst>
          </p:nvPr>
        </p:nvGraphicFramePr>
        <p:xfrm>
          <a:off x="0" y="5558727"/>
          <a:ext cx="9143999" cy="869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2" name="Equação" r:id="rId7" imgW="3759120" imgH="304560" progId="Equation.3">
                  <p:embed/>
                </p:oleObj>
              </mc:Choice>
              <mc:Fallback>
                <p:oleObj name="Equação" r:id="rId7" imgW="3759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558727"/>
                        <a:ext cx="9143999" cy="86906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197668"/>
              </p:ext>
            </p:extLst>
          </p:nvPr>
        </p:nvGraphicFramePr>
        <p:xfrm>
          <a:off x="266700" y="4622800"/>
          <a:ext cx="8648729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3" name="Equação" r:id="rId9" imgW="4241520" imgH="304560" progId="Equation.3">
                  <p:embed/>
                </p:oleObj>
              </mc:Choice>
              <mc:Fallback>
                <p:oleObj name="Equação" r:id="rId9" imgW="42415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4622800"/>
                        <a:ext cx="8648729" cy="749300"/>
                      </a:xfrm>
                      <a:prstGeom prst="rect">
                        <a:avLst/>
                      </a:prstGeom>
                      <a:solidFill>
                        <a:srgbClr val="D8EEC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49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355600" y="17970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sp>
        <p:nvSpPr>
          <p:cNvPr id="407568" name="Text Box 16"/>
          <p:cNvSpPr txBox="1">
            <a:spLocks noChangeArrowheads="1"/>
          </p:cNvSpPr>
          <p:nvPr/>
        </p:nvSpPr>
        <p:spPr bwMode="auto">
          <a:xfrm>
            <a:off x="2298700" y="3448050"/>
            <a:ext cx="901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A</a:t>
            </a:r>
          </a:p>
        </p:txBody>
      </p:sp>
      <p:graphicFrame>
        <p:nvGraphicFramePr>
          <p:cNvPr id="4075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38745"/>
              </p:ext>
            </p:extLst>
          </p:nvPr>
        </p:nvGraphicFramePr>
        <p:xfrm>
          <a:off x="63793" y="2282262"/>
          <a:ext cx="9016415" cy="85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2" name="Equação" r:id="rId3" imgW="3759120" imgH="304560" progId="Equation.3">
                  <p:embed/>
                </p:oleObj>
              </mc:Choice>
              <mc:Fallback>
                <p:oleObj name="Equação" r:id="rId3" imgW="3759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3" y="2282262"/>
                        <a:ext cx="9016415" cy="85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70" name="AutoShape 18"/>
          <p:cNvSpPr>
            <a:spLocks/>
          </p:cNvSpPr>
          <p:nvPr/>
        </p:nvSpPr>
        <p:spPr bwMode="auto">
          <a:xfrm rot="5400000">
            <a:off x="2609850" y="1720850"/>
            <a:ext cx="279400" cy="3200400"/>
          </a:xfrm>
          <a:prstGeom prst="rightBrace">
            <a:avLst>
              <a:gd name="adj1" fmla="val 9545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407571" name="Text Box 19"/>
          <p:cNvSpPr txBox="1">
            <a:spLocks noChangeArrowheads="1"/>
          </p:cNvSpPr>
          <p:nvPr/>
        </p:nvSpPr>
        <p:spPr bwMode="auto">
          <a:xfrm>
            <a:off x="6296025" y="3435350"/>
            <a:ext cx="765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2B</a:t>
            </a:r>
          </a:p>
        </p:txBody>
      </p:sp>
      <p:sp>
        <p:nvSpPr>
          <p:cNvPr id="407572" name="AutoShape 20"/>
          <p:cNvSpPr>
            <a:spLocks/>
          </p:cNvSpPr>
          <p:nvPr/>
        </p:nvSpPr>
        <p:spPr bwMode="auto">
          <a:xfrm rot="5400000">
            <a:off x="6473087" y="2010513"/>
            <a:ext cx="279400" cy="2595673"/>
          </a:xfrm>
          <a:prstGeom prst="rightBrace">
            <a:avLst>
              <a:gd name="adj1" fmla="val 8106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723258"/>
              </p:ext>
            </p:extLst>
          </p:nvPr>
        </p:nvGraphicFramePr>
        <p:xfrm>
          <a:off x="2274888" y="4333875"/>
          <a:ext cx="4648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83" name="Equação" r:id="rId5" imgW="1536480" imgH="304560" progId="Equation.3">
                  <p:embed/>
                </p:oleObj>
              </mc:Choice>
              <mc:Fallback>
                <p:oleObj name="Equação" r:id="rId5" imgW="1536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4333875"/>
                        <a:ext cx="46482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4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/>
      <p:bldP spid="407568" grpId="0"/>
      <p:bldP spid="407570" grpId="0" animBg="1"/>
      <p:bldP spid="407571" grpId="0"/>
      <p:bldP spid="4075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55600" y="21526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graphicFrame>
        <p:nvGraphicFramePr>
          <p:cNvPr id="81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508041"/>
              </p:ext>
            </p:extLst>
          </p:nvPr>
        </p:nvGraphicFramePr>
        <p:xfrm>
          <a:off x="2619375" y="2222500"/>
          <a:ext cx="39004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8" name="Equação" r:id="rId3" imgW="1536480" imgH="304560" progId="Equation.3">
                  <p:embed/>
                </p:oleObj>
              </mc:Choice>
              <mc:Fallback>
                <p:oleObj name="Equação" r:id="rId3" imgW="1536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222500"/>
                        <a:ext cx="390048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55600" y="3092450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Condição de risco mínimo: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762649"/>
              </p:ext>
            </p:extLst>
          </p:nvPr>
        </p:nvGraphicFramePr>
        <p:xfrm>
          <a:off x="1979712" y="3645024"/>
          <a:ext cx="14716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9" name="Equação" r:id="rId5" imgW="558720" imgH="393480" progId="Equation.3">
                  <p:embed/>
                </p:oleObj>
              </mc:Choice>
              <mc:Fallback>
                <p:oleObj name="Equação" r:id="rId5" imgW="55872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45024"/>
                        <a:ext cx="1471612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91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3152633" y="3611563"/>
            <a:ext cx="4285397" cy="153364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55600" y="21526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graphicFrame>
        <p:nvGraphicFramePr>
          <p:cNvPr id="81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606374"/>
              </p:ext>
            </p:extLst>
          </p:nvPr>
        </p:nvGraphicFramePr>
        <p:xfrm>
          <a:off x="2619375" y="2222500"/>
          <a:ext cx="39004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6" name="Equação" r:id="rId3" imgW="1536480" imgH="304560" progId="Equation.3">
                  <p:embed/>
                </p:oleObj>
              </mc:Choice>
              <mc:Fallback>
                <p:oleObj name="Equação" r:id="rId3" imgW="1536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222500"/>
                        <a:ext cx="390048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55600" y="3092450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Condição de risco mínimo: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343866"/>
              </p:ext>
            </p:extLst>
          </p:nvPr>
        </p:nvGraphicFramePr>
        <p:xfrm>
          <a:off x="1985963" y="3662363"/>
          <a:ext cx="5151437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7" name="Equação" r:id="rId5" imgW="1955520" imgH="495000" progId="Equation.3">
                  <p:embed/>
                </p:oleObj>
              </mc:Choice>
              <mc:Fallback>
                <p:oleObj name="Equação" r:id="rId5" imgW="19555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3662363"/>
                        <a:ext cx="5151437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842739"/>
              </p:ext>
            </p:extLst>
          </p:nvPr>
        </p:nvGraphicFramePr>
        <p:xfrm>
          <a:off x="611188" y="5595938"/>
          <a:ext cx="24130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8" name="Equação" r:id="rId7" imgW="888840" imgH="177480" progId="Equation.3">
                  <p:embed/>
                </p:oleObj>
              </mc:Choice>
              <mc:Fallback>
                <p:oleObj name="Equação" r:id="rId7" imgW="888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595938"/>
                        <a:ext cx="24130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2908300" y="5562600"/>
            <a:ext cx="111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>
                <a:sym typeface="Symbol" pitchFamily="18" charset="2"/>
              </a:rPr>
              <a:t></a:t>
            </a:r>
          </a:p>
        </p:txBody>
      </p:sp>
      <p:graphicFrame>
        <p:nvGraphicFramePr>
          <p:cNvPr id="820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393808"/>
              </p:ext>
            </p:extLst>
          </p:nvPr>
        </p:nvGraphicFramePr>
        <p:xfrm>
          <a:off x="4086225" y="5591175"/>
          <a:ext cx="22415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9" name="Equação" r:id="rId9" imgW="825480" imgH="203040" progId="Equation.3">
                  <p:embed/>
                </p:oleObj>
              </mc:Choice>
              <mc:Fallback>
                <p:oleObj name="Equação" r:id="rId9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5591175"/>
                        <a:ext cx="224155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5918200" y="5562600"/>
            <a:ext cx="111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>
                <a:sym typeface="Symbol" pitchFamily="18" charset="2"/>
              </a:rPr>
              <a:t></a:t>
            </a:r>
          </a:p>
        </p:txBody>
      </p:sp>
      <p:graphicFrame>
        <p:nvGraphicFramePr>
          <p:cNvPr id="820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118966"/>
              </p:ext>
            </p:extLst>
          </p:nvPr>
        </p:nvGraphicFramePr>
        <p:xfrm>
          <a:off x="6931025" y="5334000"/>
          <a:ext cx="163353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0" name="Equação" r:id="rId11" imgW="583920" imgH="393480" progId="Equation.3">
                  <p:embed/>
                </p:oleObj>
              </mc:Choice>
              <mc:Fallback>
                <p:oleObj name="Equação" r:id="rId11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5" y="5334000"/>
                        <a:ext cx="1633538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6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202" grpId="0"/>
      <p:bldP spid="82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355600" y="21526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9309"/>
              </p:ext>
            </p:extLst>
          </p:nvPr>
        </p:nvGraphicFramePr>
        <p:xfrm>
          <a:off x="2619375" y="2222500"/>
          <a:ext cx="390048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2" name="Equação" r:id="rId3" imgW="1536480" imgH="304560" progId="Equation.3">
                  <p:embed/>
                </p:oleObj>
              </mc:Choice>
              <mc:Fallback>
                <p:oleObj name="Equação" r:id="rId3" imgW="1536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5" y="2222500"/>
                        <a:ext cx="3900488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355600" y="3284984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Condição de risco mínimo:</a:t>
            </a:r>
          </a:p>
        </p:txBody>
      </p:sp>
      <p:graphicFrame>
        <p:nvGraphicFramePr>
          <p:cNvPr id="92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922381"/>
              </p:ext>
            </p:extLst>
          </p:nvPr>
        </p:nvGraphicFramePr>
        <p:xfrm>
          <a:off x="4822825" y="2997200"/>
          <a:ext cx="16319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3" name="Equação" r:id="rId5" imgW="583920" imgH="393480" progId="Equation.3">
                  <p:embed/>
                </p:oleObj>
              </mc:Choice>
              <mc:Fallback>
                <p:oleObj name="Equação" r:id="rId5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997200"/>
                        <a:ext cx="1631950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203200" y="4572000"/>
            <a:ext cx="1587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  <a:sym typeface="Symbol" pitchFamily="18" charset="2"/>
              </a:rPr>
              <a:t>Então</a:t>
            </a:r>
          </a:p>
        </p:txBody>
      </p:sp>
      <p:graphicFrame>
        <p:nvGraphicFramePr>
          <p:cNvPr id="92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221236"/>
              </p:ext>
            </p:extLst>
          </p:nvPr>
        </p:nvGraphicFramePr>
        <p:xfrm>
          <a:off x="1968500" y="4162425"/>
          <a:ext cx="51816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4" name="Equação" r:id="rId7" imgW="1968480" imgH="457200" progId="Equation.3">
                  <p:embed/>
                </p:oleObj>
              </mc:Choice>
              <mc:Fallback>
                <p:oleObj name="Equação" r:id="rId7" imgW="196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162425"/>
                        <a:ext cx="51816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190500" y="5930900"/>
            <a:ext cx="1587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  <a:sym typeface="Symbol" pitchFamily="18" charset="2"/>
              </a:rPr>
              <a:t>ou</a:t>
            </a:r>
          </a:p>
        </p:txBody>
      </p:sp>
      <p:graphicFrame>
        <p:nvGraphicFramePr>
          <p:cNvPr id="92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942197"/>
              </p:ext>
            </p:extLst>
          </p:nvPr>
        </p:nvGraphicFramePr>
        <p:xfrm>
          <a:off x="2863850" y="5534025"/>
          <a:ext cx="3417888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5" name="Equação" r:id="rId9" imgW="1282680" imgH="457200" progId="Equation.3">
                  <p:embed/>
                </p:oleObj>
              </mc:Choice>
              <mc:Fallback>
                <p:oleObj name="Equação" r:id="rId9" imgW="1282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850" y="5534025"/>
                        <a:ext cx="3417888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67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55600" y="21526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Como:</a:t>
            </a:r>
          </a:p>
        </p:txBody>
      </p:sp>
      <p:graphicFrame>
        <p:nvGraphicFramePr>
          <p:cNvPr id="102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319605"/>
              </p:ext>
            </p:extLst>
          </p:nvPr>
        </p:nvGraphicFramePr>
        <p:xfrm>
          <a:off x="2833688" y="2087563"/>
          <a:ext cx="34718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7" name="Equação" r:id="rId3" imgW="1358640" imgH="241200" progId="Equation.3">
                  <p:embed/>
                </p:oleObj>
              </mc:Choice>
              <mc:Fallback>
                <p:oleObj name="Equação" r:id="rId3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087563"/>
                        <a:ext cx="34718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55600" y="309245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Então:</a:t>
            </a:r>
          </a:p>
        </p:txBody>
      </p:sp>
      <p:graphicFrame>
        <p:nvGraphicFramePr>
          <p:cNvPr id="102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588552"/>
              </p:ext>
            </p:extLst>
          </p:nvPr>
        </p:nvGraphicFramePr>
        <p:xfrm>
          <a:off x="2268538" y="3027363"/>
          <a:ext cx="36115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8" name="Equação" r:id="rId5" imgW="1409400" imgH="241200" progId="Equation.3">
                  <p:embed/>
                </p:oleObj>
              </mc:Choice>
              <mc:Fallback>
                <p:oleObj name="Equação" r:id="rId5" imgW="1409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027363"/>
                        <a:ext cx="36115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455217"/>
              </p:ext>
            </p:extLst>
          </p:nvPr>
        </p:nvGraphicFramePr>
        <p:xfrm>
          <a:off x="6627813" y="2755900"/>
          <a:ext cx="2255837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9" name="Equação" r:id="rId7" imgW="863280" imgH="469800" progId="Equation.3">
                  <p:embed/>
                </p:oleObj>
              </mc:Choice>
              <mc:Fallback>
                <p:oleObj name="Equação" r:id="rId7" imgW="8632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813" y="2755900"/>
                        <a:ext cx="2255837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6019800" y="3092450"/>
            <a:ext cx="749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  <a:sym typeface="Symbol" pitchFamily="18" charset="2"/>
              </a:rPr>
              <a:t></a:t>
            </a:r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355600" y="4298950"/>
            <a:ext cx="276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Lembrando que</a:t>
            </a:r>
          </a:p>
        </p:txBody>
      </p:sp>
      <p:graphicFrame>
        <p:nvGraphicFramePr>
          <p:cNvPr id="1025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16354"/>
              </p:ext>
            </p:extLst>
          </p:nvPr>
        </p:nvGraphicFramePr>
        <p:xfrm>
          <a:off x="3152775" y="4129088"/>
          <a:ext cx="3900488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0" name="Equação" r:id="rId9" imgW="1536480" imgH="304560" progId="Equation.3">
                  <p:embed/>
                </p:oleObj>
              </mc:Choice>
              <mc:Fallback>
                <p:oleObj name="Equação" r:id="rId9" imgW="15364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4129088"/>
                        <a:ext cx="3900488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683587"/>
              </p:ext>
            </p:extLst>
          </p:nvPr>
        </p:nvGraphicFramePr>
        <p:xfrm>
          <a:off x="1177925" y="5018088"/>
          <a:ext cx="6781800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1" name="Equação" r:id="rId11" imgW="2705040" imgH="583920" progId="Equation.3">
                  <p:embed/>
                </p:oleObj>
              </mc:Choice>
              <mc:Fallback>
                <p:oleObj name="Equação" r:id="rId11" imgW="2705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5018088"/>
                        <a:ext cx="6781800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20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683568" y="1514513"/>
            <a:ext cx="7920880" cy="263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74738" indent="-1074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254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43351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pt-BR" sz="2800" dirty="0">
                <a:latin typeface="Arial" charset="0"/>
              </a:rPr>
              <a:t>Considere dois ativos: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pt-BR" sz="2800" dirty="0">
                <a:latin typeface="Arial" charset="0"/>
              </a:rPr>
              <a:t>Ativo </a:t>
            </a:r>
            <a:r>
              <a:rPr lang="pt-B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</a:t>
            </a:r>
            <a:r>
              <a:rPr lang="pt-BR" sz="2800" dirty="0">
                <a:latin typeface="Arial" charset="0"/>
              </a:rPr>
              <a:t>: expectativa de retorno de 25% no ano.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pt-BR" sz="2800" dirty="0">
                <a:latin typeface="Arial" charset="0"/>
              </a:rPr>
              <a:t>Ativo </a:t>
            </a:r>
            <a:r>
              <a:rPr lang="pt-B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</a:t>
            </a:r>
            <a:r>
              <a:rPr lang="pt-BR" sz="2800" dirty="0">
                <a:latin typeface="Arial" charset="0"/>
              </a:rPr>
              <a:t>: expectativa de retorno de 20% no ano.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pt-BR" sz="2800" dirty="0">
                <a:latin typeface="Arial" charset="0"/>
              </a:rPr>
              <a:t>Em qual ativo investir?</a:t>
            </a:r>
          </a:p>
        </p:txBody>
      </p:sp>
    </p:spTree>
    <p:extLst>
      <p:ext uri="{BB962C8B-B14F-4D97-AF65-F5344CB8AC3E}">
        <p14:creationId xmlns:p14="http://schemas.microsoft.com/office/powerpoint/2010/main" val="308896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1025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42023"/>
              </p:ext>
            </p:extLst>
          </p:nvPr>
        </p:nvGraphicFramePr>
        <p:xfrm>
          <a:off x="1177925" y="1947863"/>
          <a:ext cx="6781800" cy="157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1" name="Equação" r:id="rId3" imgW="2705040" imgH="583920" progId="Equation.3">
                  <p:embed/>
                </p:oleObj>
              </mc:Choice>
              <mc:Fallback>
                <p:oleObj name="Equação" r:id="rId3" imgW="270504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1947863"/>
                        <a:ext cx="6781800" cy="157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009922"/>
              </p:ext>
            </p:extLst>
          </p:nvPr>
        </p:nvGraphicFramePr>
        <p:xfrm>
          <a:off x="2565400" y="4013650"/>
          <a:ext cx="19812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2" name="Equação" r:id="rId5" imgW="787320" imgH="241200" progId="Equation.3">
                  <p:embed/>
                </p:oleObj>
              </mc:Choice>
              <mc:Fallback>
                <p:oleObj name="Equação" r:id="rId5" imgW="78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4013650"/>
                        <a:ext cx="1981200" cy="661987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5600" y="5289778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Então: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355600" y="3993218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 smtClean="0">
                <a:latin typeface="Arial" charset="0"/>
              </a:rPr>
              <a:t>Seja:</a:t>
            </a:r>
            <a:endParaRPr lang="pt-BR" altLang="pt-BR" sz="2800" dirty="0">
              <a:latin typeface="Arial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791324"/>
              </p:ext>
            </p:extLst>
          </p:nvPr>
        </p:nvGraphicFramePr>
        <p:xfrm>
          <a:off x="5056056" y="4015874"/>
          <a:ext cx="195103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3" name="Equação" r:id="rId7" imgW="774360" imgH="241200" progId="Equation.3">
                  <p:embed/>
                </p:oleObj>
              </mc:Choice>
              <mc:Fallback>
                <p:oleObj name="Equação" r:id="rId7" imgW="774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056" y="4015874"/>
                        <a:ext cx="1951038" cy="661987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927370"/>
              </p:ext>
            </p:extLst>
          </p:nvPr>
        </p:nvGraphicFramePr>
        <p:xfrm>
          <a:off x="2328863" y="5373688"/>
          <a:ext cx="4462462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4" name="Equação" r:id="rId9" imgW="1752480" imgH="393480" progId="Equation.3">
                  <p:embed/>
                </p:oleObj>
              </mc:Choice>
              <mc:Fallback>
                <p:oleObj name="Equação" r:id="rId9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5373688"/>
                        <a:ext cx="4462462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925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533400" y="3613150"/>
            <a:ext cx="8051800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sz="2800" dirty="0">
                <a:latin typeface="Arial" charset="0"/>
              </a:rPr>
              <a:t>Esta equação pode representar uma elipse, uma hipérbole ou uma parábola.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t-BR" altLang="pt-BR" sz="2800" b="1" dirty="0">
                <a:latin typeface="Arial" charset="0"/>
              </a:rPr>
              <a:t>Em geral, a curva representativa do retorno médio de uma carteira em função do risco será uma hipérbole.</a:t>
            </a:r>
          </a:p>
        </p:txBody>
      </p:sp>
      <p:graphicFrame>
        <p:nvGraphicFramePr>
          <p:cNvPr id="1127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76752"/>
              </p:ext>
            </p:extLst>
          </p:nvPr>
        </p:nvGraphicFramePr>
        <p:xfrm>
          <a:off x="2341563" y="2046288"/>
          <a:ext cx="44370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Equação" r:id="rId3" imgW="1752480" imgH="393480" progId="Equation.3">
                  <p:embed/>
                </p:oleObj>
              </mc:Choice>
              <mc:Fallback>
                <p:oleObj name="Equação" r:id="rId3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2046288"/>
                        <a:ext cx="44370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ta dobrada 1"/>
          <p:cNvSpPr/>
          <p:nvPr/>
        </p:nvSpPr>
        <p:spPr>
          <a:xfrm rot="10800000" flipH="1">
            <a:off x="4099821" y="6093296"/>
            <a:ext cx="472179" cy="4997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0" y="620769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Ver pag.139-143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5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1127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768149"/>
              </p:ext>
            </p:extLst>
          </p:nvPr>
        </p:nvGraphicFramePr>
        <p:xfrm>
          <a:off x="2341563" y="2046288"/>
          <a:ext cx="443706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ção" r:id="rId3" imgW="1752480" imgH="393480" progId="Equation.3">
                  <p:embed/>
                </p:oleObj>
              </mc:Choice>
              <mc:Fallback>
                <p:oleObj name="Equação" r:id="rId3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2046288"/>
                        <a:ext cx="443706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732413"/>
              </p:ext>
            </p:extLst>
          </p:nvPr>
        </p:nvGraphicFramePr>
        <p:xfrm>
          <a:off x="1646238" y="3435647"/>
          <a:ext cx="5853112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9" name="Equação" r:id="rId5" imgW="2311200" imgH="507960" progId="Equation.3">
                  <p:embed/>
                </p:oleObj>
              </mc:Choice>
              <mc:Fallback>
                <p:oleObj name="Equação" r:id="rId5" imgW="2311200" imgH="507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3435647"/>
                        <a:ext cx="5853112" cy="143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742468"/>
              </p:ext>
            </p:extLst>
          </p:nvPr>
        </p:nvGraphicFramePr>
        <p:xfrm>
          <a:off x="352425" y="5157788"/>
          <a:ext cx="8491538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Equação" r:id="rId7" imgW="3352680" imgH="507960" progId="Equation.3">
                  <p:embed/>
                </p:oleObj>
              </mc:Choice>
              <mc:Fallback>
                <p:oleObj name="Equação" r:id="rId7" imgW="3352680" imgH="5079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5157788"/>
                        <a:ext cx="8491538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784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476976"/>
              </p:ext>
            </p:extLst>
          </p:nvPr>
        </p:nvGraphicFramePr>
        <p:xfrm>
          <a:off x="352425" y="2060848"/>
          <a:ext cx="8491538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3" name="Equação" r:id="rId3" imgW="3352680" imgH="507960" progId="Equation.3">
                  <p:embed/>
                </p:oleObj>
              </mc:Choice>
              <mc:Fallback>
                <p:oleObj name="Equação" r:id="rId3" imgW="3352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2060848"/>
                        <a:ext cx="8491538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048963"/>
              </p:ext>
            </p:extLst>
          </p:nvPr>
        </p:nvGraphicFramePr>
        <p:xfrm>
          <a:off x="1475656" y="3645024"/>
          <a:ext cx="617696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ção" r:id="rId5" imgW="2438280" imgH="533160" progId="Equation.3">
                  <p:embed/>
                </p:oleObj>
              </mc:Choice>
              <mc:Fallback>
                <p:oleObj name="Equação" r:id="rId5" imgW="2438280" imgH="53316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645024"/>
                        <a:ext cx="6176962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180682"/>
              </p:ext>
            </p:extLst>
          </p:nvPr>
        </p:nvGraphicFramePr>
        <p:xfrm>
          <a:off x="2117725" y="5308600"/>
          <a:ext cx="49228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5" name="Equação" r:id="rId7" imgW="1942920" imgH="482400" progId="Equation.3">
                  <p:embed/>
                </p:oleObj>
              </mc:Choice>
              <mc:Fallback>
                <p:oleObj name="Equação" r:id="rId7" imgW="1942920" imgH="4824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5308600"/>
                        <a:ext cx="4922838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8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724283"/>
              </p:ext>
            </p:extLst>
          </p:nvPr>
        </p:nvGraphicFramePr>
        <p:xfrm>
          <a:off x="2117725" y="2060848"/>
          <a:ext cx="49228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Equação" r:id="rId3" imgW="1942920" imgH="482400" progId="Equation.3">
                  <p:embed/>
                </p:oleObj>
              </mc:Choice>
              <mc:Fallback>
                <p:oleObj name="Equação" r:id="rId3" imgW="1942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2060848"/>
                        <a:ext cx="4922838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062434"/>
              </p:ext>
            </p:extLst>
          </p:nvPr>
        </p:nvGraphicFramePr>
        <p:xfrm>
          <a:off x="2219102" y="3728491"/>
          <a:ext cx="4729162" cy="243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6" name="Equação" r:id="rId5" imgW="1866600" imgH="863280" progId="Equation.3">
                  <p:embed/>
                </p:oleObj>
              </mc:Choice>
              <mc:Fallback>
                <p:oleObj name="Equação" r:id="rId5" imgW="1866600" imgH="8632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102" y="3728491"/>
                        <a:ext cx="4729162" cy="243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09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97247"/>
              </p:ext>
            </p:extLst>
          </p:nvPr>
        </p:nvGraphicFramePr>
        <p:xfrm>
          <a:off x="2219102" y="1772816"/>
          <a:ext cx="4729162" cy="243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ção" r:id="rId3" imgW="1866600" imgH="863280" progId="Equation.3">
                  <p:embed/>
                </p:oleObj>
              </mc:Choice>
              <mc:Fallback>
                <p:oleObj name="Equação" r:id="rId3" imgW="18666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102" y="1772816"/>
                        <a:ext cx="4729162" cy="243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074824"/>
              </p:ext>
            </p:extLst>
          </p:nvPr>
        </p:nvGraphicFramePr>
        <p:xfrm>
          <a:off x="2235200" y="4270375"/>
          <a:ext cx="46974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ção" r:id="rId5" imgW="1854000" imgH="888840" progId="Equation.3">
                  <p:embed/>
                </p:oleObj>
              </mc:Choice>
              <mc:Fallback>
                <p:oleObj name="Equação" r:id="rId5" imgW="1854000" imgH="8888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4270375"/>
                        <a:ext cx="4697413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0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577338"/>
              </p:ext>
            </p:extLst>
          </p:nvPr>
        </p:nvGraphicFramePr>
        <p:xfrm>
          <a:off x="2235200" y="1844824"/>
          <a:ext cx="46974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39" name="Equação" r:id="rId3" imgW="1854000" imgH="888840" progId="Equation.3">
                  <p:embed/>
                </p:oleObj>
              </mc:Choice>
              <mc:Fallback>
                <p:oleObj name="Equação" r:id="rId3" imgW="18540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1844824"/>
                        <a:ext cx="4697413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933402"/>
              </p:ext>
            </p:extLst>
          </p:nvPr>
        </p:nvGraphicFramePr>
        <p:xfrm>
          <a:off x="2843808" y="4077072"/>
          <a:ext cx="6138862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0" name="Equação" r:id="rId5" imgW="2438280" imgH="1002960" progId="Equation.3">
                  <p:embed/>
                </p:oleObj>
              </mc:Choice>
              <mc:Fallback>
                <p:oleObj name="Equação" r:id="rId5" imgW="2438280" imgH="1002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077072"/>
                        <a:ext cx="6138862" cy="260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64322"/>
              </p:ext>
            </p:extLst>
          </p:nvPr>
        </p:nvGraphicFramePr>
        <p:xfrm>
          <a:off x="286544" y="4221088"/>
          <a:ext cx="19812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41" name="Equação" r:id="rId7" imgW="787320" imgH="241200" progId="Equation.3">
                  <p:embed/>
                </p:oleObj>
              </mc:Choice>
              <mc:Fallback>
                <p:oleObj name="Equação" r:id="rId7" imgW="787320" imgH="2412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4" y="4221088"/>
                        <a:ext cx="1981200" cy="661988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731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04679"/>
              </p:ext>
            </p:extLst>
          </p:nvPr>
        </p:nvGraphicFramePr>
        <p:xfrm>
          <a:off x="1490663" y="1735138"/>
          <a:ext cx="6138862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9" name="Equação" r:id="rId3" imgW="2438280" imgH="1002960" progId="Equation.3">
                  <p:embed/>
                </p:oleObj>
              </mc:Choice>
              <mc:Fallback>
                <p:oleObj name="Equação" r:id="rId3" imgW="24382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1735138"/>
                        <a:ext cx="6138862" cy="260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457200" y="4368800"/>
            <a:ext cx="7048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Equação reduzida da hipérbole de </a:t>
            </a:r>
            <a:r>
              <a:rPr lang="pt-BR" altLang="pt-BR" sz="2800" dirty="0" smtClean="0">
                <a:latin typeface="Arial" charset="0"/>
              </a:rPr>
              <a:t>centro:</a:t>
            </a:r>
            <a:endParaRPr lang="pt-BR" altLang="pt-BR" sz="2800" dirty="0">
              <a:latin typeface="Arial" charset="0"/>
            </a:endParaRPr>
          </a:p>
        </p:txBody>
      </p:sp>
      <p:graphicFrame>
        <p:nvGraphicFramePr>
          <p:cNvPr id="1229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541609"/>
              </p:ext>
            </p:extLst>
          </p:nvPr>
        </p:nvGraphicFramePr>
        <p:xfrm>
          <a:off x="2322513" y="4986338"/>
          <a:ext cx="4475162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0" name="Equação" r:id="rId5" imgW="1765080" imgH="431640" progId="Equation.3">
                  <p:embed/>
                </p:oleObj>
              </mc:Choice>
              <mc:Fallback>
                <p:oleObj name="Equação" r:id="rId5" imgW="1765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4986338"/>
                        <a:ext cx="4475162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21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408579"/>
              </p:ext>
            </p:extLst>
          </p:nvPr>
        </p:nvGraphicFramePr>
        <p:xfrm>
          <a:off x="1490663" y="1735138"/>
          <a:ext cx="6138862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2" name="Equação" r:id="rId3" imgW="2438280" imgH="1002960" progId="Equation.3">
                  <p:embed/>
                </p:oleObj>
              </mc:Choice>
              <mc:Fallback>
                <p:oleObj name="Equação" r:id="rId3" imgW="24382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1735138"/>
                        <a:ext cx="6138862" cy="260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57200" y="4368800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 dirty="0">
                <a:latin typeface="Arial" charset="0"/>
              </a:rPr>
              <a:t>Equação reduzida da hipérbole com </a:t>
            </a:r>
            <a:r>
              <a:rPr lang="pt-BR" altLang="pt-BR" sz="2800" dirty="0" smtClean="0">
                <a:latin typeface="Arial" charset="0"/>
              </a:rPr>
              <a:t>assíntotas:</a:t>
            </a:r>
            <a:endParaRPr lang="pt-BR" altLang="pt-BR" sz="2800" dirty="0">
              <a:latin typeface="Arial" charset="0"/>
            </a:endParaRPr>
          </a:p>
        </p:txBody>
      </p:sp>
      <p:graphicFrame>
        <p:nvGraphicFramePr>
          <p:cNvPr id="1331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600986"/>
              </p:ext>
            </p:extLst>
          </p:nvPr>
        </p:nvGraphicFramePr>
        <p:xfrm>
          <a:off x="2292350" y="4986338"/>
          <a:ext cx="4535488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3" name="Equação" r:id="rId5" imgW="1790640" imgH="431640" progId="Equation.3">
                  <p:embed/>
                </p:oleObj>
              </mc:Choice>
              <mc:Fallback>
                <p:oleObj name="Equação" r:id="rId5" imgW="1790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4986338"/>
                        <a:ext cx="4535488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6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401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235224"/>
              </p:ext>
            </p:extLst>
          </p:nvPr>
        </p:nvGraphicFramePr>
        <p:xfrm>
          <a:off x="4686300" y="1712913"/>
          <a:ext cx="3065463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4" name="Equação" r:id="rId3" imgW="1688760" imgH="431640" progId="Equation.3">
                  <p:embed/>
                </p:oleObj>
              </mc:Choice>
              <mc:Fallback>
                <p:oleObj name="Equação" r:id="rId3" imgW="1688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1712913"/>
                        <a:ext cx="3065463" cy="862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15" name="Line 7"/>
          <p:cNvSpPr>
            <a:spLocks noChangeShapeType="1"/>
          </p:cNvSpPr>
          <p:nvPr/>
        </p:nvSpPr>
        <p:spPr bwMode="auto">
          <a:xfrm flipV="1">
            <a:off x="1676400" y="2260600"/>
            <a:ext cx="0" cy="367665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16" name="Line 8"/>
          <p:cNvSpPr>
            <a:spLocks noChangeShapeType="1"/>
          </p:cNvSpPr>
          <p:nvPr/>
        </p:nvSpPr>
        <p:spPr bwMode="auto">
          <a:xfrm>
            <a:off x="1676400" y="5937250"/>
            <a:ext cx="5143500" cy="0"/>
          </a:xfrm>
          <a:prstGeom prst="line">
            <a:avLst/>
          </a:prstGeom>
          <a:noFill/>
          <a:ln w="28575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35496" y="2247900"/>
            <a:ext cx="1717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 err="1">
                <a:latin typeface="Arial" charset="0"/>
              </a:rPr>
              <a:t>I</a:t>
            </a:r>
            <a:r>
              <a:rPr lang="pt-BR" altLang="pt-BR" sz="2000" baseline="-25000" dirty="0" err="1">
                <a:latin typeface="Symbol" pitchFamily="18" charset="2"/>
              </a:rPr>
              <a:t>m</a:t>
            </a:r>
            <a:r>
              <a:rPr lang="pt-BR" altLang="pt-BR" sz="2000" baseline="-25000" dirty="0" err="1">
                <a:latin typeface="Arial" charset="0"/>
              </a:rPr>
              <a:t>c</a:t>
            </a:r>
            <a:r>
              <a:rPr lang="pt-BR" altLang="pt-BR" sz="2000" dirty="0">
                <a:latin typeface="Arial" charset="0"/>
              </a:rPr>
              <a:t>: </a:t>
            </a:r>
            <a:r>
              <a:rPr lang="pt-BR" altLang="pt-BR" dirty="0">
                <a:latin typeface="Arial" charset="0"/>
              </a:rPr>
              <a:t>Retorno</a:t>
            </a:r>
            <a:endParaRPr lang="pt-BR" altLang="pt-BR" sz="2000" dirty="0">
              <a:latin typeface="Arial" charset="0"/>
            </a:endParaRPr>
          </a:p>
        </p:txBody>
      </p:sp>
      <p:graphicFrame>
        <p:nvGraphicFramePr>
          <p:cNvPr id="401418" name="Object 10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7521456"/>
              </p:ext>
            </p:extLst>
          </p:nvPr>
        </p:nvGraphicFramePr>
        <p:xfrm>
          <a:off x="35496" y="3573016"/>
          <a:ext cx="1528579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5" name="Equação" r:id="rId5" imgW="596880" imgH="393480" progId="Equation.3">
                  <p:embed/>
                </p:oleObj>
              </mc:Choice>
              <mc:Fallback>
                <p:oleObj name="Equação" r:id="rId5" imgW="59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573016"/>
                        <a:ext cx="1528579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20" name="Line 12"/>
          <p:cNvSpPr>
            <a:spLocks noChangeShapeType="1"/>
          </p:cNvSpPr>
          <p:nvPr/>
        </p:nvSpPr>
        <p:spPr bwMode="auto">
          <a:xfrm>
            <a:off x="1676400" y="4140200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21" name="Line 13"/>
          <p:cNvSpPr>
            <a:spLocks noChangeShapeType="1"/>
          </p:cNvSpPr>
          <p:nvPr/>
        </p:nvSpPr>
        <p:spPr bwMode="auto">
          <a:xfrm flipV="1">
            <a:off x="1676400" y="2362200"/>
            <a:ext cx="2895600" cy="17780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22" name="Line 14"/>
          <p:cNvSpPr>
            <a:spLocks noChangeShapeType="1"/>
          </p:cNvSpPr>
          <p:nvPr/>
        </p:nvSpPr>
        <p:spPr bwMode="auto">
          <a:xfrm>
            <a:off x="1676400" y="4140200"/>
            <a:ext cx="2895600" cy="17780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25" name="Freeform 17"/>
          <p:cNvSpPr>
            <a:spLocks/>
          </p:cNvSpPr>
          <p:nvPr/>
        </p:nvSpPr>
        <p:spPr bwMode="auto">
          <a:xfrm>
            <a:off x="2624138" y="2362200"/>
            <a:ext cx="2176462" cy="3575050"/>
          </a:xfrm>
          <a:custGeom>
            <a:avLst/>
            <a:gdLst>
              <a:gd name="T0" fmla="*/ 2147483647 w 875"/>
              <a:gd name="T1" fmla="*/ 0 h 2240"/>
              <a:gd name="T2" fmla="*/ 2147483647 w 875"/>
              <a:gd name="T3" fmla="*/ 2147483647 h 2240"/>
              <a:gd name="T4" fmla="*/ 2147483647 w 875"/>
              <a:gd name="T5" fmla="*/ 2147483647 h 2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5" h="2240">
                <a:moveTo>
                  <a:pt x="875" y="0"/>
                </a:moveTo>
                <a:cubicBezTo>
                  <a:pt x="440" y="373"/>
                  <a:pt x="6" y="747"/>
                  <a:pt x="3" y="1120"/>
                </a:cubicBezTo>
                <a:cubicBezTo>
                  <a:pt x="0" y="1493"/>
                  <a:pt x="429" y="1866"/>
                  <a:pt x="859" y="224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26" name="Line 18"/>
          <p:cNvSpPr>
            <a:spLocks noChangeShapeType="1"/>
          </p:cNvSpPr>
          <p:nvPr/>
        </p:nvSpPr>
        <p:spPr bwMode="auto">
          <a:xfrm>
            <a:off x="2628900" y="4140200"/>
            <a:ext cx="0" cy="1797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1427" name="Text Box 19"/>
          <p:cNvSpPr txBox="1">
            <a:spLocks noChangeArrowheads="1"/>
          </p:cNvSpPr>
          <p:nvPr/>
        </p:nvSpPr>
        <p:spPr bwMode="auto">
          <a:xfrm>
            <a:off x="2247900" y="6057900"/>
            <a:ext cx="1748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 smtClean="0">
                <a:latin typeface="Arial" charset="0"/>
              </a:rPr>
              <a:t>I</a:t>
            </a:r>
            <a:r>
              <a:rPr lang="pt-BR" altLang="pt-BR" baseline="-25000" dirty="0" smtClean="0">
                <a:latin typeface="Arial" charset="0"/>
              </a:rPr>
              <a:t>SC</a:t>
            </a:r>
            <a:r>
              <a:rPr lang="pt-BR" altLang="pt-BR" dirty="0" smtClean="0">
                <a:latin typeface="Arial" charset="0"/>
              </a:rPr>
              <a:t> </a:t>
            </a:r>
            <a:r>
              <a:rPr lang="pt-BR" altLang="pt-BR" dirty="0">
                <a:latin typeface="Arial" charset="0"/>
              </a:rPr>
              <a:t>mínimo</a:t>
            </a:r>
          </a:p>
        </p:txBody>
      </p:sp>
      <p:sp>
        <p:nvSpPr>
          <p:cNvPr id="401428" name="Text Box 20"/>
          <p:cNvSpPr txBox="1">
            <a:spLocks noChangeArrowheads="1"/>
          </p:cNvSpPr>
          <p:nvPr/>
        </p:nvSpPr>
        <p:spPr bwMode="auto">
          <a:xfrm>
            <a:off x="6489700" y="6096000"/>
            <a:ext cx="153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I</a:t>
            </a:r>
            <a:r>
              <a:rPr lang="pt-BR" altLang="pt-BR" sz="2000" baseline="-25000">
                <a:latin typeface="Arial" charset="0"/>
              </a:rPr>
              <a:t>sc</a:t>
            </a:r>
            <a:r>
              <a:rPr lang="pt-BR" altLang="pt-BR" sz="2000">
                <a:latin typeface="Arial" charset="0"/>
              </a:rPr>
              <a:t>: Risco</a:t>
            </a:r>
          </a:p>
        </p:txBody>
      </p:sp>
    </p:spTree>
    <p:extLst>
      <p:ext uri="{BB962C8B-B14F-4D97-AF65-F5344CB8AC3E}">
        <p14:creationId xmlns:p14="http://schemas.microsoft.com/office/powerpoint/2010/main" val="37427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4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01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40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4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1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5" dur="5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0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0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/>
      <p:bldP spid="401415" grpId="0" animBg="1"/>
      <p:bldP spid="401416" grpId="0" animBg="1"/>
      <p:bldP spid="401417" grpId="0"/>
      <p:bldP spid="401420" grpId="0" animBg="1"/>
      <p:bldP spid="401421" grpId="0" animBg="1"/>
      <p:bldP spid="401422" grpId="0" animBg="1"/>
      <p:bldP spid="401425" grpId="0" animBg="1"/>
      <p:bldP spid="401426" grpId="0" animBg="1"/>
      <p:bldP spid="401427" grpId="0"/>
      <p:bldP spid="4014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2020" name="Group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77786858"/>
              </p:ext>
            </p:extLst>
          </p:nvPr>
        </p:nvGraphicFramePr>
        <p:xfrm>
          <a:off x="971600" y="548680"/>
          <a:ext cx="7200800" cy="2628353"/>
        </p:xfrm>
        <a:graphic>
          <a:graphicData uri="http://schemas.openxmlformats.org/drawingml/2006/table">
            <a:tbl>
              <a:tblPr/>
              <a:tblGrid>
                <a:gridCol w="2018260"/>
                <a:gridCol w="2126946"/>
                <a:gridCol w="1533988"/>
                <a:gridCol w="1521606"/>
              </a:tblGrid>
              <a:tr h="95956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 da economia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Probabilidade do estado da economia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Retorno do título de acordo com o estado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471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8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Recessão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7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Crescimento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7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019" name="Text Box 3"/>
          <p:cNvSpPr txBox="1">
            <a:spLocks noChangeArrowheads="1"/>
          </p:cNvSpPr>
          <p:nvPr/>
        </p:nvSpPr>
        <p:spPr bwMode="auto">
          <a:xfrm>
            <a:off x="2267744" y="4312319"/>
            <a:ext cx="6176391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E(</a:t>
            </a:r>
            <a:r>
              <a:rPr lang="pt-BR" sz="2400" i="1" dirty="0">
                <a:latin typeface="Arial" charset="0"/>
              </a:rPr>
              <a:t>R</a:t>
            </a:r>
            <a:r>
              <a:rPr lang="pt-BR" sz="2400" baseline="-25000" dirty="0">
                <a:latin typeface="Arial" charset="0"/>
              </a:rPr>
              <a:t>U</a:t>
            </a:r>
            <a:r>
              <a:rPr lang="pt-BR" sz="2400" dirty="0">
                <a:latin typeface="Arial" charset="0"/>
              </a:rPr>
              <a:t>) = 0,50 </a:t>
            </a:r>
            <a:r>
              <a:rPr lang="en-US" sz="2400" dirty="0">
                <a:latin typeface="Arial" charset="0"/>
                <a:cs typeface="Arial" charset="0"/>
              </a:rPr>
              <a:t>× 30% + 0,50 × 10% = 20%</a:t>
            </a:r>
          </a:p>
        </p:txBody>
      </p:sp>
      <p:sp>
        <p:nvSpPr>
          <p:cNvPr id="342051" name="Text Box 35"/>
          <p:cNvSpPr txBox="1">
            <a:spLocks noChangeArrowheads="1"/>
          </p:cNvSpPr>
          <p:nvPr/>
        </p:nvSpPr>
        <p:spPr bwMode="auto">
          <a:xfrm>
            <a:off x="2268637" y="4874618"/>
            <a:ext cx="6175498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E(</a:t>
            </a:r>
            <a:r>
              <a:rPr lang="pt-BR" sz="2400" i="1" dirty="0">
                <a:latin typeface="Arial" charset="0"/>
              </a:rPr>
              <a:t>R</a:t>
            </a:r>
            <a:r>
              <a:rPr lang="pt-BR" sz="2400" baseline="-25000" dirty="0">
                <a:latin typeface="Arial" charset="0"/>
              </a:rPr>
              <a:t>L</a:t>
            </a:r>
            <a:r>
              <a:rPr lang="pt-BR" sz="2400" dirty="0">
                <a:latin typeface="Arial" charset="0"/>
              </a:rPr>
              <a:t>) = 0,50 </a:t>
            </a:r>
            <a:r>
              <a:rPr lang="en-US" sz="2400" dirty="0">
                <a:latin typeface="Arial" charset="0"/>
                <a:cs typeface="Arial" charset="0"/>
              </a:rPr>
              <a:t>× - 20% + 0,50 × 70% = 25%</a:t>
            </a:r>
          </a:p>
        </p:txBody>
      </p:sp>
      <p:sp>
        <p:nvSpPr>
          <p:cNvPr id="342052" name="Text Box 36"/>
          <p:cNvSpPr txBox="1">
            <a:spLocks noChangeArrowheads="1"/>
          </p:cNvSpPr>
          <p:nvPr/>
        </p:nvSpPr>
        <p:spPr bwMode="auto">
          <a:xfrm rot="-5400000">
            <a:off x="855882" y="4408814"/>
            <a:ext cx="16384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Retorno esperado</a:t>
            </a:r>
          </a:p>
        </p:txBody>
      </p:sp>
    </p:spTree>
    <p:extLst>
      <p:ext uri="{BB962C8B-B14F-4D97-AF65-F5344CB8AC3E}">
        <p14:creationId xmlns:p14="http://schemas.microsoft.com/office/powerpoint/2010/main" val="182477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4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/>
      <p:bldP spid="342051" grpId="0"/>
      <p:bldP spid="34205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Resumindo</a:t>
            </a:r>
          </a:p>
        </p:txBody>
      </p:sp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>
                <a:latin typeface="Arial" charset="0"/>
              </a:rPr>
              <a:t>Média</a:t>
            </a:r>
          </a:p>
        </p:txBody>
      </p:sp>
      <p:graphicFrame>
        <p:nvGraphicFramePr>
          <p:cNvPr id="403473" name="Object 1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383499434"/>
              </p:ext>
            </p:extLst>
          </p:nvPr>
        </p:nvGraphicFramePr>
        <p:xfrm>
          <a:off x="739775" y="1779588"/>
          <a:ext cx="76200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8" name="Equação" r:id="rId3" imgW="2552400" imgH="444240" progId="Equation.3">
                  <p:embed/>
                </p:oleObj>
              </mc:Choice>
              <mc:Fallback>
                <p:oleObj name="Equação" r:id="rId3" imgW="2552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779588"/>
                        <a:ext cx="7620000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3475" name="Rectangle 19"/>
          <p:cNvSpPr>
            <a:spLocks noChangeArrowheads="1"/>
          </p:cNvSpPr>
          <p:nvPr/>
        </p:nvSpPr>
        <p:spPr bwMode="auto">
          <a:xfrm>
            <a:off x="327025" y="36814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>
                <a:latin typeface="Arial" charset="0"/>
              </a:rPr>
              <a:t>Desvio (Risco)</a:t>
            </a:r>
          </a:p>
        </p:txBody>
      </p:sp>
      <p:graphicFrame>
        <p:nvGraphicFramePr>
          <p:cNvPr id="40347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442153"/>
              </p:ext>
            </p:extLst>
          </p:nvPr>
        </p:nvGraphicFramePr>
        <p:xfrm>
          <a:off x="1131888" y="4281488"/>
          <a:ext cx="6880225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9" name="Equação" r:id="rId5" imgW="2247840" imgH="444240" progId="Equation.3">
                  <p:embed/>
                </p:oleObj>
              </mc:Choice>
              <mc:Fallback>
                <p:oleObj name="Equação" r:id="rId5" imgW="2247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4281488"/>
                        <a:ext cx="6880225" cy="148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139952" y="2134597"/>
            <a:ext cx="12241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+...+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087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40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0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/>
      <p:bldP spid="403475" grpId="0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Exercício</a:t>
            </a:r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323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69988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pt-BR" altLang="pt-BR" sz="2800" dirty="0">
                <a:latin typeface="Arial" charset="0"/>
              </a:rPr>
              <a:t>Considere três investidores (A, B e C) que estudam a possibilidade de aplicar em ouro, ações ou CDB pelo prazo de 180 dias.</a:t>
            </a:r>
          </a:p>
          <a:p>
            <a:pPr eaLnBrk="1" hangingPunct="1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pt-BR" altLang="pt-BR" sz="2800" dirty="0">
                <a:latin typeface="Arial" charset="0"/>
              </a:rPr>
              <a:t>Calcule:</a:t>
            </a:r>
          </a:p>
          <a:p>
            <a:pPr lvl="1" eaLnBrk="1" hangingPunct="1">
              <a:lnSpc>
                <a:spcPct val="110000"/>
              </a:lnSpc>
              <a:spcAft>
                <a:spcPct val="25000"/>
              </a:spcAft>
              <a:buFontTx/>
              <a:buAutoNum type="alphaLcParenR"/>
            </a:pPr>
            <a:r>
              <a:rPr lang="pt-BR" altLang="pt-BR" sz="2800" dirty="0">
                <a:latin typeface="Arial" charset="0"/>
              </a:rPr>
              <a:t>Média e desvios (riscos) dos ativos</a:t>
            </a:r>
          </a:p>
          <a:p>
            <a:pPr lvl="1" eaLnBrk="1" hangingPunct="1">
              <a:lnSpc>
                <a:spcPct val="110000"/>
              </a:lnSpc>
              <a:spcAft>
                <a:spcPct val="25000"/>
              </a:spcAft>
              <a:buFontTx/>
              <a:buAutoNum type="alphaLcParenR"/>
            </a:pPr>
            <a:r>
              <a:rPr lang="pt-BR" altLang="pt-BR" sz="2800" dirty="0">
                <a:latin typeface="Arial" charset="0"/>
              </a:rPr>
              <a:t>Risco </a:t>
            </a:r>
            <a:r>
              <a:rPr lang="pt-BR" altLang="pt-BR" sz="2800" dirty="0" smtClean="0">
                <a:latin typeface="Arial" charset="0"/>
              </a:rPr>
              <a:t>de </a:t>
            </a:r>
            <a:r>
              <a:rPr lang="pt-BR" altLang="pt-BR" sz="2800" dirty="0">
                <a:latin typeface="Arial" charset="0"/>
              </a:rPr>
              <a:t>cada carteira</a:t>
            </a:r>
          </a:p>
        </p:txBody>
      </p:sp>
    </p:spTree>
    <p:extLst>
      <p:ext uri="{BB962C8B-B14F-4D97-AF65-F5344CB8AC3E}">
        <p14:creationId xmlns:p14="http://schemas.microsoft.com/office/powerpoint/2010/main" val="18502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Comparação das Carteiras</a:t>
            </a:r>
          </a:p>
        </p:txBody>
      </p:sp>
      <p:graphicFrame>
        <p:nvGraphicFramePr>
          <p:cNvPr id="405619" name="Group 11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10863039"/>
              </p:ext>
            </p:extLst>
          </p:nvPr>
        </p:nvGraphicFramePr>
        <p:xfrm>
          <a:off x="349250" y="1354138"/>
          <a:ext cx="8445500" cy="4989516"/>
        </p:xfrm>
        <a:graphic>
          <a:graphicData uri="http://schemas.openxmlformats.org/drawingml/2006/table">
            <a:tbl>
              <a:tblPr/>
              <a:tblGrid>
                <a:gridCol w="1681163"/>
                <a:gridCol w="1133475"/>
                <a:gridCol w="1408112"/>
                <a:gridCol w="1238250"/>
                <a:gridCol w="1473200"/>
                <a:gridCol w="1511300"/>
              </a:tblGrid>
              <a:tr h="94487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Carteira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Composição da Carteira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Retorno Médio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Risco (Desvio)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Ouro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Ações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CDB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 a.s.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 a.s.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Ouro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Ações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CDB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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27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 dirty="0" smtClean="0">
                <a:latin typeface="Arial" charset="0"/>
              </a:rPr>
              <a:t>Retornos</a:t>
            </a:r>
            <a:endParaRPr lang="pt-BR" altLang="pt-BR" sz="3600" dirty="0">
              <a:latin typeface="Arial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72842"/>
              </p:ext>
            </p:extLst>
          </p:nvPr>
        </p:nvGraphicFramePr>
        <p:xfrm>
          <a:off x="611560" y="882548"/>
          <a:ext cx="7992888" cy="5714804"/>
        </p:xfrm>
        <a:graphic>
          <a:graphicData uri="http://schemas.openxmlformats.org/drawingml/2006/table">
            <a:tbl>
              <a:tblPr>
                <a:tableStyleId>{37CE84F3-28C3-443E-9E96-99CF82512B78}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8607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Ouro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a.m.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no período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probabilidade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0,0615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0,1262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0,2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-0,01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-0,0585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206914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Ações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a.m.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no período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probabilidade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0,0615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0,1941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0,2653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-0,06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-0,3101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160102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effectLst/>
                        </a:rPr>
                        <a:t>CDB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a.m.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no período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probabilidade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0,005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0,0304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0,4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  <a:tr h="386073">
                <a:tc>
                  <a:txBody>
                    <a:bodyPr/>
                    <a:lstStyle/>
                    <a:p>
                      <a:pPr algn="l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0,015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0,0934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06" marR="7606" marT="760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4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sz="3600" dirty="0" smtClean="0">
                <a:latin typeface="Arial" charset="0"/>
              </a:rPr>
              <a:t>Distribuição </a:t>
            </a:r>
            <a:r>
              <a:rPr lang="pt-BR" sz="3600" dirty="0">
                <a:latin typeface="Arial" charset="0"/>
              </a:rPr>
              <a:t>Conjunta de Probabilidades</a:t>
            </a:r>
            <a:endParaRPr lang="pt-BR" altLang="pt-BR" sz="3600" dirty="0">
              <a:latin typeface="Arial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36551"/>
              </p:ext>
            </p:extLst>
          </p:nvPr>
        </p:nvGraphicFramePr>
        <p:xfrm>
          <a:off x="251518" y="1338808"/>
          <a:ext cx="8640962" cy="5258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9"/>
                <a:gridCol w="864096"/>
                <a:gridCol w="864096"/>
                <a:gridCol w="864096"/>
                <a:gridCol w="936104"/>
                <a:gridCol w="648072"/>
                <a:gridCol w="270316"/>
                <a:gridCol w="305748"/>
                <a:gridCol w="864096"/>
                <a:gridCol w="811439"/>
                <a:gridCol w="890425"/>
                <a:gridCol w="890425"/>
              </a:tblGrid>
              <a:tr h="19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Ouro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</a:tr>
              <a:tr h="381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0,0615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0,1262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-0,0585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Prob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CDB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</a:tr>
              <a:tr h="381744"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CDB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0,0304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</a:tr>
              <a:tr h="190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0,0934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0,30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0,60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</a:tr>
              <a:tr h="479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Prob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Ouro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0,50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effectLst/>
                        </a:rPr>
                        <a:t>0,30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</a:tr>
              <a:tr h="19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</a:tr>
              <a:tr h="19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Ouro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CDB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0,0615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0,1262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-0,0585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Prob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Ações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0,0304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0,0934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Prob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Ações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71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0,0615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0,12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Ações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0,0615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0,35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0,1941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0,08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0,12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0,1941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0,30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0,2653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0,2653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7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-0,3101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0,05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0,02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0,03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-0,3101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0,00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0,10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Prob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Ouro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tx1"/>
                          </a:solidFill>
                          <a:effectLst/>
                        </a:rPr>
                        <a:t>0,50</a:t>
                      </a:r>
                      <a:endParaRPr lang="pt-B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0,20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0,30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solidFill>
                            <a:schemeClr val="tx1"/>
                          </a:solidFill>
                          <a:effectLst/>
                        </a:rPr>
                        <a:t>Prob</a:t>
                      </a: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 CDB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0,40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tx1"/>
                          </a:solidFill>
                          <a:effectLst/>
                        </a:rPr>
                        <a:t>0,60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0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Comparação das Carteiras</a:t>
            </a:r>
          </a:p>
        </p:txBody>
      </p:sp>
      <p:graphicFrame>
        <p:nvGraphicFramePr>
          <p:cNvPr id="2" name="Object 7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454982797"/>
              </p:ext>
            </p:extLst>
          </p:nvPr>
        </p:nvGraphicFramePr>
        <p:xfrm>
          <a:off x="190500" y="919163"/>
          <a:ext cx="873442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6601" name="Text Box 73"/>
          <p:cNvSpPr txBox="1">
            <a:spLocks noChangeArrowheads="1"/>
          </p:cNvSpPr>
          <p:nvPr/>
        </p:nvSpPr>
        <p:spPr bwMode="auto">
          <a:xfrm>
            <a:off x="7848600" y="9779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Ações</a:t>
            </a:r>
          </a:p>
        </p:txBody>
      </p:sp>
      <p:sp>
        <p:nvSpPr>
          <p:cNvPr id="406602" name="Text Box 74"/>
          <p:cNvSpPr txBox="1">
            <a:spLocks noChangeArrowheads="1"/>
          </p:cNvSpPr>
          <p:nvPr/>
        </p:nvSpPr>
        <p:spPr bwMode="auto">
          <a:xfrm>
            <a:off x="4572000" y="33655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Ouro</a:t>
            </a:r>
          </a:p>
        </p:txBody>
      </p:sp>
      <p:sp>
        <p:nvSpPr>
          <p:cNvPr id="406603" name="Text Box 75"/>
          <p:cNvSpPr txBox="1">
            <a:spLocks noChangeArrowheads="1"/>
          </p:cNvSpPr>
          <p:nvPr/>
        </p:nvSpPr>
        <p:spPr bwMode="auto">
          <a:xfrm>
            <a:off x="2908300" y="21717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CDB</a:t>
            </a:r>
          </a:p>
        </p:txBody>
      </p:sp>
      <p:sp>
        <p:nvSpPr>
          <p:cNvPr id="406604" name="Text Box 76"/>
          <p:cNvSpPr txBox="1">
            <a:spLocks noChangeArrowheads="1"/>
          </p:cNvSpPr>
          <p:nvPr/>
        </p:nvSpPr>
        <p:spPr bwMode="auto">
          <a:xfrm>
            <a:off x="2463800" y="2946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A</a:t>
            </a:r>
          </a:p>
        </p:txBody>
      </p:sp>
      <p:sp>
        <p:nvSpPr>
          <p:cNvPr id="406605" name="Text Box 77"/>
          <p:cNvSpPr txBox="1">
            <a:spLocks noChangeArrowheads="1"/>
          </p:cNvSpPr>
          <p:nvPr/>
        </p:nvSpPr>
        <p:spPr bwMode="auto">
          <a:xfrm>
            <a:off x="4216524" y="2492896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B</a:t>
            </a:r>
          </a:p>
        </p:txBody>
      </p:sp>
      <p:sp>
        <p:nvSpPr>
          <p:cNvPr id="406606" name="Text Box 78"/>
          <p:cNvSpPr txBox="1">
            <a:spLocks noChangeArrowheads="1"/>
          </p:cNvSpPr>
          <p:nvPr/>
        </p:nvSpPr>
        <p:spPr bwMode="auto">
          <a:xfrm>
            <a:off x="2272308" y="234888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C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Resultado difere do apresentado no livro-texto.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79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 animBg="0"/>
        </p:bldSub>
      </p:bldGraphic>
      <p:bldP spid="406601" grpId="0"/>
      <p:bldP spid="406602" grpId="0"/>
      <p:bldP spid="406603" grpId="0"/>
      <p:bldP spid="406604" grpId="0"/>
      <p:bldP spid="406605" grpId="0"/>
      <p:bldP spid="40660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Exercício</a:t>
            </a:r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320675" y="836613"/>
            <a:ext cx="84518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Lembrando que:</a:t>
            </a:r>
          </a:p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Composição da carteira de risco mínimo</a:t>
            </a:r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355600" y="179705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Risco:</a:t>
            </a:r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355600" y="4019550"/>
            <a:ext cx="7912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Condição de risco mínimo:</a:t>
            </a:r>
          </a:p>
        </p:txBody>
      </p:sp>
      <p:graphicFrame>
        <p:nvGraphicFramePr>
          <p:cNvPr id="407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947786"/>
              </p:ext>
            </p:extLst>
          </p:nvPr>
        </p:nvGraphicFramePr>
        <p:xfrm>
          <a:off x="1985963" y="4589463"/>
          <a:ext cx="5151437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1" name="Equação" r:id="rId3" imgW="1955520" imgH="495000" progId="Equation.3">
                  <p:embed/>
                </p:oleObj>
              </mc:Choice>
              <mc:Fallback>
                <p:oleObj name="Equação" r:id="rId3" imgW="19555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4589463"/>
                        <a:ext cx="5151437" cy="140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7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30783"/>
              </p:ext>
            </p:extLst>
          </p:nvPr>
        </p:nvGraphicFramePr>
        <p:xfrm>
          <a:off x="611188" y="5964238"/>
          <a:ext cx="24130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2" name="Equação" r:id="rId5" imgW="888840" imgH="177480" progId="Equation.3">
                  <p:embed/>
                </p:oleObj>
              </mc:Choice>
              <mc:Fallback>
                <p:oleObj name="Equação" r:id="rId5" imgW="888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5964238"/>
                        <a:ext cx="24130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61" name="Text Box 9"/>
          <p:cNvSpPr txBox="1">
            <a:spLocks noChangeArrowheads="1"/>
          </p:cNvSpPr>
          <p:nvPr/>
        </p:nvSpPr>
        <p:spPr bwMode="auto">
          <a:xfrm>
            <a:off x="2908300" y="5930900"/>
            <a:ext cx="111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>
                <a:sym typeface="Symbol" pitchFamily="18" charset="2"/>
              </a:rPr>
              <a:t></a:t>
            </a:r>
          </a:p>
        </p:txBody>
      </p:sp>
      <p:graphicFrame>
        <p:nvGraphicFramePr>
          <p:cNvPr id="407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164696"/>
              </p:ext>
            </p:extLst>
          </p:nvPr>
        </p:nvGraphicFramePr>
        <p:xfrm>
          <a:off x="4086225" y="5961063"/>
          <a:ext cx="22415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3" name="Equação" r:id="rId7" imgW="825480" imgH="203040" progId="Equation.3">
                  <p:embed/>
                </p:oleObj>
              </mc:Choice>
              <mc:Fallback>
                <p:oleObj name="Equação" r:id="rId7" imgW="825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5961063"/>
                        <a:ext cx="2241550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5918200" y="5930900"/>
            <a:ext cx="111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>
                <a:sym typeface="Symbol" pitchFamily="18" charset="2"/>
              </a:rPr>
              <a:t></a:t>
            </a:r>
          </a:p>
        </p:txBody>
      </p:sp>
      <p:graphicFrame>
        <p:nvGraphicFramePr>
          <p:cNvPr id="407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089884"/>
              </p:ext>
            </p:extLst>
          </p:nvPr>
        </p:nvGraphicFramePr>
        <p:xfrm>
          <a:off x="6931025" y="5702300"/>
          <a:ext cx="1633538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4" name="Equação" r:id="rId9" imgW="583920" imgH="393480" progId="Equation.3">
                  <p:embed/>
                </p:oleObj>
              </mc:Choice>
              <mc:Fallback>
                <p:oleObj name="Equação" r:id="rId9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1025" y="5702300"/>
                        <a:ext cx="1633538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68" name="Text Box 16"/>
          <p:cNvSpPr txBox="1">
            <a:spLocks noChangeArrowheads="1"/>
          </p:cNvSpPr>
          <p:nvPr/>
        </p:nvSpPr>
        <p:spPr bwMode="auto">
          <a:xfrm>
            <a:off x="2298700" y="3448050"/>
            <a:ext cx="901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A</a:t>
            </a:r>
          </a:p>
        </p:txBody>
      </p:sp>
      <p:graphicFrame>
        <p:nvGraphicFramePr>
          <p:cNvPr id="4075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677450"/>
              </p:ext>
            </p:extLst>
          </p:nvPr>
        </p:nvGraphicFramePr>
        <p:xfrm>
          <a:off x="35496" y="2274889"/>
          <a:ext cx="9036496" cy="78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35" name="Equação" r:id="rId11" imgW="3797280" imgH="304560" progId="Equation.3">
                  <p:embed/>
                </p:oleObj>
              </mc:Choice>
              <mc:Fallback>
                <p:oleObj name="Equação" r:id="rId11" imgW="37972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274889"/>
                        <a:ext cx="9036496" cy="784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7570" name="AutoShape 18"/>
          <p:cNvSpPr>
            <a:spLocks/>
          </p:cNvSpPr>
          <p:nvPr/>
        </p:nvSpPr>
        <p:spPr bwMode="auto">
          <a:xfrm rot="5400000">
            <a:off x="2609850" y="1720850"/>
            <a:ext cx="279400" cy="3200400"/>
          </a:xfrm>
          <a:prstGeom prst="rightBrace">
            <a:avLst>
              <a:gd name="adj1" fmla="val 9545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407571" name="Text Box 19"/>
          <p:cNvSpPr txBox="1">
            <a:spLocks noChangeArrowheads="1"/>
          </p:cNvSpPr>
          <p:nvPr/>
        </p:nvSpPr>
        <p:spPr bwMode="auto">
          <a:xfrm>
            <a:off x="6296025" y="3435350"/>
            <a:ext cx="765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800">
                <a:latin typeface="Arial" charset="0"/>
              </a:rPr>
              <a:t>2B</a:t>
            </a:r>
          </a:p>
        </p:txBody>
      </p:sp>
      <p:sp>
        <p:nvSpPr>
          <p:cNvPr id="407572" name="AutoShape 20"/>
          <p:cNvSpPr>
            <a:spLocks/>
          </p:cNvSpPr>
          <p:nvPr/>
        </p:nvSpPr>
        <p:spPr bwMode="auto">
          <a:xfrm rot="5400000">
            <a:off x="6534150" y="1949450"/>
            <a:ext cx="279400" cy="2717800"/>
          </a:xfrm>
          <a:prstGeom prst="rightBrace">
            <a:avLst>
              <a:gd name="adj1" fmla="val 8106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312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0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0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0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0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40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40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4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0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  <p:bldP spid="407556" grpId="0"/>
      <p:bldP spid="407558" grpId="0"/>
      <p:bldP spid="407561" grpId="0"/>
      <p:bldP spid="407563" grpId="0"/>
      <p:bldP spid="407568" grpId="0"/>
      <p:bldP spid="407570" grpId="0" animBg="1"/>
      <p:bldP spid="407571" grpId="0"/>
      <p:bldP spid="40757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Exercício</a:t>
            </a:r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346075" y="1865313"/>
            <a:ext cx="84518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25000"/>
              </a:spcAft>
            </a:pPr>
            <a:r>
              <a:rPr lang="pt-BR" altLang="pt-BR" sz="2800" b="1">
                <a:latin typeface="Arial" charset="0"/>
              </a:rPr>
              <a:t>Calcule: </a:t>
            </a:r>
          </a:p>
          <a:p>
            <a:pPr eaLnBrk="1" hangingPunct="1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pt-BR" altLang="pt-BR" sz="2800" b="1">
                <a:latin typeface="Arial" charset="0"/>
              </a:rPr>
              <a:t>a composição da carteira com ouro e CDB que dá o ponto de risco mínimo;</a:t>
            </a:r>
          </a:p>
          <a:p>
            <a:pPr eaLnBrk="1" hangingPunct="1">
              <a:lnSpc>
                <a:spcPct val="110000"/>
              </a:lnSpc>
              <a:spcAft>
                <a:spcPct val="25000"/>
              </a:spcAft>
              <a:buFontTx/>
              <a:buChar char="•"/>
            </a:pPr>
            <a:r>
              <a:rPr lang="pt-BR" altLang="pt-BR" sz="2800" b="1">
                <a:latin typeface="Arial" charset="0"/>
              </a:rPr>
              <a:t>O retorno médio dessa carteira de risco mínimo.</a:t>
            </a:r>
          </a:p>
        </p:txBody>
      </p:sp>
    </p:spTree>
    <p:extLst>
      <p:ext uri="{BB962C8B-B14F-4D97-AF65-F5344CB8AC3E}">
        <p14:creationId xmlns:p14="http://schemas.microsoft.com/office/powerpoint/2010/main" val="288798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0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52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Curva Risco-Retorno da Carteira</a:t>
            </a:r>
          </a:p>
        </p:txBody>
      </p:sp>
      <p:graphicFrame>
        <p:nvGraphicFramePr>
          <p:cNvPr id="409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24564"/>
              </p:ext>
            </p:extLst>
          </p:nvPr>
        </p:nvGraphicFramePr>
        <p:xfrm>
          <a:off x="4779963" y="1873250"/>
          <a:ext cx="3824485" cy="546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ção" r:id="rId3" imgW="1587240" imgH="241200" progId="Equation.3">
                  <p:embed/>
                </p:oleObj>
              </mc:Choice>
              <mc:Fallback>
                <p:oleObj name="Equação" r:id="rId3" imgW="1587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1873250"/>
                        <a:ext cx="3824485" cy="5469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05" name="Line 5"/>
          <p:cNvSpPr>
            <a:spLocks noChangeShapeType="1"/>
          </p:cNvSpPr>
          <p:nvPr/>
        </p:nvSpPr>
        <p:spPr bwMode="auto">
          <a:xfrm flipV="1">
            <a:off x="1676400" y="2260600"/>
            <a:ext cx="0" cy="3676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06" name="Line 6"/>
          <p:cNvSpPr>
            <a:spLocks noChangeShapeType="1"/>
          </p:cNvSpPr>
          <p:nvPr/>
        </p:nvSpPr>
        <p:spPr bwMode="auto">
          <a:xfrm>
            <a:off x="1676400" y="5937250"/>
            <a:ext cx="5143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36488" y="2247900"/>
            <a:ext cx="172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 err="1">
                <a:latin typeface="Arial" charset="0"/>
              </a:rPr>
              <a:t>I</a:t>
            </a:r>
            <a:r>
              <a:rPr lang="pt-BR" altLang="pt-BR" baseline="-25000" dirty="0" err="1">
                <a:latin typeface="Symbol" pitchFamily="18" charset="2"/>
              </a:rPr>
              <a:t>m</a:t>
            </a:r>
            <a:r>
              <a:rPr lang="pt-BR" altLang="pt-BR" dirty="0">
                <a:latin typeface="Arial" charset="0"/>
              </a:rPr>
              <a:t>: Retorno</a:t>
            </a:r>
          </a:p>
        </p:txBody>
      </p:sp>
      <p:sp>
        <p:nvSpPr>
          <p:cNvPr id="409609" name="Line 9"/>
          <p:cNvSpPr>
            <a:spLocks noChangeShapeType="1"/>
          </p:cNvSpPr>
          <p:nvPr/>
        </p:nvSpPr>
        <p:spPr bwMode="auto">
          <a:xfrm>
            <a:off x="1676400" y="4140200"/>
            <a:ext cx="952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10" name="Line 10"/>
          <p:cNvSpPr>
            <a:spLocks noChangeShapeType="1"/>
          </p:cNvSpPr>
          <p:nvPr/>
        </p:nvSpPr>
        <p:spPr bwMode="auto">
          <a:xfrm flipV="1">
            <a:off x="1676400" y="2362200"/>
            <a:ext cx="2895600" cy="17780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11" name="Line 11"/>
          <p:cNvSpPr>
            <a:spLocks noChangeShapeType="1"/>
          </p:cNvSpPr>
          <p:nvPr/>
        </p:nvSpPr>
        <p:spPr bwMode="auto">
          <a:xfrm>
            <a:off x="1676400" y="4140200"/>
            <a:ext cx="2895600" cy="17780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12" name="Freeform 12"/>
          <p:cNvSpPr>
            <a:spLocks/>
          </p:cNvSpPr>
          <p:nvPr/>
        </p:nvSpPr>
        <p:spPr bwMode="auto">
          <a:xfrm>
            <a:off x="2624138" y="2362200"/>
            <a:ext cx="2176462" cy="3575050"/>
          </a:xfrm>
          <a:custGeom>
            <a:avLst/>
            <a:gdLst>
              <a:gd name="T0" fmla="*/ 2147483647 w 875"/>
              <a:gd name="T1" fmla="*/ 0 h 2240"/>
              <a:gd name="T2" fmla="*/ 2147483647 w 875"/>
              <a:gd name="T3" fmla="*/ 2147483647 h 2240"/>
              <a:gd name="T4" fmla="*/ 2147483647 w 875"/>
              <a:gd name="T5" fmla="*/ 2147483647 h 2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75" h="2240">
                <a:moveTo>
                  <a:pt x="875" y="0"/>
                </a:moveTo>
                <a:cubicBezTo>
                  <a:pt x="440" y="373"/>
                  <a:pt x="6" y="747"/>
                  <a:pt x="3" y="1120"/>
                </a:cubicBezTo>
                <a:cubicBezTo>
                  <a:pt x="0" y="1493"/>
                  <a:pt x="429" y="1866"/>
                  <a:pt x="859" y="224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13" name="Line 13"/>
          <p:cNvSpPr>
            <a:spLocks noChangeShapeType="1"/>
          </p:cNvSpPr>
          <p:nvPr/>
        </p:nvSpPr>
        <p:spPr bwMode="auto">
          <a:xfrm>
            <a:off x="2628900" y="4140200"/>
            <a:ext cx="0" cy="1797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>
            <a:off x="2247900" y="60579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 smtClean="0">
                <a:latin typeface="Arial" charset="0"/>
              </a:rPr>
              <a:t>2,28</a:t>
            </a:r>
            <a:endParaRPr lang="pt-BR" altLang="pt-BR" dirty="0">
              <a:latin typeface="Arial" charset="0"/>
            </a:endParaRPr>
          </a:p>
        </p:txBody>
      </p:sp>
      <p:sp>
        <p:nvSpPr>
          <p:cNvPr id="409615" name="Text Box 15"/>
          <p:cNvSpPr txBox="1">
            <a:spLocks noChangeArrowheads="1"/>
          </p:cNvSpPr>
          <p:nvPr/>
        </p:nvSpPr>
        <p:spPr bwMode="auto">
          <a:xfrm>
            <a:off x="6489700" y="6096000"/>
            <a:ext cx="1536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 err="1">
                <a:latin typeface="Arial" charset="0"/>
              </a:rPr>
              <a:t>I</a:t>
            </a:r>
            <a:r>
              <a:rPr lang="pt-BR" altLang="pt-BR" baseline="-25000" dirty="0" err="1">
                <a:latin typeface="Arial" charset="0"/>
              </a:rPr>
              <a:t>s</a:t>
            </a:r>
            <a:r>
              <a:rPr lang="pt-BR" altLang="pt-BR" dirty="0">
                <a:latin typeface="Arial" charset="0"/>
              </a:rPr>
              <a:t>: Risco</a:t>
            </a:r>
          </a:p>
        </p:txBody>
      </p:sp>
      <p:sp>
        <p:nvSpPr>
          <p:cNvPr id="409616" name="Text Box 16"/>
          <p:cNvSpPr txBox="1">
            <a:spLocks noChangeArrowheads="1"/>
          </p:cNvSpPr>
          <p:nvPr/>
        </p:nvSpPr>
        <p:spPr bwMode="auto">
          <a:xfrm>
            <a:off x="647700" y="3924300"/>
            <a:ext cx="1536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>
                <a:latin typeface="Arial" charset="0"/>
              </a:rPr>
              <a:t>6,093</a:t>
            </a:r>
          </a:p>
        </p:txBody>
      </p:sp>
    </p:spTree>
    <p:extLst>
      <p:ext uri="{BB962C8B-B14F-4D97-AF65-F5344CB8AC3E}">
        <p14:creationId xmlns:p14="http://schemas.microsoft.com/office/powerpoint/2010/main" val="73179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0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/>
      <p:bldP spid="409605" grpId="0" animBg="1"/>
      <p:bldP spid="409606" grpId="0" animBg="1"/>
      <p:bldP spid="409607" grpId="0"/>
      <p:bldP spid="409609" grpId="0" animBg="1"/>
      <p:bldP spid="409610" grpId="0" animBg="1"/>
      <p:bldP spid="409611" grpId="0" animBg="1"/>
      <p:bldP spid="409612" grpId="0" animBg="1"/>
      <p:bldP spid="409613" grpId="0" animBg="1"/>
      <p:bldP spid="409614" grpId="0"/>
      <p:bldP spid="409615" grpId="0"/>
      <p:bldP spid="4096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Comparação das Carteiras</a:t>
            </a:r>
          </a:p>
        </p:txBody>
      </p:sp>
      <p:graphicFrame>
        <p:nvGraphicFramePr>
          <p:cNvPr id="2" name="Object 7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0883522"/>
              </p:ext>
            </p:extLst>
          </p:nvPr>
        </p:nvGraphicFramePr>
        <p:xfrm>
          <a:off x="190500" y="919163"/>
          <a:ext cx="873442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6601" name="Text Box 73"/>
          <p:cNvSpPr txBox="1">
            <a:spLocks noChangeArrowheads="1"/>
          </p:cNvSpPr>
          <p:nvPr/>
        </p:nvSpPr>
        <p:spPr bwMode="auto">
          <a:xfrm>
            <a:off x="7848600" y="9779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Ações</a:t>
            </a:r>
          </a:p>
        </p:txBody>
      </p:sp>
      <p:sp>
        <p:nvSpPr>
          <p:cNvPr id="406602" name="Text Box 74"/>
          <p:cNvSpPr txBox="1">
            <a:spLocks noChangeArrowheads="1"/>
          </p:cNvSpPr>
          <p:nvPr/>
        </p:nvSpPr>
        <p:spPr bwMode="auto">
          <a:xfrm>
            <a:off x="4572000" y="33655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Ouro</a:t>
            </a:r>
          </a:p>
        </p:txBody>
      </p:sp>
      <p:sp>
        <p:nvSpPr>
          <p:cNvPr id="406603" name="Text Box 75"/>
          <p:cNvSpPr txBox="1">
            <a:spLocks noChangeArrowheads="1"/>
          </p:cNvSpPr>
          <p:nvPr/>
        </p:nvSpPr>
        <p:spPr bwMode="auto">
          <a:xfrm>
            <a:off x="2908300" y="21717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CDB</a:t>
            </a:r>
          </a:p>
        </p:txBody>
      </p:sp>
      <p:sp>
        <p:nvSpPr>
          <p:cNvPr id="406604" name="Text Box 76"/>
          <p:cNvSpPr txBox="1">
            <a:spLocks noChangeArrowheads="1"/>
          </p:cNvSpPr>
          <p:nvPr/>
        </p:nvSpPr>
        <p:spPr bwMode="auto">
          <a:xfrm>
            <a:off x="2463800" y="2946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A</a:t>
            </a:r>
          </a:p>
        </p:txBody>
      </p:sp>
      <p:sp>
        <p:nvSpPr>
          <p:cNvPr id="406605" name="Text Box 77"/>
          <p:cNvSpPr txBox="1">
            <a:spLocks noChangeArrowheads="1"/>
          </p:cNvSpPr>
          <p:nvPr/>
        </p:nvSpPr>
        <p:spPr bwMode="auto">
          <a:xfrm>
            <a:off x="4216524" y="2492896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B</a:t>
            </a:r>
          </a:p>
        </p:txBody>
      </p:sp>
      <p:sp>
        <p:nvSpPr>
          <p:cNvPr id="406606" name="Text Box 78"/>
          <p:cNvSpPr txBox="1">
            <a:spLocks noChangeArrowheads="1"/>
          </p:cNvSpPr>
          <p:nvPr/>
        </p:nvSpPr>
        <p:spPr bwMode="auto">
          <a:xfrm>
            <a:off x="2272308" y="234888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C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Resultado difere do apresentado no livro-texto.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80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category" animBg="0"/>
        </p:bldSub>
      </p:bldGraphic>
      <p:bldP spid="406601" grpId="0"/>
      <p:bldP spid="406602" grpId="0"/>
      <p:bldP spid="406603" grpId="0"/>
      <p:bldP spid="406604" grpId="0"/>
      <p:bldP spid="406605" grpId="0"/>
      <p:bldP spid="4066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3044" name="Group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48257067"/>
              </p:ext>
            </p:extLst>
          </p:nvPr>
        </p:nvGraphicFramePr>
        <p:xfrm>
          <a:off x="971600" y="548680"/>
          <a:ext cx="7200800" cy="2560984"/>
        </p:xfrm>
        <a:graphic>
          <a:graphicData uri="http://schemas.openxmlformats.org/drawingml/2006/table">
            <a:tbl>
              <a:tblPr/>
              <a:tblGrid>
                <a:gridCol w="2018260"/>
                <a:gridCol w="2126947"/>
                <a:gridCol w="1533988"/>
                <a:gridCol w="1521605"/>
              </a:tblGrid>
              <a:tr h="8922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 da economia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Probabilidade do estado da economia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Retorno do título de acordo com o estado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770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Recessão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7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Crescimento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7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2195736" y="4293096"/>
            <a:ext cx="6248399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E(</a:t>
            </a:r>
            <a:r>
              <a:rPr lang="pt-BR" sz="2400" i="1" dirty="0">
                <a:latin typeface="Arial" charset="0"/>
              </a:rPr>
              <a:t>R</a:t>
            </a:r>
            <a:r>
              <a:rPr lang="pt-BR" sz="2400" baseline="-25000" dirty="0">
                <a:latin typeface="Arial" charset="0"/>
              </a:rPr>
              <a:t>U</a:t>
            </a:r>
            <a:r>
              <a:rPr lang="pt-BR" sz="2400" dirty="0">
                <a:latin typeface="Arial" charset="0"/>
              </a:rPr>
              <a:t>) = 0,80 </a:t>
            </a:r>
            <a:r>
              <a:rPr lang="en-US" sz="2400" dirty="0">
                <a:latin typeface="Arial" charset="0"/>
                <a:cs typeface="Arial" charset="0"/>
              </a:rPr>
              <a:t>× 30% + 0,20 × 10% = 26%</a:t>
            </a:r>
          </a:p>
        </p:txBody>
      </p:sp>
      <p:sp>
        <p:nvSpPr>
          <p:cNvPr id="343075" name="Text Box 35"/>
          <p:cNvSpPr txBox="1">
            <a:spLocks noChangeArrowheads="1"/>
          </p:cNvSpPr>
          <p:nvPr/>
        </p:nvSpPr>
        <p:spPr bwMode="auto">
          <a:xfrm>
            <a:off x="2196629" y="4851847"/>
            <a:ext cx="624750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E(</a:t>
            </a:r>
            <a:r>
              <a:rPr lang="pt-BR" sz="2400" i="1" dirty="0">
                <a:latin typeface="Arial" charset="0"/>
              </a:rPr>
              <a:t>R</a:t>
            </a:r>
            <a:r>
              <a:rPr lang="pt-BR" sz="2400" baseline="-25000" dirty="0">
                <a:latin typeface="Arial" charset="0"/>
              </a:rPr>
              <a:t>L</a:t>
            </a:r>
            <a:r>
              <a:rPr lang="pt-BR" sz="2400" dirty="0">
                <a:latin typeface="Arial" charset="0"/>
              </a:rPr>
              <a:t>) = 0,80 </a:t>
            </a:r>
            <a:r>
              <a:rPr lang="en-US" sz="2400" dirty="0">
                <a:latin typeface="Arial" charset="0"/>
                <a:cs typeface="Arial" charset="0"/>
              </a:rPr>
              <a:t>× - 20% + 0,20 × 70% = - 2%</a:t>
            </a:r>
          </a:p>
        </p:txBody>
      </p:sp>
      <p:sp>
        <p:nvSpPr>
          <p:cNvPr id="343076" name="Text Box 36"/>
          <p:cNvSpPr txBox="1">
            <a:spLocks noChangeArrowheads="1"/>
          </p:cNvSpPr>
          <p:nvPr/>
        </p:nvSpPr>
        <p:spPr bwMode="auto">
          <a:xfrm rot="-5400000">
            <a:off x="945745" y="4462967"/>
            <a:ext cx="14587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Retorno esperado</a:t>
            </a:r>
          </a:p>
        </p:txBody>
      </p:sp>
      <p:sp>
        <p:nvSpPr>
          <p:cNvPr id="343077" name="Text Box 37"/>
          <p:cNvSpPr txBox="1">
            <a:spLocks noChangeArrowheads="1"/>
          </p:cNvSpPr>
          <p:nvPr/>
        </p:nvSpPr>
        <p:spPr bwMode="auto">
          <a:xfrm>
            <a:off x="395536" y="8701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Probabilidades desiguais</a:t>
            </a:r>
          </a:p>
        </p:txBody>
      </p:sp>
    </p:spTree>
    <p:extLst>
      <p:ext uri="{BB962C8B-B14F-4D97-AF65-F5344CB8AC3E}">
        <p14:creationId xmlns:p14="http://schemas.microsoft.com/office/powerpoint/2010/main" val="392423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4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/>
      <p:bldP spid="343075" grpId="0"/>
      <p:bldP spid="343076" grpId="0"/>
      <p:bldP spid="34307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Comparação das Carteiras</a:t>
            </a:r>
          </a:p>
        </p:txBody>
      </p:sp>
      <p:graphicFrame>
        <p:nvGraphicFramePr>
          <p:cNvPr id="2" name="Object 7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399974448"/>
              </p:ext>
            </p:extLst>
          </p:nvPr>
        </p:nvGraphicFramePr>
        <p:xfrm>
          <a:off x="190500" y="919163"/>
          <a:ext cx="873442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6601" name="Text Box 73"/>
          <p:cNvSpPr txBox="1">
            <a:spLocks noChangeArrowheads="1"/>
          </p:cNvSpPr>
          <p:nvPr/>
        </p:nvSpPr>
        <p:spPr bwMode="auto">
          <a:xfrm>
            <a:off x="7848600" y="9779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Ações</a:t>
            </a:r>
          </a:p>
        </p:txBody>
      </p:sp>
      <p:sp>
        <p:nvSpPr>
          <p:cNvPr id="406602" name="Text Box 74"/>
          <p:cNvSpPr txBox="1">
            <a:spLocks noChangeArrowheads="1"/>
          </p:cNvSpPr>
          <p:nvPr/>
        </p:nvSpPr>
        <p:spPr bwMode="auto">
          <a:xfrm>
            <a:off x="4572000" y="33655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Ouro</a:t>
            </a:r>
          </a:p>
        </p:txBody>
      </p:sp>
      <p:sp>
        <p:nvSpPr>
          <p:cNvPr id="406603" name="Text Box 75"/>
          <p:cNvSpPr txBox="1">
            <a:spLocks noChangeArrowheads="1"/>
          </p:cNvSpPr>
          <p:nvPr/>
        </p:nvSpPr>
        <p:spPr bwMode="auto">
          <a:xfrm>
            <a:off x="2908300" y="21717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CDB</a:t>
            </a:r>
          </a:p>
        </p:txBody>
      </p:sp>
      <p:sp>
        <p:nvSpPr>
          <p:cNvPr id="406604" name="Text Box 76"/>
          <p:cNvSpPr txBox="1">
            <a:spLocks noChangeArrowheads="1"/>
          </p:cNvSpPr>
          <p:nvPr/>
        </p:nvSpPr>
        <p:spPr bwMode="auto">
          <a:xfrm>
            <a:off x="2463800" y="294640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A</a:t>
            </a:r>
          </a:p>
        </p:txBody>
      </p:sp>
      <p:sp>
        <p:nvSpPr>
          <p:cNvPr id="406605" name="Text Box 77"/>
          <p:cNvSpPr txBox="1">
            <a:spLocks noChangeArrowheads="1"/>
          </p:cNvSpPr>
          <p:nvPr/>
        </p:nvSpPr>
        <p:spPr bwMode="auto">
          <a:xfrm>
            <a:off x="4216524" y="2492896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B</a:t>
            </a:r>
          </a:p>
        </p:txBody>
      </p:sp>
      <p:sp>
        <p:nvSpPr>
          <p:cNvPr id="406606" name="Text Box 78"/>
          <p:cNvSpPr txBox="1">
            <a:spLocks noChangeArrowheads="1"/>
          </p:cNvSpPr>
          <p:nvPr/>
        </p:nvSpPr>
        <p:spPr bwMode="auto">
          <a:xfrm>
            <a:off x="2272308" y="2348880"/>
            <a:ext cx="571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C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Resultado difere do apresentado no livro-texto.</a:t>
            </a:r>
            <a:endParaRPr lang="pt-BR" dirty="0"/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1979712" y="2636912"/>
            <a:ext cx="7200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b="1" dirty="0" smtClean="0">
                <a:solidFill>
                  <a:srgbClr val="FF0000"/>
                </a:solidFill>
                <a:latin typeface="Arial" charset="0"/>
              </a:rPr>
              <a:t>Min</a:t>
            </a:r>
            <a:endParaRPr lang="pt-BR" altLang="pt-BR" sz="2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6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6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6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406601" grpId="0"/>
      <p:bldP spid="406602" grpId="0"/>
      <p:bldP spid="406603" grpId="0"/>
      <p:bldP spid="406604" grpId="0"/>
      <p:bldP spid="406605" grpId="0"/>
      <p:bldP spid="406606" grpId="0"/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Comparação das Carteiras</a:t>
            </a:r>
          </a:p>
        </p:txBody>
      </p:sp>
      <p:graphicFrame>
        <p:nvGraphicFramePr>
          <p:cNvPr id="2" name="Object 7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12508102"/>
              </p:ext>
            </p:extLst>
          </p:nvPr>
        </p:nvGraphicFramePr>
        <p:xfrm>
          <a:off x="190500" y="919163"/>
          <a:ext cx="873442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6602" name="Text Box 74"/>
          <p:cNvSpPr txBox="1">
            <a:spLocks noChangeArrowheads="1"/>
          </p:cNvSpPr>
          <p:nvPr/>
        </p:nvSpPr>
        <p:spPr bwMode="auto">
          <a:xfrm>
            <a:off x="4572000" y="33655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Ouro</a:t>
            </a:r>
          </a:p>
        </p:txBody>
      </p:sp>
      <p:sp>
        <p:nvSpPr>
          <p:cNvPr id="406603" name="Text Box 75"/>
          <p:cNvSpPr txBox="1">
            <a:spLocks noChangeArrowheads="1"/>
          </p:cNvSpPr>
          <p:nvPr/>
        </p:nvSpPr>
        <p:spPr bwMode="auto">
          <a:xfrm>
            <a:off x="2908300" y="217170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dirty="0">
                <a:latin typeface="Arial" charset="0"/>
              </a:rPr>
              <a:t>CDB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1520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Obs.: Resultado difere do apresentado no livro-texto.</a:t>
            </a:r>
            <a:endParaRPr lang="pt-BR" dirty="0"/>
          </a:p>
        </p:txBody>
      </p:sp>
      <p:sp>
        <p:nvSpPr>
          <p:cNvPr id="11" name="Text Box 73"/>
          <p:cNvSpPr txBox="1">
            <a:spLocks noChangeArrowheads="1"/>
          </p:cNvSpPr>
          <p:nvPr/>
        </p:nvSpPr>
        <p:spPr bwMode="auto">
          <a:xfrm>
            <a:off x="1979712" y="2636912"/>
            <a:ext cx="72008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 b="1" dirty="0" smtClean="0">
                <a:solidFill>
                  <a:srgbClr val="FF0000"/>
                </a:solidFill>
                <a:latin typeface="Arial" charset="0"/>
              </a:rPr>
              <a:t>Min</a:t>
            </a:r>
            <a:endParaRPr lang="pt-BR" altLang="pt-BR" sz="2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656512" y="1409700"/>
            <a:ext cx="109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(1-</a:t>
            </a:r>
            <a:r>
              <a:rPr lang="pt-BR" altLang="pt-BR" sz="2000">
                <a:latin typeface="Symbol" pitchFamily="18" charset="2"/>
              </a:rPr>
              <a:t>w</a:t>
            </a:r>
            <a:r>
              <a:rPr lang="pt-BR" altLang="pt-BR" sz="2000">
                <a:latin typeface="Arial" charset="0"/>
              </a:rPr>
              <a:t>;</a:t>
            </a:r>
            <a:r>
              <a:rPr lang="pt-BR" altLang="pt-BR" sz="2000">
                <a:latin typeface="Symbol" pitchFamily="18" charset="2"/>
              </a:rPr>
              <a:t>w</a:t>
            </a:r>
            <a:r>
              <a:rPr lang="pt-BR" altLang="pt-BR" sz="2000">
                <a:latin typeface="Arial" charset="0"/>
              </a:rPr>
              <a:t>)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7694612" y="1473200"/>
            <a:ext cx="0" cy="35179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995612" y="2564904"/>
            <a:ext cx="4686300" cy="0"/>
          </a:xfrm>
          <a:prstGeom prst="line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608512" y="3708400"/>
            <a:ext cx="3073400" cy="12700"/>
          </a:xfrm>
          <a:prstGeom prst="line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707312" y="2324100"/>
            <a:ext cx="109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(1;0)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20012" y="3492500"/>
            <a:ext cx="109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(0;1)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656512" y="2692400"/>
            <a:ext cx="1524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pt-BR" altLang="pt-BR" sz="1600" dirty="0">
                <a:latin typeface="Arial" charset="0"/>
              </a:rPr>
              <a:t>(</a:t>
            </a:r>
            <a:r>
              <a:rPr lang="pt-BR" altLang="pt-BR" sz="1600" dirty="0" smtClean="0">
                <a:latin typeface="Arial" charset="0"/>
              </a:rPr>
              <a:t>0,755;0,245)</a:t>
            </a:r>
            <a:endParaRPr lang="pt-BR" altLang="pt-BR" sz="1600" dirty="0">
              <a:latin typeface="Arial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2640012" y="2857500"/>
            <a:ext cx="5041900" cy="0"/>
          </a:xfrm>
          <a:prstGeom prst="line">
            <a:avLst/>
          </a:prstGeom>
          <a:noFill/>
          <a:ln w="9525">
            <a:solidFill>
              <a:srgbClr val="007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2613025" y="1612900"/>
            <a:ext cx="3989387" cy="2540000"/>
          </a:xfrm>
          <a:custGeom>
            <a:avLst/>
            <a:gdLst>
              <a:gd name="T0" fmla="*/ 2147483647 w 289"/>
              <a:gd name="T1" fmla="*/ 0 h 976"/>
              <a:gd name="T2" fmla="*/ 2147483647 w 289"/>
              <a:gd name="T3" fmla="*/ 2147483647 h 976"/>
              <a:gd name="T4" fmla="*/ 2147483647 w 289"/>
              <a:gd name="T5" fmla="*/ 2147483647 h 9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9" h="976">
                <a:moveTo>
                  <a:pt x="281" y="0"/>
                </a:moveTo>
                <a:cubicBezTo>
                  <a:pt x="140" y="162"/>
                  <a:pt x="0" y="325"/>
                  <a:pt x="1" y="488"/>
                </a:cubicBezTo>
                <a:cubicBezTo>
                  <a:pt x="2" y="651"/>
                  <a:pt x="145" y="813"/>
                  <a:pt x="289" y="976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929312" y="1739900"/>
            <a:ext cx="149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Carteira alavancada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6043612" y="3759200"/>
            <a:ext cx="149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Carteira alavancada</a:t>
            </a:r>
          </a:p>
        </p:txBody>
      </p:sp>
    </p:spTree>
    <p:extLst>
      <p:ext uri="{BB962C8B-B14F-4D97-AF65-F5344CB8AC3E}">
        <p14:creationId xmlns:p14="http://schemas.microsoft.com/office/powerpoint/2010/main" val="15896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/>
      <p:bldP spid="2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39700" y="371475"/>
            <a:ext cx="8839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200" dirty="0">
                <a:latin typeface="Arial" charset="0"/>
              </a:rPr>
              <a:t>Fronteira Eficiente de Investimentos com Risco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82249957"/>
              </p:ext>
            </p:extLst>
          </p:nvPr>
        </p:nvGraphicFramePr>
        <p:xfrm>
          <a:off x="190500" y="931863"/>
          <a:ext cx="8734425" cy="579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1930400" y="2590800"/>
            <a:ext cx="71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charset="0"/>
              </a:rPr>
              <a:t>Min</a:t>
            </a:r>
          </a:p>
        </p:txBody>
      </p:sp>
      <p:sp>
        <p:nvSpPr>
          <p:cNvPr id="412690" name="Freeform 18"/>
          <p:cNvSpPr>
            <a:spLocks/>
          </p:cNvSpPr>
          <p:nvPr/>
        </p:nvSpPr>
        <p:spPr bwMode="auto">
          <a:xfrm>
            <a:off x="1612900" y="1257300"/>
            <a:ext cx="4064000" cy="3333750"/>
          </a:xfrm>
          <a:custGeom>
            <a:avLst/>
            <a:gdLst>
              <a:gd name="T0" fmla="*/ 0 w 2560"/>
              <a:gd name="T1" fmla="*/ 2147483647 h 2100"/>
              <a:gd name="T2" fmla="*/ 2147483647 w 2560"/>
              <a:gd name="T3" fmla="*/ 2147483647 h 2100"/>
              <a:gd name="T4" fmla="*/ 2147483647 w 2560"/>
              <a:gd name="T5" fmla="*/ 0 h 21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0" h="2100">
                <a:moveTo>
                  <a:pt x="0" y="2088"/>
                </a:moveTo>
                <a:cubicBezTo>
                  <a:pt x="598" y="2094"/>
                  <a:pt x="1197" y="2100"/>
                  <a:pt x="1624" y="1752"/>
                </a:cubicBezTo>
                <a:cubicBezTo>
                  <a:pt x="2051" y="1404"/>
                  <a:pt x="2305" y="702"/>
                  <a:pt x="256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2691" name="Freeform 19"/>
          <p:cNvSpPr>
            <a:spLocks/>
          </p:cNvSpPr>
          <p:nvPr/>
        </p:nvSpPr>
        <p:spPr bwMode="auto">
          <a:xfrm>
            <a:off x="1612900" y="1295400"/>
            <a:ext cx="2019300" cy="1492250"/>
          </a:xfrm>
          <a:custGeom>
            <a:avLst/>
            <a:gdLst>
              <a:gd name="T0" fmla="*/ 0 w 2560"/>
              <a:gd name="T1" fmla="*/ 2147483647 h 2100"/>
              <a:gd name="T2" fmla="*/ 2147483647 w 2560"/>
              <a:gd name="T3" fmla="*/ 2147483647 h 2100"/>
              <a:gd name="T4" fmla="*/ 2147483647 w 2560"/>
              <a:gd name="T5" fmla="*/ 0 h 21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0" h="2100">
                <a:moveTo>
                  <a:pt x="0" y="2088"/>
                </a:moveTo>
                <a:cubicBezTo>
                  <a:pt x="598" y="2094"/>
                  <a:pt x="1197" y="2100"/>
                  <a:pt x="1624" y="1752"/>
                </a:cubicBezTo>
                <a:cubicBezTo>
                  <a:pt x="2051" y="1404"/>
                  <a:pt x="2305" y="702"/>
                  <a:pt x="256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2692" name="Freeform 20"/>
          <p:cNvSpPr>
            <a:spLocks/>
          </p:cNvSpPr>
          <p:nvPr/>
        </p:nvSpPr>
        <p:spPr bwMode="auto">
          <a:xfrm>
            <a:off x="1625600" y="1340768"/>
            <a:ext cx="1435100" cy="819150"/>
          </a:xfrm>
          <a:custGeom>
            <a:avLst/>
            <a:gdLst>
              <a:gd name="T0" fmla="*/ 0 w 2560"/>
              <a:gd name="T1" fmla="*/ 2147483647 h 2100"/>
              <a:gd name="T2" fmla="*/ 2147483647 w 2560"/>
              <a:gd name="T3" fmla="*/ 2147483647 h 2100"/>
              <a:gd name="T4" fmla="*/ 2147483647 w 2560"/>
              <a:gd name="T5" fmla="*/ 0 h 21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0" h="2100">
                <a:moveTo>
                  <a:pt x="0" y="2088"/>
                </a:moveTo>
                <a:cubicBezTo>
                  <a:pt x="598" y="2094"/>
                  <a:pt x="1197" y="2100"/>
                  <a:pt x="1624" y="1752"/>
                </a:cubicBezTo>
                <a:cubicBezTo>
                  <a:pt x="2051" y="1404"/>
                  <a:pt x="2305" y="702"/>
                  <a:pt x="256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412693" name="Freeform 21"/>
          <p:cNvSpPr>
            <a:spLocks/>
          </p:cNvSpPr>
          <p:nvPr/>
        </p:nvSpPr>
        <p:spPr bwMode="auto">
          <a:xfrm>
            <a:off x="1612900" y="1231900"/>
            <a:ext cx="3098800" cy="2597150"/>
          </a:xfrm>
          <a:custGeom>
            <a:avLst/>
            <a:gdLst>
              <a:gd name="T0" fmla="*/ 0 w 2560"/>
              <a:gd name="T1" fmla="*/ 2147483647 h 2100"/>
              <a:gd name="T2" fmla="*/ 2147483647 w 2560"/>
              <a:gd name="T3" fmla="*/ 2147483647 h 2100"/>
              <a:gd name="T4" fmla="*/ 2147483647 w 2560"/>
              <a:gd name="T5" fmla="*/ 0 h 21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60" h="2100">
                <a:moveTo>
                  <a:pt x="0" y="2088"/>
                </a:moveTo>
                <a:cubicBezTo>
                  <a:pt x="598" y="2094"/>
                  <a:pt x="1197" y="2100"/>
                  <a:pt x="1624" y="1752"/>
                </a:cubicBezTo>
                <a:cubicBezTo>
                  <a:pt x="2051" y="1404"/>
                  <a:pt x="2305" y="702"/>
                  <a:pt x="2560" y="0"/>
                </a:cubicBezTo>
              </a:path>
            </a:pathLst>
          </a:custGeom>
          <a:noFill/>
          <a:ln w="3810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2689" name="Text Box 17"/>
          <p:cNvSpPr txBox="1">
            <a:spLocks noChangeArrowheads="1"/>
          </p:cNvSpPr>
          <p:nvPr/>
        </p:nvSpPr>
        <p:spPr bwMode="auto">
          <a:xfrm>
            <a:off x="2501900" y="2228850"/>
            <a:ext cx="463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2000">
                <a:latin typeface="Arial" charset="0"/>
              </a:rPr>
              <a:t>X</a:t>
            </a:r>
          </a:p>
        </p:txBody>
      </p:sp>
      <p:sp>
        <p:nvSpPr>
          <p:cNvPr id="412695" name="Text Box 23"/>
          <p:cNvSpPr txBox="1">
            <a:spLocks noChangeArrowheads="1"/>
          </p:cNvSpPr>
          <p:nvPr/>
        </p:nvSpPr>
        <p:spPr bwMode="auto">
          <a:xfrm>
            <a:off x="5543550" y="1933575"/>
            <a:ext cx="2819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>
                <a:latin typeface="Arial" charset="0"/>
              </a:rPr>
              <a:t>Se a carteira é composta por apenas dois ativos, a composição ótima é o ponto X.</a:t>
            </a:r>
          </a:p>
        </p:txBody>
      </p:sp>
      <p:sp>
        <p:nvSpPr>
          <p:cNvPr id="25603" name="Freeform 2"/>
          <p:cNvSpPr>
            <a:spLocks/>
          </p:cNvSpPr>
          <p:nvPr/>
        </p:nvSpPr>
        <p:spPr bwMode="auto">
          <a:xfrm>
            <a:off x="2576513" y="1612900"/>
            <a:ext cx="3989387" cy="2540000"/>
          </a:xfrm>
          <a:custGeom>
            <a:avLst/>
            <a:gdLst>
              <a:gd name="T0" fmla="*/ 2147483647 w 289"/>
              <a:gd name="T1" fmla="*/ 0 h 976"/>
              <a:gd name="T2" fmla="*/ 2147483647 w 289"/>
              <a:gd name="T3" fmla="*/ 2147483647 h 976"/>
              <a:gd name="T4" fmla="*/ 2147483647 w 289"/>
              <a:gd name="T5" fmla="*/ 2147483647 h 9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9" h="976">
                <a:moveTo>
                  <a:pt x="281" y="0"/>
                </a:moveTo>
                <a:cubicBezTo>
                  <a:pt x="140" y="162"/>
                  <a:pt x="0" y="325"/>
                  <a:pt x="1" y="488"/>
                </a:cubicBezTo>
                <a:cubicBezTo>
                  <a:pt x="2" y="651"/>
                  <a:pt x="145" y="813"/>
                  <a:pt x="289" y="976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2694" name="Oval 22"/>
          <p:cNvSpPr>
            <a:spLocks noChangeArrowheads="1"/>
          </p:cNvSpPr>
          <p:nvPr/>
        </p:nvSpPr>
        <p:spPr bwMode="auto">
          <a:xfrm>
            <a:off x="2768600" y="2527300"/>
            <a:ext cx="165100" cy="127000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9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1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2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90" grpId="0" animBg="1"/>
      <p:bldP spid="412691" grpId="0" animBg="1"/>
      <p:bldP spid="412692" grpId="0" animBg="1"/>
      <p:bldP spid="412693" grpId="0" animBg="1"/>
      <p:bldP spid="412689" grpId="0"/>
      <p:bldP spid="412695" grpId="0"/>
      <p:bldP spid="41269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139700" y="371475"/>
            <a:ext cx="8839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200">
                <a:latin typeface="Arial" charset="0"/>
              </a:rPr>
              <a:t>Fronteira Eficiente de Investimentos com Risco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0" y="1270000"/>
            <a:ext cx="157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dirty="0">
                <a:latin typeface="Arial" charset="0"/>
              </a:rPr>
              <a:t>Retorno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 flipV="1">
            <a:off x="1612900" y="1206500"/>
            <a:ext cx="0" cy="4092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1612900" y="5283200"/>
            <a:ext cx="6718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7505700" y="5372100"/>
            <a:ext cx="100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charset="0"/>
              </a:rPr>
              <a:t>Risco</a:t>
            </a:r>
          </a:p>
        </p:txBody>
      </p:sp>
      <p:sp>
        <p:nvSpPr>
          <p:cNvPr id="416778" name="Freeform 10"/>
          <p:cNvSpPr>
            <a:spLocks/>
          </p:cNvSpPr>
          <p:nvPr/>
        </p:nvSpPr>
        <p:spPr bwMode="auto">
          <a:xfrm>
            <a:off x="3217863" y="2005013"/>
            <a:ext cx="1296987" cy="1047750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6633" name="Freeform 11"/>
          <p:cNvSpPr>
            <a:spLocks/>
          </p:cNvSpPr>
          <p:nvPr/>
        </p:nvSpPr>
        <p:spPr bwMode="auto">
          <a:xfrm>
            <a:off x="2462213" y="2740025"/>
            <a:ext cx="1296987" cy="1047750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6780" name="Freeform 12"/>
          <p:cNvSpPr>
            <a:spLocks/>
          </p:cNvSpPr>
          <p:nvPr/>
        </p:nvSpPr>
        <p:spPr bwMode="auto">
          <a:xfrm>
            <a:off x="4267200" y="1387475"/>
            <a:ext cx="1296988" cy="1047750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6782" name="Freeform 14"/>
          <p:cNvSpPr>
            <a:spLocks/>
          </p:cNvSpPr>
          <p:nvPr/>
        </p:nvSpPr>
        <p:spPr bwMode="auto">
          <a:xfrm>
            <a:off x="2197100" y="3413125"/>
            <a:ext cx="1296988" cy="923925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6783" name="Text Box 15"/>
          <p:cNvSpPr txBox="1">
            <a:spLocks noChangeArrowheads="1"/>
          </p:cNvSpPr>
          <p:nvPr/>
        </p:nvSpPr>
        <p:spPr bwMode="auto">
          <a:xfrm>
            <a:off x="5867400" y="1143000"/>
            <a:ext cx="31623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charset="0"/>
              </a:rPr>
              <a:t>Considerando o caso de uma carteira formada por n ativos, é possível obter hipérboles representando a relação risco-retorno entre um ativo Aj e uma composição relativa dos n-1 ativos remanescentes.</a:t>
            </a:r>
          </a:p>
        </p:txBody>
      </p:sp>
    </p:spTree>
    <p:extLst>
      <p:ext uri="{BB962C8B-B14F-4D97-AF65-F5344CB8AC3E}">
        <p14:creationId xmlns:p14="http://schemas.microsoft.com/office/powerpoint/2010/main" val="4377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8" grpId="0" animBg="1"/>
      <p:bldP spid="416780" grpId="0" animBg="1"/>
      <p:bldP spid="416782" grpId="0" animBg="1"/>
      <p:bldP spid="41678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39700" y="371475"/>
            <a:ext cx="88392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200">
                <a:latin typeface="Arial" charset="0"/>
              </a:rPr>
              <a:t>Fronteira Eficiente de Investimentos com Risco</a:t>
            </a: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0" y="1270000"/>
            <a:ext cx="1574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>
                <a:latin typeface="Arial" charset="0"/>
              </a:rPr>
              <a:t>Retorno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V="1">
            <a:off x="1612900" y="1206500"/>
            <a:ext cx="0" cy="4092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1612900" y="5283200"/>
            <a:ext cx="6718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7505700" y="5372100"/>
            <a:ext cx="1003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dirty="0">
                <a:latin typeface="Arial" charset="0"/>
              </a:rPr>
              <a:t>Risco</a:t>
            </a:r>
          </a:p>
        </p:txBody>
      </p:sp>
      <p:sp>
        <p:nvSpPr>
          <p:cNvPr id="27656" name="Freeform 7"/>
          <p:cNvSpPr>
            <a:spLocks/>
          </p:cNvSpPr>
          <p:nvPr/>
        </p:nvSpPr>
        <p:spPr bwMode="auto">
          <a:xfrm>
            <a:off x="3217863" y="2005013"/>
            <a:ext cx="1296987" cy="1047750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57" name="Freeform 8"/>
          <p:cNvSpPr>
            <a:spLocks/>
          </p:cNvSpPr>
          <p:nvPr/>
        </p:nvSpPr>
        <p:spPr bwMode="auto">
          <a:xfrm>
            <a:off x="2462213" y="2740025"/>
            <a:ext cx="1296987" cy="1047750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58" name="Freeform 9"/>
          <p:cNvSpPr>
            <a:spLocks/>
          </p:cNvSpPr>
          <p:nvPr/>
        </p:nvSpPr>
        <p:spPr bwMode="auto">
          <a:xfrm>
            <a:off x="4267200" y="1387475"/>
            <a:ext cx="1296988" cy="1047750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59" name="Freeform 10"/>
          <p:cNvSpPr>
            <a:spLocks/>
          </p:cNvSpPr>
          <p:nvPr/>
        </p:nvSpPr>
        <p:spPr bwMode="auto">
          <a:xfrm>
            <a:off x="2197100" y="3413125"/>
            <a:ext cx="1296988" cy="923925"/>
          </a:xfrm>
          <a:custGeom>
            <a:avLst/>
            <a:gdLst>
              <a:gd name="T0" fmla="*/ 2147483647 w 187"/>
              <a:gd name="T1" fmla="*/ 0 h 660"/>
              <a:gd name="T2" fmla="*/ 2147483647 w 187"/>
              <a:gd name="T3" fmla="*/ 2147483647 h 660"/>
              <a:gd name="T4" fmla="*/ 2147483647 w 187"/>
              <a:gd name="T5" fmla="*/ 2147483647 h 6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" h="660">
                <a:moveTo>
                  <a:pt x="187" y="0"/>
                </a:moveTo>
                <a:cubicBezTo>
                  <a:pt x="94" y="110"/>
                  <a:pt x="2" y="220"/>
                  <a:pt x="1" y="330"/>
                </a:cubicBezTo>
                <a:cubicBezTo>
                  <a:pt x="0" y="440"/>
                  <a:pt x="90" y="550"/>
                  <a:pt x="181" y="66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7803" name="Text Box 11"/>
          <p:cNvSpPr txBox="1">
            <a:spLocks noChangeArrowheads="1"/>
          </p:cNvSpPr>
          <p:nvPr/>
        </p:nvSpPr>
        <p:spPr bwMode="auto">
          <a:xfrm>
            <a:off x="197420" y="5417929"/>
            <a:ext cx="883907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000" b="1" dirty="0">
                <a:solidFill>
                  <a:srgbClr val="FF0000"/>
                </a:solidFill>
                <a:latin typeface="Arial" charset="0"/>
              </a:rPr>
              <a:t>Fronteira eficiente de investimentos de um portfólio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charset="0"/>
              </a:rPr>
              <a:t>		        (</a:t>
            </a:r>
            <a:r>
              <a:rPr lang="pt-BR" altLang="pt-BR" sz="2000" b="1" dirty="0">
                <a:solidFill>
                  <a:srgbClr val="FF0000"/>
                </a:solidFill>
                <a:latin typeface="Arial" charset="0"/>
              </a:rPr>
              <a:t>carteira) é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charset="0"/>
              </a:rPr>
              <a:t>o </a:t>
            </a:r>
            <a:r>
              <a:rPr lang="pt-BR" altLang="pt-BR" sz="2000" b="1" dirty="0">
                <a:solidFill>
                  <a:srgbClr val="FF0000"/>
                </a:solidFill>
                <a:latin typeface="Arial" charset="0"/>
              </a:rPr>
              <a:t>conjunto de todas carteiras que:</a:t>
            </a:r>
          </a:p>
          <a:p>
            <a:pPr>
              <a:buFontTx/>
              <a:buAutoNum type="alphaLcParenR"/>
            </a:pPr>
            <a:r>
              <a:rPr lang="pt-BR" altLang="pt-BR" sz="2000" b="1" dirty="0">
                <a:solidFill>
                  <a:srgbClr val="FF0000"/>
                </a:solidFill>
                <a:latin typeface="Arial" charset="0"/>
              </a:rPr>
              <a:t>Dado um nível de risco, não existe carteira com maior retorno; e,</a:t>
            </a:r>
          </a:p>
          <a:p>
            <a:pPr>
              <a:buFontTx/>
              <a:buAutoNum type="alphaLcParenR"/>
            </a:pPr>
            <a:r>
              <a:rPr lang="pt-BR" altLang="pt-BR" sz="2000" b="1" dirty="0">
                <a:solidFill>
                  <a:srgbClr val="FF0000"/>
                </a:solidFill>
                <a:latin typeface="Arial" charset="0"/>
              </a:rPr>
              <a:t>Dado um nível de retorno, não existe carteira com menor risco.</a:t>
            </a:r>
          </a:p>
        </p:txBody>
      </p:sp>
      <p:sp>
        <p:nvSpPr>
          <p:cNvPr id="417804" name="Freeform 12"/>
          <p:cNvSpPr>
            <a:spLocks/>
          </p:cNvSpPr>
          <p:nvPr/>
        </p:nvSpPr>
        <p:spPr bwMode="auto">
          <a:xfrm>
            <a:off x="2159000" y="1485900"/>
            <a:ext cx="2743200" cy="2489200"/>
          </a:xfrm>
          <a:custGeom>
            <a:avLst/>
            <a:gdLst>
              <a:gd name="T0" fmla="*/ 0 w 1728"/>
              <a:gd name="T1" fmla="*/ 2147483647 h 1568"/>
              <a:gd name="T2" fmla="*/ 2147483647 w 1728"/>
              <a:gd name="T3" fmla="*/ 2147483647 h 1568"/>
              <a:gd name="T4" fmla="*/ 2147483647 w 1728"/>
              <a:gd name="T5" fmla="*/ 0 h 15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8" h="1568">
                <a:moveTo>
                  <a:pt x="0" y="1568"/>
                </a:moveTo>
                <a:cubicBezTo>
                  <a:pt x="84" y="1310"/>
                  <a:pt x="168" y="1053"/>
                  <a:pt x="456" y="792"/>
                </a:cubicBezTo>
                <a:cubicBezTo>
                  <a:pt x="744" y="531"/>
                  <a:pt x="1236" y="265"/>
                  <a:pt x="1728" y="0"/>
                </a:cubicBezTo>
              </a:path>
            </a:pathLst>
          </a:custGeom>
          <a:noFill/>
          <a:ln w="57150" cmpd="sng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7805" name="Text Box 13"/>
          <p:cNvSpPr txBox="1">
            <a:spLocks noChangeArrowheads="1"/>
          </p:cNvSpPr>
          <p:nvPr/>
        </p:nvSpPr>
        <p:spPr bwMode="auto">
          <a:xfrm>
            <a:off x="5803900" y="2197100"/>
            <a:ext cx="31623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>
                <a:latin typeface="Arial" charset="0"/>
              </a:rPr>
              <a:t>A curva denominada fronteira eficiente de investimentos com riscos é a envoltória da família de hipérboles da carteira.</a:t>
            </a:r>
          </a:p>
        </p:txBody>
      </p:sp>
    </p:spTree>
    <p:extLst>
      <p:ext uri="{BB962C8B-B14F-4D97-AF65-F5344CB8AC3E}">
        <p14:creationId xmlns:p14="http://schemas.microsoft.com/office/powerpoint/2010/main" val="15880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7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17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7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417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17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03" grpId="0" build="p"/>
      <p:bldP spid="417804" grpId="0" animBg="1"/>
      <p:bldP spid="4178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068" name="Group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06375"/>
              </p:ext>
            </p:extLst>
          </p:nvPr>
        </p:nvGraphicFramePr>
        <p:xfrm>
          <a:off x="971601" y="548680"/>
          <a:ext cx="7200798" cy="2481290"/>
        </p:xfrm>
        <a:graphic>
          <a:graphicData uri="http://schemas.openxmlformats.org/drawingml/2006/table">
            <a:tbl>
              <a:tblPr/>
              <a:tblGrid>
                <a:gridCol w="2018259"/>
                <a:gridCol w="2126945"/>
                <a:gridCol w="1533988"/>
                <a:gridCol w="1521606"/>
              </a:tblGrid>
              <a:tr h="81250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 da economia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Probabilidade do estado da economia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Retorno do título de acordo com o estado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575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Ativo </a:t>
                      </a: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7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Recessão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Crescimento</a:t>
                      </a: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7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8143" marR="48143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4067" name="Text Box 3"/>
          <p:cNvSpPr txBox="1">
            <a:spLocks noChangeArrowheads="1"/>
          </p:cNvSpPr>
          <p:nvPr/>
        </p:nvSpPr>
        <p:spPr bwMode="auto">
          <a:xfrm>
            <a:off x="1691679" y="4869160"/>
            <a:ext cx="7200799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latin typeface="Symbol" pitchFamily="18" charset="2"/>
              </a:rPr>
              <a:t>s</a:t>
            </a:r>
            <a:r>
              <a:rPr lang="pt-BR" sz="2400" baseline="30000" dirty="0">
                <a:latin typeface="Arial" charset="0"/>
              </a:rPr>
              <a:t>2</a:t>
            </a:r>
            <a:r>
              <a:rPr lang="pt-BR" sz="2400" baseline="-25000" dirty="0">
                <a:latin typeface="Arial" charset="0"/>
              </a:rPr>
              <a:t>L</a:t>
            </a:r>
            <a:r>
              <a:rPr lang="pt-BR" sz="2400" dirty="0">
                <a:latin typeface="Arial" charset="0"/>
              </a:rPr>
              <a:t> = 0,50 </a:t>
            </a:r>
            <a:r>
              <a:rPr lang="en-US" sz="2400" dirty="0">
                <a:latin typeface="Arial" charset="0"/>
                <a:cs typeface="Arial" charset="0"/>
              </a:rPr>
              <a:t>× (-45%)</a:t>
            </a:r>
            <a:r>
              <a:rPr lang="en-US" sz="2400" baseline="30000" dirty="0">
                <a:latin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cs typeface="Arial" charset="0"/>
              </a:rPr>
              <a:t> + 0,50 × (45%)</a:t>
            </a:r>
            <a:r>
              <a:rPr lang="en-US" sz="2400" baseline="30000" dirty="0">
                <a:latin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cs typeface="Arial" charset="0"/>
              </a:rPr>
              <a:t> = 20,25%</a:t>
            </a:r>
          </a:p>
        </p:txBody>
      </p:sp>
      <p:sp>
        <p:nvSpPr>
          <p:cNvPr id="344099" name="Text Box 35"/>
          <p:cNvSpPr txBox="1">
            <a:spLocks noChangeArrowheads="1"/>
          </p:cNvSpPr>
          <p:nvPr/>
        </p:nvSpPr>
        <p:spPr bwMode="auto">
          <a:xfrm rot="-5400000">
            <a:off x="617078" y="5194065"/>
            <a:ext cx="15435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Variância</a:t>
            </a:r>
          </a:p>
        </p:txBody>
      </p:sp>
      <p:sp>
        <p:nvSpPr>
          <p:cNvPr id="344100" name="Text Box 36"/>
          <p:cNvSpPr txBox="1">
            <a:spLocks noChangeArrowheads="1"/>
          </p:cNvSpPr>
          <p:nvPr/>
        </p:nvSpPr>
        <p:spPr bwMode="auto">
          <a:xfrm>
            <a:off x="3491880" y="3429000"/>
            <a:ext cx="2016225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E(</a:t>
            </a:r>
            <a:r>
              <a:rPr lang="pt-BR" sz="2400" i="1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aseline="-25000" dirty="0">
                <a:solidFill>
                  <a:srgbClr val="FF0000"/>
                </a:solidFill>
                <a:latin typeface="Arial" charset="0"/>
              </a:rPr>
              <a:t>U</a:t>
            </a:r>
            <a:r>
              <a:rPr lang="pt-BR" sz="2400" dirty="0">
                <a:solidFill>
                  <a:srgbClr val="FF0000"/>
                </a:solidFill>
                <a:latin typeface="Arial" charset="0"/>
              </a:rPr>
              <a:t>) =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20%</a:t>
            </a:r>
          </a:p>
        </p:txBody>
      </p:sp>
      <p:sp>
        <p:nvSpPr>
          <p:cNvPr id="344101" name="Text Box 37"/>
          <p:cNvSpPr txBox="1">
            <a:spLocks noChangeArrowheads="1"/>
          </p:cNvSpPr>
          <p:nvPr/>
        </p:nvSpPr>
        <p:spPr bwMode="auto">
          <a:xfrm>
            <a:off x="6271418" y="3429000"/>
            <a:ext cx="1900981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E(</a:t>
            </a:r>
            <a:r>
              <a:rPr lang="pt-BR" sz="2400" i="1" dirty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pt-BR" sz="2400" baseline="-25000" dirty="0">
                <a:solidFill>
                  <a:srgbClr val="FF0000"/>
                </a:solidFill>
                <a:latin typeface="Arial" charset="0"/>
              </a:rPr>
              <a:t>L</a:t>
            </a:r>
            <a:r>
              <a:rPr lang="pt-BR" sz="2400" dirty="0">
                <a:solidFill>
                  <a:srgbClr val="FF0000"/>
                </a:solidFill>
                <a:latin typeface="Arial" charset="0"/>
              </a:rPr>
              <a:t>)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= 25%</a:t>
            </a:r>
          </a:p>
        </p:txBody>
      </p:sp>
      <p:sp>
        <p:nvSpPr>
          <p:cNvPr id="344102" name="Text Box 38"/>
          <p:cNvSpPr txBox="1">
            <a:spLocks noChangeArrowheads="1"/>
          </p:cNvSpPr>
          <p:nvPr/>
        </p:nvSpPr>
        <p:spPr bwMode="auto">
          <a:xfrm>
            <a:off x="1403648" y="3212976"/>
            <a:ext cx="1680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Retorno esperado</a:t>
            </a:r>
          </a:p>
        </p:txBody>
      </p:sp>
      <p:sp>
        <p:nvSpPr>
          <p:cNvPr id="344103" name="Text Box 39"/>
          <p:cNvSpPr txBox="1">
            <a:spLocks noChangeArrowheads="1"/>
          </p:cNvSpPr>
          <p:nvPr/>
        </p:nvSpPr>
        <p:spPr bwMode="auto">
          <a:xfrm>
            <a:off x="1691680" y="5450682"/>
            <a:ext cx="7200799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4526" indent="-604526">
              <a:lnSpc>
                <a:spcPct val="110000"/>
              </a:lnSpc>
              <a:spcBef>
                <a:spcPct val="50000"/>
              </a:spcBef>
            </a:pPr>
            <a:r>
              <a:rPr lang="pt-BR" sz="2400" dirty="0">
                <a:latin typeface="Symbol" pitchFamily="18" charset="2"/>
              </a:rPr>
              <a:t>s</a:t>
            </a:r>
            <a:r>
              <a:rPr lang="pt-BR" sz="2400" baseline="30000" dirty="0">
                <a:latin typeface="Arial" charset="0"/>
              </a:rPr>
              <a:t>2</a:t>
            </a:r>
            <a:r>
              <a:rPr lang="pt-BR" sz="2400" baseline="-25000" dirty="0">
                <a:latin typeface="Arial" charset="0"/>
              </a:rPr>
              <a:t>U</a:t>
            </a:r>
            <a:r>
              <a:rPr lang="pt-BR" sz="2400" dirty="0">
                <a:latin typeface="Arial" charset="0"/>
              </a:rPr>
              <a:t> = 0,50 </a:t>
            </a:r>
            <a:r>
              <a:rPr lang="en-US" sz="2400" dirty="0">
                <a:latin typeface="Arial" charset="0"/>
                <a:cs typeface="Arial" charset="0"/>
              </a:rPr>
              <a:t>× (10%)</a:t>
            </a:r>
            <a:r>
              <a:rPr lang="en-US" sz="2400" baseline="30000" dirty="0">
                <a:latin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cs typeface="Arial" charset="0"/>
              </a:rPr>
              <a:t> + 0,50 × (-10%)</a:t>
            </a:r>
            <a:r>
              <a:rPr lang="en-US" sz="2400" baseline="30000" dirty="0">
                <a:latin typeface="Arial" charset="0"/>
                <a:cs typeface="Arial" charset="0"/>
              </a:rPr>
              <a:t>2</a:t>
            </a:r>
            <a:r>
              <a:rPr lang="en-US" sz="2400" dirty="0">
                <a:latin typeface="Arial" charset="0"/>
                <a:cs typeface="Arial" charset="0"/>
              </a:rPr>
              <a:t> =   1,00%</a:t>
            </a:r>
          </a:p>
        </p:txBody>
      </p:sp>
    </p:spTree>
    <p:extLst>
      <p:ext uri="{BB962C8B-B14F-4D97-AF65-F5344CB8AC3E}">
        <p14:creationId xmlns:p14="http://schemas.microsoft.com/office/powerpoint/2010/main" val="11635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3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/>
      <p:bldP spid="344099" grpId="0"/>
      <p:bldP spid="344100" grpId="0"/>
      <p:bldP spid="344101" grpId="0"/>
      <p:bldP spid="344102" grpId="0"/>
      <p:bldP spid="3441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09" y="260648"/>
            <a:ext cx="8591371" cy="55596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51520" y="5877272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400" dirty="0">
                <a:latin typeface="Arial" charset="0"/>
              </a:rPr>
              <a:t>Qual será 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retorno</a:t>
            </a:r>
            <a:r>
              <a:rPr lang="pt-BR" sz="2400" dirty="0">
                <a:latin typeface="Arial" charset="0"/>
              </a:rPr>
              <a:t> e 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variância</a:t>
            </a:r>
            <a:r>
              <a:rPr lang="pt-BR" sz="2400" dirty="0">
                <a:latin typeface="Arial" charset="0"/>
              </a:rPr>
              <a:t> de uma carteira com pesos iguais dos ativos L e U?</a:t>
            </a:r>
          </a:p>
        </p:txBody>
      </p:sp>
    </p:spTree>
    <p:extLst>
      <p:ext uri="{BB962C8B-B14F-4D97-AF65-F5344CB8AC3E}">
        <p14:creationId xmlns:p14="http://schemas.microsoft.com/office/powerpoint/2010/main" val="16396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7139" name="Group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6407747"/>
              </p:ext>
            </p:extLst>
          </p:nvPr>
        </p:nvGraphicFramePr>
        <p:xfrm>
          <a:off x="251520" y="1364650"/>
          <a:ext cx="8640961" cy="2034544"/>
        </p:xfrm>
        <a:graphic>
          <a:graphicData uri="http://schemas.openxmlformats.org/drawingml/2006/table">
            <a:tbl>
              <a:tblPr/>
              <a:tblGrid>
                <a:gridCol w="1618015"/>
                <a:gridCol w="1337853"/>
                <a:gridCol w="3862463"/>
                <a:gridCol w="1822630"/>
              </a:tblGrid>
              <a:tr h="7372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 da economia</a:t>
                      </a:r>
                    </a:p>
                  </a:txBody>
                  <a:tcPr marL="45898" marR="45898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do estado da economia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Retorno da carteira em cada estado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Retorno ponderado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Recessão</a:t>
                      </a:r>
                    </a:p>
                  </a:txBody>
                  <a:tcPr marL="45898" marR="45898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× -20% + 0,50 × 30% = 5%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2,5%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Crescimento</a:t>
                      </a:r>
                    </a:p>
                  </a:txBody>
                  <a:tcPr marL="45898" marR="45898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× 70% + 0,50 × 10% = 40%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898" marR="45898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E(</a:t>
                      </a:r>
                      <a:r>
                        <a:rPr kumimoji="0" lang="pt-B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pt-BR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22,5%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898" marR="45898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7167" name="Text Box 31"/>
          <p:cNvSpPr txBox="1">
            <a:spLocks noChangeArrowheads="1"/>
          </p:cNvSpPr>
          <p:nvPr/>
        </p:nvSpPr>
        <p:spPr bwMode="auto">
          <a:xfrm>
            <a:off x="251521" y="980728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latin typeface="Arial" charset="0"/>
              </a:rPr>
              <a:t>Retorno esperado de uma carteira com pesos iguais dos ativos L e U</a:t>
            </a:r>
          </a:p>
        </p:txBody>
      </p:sp>
      <p:graphicFrame>
        <p:nvGraphicFramePr>
          <p:cNvPr id="347168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68709"/>
              </p:ext>
            </p:extLst>
          </p:nvPr>
        </p:nvGraphicFramePr>
        <p:xfrm>
          <a:off x="251521" y="4274776"/>
          <a:ext cx="8640961" cy="2034544"/>
        </p:xfrm>
        <a:graphic>
          <a:graphicData uri="http://schemas.openxmlformats.org/drawingml/2006/table">
            <a:tbl>
              <a:tblPr/>
              <a:tblGrid>
                <a:gridCol w="1618015"/>
                <a:gridCol w="1337853"/>
                <a:gridCol w="3862463"/>
                <a:gridCol w="1822630"/>
              </a:tblGrid>
              <a:tr h="7372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Estado da economia</a:t>
                      </a:r>
                    </a:p>
                  </a:txBody>
                  <a:tcPr marL="51435" marR="51435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do estado da economia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Quadrado da diferença em relação ao retorno esperado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 ponderado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4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Recessão</a:t>
                      </a:r>
                    </a:p>
                  </a:txBody>
                  <a:tcPr marL="51435" marR="51435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(5% - 2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2,5%)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3,0625%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1,53125%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Crescimento</a:t>
                      </a:r>
                    </a:p>
                  </a:txBody>
                  <a:tcPr marL="51435" marR="51435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(40% - 2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2,5%)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3,0625%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1,53125 %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1435" marR="51435" marT="25718" marB="25718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pt-BR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pt-BR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3,0625%</a:t>
                      </a: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51435" marR="51435" marT="25718" marB="25718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7196" name="Text Box 60"/>
          <p:cNvSpPr txBox="1">
            <a:spLocks noChangeArrowheads="1"/>
          </p:cNvSpPr>
          <p:nvPr/>
        </p:nvSpPr>
        <p:spPr bwMode="auto">
          <a:xfrm>
            <a:off x="251520" y="3861048"/>
            <a:ext cx="8640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latin typeface="Arial" charset="0"/>
              </a:rPr>
              <a:t>Variância de uma carteira com pesos iguais das ações L e U</a:t>
            </a:r>
          </a:p>
        </p:txBody>
      </p:sp>
    </p:spTree>
    <p:extLst>
      <p:ext uri="{BB962C8B-B14F-4D97-AF65-F5344CB8AC3E}">
        <p14:creationId xmlns:p14="http://schemas.microsoft.com/office/powerpoint/2010/main" val="37216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67" grpId="0"/>
      <p:bldP spid="347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3" name="Text Box 3"/>
          <p:cNvSpPr txBox="1">
            <a:spLocks noChangeArrowheads="1"/>
          </p:cNvSpPr>
          <p:nvPr/>
        </p:nvSpPr>
        <p:spPr bwMode="auto">
          <a:xfrm>
            <a:off x="971600" y="1150873"/>
            <a:ext cx="7200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dirty="0">
                <a:latin typeface="Arial" charset="0"/>
              </a:rPr>
              <a:t>A variância de uma carteira geralmente não é uma combinação simples das variâncias dos ativos componentes da carteira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3203080" y="4019580"/>
            <a:ext cx="54013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9113" indent="-49113">
              <a:spcBef>
                <a:spcPct val="50000"/>
              </a:spcBef>
            </a:pPr>
            <a:r>
              <a:rPr lang="pt-BR" sz="3200" b="1" dirty="0">
                <a:latin typeface="Arial" charset="0"/>
              </a:rPr>
              <a:t>Combinar ativos em uma carteira pode alterar substancialmente o risco.</a:t>
            </a:r>
          </a:p>
        </p:txBody>
      </p:sp>
      <p:pic>
        <p:nvPicPr>
          <p:cNvPr id="348165" name="Picture 5" descr="MCj042982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4005178"/>
            <a:ext cx="898079" cy="109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60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/>
      <p:bldP spid="3481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04800" y="371475"/>
            <a:ext cx="84963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3600">
                <a:latin typeface="Arial" charset="0"/>
              </a:rPr>
              <a:t>Diversificação do Risco de uma Carteira</a:t>
            </a: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320675" y="1331913"/>
            <a:ext cx="84518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 dirty="0">
                <a:latin typeface="Arial" charset="0"/>
              </a:rPr>
              <a:t>Considere uma carteira de investimentos composta dos ativos A</a:t>
            </a:r>
            <a:r>
              <a:rPr lang="pt-BR" altLang="pt-BR" sz="2800" b="1" baseline="-25000" dirty="0">
                <a:latin typeface="Arial" charset="0"/>
              </a:rPr>
              <a:t>1</a:t>
            </a:r>
            <a:r>
              <a:rPr lang="pt-BR" altLang="pt-BR" sz="2800" b="1" dirty="0">
                <a:latin typeface="Arial" charset="0"/>
              </a:rPr>
              <a:t> e A</a:t>
            </a:r>
            <a:r>
              <a:rPr lang="pt-BR" altLang="pt-BR" sz="2800" b="1" baseline="-25000" dirty="0">
                <a:latin typeface="Arial" charset="0"/>
              </a:rPr>
              <a:t>2</a:t>
            </a:r>
            <a:r>
              <a:rPr lang="pt-BR" altLang="pt-BR" sz="2800" b="1" dirty="0">
                <a:latin typeface="Arial" charset="0"/>
              </a:rPr>
              <a:t>, respectivamente nas proporções </a:t>
            </a:r>
            <a:r>
              <a:rPr lang="pt-BR" altLang="pt-BR" sz="2800" b="1" dirty="0">
                <a:latin typeface="Symbol" pitchFamily="18" charset="2"/>
              </a:rPr>
              <a:t>w</a:t>
            </a:r>
            <a:r>
              <a:rPr lang="pt-BR" altLang="pt-BR" sz="2800" b="1" dirty="0">
                <a:latin typeface="Arial" charset="0"/>
              </a:rPr>
              <a:t> e (1 - </a:t>
            </a:r>
            <a:r>
              <a:rPr lang="pt-BR" altLang="pt-BR" sz="2800" b="1" dirty="0">
                <a:latin typeface="Symbol" pitchFamily="18" charset="2"/>
              </a:rPr>
              <a:t>w</a:t>
            </a:r>
            <a:r>
              <a:rPr lang="pt-BR" altLang="pt-BR" sz="2800" b="1" dirty="0">
                <a:latin typeface="Arial" charset="0"/>
              </a:rPr>
              <a:t>)</a:t>
            </a:r>
          </a:p>
        </p:txBody>
      </p:sp>
      <p:sp>
        <p:nvSpPr>
          <p:cNvPr id="377860" name="Rectangle 4"/>
          <p:cNvSpPr>
            <a:spLocks noChangeArrowheads="1"/>
          </p:cNvSpPr>
          <p:nvPr/>
        </p:nvSpPr>
        <p:spPr bwMode="auto">
          <a:xfrm>
            <a:off x="320675" y="2855913"/>
            <a:ext cx="8451850" cy="150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As taxas de retorno desses ativos são, respectivamente, I</a:t>
            </a:r>
            <a:r>
              <a:rPr lang="pt-BR" altLang="pt-BR" sz="2800" b="1" baseline="-25000">
                <a:latin typeface="Arial" charset="0"/>
              </a:rPr>
              <a:t>1</a:t>
            </a:r>
            <a:r>
              <a:rPr lang="pt-BR" altLang="pt-BR" sz="2800" b="1">
                <a:latin typeface="Arial" charset="0"/>
              </a:rPr>
              <a:t> e I</a:t>
            </a:r>
            <a:r>
              <a:rPr lang="pt-BR" altLang="pt-BR" sz="2800" b="1" baseline="-25000">
                <a:latin typeface="Arial" charset="0"/>
              </a:rPr>
              <a:t>2</a:t>
            </a:r>
            <a:r>
              <a:rPr lang="pt-BR" altLang="pt-BR" sz="2800" b="1">
                <a:latin typeface="Arial" charset="0"/>
              </a:rPr>
              <a:t>, com distribuições de probabilidade conhecidas:</a:t>
            </a:r>
          </a:p>
        </p:txBody>
      </p:sp>
      <p:sp>
        <p:nvSpPr>
          <p:cNvPr id="377861" name="Rectangle 5"/>
          <p:cNvSpPr>
            <a:spLocks noChangeArrowheads="1"/>
          </p:cNvSpPr>
          <p:nvPr/>
        </p:nvSpPr>
        <p:spPr bwMode="auto">
          <a:xfrm>
            <a:off x="320675" y="5040313"/>
            <a:ext cx="845185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BR" altLang="pt-BR" sz="2800" b="1">
                <a:latin typeface="Arial" charset="0"/>
              </a:rPr>
              <a:t>Problema: determinar a taxa de retorno da carteira (I</a:t>
            </a:r>
            <a:r>
              <a:rPr lang="pt-BR" altLang="pt-BR" sz="2800" b="1" baseline="-25000">
                <a:latin typeface="Arial" charset="0"/>
              </a:rPr>
              <a:t>c</a:t>
            </a:r>
            <a:r>
              <a:rPr lang="pt-BR" altLang="pt-BR" sz="2800" b="1">
                <a:latin typeface="Arial" charset="0"/>
              </a:rPr>
              <a:t>):</a:t>
            </a:r>
          </a:p>
        </p:txBody>
      </p:sp>
      <p:graphicFrame>
        <p:nvGraphicFramePr>
          <p:cNvPr id="377862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8743001"/>
              </p:ext>
            </p:extLst>
          </p:nvPr>
        </p:nvGraphicFramePr>
        <p:xfrm>
          <a:off x="2095500" y="4395788"/>
          <a:ext cx="49530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Equação" r:id="rId3" imgW="2019240" imgH="241200" progId="Equation.3">
                  <p:embed/>
                </p:oleObj>
              </mc:Choice>
              <mc:Fallback>
                <p:oleObj name="Equação" r:id="rId3" imgW="2019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395788"/>
                        <a:ext cx="49530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78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826957"/>
              </p:ext>
            </p:extLst>
          </p:nvPr>
        </p:nvGraphicFramePr>
        <p:xfrm>
          <a:off x="2978150" y="5641975"/>
          <a:ext cx="31638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7" name="Equação" r:id="rId5" imgW="1180800" imgH="228600" progId="Equation.3">
                  <p:embed/>
                </p:oleObj>
              </mc:Choice>
              <mc:Fallback>
                <p:oleObj name="Equação" r:id="rId5" imgW="1180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5641975"/>
                        <a:ext cx="316388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6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77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/>
      <p:bldP spid="377860" grpId="0"/>
      <p:bldP spid="3778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apital Próprio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apital Próprio">
    <a:majorFont>
      <a:latin typeface="Franklin Gothic Book"/>
      <a:ea typeface=""/>
      <a:cs typeface=""/>
      <a:font script="Grek" typeface="Calibri"/>
      <a:font script="Cyrl" typeface="Calibri"/>
      <a:font script="Jpan" typeface="HGｺﾞｼｯｸM"/>
      <a:font script="Hang" typeface="바탕"/>
      <a:font script="Hans" typeface="幼圆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erpetua"/>
      <a:ea typeface=""/>
      <a:cs typeface=""/>
      <a:font script="Grek" typeface="Cambria"/>
      <a:font script="Cyrl" typeface="Cambria"/>
      <a:font script="Jpan" typeface="HG創英ﾌﾟﾚｾﾞﾝｽEB"/>
      <a:font script="Hang" typeface="맑은 고딕"/>
      <a:font script="Hans" typeface="宋体"/>
      <a:font script="Hant" typeface="新細明體"/>
      <a:font script="Arab" typeface="Times New Roman"/>
      <a:font script="Hebr" typeface="Aharoni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Capital Próprio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40000"/>
              <a:satMod val="165000"/>
            </a:schemeClr>
          </a:gs>
          <a:gs pos="50000">
            <a:schemeClr val="phClr">
              <a:shade val="80000"/>
              <a:satMod val="155000"/>
            </a:schemeClr>
          </a:gs>
          <a:gs pos="100000">
            <a:schemeClr val="phClr">
              <a:tint val="95000"/>
              <a:satMod val="20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tint val="95000"/>
              <a:satMod val="200000"/>
            </a:schemeClr>
            <a:schemeClr val="phClr">
              <a:shade val="80000"/>
              <a:satMod val="100000"/>
            </a:schemeClr>
          </a:duotone>
        </a:blip>
        <a:tile tx="0" ty="0" sx="55000" sy="5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18165</TotalTime>
  <Words>1399</Words>
  <Application>Microsoft Office PowerPoint</Application>
  <PresentationFormat>Apresentação na tela (4:3)</PresentationFormat>
  <Paragraphs>476</Paragraphs>
  <Slides>44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3" baseType="lpstr">
      <vt:lpstr>Arial</vt:lpstr>
      <vt:lpstr>Calibri</vt:lpstr>
      <vt:lpstr>Franklin Gothic Book</vt:lpstr>
      <vt:lpstr>Perpetua</vt:lpstr>
      <vt:lpstr>Symbol</vt:lpstr>
      <vt:lpstr>Times New Roman</vt:lpstr>
      <vt:lpstr>Wingdings 2</vt:lpstr>
      <vt:lpstr>Capital Próprio</vt:lpstr>
      <vt:lpstr>Equação</vt:lpstr>
      <vt:lpstr>ADM4007 Finanças Corporativas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USP</cp:lastModifiedBy>
  <cp:revision>54</cp:revision>
  <cp:lastPrinted>2017-01-12T20:06:18Z</cp:lastPrinted>
  <dcterms:created xsi:type="dcterms:W3CDTF">2017-01-03T10:36:52Z</dcterms:created>
  <dcterms:modified xsi:type="dcterms:W3CDTF">2019-03-26T01:06:27Z</dcterms:modified>
</cp:coreProperties>
</file>