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62"/>
  </p:notesMasterIdLst>
  <p:sldIdLst>
    <p:sldId id="592" r:id="rId2"/>
    <p:sldId id="413" r:id="rId3"/>
    <p:sldId id="537" r:id="rId4"/>
    <p:sldId id="536" r:id="rId5"/>
    <p:sldId id="431" r:id="rId6"/>
    <p:sldId id="538" r:id="rId7"/>
    <p:sldId id="497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3" r:id="rId21"/>
    <p:sldId id="555" r:id="rId22"/>
    <p:sldId id="554" r:id="rId23"/>
    <p:sldId id="556" r:id="rId24"/>
    <p:sldId id="557" r:id="rId25"/>
    <p:sldId id="558" r:id="rId26"/>
    <p:sldId id="593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73" r:id="rId42"/>
    <p:sldId id="574" r:id="rId43"/>
    <p:sldId id="59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1" r:id="rId60"/>
    <p:sldId id="595" r:id="rId61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65375" autoAdjust="0"/>
  </p:normalViewPr>
  <p:slideViewPr>
    <p:cSldViewPr>
      <p:cViewPr>
        <p:scale>
          <a:sx n="70" d="100"/>
          <a:sy n="70" d="100"/>
        </p:scale>
        <p:origin x="-1838" y="-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41CA-CB26-4FC8-88C9-16DD3B038D09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30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cianavillela@gmail.com" TargetMode="External"/><Relationship Id="rId2" Type="http://schemas.openxmlformats.org/officeDocument/2006/relationships/hyperlink" Target="mailto:tvsavian@usp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025"/>
          </a:xfrm>
        </p:spPr>
        <p:txBody>
          <a:bodyPr>
            <a:normAutofit/>
          </a:bodyPr>
          <a:lstStyle/>
          <a:p>
            <a:r>
              <a:rPr lang="pt-BR" b="1" i="1" dirty="0" smtClean="0"/>
              <a:t>LCE2112 </a:t>
            </a:r>
            <a:r>
              <a:rPr lang="pt-BR" b="1" i="1" dirty="0"/>
              <a:t>– Estatística Aplicada às Ciências Sociais e </a:t>
            </a:r>
            <a:r>
              <a:rPr lang="pt-BR" b="1" i="1" dirty="0" smtClean="0"/>
              <a:t>Ambientais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05358"/>
            <a:ext cx="6400800" cy="1752600"/>
          </a:xfrm>
        </p:spPr>
        <p:txBody>
          <a:bodyPr/>
          <a:lstStyle/>
          <a:p>
            <a:pPr algn="r"/>
            <a:r>
              <a:rPr lang="pt-BR" dirty="0"/>
              <a:t>Taciana Villela </a:t>
            </a:r>
            <a:r>
              <a:rPr lang="pt-BR" dirty="0" err="1"/>
              <a:t>Savian</a:t>
            </a:r>
            <a:r>
              <a:rPr lang="pt-BR" dirty="0"/>
              <a:t> </a:t>
            </a:r>
            <a:r>
              <a:rPr lang="pt-BR" u="sng" dirty="0" smtClean="0">
                <a:hlinkClick r:id="rId2"/>
              </a:rPr>
              <a:t>tvsavian@usp.br</a:t>
            </a:r>
            <a:r>
              <a:rPr lang="pt-BR" u="sng" dirty="0" smtClean="0"/>
              <a:t> </a:t>
            </a:r>
            <a:r>
              <a:rPr lang="pt-BR" u="sng" dirty="0" smtClean="0">
                <a:hlinkClick r:id="rId3"/>
              </a:rPr>
              <a:t>tacianavillela@gmail.com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71604" y="428604"/>
            <a:ext cx="67151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Superior de Agricultura</a:t>
            </a:r>
            <a:b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“Luiz de Queiroz”</a:t>
            </a:r>
            <a:b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Universidade de São Paulo</a:t>
            </a:r>
            <a:b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LCE0211 – Estatística Geral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11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Intervalo de 99% de confiança para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𝟗𝟗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𝟎𝟏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r>
                  <a:rPr lang="pt-BR" sz="3200" b="1" dirty="0"/>
                  <a:t>Intervalo de </a:t>
                </a:r>
                <a:r>
                  <a:rPr lang="pt-BR" sz="3200" b="1" dirty="0" smtClean="0"/>
                  <a:t>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dirty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𝟎𝟓</m:t>
                      </m:r>
                    </m:oMath>
                  </m:oMathPara>
                </a14:m>
                <a:endParaRPr lang="pt-BR" sz="3200" b="1" dirty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36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32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9644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1556563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0,4686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5580112" y="3501008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37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459" y="1916832"/>
            <a:ext cx="3534029" cy="2340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/>
                            </a:rPr>
                            <m:t>−</m:t>
                          </m:r>
                          <m:r>
                            <a:rPr lang="pt-BR" b="1" i="1">
                              <a:latin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b="1" i="1">
                                              <a:latin typeface="Cambria Math"/>
                                              <a:ea typeface="Cambria Math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pt-BR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b="1" i="1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523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459" y="1916832"/>
            <a:ext cx="3534029" cy="2340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𝟗𝟔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r>
                            <a:rPr lang="pt-B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 b="-3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038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971550" lvl="1" indent="-514350" algn="just">
                  <a:buAutoNum type="alphaLcParenBoth"/>
                </a:pPr>
                <a:r>
                  <a:rPr lang="pt-BR" b="1" dirty="0" smtClean="0"/>
                  <a:t>Calcule </a:t>
                </a:r>
                <a:r>
                  <a:rPr lang="pt-BR" b="1" dirty="0"/>
                  <a:t>a estimativa pontual </a:t>
                </a:r>
                <a:r>
                  <a:rPr lang="pt-BR" b="1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b="1" dirty="0" smtClean="0"/>
                  <a:t>) da </a:t>
                </a:r>
                <a:r>
                  <a:rPr lang="pt-BR" b="1" dirty="0"/>
                  <a:t>média </a:t>
                </a:r>
                <a:r>
                  <a:rPr lang="pt-BR" b="1" dirty="0" smtClean="0"/>
                  <a:t>populacional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), </a:t>
                </a:r>
                <a:r>
                  <a:rPr lang="pt-BR" b="1" dirty="0"/>
                  <a:t>com base nesta amostra. </a:t>
                </a:r>
                <a:endParaRPr lang="pt-BR" b="1" dirty="0" smtClean="0"/>
              </a:p>
              <a:p>
                <a:pPr marL="971550" lvl="1" indent="-514350" algn="just">
                  <a:buAutoNum type="alphaLcParenBoth"/>
                </a:pPr>
                <a:r>
                  <a:rPr lang="pt-BR" b="1" dirty="0" smtClean="0"/>
                  <a:t>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95%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 b="-3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986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971550" lvl="1" indent="-514350" algn="just">
                  <a:buAutoNum type="alphaLcParenBoth"/>
                </a:pPr>
                <a:r>
                  <a:rPr lang="pt-BR" b="1" dirty="0" smtClean="0"/>
                  <a:t>Calcule </a:t>
                </a:r>
                <a:r>
                  <a:rPr lang="pt-BR" b="1" dirty="0"/>
                  <a:t>a estimativa pontual </a:t>
                </a:r>
                <a:r>
                  <a:rPr lang="pt-BR" b="1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b="1" dirty="0" smtClean="0"/>
                  <a:t>) da </a:t>
                </a:r>
                <a:r>
                  <a:rPr lang="pt-BR" b="1" dirty="0"/>
                  <a:t>média </a:t>
                </a:r>
                <a:r>
                  <a:rPr lang="pt-BR" b="1" dirty="0" smtClean="0"/>
                  <a:t>populacional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), </a:t>
                </a:r>
                <a:r>
                  <a:rPr lang="pt-BR" b="1" dirty="0"/>
                  <a:t>com base nesta amostra. </a:t>
                </a:r>
                <a:endParaRPr lang="pt-BR" b="1" dirty="0" smtClean="0"/>
              </a:p>
              <a:p>
                <a:pPr marL="457200" lvl="1" indent="0" algn="just"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+…+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pt-BR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𝟔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𝟔𝟓</m:t>
                      </m:r>
                      <m:r>
                        <a:rPr lang="pt-BR" b="1" i="1" smtClean="0">
                          <a:latin typeface="Cambria Math"/>
                        </a:rPr>
                        <m:t> </m:t>
                      </m:r>
                      <m:r>
                        <a:rPr lang="pt-BR" b="1" i="1" smtClean="0">
                          <a:latin typeface="Cambria Math"/>
                        </a:rPr>
                        <m:t>𝒖𝒏𝒊𝒅𝒂𝒅𝒆𝒔</m:t>
                      </m:r>
                    </m:oMath>
                  </m:oMathPara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425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(b)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95%</a:t>
                </a:r>
              </a:p>
              <a:p>
                <a:pPr marL="1077913" lvl="1" indent="-620713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aixaDeTexto 4"/>
              <p:cNvSpPr txBox="1"/>
              <p:nvPr/>
            </p:nvSpPr>
            <p:spPr>
              <a:xfrm>
                <a:off x="5508104" y="4995439"/>
                <a:ext cx="3096344" cy="16019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𝟔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𝟔𝟓</m:t>
                      </m:r>
                    </m:oMath>
                  </m:oMathPara>
                </a14:m>
                <a:endParaRPr lang="pt-BR" sz="2400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pt-BR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pt-BR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pt-BR" sz="2400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pt-BR" sz="2400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𝒏</m:t>
                      </m:r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95439"/>
                <a:ext cx="3096344" cy="16019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197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endParaRPr lang="pt-BR" sz="1000" b="1" i="1" dirty="0" smtClean="0">
                  <a:solidFill>
                    <a:srgbClr val="FF0000"/>
                  </a:solidFill>
                  <a:latin typeface="Cambria Math"/>
                  <a:sym typeface="Wingdings" pitchFamily="2" charset="2"/>
                </a:endParaRPr>
              </a:p>
              <a:p>
                <a:pPr marL="1077913" lvl="1" indent="-620713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𝟓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𝟒𝟏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𝝁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𝟕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𝟖𝟗</m:t>
                      </m:r>
                    </m:oMath>
                  </m:oMathPara>
                </a14:m>
                <a:endParaRPr lang="pt-BR" b="1" dirty="0" smtClean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Se forem retiradas amostras repetidas vezes nesta população aproximadamente em 95% das vezes a resistência média do material (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) estará no intervalo encontrado (entre 5,41 unidades e 7,89 unidades).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 b="-2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73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A </a:t>
                </a:r>
                <a:r>
                  <a:rPr lang="pt-BR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marL="0" indent="0" algn="just">
                  <a:buNone/>
                </a:pPr>
                <a:r>
                  <a:rPr lang="pt-BR" b="1" dirty="0"/>
                  <a:t>Distribuição amostral da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b="1" dirty="0"/>
                  <a:t>)</a:t>
                </a:r>
                <a:r>
                  <a:rPr lang="pt-BR" b="1" dirty="0" smtClean="0"/>
                  <a:t/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conhecida</a:t>
                </a:r>
                <a:endParaRPr lang="pt-BR" b="1" dirty="0"/>
              </a:p>
              <a:p>
                <a:pPr marL="0" indent="0" algn="just">
                  <a:buNone/>
                </a:pPr>
                <a:r>
                  <a:rPr lang="pt-BR" dirty="0" smtClean="0"/>
                  <a:t>    Teorema do Limite Central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14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pt-BR" sz="36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sz="36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Distribui</m:t>
                      </m:r>
                      <m:r>
                        <a:rPr lang="pt-BR" sz="36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36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</m:t>
                      </m:r>
                      <m:d>
                        <m:dPr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600" b="1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36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sz="36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pt-BR" sz="36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d>
                        <m:dPr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36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pt-BR" sz="36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d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pt-BR" sz="3600" i="1">
                          <a:latin typeface="Cambria Math"/>
                        </a:rPr>
                        <m:t>𝑍</m:t>
                      </m:r>
                      <m:r>
                        <a:rPr lang="pt-BR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36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sz="3600" i="1">
                              <a:latin typeface="Cambria Math"/>
                            </a:rPr>
                            <m:t>−</m:t>
                          </m:r>
                          <m:r>
                            <a:rPr lang="pt-BR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3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3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3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36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3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36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3600" b="1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  <a:blipFill rotWithShape="1">
                <a:blip r:embed="rId2"/>
                <a:stretch>
                  <a:fillRect l="-1822" t="-24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61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(c)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99%.</a:t>
                </a:r>
              </a:p>
              <a:p>
                <a:pPr marL="1077913" lvl="1" indent="-620713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951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99%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𝟗𝟗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0,4950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0,4950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9934396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0,1950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0,4686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372200" y="5229200"/>
            <a:ext cx="18002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0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(c)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99%.</a:t>
                </a:r>
              </a:p>
              <a:p>
                <a:pPr marL="1077913" lvl="1" indent="-620713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/>
              </a:p>
              <a:p>
                <a:pPr marL="1077913" lvl="1" indent="-620713" algn="just">
                  <a:buNone/>
                </a:pPr>
                <a:endParaRPr lang="pt-BR" b="1" dirty="0" smtClean="0"/>
              </a:p>
              <a:p>
                <a:pPr marL="1077913" lvl="1" indent="-620713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aixaDeTexto 4"/>
              <p:cNvSpPr txBox="1"/>
              <p:nvPr/>
            </p:nvSpPr>
            <p:spPr>
              <a:xfrm>
                <a:off x="5508104" y="4995439"/>
                <a:ext cx="3096344" cy="16675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𝟔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𝟔𝟓</m:t>
                      </m:r>
                    </m:oMath>
                  </m:oMathPara>
                </a14:m>
                <a:endParaRPr lang="pt-BR" sz="2400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𝒁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𝟓𝟕𝟓</m:t>
                      </m:r>
                    </m:oMath>
                  </m:oMathPara>
                </a14:m>
                <a:endParaRPr lang="pt-BR" sz="2800" b="1" dirty="0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pt-BR" sz="2400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𝒏</m:t>
                      </m:r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95439"/>
                <a:ext cx="3096344" cy="16675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102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(c)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99%</a:t>
                </a:r>
              </a:p>
              <a:p>
                <a:pPr marL="1077913" lvl="1" indent="-620713" algn="just">
                  <a:buNone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𝟗𝟗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chemeClr val="tx1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𝟔𝟓</m:t>
                    </m:r>
                    <m:r>
                      <a:rPr lang="pt-BR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𝟓𝟕𝟓</m:t>
                    </m:r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b="1" dirty="0" smtClean="0">
                    <a:solidFill>
                      <a:schemeClr val="tx1"/>
                    </a:solidFill>
                  </a:rPr>
                  <a:t/>
                </a:r>
                <a:r>
                  <a:rPr lang="pt-BR" b="1" dirty="0" smtClean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𝟓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𝟎𝟐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𝝁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𝟖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𝟐𝟖</m:t>
                    </m:r>
                  </m:oMath>
                </a14:m>
                <a:endParaRPr lang="pt-BR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01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328592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(d) Comparar os dois intervalos construídos.</a:t>
                </a:r>
              </a:p>
              <a:p>
                <a:pPr lvl="1" algn="just"/>
                <a:r>
                  <a:rPr lang="pt-BR" b="1" dirty="0" smtClean="0"/>
                  <a:t>O coeficiente de confiança aumentou (95% para 99%);</a:t>
                </a:r>
              </a:p>
              <a:p>
                <a:pPr lvl="1" algn="just"/>
                <a:r>
                  <a:rPr lang="pt-BR" b="1" dirty="0" smtClean="0"/>
                  <a:t>O intervalo de confiança aumentou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𝟓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𝟒𝟏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𝝁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𝟕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𝟖𝟗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   para   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𝟓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𝟎𝟐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𝝁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𝟖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𝟐𝟖</m:t>
                    </m:r>
                  </m:oMath>
                </a14:m>
                <a:endParaRPr lang="pt-BR" b="1" dirty="0">
                  <a:solidFill>
                    <a:srgbClr val="FF0000"/>
                  </a:solidFill>
                </a:endParaRPr>
              </a:p>
              <a:p>
                <a:pPr marL="457200" lvl="1" indent="0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328592"/>
              </a:xfrm>
              <a:blipFill rotWithShape="1">
                <a:blip r:embed="rId2"/>
                <a:stretch>
                  <a:fillRect l="-1556" t="-1030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918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Exercício: </a:t>
            </a:r>
            <a:r>
              <a:rPr lang="pt-BR" dirty="0" smtClean="0"/>
              <a:t>Uma fábrica que produz papel quer estimar o tempo médio requerido para uma nova máquina produzir uma resma de papel. Sabe-se que uma amostra de 36 resmas produzidas por essa máquina requereu uma média de 1,50 minutos/resma. </a:t>
            </a:r>
          </a:p>
          <a:p>
            <a:pPr marL="358775" indent="0" algn="just">
              <a:buNone/>
            </a:pPr>
            <a:r>
              <a:rPr lang="pt-BR" dirty="0" smtClean="0"/>
              <a:t>Assumindo </a:t>
            </a:r>
            <a:r>
              <a:rPr lang="el-GR" dirty="0" smtClean="0"/>
              <a:t>σ</a:t>
            </a:r>
            <a:r>
              <a:rPr lang="pt-BR" dirty="0" smtClean="0"/>
              <a:t> = 0,30 minutos, construa um intervalo de 95% de </a:t>
            </a:r>
            <a:r>
              <a:rPr lang="pt-BR" dirty="0" smtClean="0"/>
              <a:t>confiança para </a:t>
            </a:r>
            <a:r>
              <a:rPr lang="el-GR" dirty="0" smtClean="0"/>
              <a:t>μ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918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/>
                  <a:t>1) Intervalo </a:t>
                </a:r>
                <a:r>
                  <a:rPr lang="pt-BR" sz="3200" b="1" dirty="0"/>
                  <a:t>de confiança para média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 desconhecida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);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2) Intervalo </a:t>
                </a:r>
                <a:r>
                  <a:rPr lang="pt-BR" sz="3200" b="1" dirty="0"/>
                  <a:t>de confiança para proporção.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1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857224" y="2857496"/>
            <a:ext cx="771530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33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pt-BR" sz="3800" dirty="0" smtClean="0"/>
                  <a:t>A </a:t>
                </a:r>
                <a:r>
                  <a:rPr lang="pt-BR" sz="38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8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algn="just"/>
                <a:r>
                  <a:rPr lang="pt-BR" sz="3800" b="1" dirty="0"/>
                  <a:t>Distribuição amostral da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800" b="1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sz="3800" b="1" dirty="0"/>
                  <a:t>)</a:t>
                </a:r>
                <a:r>
                  <a:rPr lang="pt-BR" sz="3800" b="1" dirty="0" smtClean="0"/>
                  <a:t/>
                </a:r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desconhecida</a:t>
                </a:r>
                <a:endParaRPr lang="pt-BR" sz="3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pt-BR" b="1" dirty="0" smtClean="0"/>
                  <a:t>Teorema do Limite Central não se verifica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14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pt-BR" dirty="0"/>
                  <a:t>Seja uma população descrita por uma variável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𝑋</m:t>
                    </m:r>
                    <m:r>
                      <a:rPr lang="pt-BR" i="1">
                        <a:latin typeface="Cambria Math"/>
                      </a:rPr>
                      <m:t>~</m:t>
                    </m:r>
                    <m:r>
                      <a:rPr lang="pt-BR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da qual coleta-se infinitas amostras de tamanho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/>
                  <a:t> a partir das quais são calculadas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. Então a variável </a:t>
                </a:r>
                <a:endParaRPr lang="pt-B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800">
                        <a:latin typeface="Cambria Math"/>
                      </a:rPr>
                      <m:t>T</m:t>
                    </m:r>
                    <m:r>
                      <a:rPr lang="pt-BR" sz="3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sz="3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38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BR" sz="3800" i="1">
                            <a:latin typeface="Cambria Math"/>
                          </a:rPr>
                          <m:t>−</m:t>
                        </m:r>
                        <m:r>
                          <a:rPr lang="pt-BR" sz="3800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3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3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3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38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pt-BR" sz="3800" dirty="0"/>
                  <a:t>, </a:t>
                </a:r>
                <a:endParaRPr lang="pt-BR" sz="3800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tem </a:t>
                </a:r>
                <a:r>
                  <a:rPr lang="pt-BR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distribuição t de Student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𝐜𝐨𝐦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/>
                </a:r>
                <a:r>
                  <a:rPr lang="pt-BR" dirty="0"/>
                  <a:t>graus de liberdade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  <a:blipFill rotWithShape="1">
                <a:blip r:embed="rId2"/>
                <a:stretch>
                  <a:fillRect l="-1822" t="-3132" r="-1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0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421024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2,571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2,447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2,262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2,228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382421024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614" t="-1923" b="-12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2,571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2,447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2,262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2,228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(n-1)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07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pt-BR" sz="3800" dirty="0" smtClean="0"/>
                  <a:t>A </a:t>
                </a:r>
                <a:r>
                  <a:rPr lang="pt-BR" sz="38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8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algn="just"/>
                <a:r>
                  <a:rPr lang="pt-BR" sz="3800" b="1" dirty="0"/>
                  <a:t>Distribuição amostral da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800" b="1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sz="3800" b="1" dirty="0"/>
                  <a:t>)</a:t>
                </a:r>
                <a:r>
                  <a:rPr lang="pt-BR" sz="3800" b="1" dirty="0" smtClean="0"/>
                  <a:t/>
                </a:r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desconhecida</a:t>
                </a:r>
                <a:endParaRPr lang="pt-BR" sz="3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pt-BR" b="1" dirty="0" smtClean="0"/>
                  <a:t>Teorema do Limite Central não se verifica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14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pt-BR" dirty="0"/>
                  <a:t>Seja uma população descrita por uma variável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𝑋</m:t>
                    </m:r>
                    <m:r>
                      <a:rPr lang="pt-BR" i="1">
                        <a:latin typeface="Cambria Math"/>
                      </a:rPr>
                      <m:t>~</m:t>
                    </m:r>
                    <m:r>
                      <a:rPr lang="pt-BR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da qual coleta-se infinitas amostras de tamanho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/>
                  <a:t> a partir das quais são calculadas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. Então a variável </a:t>
                </a:r>
                <a:endParaRPr lang="pt-B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800">
                        <a:latin typeface="Cambria Math"/>
                      </a:rPr>
                      <m:t>T</m:t>
                    </m:r>
                    <m:r>
                      <a:rPr lang="pt-BR" sz="3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8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sz="3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38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BR" sz="3800" i="1">
                            <a:latin typeface="Cambria Math"/>
                          </a:rPr>
                          <m:t>−</m:t>
                        </m:r>
                        <m:r>
                          <a:rPr lang="pt-BR" sz="3800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3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3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3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38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pt-BR" sz="3800" dirty="0"/>
                  <a:t>, </a:t>
                </a:r>
                <a:endParaRPr lang="pt-BR" sz="3800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tem </a:t>
                </a:r>
                <a:r>
                  <a:rPr lang="pt-BR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distribuição t de Student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𝐜𝐨𝐦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/>
                </a:r>
                <a:r>
                  <a:rPr lang="pt-BR" dirty="0"/>
                  <a:t>graus de liberdade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  <a:blipFill rotWithShape="1">
                <a:blip r:embed="rId2"/>
                <a:stretch>
                  <a:fillRect l="-1822" t="-3132" r="-1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458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53065"/>
            <a:ext cx="5771295" cy="4416295"/>
          </a:xfrm>
        </p:spPr>
      </p:pic>
    </p:spTree>
    <p:extLst>
      <p:ext uri="{BB962C8B-B14F-4D97-AF65-F5344CB8AC3E}">
        <p14:creationId xmlns:p14="http://schemas.microsoft.com/office/powerpoint/2010/main" xmlns="" val="787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424936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1100" b="1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sz="3000" b="1" dirty="0" smtClean="0"/>
                  <a:t>Intervalo de 99% de confiança para </a:t>
                </a:r>
                <a14:m>
                  <m:oMath xmlns:m="http://schemas.openxmlformats.org/officeDocument/2006/math"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3000" b="1" dirty="0" smtClean="0"/>
                  <a:t> 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000" b="1" dirty="0">
                    <a:solidFill>
                      <a:srgbClr val="FF0000"/>
                    </a:solidFill>
                  </a:rPr>
                  <a:t>desconhecida</a:t>
                </a:r>
                <a14:m>
                  <m:oMath xmlns:m="http://schemas.openxmlformats.org/officeDocument/2006/math">
                    <m:r>
                      <a:rPr lang="pt-BR" sz="3000" b="1" i="0" smtClean="0">
                        <a:latin typeface="Cambria Math"/>
                      </a:rPr>
                      <m:t>: </m:t>
                    </m:r>
                    <m:r>
                      <a:rPr lang="pt-BR" sz="3000" b="1" i="1">
                        <a:latin typeface="Cambria Math"/>
                      </a:rPr>
                      <m:t>𝟏</m:t>
                    </m:r>
                    <m:r>
                      <a:rPr lang="pt-BR" sz="3000" b="1" i="1">
                        <a:latin typeface="Cambria Math"/>
                      </a:rPr>
                      <m:t>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𝟗𝟗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 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𝟎𝟏</m:t>
                    </m:r>
                  </m:oMath>
                </a14:m>
                <a:endParaRPr lang="pt-BR" sz="3000" b="1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sz="1600" b="1" dirty="0" smtClean="0"/>
              </a:p>
              <a:p>
                <a:pPr marL="0" lvl="1" indent="0" algn="just">
                  <a:buNone/>
                </a:pPr>
                <a:r>
                  <a:rPr lang="pt-BR" sz="3000" b="1" dirty="0" smtClean="0"/>
                  <a:t>Intervalo </a:t>
                </a:r>
                <a:r>
                  <a:rPr lang="pt-BR" sz="3000" b="1" dirty="0"/>
                  <a:t>de </a:t>
                </a:r>
                <a:r>
                  <a:rPr lang="pt-BR" sz="3000" b="1" dirty="0" smtClean="0"/>
                  <a:t>95% </a:t>
                </a:r>
                <a:r>
                  <a:rPr lang="pt-BR" sz="30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000" b="1" i="1">
                        <a:latin typeface="Cambria Math"/>
                        <a:ea typeface="Cambria Math"/>
                      </a:rPr>
                      <m:t>𝝁</m:t>
                    </m:r>
                    <m:r>
                      <m:rPr>
                        <m:nor/>
                      </m:rPr>
                      <a:rPr lang="pt-BR" sz="3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sz="3000" b="1" dirty="0"/>
                      <m:t>com</m:t>
                    </m:r>
                    <m:r>
                      <m:rPr>
                        <m:nor/>
                      </m:rPr>
                      <a:rPr lang="pt-BR" sz="3000" b="1" dirty="0"/>
                      <m:t> </m:t>
                    </m:r>
                    <m:sSup>
                      <m:sSup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pt-BR" sz="3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sz="3000" b="1" dirty="0">
                        <a:solidFill>
                          <a:srgbClr val="FF0000"/>
                        </a:solidFill>
                      </a:rPr>
                      <m:t>desconhecida</m:t>
                    </m:r>
                  </m:oMath>
                </a14:m>
                <a:r>
                  <a:rPr lang="pt-BR" sz="3000" b="1" dirty="0" smtClean="0"/>
                  <a:t>: </a:t>
                </a:r>
                <a14:m>
                  <m:oMath xmlns:m="http://schemas.openxmlformats.org/officeDocument/2006/math">
                    <m:r>
                      <a:rPr lang="pt-BR" sz="3000" b="1" i="1">
                        <a:latin typeface="Cambria Math"/>
                      </a:rPr>
                      <m:t>𝟏</m:t>
                    </m:r>
                    <m:r>
                      <a:rPr lang="pt-BR" sz="3000" b="1" i="1">
                        <a:latin typeface="Cambria Math"/>
                      </a:rPr>
                      <m:t>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𝟗𝟓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 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𝟎𝟓</m:t>
                    </m:r>
                  </m:oMath>
                </a14:m>
                <a:endParaRPr lang="pt-BR" sz="3000" b="1" dirty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424936" cy="5112567"/>
              </a:xfrm>
              <a:blipFill rotWithShape="1">
                <a:blip r:embed="rId2"/>
                <a:stretch>
                  <a:fillRect l="-1737" t="-1549" r="-1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426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118770"/>
            <a:ext cx="6789542" cy="4339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45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118770"/>
            <a:ext cx="6789542" cy="4339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2902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pt-BR" sz="3200" b="1" i="0" smtClean="0">
                          <a:latin typeface="Cambria Math"/>
                        </a:rPr>
                        <m:t>=</m:t>
                      </m:r>
                      <m:r>
                        <a:rPr lang="pt-BR" sz="3200" b="1" i="0" smtClean="0">
                          <a:latin typeface="Cambria Math"/>
                        </a:rPr>
                        <m:t>𝟎</m:t>
                      </m:r>
                      <m:r>
                        <a:rPr lang="pt-BR" sz="3200" b="1" i="0" smtClean="0">
                          <a:latin typeface="Cambria Math"/>
                        </a:rPr>
                        <m:t>,</m:t>
                      </m:r>
                      <m:r>
                        <a:rPr lang="pt-BR" sz="3200" b="1" i="0" smtClean="0">
                          <a:latin typeface="Cambria Math"/>
                        </a:rPr>
                        <m:t>𝟎𝟐𝟓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2902141"/>
              </a:xfrm>
              <a:prstGeom prst="rect">
                <a:avLst/>
              </a:prstGeom>
              <a:blipFill rotWithShape="1">
                <a:blip r:embed="rId4"/>
                <a:stretch>
                  <a:fillRect l="-3846" t="-27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 flipV="1">
            <a:off x="2195736" y="5877272"/>
            <a:ext cx="511256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10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9176810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4079176810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614" t="-1923" b="-12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(n-1)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52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i="1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𝟏</m:t>
                      </m:r>
                      <m:r>
                        <a:rPr lang="pt-BR" b="1" i="1">
                          <a:latin typeface="Cambria Math"/>
                        </a:rPr>
                        <m:t>−</m:t>
                      </m:r>
                      <m:r>
                        <a:rPr lang="pt-BR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i="1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sSub>
                            <m:sSubPr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𝟏</m:t>
                      </m:r>
                      <m:r>
                        <a:rPr lang="pt-BR" b="1" i="1">
                          <a:latin typeface="Cambria Math"/>
                        </a:rPr>
                        <m:t>−</m:t>
                      </m:r>
                      <m:r>
                        <a:rPr lang="pt-BR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14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15 observações (n) 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/>
                  <a:t> Vamos obter um intervalo de 95% de confiança para a média populacional.</a:t>
                </a: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361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15 observações (n) </a:t>
                </a:r>
                <a:r>
                  <a:rPr lang="pt-BR" b="1" dirty="0" smtClean="0"/>
                  <a:t>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/>
                </a:r>
                <a:r>
                  <a:rPr lang="pt-BR" b="1" dirty="0" smtClean="0"/>
                  <a:t>Vamos obter um intervalo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95% de confiança </a:t>
                </a:r>
                <a:r>
                  <a:rPr lang="pt-BR" b="1" dirty="0" smtClean="0"/>
                  <a:t>para a média populacional.</a:t>
                </a: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05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118770"/>
            <a:ext cx="6789542" cy="4339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tângulo 6"/>
              <p:cNvSpPr/>
              <p:nvPr/>
            </p:nvSpPr>
            <p:spPr>
              <a:xfrm>
                <a:off x="395536" y="3429000"/>
                <a:ext cx="2376264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pt-BR" sz="3200" b="1" i="0" smtClean="0">
                          <a:latin typeface="Cambria Math"/>
                        </a:rPr>
                        <m:t>=</m:t>
                      </m:r>
                      <m:r>
                        <a:rPr lang="pt-BR" sz="3200" b="1" i="0" smtClean="0">
                          <a:latin typeface="Cambria Math"/>
                        </a:rPr>
                        <m:t>𝟎</m:t>
                      </m:r>
                      <m:r>
                        <a:rPr lang="pt-BR" sz="3200" b="1" i="0" smtClean="0">
                          <a:latin typeface="Cambria Math"/>
                        </a:rPr>
                        <m:t>,</m:t>
                      </m:r>
                      <m:r>
                        <a:rPr lang="pt-BR" sz="3200" b="1" i="0" smtClean="0">
                          <a:latin typeface="Cambria Math"/>
                        </a:rPr>
                        <m:t>𝟎𝟐𝟓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29000"/>
                <a:ext cx="2376264" cy="939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2555776" y="3898776"/>
            <a:ext cx="4752528" cy="19784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2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857279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45857279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614" t="-1923" b="-12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(n-1)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/>
          <p:cNvSpPr/>
          <p:nvPr/>
        </p:nvSpPr>
        <p:spPr>
          <a:xfrm>
            <a:off x="5004048" y="6165304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11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pt-BR" sz="3500" dirty="0" smtClean="0"/>
                  <a:t>A </a:t>
                </a:r>
                <a:r>
                  <a:rPr lang="pt-BR" sz="35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5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marL="355600" indent="-355600" algn="just"/>
                <a:r>
                  <a:rPr lang="pt-BR" sz="3500" b="1" dirty="0"/>
                  <a:t>Distribuição </a:t>
                </a:r>
                <a:r>
                  <a:rPr lang="pt-BR" sz="3500" b="1" dirty="0"/>
                  <a:t>amostral da proporção </a:t>
                </a:r>
                <a:r>
                  <a:rPr lang="pt-BR" sz="3500" b="1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5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5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sz="3500" b="1" dirty="0"/>
                  <a:t>)</a:t>
                </a:r>
                <a:endParaRPr lang="pt-BR" sz="3500" b="1" dirty="0"/>
              </a:p>
              <a:p>
                <a:pPr marL="0" indent="0" algn="just">
                  <a:buNone/>
                </a:pPr>
                <a:r>
                  <a:rPr lang="pt-BR" sz="3300" b="1" dirty="0" smtClean="0"/>
                  <a:t>Teorema do Limite Central:</a:t>
                </a:r>
                <a:r>
                  <a:rPr lang="pt-BR" sz="3300" dirty="0" smtClean="0"/>
                  <a:t> a </a:t>
                </a:r>
                <a:r>
                  <a:rPr lang="pt-BR" sz="3300" dirty="0"/>
                  <a:t>proporção amostral  de </a:t>
                </a:r>
                <a:r>
                  <a:rPr lang="pt-BR" sz="3300" dirty="0"/>
                  <a:t>sucessos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3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sz="3300" dirty="0"/>
                  <a:t>) em uma amostra de tamanho n tem </a:t>
                </a:r>
                <a:r>
                  <a:rPr lang="pt-BR" sz="3300" dirty="0"/>
                  <a:t>distribuição aproximadamente normal </a:t>
                </a:r>
                <a:r>
                  <a:rPr lang="pt-BR" sz="3300" dirty="0" smtClean="0"/>
                  <a:t>com</a:t>
                </a:r>
                <a14:m>
                  <m:oMath xmlns:m="http://schemas.openxmlformats.org/officeDocument/2006/math">
                    <m:r>
                      <a:rPr lang="pt-BR" sz="33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300" i="1">
                        <a:latin typeface="Cambria Math"/>
                      </a:rPr>
                      <m:t>𝑝</m:t>
                    </m:r>
                  </m:oMath>
                </a14:m>
                <a:r>
                  <a:rPr lang="pt-BR" sz="3300" dirty="0"/>
                  <a:t/>
                </a:r>
                <a:r>
                  <a:rPr lang="pt-BR" sz="3300" dirty="0"/>
                  <a:t>   e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300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33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33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(1−</m:t>
                        </m:r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33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sz="3300" dirty="0" smtClean="0"/>
                  <a:t>.</a:t>
                </a:r>
                <a:r>
                  <a:rPr lang="pt-BR" sz="3300" dirty="0"/>
                  <a:t/>
                </a:r>
              </a:p>
              <a:p>
                <a:pPr marL="0" indent="0" algn="ctr">
                  <a:buNone/>
                </a:pPr>
                <a:endParaRPr lang="pt-BR" sz="33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300" i="1">
                          <a:latin typeface="Cambria Math"/>
                        </a:rPr>
                        <m:t>𝑍</m:t>
                      </m:r>
                      <m:r>
                        <a:rPr lang="pt-BR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3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pt-BR" sz="33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33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3300" i="1">
                              <a:latin typeface="Cambria Math"/>
                            </a:rPr>
                            <m:t>−</m:t>
                          </m:r>
                          <m:r>
                            <a:rPr lang="pt-BR" sz="3300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33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33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33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pt-BR" sz="3300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pt-BR" sz="33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pt-BR" sz="33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33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3300" b="1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  <a:blipFill rotWithShape="1">
                <a:blip r:embed="rId2"/>
                <a:stretch>
                  <a:fillRect l="-1852" t="-2436" r="-1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637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15 observações (n) </a:t>
                </a:r>
                <a:r>
                  <a:rPr lang="pt-BR" b="1" dirty="0" smtClean="0"/>
                  <a:t>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/>
                </a:r>
                <a:r>
                  <a:rPr lang="pt-BR" b="1" dirty="0" smtClean="0"/>
                  <a:t>Vamos obter um intervalo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95% de confiança </a:t>
                </a:r>
                <a:r>
                  <a:rPr lang="pt-BR" b="1" dirty="0" smtClean="0"/>
                  <a:t>para a média populacional.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𝟗𝟓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𝟏𝟒𝟓</m:t>
                    </m:r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𝟏𝟐𝟏</m:t>
                            </m:r>
                          </m:num>
                          <m:den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𝟏𝟓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24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15 observações (n) </a:t>
                </a:r>
                <a:r>
                  <a:rPr lang="pt-BR" b="1" dirty="0" smtClean="0"/>
                  <a:t>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/>
                </a:r>
                <a:r>
                  <a:rPr lang="pt-BR" b="1" dirty="0" smtClean="0"/>
                  <a:t>Vamos obter um intervalo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95% de confiança </a:t>
                </a:r>
                <a:r>
                  <a:rPr lang="pt-BR" b="1" dirty="0" smtClean="0"/>
                  <a:t>para a média populacional.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𝟗𝟓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𝟎𝟗</m:t>
                    </m:r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1077913" lvl="1" indent="-620713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𝟓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𝟔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𝟏</m:t>
                      </m:r>
                      <m:sSup>
                        <m:s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𝝁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𝟔𝟗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𝟎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𝟗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pt-BR" sz="3200" b="1" dirty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515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1077913" lvl="1" indent="-620713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𝟓𝟔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𝟏</m:t>
                      </m:r>
                      <m:sSup>
                        <m:s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𝝁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𝟔𝟗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𝟎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𝟗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pt-BR" sz="3200" b="1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marL="0" lvl="1" indent="0" algn="just">
                  <a:buNone/>
                </a:pPr>
                <a:endParaRPr lang="pt-BR" sz="3200" b="1" dirty="0" smtClean="0">
                  <a:solidFill>
                    <a:srgbClr val="FF0000"/>
                  </a:solidFill>
                </a:endParaRPr>
              </a:p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Se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forem retiradas amostras repetidas vezes nesta população aproximadamente em 95% das vezes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o consumo médio de água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 estará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entre 56,91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𝒎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 e 69,09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𝒎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.</a:t>
                </a:r>
                <a:endParaRPr lang="pt-BR" sz="3200" b="1" dirty="0">
                  <a:solidFill>
                    <a:srgbClr val="FF0000"/>
                  </a:solidFill>
                </a:endParaRPr>
              </a:p>
              <a:p>
                <a:pPr marL="1077913" lvl="1" indent="-620713" algn="just">
                  <a:buNone/>
                </a:pPr>
                <a:endParaRPr lang="pt-BR" sz="3200" b="1" dirty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07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Exercício:</a:t>
            </a:r>
            <a:r>
              <a:rPr lang="pt-BR" dirty="0" smtClean="0"/>
              <a:t> A autorização de despejo para uma indústria requer que a concentração média mensal de COD (carbono orgânico dissolvido) seja igual ou inferior a 50mg/L. Uma indústria deseja estimar com 95% de confiança concentração média de COD a partir de 20 observações mensais de seus despejos, dadas por: 57, 60, 49, 50, 51, 60, 49, 53, 49, 56, 64, 60, 49, 52, 60, 40, 44, 38, 53 e 66.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07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/>
                  <a:t>1) Intervalo </a:t>
                </a:r>
                <a:r>
                  <a:rPr lang="pt-BR" sz="3200" b="1" dirty="0"/>
                  <a:t>de confiança para média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>
                    <a:solidFill>
                      <a:schemeClr val="tx1"/>
                    </a:solidFill>
                  </a:rPr>
                  <a:t> desconhecida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);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2)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proporção (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).</a:t>
                </a:r>
                <a:endParaRPr lang="pt-BR" sz="3200" b="1" dirty="0">
                  <a:solidFill>
                    <a:srgbClr val="FF0000"/>
                  </a:solidFill>
                </a:endParaRPr>
              </a:p>
              <a:p>
                <a:pPr marL="457200" lvl="1" indent="0" algn="just">
                  <a:buNone/>
                </a:pPr>
                <a:endParaRPr lang="pt-BR" sz="3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192" r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51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3500" dirty="0" smtClean="0"/>
                  <a:t>A </a:t>
                </a:r>
                <a:r>
                  <a:rPr lang="pt-BR" sz="35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5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marL="355600" indent="-355600" algn="just"/>
                <a:r>
                  <a:rPr lang="pt-BR" sz="3500" b="1" dirty="0"/>
                  <a:t>Distribuição </a:t>
                </a:r>
                <a:r>
                  <a:rPr lang="pt-BR" sz="3500" b="1" dirty="0"/>
                  <a:t>amostral da proporção </a:t>
                </a:r>
                <a:r>
                  <a:rPr lang="pt-BR" sz="3500" b="1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5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5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sz="3500" b="1" dirty="0"/>
                  <a:t>)</a:t>
                </a:r>
                <a:endParaRPr lang="pt-BR" sz="3500" b="1" dirty="0"/>
              </a:p>
              <a:p>
                <a:pPr marL="0" indent="0" algn="just">
                  <a:buNone/>
                </a:pPr>
                <a:r>
                  <a:rPr lang="pt-BR" sz="3300" b="1" dirty="0" smtClean="0"/>
                  <a:t>Teorema do Limite Central:</a:t>
                </a:r>
                <a:r>
                  <a:rPr lang="pt-BR" sz="3300" dirty="0" smtClean="0"/>
                  <a:t> a </a:t>
                </a:r>
                <a:r>
                  <a:rPr lang="pt-BR" sz="3300" dirty="0"/>
                  <a:t>proporção amostral  de </a:t>
                </a:r>
                <a:r>
                  <a:rPr lang="pt-BR" sz="3300" dirty="0"/>
                  <a:t>sucessos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3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sz="3300" dirty="0"/>
                  <a:t>) em uma amostra de tamanho n tem </a:t>
                </a:r>
                <a:r>
                  <a:rPr lang="pt-BR" sz="3300" dirty="0"/>
                  <a:t>distribuição aproximadamente normal </a:t>
                </a:r>
                <a:r>
                  <a:rPr lang="pt-BR" sz="3300" dirty="0" smtClean="0"/>
                  <a:t>com</a:t>
                </a:r>
                <a14:m>
                  <m:oMath xmlns:m="http://schemas.openxmlformats.org/officeDocument/2006/math">
                    <m:r>
                      <a:rPr lang="pt-BR" sz="33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300" i="1">
                        <a:latin typeface="Cambria Math"/>
                      </a:rPr>
                      <m:t>𝑝</m:t>
                    </m:r>
                  </m:oMath>
                </a14:m>
                <a:r>
                  <a:rPr lang="pt-BR" sz="3300" dirty="0"/>
                  <a:t/>
                </a:r>
                <a:r>
                  <a:rPr lang="pt-BR" sz="3300" dirty="0"/>
                  <a:t>   e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3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300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33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33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(1−</m:t>
                        </m:r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33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sz="3300" dirty="0"/>
                  <a:t/>
                </a:r>
                <a:endParaRPr lang="pt-BR" sz="3300" dirty="0" smtClean="0"/>
              </a:p>
              <a:p>
                <a:pPr marL="0" indent="0" algn="just">
                  <a:buNone/>
                </a:pPr>
                <a:r>
                  <a:rPr lang="pt-BR" sz="3300" dirty="0"/>
                  <a:t>o</a:t>
                </a:r>
                <a:r>
                  <a:rPr lang="pt-BR" sz="3300" dirty="0" smtClean="0"/>
                  <a:t>u seja,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3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pt-BR" sz="3300" b="0" i="1" smtClean="0">
                        <a:latin typeface="Cambria Math"/>
                      </a:rPr>
                      <m:t>~</m:t>
                    </m:r>
                    <m:r>
                      <a:rPr lang="pt-BR" sz="33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sz="33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3300" b="0" i="1" smtClean="0">
                            <a:latin typeface="Cambria Math"/>
                          </a:rPr>
                          <m:t>𝑝</m:t>
                        </m:r>
                        <m:r>
                          <a:rPr lang="pt-BR" sz="33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pt-BR" sz="33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3300" i="1">
                                <a:latin typeface="Cambria Math"/>
                              </a:rPr>
                              <m:t>𝑝</m:t>
                            </m:r>
                            <m:r>
                              <a:rPr lang="pt-BR" sz="3300" i="1">
                                <a:latin typeface="Cambria Math"/>
                              </a:rPr>
                              <m:t>(1−</m:t>
                            </m:r>
                            <m:r>
                              <a:rPr lang="pt-BR" sz="3300" i="1">
                                <a:latin typeface="Cambria Math"/>
                              </a:rPr>
                              <m:t>𝑝</m:t>
                            </m:r>
                            <m:r>
                              <a:rPr lang="pt-BR" sz="33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sz="33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pt-BR" sz="3300" b="0" i="1" smtClean="0">
                        <a:latin typeface="Cambria Math"/>
                      </a:rPr>
                      <m:t> →</m:t>
                    </m:r>
                    <m:r>
                      <a:rPr lang="pt-BR" sz="3300" i="1">
                        <a:latin typeface="Cambria Math"/>
                      </a:rPr>
                      <m:t>𝑍</m:t>
                    </m:r>
                    <m:r>
                      <a:rPr lang="pt-BR" sz="3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33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33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pt-BR" sz="3300" i="1">
                            <a:latin typeface="Cambria Math"/>
                          </a:rPr>
                          <m:t>−</m:t>
                        </m:r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3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33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33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pt-BR" sz="3300" i="1"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pt-BR" sz="33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pt-BR" sz="330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pt-BR" sz="33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pt-BR" sz="3300" b="1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  <a:blipFill rotWithShape="1">
                <a:blip r:embed="rId2"/>
                <a:stretch>
                  <a:fillRect l="-2148" t="-1740" r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87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3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300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t-BR" sz="3300" b="0" i="1" smtClean="0">
                          <a:latin typeface="Cambria Math"/>
                        </a:rPr>
                        <m:t>~</m:t>
                      </m:r>
                      <m:r>
                        <a:rPr lang="pt-BR" sz="33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sz="3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33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sz="3300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3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3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sz="3300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pt-BR" sz="33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sz="33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33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b="1" dirty="0" smtClean="0"/>
                  <a:t>Você deve observar que a variância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b="1" dirty="0" smtClean="0"/>
                  <a:t> depende do parâmetro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𝒑</m:t>
                    </m:r>
                  </m:oMath>
                </a14:m>
                <a:r>
                  <a:rPr lang="pt-BR" b="1" dirty="0" smtClean="0"/>
                  <a:t> (que é desconhecido). No entanto, para uma tamanho de amostra grande (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/>
                      </a:rPr>
                      <m:t>𝒏</m:t>
                    </m:r>
                    <m:r>
                      <a:rPr lang="pt-BR" b="1" i="1" dirty="0" smtClean="0">
                        <a:latin typeface="Cambria Math"/>
                      </a:rPr>
                      <m:t> ≥ </m:t>
                    </m:r>
                    <m:r>
                      <a:rPr lang="pt-BR" b="1" i="1" dirty="0" smtClean="0">
                        <a:latin typeface="Cambria Math"/>
                      </a:rPr>
                      <m:t>𝟑𝟎</m:t>
                    </m:r>
                  </m:oMath>
                </a14:m>
                <a:r>
                  <a:rPr lang="pt-BR" b="1" dirty="0" smtClean="0"/>
                  <a:t>) podemos utilizar o valor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b="1" dirty="0" smtClean="0"/>
                  <a:t> para o calculo da variância.</a:t>
                </a:r>
                <a:endParaRPr lang="pt-BR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  <a:blipFill rotWithShape="1">
                <a:blip r:embed="rId2"/>
                <a:stretch>
                  <a:fillRect l="-18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165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2)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proporção (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48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>
                    <a:solidFill>
                      <a:srgbClr val="FF0000"/>
                    </a:solidFill>
                  </a:rPr>
                  <a:t>2)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proporção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2649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1140164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0,4686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5580112" y="3501008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82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	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/>
                  <a:t>Um dos objetivos da Estatística é obter informações (estimativas) dos parâmetros populacionais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pt-BR" b="1" dirty="0" smtClean="0"/>
                  <a:t>) por meio de amostras representativas.</a:t>
                </a:r>
              </a:p>
              <a:p>
                <a:pPr algn="just"/>
                <a:r>
                  <a:rPr lang="pt-BR" b="1" dirty="0" smtClean="0"/>
                  <a:t>Tipos de estimativas</a:t>
                </a:r>
              </a:p>
              <a:p>
                <a:pPr lvl="1" algn="just"/>
                <a:r>
                  <a:rPr lang="pt-BR" b="1" dirty="0" smtClean="0"/>
                  <a:t>Estimativas por ponto (ou estimativas pontuais);</a:t>
                </a:r>
              </a:p>
              <a:p>
                <a:pPr lvl="1" algn="just"/>
                <a:r>
                  <a:rPr lang="pt-BR" b="1" dirty="0" smtClean="0"/>
                  <a:t>Estimativas por intervalo (ou estimativa intervalar).</a:t>
                </a:r>
                <a:endParaRPr lang="pt-BR" b="1" dirty="0" smtClean="0"/>
              </a:p>
              <a:p>
                <a:pPr lvl="1" algn="just"/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506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459" y="1916832"/>
            <a:ext cx="3534029" cy="2340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>
                    <a:solidFill>
                      <a:srgbClr val="FF0000"/>
                    </a:solidFill>
                  </a:rPr>
                  <a:t>2) Intervalo de confiança para proporção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/>
                            </a:rPr>
                            <m:t>−</m:t>
                          </m:r>
                          <m:r>
                            <a:rPr lang="pt-BR" b="1" i="1">
                              <a:latin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pt-BR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415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7938" y="1772816"/>
            <a:ext cx="3316550" cy="21962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2) Intervalo de confiança para proporção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800" b="1" i="1">
                              <a:latin typeface="Cambria Math"/>
                            </a:rPr>
                            <m:t>−</m:t>
                          </m:r>
                          <m:r>
                            <a:rPr lang="pt-BR" sz="18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1800" b="1" i="1">
                              <a:latin typeface="Cambria Math"/>
                            </a:rPr>
                            <m:t>,</m:t>
                          </m:r>
                          <m:r>
                            <a:rPr lang="pt-BR" sz="1800" b="1" i="1">
                              <a:latin typeface="Cambria Math"/>
                            </a:rPr>
                            <m:t>𝟗𝟔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sz="2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400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400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sz="1800" b="1" i="1">
                          <a:latin typeface="Cambria Math"/>
                        </a:rPr>
                        <m:t>=</m:t>
                      </m:r>
                      <m:r>
                        <a:rPr lang="pt-BR" sz="1800" b="1" i="1">
                          <a:latin typeface="Cambria Math"/>
                        </a:rPr>
                        <m:t>𝟎</m:t>
                      </m:r>
                      <m:r>
                        <a:rPr lang="pt-BR" sz="1800" b="1" i="1">
                          <a:latin typeface="Cambria Math"/>
                        </a:rPr>
                        <m:t>,</m:t>
                      </m:r>
                      <m:r>
                        <a:rPr lang="pt-BR" sz="18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acc>
                            <m:accPr>
                              <m:chr m:val="̂"/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r>
                            <a:rPr lang="pt-B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  <a:ea typeface="Cambria Math"/>
                  </a:rPr>
                  <a:t>:</a:t>
                </a:r>
                <a14:m>
                  <m:oMath xmlns:m="http://schemas.openxmlformats.org/officeDocument/2006/math">
                    <m:r>
                      <a:rPr lang="pt-BR" sz="3200" b="1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sz="32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2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sz="3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32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200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32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sz="3200" b="1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3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32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2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03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971550" lvl="1" indent="-514350" algn="just">
                  <a:buAutoNum type="alphaLcParenR"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Estime a proporção de pessoas afetadas pela crise econômica (estimativa pontual);</a:t>
                </a:r>
              </a:p>
              <a:p>
                <a:pPr marL="971550" lvl="1" indent="-514350" algn="just">
                  <a:buAutoNum type="alphaLcParenR"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chemeClr val="tx1"/>
                    </a:solidFill>
                  </a:rPr>
                  <a:t>.</a:t>
                </a:r>
                <a:endParaRPr lang="pt-BR" sz="3200" b="1" dirty="0">
                  <a:solidFill>
                    <a:schemeClr val="tx1"/>
                  </a:solidFill>
                </a:endParaRP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 b="-50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74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971550" lvl="1" indent="-514350" algn="just">
                  <a:buAutoNum type="alphaLcParenR"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Estime a proporção de pessoas afetadas pela crise econômica (estimativa pontual)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</a:rPr>
                            <m:t>𝟖𝟐𝟎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𝟏𝟐𝟎𝟎</m:t>
                          </m:r>
                        </m:den>
                      </m:f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𝟎</m:t>
                      </m:r>
                      <m:r>
                        <a:rPr lang="pt-BR" sz="3200" b="1" i="1" smtClean="0">
                          <a:latin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514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1160463" lvl="1" indent="-703263" algn="just">
                  <a:buNone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b) 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chemeClr val="tx1"/>
                    </a:solidFill>
                  </a:rPr>
                  <a:t>.</a:t>
                </a:r>
                <a:endParaRPr lang="pt-BR" sz="3200" b="1" dirty="0">
                  <a:solidFill>
                    <a:schemeClr val="tx1"/>
                  </a:solidFill>
                </a:endParaRPr>
              </a:p>
              <a:p>
                <a:pPr marL="457200" lvl="1" indent="0" algn="just">
                  <a:buNone/>
                </a:pPr>
                <a:r>
                  <a:rPr lang="pt-BR" sz="3000" b="1" dirty="0" smtClean="0">
                    <a:solidFill>
                      <a:srgbClr val="FF0000"/>
                    </a:solidFill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pt-BR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000" b="1" dirty="0">
                    <a:solidFill>
                      <a:srgbClr val="FF0000"/>
                    </a:solidFill>
                    <a:ea typeface="Cambria Math"/>
                  </a:rPr>
                  <a:t>:</a:t>
                </a:r>
                <a14:m>
                  <m:oMath xmlns:m="http://schemas.openxmlformats.org/officeDocument/2006/math">
                    <m:r>
                      <a:rPr lang="pt-BR" sz="3000" b="1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sz="3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30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pt-BR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0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sz="30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30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000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3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sz="3000" b="1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30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30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0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sz="3000" b="1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0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837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 smtClean="0">
                <a:solidFill>
                  <a:srgbClr val="FF0000"/>
                </a:solidFill>
              </a:rPr>
              <a:t>Exemplo</a:t>
            </a:r>
            <a:endParaRPr lang="pt-BR" sz="3200" b="1" dirty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endParaRPr lang="pt-BR" sz="2000" b="1" dirty="0" smtClean="0"/>
          </a:p>
          <a:p>
            <a:pPr marL="457200" lvl="1" indent="0" algn="just">
              <a:buNone/>
            </a:pPr>
            <a:endParaRPr lang="pt-BR" sz="3200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tângulo 6"/>
              <p:cNvSpPr/>
              <p:nvPr/>
            </p:nvSpPr>
            <p:spPr>
              <a:xfrm>
                <a:off x="744577" y="1926610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90%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 smtClean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7" y="1926610"/>
                <a:ext cx="396044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0,4500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0,4500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845189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0,4686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3995936" y="285293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01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450850" lvl="1" indent="6350" algn="just">
                  <a:buNone/>
                </a:pPr>
                <a:r>
                  <a:rPr lang="pt-BR" b="1" dirty="0" smtClean="0">
                    <a:solidFill>
                      <a:schemeClr val="tx1"/>
                    </a:solidFill>
                  </a:rPr>
                  <a:t>b) 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b="1" dirty="0" smtClean="0">
                    <a:solidFill>
                      <a:schemeClr val="tx1"/>
                    </a:solidFill>
                  </a:rPr>
                  <a:t>.</a:t>
                </a:r>
                <a:endParaRPr lang="pt-BR" b="1" dirty="0">
                  <a:solidFill>
                    <a:schemeClr val="tx1"/>
                  </a:solidFill>
                </a:endParaRP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b="1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𝟔𝟖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𝟔𝟒𝟓</m:t>
                    </m:r>
                    <m:rad>
                      <m:radPr>
                        <m:degHide m:val="on"/>
                        <m:ctrlPr>
                          <a:rPr lang="pt-BR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/>
                              </a:rPr>
                              <m:t>𝟏𝟐𝟎𝟎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393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450850" lvl="1" indent="6350" algn="just">
                  <a:buNone/>
                </a:pPr>
                <a:r>
                  <a:rPr lang="pt-BR" b="1" dirty="0" smtClean="0">
                    <a:solidFill>
                      <a:schemeClr val="tx1"/>
                    </a:solidFill>
                  </a:rPr>
                  <a:t>b) 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b="1" dirty="0" smtClean="0">
                    <a:solidFill>
                      <a:schemeClr val="tx1"/>
                    </a:solidFill>
                  </a:rPr>
                  <a:t>.</a:t>
                </a:r>
                <a:endParaRPr lang="pt-BR" b="1" dirty="0">
                  <a:solidFill>
                    <a:schemeClr val="tx1"/>
                  </a:solidFill>
                </a:endParaRP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𝟔𝟖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𝟔𝟒𝟓</m:t>
                    </m:r>
                    <m:rad>
                      <m:radPr>
                        <m:degHide m:val="on"/>
                        <m:ctrlPr>
                          <a:rPr lang="pt-BR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/>
                              </a:rPr>
                              <m:t>𝟏𝟐𝟎𝟎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/>
              </a:p>
              <a:p>
                <a:pPr marL="0" lvl="1" indent="0" algn="just"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𝟔𝟔</m:t>
                      </m:r>
                      <m:r>
                        <a:rPr lang="pt-BR" b="1" i="1" smtClean="0">
                          <a:latin typeface="Cambria Math"/>
                        </a:rPr>
                        <m:t>&lt;</m:t>
                      </m:r>
                      <m:r>
                        <a:rPr lang="pt-BR" b="1" i="1" smtClean="0">
                          <a:latin typeface="Cambria Math"/>
                        </a:rPr>
                        <m:t>𝒑</m:t>
                      </m:r>
                      <m:r>
                        <a:rPr lang="pt-BR" b="1" i="1" smtClean="0">
                          <a:latin typeface="Cambria Math"/>
                        </a:rPr>
                        <m:t>&lt;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𝟕𝟎</m:t>
                      </m:r>
                    </m:oMath>
                  </m:oMathPara>
                </a14:m>
                <a:endParaRPr lang="pt-BR" b="1" dirty="0" smtClean="0"/>
              </a:p>
              <a:p>
                <a:pPr marL="0" lvl="1" indent="0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53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ChangeAspect="1"/>
          </p:cNvGraphicFramePr>
          <p:nvPr>
            <p:ph idx="1"/>
          </p:nvPr>
        </p:nvGraphicFramePr>
        <p:xfrm>
          <a:off x="2643174" y="2285992"/>
          <a:ext cx="3762380" cy="791667"/>
        </p:xfrm>
        <a:graphic>
          <a:graphicData uri="http://schemas.openxmlformats.org/presentationml/2006/ole">
            <p:oleObj spid="_x0000_s1026" name="Equação" r:id="rId3" imgW="965160" imgH="2030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7158" y="3714752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Se forem retiradas amostras repetidas vezes nesta população, aproximadamente, em 90% das vezes a proporção (</a:t>
            </a:r>
            <a:r>
              <a:rPr lang="pt-BR" sz="3600" b="1" i="1" dirty="0" smtClean="0"/>
              <a:t>p</a:t>
            </a:r>
            <a:r>
              <a:rPr lang="pt-BR" sz="3600" b="1" dirty="0" smtClean="0"/>
              <a:t>) de pessoas que se dizem afetadas pela crise econômica estará entre 0,66 e 0,70.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753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Ponto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/>
                  <a:t>Em uma amostra de n elementos os valores obtidos para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b="1" dirty="0" smtClean="0"/>
                  <a:t>) são estimativas dos parâmetros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pt-BR" b="1" dirty="0" smtClean="0"/>
                  <a:t>).</a:t>
                </a:r>
              </a:p>
              <a:p>
                <a:pPr algn="just"/>
                <a:r>
                  <a:rPr lang="pt-BR" b="1" dirty="0" smtClean="0"/>
                  <a:t>Exemplo:</a:t>
                </a:r>
              </a:p>
              <a:p>
                <a:pPr lvl="1" algn="just"/>
                <a:r>
                  <a:rPr lang="pt-BR" b="1" dirty="0" smtClean="0"/>
                  <a:t>Avaliar o peso (variável X), em kg, de 35 estudantes da universidade (n=35) e obter, por meio da amostra,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𝟔𝟓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𝐤𝐠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𝟏𝟎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𝐤𝐠</m:t>
                    </m:r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 algn="just"/>
                <a:endParaRPr lang="pt-BR" sz="900" b="1" i="1" dirty="0" smtClean="0">
                  <a:latin typeface="Cambria Math"/>
                  <a:ea typeface="Cambria Math"/>
                </a:endParaRP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𝟔𝟓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𝐤𝐠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é uma estimativa por ponto (pontual) de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pt-BR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𝐤𝐠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é uma estimativa pontual de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lvl="1" algn="just"/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852" b="-39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886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Exercício: </a:t>
            </a:r>
            <a:r>
              <a:rPr lang="pt-BR" dirty="0" smtClean="0"/>
              <a:t>Uma amostra de 300 habitantes de uma grande cidade revelou que 180 delas desejavam a fluoração da água. Encontre o intervalo de 90% de confiança para a verdadeira proporção dos que NÃO desejam a fluoração. Você diria que é a maioria da população?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53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pt-BR" sz="3200" b="1" dirty="0" smtClean="0"/>
              <a:t>O </a:t>
            </a:r>
            <a:r>
              <a:rPr lang="pt-BR" sz="3200" b="1" dirty="0" smtClean="0">
                <a:solidFill>
                  <a:srgbClr val="FF0000"/>
                </a:solidFill>
              </a:rPr>
              <a:t>parâmetro populacional </a:t>
            </a:r>
            <a:r>
              <a:rPr lang="pt-BR" sz="3200" b="1" dirty="0" smtClean="0"/>
              <a:t>é estimado por </a:t>
            </a:r>
            <a:r>
              <a:rPr lang="pt-BR" sz="3200" b="1" dirty="0" smtClean="0">
                <a:solidFill>
                  <a:srgbClr val="FF0000"/>
                </a:solidFill>
              </a:rPr>
              <a:t>dois valores</a:t>
            </a:r>
            <a:r>
              <a:rPr lang="pt-BR" sz="3200" b="1" dirty="0" smtClean="0"/>
              <a:t>, obtidos por meio de cálculos com os dados amostrais e informações sobre a distribuição amostral da estatística, formando um intervalo denominado </a:t>
            </a:r>
            <a:r>
              <a:rPr lang="pt-BR" sz="3200" b="1" dirty="0" smtClean="0">
                <a:solidFill>
                  <a:srgbClr val="FF0000"/>
                </a:solidFill>
              </a:rPr>
              <a:t>intervalo de confiança</a:t>
            </a:r>
            <a:r>
              <a:rPr lang="pt-BR" sz="3200" b="1" dirty="0" smtClean="0"/>
              <a:t>, dentro do qual se espera encontrar o verdadeiro valor do parâmetro.</a:t>
            </a:r>
          </a:p>
        </p:txBody>
      </p:sp>
    </p:spTree>
    <p:extLst>
      <p:ext uri="{BB962C8B-B14F-4D97-AF65-F5344CB8AC3E}">
        <p14:creationId xmlns:p14="http://schemas.microsoft.com/office/powerpoint/2010/main" xmlns="" val="35948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/>
                  <a:t>1) Intervalo </a:t>
                </a:r>
                <a:r>
                  <a:rPr lang="pt-BR" sz="3200" b="1" dirty="0"/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/>
                  <a:t>conhecida e desconhecida</a:t>
                </a:r>
                <a:r>
                  <a:rPr lang="pt-BR" sz="3200" b="1" dirty="0" smtClean="0"/>
                  <a:t>);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2) Intervalo </a:t>
                </a:r>
                <a:r>
                  <a:rPr lang="pt-BR" sz="3200" b="1" dirty="0"/>
                  <a:t>de confiança para proporção.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23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Definimos um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intervalo simétrico</a:t>
                </a:r>
                <a:r>
                  <a:rPr lang="pt-BR" sz="3200" b="1" dirty="0" smtClean="0"/>
                  <a:t> ao redor da média amostral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3200" b="1" i="1" smtClean="0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BR" sz="3200" b="1" dirty="0" smtClean="0"/>
                  <a:t>) que contém valores “plausíveis” para a média populacional (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3200" b="1" dirty="0" smtClean="0"/>
                  <a:t>)</a:t>
                </a:r>
                <a:endParaRPr lang="pt-BR" sz="3200" b="1" dirty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Os intervalos são construídos de acordo com um dado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“nível de confiança (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)”</a:t>
                </a:r>
                <a:endParaRPr lang="pt-BR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078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1937</Words>
  <Application>Microsoft Office PowerPoint</Application>
  <PresentationFormat>Apresentação na tela (4:3)</PresentationFormat>
  <Paragraphs>1710</Paragraphs>
  <Slides>60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2" baseType="lpstr">
      <vt:lpstr>Tema do Office</vt:lpstr>
      <vt:lpstr>Equação</vt:lpstr>
      <vt:lpstr>LCE2112 – Estatística Aplicada às Ciências Sociais e Ambientais</vt:lpstr>
      <vt:lpstr>Relembrando</vt:lpstr>
      <vt:lpstr>Relembrando</vt:lpstr>
      <vt:lpstr>Relembrando</vt:lpstr>
      <vt:lpstr>Teoria da Estimação </vt:lpstr>
      <vt:lpstr>Estimativa por Ponto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Relembrando</vt:lpstr>
      <vt:lpstr>Distribuição t Student</vt:lpstr>
      <vt:lpstr>Distribuição t Student</vt:lpstr>
      <vt:lpstr>Estimativa por Intervalo</vt:lpstr>
      <vt:lpstr>Estimativa por Intervalo</vt:lpstr>
      <vt:lpstr>Estimativa por Intervalo</vt:lpstr>
      <vt:lpstr>Distribuição t Student</vt:lpstr>
      <vt:lpstr>Estimativa por Intervalo</vt:lpstr>
      <vt:lpstr>Estimativa por Intervalo</vt:lpstr>
      <vt:lpstr>Estimativa por Intervalo</vt:lpstr>
      <vt:lpstr>Estimativa por Intervalo</vt:lpstr>
      <vt:lpstr>Distribuição t Student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Relembrando</vt:lpstr>
      <vt:lpstr>Relembrando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***</cp:lastModifiedBy>
  <cp:revision>310</cp:revision>
  <cp:lastPrinted>2014-09-17T20:46:08Z</cp:lastPrinted>
  <dcterms:created xsi:type="dcterms:W3CDTF">2014-08-05T19:39:36Z</dcterms:created>
  <dcterms:modified xsi:type="dcterms:W3CDTF">2018-11-07T13:55:45Z</dcterms:modified>
</cp:coreProperties>
</file>