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media/image4.jpg" ContentType="image/jpg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7" r:id="rId5"/>
    <p:sldId id="366" r:id="rId6"/>
    <p:sldId id="413" r:id="rId7"/>
    <p:sldId id="412" r:id="rId8"/>
    <p:sldId id="365" r:id="rId9"/>
    <p:sldId id="414" r:id="rId10"/>
    <p:sldId id="415" r:id="rId11"/>
    <p:sldId id="416" r:id="rId12"/>
    <p:sldId id="259" r:id="rId13"/>
    <p:sldId id="367" r:id="rId14"/>
    <p:sldId id="262" r:id="rId15"/>
    <p:sldId id="263" r:id="rId16"/>
    <p:sldId id="264" r:id="rId17"/>
    <p:sldId id="265" r:id="rId18"/>
    <p:sldId id="266" r:id="rId19"/>
    <p:sldId id="267" r:id="rId20"/>
    <p:sldId id="261" r:id="rId21"/>
    <p:sldId id="417" r:id="rId22"/>
    <p:sldId id="418" r:id="rId23"/>
  </p:sldIdLst>
  <p:sldSz cx="12188825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CA4"/>
    <a:srgbClr val="000000"/>
    <a:srgbClr val="FFC000"/>
    <a:srgbClr val="00B050"/>
    <a:srgbClr val="FF0000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4112" autoAdjust="0"/>
    <p:restoredTop sz="86470" autoAdjust="0"/>
  </p:normalViewPr>
  <p:slideViewPr>
    <p:cSldViewPr showGuides="1">
      <p:cViewPr varScale="1">
        <p:scale>
          <a:sx n="175" d="100"/>
          <a:sy n="175" d="100"/>
        </p:scale>
        <p:origin x="1112" y="18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29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F0F2D2-4E03-4E87-881B-198B108283F0}" type="datetime1">
              <a:rPr lang="pt-BR" smtClean="0"/>
              <a:t>26/02/2020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pt-BR" smtClean="0"/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A954C96-F950-4EFD-8659-3C8777F1694A}" type="datetime1">
              <a:rPr lang="pt-BR" noProof="0" smtClean="0"/>
              <a:t>26/02/2020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pt-BR" noProof="0" smtClean="0"/>
              <a:t>‹n.º›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/>
          <a:p>
            <a:pPr rtl="0"/>
            <a:fld id="{EDCA5A14-849E-4797-888F-B6703C1909EE}" type="datetime1">
              <a:rPr lang="pt-BR" noProof="0" smtClean="0"/>
              <a:t>26/02/2020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‹n.º›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41F4F3-8B49-479A-BF0A-E848B6C74556}" type="datetime1">
              <a:rPr lang="pt-BR" noProof="0" smtClean="0"/>
              <a:t>26/02/2020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‹n.º›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8478D-11D7-480A-80C8-E7FB6004CA99}" type="datetime1">
              <a:rPr lang="pt-BR" noProof="0" smtClean="0"/>
              <a:t>26/02/2020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‹n.º›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DE987-17CF-441E-940E-246D11F48318}" type="datetime1">
              <a:rPr lang="pt-BR" noProof="0" smtClean="0"/>
              <a:t>26/02/2020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‹n.º›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4A7186-C852-436D-A012-C0FE1F86C5F5}" type="datetime1">
              <a:rPr lang="pt-BR" noProof="0" smtClean="0"/>
              <a:t>26/02/2020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‹n.º›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34519-C77E-4531-ABAB-D0CBFCC54A11}" type="datetime1">
              <a:rPr lang="pt-BR" noProof="0" smtClean="0"/>
              <a:t>26/02/2020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‹n.º›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8EAEC0-1AA2-40A5-BC17-6DE69BE22F34}" type="datetime1">
              <a:rPr lang="pt-BR" noProof="0" smtClean="0"/>
              <a:t>26/02/2020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‹n.º›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E33B2D-3E1B-472D-9063-2C3CBCD64C33}" type="datetime1">
              <a:rPr lang="pt-BR" noProof="0" smtClean="0"/>
              <a:t>26/02/2020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‹n.º›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A93DC-0175-4DB7-81CC-D6634775E8EC}" type="datetime1">
              <a:rPr lang="pt-BR" noProof="0" smtClean="0"/>
              <a:t>26/02/2020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‹n.º›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429A32-061F-40B2-B29A-1586F9B0F3CF}" type="datetime1">
              <a:rPr lang="pt-BR" noProof="0" smtClean="0"/>
              <a:t>26/02/2020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t-BR" noProof="0" smtClean="0"/>
              <a:t>‹n.º›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76DF9CB-4585-4DD8-826D-CD072D7A5CC1}" type="datetime1">
              <a:rPr lang="pt-BR" noProof="0" smtClean="0"/>
              <a:t>26/02/2020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pt-BR" noProof="0" smtClean="0"/>
              <a:pPr rtl="0"/>
              <a:t>‹n.º›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ciane@usp.br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hyperlink" Target="http://www.usp.br/inovaca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05174" y="626367"/>
            <a:ext cx="7333454" cy="2514601"/>
          </a:xfrm>
        </p:spPr>
        <p:txBody>
          <a:bodyPr rtlCol="0">
            <a:normAutofit/>
          </a:bodyPr>
          <a:lstStyle/>
          <a:p>
            <a:r>
              <a:rPr lang="pt-BR" sz="4800" dirty="0"/>
              <a:t>Criação de Novos Negócios</a:t>
            </a:r>
            <a:br>
              <a:rPr lang="pt-BR" sz="4800" dirty="0"/>
            </a:b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89756" y="4382765"/>
            <a:ext cx="9001000" cy="3066278"/>
          </a:xfrm>
        </p:spPr>
        <p:txBody>
          <a:bodyPr rtlCol="0"/>
          <a:lstStyle/>
          <a:p>
            <a:pPr algn="ctr" rtl="0"/>
            <a:r>
              <a:rPr lang="pt-BR" b="1" dirty="0"/>
              <a:t>Profa. </a:t>
            </a:r>
            <a:r>
              <a:rPr lang="pt-BR" b="1" dirty="0" err="1"/>
              <a:t>Geciane</a:t>
            </a:r>
            <a:r>
              <a:rPr lang="pt-BR" b="1" dirty="0"/>
              <a:t> Porto</a:t>
            </a:r>
          </a:p>
          <a:p>
            <a:pPr algn="ctr" rtl="0"/>
            <a:r>
              <a:rPr lang="pt-BR" b="1" dirty="0">
                <a:hlinkClick r:id="rId3"/>
              </a:rPr>
              <a:t>geciane@usp.br</a:t>
            </a:r>
            <a:endParaRPr lang="pt-BR" b="1" dirty="0"/>
          </a:p>
          <a:p>
            <a:pPr algn="ctr" rtl="0"/>
            <a:r>
              <a:rPr lang="pt-BR" b="1" dirty="0"/>
              <a:t>3315 – 4591 (</a:t>
            </a:r>
            <a:r>
              <a:rPr lang="pt-BR" b="1" dirty="0" smtClean="0"/>
              <a:t>AUSPIN – Agencia USP de Inovação 2ª ) </a:t>
            </a:r>
          </a:p>
          <a:p>
            <a:pPr algn="ctr" rtl="0"/>
            <a:r>
              <a:rPr lang="pt-BR" b="1" dirty="0" smtClean="0"/>
              <a:t> </a:t>
            </a:r>
            <a:r>
              <a:rPr lang="pt-BR" b="1" dirty="0"/>
              <a:t>3315- 3914 FEARP sala 40 bloco C1</a:t>
            </a:r>
          </a:p>
          <a:p>
            <a:pPr algn="ctr"/>
            <a:endParaRPr lang="pt-BR" b="1" dirty="0"/>
          </a:p>
          <a:p>
            <a:pPr algn="ctr" rtl="0"/>
            <a:endParaRPr lang="pt-BR" dirty="0"/>
          </a:p>
        </p:txBody>
      </p:sp>
      <p:sp>
        <p:nvSpPr>
          <p:cNvPr id="5" name="object 3">
            <a:extLst>
              <a:ext uri="{FF2B5EF4-FFF2-40B4-BE49-F238E27FC236}">
                <a16:creationId xmlns="" xmlns:a16="http://schemas.microsoft.com/office/drawing/2014/main" id="{157F22F7-33D0-4A61-9024-F49A38D0EF09}"/>
              </a:ext>
            </a:extLst>
          </p:cNvPr>
          <p:cNvSpPr txBox="1"/>
          <p:nvPr/>
        </p:nvSpPr>
        <p:spPr>
          <a:xfrm>
            <a:off x="1237356" y="3237465"/>
            <a:ext cx="61023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i="1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Escolha </a:t>
            </a:r>
            <a:r>
              <a:rPr lang="pt-BR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do</a:t>
            </a:r>
            <a:r>
              <a:rPr lang="pt-BR" sz="3600" b="1" i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 </a:t>
            </a:r>
            <a:r>
              <a:rPr lang="pt-BR" sz="3600" b="1" i="1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negócio</a:t>
            </a:r>
            <a:endParaRPr lang="pt-BR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eorgia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="" xmlns:a16="http://schemas.microsoft.com/office/drawing/2014/main" id="{3BF47615-5083-48FA-BE46-46DBC30D0FDC}"/>
              </a:ext>
            </a:extLst>
          </p:cNvPr>
          <p:cNvSpPr/>
          <p:nvPr/>
        </p:nvSpPr>
        <p:spPr>
          <a:xfrm>
            <a:off x="7037243" y="2841621"/>
            <a:ext cx="1682123" cy="1330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="" xmlns:a16="http://schemas.microsoft.com/office/drawing/2014/main" id="{FAB7B941-1ADA-49D5-ADBB-6308C0409E60}"/>
              </a:ext>
            </a:extLst>
          </p:cNvPr>
          <p:cNvSpPr/>
          <p:nvPr/>
        </p:nvSpPr>
        <p:spPr>
          <a:xfrm>
            <a:off x="10433447" y="2841621"/>
            <a:ext cx="1747238" cy="1330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="" xmlns:a16="http://schemas.microsoft.com/office/drawing/2014/main" id="{4FE41CEF-5C06-4C0B-A854-8E9C9D91CC9D}"/>
              </a:ext>
            </a:extLst>
          </p:cNvPr>
          <p:cNvSpPr/>
          <p:nvPr/>
        </p:nvSpPr>
        <p:spPr>
          <a:xfrm>
            <a:off x="8719366" y="2841621"/>
            <a:ext cx="1747238" cy="1330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="" xmlns:a16="http://schemas.microsoft.com/office/drawing/2014/main" id="{6FA03AEE-844D-4BBC-9A45-54F62B6A442D}"/>
              </a:ext>
            </a:extLst>
          </p:cNvPr>
          <p:cNvSpPr/>
          <p:nvPr/>
        </p:nvSpPr>
        <p:spPr>
          <a:xfrm>
            <a:off x="4078188" y="4171945"/>
            <a:ext cx="8820150" cy="267203"/>
          </a:xfrm>
          <a:custGeom>
            <a:avLst/>
            <a:gdLst/>
            <a:ahLst/>
            <a:cxnLst/>
            <a:rect l="l" t="t" r="r" b="b"/>
            <a:pathLst>
              <a:path w="8820150" h="431800">
                <a:moveTo>
                  <a:pt x="0" y="0"/>
                </a:moveTo>
                <a:lnTo>
                  <a:pt x="8820150" y="0"/>
                </a:lnTo>
                <a:lnTo>
                  <a:pt x="882015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="" xmlns:a16="http://schemas.microsoft.com/office/drawing/2014/main" id="{290FEA2C-8810-4F61-9B75-DD585434C75F}"/>
              </a:ext>
            </a:extLst>
          </p:cNvPr>
          <p:cNvSpPr/>
          <p:nvPr/>
        </p:nvSpPr>
        <p:spPr>
          <a:xfrm>
            <a:off x="-608043" y="2617603"/>
            <a:ext cx="8820150" cy="267203"/>
          </a:xfrm>
          <a:custGeom>
            <a:avLst/>
            <a:gdLst/>
            <a:ahLst/>
            <a:cxnLst/>
            <a:rect l="l" t="t" r="r" b="b"/>
            <a:pathLst>
              <a:path w="8820150" h="431800">
                <a:moveTo>
                  <a:pt x="0" y="0"/>
                </a:moveTo>
                <a:lnTo>
                  <a:pt x="8820150" y="0"/>
                </a:lnTo>
                <a:lnTo>
                  <a:pt x="882015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780" y="314281"/>
            <a:ext cx="10441160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5080">
              <a:lnSpc>
                <a:spcPct val="100000"/>
              </a:lnSpc>
            </a:pPr>
            <a:r>
              <a:rPr dirty="0"/>
              <a:t>Criação de um novo negócio a partir de um</a:t>
            </a:r>
            <a:r>
              <a:rPr spc="-100" dirty="0"/>
              <a:t> </a:t>
            </a:r>
            <a:r>
              <a:rPr dirty="0"/>
              <a:t>novo  conceito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8192" y="1628800"/>
            <a:ext cx="9852804" cy="3831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Surge a partir de um </a:t>
            </a:r>
            <a:r>
              <a:rPr sz="2500" spc="-5" dirty="0">
                <a:solidFill>
                  <a:srgbClr val="712D1C"/>
                </a:solidFill>
                <a:latin typeface="+mj-lt"/>
                <a:cs typeface="Georgia"/>
              </a:rPr>
              <a:t>produto/serviço</a:t>
            </a:r>
            <a:r>
              <a:rPr sz="2500" spc="-2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novo</a:t>
            </a:r>
            <a:endParaRPr sz="2500" dirty="0">
              <a:latin typeface="+mj-lt"/>
              <a:cs typeface="Georgia"/>
            </a:endParaRPr>
          </a:p>
          <a:p>
            <a:pPr marL="457200" indent="-457200"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2600" dirty="0">
              <a:latin typeface="+mj-lt"/>
              <a:cs typeface="Times New Roman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sz="2500" dirty="0" err="1">
                <a:solidFill>
                  <a:srgbClr val="712D1C"/>
                </a:solidFill>
                <a:latin typeface="+mj-lt"/>
                <a:cs typeface="Georgia"/>
              </a:rPr>
              <a:t>Exige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 competência técnica </a:t>
            </a:r>
            <a:r>
              <a:rPr sz="2500" spc="-5" dirty="0">
                <a:solidFill>
                  <a:srgbClr val="712D1C"/>
                </a:solidFill>
                <a:latin typeface="+mj-lt"/>
                <a:cs typeface="Georgia"/>
              </a:rPr>
              <a:t>e/ou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grande</a:t>
            </a:r>
            <a:r>
              <a:rPr sz="2500" spc="-6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criatividade</a:t>
            </a:r>
            <a:endParaRPr sz="2500" dirty="0">
              <a:latin typeface="+mj-lt"/>
              <a:cs typeface="Georgia"/>
            </a:endParaRPr>
          </a:p>
          <a:p>
            <a:pPr marL="457200" indent="-457200"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2600" dirty="0">
              <a:latin typeface="+mj-lt"/>
              <a:cs typeface="Times New Roman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sz="2500" dirty="0" err="1">
                <a:solidFill>
                  <a:srgbClr val="712D1C"/>
                </a:solidFill>
                <a:latin typeface="+mj-lt"/>
                <a:cs typeface="Georgia"/>
              </a:rPr>
              <a:t>Demanda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 capacidade de</a:t>
            </a:r>
            <a:r>
              <a:rPr sz="2500" spc="-6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inovação</a:t>
            </a:r>
            <a:endParaRPr sz="2500" dirty="0">
              <a:latin typeface="+mj-lt"/>
              <a:cs typeface="Georgia"/>
            </a:endParaRPr>
          </a:p>
          <a:p>
            <a:pPr marL="457200" indent="-457200"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2600" dirty="0">
              <a:latin typeface="+mj-lt"/>
              <a:cs typeface="Times New Roman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sz="2500" dirty="0" err="1">
                <a:solidFill>
                  <a:srgbClr val="712D1C"/>
                </a:solidFill>
                <a:latin typeface="+mj-lt"/>
                <a:cs typeface="Georgia"/>
              </a:rPr>
              <a:t>Demanda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 habilidade para prever padrões e</a:t>
            </a:r>
            <a:r>
              <a:rPr sz="2500" spc="-8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tendências</a:t>
            </a:r>
            <a:endParaRPr sz="2500" dirty="0">
              <a:latin typeface="+mj-lt"/>
              <a:cs typeface="Georgia"/>
            </a:endParaRPr>
          </a:p>
          <a:p>
            <a:pPr marL="457200" indent="-457200">
              <a:spcBef>
                <a:spcPts val="35"/>
              </a:spcBef>
              <a:buFont typeface="Arial" panose="020B0604020202020204" pitchFamily="34" charset="0"/>
              <a:buChar char="•"/>
            </a:pPr>
            <a:endParaRPr sz="3100" dirty="0">
              <a:latin typeface="+mj-lt"/>
              <a:cs typeface="Times New Roman"/>
            </a:endParaRPr>
          </a:p>
          <a:p>
            <a:pPr marL="355600" marR="753745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2500" spc="-5" dirty="0">
                <a:solidFill>
                  <a:srgbClr val="712D1C"/>
                </a:solidFill>
                <a:latin typeface="+mj-lt"/>
                <a:cs typeface="Georgia"/>
              </a:rPr>
              <a:t>Um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novo conceito pode criar um novo mercado</a:t>
            </a:r>
            <a:r>
              <a:rPr sz="2500" spc="-7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e  revolucionar a</a:t>
            </a:r>
            <a:r>
              <a:rPr sz="2500" spc="-10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 err="1">
                <a:solidFill>
                  <a:srgbClr val="712D1C"/>
                </a:solidFill>
                <a:latin typeface="+mj-lt"/>
                <a:cs typeface="Georgia"/>
              </a:rPr>
              <a:t>sociedade</a:t>
            </a:r>
            <a:endParaRPr sz="2500" dirty="0">
              <a:latin typeface="+mj-lt"/>
              <a:cs typeface="Georgia"/>
            </a:endParaRPr>
          </a:p>
        </p:txBody>
      </p:sp>
      <p:pic>
        <p:nvPicPr>
          <p:cNvPr id="75780" name="Picture 4" descr="Resultado de imagem para iphone">
            <a:extLst>
              <a:ext uri="{FF2B5EF4-FFF2-40B4-BE49-F238E27FC236}">
                <a16:creationId xmlns="" xmlns:a16="http://schemas.microsoft.com/office/drawing/2014/main" id="{1AE82987-3CC0-4ACB-83D5-AB1C2669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5587271"/>
            <a:ext cx="1080120" cy="12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6" descr="Resultado de imagem para facebook">
            <a:extLst>
              <a:ext uri="{FF2B5EF4-FFF2-40B4-BE49-F238E27FC236}">
                <a16:creationId xmlns="" xmlns:a16="http://schemas.microsoft.com/office/drawing/2014/main" id="{E263211A-C580-4622-8DF8-C704D0D37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78" y="5667141"/>
            <a:ext cx="899741" cy="8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Resultado de imagem para cloud computing">
            <a:extLst>
              <a:ext uri="{FF2B5EF4-FFF2-40B4-BE49-F238E27FC236}">
                <a16:creationId xmlns="" xmlns:a16="http://schemas.microsoft.com/office/drawing/2014/main" id="{3BA0A4C2-87E3-4486-A68B-F0C38F15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2" y="5481646"/>
            <a:ext cx="1443395" cy="12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781" y="492204"/>
            <a:ext cx="10868646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R="5080">
              <a:lnSpc>
                <a:spcPct val="100000"/>
              </a:lnSpc>
            </a:pPr>
            <a:r>
              <a:rPr dirty="0"/>
              <a:t>Criação de um novo negócio a partir de</a:t>
            </a:r>
            <a:r>
              <a:rPr spc="-100" dirty="0"/>
              <a:t> </a:t>
            </a:r>
            <a:r>
              <a:rPr dirty="0"/>
              <a:t>um  conceito</a:t>
            </a:r>
            <a:r>
              <a:rPr spc="-100" dirty="0"/>
              <a:t> </a:t>
            </a:r>
            <a:r>
              <a:rPr dirty="0"/>
              <a:t>existente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4029" y="1844824"/>
            <a:ext cx="9412149" cy="4544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8105" indent="-342900">
              <a:buFont typeface="Arial" panose="020B0604020202020204" pitchFamily="34" charset="0"/>
              <a:buChar char="•"/>
            </a:pP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Para um negócio ser exitoso, ele não precisa  necessariamente surgir a partir de um novo conceito</a:t>
            </a:r>
            <a:r>
              <a:rPr sz="2500" spc="-10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ou  ser altamente</a:t>
            </a:r>
            <a:r>
              <a:rPr sz="2500" spc="-10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inovador</a:t>
            </a:r>
            <a:endParaRPr sz="2500" dirty="0">
              <a:latin typeface="+mj-lt"/>
              <a:cs typeface="Georgia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3650" dirty="0">
              <a:latin typeface="+mj-lt"/>
              <a:cs typeface="Times New Roman"/>
            </a:endParaRPr>
          </a:p>
          <a:p>
            <a:pPr marL="355600" marR="5080" indent="-342900">
              <a:buFont typeface="Arial" panose="020B0604020202020204" pitchFamily="34" charset="0"/>
              <a:buChar char="•"/>
            </a:pP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O empreendedor pode implantar um negócio a partir</a:t>
            </a:r>
            <a:r>
              <a:rPr sz="2500" spc="-9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de  um conceito existente em um local ainda não</a:t>
            </a:r>
            <a:r>
              <a:rPr sz="2500" spc="-10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explorado</a:t>
            </a:r>
            <a:endParaRPr sz="2500" dirty="0">
              <a:latin typeface="+mj-lt"/>
              <a:cs typeface="Georgia"/>
            </a:endParaRPr>
          </a:p>
          <a:p>
            <a:pPr marL="5651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A9432B"/>
                </a:solidFill>
                <a:latin typeface="+mj-lt"/>
                <a:cs typeface="Georgia"/>
              </a:rPr>
              <a:t>Ex: Uma padaria em um bairro que não dispõe do</a:t>
            </a:r>
            <a:r>
              <a:rPr sz="2000" spc="-85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000" dirty="0">
                <a:solidFill>
                  <a:srgbClr val="A9432B"/>
                </a:solidFill>
                <a:latin typeface="+mj-lt"/>
                <a:cs typeface="Georgia"/>
              </a:rPr>
              <a:t>estabelecimento</a:t>
            </a:r>
            <a:endParaRPr sz="2000" dirty="0">
              <a:latin typeface="+mj-lt"/>
              <a:cs typeface="Georgia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000" dirty="0">
              <a:latin typeface="+mj-lt"/>
              <a:cs typeface="Times New Roman"/>
            </a:endParaRPr>
          </a:p>
          <a:p>
            <a:pPr marL="285750" indent="-285750">
              <a:spcBef>
                <a:spcPts val="35"/>
              </a:spcBef>
              <a:buFont typeface="Arial" panose="020B0604020202020204" pitchFamily="34" charset="0"/>
              <a:buChar char="•"/>
            </a:pPr>
            <a:endParaRPr sz="1550" dirty="0">
              <a:latin typeface="+mj-lt"/>
              <a:cs typeface="Times New Roman"/>
            </a:endParaRPr>
          </a:p>
          <a:p>
            <a:pPr marL="355600" marR="111887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sz="2500" spc="-5" dirty="0" err="1">
                <a:solidFill>
                  <a:srgbClr val="712D1C"/>
                </a:solidFill>
                <a:latin typeface="+mj-lt"/>
                <a:cs typeface="Georgia"/>
              </a:rPr>
              <a:t>Ou</a:t>
            </a:r>
            <a:r>
              <a:rPr sz="2500" spc="-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ainda adotar estratégias não</a:t>
            </a:r>
            <a:r>
              <a:rPr sz="2500" spc="-7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praticadas</a:t>
            </a:r>
            <a:r>
              <a:rPr sz="2500" spc="-2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dirty="0">
                <a:solidFill>
                  <a:srgbClr val="712D1C"/>
                </a:solidFill>
                <a:latin typeface="+mj-lt"/>
                <a:cs typeface="Georgia"/>
              </a:rPr>
              <a:t>pela  concorrência</a:t>
            </a:r>
            <a:endParaRPr sz="2500" dirty="0">
              <a:latin typeface="+mj-lt"/>
              <a:cs typeface="Georgia"/>
            </a:endParaRPr>
          </a:p>
          <a:p>
            <a:pPr marL="5651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A9432B"/>
                </a:solidFill>
                <a:latin typeface="+mj-lt"/>
                <a:cs typeface="Georgia"/>
              </a:rPr>
              <a:t>Ex: </a:t>
            </a:r>
            <a:r>
              <a:rPr lang="pt-BR" sz="2000" dirty="0" err="1">
                <a:solidFill>
                  <a:srgbClr val="A9432B"/>
                </a:solidFill>
                <a:latin typeface="+mj-lt"/>
                <a:cs typeface="Georgia"/>
              </a:rPr>
              <a:t>Ryanair</a:t>
            </a:r>
            <a:r>
              <a:rPr lang="pt-BR" sz="2000" dirty="0">
                <a:solidFill>
                  <a:srgbClr val="A9432B"/>
                </a:solidFill>
                <a:latin typeface="+mj-lt"/>
                <a:cs typeface="Georgia"/>
              </a:rPr>
              <a:t> , Gol </a:t>
            </a:r>
            <a:r>
              <a:rPr sz="2000" dirty="0">
                <a:solidFill>
                  <a:srgbClr val="A9432B"/>
                </a:solidFill>
                <a:latin typeface="+mj-lt"/>
                <a:cs typeface="Georgia"/>
              </a:rPr>
              <a:t>– estratégia de baixo custo e</a:t>
            </a:r>
            <a:r>
              <a:rPr sz="2000" spc="-85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000" dirty="0">
                <a:solidFill>
                  <a:srgbClr val="A9432B"/>
                </a:solidFill>
                <a:latin typeface="+mj-lt"/>
                <a:cs typeface="Georgia"/>
              </a:rPr>
              <a:t>preço</a:t>
            </a:r>
            <a:endParaRPr sz="2000" dirty="0">
              <a:latin typeface="+mj-lt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46348" y="476672"/>
            <a:ext cx="8686801" cy="783868"/>
          </a:xfrm>
          <a:prstGeom prst="rect">
            <a:avLst/>
          </a:prstGeom>
        </p:spPr>
        <p:txBody>
          <a:bodyPr vert="horz" wrap="square" lIns="0" tIns="273367" rIns="0" bIns="0" rtlCol="0" anchor="b">
            <a:spAutoFit/>
          </a:bodyPr>
          <a:lstStyle/>
          <a:p>
            <a:pPr marL="1109980">
              <a:lnSpc>
                <a:spcPct val="100000"/>
              </a:lnSpc>
            </a:pPr>
            <a:r>
              <a:rPr sz="3300" dirty="0"/>
              <a:t>Necessidades dos</a:t>
            </a:r>
            <a:r>
              <a:rPr sz="3300" spc="-110" dirty="0"/>
              <a:t> </a:t>
            </a:r>
            <a:r>
              <a:rPr sz="3300" dirty="0"/>
              <a:t>consumidores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9876" y="1586864"/>
            <a:ext cx="9649072" cy="453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67030" indent="-342900">
              <a:lnSpc>
                <a:spcPts val="2900"/>
              </a:lnSpc>
              <a:buFont typeface="Arial" panose="020B0604020202020204" pitchFamily="34" charset="0"/>
              <a:buChar char="•"/>
              <a:tabLst>
                <a:tab pos="3011805" algn="l"/>
              </a:tabLst>
            </a:pP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O</a:t>
            </a:r>
            <a:r>
              <a:rPr sz="2700" spc="-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empreendedor	consegue identificar</a:t>
            </a:r>
            <a:r>
              <a:rPr sz="2700" spc="-7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carências</a:t>
            </a:r>
            <a:r>
              <a:rPr sz="2700" spc="-4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e  interesses das pessoas,</a:t>
            </a:r>
            <a:r>
              <a:rPr sz="2700" spc="-114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simplesmente:</a:t>
            </a:r>
            <a:endParaRPr sz="2700" dirty="0">
              <a:latin typeface="+mj-lt"/>
              <a:cs typeface="Georgia"/>
            </a:endParaRPr>
          </a:p>
          <a:p>
            <a:pPr marL="565150" indent="-285750"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sz="2200" dirty="0" err="1">
                <a:solidFill>
                  <a:srgbClr val="A9432B"/>
                </a:solidFill>
                <a:latin typeface="+mj-lt"/>
                <a:cs typeface="Georgia"/>
              </a:rPr>
              <a:t>Ouvindo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 e prestando atenção em suas</a:t>
            </a:r>
            <a:r>
              <a:rPr sz="2200" spc="-75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reclamações</a:t>
            </a:r>
            <a:endParaRPr sz="2200" dirty="0">
              <a:latin typeface="+mj-lt"/>
              <a:cs typeface="Georgia"/>
            </a:endParaRPr>
          </a:p>
          <a:p>
            <a:pPr marL="565150" indent="-285750">
              <a:spcBef>
                <a:spcPts val="260"/>
              </a:spcBef>
              <a:buFont typeface="Arial" panose="020B0604020202020204" pitchFamily="34" charset="0"/>
              <a:buChar char="•"/>
            </a:pPr>
            <a:r>
              <a:rPr sz="2200" dirty="0" err="1">
                <a:solidFill>
                  <a:srgbClr val="A9432B"/>
                </a:solidFill>
                <a:latin typeface="+mj-lt"/>
                <a:cs typeface="Georgia"/>
              </a:rPr>
              <a:t>Prestando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 atenção em seus</a:t>
            </a:r>
            <a:r>
              <a:rPr sz="2200" spc="-7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hábitos</a:t>
            </a:r>
            <a:endParaRPr sz="2200" dirty="0">
              <a:latin typeface="+mj-lt"/>
              <a:cs typeface="Georgia"/>
            </a:endParaRPr>
          </a:p>
          <a:p>
            <a:pPr marL="565150" indent="-285750">
              <a:spcBef>
                <a:spcPts val="260"/>
              </a:spcBef>
              <a:buFont typeface="Arial" panose="020B0604020202020204" pitchFamily="34" charset="0"/>
              <a:buChar char="•"/>
            </a:pPr>
            <a:r>
              <a:rPr sz="2200" dirty="0" err="1">
                <a:solidFill>
                  <a:srgbClr val="A9432B"/>
                </a:solidFill>
                <a:latin typeface="+mj-lt"/>
                <a:cs typeface="Georgia"/>
              </a:rPr>
              <a:t>Observando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 seus traços culturais</a:t>
            </a:r>
            <a:r>
              <a:rPr sz="2200" spc="-7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etc.</a:t>
            </a:r>
            <a:endParaRPr sz="2200" dirty="0">
              <a:latin typeface="+mj-lt"/>
              <a:cs typeface="Georgia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200" dirty="0">
              <a:latin typeface="+mj-lt"/>
              <a:cs typeface="Times New Roman"/>
            </a:endParaRPr>
          </a:p>
          <a:p>
            <a:pPr marL="355600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São exemplos</a:t>
            </a:r>
            <a:r>
              <a:rPr sz="2700" spc="-6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interessantes:</a:t>
            </a:r>
            <a:endParaRPr sz="2700" dirty="0">
              <a:latin typeface="+mj-lt"/>
              <a:cs typeface="Georgia"/>
            </a:endParaRPr>
          </a:p>
          <a:p>
            <a:pPr marL="565150" marR="551815" indent="-285750">
              <a:lnSpc>
                <a:spcPts val="2370"/>
              </a:lnSpc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O serviço de mototáxi, que veio oferecer agilidade e</a:t>
            </a:r>
            <a:r>
              <a:rPr sz="2200" spc="-85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preço  baixo que os táxis </a:t>
            </a:r>
            <a:r>
              <a:rPr sz="2200" dirty="0" err="1">
                <a:solidFill>
                  <a:srgbClr val="A9432B"/>
                </a:solidFill>
                <a:latin typeface="+mj-lt"/>
                <a:cs typeface="Georgia"/>
              </a:rPr>
              <a:t>não</a:t>
            </a:r>
            <a:r>
              <a:rPr sz="2200" spc="-10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200" dirty="0" err="1">
                <a:solidFill>
                  <a:srgbClr val="A9432B"/>
                </a:solidFill>
                <a:latin typeface="+mj-lt"/>
                <a:cs typeface="Georgia"/>
              </a:rPr>
              <a:t>oferecem</a:t>
            </a:r>
            <a:endParaRPr lang="pt-BR" sz="2200" dirty="0">
              <a:solidFill>
                <a:srgbClr val="A9432B"/>
              </a:solidFill>
              <a:latin typeface="+mj-lt"/>
              <a:cs typeface="Georgia"/>
            </a:endParaRPr>
          </a:p>
          <a:p>
            <a:pPr marL="565150" marR="551815" indent="-285750">
              <a:lnSpc>
                <a:spcPts val="2370"/>
              </a:lnSpc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A9432B"/>
                </a:solidFill>
                <a:latin typeface="+mj-lt"/>
                <a:cs typeface="Georgia"/>
              </a:rPr>
              <a:t>O serviço de aluguel de carros Car2go pra completar destinos</a:t>
            </a:r>
            <a:endParaRPr sz="2200" dirty="0">
              <a:latin typeface="+mj-lt"/>
              <a:cs typeface="Georgia"/>
            </a:endParaRPr>
          </a:p>
          <a:p>
            <a:pPr marL="565150" marR="5080" indent="-285750">
              <a:lnSpc>
                <a:spcPts val="2370"/>
              </a:lnSpc>
              <a:spcBef>
                <a:spcPts val="555"/>
              </a:spcBef>
              <a:buFont typeface="Arial" panose="020B0604020202020204" pitchFamily="34" charset="0"/>
              <a:buChar char="•"/>
              <a:tabLst>
                <a:tab pos="2364105" algn="l"/>
              </a:tabLst>
            </a:pPr>
            <a:r>
              <a:rPr sz="2200" dirty="0" err="1">
                <a:solidFill>
                  <a:srgbClr val="A9432B"/>
                </a:solidFill>
                <a:latin typeface="+mj-lt"/>
                <a:cs typeface="Georgia"/>
              </a:rPr>
              <a:t>Os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 utilitários,	que surgiram no início no século </a:t>
            </a:r>
            <a:r>
              <a:rPr sz="2200" spc="-5" dirty="0">
                <a:solidFill>
                  <a:srgbClr val="A9432B"/>
                </a:solidFill>
                <a:latin typeface="+mj-lt"/>
                <a:cs typeface="Georgia"/>
              </a:rPr>
              <a:t>XX</a:t>
            </a:r>
            <a:r>
              <a:rPr sz="2200" spc="-9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quando</a:t>
            </a:r>
            <a:r>
              <a:rPr sz="2200" spc="-15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as  pessoas começaram a serrar a parte traseira dos</a:t>
            </a:r>
            <a:r>
              <a:rPr sz="2200" spc="-10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automóveis.</a:t>
            </a:r>
            <a:endParaRPr sz="2200" dirty="0">
              <a:latin typeface="+mj-lt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64" y="332656"/>
            <a:ext cx="8686801" cy="783868"/>
          </a:xfrm>
          <a:prstGeom prst="rect">
            <a:avLst/>
          </a:prstGeom>
        </p:spPr>
        <p:txBody>
          <a:bodyPr vert="horz" wrap="square" lIns="0" tIns="273367" rIns="0" bIns="0" rtlCol="0" anchor="b">
            <a:spAutoFit/>
          </a:bodyPr>
          <a:lstStyle/>
          <a:p>
            <a:pPr>
              <a:lnSpc>
                <a:spcPct val="100000"/>
              </a:lnSpc>
            </a:pPr>
            <a:r>
              <a:rPr sz="3300" dirty="0"/>
              <a:t>Aperfeiçoamento do</a:t>
            </a:r>
            <a:r>
              <a:rPr sz="3300" spc="-100" dirty="0"/>
              <a:t> </a:t>
            </a:r>
            <a:r>
              <a:rPr sz="3300" dirty="0"/>
              <a:t>negócio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9836" y="1586865"/>
            <a:ext cx="10297144" cy="4786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83919" indent="-34290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sz="2700" dirty="0" err="1">
                <a:solidFill>
                  <a:srgbClr val="712D1C"/>
                </a:solidFill>
                <a:latin typeface="+mj-lt"/>
                <a:cs typeface="Georgia"/>
              </a:rPr>
              <a:t>Também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spc="-5" dirty="0">
                <a:solidFill>
                  <a:srgbClr val="712D1C"/>
                </a:solidFill>
                <a:latin typeface="+mj-lt"/>
                <a:cs typeface="Georgia"/>
              </a:rPr>
              <a:t>viabiliza-se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a partir da observação</a:t>
            </a:r>
            <a:r>
              <a:rPr sz="2700" spc="-3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das  necessidades e insatisfações dos</a:t>
            </a:r>
            <a:r>
              <a:rPr sz="2700" spc="-114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consumidores</a:t>
            </a:r>
            <a:endParaRPr sz="2700" dirty="0">
              <a:latin typeface="+mj-lt"/>
              <a:cs typeface="Georgia"/>
            </a:endParaRPr>
          </a:p>
          <a:p>
            <a:pPr marL="457200" indent="-457200">
              <a:spcBef>
                <a:spcPts val="30"/>
              </a:spcBef>
              <a:buFont typeface="Arial" panose="020B0604020202020204" pitchFamily="34" charset="0"/>
              <a:buChar char="•"/>
            </a:pPr>
            <a:endParaRPr sz="3250" dirty="0">
              <a:latin typeface="+mj-lt"/>
              <a:cs typeface="Times New Roman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sz="2700" dirty="0" err="1">
                <a:solidFill>
                  <a:srgbClr val="712D1C"/>
                </a:solidFill>
                <a:latin typeface="+mj-lt"/>
                <a:cs typeface="Georgia"/>
              </a:rPr>
              <a:t>Pode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 decorrer da avaliação contínua do negócio</a:t>
            </a:r>
            <a:r>
              <a:rPr sz="2700" spc="-8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atual</a:t>
            </a:r>
            <a:endParaRPr sz="2700" dirty="0">
              <a:latin typeface="+mj-lt"/>
              <a:cs typeface="Georgia"/>
            </a:endParaRPr>
          </a:p>
          <a:p>
            <a:pPr marL="571500" indent="-571500">
              <a:spcBef>
                <a:spcPts val="15"/>
              </a:spcBef>
              <a:buFont typeface="Arial" panose="020B0604020202020204" pitchFamily="34" charset="0"/>
              <a:buChar char="•"/>
            </a:pPr>
            <a:endParaRPr sz="3700" dirty="0">
              <a:latin typeface="+mj-lt"/>
              <a:cs typeface="Times New Roman"/>
            </a:endParaRPr>
          </a:p>
          <a:p>
            <a:pPr marL="355600" marR="213995" indent="-342900">
              <a:lnSpc>
                <a:spcPct val="903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700" dirty="0" err="1">
                <a:solidFill>
                  <a:srgbClr val="712D1C"/>
                </a:solidFill>
                <a:latin typeface="+mj-lt"/>
                <a:cs typeface="Georgia"/>
              </a:rPr>
              <a:t>Possibilita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 ao empreendedor adequar seus</a:t>
            </a:r>
            <a:r>
              <a:rPr sz="2700" spc="-8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produtos  e serviços, ajustar padrões de qualidade, </a:t>
            </a:r>
            <a:r>
              <a:rPr sz="2700" spc="-5" dirty="0">
                <a:solidFill>
                  <a:srgbClr val="712D1C"/>
                </a:solidFill>
                <a:latin typeface="+mj-lt"/>
                <a:cs typeface="Georgia"/>
              </a:rPr>
              <a:t>reduzir 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preço e melhorar a forma de</a:t>
            </a:r>
            <a:r>
              <a:rPr sz="2700" spc="-10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distribuição</a:t>
            </a:r>
            <a:endParaRPr sz="2700" dirty="0">
              <a:latin typeface="+mj-lt"/>
              <a:cs typeface="Georgia"/>
            </a:endParaRPr>
          </a:p>
          <a:p>
            <a:pPr marL="565150" marR="795655" indent="-285750">
              <a:lnSpc>
                <a:spcPts val="2370"/>
              </a:lnSpc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Ex: um restaurante tradicional que opta por </a:t>
            </a:r>
            <a:r>
              <a:rPr sz="2200" dirty="0" err="1">
                <a:solidFill>
                  <a:srgbClr val="A9432B"/>
                </a:solidFill>
                <a:latin typeface="+mj-lt"/>
                <a:cs typeface="Georgia"/>
              </a:rPr>
              <a:t>oferecer</a:t>
            </a:r>
            <a:r>
              <a:rPr sz="2200" spc="-8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200" dirty="0" err="1">
                <a:solidFill>
                  <a:srgbClr val="A9432B"/>
                </a:solidFill>
                <a:latin typeface="+mj-lt"/>
                <a:cs typeface="Georgia"/>
              </a:rPr>
              <a:t>sel</a:t>
            </a:r>
            <a:r>
              <a:rPr lang="pt-BR" sz="2200" dirty="0">
                <a:solidFill>
                  <a:srgbClr val="A9432B"/>
                </a:solidFill>
                <a:latin typeface="+mj-lt"/>
                <a:cs typeface="Georgia"/>
              </a:rPr>
              <a:t>f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-</a:t>
            </a:r>
            <a:r>
              <a:rPr sz="2200" dirty="0" err="1">
                <a:solidFill>
                  <a:srgbClr val="A9432B"/>
                </a:solidFill>
                <a:latin typeface="+mj-lt"/>
                <a:cs typeface="Georgia"/>
              </a:rPr>
              <a:t>servi</a:t>
            </a:r>
            <a:r>
              <a:rPr lang="pt-BR" sz="2200" dirty="0" err="1">
                <a:solidFill>
                  <a:srgbClr val="A9432B"/>
                </a:solidFill>
                <a:latin typeface="+mj-lt"/>
                <a:cs typeface="Georgia"/>
              </a:rPr>
              <a:t>ce</a:t>
            </a:r>
            <a:endParaRPr lang="pt-BR" sz="2200" dirty="0">
              <a:solidFill>
                <a:srgbClr val="A9432B"/>
              </a:solidFill>
              <a:latin typeface="+mj-lt"/>
              <a:cs typeface="Georgia"/>
            </a:endParaRPr>
          </a:p>
          <a:p>
            <a:pPr marL="565150" marR="795655" indent="-285750">
              <a:lnSpc>
                <a:spcPts val="2370"/>
              </a:lnSpc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A9432B"/>
                </a:solidFill>
                <a:latin typeface="+mj-lt"/>
                <a:cs typeface="Georgia"/>
              </a:rPr>
              <a:t>Netflix e </a:t>
            </a:r>
            <a:r>
              <a:rPr lang="pt-BR" sz="2200" dirty="0" err="1">
                <a:solidFill>
                  <a:srgbClr val="A9432B"/>
                </a:solidFill>
                <a:latin typeface="+mj-lt"/>
                <a:cs typeface="Georgia"/>
              </a:rPr>
              <a:t>Nubank</a:t>
            </a:r>
            <a:endParaRPr lang="pt-BR" sz="2200" dirty="0">
              <a:latin typeface="+mj-lt"/>
              <a:cs typeface="Georgia"/>
            </a:endParaRPr>
          </a:p>
          <a:p>
            <a:pPr marL="565150" marR="797560" indent="-285750">
              <a:lnSpc>
                <a:spcPts val="247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Ex: As farmácias, quando passaram a adotar o serviço</a:t>
            </a:r>
            <a:r>
              <a:rPr sz="2200" spc="-8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+mj-lt"/>
                <a:cs typeface="Georgia"/>
              </a:rPr>
              <a:t>de  autoatendimento</a:t>
            </a:r>
            <a:endParaRPr sz="2200" dirty="0">
              <a:latin typeface="+mj-lt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38436" y="260648"/>
            <a:ext cx="8686801" cy="783868"/>
          </a:xfrm>
          <a:prstGeom prst="rect">
            <a:avLst/>
          </a:prstGeom>
        </p:spPr>
        <p:txBody>
          <a:bodyPr vert="horz" wrap="square" lIns="0" tIns="273367" rIns="0" bIns="0" rtlCol="0" anchor="b">
            <a:spAutoFit/>
          </a:bodyPr>
          <a:lstStyle/>
          <a:p>
            <a:pPr marL="1987550">
              <a:lnSpc>
                <a:spcPct val="100000"/>
              </a:lnSpc>
            </a:pPr>
            <a:r>
              <a:rPr sz="3300" spc="-5" dirty="0"/>
              <a:t>Exploração </a:t>
            </a:r>
            <a:r>
              <a:rPr sz="3300" dirty="0"/>
              <a:t>de</a:t>
            </a:r>
            <a:r>
              <a:rPr sz="3300" spc="-20" dirty="0"/>
              <a:t> </a:t>
            </a:r>
            <a:r>
              <a:rPr sz="3300" spc="-5" dirty="0"/>
              <a:t>hobbies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765820" y="1590676"/>
            <a:ext cx="10081120" cy="3254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marR="360680" indent="-266700">
              <a:lnSpc>
                <a:spcPts val="3200"/>
              </a:lnSpc>
            </a:pPr>
            <a:r>
              <a:rPr sz="2300" spc="-640" dirty="0">
                <a:solidFill>
                  <a:srgbClr val="D16349"/>
                </a:solidFill>
                <a:latin typeface="Wingdings 2"/>
                <a:cs typeface="Wingdings 2"/>
              </a:rPr>
              <a:t></a:t>
            </a:r>
            <a:r>
              <a:rPr sz="2300" spc="290" dirty="0">
                <a:solidFill>
                  <a:srgbClr val="D16349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712D1C"/>
                </a:solidFill>
                <a:latin typeface="Georgia"/>
                <a:cs typeface="Georgia"/>
              </a:rPr>
              <a:t>O próprio hobby do empreendedor pode se  transformar em um negócio quando</a:t>
            </a:r>
            <a:r>
              <a:rPr sz="2700" spc="-10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Georgia"/>
                <a:cs typeface="Georgia"/>
              </a:rPr>
              <a:t>identifica-se  suas possibilidades</a:t>
            </a:r>
            <a:r>
              <a:rPr sz="2700" spc="-11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Georgia"/>
                <a:cs typeface="Georgia"/>
              </a:rPr>
              <a:t>comerciais</a:t>
            </a:r>
            <a:endParaRPr sz="2700" dirty="0">
              <a:latin typeface="Georgia"/>
              <a:cs typeface="Georgia"/>
            </a:endParaRPr>
          </a:p>
          <a:p>
            <a:pPr>
              <a:spcBef>
                <a:spcPts val="45"/>
              </a:spcBef>
            </a:pPr>
            <a:endParaRPr sz="3900" dirty="0">
              <a:latin typeface="Times New Roman"/>
              <a:cs typeface="Times New Roman"/>
            </a:endParaRPr>
          </a:p>
          <a:p>
            <a:pPr marL="558800" marR="5080" indent="-279400">
              <a:lnSpc>
                <a:spcPts val="2570"/>
              </a:lnSpc>
            </a:pPr>
            <a:r>
              <a:rPr sz="1550" spc="-69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550" spc="375" dirty="0">
                <a:solidFill>
                  <a:srgbClr val="CCB4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Ex: O walkman foi criado por Akio </a:t>
            </a:r>
            <a:r>
              <a:rPr sz="2200" spc="-5" dirty="0">
                <a:solidFill>
                  <a:srgbClr val="A9432B"/>
                </a:solidFill>
                <a:latin typeface="Georgia"/>
                <a:cs typeface="Georgia"/>
              </a:rPr>
              <a:t>Morita,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que jogava golfe</a:t>
            </a:r>
            <a:r>
              <a:rPr sz="2200" spc="-6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  queria ouvir música ao mesmo</a:t>
            </a:r>
            <a:r>
              <a:rPr sz="2200" spc="-100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tempo</a:t>
            </a:r>
            <a:endParaRPr sz="2200" dirty="0">
              <a:latin typeface="Georgia"/>
              <a:cs typeface="Georgia"/>
            </a:endParaRPr>
          </a:p>
          <a:p>
            <a:pPr marL="558800" marR="407670" indent="-279400">
              <a:lnSpc>
                <a:spcPts val="2570"/>
              </a:lnSpc>
              <a:spcBef>
                <a:spcPts val="655"/>
              </a:spcBef>
            </a:pPr>
            <a:r>
              <a:rPr sz="1550" spc="-69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550" spc="375" dirty="0">
                <a:solidFill>
                  <a:srgbClr val="CCB4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O Facebook foi criado por </a:t>
            </a:r>
            <a:r>
              <a:rPr sz="2200" spc="-5" dirty="0">
                <a:solidFill>
                  <a:srgbClr val="A9432B"/>
                </a:solidFill>
                <a:latin typeface="Georgia"/>
                <a:cs typeface="Georgia"/>
              </a:rPr>
              <a:t>Mark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Zuckerberg para ajudar</a:t>
            </a:r>
            <a:r>
              <a:rPr sz="2200" spc="-8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a </a:t>
            </a:r>
            <a:r>
              <a:rPr lang="pt-BR" sz="2200" dirty="0">
                <a:solidFill>
                  <a:srgbClr val="A9432B"/>
                </a:solidFill>
                <a:latin typeface="Georgia"/>
                <a:cs typeface="Georgia"/>
              </a:rPr>
              <a:t>se relacionar indiretamente com o ambiente da faculdade</a:t>
            </a:r>
            <a:endParaRPr sz="2200" dirty="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610444" y="351557"/>
            <a:ext cx="8686801" cy="783868"/>
          </a:xfrm>
          <a:prstGeom prst="rect">
            <a:avLst/>
          </a:prstGeom>
        </p:spPr>
        <p:txBody>
          <a:bodyPr vert="horz" wrap="square" lIns="0" tIns="273367" rIns="0" bIns="0" rtlCol="0" anchor="b">
            <a:spAutoFit/>
          </a:bodyPr>
          <a:lstStyle/>
          <a:p>
            <a:pPr marL="1950085">
              <a:lnSpc>
                <a:spcPct val="100000"/>
              </a:lnSpc>
            </a:pPr>
            <a:r>
              <a:rPr sz="3300" dirty="0"/>
              <a:t>Derivação da</a:t>
            </a:r>
            <a:r>
              <a:rPr sz="3300" spc="-100" dirty="0"/>
              <a:t> </a:t>
            </a:r>
            <a:r>
              <a:rPr sz="3300" dirty="0"/>
              <a:t>ocupação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820" y="1590675"/>
            <a:ext cx="9793088" cy="3798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marR="48895" indent="-266700" algn="just">
              <a:lnSpc>
                <a:spcPts val="3200"/>
              </a:lnSpc>
            </a:pPr>
            <a:r>
              <a:rPr sz="2300" spc="-640" dirty="0">
                <a:solidFill>
                  <a:srgbClr val="D16349"/>
                </a:solidFill>
                <a:latin typeface="Wingdings 2"/>
                <a:cs typeface="Wingdings 2"/>
              </a:rPr>
              <a:t></a:t>
            </a:r>
            <a:r>
              <a:rPr sz="2300" spc="280" dirty="0">
                <a:solidFill>
                  <a:srgbClr val="D16349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712D1C"/>
                </a:solidFill>
                <a:latin typeface="Georgia"/>
                <a:cs typeface="Georgia"/>
              </a:rPr>
              <a:t>Alguns negócios são criados a partir das</a:t>
            </a:r>
            <a:r>
              <a:rPr sz="2700" spc="-105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Georgia"/>
                <a:cs typeface="Georgia"/>
              </a:rPr>
              <a:t>atividades  profissionais e bagagem profissional de potenciais  </a:t>
            </a:r>
            <a:r>
              <a:rPr sz="2700" spc="-5" dirty="0">
                <a:solidFill>
                  <a:srgbClr val="712D1C"/>
                </a:solidFill>
                <a:latin typeface="Georgia"/>
                <a:cs typeface="Georgia"/>
              </a:rPr>
              <a:t>empreendedores.</a:t>
            </a:r>
            <a:endParaRPr sz="2700" dirty="0">
              <a:latin typeface="Georgia"/>
              <a:cs typeface="Georgia"/>
            </a:endParaRPr>
          </a:p>
          <a:p>
            <a:pPr>
              <a:spcBef>
                <a:spcPts val="1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279400"/>
            <a:r>
              <a:rPr sz="1550" spc="-69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550" spc="375" dirty="0">
                <a:solidFill>
                  <a:srgbClr val="CCB4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Ex: </a:t>
            </a:r>
            <a:r>
              <a:rPr sz="2200" spc="-5" dirty="0">
                <a:solidFill>
                  <a:srgbClr val="A9432B"/>
                </a:solidFill>
                <a:latin typeface="Georgia"/>
                <a:cs typeface="Georgia"/>
              </a:rPr>
              <a:t>Professores que abrem</a:t>
            </a:r>
            <a:r>
              <a:rPr sz="2200" spc="-20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A9432B"/>
                </a:solidFill>
                <a:latin typeface="Georgia"/>
                <a:cs typeface="Georgia"/>
              </a:rPr>
              <a:t>escolas</a:t>
            </a:r>
            <a:endParaRPr sz="2200" dirty="0">
              <a:latin typeface="Georgia"/>
              <a:cs typeface="Georgia"/>
            </a:endParaRPr>
          </a:p>
          <a:p>
            <a:pPr marL="279400">
              <a:spcBef>
                <a:spcPts val="459"/>
              </a:spcBef>
            </a:pPr>
            <a:r>
              <a:rPr sz="1550" spc="-69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550" spc="365" dirty="0">
                <a:solidFill>
                  <a:srgbClr val="CCB4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Ex: Administradores que abrem empresas de</a:t>
            </a:r>
            <a:r>
              <a:rPr sz="2200" spc="-8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consultoria</a:t>
            </a:r>
            <a:endParaRPr sz="2200" dirty="0">
              <a:latin typeface="Georgia"/>
              <a:cs typeface="Georgia"/>
            </a:endParaRPr>
          </a:p>
          <a:p>
            <a:pPr marL="279400">
              <a:spcBef>
                <a:spcPts val="560"/>
              </a:spcBef>
            </a:pPr>
            <a:r>
              <a:rPr sz="1550" spc="-69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550" spc="370" dirty="0">
                <a:solidFill>
                  <a:srgbClr val="CCB4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Ex: Contadores podem optar por abrir seu próprio</a:t>
            </a:r>
            <a:r>
              <a:rPr sz="2200" spc="-8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escritório</a:t>
            </a:r>
            <a:endParaRPr sz="2200" dirty="0">
              <a:latin typeface="Georgia"/>
              <a:cs typeface="Georgia"/>
            </a:endParaRPr>
          </a:p>
          <a:p>
            <a:pPr marL="558800" marR="727710" indent="-279400">
              <a:lnSpc>
                <a:spcPts val="2570"/>
              </a:lnSpc>
              <a:spcBef>
                <a:spcPts val="700"/>
              </a:spcBef>
            </a:pPr>
            <a:r>
              <a:rPr sz="1550" spc="-69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550" spc="375" dirty="0">
                <a:solidFill>
                  <a:srgbClr val="CCB4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Ex: </a:t>
            </a:r>
            <a:r>
              <a:rPr sz="2200" spc="-5" dirty="0">
                <a:solidFill>
                  <a:srgbClr val="A9432B"/>
                </a:solidFill>
                <a:latin typeface="Georgia"/>
                <a:cs typeface="Georgia"/>
              </a:rPr>
              <a:t>Médicos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 dentistas podem optar por abrir</a:t>
            </a:r>
            <a:r>
              <a:rPr sz="2200" spc="-5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clínicas  próprias</a:t>
            </a:r>
            <a:endParaRPr sz="2200" dirty="0">
              <a:latin typeface="Georgia"/>
              <a:cs typeface="Georgia"/>
            </a:endParaRPr>
          </a:p>
          <a:p>
            <a:pPr marL="279400">
              <a:spcBef>
                <a:spcPts val="509"/>
              </a:spcBef>
            </a:pPr>
            <a:r>
              <a:rPr sz="1500" spc="-65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500" spc="385" dirty="0">
                <a:solidFill>
                  <a:srgbClr val="CCB4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Ex. </a:t>
            </a:r>
            <a:r>
              <a:rPr sz="2200" spc="-5" dirty="0">
                <a:solidFill>
                  <a:srgbClr val="A9432B"/>
                </a:solidFill>
                <a:latin typeface="Georgia"/>
                <a:cs typeface="Georgia"/>
              </a:rPr>
              <a:t>Músicos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criam bandas ou escolas de</a:t>
            </a:r>
            <a:r>
              <a:rPr sz="2200" spc="-50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musica</a:t>
            </a:r>
            <a:endParaRPr sz="2200" dirty="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50404" y="332656"/>
            <a:ext cx="8686801" cy="783868"/>
          </a:xfrm>
          <a:prstGeom prst="rect">
            <a:avLst/>
          </a:prstGeom>
        </p:spPr>
        <p:txBody>
          <a:bodyPr vert="horz" wrap="square" lIns="0" tIns="273367" rIns="0" bIns="0" rtlCol="0" anchor="b">
            <a:spAutoFit/>
          </a:bodyPr>
          <a:lstStyle/>
          <a:p>
            <a:pPr marL="1681480">
              <a:lnSpc>
                <a:spcPct val="100000"/>
              </a:lnSpc>
            </a:pPr>
            <a:r>
              <a:rPr sz="3300" spc="-5" dirty="0"/>
              <a:t>Observação </a:t>
            </a:r>
            <a:r>
              <a:rPr sz="3300" dirty="0"/>
              <a:t>de</a:t>
            </a:r>
            <a:r>
              <a:rPr sz="3300" spc="-50" dirty="0"/>
              <a:t> </a:t>
            </a:r>
            <a:r>
              <a:rPr sz="3300" dirty="0"/>
              <a:t>tendências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5860" y="1590675"/>
            <a:ext cx="8990007" cy="3554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marR="5080" indent="-266700">
              <a:lnSpc>
                <a:spcPts val="3200"/>
              </a:lnSpc>
            </a:pPr>
            <a:r>
              <a:rPr sz="2300" spc="-640" dirty="0">
                <a:solidFill>
                  <a:srgbClr val="D16349"/>
                </a:solidFill>
                <a:latin typeface="Wingdings 2"/>
                <a:cs typeface="Wingdings 2"/>
              </a:rPr>
              <a:t></a:t>
            </a:r>
            <a:r>
              <a:rPr sz="2300" spc="285" dirty="0">
                <a:solidFill>
                  <a:srgbClr val="D16349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712D1C"/>
                </a:solidFill>
                <a:latin typeface="Georgia"/>
                <a:cs typeface="Georgia"/>
              </a:rPr>
              <a:t>Observar </a:t>
            </a:r>
            <a:r>
              <a:rPr sz="2700" dirty="0">
                <a:solidFill>
                  <a:srgbClr val="712D1C"/>
                </a:solidFill>
                <a:latin typeface="Georgia"/>
                <a:cs typeface="Georgia"/>
              </a:rPr>
              <a:t>a realidade pode permitir o</a:t>
            </a:r>
            <a:r>
              <a:rPr sz="2700" spc="-5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Georgia"/>
                <a:cs typeface="Georgia"/>
              </a:rPr>
              <a:t>descobrimento  </a:t>
            </a:r>
            <a:r>
              <a:rPr sz="2700" spc="-5" dirty="0">
                <a:solidFill>
                  <a:srgbClr val="712D1C"/>
                </a:solidFill>
                <a:latin typeface="Georgia"/>
                <a:cs typeface="Georgia"/>
              </a:rPr>
              <a:t>de novos</a:t>
            </a:r>
            <a:r>
              <a:rPr sz="2700" spc="-35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sz="2700" spc="-5" dirty="0">
                <a:solidFill>
                  <a:srgbClr val="712D1C"/>
                </a:solidFill>
                <a:latin typeface="Georgia"/>
                <a:cs typeface="Georgia"/>
              </a:rPr>
              <a:t>mercados</a:t>
            </a:r>
            <a:endParaRPr sz="2700" dirty="0">
              <a:latin typeface="Georgia"/>
              <a:cs typeface="Georgia"/>
            </a:endParaRPr>
          </a:p>
          <a:p>
            <a:pPr>
              <a:spcBef>
                <a:spcPts val="3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558800" marR="462915" indent="-279400">
              <a:lnSpc>
                <a:spcPct val="99800"/>
              </a:lnSpc>
            </a:pPr>
            <a:r>
              <a:rPr sz="1550" spc="-69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550" spc="370" dirty="0">
                <a:solidFill>
                  <a:srgbClr val="CCB4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Ex: O aumento da criminalidade criou oportunidades</a:t>
            </a:r>
            <a:r>
              <a:rPr sz="2200" spc="-90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para  negócios </a:t>
            </a:r>
            <a:r>
              <a:rPr sz="2200" spc="-5" dirty="0">
                <a:solidFill>
                  <a:srgbClr val="A9432B"/>
                </a:solidFill>
                <a:latin typeface="Georgia"/>
                <a:cs typeface="Georgia"/>
              </a:rPr>
              <a:t>especializados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em monitoramento, vigilância  eletrônica, </a:t>
            </a:r>
            <a:r>
              <a:rPr sz="2200" spc="-5" dirty="0">
                <a:solidFill>
                  <a:srgbClr val="A9432B"/>
                </a:solidFill>
                <a:latin typeface="Georgia"/>
                <a:cs typeface="Georgia"/>
              </a:rPr>
              <a:t>localização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de frota e proteção</a:t>
            </a:r>
            <a:r>
              <a:rPr sz="2200" spc="-4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pessoal.</a:t>
            </a:r>
            <a:endParaRPr sz="2200" dirty="0">
              <a:latin typeface="Georgia"/>
              <a:cs typeface="Georgia"/>
            </a:endParaRPr>
          </a:p>
          <a:p>
            <a:pPr>
              <a:spcBef>
                <a:spcPts val="30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558800" marR="422275" indent="-279400">
              <a:lnSpc>
                <a:spcPct val="101200"/>
              </a:lnSpc>
              <a:spcBef>
                <a:spcPts val="5"/>
              </a:spcBef>
            </a:pPr>
            <a:r>
              <a:rPr sz="1550" spc="-69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550" spc="370" dirty="0">
                <a:solidFill>
                  <a:srgbClr val="CCB4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Ex: A preocupação com o meio ambiente tem aumentado</a:t>
            </a:r>
            <a:r>
              <a:rPr sz="2200" spc="-90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a  demanda por produtos</a:t>
            </a:r>
            <a:r>
              <a:rPr sz="2200" spc="-100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A9432B"/>
                </a:solidFill>
                <a:latin typeface="Georgia"/>
                <a:cs typeface="Georgia"/>
              </a:rPr>
              <a:t>ecológicos</a:t>
            </a:r>
            <a:endParaRPr sz="2200" dirty="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Resultado de imagem para patent">
            <a:extLst>
              <a:ext uri="{FF2B5EF4-FFF2-40B4-BE49-F238E27FC236}">
                <a16:creationId xmlns="" xmlns:a16="http://schemas.microsoft.com/office/drawing/2014/main" id="{78C29F37-9079-4C5F-A6E0-C0DC3001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4509120"/>
            <a:ext cx="3491879" cy="26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780" y="620688"/>
            <a:ext cx="10369152" cy="50783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/>
              <a:t>Oportunidades </a:t>
            </a:r>
            <a:r>
              <a:rPr sz="3300" dirty="0"/>
              <a:t>de negócio via</a:t>
            </a:r>
            <a:r>
              <a:rPr sz="3300" spc="20" dirty="0"/>
              <a:t> </a:t>
            </a:r>
            <a:r>
              <a:rPr sz="3300" spc="-5" dirty="0"/>
              <a:t>licenciamento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909836" y="1628800"/>
            <a:ext cx="10153128" cy="3924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buFont typeface="Arial" panose="020B0604020202020204" pitchFamily="34" charset="0"/>
              <a:buChar char="•"/>
            </a:pPr>
            <a:r>
              <a:rPr sz="2700" spc="-5" dirty="0" err="1">
                <a:solidFill>
                  <a:srgbClr val="712D1C"/>
                </a:solidFill>
                <a:latin typeface="+mj-lt"/>
                <a:cs typeface="Georgia"/>
              </a:rPr>
              <a:t>Quando</a:t>
            </a:r>
            <a:r>
              <a:rPr sz="2700" spc="-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um inventor não tem a intenção de criar</a:t>
            </a:r>
            <a:r>
              <a:rPr sz="2700" spc="-6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um  novo negócio a partir de uma tecnologia por ele  desenvolvida, ele pode </a:t>
            </a:r>
            <a:r>
              <a:rPr sz="2700" spc="-5" dirty="0">
                <a:solidFill>
                  <a:srgbClr val="712D1C"/>
                </a:solidFill>
                <a:latin typeface="+mj-lt"/>
                <a:cs typeface="Georgia"/>
              </a:rPr>
              <a:t>disponibilizá-la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para que  outros a</a:t>
            </a:r>
            <a:r>
              <a:rPr sz="2700" spc="-4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spc="-5" dirty="0">
                <a:solidFill>
                  <a:srgbClr val="712D1C"/>
                </a:solidFill>
                <a:latin typeface="+mj-lt"/>
                <a:cs typeface="Georgia"/>
              </a:rPr>
              <a:t>comercializem</a:t>
            </a:r>
            <a:endParaRPr sz="2700" dirty="0">
              <a:latin typeface="+mj-lt"/>
              <a:cs typeface="Georgia"/>
            </a:endParaRPr>
          </a:p>
          <a:p>
            <a:pPr marL="571500" indent="-571500">
              <a:spcBef>
                <a:spcPts val="35"/>
              </a:spcBef>
              <a:buFont typeface="Arial" panose="020B0604020202020204" pitchFamily="34" charset="0"/>
              <a:buChar char="•"/>
            </a:pPr>
            <a:endParaRPr sz="3900" dirty="0">
              <a:latin typeface="+mj-lt"/>
              <a:cs typeface="Times New Roman"/>
            </a:endParaRPr>
          </a:p>
          <a:p>
            <a:pPr marL="355600" marR="359410" indent="-342900">
              <a:lnSpc>
                <a:spcPct val="99600"/>
              </a:lnSpc>
              <a:buFont typeface="Arial" panose="020B0604020202020204" pitchFamily="34" charset="0"/>
              <a:buChar char="•"/>
            </a:pP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As universidades têm um rol de tecnologias  desenvolvidas por seus pesquisadores passíveis</a:t>
            </a:r>
            <a:r>
              <a:rPr sz="2700" spc="-12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de  serem</a:t>
            </a:r>
            <a:r>
              <a:rPr sz="2700" spc="-10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licenciadas</a:t>
            </a:r>
            <a:endParaRPr sz="2700" dirty="0">
              <a:latin typeface="+mj-lt"/>
              <a:cs typeface="Georgia"/>
            </a:endParaRPr>
          </a:p>
          <a:p>
            <a:pPr marL="565150" indent="-285750">
              <a:spcBef>
                <a:spcPts val="585"/>
              </a:spcBef>
              <a:buFont typeface="Arial" panose="020B0604020202020204" pitchFamily="34" charset="0"/>
              <a:buChar char="•"/>
              <a:tabLst>
                <a:tab pos="551815" algn="l"/>
              </a:tabLst>
            </a:pPr>
            <a:r>
              <a:rPr sz="1500" spc="-405" dirty="0">
                <a:solidFill>
                  <a:srgbClr val="CCB400"/>
                </a:solidFill>
                <a:latin typeface="+mj-lt"/>
                <a:cs typeface="Wingdings 2"/>
              </a:rPr>
              <a:t></a:t>
            </a:r>
            <a:r>
              <a:rPr sz="1500" spc="-405" dirty="0">
                <a:solidFill>
                  <a:srgbClr val="CCB400"/>
                </a:solidFill>
                <a:latin typeface="+mj-lt"/>
                <a:cs typeface="Times New Roman"/>
              </a:rPr>
              <a:t>	</a:t>
            </a:r>
            <a:r>
              <a:rPr sz="2200" spc="-5" dirty="0">
                <a:solidFill>
                  <a:srgbClr val="A9432B"/>
                </a:solidFill>
                <a:latin typeface="+mj-lt"/>
                <a:cs typeface="Georgia"/>
                <a:hlinkClick r:id="rId3"/>
              </a:rPr>
              <a:t>www.usp.br/inovacao</a:t>
            </a:r>
            <a:endParaRPr sz="2200" dirty="0">
              <a:latin typeface="+mj-lt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684185A-5CA7-49A0-B74A-A4277CF04BC5}"/>
              </a:ext>
            </a:extLst>
          </p:cNvPr>
          <p:cNvSpPr/>
          <p:nvPr/>
        </p:nvSpPr>
        <p:spPr>
          <a:xfrm>
            <a:off x="1261154" y="472273"/>
            <a:ext cx="8450664" cy="552659"/>
          </a:xfrm>
          <a:prstGeom prst="rect">
            <a:avLst/>
          </a:prstGeom>
          <a:solidFill>
            <a:srgbClr val="3C5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275"/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onde vem boas ideias?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EF25F73-6F79-4137-9516-4294D3B04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99" y="1267470"/>
            <a:ext cx="7344027" cy="446658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129A0B2-8DD1-49C2-88AB-8C8B28F2F394}"/>
              </a:ext>
            </a:extLst>
          </p:cNvPr>
          <p:cNvSpPr/>
          <p:nvPr/>
        </p:nvSpPr>
        <p:spPr>
          <a:xfrm>
            <a:off x="2538499" y="5791922"/>
            <a:ext cx="589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https://www.youtube.com/watch?v=BtgnozUgc58</a:t>
            </a:r>
          </a:p>
        </p:txBody>
      </p:sp>
    </p:spTree>
    <p:extLst>
      <p:ext uri="{BB962C8B-B14F-4D97-AF65-F5344CB8AC3E}">
        <p14:creationId xmlns:p14="http://schemas.microsoft.com/office/powerpoint/2010/main" val="12801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255693-B63D-2346-9EDE-A407CD40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116632"/>
            <a:ext cx="9485710" cy="1224136"/>
          </a:xfrm>
        </p:spPr>
        <p:txBody>
          <a:bodyPr>
            <a:normAutofit/>
          </a:bodyPr>
          <a:lstStyle/>
          <a:p>
            <a:r>
              <a:rPr lang="en-US" dirty="0"/>
              <a:t>DREAMSHAPER </a:t>
            </a:r>
            <a:r>
              <a:rPr lang="pt-BR" dirty="0" err="1"/>
              <a:t>univ.dreamshaper.com</a:t>
            </a:r>
            <a:r>
              <a:rPr lang="pt-BR" dirty="0"/>
              <a:t>/</a:t>
            </a:r>
            <a:r>
              <a:rPr lang="pt-BR" dirty="0" err="1"/>
              <a:t>signup</a:t>
            </a:r>
            <a:r>
              <a:rPr lang="pt-BR" dirty="0"/>
              <a:t> </a:t>
            </a:r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F0CA9D9-519D-2244-AF6B-777137DBC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90219" y="480665"/>
            <a:ext cx="5184576" cy="73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610444" y="538710"/>
            <a:ext cx="8686801" cy="783868"/>
          </a:xfrm>
          <a:prstGeom prst="rect">
            <a:avLst/>
          </a:prstGeom>
        </p:spPr>
        <p:txBody>
          <a:bodyPr vert="horz" wrap="square" lIns="0" tIns="273367" rIns="0" bIns="0" rtlCol="0" anchor="b">
            <a:spAutoFit/>
          </a:bodyPr>
          <a:lstStyle/>
          <a:p>
            <a:pPr marL="2584450">
              <a:lnSpc>
                <a:spcPct val="100000"/>
              </a:lnSpc>
            </a:pPr>
            <a:r>
              <a:rPr sz="3300" dirty="0"/>
              <a:t>Fontes de</a:t>
            </a:r>
            <a:r>
              <a:rPr sz="3300" spc="-105" dirty="0"/>
              <a:t> </a:t>
            </a:r>
            <a:r>
              <a:rPr sz="3300" dirty="0"/>
              <a:t>ideias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2925763" y="2276476"/>
            <a:ext cx="2447925" cy="2232025"/>
          </a:xfrm>
          <a:custGeom>
            <a:avLst/>
            <a:gdLst/>
            <a:ahLst/>
            <a:cxnLst/>
            <a:rect l="l" t="t" r="r" b="b"/>
            <a:pathLst>
              <a:path w="2447925" h="2232025">
                <a:moveTo>
                  <a:pt x="1223962" y="0"/>
                </a:moveTo>
                <a:lnTo>
                  <a:pt x="1173510" y="930"/>
                </a:lnTo>
                <a:lnTo>
                  <a:pt x="1123577" y="3699"/>
                </a:lnTo>
                <a:lnTo>
                  <a:pt x="1074203" y="8270"/>
                </a:lnTo>
                <a:lnTo>
                  <a:pt x="1025427" y="14606"/>
                </a:lnTo>
                <a:lnTo>
                  <a:pt x="977289" y="22673"/>
                </a:lnTo>
                <a:lnTo>
                  <a:pt x="929827" y="32434"/>
                </a:lnTo>
                <a:lnTo>
                  <a:pt x="883082" y="43853"/>
                </a:lnTo>
                <a:lnTo>
                  <a:pt x="837092" y="56895"/>
                </a:lnTo>
                <a:lnTo>
                  <a:pt x="791898" y="71523"/>
                </a:lnTo>
                <a:lnTo>
                  <a:pt x="747538" y="87701"/>
                </a:lnTo>
                <a:lnTo>
                  <a:pt x="704051" y="105395"/>
                </a:lnTo>
                <a:lnTo>
                  <a:pt x="661478" y="124567"/>
                </a:lnTo>
                <a:lnTo>
                  <a:pt x="619857" y="145182"/>
                </a:lnTo>
                <a:lnTo>
                  <a:pt x="579228" y="167204"/>
                </a:lnTo>
                <a:lnTo>
                  <a:pt x="539630" y="190597"/>
                </a:lnTo>
                <a:lnTo>
                  <a:pt x="501103" y="215325"/>
                </a:lnTo>
                <a:lnTo>
                  <a:pt x="463685" y="241353"/>
                </a:lnTo>
                <a:lnTo>
                  <a:pt x="427417" y="268644"/>
                </a:lnTo>
                <a:lnTo>
                  <a:pt x="392338" y="297162"/>
                </a:lnTo>
                <a:lnTo>
                  <a:pt x="358487" y="326872"/>
                </a:lnTo>
                <a:lnTo>
                  <a:pt x="325904" y="357738"/>
                </a:lnTo>
                <a:lnTo>
                  <a:pt x="294627" y="389723"/>
                </a:lnTo>
                <a:lnTo>
                  <a:pt x="264696" y="422792"/>
                </a:lnTo>
                <a:lnTo>
                  <a:pt x="236151" y="456910"/>
                </a:lnTo>
                <a:lnTo>
                  <a:pt x="209031" y="492039"/>
                </a:lnTo>
                <a:lnTo>
                  <a:pt x="183376" y="528144"/>
                </a:lnTo>
                <a:lnTo>
                  <a:pt x="159224" y="565190"/>
                </a:lnTo>
                <a:lnTo>
                  <a:pt x="136615" y="603140"/>
                </a:lnTo>
                <a:lnTo>
                  <a:pt x="115588" y="641959"/>
                </a:lnTo>
                <a:lnTo>
                  <a:pt x="96184" y="681610"/>
                </a:lnTo>
                <a:lnTo>
                  <a:pt x="78440" y="722057"/>
                </a:lnTo>
                <a:lnTo>
                  <a:pt x="62397" y="763266"/>
                </a:lnTo>
                <a:lnTo>
                  <a:pt x="48094" y="805199"/>
                </a:lnTo>
                <a:lnTo>
                  <a:pt x="35571" y="847821"/>
                </a:lnTo>
                <a:lnTo>
                  <a:pt x="24866" y="891097"/>
                </a:lnTo>
                <a:lnTo>
                  <a:pt x="16019" y="934989"/>
                </a:lnTo>
                <a:lnTo>
                  <a:pt x="9069" y="979463"/>
                </a:lnTo>
                <a:lnTo>
                  <a:pt x="4057" y="1024482"/>
                </a:lnTo>
                <a:lnTo>
                  <a:pt x="1020" y="1070010"/>
                </a:lnTo>
                <a:lnTo>
                  <a:pt x="0" y="1116012"/>
                </a:lnTo>
                <a:lnTo>
                  <a:pt x="1020" y="1162014"/>
                </a:lnTo>
                <a:lnTo>
                  <a:pt x="4057" y="1207542"/>
                </a:lnTo>
                <a:lnTo>
                  <a:pt x="9069" y="1252561"/>
                </a:lnTo>
                <a:lnTo>
                  <a:pt x="16019" y="1297035"/>
                </a:lnTo>
                <a:lnTo>
                  <a:pt x="24866" y="1340927"/>
                </a:lnTo>
                <a:lnTo>
                  <a:pt x="35571" y="1384203"/>
                </a:lnTo>
                <a:lnTo>
                  <a:pt x="48094" y="1426825"/>
                </a:lnTo>
                <a:lnTo>
                  <a:pt x="62397" y="1468758"/>
                </a:lnTo>
                <a:lnTo>
                  <a:pt x="78440" y="1509967"/>
                </a:lnTo>
                <a:lnTo>
                  <a:pt x="96184" y="1550414"/>
                </a:lnTo>
                <a:lnTo>
                  <a:pt x="115588" y="1590065"/>
                </a:lnTo>
                <a:lnTo>
                  <a:pt x="136615" y="1628884"/>
                </a:lnTo>
                <a:lnTo>
                  <a:pt x="159224" y="1666834"/>
                </a:lnTo>
                <a:lnTo>
                  <a:pt x="183376" y="1703880"/>
                </a:lnTo>
                <a:lnTo>
                  <a:pt x="209031" y="1739985"/>
                </a:lnTo>
                <a:lnTo>
                  <a:pt x="236151" y="1775114"/>
                </a:lnTo>
                <a:lnTo>
                  <a:pt x="264696" y="1809232"/>
                </a:lnTo>
                <a:lnTo>
                  <a:pt x="294627" y="1842301"/>
                </a:lnTo>
                <a:lnTo>
                  <a:pt x="325904" y="1874286"/>
                </a:lnTo>
                <a:lnTo>
                  <a:pt x="358487" y="1905152"/>
                </a:lnTo>
                <a:lnTo>
                  <a:pt x="392338" y="1934862"/>
                </a:lnTo>
                <a:lnTo>
                  <a:pt x="427417" y="1963380"/>
                </a:lnTo>
                <a:lnTo>
                  <a:pt x="463685" y="1990671"/>
                </a:lnTo>
                <a:lnTo>
                  <a:pt x="501103" y="2016699"/>
                </a:lnTo>
                <a:lnTo>
                  <a:pt x="539630" y="2041427"/>
                </a:lnTo>
                <a:lnTo>
                  <a:pt x="579228" y="2064820"/>
                </a:lnTo>
                <a:lnTo>
                  <a:pt x="619857" y="2086842"/>
                </a:lnTo>
                <a:lnTo>
                  <a:pt x="661478" y="2107457"/>
                </a:lnTo>
                <a:lnTo>
                  <a:pt x="704051" y="2126629"/>
                </a:lnTo>
                <a:lnTo>
                  <a:pt x="747538" y="2144323"/>
                </a:lnTo>
                <a:lnTo>
                  <a:pt x="791898" y="2160501"/>
                </a:lnTo>
                <a:lnTo>
                  <a:pt x="837092" y="2175129"/>
                </a:lnTo>
                <a:lnTo>
                  <a:pt x="883082" y="2188171"/>
                </a:lnTo>
                <a:lnTo>
                  <a:pt x="929827" y="2199590"/>
                </a:lnTo>
                <a:lnTo>
                  <a:pt x="977289" y="2209351"/>
                </a:lnTo>
                <a:lnTo>
                  <a:pt x="1025427" y="2217418"/>
                </a:lnTo>
                <a:lnTo>
                  <a:pt x="1074203" y="2223754"/>
                </a:lnTo>
                <a:lnTo>
                  <a:pt x="1123577" y="2228325"/>
                </a:lnTo>
                <a:lnTo>
                  <a:pt x="1173510" y="2231094"/>
                </a:lnTo>
                <a:lnTo>
                  <a:pt x="1223962" y="2232025"/>
                </a:lnTo>
                <a:lnTo>
                  <a:pt x="1274413" y="2231094"/>
                </a:lnTo>
                <a:lnTo>
                  <a:pt x="1324345" y="2228325"/>
                </a:lnTo>
                <a:lnTo>
                  <a:pt x="1373718" y="2223754"/>
                </a:lnTo>
                <a:lnTo>
                  <a:pt x="1422494" y="2217418"/>
                </a:lnTo>
                <a:lnTo>
                  <a:pt x="1470632" y="2209351"/>
                </a:lnTo>
                <a:lnTo>
                  <a:pt x="1518093" y="2199590"/>
                </a:lnTo>
                <a:lnTo>
                  <a:pt x="1564837" y="2188171"/>
                </a:lnTo>
                <a:lnTo>
                  <a:pt x="1610827" y="2175129"/>
                </a:lnTo>
                <a:lnTo>
                  <a:pt x="1656021" y="2160501"/>
                </a:lnTo>
                <a:lnTo>
                  <a:pt x="1700381" y="2144323"/>
                </a:lnTo>
                <a:lnTo>
                  <a:pt x="1743867" y="2126629"/>
                </a:lnTo>
                <a:lnTo>
                  <a:pt x="1786441" y="2107457"/>
                </a:lnTo>
                <a:lnTo>
                  <a:pt x="1828062" y="2086842"/>
                </a:lnTo>
                <a:lnTo>
                  <a:pt x="1868691" y="2064820"/>
                </a:lnTo>
                <a:lnTo>
                  <a:pt x="1908289" y="2041427"/>
                </a:lnTo>
                <a:lnTo>
                  <a:pt x="1946816" y="2016699"/>
                </a:lnTo>
                <a:lnTo>
                  <a:pt x="1984233" y="1990671"/>
                </a:lnTo>
                <a:lnTo>
                  <a:pt x="2020501" y="1963380"/>
                </a:lnTo>
                <a:lnTo>
                  <a:pt x="2055581" y="1934862"/>
                </a:lnTo>
                <a:lnTo>
                  <a:pt x="2089432" y="1905152"/>
                </a:lnTo>
                <a:lnTo>
                  <a:pt x="2122016" y="1874286"/>
                </a:lnTo>
                <a:lnTo>
                  <a:pt x="2153293" y="1842301"/>
                </a:lnTo>
                <a:lnTo>
                  <a:pt x="2183224" y="1809232"/>
                </a:lnTo>
                <a:lnTo>
                  <a:pt x="2211769" y="1775114"/>
                </a:lnTo>
                <a:lnTo>
                  <a:pt x="2238889" y="1739985"/>
                </a:lnTo>
                <a:lnTo>
                  <a:pt x="2264545" y="1703880"/>
                </a:lnTo>
                <a:lnTo>
                  <a:pt x="2288698" y="1666834"/>
                </a:lnTo>
                <a:lnTo>
                  <a:pt x="2311307" y="1628884"/>
                </a:lnTo>
                <a:lnTo>
                  <a:pt x="2332334" y="1590065"/>
                </a:lnTo>
                <a:lnTo>
                  <a:pt x="2351739" y="1550414"/>
                </a:lnTo>
                <a:lnTo>
                  <a:pt x="2369482" y="1509967"/>
                </a:lnTo>
                <a:lnTo>
                  <a:pt x="2385526" y="1468758"/>
                </a:lnTo>
                <a:lnTo>
                  <a:pt x="2399829" y="1426825"/>
                </a:lnTo>
                <a:lnTo>
                  <a:pt x="2412353" y="1384203"/>
                </a:lnTo>
                <a:lnTo>
                  <a:pt x="2423058" y="1340927"/>
                </a:lnTo>
                <a:lnTo>
                  <a:pt x="2431905" y="1297035"/>
                </a:lnTo>
                <a:lnTo>
                  <a:pt x="2438854" y="1252561"/>
                </a:lnTo>
                <a:lnTo>
                  <a:pt x="2443867" y="1207542"/>
                </a:lnTo>
                <a:lnTo>
                  <a:pt x="2446904" y="1162014"/>
                </a:lnTo>
                <a:lnTo>
                  <a:pt x="2447925" y="1116012"/>
                </a:lnTo>
                <a:lnTo>
                  <a:pt x="2446904" y="1070010"/>
                </a:lnTo>
                <a:lnTo>
                  <a:pt x="2443867" y="1024482"/>
                </a:lnTo>
                <a:lnTo>
                  <a:pt x="2438854" y="979463"/>
                </a:lnTo>
                <a:lnTo>
                  <a:pt x="2431905" y="934989"/>
                </a:lnTo>
                <a:lnTo>
                  <a:pt x="2423058" y="891097"/>
                </a:lnTo>
                <a:lnTo>
                  <a:pt x="2412353" y="847821"/>
                </a:lnTo>
                <a:lnTo>
                  <a:pt x="2399829" y="805199"/>
                </a:lnTo>
                <a:lnTo>
                  <a:pt x="2385526" y="763266"/>
                </a:lnTo>
                <a:lnTo>
                  <a:pt x="2369482" y="722057"/>
                </a:lnTo>
                <a:lnTo>
                  <a:pt x="2351739" y="681610"/>
                </a:lnTo>
                <a:lnTo>
                  <a:pt x="2332334" y="641959"/>
                </a:lnTo>
                <a:lnTo>
                  <a:pt x="2311307" y="603140"/>
                </a:lnTo>
                <a:lnTo>
                  <a:pt x="2288698" y="565190"/>
                </a:lnTo>
                <a:lnTo>
                  <a:pt x="2264545" y="528144"/>
                </a:lnTo>
                <a:lnTo>
                  <a:pt x="2238889" y="492039"/>
                </a:lnTo>
                <a:lnTo>
                  <a:pt x="2211769" y="456910"/>
                </a:lnTo>
                <a:lnTo>
                  <a:pt x="2183224" y="422792"/>
                </a:lnTo>
                <a:lnTo>
                  <a:pt x="2153293" y="389723"/>
                </a:lnTo>
                <a:lnTo>
                  <a:pt x="2122016" y="357738"/>
                </a:lnTo>
                <a:lnTo>
                  <a:pt x="2089432" y="326872"/>
                </a:lnTo>
                <a:lnTo>
                  <a:pt x="2055581" y="297162"/>
                </a:lnTo>
                <a:lnTo>
                  <a:pt x="2020501" y="268644"/>
                </a:lnTo>
                <a:lnTo>
                  <a:pt x="1984233" y="241353"/>
                </a:lnTo>
                <a:lnTo>
                  <a:pt x="1946816" y="215325"/>
                </a:lnTo>
                <a:lnTo>
                  <a:pt x="1908289" y="190597"/>
                </a:lnTo>
                <a:lnTo>
                  <a:pt x="1868691" y="167204"/>
                </a:lnTo>
                <a:lnTo>
                  <a:pt x="1828062" y="145182"/>
                </a:lnTo>
                <a:lnTo>
                  <a:pt x="1786441" y="124567"/>
                </a:lnTo>
                <a:lnTo>
                  <a:pt x="1743867" y="105395"/>
                </a:lnTo>
                <a:lnTo>
                  <a:pt x="1700381" y="87701"/>
                </a:lnTo>
                <a:lnTo>
                  <a:pt x="1656021" y="71523"/>
                </a:lnTo>
                <a:lnTo>
                  <a:pt x="1610827" y="56895"/>
                </a:lnTo>
                <a:lnTo>
                  <a:pt x="1564837" y="43853"/>
                </a:lnTo>
                <a:lnTo>
                  <a:pt x="1518093" y="32434"/>
                </a:lnTo>
                <a:lnTo>
                  <a:pt x="1470632" y="22673"/>
                </a:lnTo>
                <a:lnTo>
                  <a:pt x="1422494" y="14606"/>
                </a:lnTo>
                <a:lnTo>
                  <a:pt x="1373718" y="8270"/>
                </a:lnTo>
                <a:lnTo>
                  <a:pt x="1324345" y="3699"/>
                </a:lnTo>
                <a:lnTo>
                  <a:pt x="1274413" y="930"/>
                </a:lnTo>
                <a:lnTo>
                  <a:pt x="1223962" y="0"/>
                </a:lnTo>
                <a:close/>
              </a:path>
            </a:pathLst>
          </a:custGeom>
          <a:solidFill>
            <a:srgbClr val="008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8875" y="1989138"/>
            <a:ext cx="2447925" cy="2160905"/>
          </a:xfrm>
          <a:custGeom>
            <a:avLst/>
            <a:gdLst/>
            <a:ahLst/>
            <a:cxnLst/>
            <a:rect l="l" t="t" r="r" b="b"/>
            <a:pathLst>
              <a:path w="2447925" h="2160904">
                <a:moveTo>
                  <a:pt x="1223962" y="0"/>
                </a:moveTo>
                <a:lnTo>
                  <a:pt x="1172224" y="947"/>
                </a:lnTo>
                <a:lnTo>
                  <a:pt x="1121033" y="3765"/>
                </a:lnTo>
                <a:lnTo>
                  <a:pt x="1070432" y="8417"/>
                </a:lnTo>
                <a:lnTo>
                  <a:pt x="1020463" y="14863"/>
                </a:lnTo>
                <a:lnTo>
                  <a:pt x="971169" y="23068"/>
                </a:lnTo>
                <a:lnTo>
                  <a:pt x="922592" y="32993"/>
                </a:lnTo>
                <a:lnTo>
                  <a:pt x="874775" y="44601"/>
                </a:lnTo>
                <a:lnTo>
                  <a:pt x="827761" y="57854"/>
                </a:lnTo>
                <a:lnTo>
                  <a:pt x="781591" y="72716"/>
                </a:lnTo>
                <a:lnTo>
                  <a:pt x="736308" y="89148"/>
                </a:lnTo>
                <a:lnTo>
                  <a:pt x="691955" y="107113"/>
                </a:lnTo>
                <a:lnTo>
                  <a:pt x="648574" y="126574"/>
                </a:lnTo>
                <a:lnTo>
                  <a:pt x="606207" y="147492"/>
                </a:lnTo>
                <a:lnTo>
                  <a:pt x="564898" y="169831"/>
                </a:lnTo>
                <a:lnTo>
                  <a:pt x="524688" y="193553"/>
                </a:lnTo>
                <a:lnTo>
                  <a:pt x="485621" y="218621"/>
                </a:lnTo>
                <a:lnTo>
                  <a:pt x="447738" y="244996"/>
                </a:lnTo>
                <a:lnTo>
                  <a:pt x="411082" y="272643"/>
                </a:lnTo>
                <a:lnTo>
                  <a:pt x="375696" y="301522"/>
                </a:lnTo>
                <a:lnTo>
                  <a:pt x="341621" y="331597"/>
                </a:lnTo>
                <a:lnTo>
                  <a:pt x="308902" y="362829"/>
                </a:lnTo>
                <a:lnTo>
                  <a:pt x="277579" y="395183"/>
                </a:lnTo>
                <a:lnTo>
                  <a:pt x="247696" y="428619"/>
                </a:lnTo>
                <a:lnTo>
                  <a:pt x="219294" y="463101"/>
                </a:lnTo>
                <a:lnTo>
                  <a:pt x="192417" y="498591"/>
                </a:lnTo>
                <a:lnTo>
                  <a:pt x="167108" y="535051"/>
                </a:lnTo>
                <a:lnTo>
                  <a:pt x="143407" y="572445"/>
                </a:lnTo>
                <a:lnTo>
                  <a:pt x="121358" y="610734"/>
                </a:lnTo>
                <a:lnTo>
                  <a:pt x="101004" y="649882"/>
                </a:lnTo>
                <a:lnTo>
                  <a:pt x="82387" y="689849"/>
                </a:lnTo>
                <a:lnTo>
                  <a:pt x="65549" y="730600"/>
                </a:lnTo>
                <a:lnTo>
                  <a:pt x="50533" y="772097"/>
                </a:lnTo>
                <a:lnTo>
                  <a:pt x="37381" y="814302"/>
                </a:lnTo>
                <a:lnTo>
                  <a:pt x="26136" y="857177"/>
                </a:lnTo>
                <a:lnTo>
                  <a:pt x="16840" y="900685"/>
                </a:lnTo>
                <a:lnTo>
                  <a:pt x="9536" y="944789"/>
                </a:lnTo>
                <a:lnTo>
                  <a:pt x="4266" y="989451"/>
                </a:lnTo>
                <a:lnTo>
                  <a:pt x="1073" y="1034634"/>
                </a:lnTo>
                <a:lnTo>
                  <a:pt x="0" y="1080300"/>
                </a:lnTo>
                <a:lnTo>
                  <a:pt x="1073" y="1125964"/>
                </a:lnTo>
                <a:lnTo>
                  <a:pt x="4266" y="1171146"/>
                </a:lnTo>
                <a:lnTo>
                  <a:pt x="9536" y="1215807"/>
                </a:lnTo>
                <a:lnTo>
                  <a:pt x="16840" y="1259911"/>
                </a:lnTo>
                <a:lnTo>
                  <a:pt x="26136" y="1303418"/>
                </a:lnTo>
                <a:lnTo>
                  <a:pt x="37381" y="1346293"/>
                </a:lnTo>
                <a:lnTo>
                  <a:pt x="50533" y="1388497"/>
                </a:lnTo>
                <a:lnTo>
                  <a:pt x="65549" y="1429993"/>
                </a:lnTo>
                <a:lnTo>
                  <a:pt x="82387" y="1470743"/>
                </a:lnTo>
                <a:lnTo>
                  <a:pt x="101004" y="1510710"/>
                </a:lnTo>
                <a:lnTo>
                  <a:pt x="121358" y="1549857"/>
                </a:lnTo>
                <a:lnTo>
                  <a:pt x="143407" y="1588146"/>
                </a:lnTo>
                <a:lnTo>
                  <a:pt x="167108" y="1625539"/>
                </a:lnTo>
                <a:lnTo>
                  <a:pt x="192417" y="1661999"/>
                </a:lnTo>
                <a:lnTo>
                  <a:pt x="219294" y="1697489"/>
                </a:lnTo>
                <a:lnTo>
                  <a:pt x="247696" y="1731970"/>
                </a:lnTo>
                <a:lnTo>
                  <a:pt x="277579" y="1765406"/>
                </a:lnTo>
                <a:lnTo>
                  <a:pt x="308902" y="1797759"/>
                </a:lnTo>
                <a:lnTo>
                  <a:pt x="341621" y="1828992"/>
                </a:lnTo>
                <a:lnTo>
                  <a:pt x="375696" y="1859066"/>
                </a:lnTo>
                <a:lnTo>
                  <a:pt x="411082" y="1887945"/>
                </a:lnTo>
                <a:lnTo>
                  <a:pt x="447738" y="1915591"/>
                </a:lnTo>
                <a:lnTo>
                  <a:pt x="485621" y="1941967"/>
                </a:lnTo>
                <a:lnTo>
                  <a:pt x="524688" y="1967034"/>
                </a:lnTo>
                <a:lnTo>
                  <a:pt x="564898" y="1990756"/>
                </a:lnTo>
                <a:lnTo>
                  <a:pt x="606207" y="2013095"/>
                </a:lnTo>
                <a:lnTo>
                  <a:pt x="648574" y="2034013"/>
                </a:lnTo>
                <a:lnTo>
                  <a:pt x="691955" y="2053474"/>
                </a:lnTo>
                <a:lnTo>
                  <a:pt x="736308" y="2071439"/>
                </a:lnTo>
                <a:lnTo>
                  <a:pt x="781591" y="2087871"/>
                </a:lnTo>
                <a:lnTo>
                  <a:pt x="827761" y="2102732"/>
                </a:lnTo>
                <a:lnTo>
                  <a:pt x="874775" y="2115986"/>
                </a:lnTo>
                <a:lnTo>
                  <a:pt x="922592" y="2127594"/>
                </a:lnTo>
                <a:lnTo>
                  <a:pt x="971169" y="2137519"/>
                </a:lnTo>
                <a:lnTo>
                  <a:pt x="1020463" y="2145723"/>
                </a:lnTo>
                <a:lnTo>
                  <a:pt x="1070432" y="2152170"/>
                </a:lnTo>
                <a:lnTo>
                  <a:pt x="1121033" y="2156821"/>
                </a:lnTo>
                <a:lnTo>
                  <a:pt x="1172224" y="2159639"/>
                </a:lnTo>
                <a:lnTo>
                  <a:pt x="1223962" y="2160587"/>
                </a:lnTo>
                <a:lnTo>
                  <a:pt x="1275700" y="2159639"/>
                </a:lnTo>
                <a:lnTo>
                  <a:pt x="1326891" y="2156821"/>
                </a:lnTo>
                <a:lnTo>
                  <a:pt x="1377492" y="2152170"/>
                </a:lnTo>
                <a:lnTo>
                  <a:pt x="1427461" y="2145723"/>
                </a:lnTo>
                <a:lnTo>
                  <a:pt x="1476755" y="2137519"/>
                </a:lnTo>
                <a:lnTo>
                  <a:pt x="1525332" y="2127594"/>
                </a:lnTo>
                <a:lnTo>
                  <a:pt x="1573149" y="2115986"/>
                </a:lnTo>
                <a:lnTo>
                  <a:pt x="1620163" y="2102732"/>
                </a:lnTo>
                <a:lnTo>
                  <a:pt x="1666333" y="2087871"/>
                </a:lnTo>
                <a:lnTo>
                  <a:pt x="1711616" y="2071439"/>
                </a:lnTo>
                <a:lnTo>
                  <a:pt x="1755969" y="2053474"/>
                </a:lnTo>
                <a:lnTo>
                  <a:pt x="1799350" y="2034013"/>
                </a:lnTo>
                <a:lnTo>
                  <a:pt x="1841717" y="2013095"/>
                </a:lnTo>
                <a:lnTo>
                  <a:pt x="1883026" y="1990756"/>
                </a:lnTo>
                <a:lnTo>
                  <a:pt x="1923236" y="1967034"/>
                </a:lnTo>
                <a:lnTo>
                  <a:pt x="1962303" y="1941967"/>
                </a:lnTo>
                <a:lnTo>
                  <a:pt x="2000186" y="1915591"/>
                </a:lnTo>
                <a:lnTo>
                  <a:pt x="2036842" y="1887945"/>
                </a:lnTo>
                <a:lnTo>
                  <a:pt x="2072228" y="1859066"/>
                </a:lnTo>
                <a:lnTo>
                  <a:pt x="2106303" y="1828992"/>
                </a:lnTo>
                <a:lnTo>
                  <a:pt x="2139022" y="1797759"/>
                </a:lnTo>
                <a:lnTo>
                  <a:pt x="2170345" y="1765406"/>
                </a:lnTo>
                <a:lnTo>
                  <a:pt x="2200228" y="1731970"/>
                </a:lnTo>
                <a:lnTo>
                  <a:pt x="2228630" y="1697489"/>
                </a:lnTo>
                <a:lnTo>
                  <a:pt x="2255507" y="1661999"/>
                </a:lnTo>
                <a:lnTo>
                  <a:pt x="2280816" y="1625539"/>
                </a:lnTo>
                <a:lnTo>
                  <a:pt x="2304517" y="1588146"/>
                </a:lnTo>
                <a:lnTo>
                  <a:pt x="2326566" y="1549857"/>
                </a:lnTo>
                <a:lnTo>
                  <a:pt x="2346920" y="1510710"/>
                </a:lnTo>
                <a:lnTo>
                  <a:pt x="2365537" y="1470743"/>
                </a:lnTo>
                <a:lnTo>
                  <a:pt x="2382375" y="1429993"/>
                </a:lnTo>
                <a:lnTo>
                  <a:pt x="2397391" y="1388497"/>
                </a:lnTo>
                <a:lnTo>
                  <a:pt x="2410543" y="1346293"/>
                </a:lnTo>
                <a:lnTo>
                  <a:pt x="2421788" y="1303418"/>
                </a:lnTo>
                <a:lnTo>
                  <a:pt x="2431084" y="1259911"/>
                </a:lnTo>
                <a:lnTo>
                  <a:pt x="2438388" y="1215807"/>
                </a:lnTo>
                <a:lnTo>
                  <a:pt x="2443658" y="1171146"/>
                </a:lnTo>
                <a:lnTo>
                  <a:pt x="2446851" y="1125964"/>
                </a:lnTo>
                <a:lnTo>
                  <a:pt x="2447925" y="1080300"/>
                </a:lnTo>
                <a:lnTo>
                  <a:pt x="2446851" y="1034634"/>
                </a:lnTo>
                <a:lnTo>
                  <a:pt x="2443658" y="989451"/>
                </a:lnTo>
                <a:lnTo>
                  <a:pt x="2438388" y="944789"/>
                </a:lnTo>
                <a:lnTo>
                  <a:pt x="2431084" y="900685"/>
                </a:lnTo>
                <a:lnTo>
                  <a:pt x="2421788" y="857177"/>
                </a:lnTo>
                <a:lnTo>
                  <a:pt x="2410543" y="814302"/>
                </a:lnTo>
                <a:lnTo>
                  <a:pt x="2397391" y="772097"/>
                </a:lnTo>
                <a:lnTo>
                  <a:pt x="2382375" y="730600"/>
                </a:lnTo>
                <a:lnTo>
                  <a:pt x="2365537" y="689849"/>
                </a:lnTo>
                <a:lnTo>
                  <a:pt x="2346920" y="649882"/>
                </a:lnTo>
                <a:lnTo>
                  <a:pt x="2326566" y="610734"/>
                </a:lnTo>
                <a:lnTo>
                  <a:pt x="2304517" y="572445"/>
                </a:lnTo>
                <a:lnTo>
                  <a:pt x="2280816" y="535051"/>
                </a:lnTo>
                <a:lnTo>
                  <a:pt x="2255507" y="498591"/>
                </a:lnTo>
                <a:lnTo>
                  <a:pt x="2228630" y="463101"/>
                </a:lnTo>
                <a:lnTo>
                  <a:pt x="2200228" y="428619"/>
                </a:lnTo>
                <a:lnTo>
                  <a:pt x="2170345" y="395183"/>
                </a:lnTo>
                <a:lnTo>
                  <a:pt x="2139022" y="362829"/>
                </a:lnTo>
                <a:lnTo>
                  <a:pt x="2106303" y="331597"/>
                </a:lnTo>
                <a:lnTo>
                  <a:pt x="2072228" y="301522"/>
                </a:lnTo>
                <a:lnTo>
                  <a:pt x="2036842" y="272643"/>
                </a:lnTo>
                <a:lnTo>
                  <a:pt x="2000186" y="244996"/>
                </a:lnTo>
                <a:lnTo>
                  <a:pt x="1962303" y="218621"/>
                </a:lnTo>
                <a:lnTo>
                  <a:pt x="1923236" y="193553"/>
                </a:lnTo>
                <a:lnTo>
                  <a:pt x="1883026" y="169831"/>
                </a:lnTo>
                <a:lnTo>
                  <a:pt x="1841717" y="147492"/>
                </a:lnTo>
                <a:lnTo>
                  <a:pt x="1799350" y="126574"/>
                </a:lnTo>
                <a:lnTo>
                  <a:pt x="1755969" y="107113"/>
                </a:lnTo>
                <a:lnTo>
                  <a:pt x="1711616" y="89148"/>
                </a:lnTo>
                <a:lnTo>
                  <a:pt x="1666333" y="72716"/>
                </a:lnTo>
                <a:lnTo>
                  <a:pt x="1620163" y="57854"/>
                </a:lnTo>
                <a:lnTo>
                  <a:pt x="1573149" y="44601"/>
                </a:lnTo>
                <a:lnTo>
                  <a:pt x="1525332" y="32993"/>
                </a:lnTo>
                <a:lnTo>
                  <a:pt x="1476755" y="23068"/>
                </a:lnTo>
                <a:lnTo>
                  <a:pt x="1427461" y="14863"/>
                </a:lnTo>
                <a:lnTo>
                  <a:pt x="1377492" y="8417"/>
                </a:lnTo>
                <a:lnTo>
                  <a:pt x="1326891" y="3765"/>
                </a:lnTo>
                <a:lnTo>
                  <a:pt x="1275700" y="947"/>
                </a:lnTo>
                <a:lnTo>
                  <a:pt x="1223962" y="0"/>
                </a:lnTo>
                <a:close/>
              </a:path>
            </a:pathLst>
          </a:custGeom>
          <a:solidFill>
            <a:srgbClr val="A1D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4102" y="2947518"/>
            <a:ext cx="4410075" cy="57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6165"/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Mercado</a:t>
            </a:r>
            <a:endParaRPr sz="1600">
              <a:latin typeface="Georgia"/>
              <a:cs typeface="Georgia"/>
            </a:endParaRPr>
          </a:p>
          <a:p>
            <a:pPr marL="12700">
              <a:spcBef>
                <a:spcPts val="620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Empreendedor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9723" y="4508501"/>
            <a:ext cx="0" cy="1368425"/>
          </a:xfrm>
          <a:custGeom>
            <a:avLst/>
            <a:gdLst/>
            <a:ahLst/>
            <a:cxnLst/>
            <a:rect l="l" t="t" r="r" b="b"/>
            <a:pathLst>
              <a:path h="1368425">
                <a:moveTo>
                  <a:pt x="0" y="0"/>
                </a:moveTo>
                <a:lnTo>
                  <a:pt x="0" y="1368428"/>
                </a:lnTo>
              </a:path>
            </a:pathLst>
          </a:custGeom>
          <a:ln w="9524">
            <a:solidFill>
              <a:srgbClr val="DB7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62835" y="4149726"/>
            <a:ext cx="0" cy="1367155"/>
          </a:xfrm>
          <a:custGeom>
            <a:avLst/>
            <a:gdLst/>
            <a:ahLst/>
            <a:cxnLst/>
            <a:rect l="l" t="t" r="r" b="b"/>
            <a:pathLst>
              <a:path h="1367154">
                <a:moveTo>
                  <a:pt x="1" y="0"/>
                </a:moveTo>
                <a:lnTo>
                  <a:pt x="0" y="1366838"/>
                </a:lnTo>
              </a:path>
            </a:pathLst>
          </a:custGeom>
          <a:ln w="9524">
            <a:solidFill>
              <a:srgbClr val="DB7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80540" y="6427470"/>
            <a:ext cx="397192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latin typeface="Georgia"/>
                <a:cs typeface="Georgia"/>
              </a:rPr>
              <a:t>Fonte: Adaptado de Maximiano</a:t>
            </a:r>
            <a:r>
              <a:rPr spc="-10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(2011).</a:t>
            </a:r>
            <a:endParaRPr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Resultado de imagem para frases de negocios fracasso">
            <a:extLst>
              <a:ext uri="{FF2B5EF4-FFF2-40B4-BE49-F238E27FC236}">
                <a16:creationId xmlns="" xmlns:a16="http://schemas.microsoft.com/office/drawing/2014/main" id="{8EB1AE57-6BCA-4698-9A14-A0A868926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10311" r="1972" b="21650"/>
          <a:stretch/>
        </p:blipFill>
        <p:spPr bwMode="auto">
          <a:xfrm>
            <a:off x="2133972" y="332656"/>
            <a:ext cx="77768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frases empreendedorismo bill gates">
            <a:extLst>
              <a:ext uri="{FF2B5EF4-FFF2-40B4-BE49-F238E27FC236}">
                <a16:creationId xmlns="" xmlns:a16="http://schemas.microsoft.com/office/drawing/2014/main" id="{3147747A-FCA9-4A12-BE6C-00DA0A8D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3140968"/>
            <a:ext cx="47625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756" y="380355"/>
            <a:ext cx="10074514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FF0000"/>
                </a:solidFill>
              </a:rPr>
              <a:t>CUIDADO: </a:t>
            </a:r>
            <a:r>
              <a:rPr sz="4000" dirty="0"/>
              <a:t>Como </a:t>
            </a:r>
            <a:r>
              <a:rPr sz="4000" spc="-5" dirty="0"/>
              <a:t>Sufocar </a:t>
            </a:r>
            <a:r>
              <a:rPr sz="4000" dirty="0"/>
              <a:t>a </a:t>
            </a:r>
            <a:r>
              <a:rPr sz="4000" spc="-5" dirty="0"/>
              <a:t>Inovação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33772" y="1412776"/>
            <a:ext cx="11449272" cy="4757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8580">
              <a:lnSpc>
                <a:spcPct val="78700"/>
              </a:lnSpc>
              <a:tabLst>
                <a:tab pos="354013" algn="l"/>
              </a:tabLst>
            </a:pPr>
            <a:r>
              <a:rPr sz="1500" spc="-409" dirty="0">
                <a:solidFill>
                  <a:srgbClr val="D16349"/>
                </a:solidFill>
                <a:latin typeface="Wingdings 2"/>
                <a:cs typeface="Wingdings 2"/>
              </a:rPr>
              <a:t></a:t>
            </a:r>
            <a:r>
              <a:rPr lang="pt-BR" sz="1500" spc="-409" dirty="0">
                <a:solidFill>
                  <a:srgbClr val="D16349"/>
                </a:solidFill>
                <a:latin typeface="Times New Roman"/>
                <a:cs typeface="Times New Roman"/>
              </a:rPr>
              <a:t>	</a:t>
            </a:r>
            <a:r>
              <a:rPr b="1" dirty="0" err="1">
                <a:solidFill>
                  <a:srgbClr val="712D1C"/>
                </a:solidFill>
                <a:latin typeface="Georgia"/>
                <a:cs typeface="Georgia"/>
              </a:rPr>
              <a:t>Muitas</a:t>
            </a:r>
            <a:r>
              <a:rPr b="1" dirty="0">
                <a:solidFill>
                  <a:srgbClr val="712D1C"/>
                </a:solidFill>
                <a:latin typeface="Georgia"/>
                <a:cs typeface="Georgia"/>
              </a:rPr>
              <a:t> empresas atuam como se preferissem a mediocridade</a:t>
            </a:r>
            <a:r>
              <a:rPr b="1" spc="-9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712D1C"/>
                </a:solidFill>
                <a:latin typeface="Georgia"/>
                <a:cs typeface="Georgia"/>
              </a:rPr>
              <a:t>e</a:t>
            </a:r>
            <a:r>
              <a:rPr b="1" spc="-15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712D1C"/>
                </a:solidFill>
                <a:latin typeface="Georgia"/>
                <a:cs typeface="Georgia"/>
              </a:rPr>
              <a:t>a  </a:t>
            </a:r>
            <a:r>
              <a:rPr b="1" spc="-5" dirty="0">
                <a:solidFill>
                  <a:srgbClr val="712D1C"/>
                </a:solidFill>
                <a:latin typeface="Georgia"/>
                <a:cs typeface="Georgia"/>
              </a:rPr>
              <a:t>estagnação</a:t>
            </a:r>
            <a:r>
              <a:rPr spc="-5" dirty="0">
                <a:solidFill>
                  <a:srgbClr val="712D1C"/>
                </a:solidFill>
                <a:latin typeface="Georgia"/>
                <a:cs typeface="Georgia"/>
              </a:rPr>
              <a:t>. (</a:t>
            </a:r>
            <a:r>
              <a:rPr sz="1400" spc="-5" dirty="0">
                <a:solidFill>
                  <a:srgbClr val="712D1C"/>
                </a:solidFill>
                <a:latin typeface="Georgia"/>
                <a:cs typeface="Georgia"/>
              </a:rPr>
              <a:t>Rosabeth </a:t>
            </a:r>
            <a:r>
              <a:rPr sz="1400" dirty="0">
                <a:solidFill>
                  <a:srgbClr val="712D1C"/>
                </a:solidFill>
                <a:latin typeface="Georgia"/>
                <a:cs typeface="Georgia"/>
              </a:rPr>
              <a:t>Moss Kanter, profa. Harvard Business School e editora do Harvard Business</a:t>
            </a:r>
            <a:r>
              <a:rPr lang="pt-BR" sz="140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712D1C"/>
                </a:solidFill>
                <a:latin typeface="Georgia"/>
                <a:cs typeface="Georgia"/>
              </a:rPr>
              <a:t>Review)</a:t>
            </a:r>
            <a:endParaRPr lang="pt-BR" sz="1400" dirty="0">
              <a:solidFill>
                <a:srgbClr val="712D1C"/>
              </a:solidFill>
              <a:latin typeface="Georgia"/>
              <a:cs typeface="Georgia"/>
            </a:endParaRPr>
          </a:p>
          <a:p>
            <a:pPr marR="68580">
              <a:lnSpc>
                <a:spcPct val="78700"/>
              </a:lnSpc>
              <a:tabLst>
                <a:tab pos="354013" algn="l"/>
              </a:tabLst>
            </a:pPr>
            <a:endParaRPr sz="1400" dirty="0">
              <a:latin typeface="Georgia"/>
              <a:cs typeface="Georgia"/>
            </a:endParaRPr>
          </a:p>
          <a:p>
            <a:pPr marR="46990" algn="ctr">
              <a:lnSpc>
                <a:spcPts val="1914"/>
              </a:lnSpc>
              <a:spcBef>
                <a:spcPts val="70"/>
              </a:spcBef>
              <a:tabLst>
                <a:tab pos="272415" algn="l"/>
              </a:tabLst>
            </a:pPr>
            <a:r>
              <a:rPr b="1" dirty="0" err="1">
                <a:solidFill>
                  <a:srgbClr val="712D1C"/>
                </a:solidFill>
                <a:latin typeface="Georgia"/>
                <a:cs typeface="Georgia"/>
              </a:rPr>
              <a:t>Regras</a:t>
            </a:r>
            <a:r>
              <a:rPr b="1" dirty="0">
                <a:solidFill>
                  <a:srgbClr val="712D1C"/>
                </a:solidFill>
                <a:latin typeface="Georgia"/>
                <a:cs typeface="Georgia"/>
              </a:rPr>
              <a:t> que garantem que a empresa não será inovadora e</a:t>
            </a:r>
            <a:r>
              <a:rPr b="1" spc="-10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712D1C"/>
                </a:solidFill>
                <a:latin typeface="Georgia"/>
                <a:cs typeface="Georgia"/>
              </a:rPr>
              <a:t>continuará</a:t>
            </a:r>
            <a:endParaRPr dirty="0">
              <a:latin typeface="Georgia"/>
              <a:cs typeface="Georgia"/>
            </a:endParaRPr>
          </a:p>
          <a:p>
            <a:pPr marL="262890" algn="ctr">
              <a:lnSpc>
                <a:spcPts val="1900"/>
              </a:lnSpc>
            </a:pPr>
            <a:r>
              <a:rPr b="1" dirty="0">
                <a:solidFill>
                  <a:srgbClr val="712D1C"/>
                </a:solidFill>
                <a:latin typeface="Georgia"/>
                <a:cs typeface="Georgia"/>
              </a:rPr>
              <a:t>sendo </a:t>
            </a:r>
            <a:r>
              <a:rPr b="1" spc="-5" dirty="0">
                <a:solidFill>
                  <a:srgbClr val="712D1C"/>
                </a:solidFill>
                <a:latin typeface="Georgia"/>
                <a:cs typeface="Georgia"/>
              </a:rPr>
              <a:t>de </a:t>
            </a:r>
            <a:r>
              <a:rPr b="1" dirty="0">
                <a:solidFill>
                  <a:srgbClr val="712D1C"/>
                </a:solidFill>
                <a:latin typeface="Georgia"/>
                <a:cs typeface="Georgia"/>
              </a:rPr>
              <a:t>segunda</a:t>
            </a:r>
            <a:r>
              <a:rPr b="1" spc="-105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712D1C"/>
                </a:solidFill>
                <a:latin typeface="Georgia"/>
                <a:cs typeface="Georgia"/>
              </a:rPr>
              <a:t>classe.</a:t>
            </a:r>
            <a:endParaRPr dirty="0">
              <a:latin typeface="Georgia"/>
              <a:cs typeface="Georgia"/>
            </a:endParaRPr>
          </a:p>
          <a:p>
            <a:pPr marL="12700">
              <a:lnSpc>
                <a:spcPts val="2145"/>
              </a:lnSpc>
              <a:tabLst>
                <a:tab pos="285115" algn="l"/>
              </a:tabLst>
            </a:pPr>
            <a:r>
              <a:rPr sz="1500" spc="-409" dirty="0">
                <a:solidFill>
                  <a:srgbClr val="D16349"/>
                </a:solidFill>
                <a:latin typeface="Wingdings 2"/>
                <a:cs typeface="Wingdings 2"/>
              </a:rPr>
              <a:t></a:t>
            </a:r>
            <a:r>
              <a:rPr sz="1500" spc="-409" dirty="0">
                <a:solidFill>
                  <a:srgbClr val="D16349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1. Suspeite de qualquer idéia nova que venha de</a:t>
            </a:r>
            <a:r>
              <a:rPr spc="-10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baixo.</a:t>
            </a:r>
            <a:endParaRPr dirty="0">
              <a:latin typeface="Georgia"/>
              <a:cs typeface="Georgia"/>
            </a:endParaRPr>
          </a:p>
          <a:p>
            <a:pPr marL="279400">
              <a:spcBef>
                <a:spcPts val="40"/>
              </a:spcBef>
              <a:tabLst>
                <a:tab pos="607060" algn="l"/>
              </a:tabLst>
            </a:pPr>
            <a:r>
              <a:rPr sz="1250" spc="-55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250" spc="-555" dirty="0">
                <a:solidFill>
                  <a:srgbClr val="CCB400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A9432B"/>
                </a:solidFill>
                <a:latin typeface="Georgia"/>
                <a:cs typeface="Georgia"/>
              </a:rPr>
              <a:t>Afinal de contas, a alta administração tem todas as boas</a:t>
            </a:r>
            <a:r>
              <a:rPr spc="-100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A9432B"/>
                </a:solidFill>
                <a:latin typeface="Georgia"/>
                <a:cs typeface="Georgia"/>
              </a:rPr>
              <a:t>idéias.</a:t>
            </a:r>
            <a:endParaRPr dirty="0">
              <a:latin typeface="Georgia"/>
              <a:cs typeface="Georgia"/>
            </a:endParaRPr>
          </a:p>
          <a:p>
            <a:pPr marL="279400" marR="1045844" indent="-266700">
              <a:lnSpc>
                <a:spcPct val="77200"/>
              </a:lnSpc>
              <a:spcBef>
                <a:spcPts val="530"/>
              </a:spcBef>
              <a:tabLst>
                <a:tab pos="285115" algn="l"/>
              </a:tabLst>
            </a:pPr>
            <a:r>
              <a:rPr sz="1500" spc="-409" dirty="0">
                <a:solidFill>
                  <a:srgbClr val="D16349"/>
                </a:solidFill>
                <a:latin typeface="Wingdings 2"/>
                <a:cs typeface="Wingdings 2"/>
              </a:rPr>
              <a:t></a:t>
            </a:r>
            <a:r>
              <a:rPr sz="1500" spc="-409" dirty="0">
                <a:solidFill>
                  <a:srgbClr val="D16349"/>
                </a:solidFill>
                <a:latin typeface="Times New Roman"/>
                <a:cs typeface="Times New Roman"/>
              </a:rPr>
              <a:t>		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2. Faça que as pessoas passem por vários níveis organizacionais</a:t>
            </a:r>
            <a:r>
              <a:rPr spc="-95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antes</a:t>
            </a:r>
            <a:r>
              <a:rPr spc="-1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de  conseguirem sua</a:t>
            </a:r>
            <a:r>
              <a:rPr spc="-10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aprovação.</a:t>
            </a:r>
            <a:endParaRPr dirty="0">
              <a:latin typeface="Georgia"/>
              <a:cs typeface="Georgia"/>
            </a:endParaRPr>
          </a:p>
          <a:p>
            <a:pPr marL="279400">
              <a:lnSpc>
                <a:spcPts val="2130"/>
              </a:lnSpc>
              <a:tabLst>
                <a:tab pos="551815" algn="l"/>
              </a:tabLst>
            </a:pPr>
            <a:r>
              <a:rPr sz="1250" spc="-55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250" spc="-555" dirty="0">
                <a:solidFill>
                  <a:srgbClr val="CCB400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A9432B"/>
                </a:solidFill>
                <a:latin typeface="Georgia"/>
                <a:cs typeface="Georgia"/>
              </a:rPr>
              <a:t>Talvez suas idéias morram antes de você ter de lidar com</a:t>
            </a:r>
            <a:r>
              <a:rPr spc="-10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A9432B"/>
                </a:solidFill>
                <a:latin typeface="Georgia"/>
                <a:cs typeface="Georgia"/>
              </a:rPr>
              <a:t>elas.</a:t>
            </a:r>
            <a:endParaRPr dirty="0">
              <a:latin typeface="Georgia"/>
              <a:cs typeface="Georgia"/>
            </a:endParaRPr>
          </a:p>
          <a:p>
            <a:pPr marL="279400" marR="742950" indent="-266700">
              <a:lnSpc>
                <a:spcPts val="1770"/>
              </a:lnSpc>
              <a:spcBef>
                <a:spcPts val="425"/>
              </a:spcBef>
              <a:tabLst>
                <a:tab pos="285115" algn="l"/>
              </a:tabLst>
            </a:pPr>
            <a:r>
              <a:rPr sz="1500" spc="-409" dirty="0">
                <a:solidFill>
                  <a:srgbClr val="D16349"/>
                </a:solidFill>
                <a:latin typeface="Wingdings 2"/>
                <a:cs typeface="Wingdings 2"/>
              </a:rPr>
              <a:t></a:t>
            </a:r>
            <a:r>
              <a:rPr sz="1500" spc="-409" dirty="0">
                <a:solidFill>
                  <a:srgbClr val="D16349"/>
                </a:solidFill>
                <a:latin typeface="Times New Roman"/>
                <a:cs typeface="Times New Roman"/>
              </a:rPr>
              <a:t>		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3. Critique em todas as oportunidades, evite elogios, e mantenha</a:t>
            </a:r>
            <a:r>
              <a:rPr spc="-95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as</a:t>
            </a:r>
            <a:r>
              <a:rPr spc="-1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pessoas  inseguras em seus cargos, para deixá-las</a:t>
            </a:r>
            <a:r>
              <a:rPr spc="-10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alerta.</a:t>
            </a:r>
            <a:endParaRPr dirty="0">
              <a:latin typeface="Georgia"/>
              <a:cs typeface="Georgia"/>
            </a:endParaRPr>
          </a:p>
          <a:p>
            <a:pPr marL="279400">
              <a:lnSpc>
                <a:spcPts val="2140"/>
              </a:lnSpc>
              <a:tabLst>
                <a:tab pos="551815" algn="l"/>
              </a:tabLst>
            </a:pPr>
            <a:r>
              <a:rPr sz="1250" spc="-55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250" spc="-555" dirty="0">
                <a:solidFill>
                  <a:srgbClr val="CCB400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A9432B"/>
                </a:solidFill>
                <a:latin typeface="Georgia"/>
                <a:cs typeface="Georgia"/>
              </a:rPr>
              <a:t>As pessoas dão o melhor de si quando estão</a:t>
            </a:r>
            <a:r>
              <a:rPr spc="-100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A9432B"/>
                </a:solidFill>
                <a:latin typeface="Georgia"/>
                <a:cs typeface="Georgia"/>
              </a:rPr>
              <a:t>amedrontadas.</a:t>
            </a:r>
            <a:endParaRPr dirty="0">
              <a:latin typeface="Georgia"/>
              <a:cs typeface="Georgia"/>
            </a:endParaRPr>
          </a:p>
          <a:p>
            <a:pPr marL="12700">
              <a:lnSpc>
                <a:spcPts val="2130"/>
              </a:lnSpc>
              <a:spcBef>
                <a:spcPts val="40"/>
              </a:spcBef>
              <a:tabLst>
                <a:tab pos="285115" algn="l"/>
              </a:tabLst>
            </a:pPr>
            <a:r>
              <a:rPr sz="1500" spc="-409" dirty="0">
                <a:solidFill>
                  <a:srgbClr val="D16349"/>
                </a:solidFill>
                <a:latin typeface="Wingdings 2"/>
                <a:cs typeface="Wingdings 2"/>
              </a:rPr>
              <a:t></a:t>
            </a:r>
            <a:r>
              <a:rPr sz="1500" spc="-409" dirty="0">
                <a:solidFill>
                  <a:srgbClr val="D16349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4. Mantenha as pessoas sem saber o que está acontecendo na</a:t>
            </a:r>
            <a:r>
              <a:rPr spc="-10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empresa.</a:t>
            </a:r>
            <a:endParaRPr dirty="0">
              <a:latin typeface="Georgia"/>
              <a:cs typeface="Georgia"/>
            </a:endParaRPr>
          </a:p>
          <a:p>
            <a:pPr marL="279400">
              <a:lnSpc>
                <a:spcPts val="2130"/>
              </a:lnSpc>
              <a:tabLst>
                <a:tab pos="551815" algn="l"/>
              </a:tabLst>
            </a:pPr>
            <a:r>
              <a:rPr sz="1250" spc="-55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250" spc="-555" dirty="0">
                <a:solidFill>
                  <a:srgbClr val="CCB400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A9432B"/>
                </a:solidFill>
                <a:latin typeface="Georgia"/>
                <a:cs typeface="Georgia"/>
              </a:rPr>
              <a:t>Deixe-as fora de equilíbrio, para que não possam tomar</a:t>
            </a:r>
            <a:r>
              <a:rPr spc="-100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A9432B"/>
                </a:solidFill>
                <a:latin typeface="Georgia"/>
                <a:cs typeface="Georgia"/>
              </a:rPr>
              <a:t>iniciativas.</a:t>
            </a:r>
            <a:endParaRPr dirty="0">
              <a:latin typeface="Georgia"/>
              <a:cs typeface="Georgia"/>
            </a:endParaRPr>
          </a:p>
          <a:p>
            <a:pPr marL="279400" marR="95885" indent="-266700">
              <a:lnSpc>
                <a:spcPct val="77200"/>
              </a:lnSpc>
              <a:spcBef>
                <a:spcPts val="530"/>
              </a:spcBef>
              <a:tabLst>
                <a:tab pos="285115" algn="l"/>
              </a:tabLst>
            </a:pPr>
            <a:r>
              <a:rPr sz="1500" spc="-409" dirty="0">
                <a:solidFill>
                  <a:srgbClr val="D16349"/>
                </a:solidFill>
                <a:latin typeface="Wingdings 2"/>
                <a:cs typeface="Wingdings 2"/>
              </a:rPr>
              <a:t></a:t>
            </a:r>
            <a:r>
              <a:rPr sz="1500" spc="-409" dirty="0">
                <a:solidFill>
                  <a:srgbClr val="D16349"/>
                </a:solidFill>
                <a:latin typeface="Times New Roman"/>
                <a:cs typeface="Times New Roman"/>
              </a:rPr>
              <a:t>		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5. Administre de forma rigorosa; controle tudo no grau máximo. Conte tudo</a:t>
            </a:r>
            <a:r>
              <a:rPr spc="-95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o</a:t>
            </a:r>
            <a:r>
              <a:rPr spc="-1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que  pode ser contado, sempre que</a:t>
            </a:r>
            <a:r>
              <a:rPr spc="-10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possível.</a:t>
            </a:r>
            <a:endParaRPr dirty="0">
              <a:latin typeface="Georgia"/>
              <a:cs typeface="Georgia"/>
            </a:endParaRPr>
          </a:p>
          <a:p>
            <a:pPr marL="558800" marR="503555" indent="-279400">
              <a:lnSpc>
                <a:spcPct val="77200"/>
              </a:lnSpc>
              <a:spcBef>
                <a:spcPts val="565"/>
              </a:spcBef>
              <a:tabLst>
                <a:tab pos="551815" algn="l"/>
              </a:tabLst>
            </a:pPr>
            <a:r>
              <a:rPr sz="1250" spc="-555" dirty="0">
                <a:solidFill>
                  <a:srgbClr val="CCB400"/>
                </a:solidFill>
                <a:latin typeface="Wingdings"/>
                <a:cs typeface="Wingdings"/>
              </a:rPr>
              <a:t></a:t>
            </a:r>
            <a:r>
              <a:rPr sz="1250" spc="-555" dirty="0">
                <a:solidFill>
                  <a:srgbClr val="CCB400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A9432B"/>
                </a:solidFill>
                <a:latin typeface="Georgia"/>
                <a:cs typeface="Georgia"/>
              </a:rPr>
              <a:t>Não tenha folgas no sistema, para que as pessoas não possam</a:t>
            </a:r>
            <a:r>
              <a:rPr spc="-9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A9432B"/>
                </a:solidFill>
                <a:latin typeface="Georgia"/>
                <a:cs typeface="Georgia"/>
              </a:rPr>
              <a:t>buscar</a:t>
            </a:r>
            <a:r>
              <a:rPr spc="-10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A9432B"/>
                </a:solidFill>
                <a:latin typeface="Georgia"/>
                <a:cs typeface="Georgia"/>
              </a:rPr>
              <a:t>coisas  novas.</a:t>
            </a:r>
            <a:endParaRPr dirty="0">
              <a:latin typeface="Georgia"/>
              <a:cs typeface="Georgia"/>
            </a:endParaRPr>
          </a:p>
          <a:p>
            <a:pPr marL="12700">
              <a:spcBef>
                <a:spcPts val="70"/>
              </a:spcBef>
              <a:tabLst>
                <a:tab pos="285115" algn="l"/>
              </a:tabLst>
            </a:pPr>
            <a:r>
              <a:rPr sz="1500" spc="-409" dirty="0">
                <a:solidFill>
                  <a:srgbClr val="D16349"/>
                </a:solidFill>
                <a:latin typeface="Wingdings 2"/>
                <a:cs typeface="Wingdings 2"/>
              </a:rPr>
              <a:t></a:t>
            </a:r>
            <a:r>
              <a:rPr sz="1500" spc="-409" dirty="0">
                <a:solidFill>
                  <a:srgbClr val="D16349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712D1C"/>
                </a:solidFill>
                <a:latin typeface="Georgia"/>
                <a:cs typeface="Georgia"/>
              </a:rPr>
              <a:t>6. Assuma a atitude segundo a qual você (alta administração) já sabe tudo o que</a:t>
            </a:r>
            <a:r>
              <a:rPr spc="-100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dirty="0" err="1">
                <a:solidFill>
                  <a:srgbClr val="712D1C"/>
                </a:solidFill>
                <a:latin typeface="Georgia"/>
                <a:cs typeface="Georgia"/>
              </a:rPr>
              <a:t>há</a:t>
            </a:r>
            <a:r>
              <a:rPr lang="pt-BR" dirty="0">
                <a:solidFill>
                  <a:srgbClr val="712D1C"/>
                </a:solidFill>
                <a:latin typeface="Georgia"/>
                <a:cs typeface="Georgia"/>
              </a:rPr>
              <a:t> para</a:t>
            </a:r>
            <a:r>
              <a:rPr lang="pt-BR" spc="-75" dirty="0">
                <a:solidFill>
                  <a:srgbClr val="712D1C"/>
                </a:solidFill>
                <a:latin typeface="Georgia"/>
                <a:cs typeface="Georgia"/>
              </a:rPr>
              <a:t> </a:t>
            </a:r>
            <a:r>
              <a:rPr lang="pt-BR" spc="-5" dirty="0">
                <a:solidFill>
                  <a:srgbClr val="712D1C"/>
                </a:solidFill>
                <a:latin typeface="Georgia"/>
                <a:cs typeface="Georgia"/>
              </a:rPr>
              <a:t>saber.</a:t>
            </a:r>
            <a:endParaRPr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233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772" y="530314"/>
            <a:ext cx="8907328" cy="783868"/>
          </a:xfrm>
          <a:prstGeom prst="rect">
            <a:avLst/>
          </a:prstGeom>
        </p:spPr>
        <p:txBody>
          <a:bodyPr vert="horz" wrap="square" lIns="0" tIns="273367" rIns="0" bIns="0" rtlCol="0" anchor="ctr" anchorCtr="0">
            <a:spAutoFit/>
          </a:bodyPr>
          <a:lstStyle/>
          <a:p>
            <a:pPr marL="565785">
              <a:lnSpc>
                <a:spcPct val="100000"/>
              </a:lnSpc>
            </a:pPr>
            <a:r>
              <a:rPr sz="3300" spc="-5" dirty="0"/>
              <a:t>Desenvolvimento </a:t>
            </a:r>
            <a:r>
              <a:rPr sz="3300" dirty="0"/>
              <a:t>de um novo</a:t>
            </a:r>
            <a:r>
              <a:rPr sz="3300" spc="-25" dirty="0"/>
              <a:t> </a:t>
            </a:r>
            <a:r>
              <a:rPr sz="3300" dirty="0"/>
              <a:t>negócio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5860" y="1700808"/>
            <a:ext cx="10297144" cy="4406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sz="2500" b="1" spc="-5" dirty="0" err="1">
                <a:solidFill>
                  <a:srgbClr val="712D1C"/>
                </a:solidFill>
                <a:latin typeface="+mj-lt"/>
                <a:cs typeface="Georgia"/>
              </a:rPr>
              <a:t>Identificação</a:t>
            </a:r>
            <a:r>
              <a:rPr sz="2500" b="1" spc="-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b="1" dirty="0">
                <a:solidFill>
                  <a:srgbClr val="712D1C"/>
                </a:solidFill>
                <a:latin typeface="+mj-lt"/>
                <a:cs typeface="Georgia"/>
              </a:rPr>
              <a:t>de</a:t>
            </a:r>
            <a:r>
              <a:rPr sz="2500" b="1" spc="-20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500" b="1" dirty="0">
                <a:solidFill>
                  <a:srgbClr val="712D1C"/>
                </a:solidFill>
                <a:latin typeface="+mj-lt"/>
                <a:cs typeface="Georgia"/>
              </a:rPr>
              <a:t>oportunidades</a:t>
            </a:r>
            <a:endParaRPr sz="2500" b="1" dirty="0">
              <a:latin typeface="+mj-lt"/>
              <a:cs typeface="Georgia"/>
            </a:endParaRPr>
          </a:p>
          <a:p>
            <a:pPr marL="457200" indent="-457200">
              <a:spcBef>
                <a:spcPts val="55"/>
              </a:spcBef>
              <a:buFont typeface="Arial" panose="020B0604020202020204" pitchFamily="34" charset="0"/>
              <a:buChar char="•"/>
            </a:pPr>
            <a:endParaRPr sz="3500" b="1" dirty="0">
              <a:latin typeface="+mj-lt"/>
              <a:cs typeface="Times New Roman"/>
            </a:endParaRPr>
          </a:p>
          <a:p>
            <a:pPr marL="565150" indent="-285750">
              <a:buFont typeface="Arial" panose="020B0604020202020204" pitchFamily="34" charset="0"/>
              <a:buChar char="•"/>
            </a:pPr>
            <a:r>
              <a:rPr sz="2000" b="1" dirty="0" err="1">
                <a:solidFill>
                  <a:srgbClr val="A9432B"/>
                </a:solidFill>
                <a:latin typeface="+mj-lt"/>
                <a:cs typeface="Georgia"/>
              </a:rPr>
              <a:t>Associadas</a:t>
            </a:r>
            <a:r>
              <a:rPr sz="2000" b="1" dirty="0">
                <a:solidFill>
                  <a:srgbClr val="A9432B"/>
                </a:solidFill>
                <a:latin typeface="+mj-lt"/>
                <a:cs typeface="Georgia"/>
              </a:rPr>
              <a:t> à criação de valor para as</a:t>
            </a:r>
            <a:r>
              <a:rPr sz="2000" b="1" spc="-8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000" b="1" dirty="0">
                <a:solidFill>
                  <a:srgbClr val="A9432B"/>
                </a:solidFill>
                <a:latin typeface="+mj-lt"/>
                <a:cs typeface="Georgia"/>
              </a:rPr>
              <a:t>pessoas</a:t>
            </a:r>
            <a:endParaRPr sz="2000" b="1" dirty="0">
              <a:latin typeface="+mj-lt"/>
              <a:cs typeface="Georgia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850" b="1" dirty="0">
              <a:latin typeface="+mj-lt"/>
              <a:cs typeface="Times New Roman"/>
            </a:endParaRPr>
          </a:p>
          <a:p>
            <a:pPr marL="565150" marR="587375" indent="-285750">
              <a:lnSpc>
                <a:spcPct val="1008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A9432B"/>
                </a:solidFill>
                <a:latin typeface="+mj-lt"/>
                <a:cs typeface="Georgia"/>
              </a:rPr>
              <a:t>N</a:t>
            </a:r>
            <a:r>
              <a:rPr sz="2000" b="1" dirty="0" err="1">
                <a:solidFill>
                  <a:srgbClr val="A9432B"/>
                </a:solidFill>
                <a:latin typeface="+mj-lt"/>
                <a:cs typeface="Georgia"/>
              </a:rPr>
              <a:t>ão</a:t>
            </a:r>
            <a:r>
              <a:rPr sz="2000" b="1" dirty="0">
                <a:solidFill>
                  <a:srgbClr val="A9432B"/>
                </a:solidFill>
                <a:latin typeface="+mj-lt"/>
                <a:cs typeface="Georgia"/>
              </a:rPr>
              <a:t> estão necessariamente ligadas à possibilidade de</a:t>
            </a:r>
            <a:r>
              <a:rPr sz="2000" b="1" spc="-8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000" b="1" dirty="0">
                <a:solidFill>
                  <a:srgbClr val="A9432B"/>
                </a:solidFill>
                <a:latin typeface="+mj-lt"/>
                <a:cs typeface="Georgia"/>
              </a:rPr>
              <a:t>oferecer  produtos e serviços a preços</a:t>
            </a:r>
            <a:r>
              <a:rPr sz="2000" b="1" spc="-10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000" b="1" dirty="0">
                <a:solidFill>
                  <a:srgbClr val="A9432B"/>
                </a:solidFill>
                <a:latin typeface="+mj-lt"/>
                <a:cs typeface="Georgia"/>
              </a:rPr>
              <a:t>baixos</a:t>
            </a:r>
            <a:endParaRPr sz="2000" b="1" dirty="0">
              <a:latin typeface="+mj-lt"/>
              <a:cs typeface="Georgia"/>
            </a:endParaRPr>
          </a:p>
          <a:p>
            <a:pPr marL="457200" indent="-457200">
              <a:spcBef>
                <a:spcPts val="25"/>
              </a:spcBef>
              <a:buFont typeface="Arial" panose="020B0604020202020204" pitchFamily="34" charset="0"/>
              <a:buChar char="•"/>
            </a:pPr>
            <a:endParaRPr sz="2900" b="1" dirty="0">
              <a:latin typeface="+mj-lt"/>
              <a:cs typeface="Times New Roman"/>
            </a:endParaRPr>
          </a:p>
          <a:p>
            <a:pPr marL="565150" marR="421640" indent="-285750">
              <a:lnSpc>
                <a:spcPct val="100800"/>
              </a:lnSpc>
              <a:buFont typeface="Arial" panose="020B0604020202020204" pitchFamily="34" charset="0"/>
              <a:buChar char="•"/>
            </a:pPr>
            <a:r>
              <a:rPr sz="2000" b="1" dirty="0">
                <a:solidFill>
                  <a:srgbClr val="A9432B"/>
                </a:solidFill>
                <a:latin typeface="+mj-lt"/>
                <a:cs typeface="Georgia"/>
              </a:rPr>
              <a:t>Uma nova empresa pode ser criada quando os</a:t>
            </a:r>
            <a:r>
              <a:rPr sz="2000" b="1" spc="-8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000" b="1" dirty="0">
                <a:solidFill>
                  <a:srgbClr val="A9432B"/>
                </a:solidFill>
                <a:latin typeface="+mj-lt"/>
                <a:cs typeface="Georgia"/>
              </a:rPr>
              <a:t>empreendedores  desenvolvem ideias para novos produtos e</a:t>
            </a:r>
            <a:r>
              <a:rPr sz="2000" b="1" spc="-10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000" b="1" dirty="0">
                <a:solidFill>
                  <a:srgbClr val="A9432B"/>
                </a:solidFill>
                <a:latin typeface="+mj-lt"/>
                <a:cs typeface="Georgia"/>
              </a:rPr>
              <a:t>serviços</a:t>
            </a:r>
            <a:endParaRPr sz="2000" b="1" dirty="0">
              <a:latin typeface="+mj-lt"/>
              <a:cs typeface="Georgia"/>
            </a:endParaRPr>
          </a:p>
          <a:p>
            <a:pPr marL="457200" indent="-457200">
              <a:spcBef>
                <a:spcPts val="40"/>
              </a:spcBef>
              <a:buFont typeface="Arial" panose="020B0604020202020204" pitchFamily="34" charset="0"/>
              <a:buChar char="•"/>
            </a:pPr>
            <a:endParaRPr sz="2800" b="1" dirty="0">
              <a:latin typeface="+mj-lt"/>
              <a:cs typeface="Times New Roman"/>
            </a:endParaRPr>
          </a:p>
          <a:p>
            <a:pPr marL="565150" marR="5080" indent="-285750">
              <a:lnSpc>
                <a:spcPct val="100800"/>
              </a:lnSpc>
              <a:buFont typeface="Arial" panose="020B0604020202020204" pitchFamily="34" charset="0"/>
              <a:buChar char="•"/>
            </a:pPr>
            <a:r>
              <a:rPr sz="2000" b="1" dirty="0">
                <a:solidFill>
                  <a:srgbClr val="A9432B"/>
                </a:solidFill>
                <a:latin typeface="+mj-lt"/>
                <a:cs typeface="Georgia"/>
              </a:rPr>
              <a:t>O empreendedor é capaz de observar as necessidades das pessoas</a:t>
            </a:r>
            <a:r>
              <a:rPr sz="2000" b="1" spc="-95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000" b="1" dirty="0">
                <a:solidFill>
                  <a:srgbClr val="A9432B"/>
                </a:solidFill>
                <a:latin typeface="+mj-lt"/>
                <a:cs typeface="Georgia"/>
              </a:rPr>
              <a:t>e  propor soluções na forma de produtos e</a:t>
            </a:r>
            <a:r>
              <a:rPr sz="2000" b="1" spc="-100" dirty="0">
                <a:solidFill>
                  <a:srgbClr val="A9432B"/>
                </a:solidFill>
                <a:latin typeface="+mj-lt"/>
                <a:cs typeface="Georgia"/>
              </a:rPr>
              <a:t> </a:t>
            </a:r>
            <a:r>
              <a:rPr sz="2000" b="1" dirty="0">
                <a:solidFill>
                  <a:srgbClr val="A9432B"/>
                </a:solidFill>
                <a:latin typeface="+mj-lt"/>
                <a:cs typeface="Georgia"/>
              </a:rPr>
              <a:t>serviços</a:t>
            </a:r>
            <a:endParaRPr sz="2000" b="1" dirty="0">
              <a:latin typeface="+mj-lt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296083-2FD5-48B0-8DE5-EED8E34F9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98439"/>
            <a:ext cx="10441160" cy="1214437"/>
          </a:xfrm>
        </p:spPr>
        <p:txBody>
          <a:bodyPr rtlCol="0"/>
          <a:lstStyle/>
          <a:p>
            <a:pPr>
              <a:defRPr/>
            </a:pPr>
            <a:r>
              <a:rPr lang="pt-BR" dirty="0"/>
              <a:t>Motivação para iniciar uma atividade Empreendedora</a:t>
            </a:r>
          </a:p>
        </p:txBody>
      </p:sp>
      <p:pic>
        <p:nvPicPr>
          <p:cNvPr id="32770" name="Picture 2" descr="Resultado de imagem para oportunidade necessidade">
            <a:extLst>
              <a:ext uri="{FF2B5EF4-FFF2-40B4-BE49-F238E27FC236}">
                <a16:creationId xmlns="" xmlns:a16="http://schemas.microsoft.com/office/drawing/2014/main" id="{763E3499-BF66-4685-9CE2-AE146F76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64" y="4149080"/>
            <a:ext cx="4135380" cy="2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8C5B9A7-A366-4757-9B79-752C215E9B50}"/>
              </a:ext>
            </a:extLst>
          </p:cNvPr>
          <p:cNvSpPr txBox="1"/>
          <p:nvPr/>
        </p:nvSpPr>
        <p:spPr>
          <a:xfrm>
            <a:off x="2751120" y="2005390"/>
            <a:ext cx="2133918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 anchorCtr="1">
            <a:spAutoFit/>
          </a:bodyPr>
          <a:lstStyle/>
          <a:p>
            <a:r>
              <a:rPr lang="pt-BR" sz="2400" dirty="0"/>
              <a:t>Oportunidade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4D4E650-8D55-492E-A102-22346974A970}"/>
              </a:ext>
            </a:extLst>
          </p:cNvPr>
          <p:cNvSpPr txBox="1"/>
          <p:nvPr/>
        </p:nvSpPr>
        <p:spPr>
          <a:xfrm>
            <a:off x="6955845" y="2005390"/>
            <a:ext cx="1898277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 anchorCtr="1">
            <a:spAutoFit/>
          </a:bodyPr>
          <a:lstStyle/>
          <a:p>
            <a:r>
              <a:rPr lang="pt-BR" sz="2400" dirty="0"/>
              <a:t>Necessidade</a:t>
            </a:r>
          </a:p>
        </p:txBody>
      </p:sp>
      <p:sp>
        <p:nvSpPr>
          <p:cNvPr id="7" name="Sinal de Multiplicação 6">
            <a:extLst>
              <a:ext uri="{FF2B5EF4-FFF2-40B4-BE49-F238E27FC236}">
                <a16:creationId xmlns="" xmlns:a16="http://schemas.microsoft.com/office/drawing/2014/main" id="{FB25118E-C96F-46DB-97D1-78892338B3FF}"/>
              </a:ext>
            </a:extLst>
          </p:cNvPr>
          <p:cNvSpPr/>
          <p:nvPr/>
        </p:nvSpPr>
        <p:spPr>
          <a:xfrm>
            <a:off x="5446340" y="2096309"/>
            <a:ext cx="936104" cy="914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0FE2D48D-ED42-4352-AA93-58A59798D468}"/>
              </a:ext>
            </a:extLst>
          </p:cNvPr>
          <p:cNvSpPr/>
          <p:nvPr/>
        </p:nvSpPr>
        <p:spPr>
          <a:xfrm>
            <a:off x="1152841" y="4206567"/>
            <a:ext cx="62258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282828"/>
                </a:solidFill>
                <a:latin typeface="Raleway"/>
              </a:rPr>
              <a:t>Enquanto o empreendedorismo por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Raleway"/>
              </a:rPr>
              <a:t>necessidade</a:t>
            </a:r>
            <a:r>
              <a:rPr lang="pt-BR" sz="2000" dirty="0">
                <a:solidFill>
                  <a:srgbClr val="282828"/>
                </a:solidFill>
                <a:latin typeface="Raleway"/>
              </a:rPr>
              <a:t> está mais suscetível à conjuntura econômica dos países e tende a diminuir quando a oferta de emprego é maior, o empreendedorismo por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Raleway"/>
              </a:rPr>
              <a:t>oportunidade</a:t>
            </a:r>
            <a:r>
              <a:rPr lang="pt-BR" sz="2000" dirty="0">
                <a:solidFill>
                  <a:srgbClr val="282828"/>
                </a:solidFill>
                <a:latin typeface="Raleway"/>
              </a:rPr>
              <a:t> tem maiores chance de sucesso e tem um forte impacto sobre o crescimento econômico de um país</a:t>
            </a:r>
            <a:endParaRPr lang="pt-BR" sz="2000" dirty="0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39611ECF-FF7B-43C5-9257-7C52C85F90EE}"/>
              </a:ext>
            </a:extLst>
          </p:cNvPr>
          <p:cNvSpPr/>
          <p:nvPr/>
        </p:nvSpPr>
        <p:spPr>
          <a:xfrm>
            <a:off x="1166944" y="2514599"/>
            <a:ext cx="3718094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dirty="0"/>
              <a:t>Motivados pela percepção de uma oportunidade de negócios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D6B3ECD3-A1DC-4917-882F-C9857C7272C2}"/>
              </a:ext>
            </a:extLst>
          </p:cNvPr>
          <p:cNvSpPr/>
          <p:nvPr/>
        </p:nvSpPr>
        <p:spPr>
          <a:xfrm>
            <a:off x="6955845" y="2500737"/>
            <a:ext cx="3718094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/>
              <a:t>Motivados pela falta de alternativa satisfatória de ocupação e renda</a:t>
            </a:r>
          </a:p>
        </p:txBody>
      </p:sp>
    </p:spTree>
    <p:extLst>
      <p:ext uri="{BB962C8B-B14F-4D97-AF65-F5344CB8AC3E}">
        <p14:creationId xmlns:p14="http://schemas.microsoft.com/office/powerpoint/2010/main" val="11965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296083-2FD5-48B0-8DE5-EED8E34F9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98439"/>
            <a:ext cx="10441160" cy="1214437"/>
          </a:xfrm>
        </p:spPr>
        <p:txBody>
          <a:bodyPr rtlCol="0"/>
          <a:lstStyle/>
          <a:p>
            <a:pPr>
              <a:defRPr/>
            </a:pPr>
            <a:r>
              <a:rPr lang="pt-BR" dirty="0"/>
              <a:t>Motivação para iniciar uma atividade Empreendedora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8C5B9A7-A366-4757-9B79-752C215E9B50}"/>
              </a:ext>
            </a:extLst>
          </p:cNvPr>
          <p:cNvSpPr txBox="1"/>
          <p:nvPr/>
        </p:nvSpPr>
        <p:spPr>
          <a:xfrm>
            <a:off x="477788" y="1772816"/>
            <a:ext cx="516359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 anchorCtr="1">
            <a:spAutoFit/>
          </a:bodyPr>
          <a:lstStyle/>
          <a:p>
            <a:r>
              <a:rPr lang="pt-BR" sz="2400" dirty="0"/>
              <a:t>Empreendedorismo por necessidade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483D192-A0B4-4D2B-A689-DA7EAF3EB3FB}"/>
              </a:ext>
            </a:extLst>
          </p:cNvPr>
          <p:cNvSpPr/>
          <p:nvPr/>
        </p:nvSpPr>
        <p:spPr>
          <a:xfrm>
            <a:off x="803665" y="2492896"/>
            <a:ext cx="101531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33333"/>
                </a:solidFill>
                <a:latin typeface="+mj-lt"/>
              </a:rPr>
              <a:t>atravessa alguma dificuldade e vê no empreendedorismo a saída para seus problemas.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33333"/>
                </a:solidFill>
                <a:latin typeface="+mj-lt"/>
              </a:rPr>
              <a:t>têm pouca experiência empresarial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33333"/>
                </a:solidFill>
                <a:latin typeface="+mj-lt"/>
              </a:rPr>
              <a:t>Está diretamente relacionado com o crescimento do desemprego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33333"/>
                </a:solidFill>
                <a:latin typeface="+mj-lt"/>
              </a:rPr>
              <a:t>novo empreendimento apresenta falhas de planejamento e estrutura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33333"/>
                </a:solidFill>
                <a:latin typeface="+mj-lt"/>
              </a:rPr>
              <a:t>Precisam driblar o desafio da concorrência e limitação da capacidade de investimento,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33333"/>
                </a:solidFill>
                <a:latin typeface="+mj-lt"/>
              </a:rPr>
              <a:t>Empreendem mais por que se sentem pressionados do que por um dom natural para o negócio.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33333"/>
                </a:solidFill>
                <a:latin typeface="+mj-lt"/>
              </a:rPr>
              <a:t>Podem ainda sempre terem sonhado em abrir uma empresa, mas que por medo e até pela zona de comodismo nunca fizeram. Quando acontece uma demissão e aparece um valor alto de rescisão, resolvem então abrir um negócio</a:t>
            </a:r>
            <a:endParaRPr lang="pt-BR" sz="20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3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296083-2FD5-48B0-8DE5-EED8E34F9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98439"/>
            <a:ext cx="10441160" cy="1214437"/>
          </a:xfrm>
        </p:spPr>
        <p:txBody>
          <a:bodyPr rtlCol="0"/>
          <a:lstStyle/>
          <a:p>
            <a:pPr>
              <a:defRPr/>
            </a:pPr>
            <a:r>
              <a:rPr lang="pt-BR" dirty="0"/>
              <a:t>Motivação para iniciar uma atividade Empreendedora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8C5B9A7-A366-4757-9B79-752C215E9B50}"/>
              </a:ext>
            </a:extLst>
          </p:cNvPr>
          <p:cNvSpPr txBox="1"/>
          <p:nvPr/>
        </p:nvSpPr>
        <p:spPr>
          <a:xfrm>
            <a:off x="477788" y="1772816"/>
            <a:ext cx="5402441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 anchorCtr="1">
            <a:spAutoFit/>
          </a:bodyPr>
          <a:lstStyle/>
          <a:p>
            <a:r>
              <a:rPr lang="pt-BR" sz="2400" dirty="0"/>
              <a:t>Empreendedorismo por oportunidade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483D192-A0B4-4D2B-A689-DA7EAF3EB3FB}"/>
              </a:ext>
            </a:extLst>
          </p:cNvPr>
          <p:cNvSpPr/>
          <p:nvPr/>
        </p:nvSpPr>
        <p:spPr>
          <a:xfrm>
            <a:off x="803665" y="2492896"/>
            <a:ext cx="101531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33333"/>
                </a:solidFill>
                <a:latin typeface="+mj-lt"/>
              </a:rPr>
              <a:t>Observador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33333"/>
                </a:solidFill>
                <a:latin typeface="+mj-lt"/>
              </a:rPr>
              <a:t>Atento às necessidades e demandas do consumidor contemporâneo e, ao enxergar a carência de determinado produto ou serviço, resolve implementá-lo em uma determinada região.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33333"/>
                </a:solidFill>
                <a:latin typeface="+mj-lt"/>
              </a:rPr>
              <a:t>Identificar boas oportunidades  - </a:t>
            </a:r>
            <a:r>
              <a:rPr lang="pt-BR" sz="2400" b="1" dirty="0">
                <a:solidFill>
                  <a:srgbClr val="333333"/>
                </a:solidFill>
                <a:latin typeface="+mj-lt"/>
              </a:rPr>
              <a:t>possui um conhecimento prévio</a:t>
            </a:r>
            <a:r>
              <a:rPr lang="pt-BR" sz="24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pt-BR" sz="2400" b="1" dirty="0">
                <a:solidFill>
                  <a:srgbClr val="333333"/>
                </a:solidFill>
                <a:latin typeface="+mj-lt"/>
              </a:rPr>
              <a:t>sobre o mercado.</a:t>
            </a:r>
            <a:endParaRPr lang="pt-BR" sz="2400" dirty="0">
              <a:solidFill>
                <a:srgbClr val="333333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333333"/>
                </a:solidFill>
                <a:latin typeface="+mj-lt"/>
              </a:rPr>
              <a:t>é ousado.</a:t>
            </a:r>
            <a:r>
              <a:rPr lang="pt-BR" sz="2400" dirty="0">
                <a:solidFill>
                  <a:srgbClr val="333333"/>
                </a:solidFill>
                <a:latin typeface="+mj-lt"/>
              </a:rPr>
              <a:t> Alguns abandonam os empregos para se dedicarem à ideia e outros até utilizam as reservas financeiras para investir naquilo que acreditam ser uma oportunidade de crescimento.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33333"/>
                </a:solidFill>
                <a:latin typeface="+mj-lt"/>
              </a:rPr>
              <a:t>têm níveis de capacitação e escolaridade mais altos</a:t>
            </a:r>
            <a:endParaRPr lang="pt-BR" sz="24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2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756" y="457177"/>
            <a:ext cx="8686801" cy="783868"/>
          </a:xfrm>
          <a:prstGeom prst="rect">
            <a:avLst/>
          </a:prstGeom>
        </p:spPr>
        <p:txBody>
          <a:bodyPr vert="horz" wrap="square" lIns="0" tIns="273367" rIns="0" bIns="0" rtlCol="0" anchor="b">
            <a:spAutoFit/>
          </a:bodyPr>
          <a:lstStyle/>
          <a:p>
            <a:pPr marL="649605">
              <a:lnSpc>
                <a:spcPct val="100000"/>
              </a:lnSpc>
            </a:pPr>
            <a:r>
              <a:rPr sz="3300" dirty="0"/>
              <a:t>Fontes de oportunidades de</a:t>
            </a:r>
            <a:r>
              <a:rPr sz="3300" spc="-110" dirty="0"/>
              <a:t> </a:t>
            </a:r>
            <a:r>
              <a:rPr sz="3300" dirty="0"/>
              <a:t>negócios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9876" y="1468595"/>
            <a:ext cx="9649072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marR="5080" indent="-266700">
              <a:lnSpc>
                <a:spcPts val="3200"/>
              </a:lnSpc>
            </a:pPr>
            <a:r>
              <a:rPr sz="2300" spc="-640" dirty="0">
                <a:solidFill>
                  <a:srgbClr val="D16349"/>
                </a:solidFill>
                <a:latin typeface="Wingdings 2"/>
                <a:cs typeface="Wingdings 2"/>
              </a:rPr>
              <a:t></a:t>
            </a:r>
            <a:r>
              <a:rPr sz="2300" spc="280" dirty="0">
                <a:solidFill>
                  <a:srgbClr val="D16349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A partir das ideias, o empreendedor pode</a:t>
            </a:r>
            <a:r>
              <a:rPr sz="2700" spc="-9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vislumbrar  oportunidades de</a:t>
            </a:r>
            <a:r>
              <a:rPr sz="2700" spc="-105" dirty="0">
                <a:solidFill>
                  <a:srgbClr val="712D1C"/>
                </a:solidFill>
                <a:latin typeface="+mj-lt"/>
                <a:cs typeface="Georgia"/>
              </a:rPr>
              <a:t> </a:t>
            </a:r>
            <a:r>
              <a:rPr sz="2700" dirty="0">
                <a:solidFill>
                  <a:srgbClr val="712D1C"/>
                </a:solidFill>
                <a:latin typeface="+mj-lt"/>
                <a:cs typeface="Georgia"/>
              </a:rPr>
              <a:t>negócios.</a:t>
            </a:r>
            <a:endParaRPr sz="2700" dirty="0">
              <a:latin typeface="+mj-lt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79469"/>
              </p:ext>
            </p:extLst>
          </p:nvPr>
        </p:nvGraphicFramePr>
        <p:xfrm>
          <a:off x="2205980" y="2420888"/>
          <a:ext cx="7488832" cy="396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8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5056">
                <a:tc>
                  <a:txBody>
                    <a:bodyPr/>
                    <a:lstStyle/>
                    <a:p>
                      <a:pPr marL="14427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Oportunidades de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negócios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B79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05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Novo negócio com base em um novo</a:t>
                      </a:r>
                      <a:r>
                        <a:rPr sz="18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conceit</a:t>
                      </a:r>
                      <a:r>
                        <a:rPr lang="pt-BR" sz="1800" dirty="0">
                          <a:latin typeface="Georgia"/>
                          <a:cs typeface="Georgia"/>
                        </a:rPr>
                        <a:t>o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DC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05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Novo negócio com base em um conceito</a:t>
                      </a:r>
                      <a:r>
                        <a:rPr sz="18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existente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E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05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Necessidades dos</a:t>
                      </a:r>
                      <a:r>
                        <a:rPr sz="18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consumidores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DC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505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Aperfeiçoamento do</a:t>
                      </a:r>
                      <a:r>
                        <a:rPr sz="18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negócio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E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505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Exploração de</a:t>
                      </a:r>
                      <a:r>
                        <a:rPr sz="18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hobbies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DC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505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Derivação da</a:t>
                      </a:r>
                      <a:r>
                        <a:rPr sz="18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ocupação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E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504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Observação de</a:t>
                      </a:r>
                      <a:r>
                        <a:rPr sz="18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tendências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DC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077526" y="6628710"/>
            <a:ext cx="21831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latin typeface="Georgia"/>
                <a:cs typeface="Georgia"/>
              </a:rPr>
              <a:t>Fonte: Maximiano (2011, p.</a:t>
            </a:r>
            <a:r>
              <a:rPr sz="1200" spc="-10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24).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presentação de estratégia de negócios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4351746_TF03460663" id="{BB9C881E-B7CC-44DE-8870-6A5EDD224687}" vid="{37E13138-6DBD-4A49-9D55-C62F149A4050}"/>
    </a:ext>
  </a:extLst>
</a:theme>
</file>

<file path=ppt/theme/theme2.xml><?xml version="1.0" encoding="utf-8"?>
<a:theme xmlns:a="http://schemas.openxmlformats.org/drawingml/2006/main" name="Tema do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F1070-8794-47AC-90B7-1F2E078096FF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40262f94-9f35-4ac3-9a90-690165a166b7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a4f35948-e619-41b3-aa29-22878b09cf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865</Words>
  <Application>Microsoft Macintosh PowerPoint</Application>
  <PresentationFormat>Personalizar</PresentationFormat>
  <Paragraphs>135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Century Gothic</vt:lpstr>
      <vt:lpstr>Georgia</vt:lpstr>
      <vt:lpstr>Palatino Linotype</vt:lpstr>
      <vt:lpstr>Raleway</vt:lpstr>
      <vt:lpstr>Tahoma</vt:lpstr>
      <vt:lpstr>Times New Roman</vt:lpstr>
      <vt:lpstr>Wingdings</vt:lpstr>
      <vt:lpstr>Wingdings 2</vt:lpstr>
      <vt:lpstr>Arial</vt:lpstr>
      <vt:lpstr>Apresentação de estratégia de negócios</vt:lpstr>
      <vt:lpstr>Criação de Novos Negócios </vt:lpstr>
      <vt:lpstr>Fontes de ideias</vt:lpstr>
      <vt:lpstr>Apresentação do PowerPoint</vt:lpstr>
      <vt:lpstr>CUIDADO: Como Sufocar a Inovação</vt:lpstr>
      <vt:lpstr>Desenvolvimento de um novo negócio</vt:lpstr>
      <vt:lpstr>Motivação para iniciar uma atividade Empreendedora</vt:lpstr>
      <vt:lpstr>Motivação para iniciar uma atividade Empreendedora</vt:lpstr>
      <vt:lpstr>Motivação para iniciar uma atividade Empreendedora</vt:lpstr>
      <vt:lpstr>Fontes de oportunidades de negócios</vt:lpstr>
      <vt:lpstr>Criação de um novo negócio a partir de um novo  conceito</vt:lpstr>
      <vt:lpstr>Criação de um novo negócio a partir de um  conceito existente</vt:lpstr>
      <vt:lpstr>Necessidades dos consumidores</vt:lpstr>
      <vt:lpstr>Aperfeiçoamento do negócio</vt:lpstr>
      <vt:lpstr>Exploração de hobbies</vt:lpstr>
      <vt:lpstr>Derivação da ocupação</vt:lpstr>
      <vt:lpstr>Observação de tendências</vt:lpstr>
      <vt:lpstr>Oportunidades de negócio via licenciamento</vt:lpstr>
      <vt:lpstr>Apresentação do PowerPoint</vt:lpstr>
      <vt:lpstr>DREAMSHAPER univ.dreamshaper.com/signup 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Criação de Novos Negócios </dc:title>
  <dc:creator>Cristiano G Pereira</dc:creator>
  <cp:lastModifiedBy>Geciane</cp:lastModifiedBy>
  <cp:revision>47</cp:revision>
  <dcterms:created xsi:type="dcterms:W3CDTF">2018-09-13T00:11:21Z</dcterms:created>
  <dcterms:modified xsi:type="dcterms:W3CDTF">2020-02-26T20:58:24Z</dcterms:modified>
</cp:coreProperties>
</file>