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90" r:id="rId3"/>
    <p:sldId id="292" r:id="rId4"/>
    <p:sldId id="282" r:id="rId5"/>
    <p:sldId id="275" r:id="rId6"/>
    <p:sldId id="291" r:id="rId7"/>
    <p:sldId id="259" r:id="rId8"/>
    <p:sldId id="277" r:id="rId9"/>
    <p:sldId id="258" r:id="rId10"/>
    <p:sldId id="274" r:id="rId11"/>
    <p:sldId id="261" r:id="rId12"/>
    <p:sldId id="293" r:id="rId13"/>
    <p:sldId id="295" r:id="rId14"/>
    <p:sldId id="304" r:id="rId15"/>
    <p:sldId id="305" r:id="rId16"/>
    <p:sldId id="284" r:id="rId17"/>
    <p:sldId id="276" r:id="rId18"/>
    <p:sldId id="288" r:id="rId19"/>
    <p:sldId id="289" r:id="rId20"/>
    <p:sldId id="300" r:id="rId21"/>
    <p:sldId id="301" r:id="rId22"/>
    <p:sldId id="285" r:id="rId23"/>
    <p:sldId id="299" r:id="rId24"/>
    <p:sldId id="262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51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39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6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369094" y="267891"/>
            <a:ext cx="11453813" cy="432196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845344" y="4875609"/>
            <a:ext cx="10501313" cy="66972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845344" y="5500688"/>
            <a:ext cx="10501313" cy="8483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1pPr>
            <a:lvl2pPr marL="0" indent="160729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2pPr>
            <a:lvl3pPr marL="0" indent="321457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3pPr>
            <a:lvl4pPr marL="0" indent="482186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4pPr>
            <a:lvl5pPr marL="0" indent="642915">
              <a:lnSpc>
                <a:spcPct val="80000"/>
              </a:lnSpc>
              <a:spcBef>
                <a:spcPts val="0"/>
              </a:spcBef>
              <a:buSzTx/>
              <a:buNone/>
              <a:defRPr cap="all" spc="202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5909929" y="6509742"/>
            <a:ext cx="384049" cy="2946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5610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7727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845344" y="1214438"/>
            <a:ext cx="10501313" cy="44201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0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1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81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4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32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48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17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14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90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6D7-D4E7-42F0-A34D-714F61D27CF0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EEE2-E92A-4C32-BA15-674F5D054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27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Espaço Reservado para Imagem 120"/>
          <p:cNvPicPr>
            <a:picLocks noGrp="1"/>
          </p:cNvPicPr>
          <p:nvPr>
            <p:ph type="pic" idx="13"/>
          </p:nvPr>
        </p:nvPicPr>
        <p:blipFill>
          <a:blip r:embed="rId2"/>
          <a:srcRect t="12886" b="128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23165" y="4589860"/>
            <a:ext cx="10423491" cy="10561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1" dirty="0"/>
              <a:t>Metodologia da pesquisa: </a:t>
            </a:r>
            <a:r>
              <a:rPr lang="pt-BR" sz="3100" b="1" dirty="0"/>
              <a:t>a abordagem qualitativa em foco</a:t>
            </a:r>
            <a:endParaRPr lang="pt-BR" b="1" dirty="0"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pt-BR" sz="1687" dirty="0"/>
          </a:p>
          <a:p>
            <a:r>
              <a:rPr sz="1687" dirty="0"/>
              <a:t>Profª Sandra Maria Galheigo</a:t>
            </a:r>
            <a:endParaRPr lang="pt-BR" sz="1687" dirty="0"/>
          </a:p>
          <a:p>
            <a:r>
              <a:rPr lang="en-US" sz="1687" dirty="0"/>
              <a:t>FMUSP</a:t>
            </a:r>
            <a:r>
              <a:rPr sz="1687" dirty="0"/>
              <a:t> </a:t>
            </a:r>
            <a:r>
              <a:rPr lang="pt-BR" sz="1687" dirty="0"/>
              <a:t>– </a:t>
            </a:r>
            <a:r>
              <a:rPr lang="pt-BR" sz="1400" cap="none" dirty="0">
                <a:latin typeface="Arial" panose="020B0604020202020204" pitchFamily="34" charset="0"/>
                <a:cs typeface="Arial" panose="020B0604020202020204" pitchFamily="34" charset="0"/>
              </a:rPr>
              <a:t>sandramg@usp.br</a:t>
            </a:r>
            <a:endParaRPr sz="1969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277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4228" y="1504892"/>
            <a:ext cx="9805181" cy="5069993"/>
          </a:xfrm>
        </p:spPr>
        <p:txBody>
          <a:bodyPr>
            <a:normAutofit fontScale="92500"/>
          </a:bodyPr>
          <a:lstStyle/>
          <a:p>
            <a:pPr>
              <a:spcBef>
                <a:spcPts val="422"/>
              </a:spcBef>
            </a:pPr>
            <a:r>
              <a:rPr lang="pt-BR" dirty="0"/>
              <a:t>Formulação do problema</a:t>
            </a:r>
          </a:p>
          <a:p>
            <a:pPr>
              <a:spcBef>
                <a:spcPts val="422"/>
              </a:spcBef>
            </a:pPr>
            <a:r>
              <a:rPr lang="pt-BR" dirty="0"/>
              <a:t>Construção de hipóteses ou estabelecimento de objetivos;</a:t>
            </a:r>
          </a:p>
          <a:p>
            <a:pPr>
              <a:spcBef>
                <a:spcPts val="422"/>
              </a:spcBef>
            </a:pPr>
            <a:r>
              <a:rPr lang="pt-BR" b="1" dirty="0">
                <a:effectLst/>
              </a:rPr>
              <a:t>Identificação do tipo de pesquisa (</a:t>
            </a:r>
            <a:r>
              <a:rPr lang="pt-BR" b="1" dirty="0" err="1">
                <a:effectLst/>
              </a:rPr>
              <a:t>quali</a:t>
            </a:r>
            <a:r>
              <a:rPr lang="pt-BR" b="1" dirty="0">
                <a:effectLst/>
              </a:rPr>
              <a:t>, quanti e </a:t>
            </a:r>
            <a:r>
              <a:rPr lang="pt-BR" b="1" dirty="0" err="1">
                <a:effectLst/>
              </a:rPr>
              <a:t>quali</a:t>
            </a:r>
            <a:r>
              <a:rPr lang="pt-BR" b="1" dirty="0">
                <a:effectLst/>
              </a:rPr>
              <a:t>-quanti);</a:t>
            </a:r>
          </a:p>
          <a:p>
            <a:pPr>
              <a:spcBef>
                <a:spcPts val="422"/>
              </a:spcBef>
            </a:pP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Operacionalização de variáveis;</a:t>
            </a:r>
          </a:p>
          <a:p>
            <a:pPr>
              <a:spcBef>
                <a:spcPts val="422"/>
              </a:spcBef>
            </a:pP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Seleção da amostra;</a:t>
            </a:r>
          </a:p>
          <a:p>
            <a:pPr>
              <a:spcBef>
                <a:spcPts val="422"/>
              </a:spcBef>
            </a:pP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Elaboração dos instrumentos;</a:t>
            </a:r>
          </a:p>
          <a:p>
            <a:pPr>
              <a:spcBef>
                <a:spcPts val="422"/>
              </a:spcBef>
            </a:pPr>
            <a:r>
              <a:rPr lang="pt-BR" dirty="0"/>
              <a:t>Determinação da estratégia de pesquisa (delineamento) e dos procedimentos metodológicos;</a:t>
            </a:r>
          </a:p>
          <a:p>
            <a:pPr>
              <a:spcBef>
                <a:spcPts val="422"/>
              </a:spcBef>
            </a:pPr>
            <a:r>
              <a:rPr lang="pt-BR" dirty="0"/>
              <a:t>Determinação do plano de análise de dados/do material qualitativo;</a:t>
            </a:r>
          </a:p>
          <a:p>
            <a:pPr>
              <a:spcBef>
                <a:spcPts val="422"/>
              </a:spcBef>
            </a:pPr>
            <a:r>
              <a:rPr lang="pt-BR" dirty="0"/>
              <a:t>Previsão da forma de apresentação dos resultados;</a:t>
            </a:r>
          </a:p>
          <a:p>
            <a:pPr>
              <a:spcBef>
                <a:spcPts val="422"/>
              </a:spcBef>
            </a:pPr>
            <a:r>
              <a:rPr lang="pt-BR" dirty="0"/>
              <a:t>Cronograma de execução de pesquisa;</a:t>
            </a:r>
          </a:p>
          <a:p>
            <a:pPr>
              <a:spcBef>
                <a:spcPts val="422"/>
              </a:spcBef>
            </a:pPr>
            <a:r>
              <a:rPr lang="pt-BR" dirty="0"/>
              <a:t>Definição de recursos humanos, materiais e financeiros necessários.</a:t>
            </a:r>
          </a:p>
          <a:p>
            <a:pPr>
              <a:spcBef>
                <a:spcPts val="422"/>
              </a:spcBef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36926" y="200470"/>
            <a:ext cx="9805181" cy="120491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Elementos gerais de um projeto de pesquisa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941816" y="6243127"/>
            <a:ext cx="793488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2010</a:t>
            </a: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F3AF9103-1F3B-4286-94E4-B7169BA4AFA5}"/>
              </a:ext>
            </a:extLst>
          </p:cNvPr>
          <p:cNvSpPr/>
          <p:nvPr/>
        </p:nvSpPr>
        <p:spPr>
          <a:xfrm>
            <a:off x="6096000" y="2821577"/>
            <a:ext cx="182880" cy="110598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1ACD50-337C-4EF2-A2A2-626F29CA1870}"/>
              </a:ext>
            </a:extLst>
          </p:cNvPr>
          <p:cNvSpPr/>
          <p:nvPr/>
        </p:nvSpPr>
        <p:spPr>
          <a:xfrm>
            <a:off x="6361612" y="3043293"/>
            <a:ext cx="2125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quantitativa</a:t>
            </a:r>
          </a:p>
        </p:txBody>
      </p:sp>
    </p:spTree>
    <p:extLst>
      <p:ext uri="{BB962C8B-B14F-4D97-AF65-F5344CB8AC3E}">
        <p14:creationId xmlns:p14="http://schemas.microsoft.com/office/powerpoint/2010/main" val="6518790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726856" y="260253"/>
            <a:ext cx="10501313" cy="11041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b="1" dirty="0"/>
              <a:t>Elaboração do Projeto</a:t>
            </a:r>
            <a:br>
              <a:rPr lang="pt-BR" b="1" dirty="0"/>
            </a:br>
            <a:r>
              <a:rPr lang="pt-BR" sz="2400" b="1" dirty="0"/>
              <a:t>pesquisa qualitativa</a:t>
            </a:r>
            <a:endParaRPr b="1"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417806" y="1698610"/>
            <a:ext cx="7192816" cy="48991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Problema de pesquisa</a:t>
            </a:r>
          </a:p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Revisão da literatura</a:t>
            </a:r>
          </a:p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Norteadores teóricos-metodológicos </a:t>
            </a:r>
          </a:p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Desenho de pesquisa/Estratégia de pesquisa</a:t>
            </a:r>
          </a:p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Procedimentos metodológicos </a:t>
            </a:r>
          </a:p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Cronograma</a:t>
            </a:r>
          </a:p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Orçamento  </a:t>
            </a:r>
          </a:p>
          <a:p>
            <a:pPr marL="226985" indent="-226985" defTabSz="336816">
              <a:spcBef>
                <a:spcPts val="1547"/>
              </a:spcBef>
              <a:defRPr sz="2624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b="1" dirty="0">
                <a:solidFill>
                  <a:schemeClr val="tx1"/>
                </a:solidFill>
              </a:rPr>
              <a:t>Após, redação final, submissão ao CEP para obtenção das autorizações éticas </a:t>
            </a:r>
          </a:p>
        </p:txBody>
      </p:sp>
      <p:pic>
        <p:nvPicPr>
          <p:cNvPr id="142" name="Imagem 14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41" y="1119930"/>
            <a:ext cx="2318369" cy="1552447"/>
          </a:xfrm>
          <a:prstGeom prst="rect">
            <a:avLst/>
          </a:prstGeom>
        </p:spPr>
      </p:pic>
      <p:pic>
        <p:nvPicPr>
          <p:cNvPr id="143" name="Imagem 14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15909" y="2729605"/>
            <a:ext cx="2236032" cy="1748822"/>
          </a:xfrm>
          <a:prstGeom prst="rect">
            <a:avLst/>
          </a:prstGeom>
        </p:spPr>
      </p:pic>
      <p:pic>
        <p:nvPicPr>
          <p:cNvPr id="144" name="Imagem 14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20144" y="4535655"/>
            <a:ext cx="1427564" cy="19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1915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F1C51D8-6682-4B81-9017-0B67AB89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Sobre delineamentos de pesquisa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594126-EC1E-4E32-8462-6DA7F827A4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0809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A49A61D-178C-4170-9A85-C67E4458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Delineamento, desenho, design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EE1064-FE40-46D5-AD69-3E10677F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Estratégia global adotada pelo pesquisador para integrar os diferentes componentes do estudo de maneira coerente e lógica, garantindo o efetivo tratamento do problemas, consecução de seus objetivos.</a:t>
            </a:r>
          </a:p>
          <a:p>
            <a:endParaRPr lang="pt-BR" dirty="0"/>
          </a:p>
          <a:p>
            <a:r>
              <a:rPr lang="pt-BR" dirty="0"/>
              <a:t>Constitui o modelo para a coleta, análise e interpretação do material coletado.</a:t>
            </a:r>
          </a:p>
          <a:p>
            <a:endParaRPr lang="pt-BR" dirty="0"/>
          </a:p>
          <a:p>
            <a:r>
              <a:rPr lang="pt-BR" dirty="0"/>
              <a:t>Sua função é garantir que o processo de pesquisa permita a resolução do problema de pesquisa de modo mais inequívoco possível.</a:t>
            </a:r>
          </a:p>
          <a:p>
            <a:endParaRPr lang="pt-BR" dirty="0"/>
          </a:p>
          <a:p>
            <a:r>
              <a:rPr lang="pt-BR" dirty="0"/>
              <a:t>Deve ser elaborado de forma a possibilitar uma abordagem ordenada dos procedimentos a serem adotados ao longo do processo de pesquisa.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ABC378-32BD-4953-906E-6032CC129799}"/>
              </a:ext>
            </a:extLst>
          </p:cNvPr>
          <p:cNvSpPr txBox="1"/>
          <p:nvPr/>
        </p:nvSpPr>
        <p:spPr>
          <a:xfrm>
            <a:off x="10169416" y="6311900"/>
            <a:ext cx="79348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</a:t>
            </a:r>
          </a:p>
        </p:txBody>
      </p:sp>
    </p:spTree>
    <p:extLst>
      <p:ext uri="{BB962C8B-B14F-4D97-AF65-F5344CB8AC3E}">
        <p14:creationId xmlns:p14="http://schemas.microsoft.com/office/powerpoint/2010/main" val="158974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A49A61D-178C-4170-9A85-C67E4458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Delineamento, desenho, design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EE1064-FE40-46D5-AD69-3E10677F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Sua efetivação requer:</a:t>
            </a:r>
          </a:p>
          <a:p>
            <a:r>
              <a:rPr lang="pt-BR" dirty="0"/>
              <a:t>Identificação clara do problema e justificativa de sua relevância;</a:t>
            </a:r>
          </a:p>
          <a:p>
            <a:r>
              <a:rPr lang="pt-BR" dirty="0"/>
              <a:t>Revisão da literatura em que se insere o problema;</a:t>
            </a:r>
          </a:p>
          <a:p>
            <a:r>
              <a:rPr lang="pt-BR" dirty="0"/>
              <a:t>Especificação dos objetivos, hipóteses ou questões de pesquisa;</a:t>
            </a:r>
          </a:p>
          <a:p>
            <a:r>
              <a:rPr lang="pt-BR" dirty="0"/>
              <a:t>Identificação dos dados requeridos e dos procedimentos para sua obtenção;</a:t>
            </a:r>
          </a:p>
          <a:p>
            <a:r>
              <a:rPr lang="pt-BR" dirty="0"/>
              <a:t>Descrição dos métodos de análise e interpretação dos dados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ABC378-32BD-4953-906E-6032CC129799}"/>
              </a:ext>
            </a:extLst>
          </p:cNvPr>
          <p:cNvSpPr txBox="1"/>
          <p:nvPr/>
        </p:nvSpPr>
        <p:spPr>
          <a:xfrm>
            <a:off x="10169416" y="6311900"/>
            <a:ext cx="79348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</a:t>
            </a:r>
          </a:p>
        </p:txBody>
      </p:sp>
    </p:spTree>
    <p:extLst>
      <p:ext uri="{BB962C8B-B14F-4D97-AF65-F5344CB8AC3E}">
        <p14:creationId xmlns:p14="http://schemas.microsoft.com/office/powerpoint/2010/main" val="334568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A49A61D-178C-4170-9A85-C67E4458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Delineamento, desenho, design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EE1064-FE40-46D5-AD69-3E10677F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Conceito de delineamento – pouco tratado de modo uniforme pelos pesquisadores de língua portuguesa.</a:t>
            </a:r>
          </a:p>
          <a:p>
            <a:endParaRPr lang="pt-BR" dirty="0"/>
          </a:p>
          <a:p>
            <a:r>
              <a:rPr lang="pt-BR" dirty="0"/>
              <a:t>Design – esboço, desenho, plano, projeto, planejamento, propósito e intenção.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Muito comum aparecer nos estudos referencia apenas ao ‘grandes’ delineamentos: pesquisa-ação, estudo de caso, etnografia... 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FAE75B-EAEF-49A7-8861-481D5DE1712A}"/>
              </a:ext>
            </a:extLst>
          </p:cNvPr>
          <p:cNvSpPr txBox="1"/>
          <p:nvPr/>
        </p:nvSpPr>
        <p:spPr>
          <a:xfrm>
            <a:off x="9037302" y="4247968"/>
            <a:ext cx="79348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</a:t>
            </a:r>
          </a:p>
        </p:txBody>
      </p:sp>
    </p:spTree>
    <p:extLst>
      <p:ext uri="{BB962C8B-B14F-4D97-AF65-F5344CB8AC3E}">
        <p14:creationId xmlns:p14="http://schemas.microsoft.com/office/powerpoint/2010/main" val="74918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575582"/>
            <a:ext cx="10515600" cy="46013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22"/>
              </a:spcBef>
            </a:pPr>
            <a:r>
              <a:rPr lang="pt-BR" dirty="0">
                <a:solidFill>
                  <a:schemeClr val="tx1"/>
                </a:solidFill>
                <a:effectLst/>
              </a:rPr>
              <a:t>Revisões sistemáticas e meta-análise</a:t>
            </a:r>
          </a:p>
          <a:p>
            <a:pPr>
              <a:lnSpc>
                <a:spcPct val="150000"/>
              </a:lnSpc>
              <a:spcBef>
                <a:spcPts val="422"/>
              </a:spcBef>
            </a:pPr>
            <a:r>
              <a:rPr lang="pt-BR" dirty="0">
                <a:solidFill>
                  <a:schemeClr val="tx1"/>
                </a:solidFill>
                <a:effectLst/>
              </a:rPr>
              <a:t>Ensaios clínicos randomizados</a:t>
            </a:r>
          </a:p>
          <a:p>
            <a:pPr>
              <a:lnSpc>
                <a:spcPct val="150000"/>
              </a:lnSpc>
              <a:spcBef>
                <a:spcPts val="422"/>
              </a:spcBef>
            </a:pPr>
            <a:r>
              <a:rPr lang="pt-BR" dirty="0"/>
              <a:t>Estudo de coorte</a:t>
            </a:r>
          </a:p>
          <a:p>
            <a:pPr>
              <a:lnSpc>
                <a:spcPct val="150000"/>
              </a:lnSpc>
              <a:spcBef>
                <a:spcPts val="422"/>
              </a:spcBef>
            </a:pPr>
            <a:r>
              <a:rPr lang="pt-BR" dirty="0"/>
              <a:t>Estudos casos-controle</a:t>
            </a:r>
          </a:p>
          <a:p>
            <a:pPr>
              <a:lnSpc>
                <a:spcPct val="150000"/>
              </a:lnSpc>
              <a:spcBef>
                <a:spcPts val="422"/>
              </a:spcBef>
            </a:pPr>
            <a:r>
              <a:rPr lang="pt-BR" dirty="0">
                <a:solidFill>
                  <a:schemeClr val="tx1"/>
                </a:solidFill>
                <a:effectLst/>
              </a:rPr>
              <a:t>Estudos transversais</a:t>
            </a:r>
          </a:p>
          <a:p>
            <a:pPr>
              <a:lnSpc>
                <a:spcPct val="150000"/>
              </a:lnSpc>
              <a:spcBef>
                <a:spcPts val="422"/>
              </a:spcBef>
            </a:pPr>
            <a:r>
              <a:rPr lang="pt-BR" dirty="0">
                <a:solidFill>
                  <a:schemeClr val="tx1"/>
                </a:solidFill>
                <a:effectLst/>
              </a:rPr>
              <a:t>Relatos de casos</a:t>
            </a:r>
          </a:p>
          <a:p>
            <a:pPr>
              <a:lnSpc>
                <a:spcPct val="150000"/>
              </a:lnSpc>
              <a:spcBef>
                <a:spcPts val="422"/>
              </a:spcBef>
            </a:pPr>
            <a:endParaRPr lang="pt-BR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422"/>
              </a:spcBef>
            </a:pPr>
            <a:endParaRPr lang="pt-BR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547F66-6899-4154-A579-8BC550CE3713}"/>
              </a:ext>
            </a:extLst>
          </p:cNvPr>
          <p:cNvSpPr txBox="1">
            <a:spLocks/>
          </p:cNvSpPr>
          <p:nvPr/>
        </p:nvSpPr>
        <p:spPr>
          <a:xfrm>
            <a:off x="337625" y="250019"/>
            <a:ext cx="11648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Delineamentos (desenhos) na área de saúde mais ‘validados’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7E8AB94-A8A2-4AB0-90EE-ED726B0C601C}"/>
              </a:ext>
            </a:extLst>
          </p:cNvPr>
          <p:cNvSpPr/>
          <p:nvPr/>
        </p:nvSpPr>
        <p:spPr>
          <a:xfrm>
            <a:off x="7438460" y="1663188"/>
            <a:ext cx="3559126" cy="247591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Desafios para a Terapia Ocupacional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B7BB4B3-6C67-4197-BDEF-7B43D3ADDBBE}"/>
              </a:ext>
            </a:extLst>
          </p:cNvPr>
          <p:cNvSpPr/>
          <p:nvPr/>
        </p:nvSpPr>
        <p:spPr>
          <a:xfrm>
            <a:off x="7835537" y="4904474"/>
            <a:ext cx="3313612" cy="13088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Uso frequente de métodos e técnicas de Pesquisa Social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498C697-BD2F-4976-9657-8B10E52CAD45}"/>
              </a:ext>
            </a:extLst>
          </p:cNvPr>
          <p:cNvSpPr/>
          <p:nvPr/>
        </p:nvSpPr>
        <p:spPr>
          <a:xfrm>
            <a:off x="9170126" y="4371703"/>
            <a:ext cx="322217" cy="36576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5849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Principais delineamentos em pesquisa social: </a:t>
            </a:r>
            <a:br>
              <a:rPr lang="pt-BR" b="1" dirty="0">
                <a:latin typeface="+mn-lt"/>
              </a:rPr>
            </a:br>
            <a:r>
              <a:rPr lang="pt-BR" b="1" dirty="0">
                <a:latin typeface="+mn-lt"/>
              </a:rPr>
              <a:t>considerando a natureza dos dados</a:t>
            </a:r>
            <a:br>
              <a:rPr lang="pt-BR" b="1" dirty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80064" y="1861351"/>
            <a:ext cx="5157787" cy="296410"/>
          </a:xfrm>
        </p:spPr>
        <p:txBody>
          <a:bodyPr>
            <a:noAutofit/>
          </a:bodyPr>
          <a:lstStyle/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Pesquisas quantitativas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003143A-A8F3-4D9F-91AC-4F86F724E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0064" y="2157761"/>
            <a:ext cx="5157787" cy="1325563"/>
          </a:xfrm>
        </p:spPr>
        <p:txBody>
          <a:bodyPr>
            <a:noAutofit/>
          </a:bodyPr>
          <a:lstStyle/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Pesquisa experimental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Pesquisa </a:t>
            </a:r>
            <a:r>
              <a:rPr lang="pt-BR" sz="2000" i="1" dirty="0" err="1"/>
              <a:t>ex-post</a:t>
            </a:r>
            <a:r>
              <a:rPr lang="pt-BR" sz="2000" dirty="0"/>
              <a:t> facto </a:t>
            </a:r>
            <a:endParaRPr lang="pt-BR" sz="2000" dirty="0">
              <a:solidFill>
                <a:schemeClr val="tx1"/>
              </a:solidFill>
              <a:effectLst/>
            </a:endParaRPr>
          </a:p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Levantamento de campo (</a:t>
            </a:r>
            <a:r>
              <a:rPr lang="pt-BR" sz="2000" dirty="0" err="1">
                <a:solidFill>
                  <a:schemeClr val="tx1"/>
                </a:solidFill>
                <a:effectLst/>
              </a:rPr>
              <a:t>survey</a:t>
            </a:r>
            <a:r>
              <a:rPr lang="pt-BR" sz="2000" dirty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Triangulação de métodos qualitativos e quantitativos </a:t>
            </a:r>
          </a:p>
          <a:p>
            <a:endParaRPr lang="pt-BR" sz="2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129C311-2FCB-4DAA-BABB-9EA64D9BC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737" y="1449395"/>
            <a:ext cx="5183188" cy="823912"/>
          </a:xfrm>
        </p:spPr>
        <p:txBody>
          <a:bodyPr>
            <a:normAutofit/>
          </a:bodyPr>
          <a:lstStyle/>
          <a:p>
            <a:r>
              <a:rPr lang="pt-BR" sz="2000" dirty="0"/>
              <a:t>Pesquisas qualitativas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33F3C04-001B-4A49-ADB5-689639F57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737" y="2273307"/>
            <a:ext cx="5183188" cy="3684588"/>
          </a:xfrm>
        </p:spPr>
        <p:txBody>
          <a:bodyPr>
            <a:noAutofit/>
          </a:bodyPr>
          <a:lstStyle/>
          <a:p>
            <a:pPr>
              <a:spcBef>
                <a:spcPts val="422"/>
              </a:spcBef>
            </a:pPr>
            <a:r>
              <a:rPr lang="pt-BR" sz="2000" dirty="0"/>
              <a:t>Estudo de caso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Pesquisa fenomenológica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Pesquisa etnográfica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Teoria fundamentada em dados (</a:t>
            </a:r>
            <a:r>
              <a:rPr lang="pt-BR" sz="2000" i="1" dirty="0" err="1"/>
              <a:t>grounded</a:t>
            </a:r>
            <a:r>
              <a:rPr lang="pt-BR" sz="2000" i="1" dirty="0"/>
              <a:t> </a:t>
            </a:r>
            <a:r>
              <a:rPr lang="pt-BR" sz="2000" i="1" dirty="0" err="1"/>
              <a:t>theory</a:t>
            </a:r>
            <a:r>
              <a:rPr lang="pt-BR" sz="2000" dirty="0"/>
              <a:t>)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Pesquisa narrativa</a:t>
            </a:r>
          </a:p>
          <a:p>
            <a:pPr>
              <a:spcBef>
                <a:spcPts val="422"/>
              </a:spcBef>
            </a:pPr>
            <a:endParaRPr lang="pt-BR" sz="2000" dirty="0"/>
          </a:p>
          <a:p>
            <a:pPr>
              <a:spcBef>
                <a:spcPts val="422"/>
              </a:spcBef>
            </a:pPr>
            <a:endParaRPr lang="pt-BR" sz="2000" dirty="0">
              <a:solidFill>
                <a:schemeClr val="tx1"/>
              </a:solidFill>
              <a:effectLst/>
            </a:endParaRPr>
          </a:p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Pesquisa histórica</a:t>
            </a:r>
          </a:p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Pesquisa-ação</a:t>
            </a:r>
          </a:p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Pesquisa-participante</a:t>
            </a:r>
          </a:p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Pesquisa-intervenção</a:t>
            </a:r>
          </a:p>
          <a:p>
            <a:pPr>
              <a:spcBef>
                <a:spcPts val="422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Cartografia 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Itinerários terapêuticos</a:t>
            </a:r>
            <a:endParaRPr lang="pt-BR" sz="2000" dirty="0">
              <a:solidFill>
                <a:schemeClr val="tx1"/>
              </a:solidFill>
              <a:effectLst/>
            </a:endParaRPr>
          </a:p>
          <a:p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9B21B0-81E3-46BD-8A4C-19407DC63ACF}"/>
              </a:ext>
            </a:extLst>
          </p:cNvPr>
          <p:cNvSpPr txBox="1"/>
          <p:nvPr/>
        </p:nvSpPr>
        <p:spPr>
          <a:xfrm>
            <a:off x="3105138" y="4055291"/>
            <a:ext cx="79348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4FD3EC9F-CE53-4171-89C7-BC81DE66C85C}"/>
              </a:ext>
            </a:extLst>
          </p:cNvPr>
          <p:cNvSpPr txBox="1">
            <a:spLocks/>
          </p:cNvSpPr>
          <p:nvPr/>
        </p:nvSpPr>
        <p:spPr>
          <a:xfrm>
            <a:off x="6780213" y="3950398"/>
            <a:ext cx="5157787" cy="296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2"/>
              </a:spcBef>
            </a:pPr>
            <a:r>
              <a:rPr lang="pt-BR" sz="2000" dirty="0"/>
              <a:t>Pesquisas de métodos mistos</a:t>
            </a: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B9A97974-C490-4332-9EAE-0E4C4AC969B2}"/>
              </a:ext>
            </a:extLst>
          </p:cNvPr>
          <p:cNvSpPr txBox="1">
            <a:spLocks/>
          </p:cNvSpPr>
          <p:nvPr/>
        </p:nvSpPr>
        <p:spPr>
          <a:xfrm>
            <a:off x="6780213" y="4246808"/>
            <a:ext cx="5157787" cy="200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22"/>
              </a:spcBef>
            </a:pPr>
            <a:r>
              <a:rPr lang="pt-BR" sz="2000" dirty="0"/>
              <a:t>Delineamento sequencial explanatório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Delineamento sequencial exploratório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Delineamento convergente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Delineamento incorporado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Delineamento transformativo</a:t>
            </a:r>
          </a:p>
          <a:p>
            <a:pPr>
              <a:spcBef>
                <a:spcPts val="422"/>
              </a:spcBef>
            </a:pPr>
            <a:r>
              <a:rPr lang="pt-BR" sz="2000" dirty="0"/>
              <a:t>Delineamento multifásico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44301C-D4D8-476F-9422-4B756BAB5FA9}"/>
              </a:ext>
            </a:extLst>
          </p:cNvPr>
          <p:cNvSpPr txBox="1"/>
          <p:nvPr/>
        </p:nvSpPr>
        <p:spPr>
          <a:xfrm>
            <a:off x="8565619" y="3470435"/>
            <a:ext cx="79348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23AE6C-2310-40C7-916E-B79CCBD26F56}"/>
              </a:ext>
            </a:extLst>
          </p:cNvPr>
          <p:cNvSpPr txBox="1"/>
          <p:nvPr/>
        </p:nvSpPr>
        <p:spPr>
          <a:xfrm>
            <a:off x="9740034" y="6161117"/>
            <a:ext cx="79348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99DE3921-0FB7-475D-A42A-410A8C15C21A}"/>
              </a:ext>
            </a:extLst>
          </p:cNvPr>
          <p:cNvSpPr/>
          <p:nvPr/>
        </p:nvSpPr>
        <p:spPr>
          <a:xfrm>
            <a:off x="3274751" y="4916999"/>
            <a:ext cx="671858" cy="180817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5672E14-7EAC-43CE-9801-152CF40FD541}"/>
              </a:ext>
            </a:extLst>
          </p:cNvPr>
          <p:cNvSpPr/>
          <p:nvPr/>
        </p:nvSpPr>
        <p:spPr>
          <a:xfrm>
            <a:off x="4070731" y="5574904"/>
            <a:ext cx="17743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Outros desenhos</a:t>
            </a:r>
          </a:p>
        </p:txBody>
      </p:sp>
    </p:spTree>
    <p:extLst>
      <p:ext uri="{BB962C8B-B14F-4D97-AF65-F5344CB8AC3E}">
        <p14:creationId xmlns:p14="http://schemas.microsoft.com/office/powerpoint/2010/main" val="271334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DE68897-A11D-4860-8AED-067F6F67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Levantamento de campo (</a:t>
            </a:r>
            <a:r>
              <a:rPr lang="pt-BR" b="1" i="1" dirty="0" err="1"/>
              <a:t>survey</a:t>
            </a:r>
            <a:r>
              <a:rPr lang="pt-BR" b="1" dirty="0"/>
              <a:t>)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51D4610-197B-4A1C-A23C-0EE30B1C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Modalidade de pesquisa caracterizada pela interrogação direta das pessoas cujo comportamento se deseja conhecer.</a:t>
            </a:r>
          </a:p>
          <a:p>
            <a:r>
              <a:rPr lang="pt-BR" dirty="0"/>
              <a:t>Solicitação de informações a um grupo significativo de pessoas acerca do problema estudado para em seguida, por meio de análise quantitativa, obter as conclusões correspondentes aos dados coletados. </a:t>
            </a:r>
          </a:p>
          <a:p>
            <a:r>
              <a:rPr lang="pt-BR" dirty="0"/>
              <a:t>Um dos delineamentos de pesquisa mais valorizados no campo das Ciências Sociais.</a:t>
            </a:r>
          </a:p>
          <a:p>
            <a:r>
              <a:rPr lang="pt-BR" dirty="0"/>
              <a:t>Não é o delineamento mais apropriado para investigações aprofundadas de comportamentos e estruturas sociais complexas.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29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DE68897-A11D-4860-8AED-067F6F67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Pesquisa fenomenológica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51D4610-197B-4A1C-A23C-0EE30B1C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Interpretar o mundo através da consciência dos sujeitos formulada com base em suas experiências.</a:t>
            </a:r>
          </a:p>
          <a:p>
            <a:endParaRPr lang="pt-BR" dirty="0"/>
          </a:p>
          <a:p>
            <a:r>
              <a:rPr lang="pt-BR" dirty="0"/>
              <a:t>Seu objeto, portanto, é o próprio fenômeno tal como se apresenta à consciência, ou seja, o que aparece, e não o que se pensa ou se afirma a seu respeito </a:t>
            </a:r>
            <a:r>
              <a:rPr lang="pt-BR" sz="2000" dirty="0"/>
              <a:t>(Husserl, 1986 apud Gil, 2019, p. 64).</a:t>
            </a:r>
          </a:p>
          <a:p>
            <a:endParaRPr lang="pt-BR" sz="2000" dirty="0"/>
          </a:p>
          <a:p>
            <a:r>
              <a:rPr lang="pt-BR" dirty="0"/>
              <a:t>Aplica-se a problemas que se referem ao dia-a-dia das pessoas.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3963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48E8F2-9F89-4B16-835A-C97C86D0D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3754"/>
            <a:ext cx="2133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CEA8E5-4FCD-499B-98AA-F98FB753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63" y="3128889"/>
            <a:ext cx="2143125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CED219-D28A-4379-8E30-0C3BE5DF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58" y="328246"/>
            <a:ext cx="2162175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A46B6A-1983-4163-93EC-090B6546B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782" y="619272"/>
            <a:ext cx="2047875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77C742-B92E-4F99-8C61-33E57615F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744" y="3905982"/>
            <a:ext cx="1809750" cy="2524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2155602-8E04-4184-BDE1-1532B6D99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580" y="433754"/>
            <a:ext cx="2362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6063FF-6F07-4364-AF32-D0DD2C0D8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889" y="3376246"/>
            <a:ext cx="2133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701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DE68897-A11D-4860-8AED-067F6F67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Teoria fundamentada </a:t>
            </a:r>
            <a:r>
              <a:rPr lang="pt-BR" sz="3600" b="1" dirty="0"/>
              <a:t>(</a:t>
            </a:r>
            <a:r>
              <a:rPr lang="en-US" sz="3600" b="1" dirty="0"/>
              <a:t>grounded theory</a:t>
            </a:r>
            <a:r>
              <a:rPr lang="pt-BR" sz="3600" b="1" dirty="0"/>
              <a:t>)</a:t>
            </a:r>
            <a:endParaRPr lang="pt-BR" b="1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51D4610-197B-4A1C-A23C-0EE30B1C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Proporcionar uma alternativa ao processo de geração dedutiva de teorias sociais. </a:t>
            </a:r>
          </a:p>
          <a:p>
            <a:endParaRPr lang="pt-BR" dirty="0"/>
          </a:p>
          <a:p>
            <a:r>
              <a:rPr lang="pt-BR" dirty="0"/>
              <a:t>O pesquisador, mediante diversos procedimentos, reúne um volume de dados referente a determinado fenômeno. Após compará-los, codificá-los e extrair suas regularidades, conclui com uma teoria que emerge desse processo de análise. Seu </a:t>
            </a:r>
            <a:r>
              <a:rPr lang="pt-BR" dirty="0" err="1"/>
              <a:t>produto,é</a:t>
            </a:r>
            <a:r>
              <a:rPr lang="pt-BR" dirty="0"/>
              <a:t> pois, uma teoria fundamentada nos dados . 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7C0BA1-9A4F-4073-9951-BD474D0C5BCA}"/>
              </a:ext>
            </a:extLst>
          </p:cNvPr>
          <p:cNvSpPr txBox="1"/>
          <p:nvPr/>
        </p:nvSpPr>
        <p:spPr>
          <a:xfrm>
            <a:off x="9763058" y="6311900"/>
            <a:ext cx="160621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2019, p.65, 66</a:t>
            </a:r>
          </a:p>
        </p:txBody>
      </p:sp>
    </p:spTree>
    <p:extLst>
      <p:ext uri="{BB962C8B-B14F-4D97-AF65-F5344CB8AC3E}">
        <p14:creationId xmlns:p14="http://schemas.microsoft.com/office/powerpoint/2010/main" val="82551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DE68897-A11D-4860-8AED-067F6F67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Pesquisa narrativa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51D4610-197B-4A1C-A23C-0EE30B1C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Fundamenta-se nas experiências pessoais expressas em histórias contadas pelas pessoas. </a:t>
            </a:r>
          </a:p>
          <a:p>
            <a:pPr lvl="1"/>
            <a:r>
              <a:rPr lang="pt-BR" dirty="0"/>
              <a:t>Biografia</a:t>
            </a:r>
          </a:p>
          <a:p>
            <a:pPr lvl="1"/>
            <a:r>
              <a:rPr lang="pt-BR" dirty="0"/>
              <a:t>Autobiografia</a:t>
            </a:r>
          </a:p>
          <a:p>
            <a:pPr lvl="1"/>
            <a:r>
              <a:rPr lang="pt-BR" dirty="0"/>
              <a:t>História de vida</a:t>
            </a:r>
          </a:p>
          <a:p>
            <a:pPr lvl="1"/>
            <a:r>
              <a:rPr lang="pt-BR" dirty="0"/>
              <a:t>História Oral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Metodologias visuais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7C0BA1-9A4F-4073-9951-BD474D0C5BCA}"/>
              </a:ext>
            </a:extLst>
          </p:cNvPr>
          <p:cNvSpPr txBox="1"/>
          <p:nvPr/>
        </p:nvSpPr>
        <p:spPr>
          <a:xfrm>
            <a:off x="8883492" y="4361180"/>
            <a:ext cx="160621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2019, p.65, 66</a:t>
            </a:r>
          </a:p>
        </p:txBody>
      </p:sp>
    </p:spTree>
    <p:extLst>
      <p:ext uri="{BB962C8B-B14F-4D97-AF65-F5344CB8AC3E}">
        <p14:creationId xmlns:p14="http://schemas.microsoft.com/office/powerpoint/2010/main" val="178505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E991B-EF41-40C1-94FA-1198F605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/>
              <a:t>Pesquisa Bibliográfica </a:t>
            </a:r>
          </a:p>
        </p:txBody>
      </p:sp>
      <p:pic>
        <p:nvPicPr>
          <p:cNvPr id="10" name="Espaço Reservado para Conteúdo 9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C7211B83-26A0-4668-903F-0A78640D9B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51" y="1438139"/>
            <a:ext cx="3717965" cy="4866866"/>
          </a:xfr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50614C0C-AFF2-4147-AA66-664E8AC9A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1" y="1808208"/>
            <a:ext cx="5181600" cy="4351338"/>
          </a:xfrm>
        </p:spPr>
        <p:txBody>
          <a:bodyPr/>
          <a:lstStyle/>
          <a:p>
            <a:r>
              <a:rPr lang="pt-BR" dirty="0"/>
              <a:t>Revisão Sistemática</a:t>
            </a:r>
          </a:p>
          <a:p>
            <a:endParaRPr lang="pt-BR" dirty="0"/>
          </a:p>
          <a:p>
            <a:r>
              <a:rPr lang="pt-BR" dirty="0"/>
              <a:t>Revisão integrativa</a:t>
            </a:r>
          </a:p>
          <a:p>
            <a:endParaRPr lang="pt-BR" dirty="0"/>
          </a:p>
          <a:p>
            <a:r>
              <a:rPr lang="pt-BR" dirty="0"/>
              <a:t>Revisão Narrativa</a:t>
            </a:r>
          </a:p>
          <a:p>
            <a:endParaRPr lang="pt-BR" dirty="0"/>
          </a:p>
          <a:p>
            <a:r>
              <a:rPr lang="pt-BR" u="sng" dirty="0"/>
              <a:t>Revisão de Escopo</a:t>
            </a:r>
          </a:p>
        </p:txBody>
      </p:sp>
    </p:spTree>
    <p:extLst>
      <p:ext uri="{BB962C8B-B14F-4D97-AF65-F5344CB8AC3E}">
        <p14:creationId xmlns:p14="http://schemas.microsoft.com/office/powerpoint/2010/main" val="329642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F1C51D8-6682-4B81-9017-0B67AB89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Sobre procedimentos ou métodos de pesquisa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594126-EC1E-4E32-8462-6DA7F827A4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8394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Espaço Reservado para Imagem 146"/>
          <p:cNvPicPr>
            <a:picLocks noGrp="1"/>
          </p:cNvPicPr>
          <p:nvPr>
            <p:ph type="pic" idx="13"/>
          </p:nvPr>
        </p:nvPicPr>
        <p:blipFill>
          <a:blip r:embed="rId2"/>
          <a:srcRect t="25681" b="25681"/>
          <a:stretch>
            <a:fillRect/>
          </a:stretch>
        </p:blipFill>
        <p:spPr>
          <a:xfrm>
            <a:off x="7060989" y="4600136"/>
            <a:ext cx="4860391" cy="20576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784" y="377140"/>
            <a:ext cx="10501313" cy="906063"/>
          </a:xfrm>
        </p:spPr>
        <p:txBody>
          <a:bodyPr>
            <a:noAutofit/>
          </a:bodyPr>
          <a:lstStyle/>
          <a:p>
            <a:r>
              <a:rPr lang="pt-BR" b="1" spc="236" dirty="0"/>
              <a:t>Procedimentos ou métodos de pesquisa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"/>
          </p:nvPr>
        </p:nvSpPr>
        <p:spPr>
          <a:xfrm>
            <a:off x="536596" y="1547447"/>
            <a:ext cx="9356341" cy="3416439"/>
          </a:xfrm>
        </p:spPr>
        <p:txBody>
          <a:bodyPr>
            <a:normAutofit fontScale="92500" lnSpcReduction="20000"/>
          </a:bodyPr>
          <a:lstStyle/>
          <a:p>
            <a:pPr marL="342900" indent="-342900" defTabSz="24645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dirty="0">
                <a:solidFill>
                  <a:schemeClr val="tx1"/>
                </a:solidFill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Entrevista, formulário, questionário</a:t>
            </a:r>
          </a:p>
          <a:p>
            <a:pPr marL="342900" indent="-342900" defTabSz="24645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dirty="0">
                <a:solidFill>
                  <a:schemeClr val="tx1"/>
                </a:solidFill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Grupo focal </a:t>
            </a:r>
          </a:p>
          <a:p>
            <a:pPr marL="342900" indent="-342900" defTabSz="24645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dirty="0">
                <a:solidFill>
                  <a:schemeClr val="tx1"/>
                </a:solidFill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Observação:  espontânea (naturalista), sistemática (estruturada), participante </a:t>
            </a:r>
          </a:p>
          <a:p>
            <a:pPr marL="342900" indent="-342900" defTabSz="24645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dirty="0">
                <a:solidFill>
                  <a:schemeClr val="tx1"/>
                </a:solidFill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Pesquisa documental </a:t>
            </a:r>
          </a:p>
          <a:p>
            <a:pPr marL="342900" indent="-342900" defTabSz="24645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dirty="0">
                <a:solidFill>
                  <a:schemeClr val="tx1"/>
                </a:solidFill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Pesquisa histórica: história oral, história documental e análise de documentos </a:t>
            </a:r>
          </a:p>
          <a:p>
            <a:pPr marL="342900" indent="-342900" defTabSz="24645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dirty="0">
                <a:solidFill>
                  <a:schemeClr val="tx1"/>
                </a:solidFill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Uso de multimídia na pesquisa. </a:t>
            </a:r>
          </a:p>
          <a:p>
            <a:pPr marL="342900" indent="-342900" defTabSz="24645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dirty="0">
                <a:solidFill>
                  <a:schemeClr val="tx1"/>
                </a:solidFill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rPr>
              <a:t>Diários de Campo </a:t>
            </a:r>
          </a:p>
        </p:txBody>
      </p:sp>
      <p:sp>
        <p:nvSpPr>
          <p:cNvPr id="4" name="Shape 170"/>
          <p:cNvSpPr txBox="1">
            <a:spLocks/>
          </p:cNvSpPr>
          <p:nvPr/>
        </p:nvSpPr>
        <p:spPr>
          <a:xfrm>
            <a:off x="2106981" y="2283907"/>
            <a:ext cx="3750469" cy="4196953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venir Next Medium"/>
              </a:defRPr>
            </a:lvl9pPr>
          </a:lstStyle>
          <a:p>
            <a:pPr marL="166086" indent="-166086" defTabSz="246451">
              <a:spcBef>
                <a:spcPts val="1125"/>
              </a:spcBef>
              <a:defRPr sz="1920">
                <a:effectLst>
                  <a:outerShdw blurRad="15240" dist="1524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 lang="pt-BR" sz="1350" dirty="0">
              <a:solidFill>
                <a:schemeClr val="tx1"/>
              </a:solidFill>
              <a:effectLst>
                <a:outerShdw blurRad="15240" dist="1524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65404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Referências bibliográficas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6154" y="1927274"/>
            <a:ext cx="11178165" cy="46704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422"/>
              </a:spcBef>
            </a:pPr>
            <a:r>
              <a:rPr lang="pt-BR" sz="1687" dirty="0"/>
              <a:t>GIL, A.C. Como elaborar projetos de pesquisa. 5ª </a:t>
            </a:r>
            <a:r>
              <a:rPr lang="pt-BR" sz="1687" dirty="0" err="1"/>
              <a:t>ed</a:t>
            </a:r>
            <a:r>
              <a:rPr lang="pt-BR" sz="1687" dirty="0"/>
              <a:t>, São Paulo: Atlas, 2010.</a:t>
            </a:r>
          </a:p>
          <a:p>
            <a:pPr>
              <a:lnSpc>
                <a:spcPct val="200000"/>
              </a:lnSpc>
              <a:spcBef>
                <a:spcPts val="422"/>
              </a:spcBef>
            </a:pPr>
            <a:r>
              <a:rPr lang="pt-BR" sz="1800" dirty="0"/>
              <a:t>GIL, A.C. Estudo de Caso. São Paulo: Atlas, 2009.</a:t>
            </a:r>
          </a:p>
          <a:p>
            <a:pPr>
              <a:lnSpc>
                <a:spcPct val="200000"/>
              </a:lnSpc>
              <a:spcBef>
                <a:spcPts val="422"/>
              </a:spcBef>
            </a:pPr>
            <a:r>
              <a:rPr lang="pt-BR" sz="1687" dirty="0"/>
              <a:t>GIL, A.C. Métodos e técnicas de pesquisa social. 5ª </a:t>
            </a:r>
            <a:r>
              <a:rPr lang="pt-BR" sz="1687" dirty="0" err="1"/>
              <a:t>ed</a:t>
            </a:r>
            <a:r>
              <a:rPr lang="pt-BR" sz="1687" dirty="0"/>
              <a:t>, São Paulo: Atlas, 2019.</a:t>
            </a:r>
          </a:p>
          <a:p>
            <a:r>
              <a:rPr lang="en-US" sz="1687" dirty="0"/>
              <a:t>Grant, M. J.; Booth, A. A typology of reviews: an analysis of 14 review types and </a:t>
            </a:r>
            <a:r>
              <a:rPr lang="pt-BR" sz="1687" dirty="0" err="1"/>
              <a:t>associated</a:t>
            </a:r>
            <a:r>
              <a:rPr lang="pt-BR" sz="1687" dirty="0"/>
              <a:t> </a:t>
            </a:r>
            <a:r>
              <a:rPr lang="pt-BR" sz="1687" dirty="0" err="1"/>
              <a:t>methodologies</a:t>
            </a:r>
            <a:r>
              <a:rPr lang="pt-BR" sz="1687" dirty="0"/>
              <a:t>. </a:t>
            </a:r>
            <a:r>
              <a:rPr lang="en-US" sz="1687" dirty="0"/>
              <a:t>Health Information and Libraries Journal, </a:t>
            </a:r>
            <a:r>
              <a:rPr lang="pt-BR" sz="1687" dirty="0"/>
              <a:t>26, pp.91–108, 2009.</a:t>
            </a:r>
          </a:p>
          <a:p>
            <a:pPr>
              <a:lnSpc>
                <a:spcPct val="200000"/>
              </a:lnSpc>
              <a:spcBef>
                <a:spcPts val="422"/>
              </a:spcBef>
            </a:pPr>
            <a:r>
              <a:rPr lang="pt-BR" sz="1687" dirty="0"/>
              <a:t>Lincoln, Y. S.; </a:t>
            </a:r>
            <a:r>
              <a:rPr lang="pt-BR" sz="1687" dirty="0" err="1"/>
              <a:t>Lynham</a:t>
            </a:r>
            <a:r>
              <a:rPr lang="pt-BR" sz="1687" dirty="0"/>
              <a:t>, S.A.; </a:t>
            </a:r>
            <a:r>
              <a:rPr lang="pt-BR" sz="1687" dirty="0" err="1"/>
              <a:t>Guba</a:t>
            </a:r>
            <a:r>
              <a:rPr lang="pt-BR" sz="1687" dirty="0"/>
              <a:t>, E. G. </a:t>
            </a:r>
            <a:r>
              <a:rPr lang="pt-BR" sz="1687" dirty="0" err="1"/>
              <a:t>Paradigmatic</a:t>
            </a:r>
            <a:r>
              <a:rPr lang="pt-BR" sz="1687" dirty="0"/>
              <a:t> </a:t>
            </a:r>
            <a:r>
              <a:rPr lang="pt-BR" sz="1687" dirty="0" err="1"/>
              <a:t>controversies</a:t>
            </a:r>
            <a:r>
              <a:rPr lang="pt-BR" sz="1687" dirty="0"/>
              <a:t>, </a:t>
            </a:r>
            <a:r>
              <a:rPr lang="pt-BR" sz="1687" dirty="0" err="1"/>
              <a:t>contradictions</a:t>
            </a:r>
            <a:r>
              <a:rPr lang="pt-BR" sz="1687" dirty="0"/>
              <a:t> </a:t>
            </a:r>
            <a:r>
              <a:rPr lang="pt-BR" sz="1687" dirty="0" err="1"/>
              <a:t>and</a:t>
            </a:r>
            <a:r>
              <a:rPr lang="pt-BR" sz="1687" dirty="0"/>
              <a:t> </a:t>
            </a:r>
            <a:r>
              <a:rPr lang="pt-BR" sz="1687" dirty="0" err="1"/>
              <a:t>emerging</a:t>
            </a:r>
            <a:r>
              <a:rPr lang="pt-BR" sz="1687" dirty="0"/>
              <a:t> </a:t>
            </a:r>
            <a:r>
              <a:rPr lang="pt-BR" sz="1687" dirty="0" err="1"/>
              <a:t>confluences</a:t>
            </a:r>
            <a:r>
              <a:rPr lang="pt-BR" sz="1687" dirty="0"/>
              <a:t>, </a:t>
            </a:r>
            <a:r>
              <a:rPr lang="pt-BR" sz="1687" dirty="0" err="1"/>
              <a:t>revisisted</a:t>
            </a:r>
            <a:r>
              <a:rPr lang="pt-BR" sz="1687" dirty="0"/>
              <a:t>. In: </a:t>
            </a:r>
            <a:r>
              <a:rPr lang="pt-BR" sz="1687" dirty="0" err="1"/>
              <a:t>Denzin</a:t>
            </a:r>
            <a:r>
              <a:rPr lang="pt-BR" sz="1687" dirty="0"/>
              <a:t>, N. K.; Lincoln, Y. S. The </a:t>
            </a:r>
            <a:r>
              <a:rPr lang="pt-BR" sz="1687" dirty="0" err="1"/>
              <a:t>Sage</a:t>
            </a:r>
            <a:r>
              <a:rPr lang="pt-BR" sz="1687" dirty="0"/>
              <a:t> handbook </a:t>
            </a:r>
            <a:r>
              <a:rPr lang="pt-BR" sz="1687" dirty="0" err="1"/>
              <a:t>of</a:t>
            </a:r>
            <a:r>
              <a:rPr lang="pt-BR" sz="1687" dirty="0"/>
              <a:t> </a:t>
            </a:r>
            <a:r>
              <a:rPr lang="pt-BR" sz="1687" dirty="0" err="1"/>
              <a:t>qualitative</a:t>
            </a:r>
            <a:r>
              <a:rPr lang="pt-BR" sz="1687" dirty="0"/>
              <a:t> </a:t>
            </a:r>
            <a:r>
              <a:rPr lang="pt-BR" sz="1687" dirty="0" err="1"/>
              <a:t>research</a:t>
            </a:r>
            <a:r>
              <a:rPr lang="pt-BR" sz="1687" dirty="0"/>
              <a:t>. London: </a:t>
            </a:r>
            <a:r>
              <a:rPr lang="pt-BR" sz="1687" dirty="0" err="1"/>
              <a:t>Sage</a:t>
            </a:r>
            <a:r>
              <a:rPr lang="pt-BR" sz="1687" dirty="0"/>
              <a:t>, 2011.</a:t>
            </a:r>
          </a:p>
          <a:p>
            <a:pPr>
              <a:lnSpc>
                <a:spcPct val="200000"/>
              </a:lnSpc>
              <a:spcBef>
                <a:spcPts val="422"/>
              </a:spcBef>
            </a:pPr>
            <a:r>
              <a:rPr lang="pt-BR" sz="1687" dirty="0"/>
              <a:t>MAY, T. Pesquisa social: questões, métodos e processos.  3ª ed. Porto Alegre, Artmed, 2004.</a:t>
            </a:r>
          </a:p>
          <a:p>
            <a:pPr>
              <a:lnSpc>
                <a:spcPct val="200000"/>
              </a:lnSpc>
              <a:spcBef>
                <a:spcPts val="422"/>
              </a:spcBef>
            </a:pPr>
            <a:r>
              <a:rPr lang="pt-BR" sz="1687" dirty="0"/>
              <a:t>MINAYO MCS. </a:t>
            </a:r>
            <a:r>
              <a:rPr lang="pt-BR" sz="1687" i="1" dirty="0"/>
              <a:t>O desafio do conhecimento</a:t>
            </a:r>
            <a:r>
              <a:rPr lang="pt-BR" sz="1687" dirty="0"/>
              <a:t>:</a:t>
            </a:r>
            <a:r>
              <a:rPr lang="pt-BR" sz="1687" i="1" dirty="0"/>
              <a:t> pesquisa qualitativa em saúde.</a:t>
            </a:r>
            <a:r>
              <a:rPr lang="pt-BR" sz="1687" dirty="0"/>
              <a:t> 6a ed. Rio de Janeiro: </a:t>
            </a:r>
            <a:r>
              <a:rPr lang="pt-BR" sz="1687" dirty="0" err="1"/>
              <a:t>Hucitec-Abrasco</a:t>
            </a:r>
            <a:r>
              <a:rPr lang="pt-BR" sz="1687" dirty="0"/>
              <a:t>; 1999. </a:t>
            </a:r>
          </a:p>
          <a:p>
            <a:pPr>
              <a:lnSpc>
                <a:spcPct val="200000"/>
              </a:lnSpc>
              <a:spcBef>
                <a:spcPts val="422"/>
              </a:spcBef>
            </a:pPr>
            <a:endParaRPr lang="pt-BR" sz="1687" dirty="0"/>
          </a:p>
        </p:txBody>
      </p:sp>
    </p:spTree>
    <p:extLst>
      <p:ext uri="{BB962C8B-B14F-4D97-AF65-F5344CB8AC3E}">
        <p14:creationId xmlns:p14="http://schemas.microsoft.com/office/powerpoint/2010/main" val="14716302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F1C51D8-6682-4B81-9017-0B67AB89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Questões gerais e introdutórias sobre pesquisa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594126-EC1E-4E32-8462-6DA7F827A4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966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6EDCE-2306-46AE-9300-769F297C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que é e por que pesquisar?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28D99EF-EAE7-494C-B141-F0164ECEF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6144" y="1699871"/>
            <a:ext cx="4711170" cy="4351338"/>
          </a:xfrm>
        </p:spPr>
        <p:txBody>
          <a:bodyPr>
            <a:normAutofit/>
          </a:bodyPr>
          <a:lstStyle/>
          <a:p>
            <a:r>
              <a:rPr lang="pt-BR" dirty="0"/>
              <a:t>Interesse e conhecimento do assunto a ser pesquisado;</a:t>
            </a:r>
          </a:p>
          <a:p>
            <a:r>
              <a:rPr lang="pt-BR" dirty="0"/>
              <a:t>Curiosidade;</a:t>
            </a:r>
          </a:p>
          <a:p>
            <a:r>
              <a:rPr lang="pt-BR" dirty="0"/>
              <a:t>Criatividade e imaginação;</a:t>
            </a:r>
          </a:p>
          <a:p>
            <a:r>
              <a:rPr lang="pt-BR" dirty="0"/>
              <a:t>Postura ética e reflexiva;</a:t>
            </a:r>
          </a:p>
          <a:p>
            <a:r>
              <a:rPr lang="pt-BR" dirty="0"/>
              <a:t>Sensibilidade e compromisso ético-político;</a:t>
            </a:r>
          </a:p>
          <a:p>
            <a:r>
              <a:rPr lang="pt-BR" dirty="0"/>
              <a:t>Perseverança</a:t>
            </a:r>
          </a:p>
        </p:txBody>
      </p:sp>
      <p:pic>
        <p:nvPicPr>
          <p:cNvPr id="1028" name="Picture 4" descr="O Pensador – Wikipédia, a enciclopédia livre">
            <a:extLst>
              <a:ext uri="{FF2B5EF4-FFF2-40B4-BE49-F238E27FC236}">
                <a16:creationId xmlns:a16="http://schemas.microsoft.com/office/drawing/2014/main" id="{5F7B0CCE-9EFE-48DA-BC51-62473A0632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47" y="1467418"/>
            <a:ext cx="2900892" cy="4351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rtas para Banheiro Público - Portas Vai e Vem de Alto Impacto - Embraflex">
            <a:extLst>
              <a:ext uri="{FF2B5EF4-FFF2-40B4-BE49-F238E27FC236}">
                <a16:creationId xmlns:a16="http://schemas.microsoft.com/office/drawing/2014/main" id="{D1F1F93D-0508-4B6B-B233-2B21661B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63" y="1510858"/>
            <a:ext cx="2542596" cy="4540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4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Pesquisas segundo seus objetivos gerais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84014" y="1542643"/>
            <a:ext cx="11520603" cy="4428758"/>
          </a:xfrm>
        </p:spPr>
        <p:txBody>
          <a:bodyPr>
            <a:noAutofit/>
          </a:bodyPr>
          <a:lstStyle/>
          <a:p>
            <a:pPr>
              <a:spcBef>
                <a:spcPts val="422"/>
              </a:spcBef>
            </a:pPr>
            <a:r>
              <a:rPr lang="pt-BR" sz="1758" b="1" dirty="0"/>
              <a:t>Pesquisas exploratórias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Desenvolver, esclarecer e modificar conceitos e ideias, tendo em vista a elaboração de problemas mais precisos ou hipóteses a serem testadas em estudos posteriores.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Proporcionar mais familiaridade com o problema, com vistas a torná-lo mais explícito ou a construir hipóteses.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Proporcionar visão geral, de tipo aproximativo, acerca de determinado fato. 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Apresenta menor rigidez no planejamento.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Podem constituir a primeira etapa de uma investigação mais ampla e ser comuns em pesquisadores preocupados com a atuação prática.</a:t>
            </a:r>
          </a:p>
          <a:p>
            <a:pPr lvl="1">
              <a:spcBef>
                <a:spcPts val="422"/>
              </a:spcBef>
            </a:pPr>
            <a:endParaRPr lang="pt-BR" sz="1758" dirty="0"/>
          </a:p>
          <a:p>
            <a:pPr>
              <a:spcBef>
                <a:spcPts val="422"/>
              </a:spcBef>
            </a:pPr>
            <a:r>
              <a:rPr lang="pt-BR" sz="1758" b="1" dirty="0"/>
              <a:t>Pesquisas descritivas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Descrever características de determinada ou fenômeno. 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Podem estudar características de um grupo/população (idade, sexo, procedência, nível de escolaridade e renda estado de saúde física e mental, condições de moradia, acesso a direitos...) 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Podem estudar o nível de atendimento dos órgãos públicos de uma comunidade, índice de acesso a políticas públicas.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Podem ser elaboradas com a finalidade de identificar possíveis relações entre variáveis. Descrever experiências, projetos. Podem ser comuns em pesquisadores preocupados com a atuação prática.</a:t>
            </a:r>
          </a:p>
          <a:p>
            <a:pPr>
              <a:spcBef>
                <a:spcPts val="422"/>
              </a:spcBef>
            </a:pPr>
            <a:endParaRPr lang="pt-BR" sz="1758" dirty="0"/>
          </a:p>
        </p:txBody>
      </p:sp>
      <p:sp>
        <p:nvSpPr>
          <p:cNvPr id="5" name="CaixaDeTexto 4"/>
          <p:cNvSpPr txBox="1"/>
          <p:nvPr/>
        </p:nvSpPr>
        <p:spPr>
          <a:xfrm>
            <a:off x="8844235" y="6450949"/>
            <a:ext cx="1333699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2010, 2019</a:t>
            </a:r>
          </a:p>
        </p:txBody>
      </p:sp>
    </p:spTree>
    <p:extLst>
      <p:ext uri="{BB962C8B-B14F-4D97-AF65-F5344CB8AC3E}">
        <p14:creationId xmlns:p14="http://schemas.microsoft.com/office/powerpoint/2010/main" val="7782374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Pesquisas segundo seus objetivos gerais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84014" y="1542643"/>
            <a:ext cx="11520603" cy="4428758"/>
          </a:xfrm>
        </p:spPr>
        <p:txBody>
          <a:bodyPr>
            <a:noAutofit/>
          </a:bodyPr>
          <a:lstStyle/>
          <a:p>
            <a:pPr>
              <a:spcBef>
                <a:spcPts val="422"/>
              </a:spcBef>
            </a:pPr>
            <a:endParaRPr lang="pt-BR" sz="1758" dirty="0"/>
          </a:p>
          <a:p>
            <a:pPr>
              <a:spcBef>
                <a:spcPts val="422"/>
              </a:spcBef>
            </a:pPr>
            <a:r>
              <a:rPr lang="pt-BR" sz="1758" b="1" dirty="0"/>
              <a:t>Pesquisas explicativas 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Identificar fatores que determinam ou contribuem para a ocorrência de fenômenos, isto é, explicar a razão, os fatos e os fenômenos das coisas.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É o tipo mais complexo de pesquisa, já que o risco de cometer erros aumenta significativamente. 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Pode-se dizer que o conhecimento científico está assentado nos resultados oferecidos pelos estudos explicativos. Isso não significa que as pesquisas exploratórias e descritivas tenham menor valor; etapa prévia indispensável para se possam obter explicações científicas.</a:t>
            </a:r>
          </a:p>
          <a:p>
            <a:pPr lvl="1">
              <a:spcBef>
                <a:spcPts val="422"/>
              </a:spcBef>
            </a:pPr>
            <a:endParaRPr lang="pt-BR" sz="1758" dirty="0"/>
          </a:p>
          <a:p>
            <a:pPr lvl="1">
              <a:spcBef>
                <a:spcPts val="422"/>
              </a:spcBef>
            </a:pPr>
            <a:r>
              <a:rPr lang="pt-BR" sz="1758" dirty="0"/>
              <a:t>Pesquisas nas ciências naturais – método experimental;</a:t>
            </a:r>
          </a:p>
          <a:p>
            <a:pPr lvl="1">
              <a:spcBef>
                <a:spcPts val="422"/>
              </a:spcBef>
            </a:pPr>
            <a:r>
              <a:rPr lang="pt-BR" sz="1758" dirty="0"/>
              <a:t>Pesquisas nas ciências sociais – método observacional e outros</a:t>
            </a:r>
          </a:p>
          <a:p>
            <a:pPr>
              <a:spcBef>
                <a:spcPts val="422"/>
              </a:spcBef>
            </a:pPr>
            <a:endParaRPr lang="pt-BR" sz="1758" dirty="0"/>
          </a:p>
        </p:txBody>
      </p:sp>
      <p:sp>
        <p:nvSpPr>
          <p:cNvPr id="5" name="CaixaDeTexto 4"/>
          <p:cNvSpPr txBox="1"/>
          <p:nvPr/>
        </p:nvSpPr>
        <p:spPr>
          <a:xfrm>
            <a:off x="8844235" y="6450949"/>
            <a:ext cx="1333699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2010, 2019</a:t>
            </a:r>
          </a:p>
        </p:txBody>
      </p:sp>
    </p:spTree>
    <p:extLst>
      <p:ext uri="{BB962C8B-B14F-4D97-AF65-F5344CB8AC3E}">
        <p14:creationId xmlns:p14="http://schemas.microsoft.com/office/powerpoint/2010/main" val="30497967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838200" y="12340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b="1"/>
              <a:t>Problema de pesquisa e revisão da literatura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838200" y="1448972"/>
            <a:ext cx="10515600" cy="472799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Complexidade da questão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Imersão sistemática no objeto;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Estudo da literatura existente;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Discussão com pessoas experientes com o estudo/tema.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t-BR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Regras básicas - O problema deve ser 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formulado como pergunta;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claro e preciso;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suscetível de solução;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/>
              <a:t>delimitado a uma dimensão viável.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78447" y="6097641"/>
            <a:ext cx="793488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pt-BR" sz="1687" dirty="0">
                <a:solidFill>
                  <a:srgbClr val="5E524C"/>
                </a:solidFill>
                <a:sym typeface="Avenir Next Medium"/>
              </a:rPr>
              <a:t>Gil 2010</a:t>
            </a:r>
          </a:p>
        </p:txBody>
      </p:sp>
    </p:spTree>
    <p:extLst>
      <p:ext uri="{BB962C8B-B14F-4D97-AF65-F5344CB8AC3E}">
        <p14:creationId xmlns:p14="http://schemas.microsoft.com/office/powerpoint/2010/main" val="22799785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Espaço Reservado para Imagem 124"/>
          <p:cNvPicPr>
            <a:picLocks noGrp="1"/>
          </p:cNvPicPr>
          <p:nvPr>
            <p:ph type="pic" idx="13"/>
          </p:nvPr>
        </p:nvPicPr>
        <p:blipFill>
          <a:blip r:embed="rId2"/>
          <a:srcRect t="33270" b="33270"/>
          <a:stretch>
            <a:fillRect/>
          </a:stretch>
        </p:blipFill>
        <p:spPr>
          <a:xfrm>
            <a:off x="8398411" y="3429000"/>
            <a:ext cx="3424495" cy="2235896"/>
          </a:xfrm>
          <a:prstGeom prst="rect">
            <a:avLst/>
          </a:prstGeom>
        </p:spPr>
      </p:pic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76531" y="243583"/>
            <a:ext cx="11146375" cy="9921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1" dirty="0"/>
              <a:t>Metodologias: qualitativa, quantitativa ou mista?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676531" y="1523332"/>
            <a:ext cx="7593221" cy="5021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2246" indent="-152246" defTabSz="225913">
              <a:spcBef>
                <a:spcPts val="422"/>
              </a:spcBef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b="1" dirty="0">
                <a:solidFill>
                  <a:schemeClr val="tx1"/>
                </a:solidFill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rPr>
              <a:t>Discussão inadequada e por oposição</a:t>
            </a:r>
          </a:p>
          <a:p>
            <a:pPr marL="437996" lvl="1" indent="-285750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547" dirty="0">
                <a:solidFill>
                  <a:schemeClr val="tx1"/>
                </a:solidFill>
              </a:rPr>
              <a:t>Desqualificação baseada em critérios usualmente aceitos para emitir juízo de verdade no campo intelectual: </a:t>
            </a:r>
          </a:p>
          <a:p>
            <a:pPr marL="627063" lvl="2" indent="269875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600" dirty="0">
                <a:solidFill>
                  <a:schemeClr val="tx1"/>
                </a:solidFill>
              </a:rPr>
              <a:t>operacionalização em números e variáveis como garantia  da validade </a:t>
            </a:r>
          </a:p>
          <a:p>
            <a:pPr marL="627063" lvl="2" indent="269875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600" dirty="0">
                <a:solidFill>
                  <a:schemeClr val="tx1"/>
                </a:solidFill>
              </a:rPr>
              <a:t>fidedignidade, </a:t>
            </a:r>
          </a:p>
          <a:p>
            <a:pPr marL="627063" lvl="2" indent="269875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600" dirty="0">
                <a:solidFill>
                  <a:schemeClr val="tx1"/>
                </a:solidFill>
              </a:rPr>
              <a:t>replicabilidade e </a:t>
            </a:r>
          </a:p>
          <a:p>
            <a:pPr marL="627063" lvl="2" indent="269875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600" dirty="0">
                <a:solidFill>
                  <a:schemeClr val="tx1"/>
                </a:solidFill>
              </a:rPr>
              <a:t>generalidade</a:t>
            </a:r>
          </a:p>
          <a:p>
            <a:pPr marL="304492" lvl="1" indent="-152246" defTabSz="225913">
              <a:spcBef>
                <a:spcPts val="422"/>
              </a:spcBef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 lang="pt-BR" sz="1547" dirty="0">
              <a:solidFill>
                <a:schemeClr val="tx1"/>
              </a:solidFill>
            </a:endParaRPr>
          </a:p>
          <a:p>
            <a:pPr marL="152246" indent="-152246" defTabSz="225913">
              <a:spcBef>
                <a:spcPts val="422"/>
              </a:spcBef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b="1" dirty="0">
                <a:solidFill>
                  <a:schemeClr val="tx1"/>
                </a:solidFill>
              </a:rPr>
              <a:t>Estudos quantitativos:</a:t>
            </a:r>
          </a:p>
          <a:p>
            <a:pPr marL="437996" lvl="1" indent="-285750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687" dirty="0">
                <a:solidFill>
                  <a:schemeClr val="tx1"/>
                </a:solidFill>
              </a:rPr>
              <a:t> </a:t>
            </a:r>
            <a:r>
              <a:rPr lang="pt-BR" sz="1547" dirty="0">
                <a:solidFill>
                  <a:schemeClr val="tx1"/>
                </a:solidFill>
              </a:rPr>
              <a:t>Importante para a análise de magnitude dos fenômenos</a:t>
            </a:r>
          </a:p>
          <a:p>
            <a:pPr marL="437996" lvl="1" indent="-285750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547" dirty="0">
                <a:solidFill>
                  <a:schemeClr val="tx1"/>
                </a:solidFill>
              </a:rPr>
              <a:t>Ensaios-clínicos e a produção de evidências científicas : estudos randomizados</a:t>
            </a:r>
          </a:p>
          <a:p>
            <a:pPr marL="437996" lvl="1" indent="-285750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547" dirty="0">
                <a:solidFill>
                  <a:schemeClr val="tx1"/>
                </a:solidFill>
              </a:rPr>
              <a:t>Estudo de modelos e protocolos</a:t>
            </a:r>
          </a:p>
          <a:p>
            <a:pPr marL="304492" lvl="1" indent="-152246" defTabSz="225913">
              <a:spcBef>
                <a:spcPts val="422"/>
              </a:spcBef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 lang="pt-BR" sz="1547" dirty="0">
              <a:solidFill>
                <a:schemeClr val="tx1"/>
              </a:solidFill>
            </a:endParaRPr>
          </a:p>
          <a:p>
            <a:pPr marL="304492" lvl="1" indent="-152246" defTabSz="225913">
              <a:spcBef>
                <a:spcPts val="422"/>
              </a:spcBef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 lang="pt-BR" sz="1547" dirty="0">
              <a:solidFill>
                <a:schemeClr val="tx1"/>
              </a:solidFill>
            </a:endParaRPr>
          </a:p>
          <a:p>
            <a:pPr marL="152246" indent="-152246" defTabSz="225913">
              <a:spcBef>
                <a:spcPts val="422"/>
              </a:spcBef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2400" b="1" dirty="0">
                <a:solidFill>
                  <a:schemeClr val="tx1"/>
                </a:solidFill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rPr>
              <a:t>Estudos qualitativos</a:t>
            </a:r>
          </a:p>
          <a:p>
            <a:pPr marL="437996" lvl="1" indent="-285750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547" dirty="0">
                <a:solidFill>
                  <a:schemeClr val="tx1"/>
                </a:solidFill>
              </a:rPr>
              <a:t>Estudos de grupos e segmentos delimitados e focalizados</a:t>
            </a:r>
          </a:p>
          <a:p>
            <a:pPr marL="437996" lvl="1" indent="-285750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547" dirty="0">
                <a:solidFill>
                  <a:schemeClr val="tx1"/>
                </a:solidFill>
              </a:rPr>
              <a:t>Historias sociais sob a ótica dos atores, de relações</a:t>
            </a:r>
          </a:p>
          <a:p>
            <a:pPr marL="437996" lvl="1" indent="-285750" defTabSz="225913">
              <a:spcBef>
                <a:spcPts val="422"/>
              </a:spcBef>
              <a:buFont typeface="Arial" panose="020B0604020202020204" pitchFamily="34" charset="0"/>
              <a:buChar char="•"/>
              <a:defRPr sz="176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sz="1547" dirty="0">
                <a:solidFill>
                  <a:schemeClr val="tx1"/>
                </a:solidFill>
              </a:rPr>
              <a:t>Análise de discursos e de documentos.</a:t>
            </a:r>
          </a:p>
        </p:txBody>
      </p:sp>
      <p:sp>
        <p:nvSpPr>
          <p:cNvPr id="128" name="Shape 128"/>
          <p:cNvSpPr/>
          <p:nvPr/>
        </p:nvSpPr>
        <p:spPr>
          <a:xfrm>
            <a:off x="9577210" y="6004706"/>
            <a:ext cx="1066895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 i="0"/>
            </a:lvl1pPr>
          </a:lstStyle>
          <a:p>
            <a:r>
              <a:rPr sz="1406" dirty="0" err="1"/>
              <a:t>Minayo</a:t>
            </a:r>
            <a:r>
              <a:rPr sz="1406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2247282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976322" y="190546"/>
            <a:ext cx="7875984" cy="784851"/>
          </a:xfrm>
          <a:prstGeom prst="rect">
            <a:avLst/>
          </a:prstGeom>
        </p:spPr>
        <p:txBody>
          <a:bodyPr/>
          <a:lstStyle/>
          <a:p>
            <a:r>
              <a:rPr lang="pt-BR" b="1" dirty="0"/>
              <a:t>Metodologia  qualitativa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576775" y="1138288"/>
            <a:ext cx="11000936" cy="54031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6272" indent="-256272" defTabSz="336816">
              <a:spcBef>
                <a:spcPts val="1828"/>
              </a:spcBef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dirty="0"/>
              <a:t>Aquela capaz de incorporar a questão do significado e da intencionalidade como inerentes aos atos, às relações e às estruturas sociais </a:t>
            </a:r>
            <a:r>
              <a:rPr lang="pt-BR" sz="1384" dirty="0"/>
              <a:t>(</a:t>
            </a:r>
            <a:r>
              <a:rPr lang="pt-BR" sz="1384" dirty="0" err="1"/>
              <a:t>Minayo</a:t>
            </a:r>
            <a:r>
              <a:rPr lang="pt-BR" sz="1384" dirty="0"/>
              <a:t> 2014, p. 22).</a:t>
            </a:r>
          </a:p>
          <a:p>
            <a:pPr marL="256272" indent="-256272" defTabSz="336816">
              <a:spcBef>
                <a:spcPts val="1828"/>
              </a:spcBef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dirty="0"/>
              <a:t>O método qualitativo é o que se aplica ao estudo da história, das relações, das representações, das crenças, das percepções, das opiniões , produtos das interpretações que os humanos fazem a respeito de como vivem, constroem seus artefatos e a si mesmos, sentem e pensam. </a:t>
            </a:r>
            <a:r>
              <a:rPr lang="pt-BR" sz="1384" dirty="0"/>
              <a:t>(</a:t>
            </a:r>
            <a:r>
              <a:rPr lang="pt-BR" sz="1384" dirty="0" err="1"/>
              <a:t>Minayo</a:t>
            </a:r>
            <a:r>
              <a:rPr lang="pt-BR" sz="1384" dirty="0"/>
              <a:t> 2014, p. 57).</a:t>
            </a:r>
          </a:p>
          <a:p>
            <a:pPr marL="256272" indent="-256272" defTabSz="336816">
              <a:spcBef>
                <a:spcPts val="1828"/>
              </a:spcBef>
              <a:defRPr sz="2952">
                <a:effectLst>
                  <a:outerShdw blurRad="20828" dist="2082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rPr lang="pt-BR" dirty="0"/>
              <a:t>O universo das investigações qualitativas é o cotidiano e as experiências do senso comum, interpretadas e reinterpretadas pelos sujeitos que as vivenciam.</a:t>
            </a:r>
            <a:r>
              <a:rPr lang="pt-BR" sz="1384" dirty="0"/>
              <a:t> (</a:t>
            </a:r>
            <a:r>
              <a:rPr lang="pt-BR" sz="1384" dirty="0" err="1"/>
              <a:t>Minayo</a:t>
            </a:r>
            <a:r>
              <a:rPr lang="pt-BR" sz="1384" dirty="0"/>
              <a:t> 2014, p.24)</a:t>
            </a:r>
          </a:p>
        </p:txBody>
      </p:sp>
    </p:spTree>
    <p:extLst>
      <p:ext uri="{BB962C8B-B14F-4D97-AF65-F5344CB8AC3E}">
        <p14:creationId xmlns:p14="http://schemas.microsoft.com/office/powerpoint/2010/main" val="30893364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1651</Words>
  <Application>Microsoft Office PowerPoint</Application>
  <PresentationFormat>Widescreen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Metodologia da pesquisa: a abordagem qualitativa em foco</vt:lpstr>
      <vt:lpstr>Apresentação do PowerPoint</vt:lpstr>
      <vt:lpstr>Questões gerais e introdutórias sobre pesquisa</vt:lpstr>
      <vt:lpstr>O que é e por que pesquisar?</vt:lpstr>
      <vt:lpstr>Pesquisas segundo seus objetivos gerais</vt:lpstr>
      <vt:lpstr>Pesquisas segundo seus objetivos gerais</vt:lpstr>
      <vt:lpstr>Problema de pesquisa e revisão da literatura</vt:lpstr>
      <vt:lpstr>Metodologias: qualitativa, quantitativa ou mista?</vt:lpstr>
      <vt:lpstr>Metodologia  qualitativa</vt:lpstr>
      <vt:lpstr>Elementos gerais de um projeto de pesquisa</vt:lpstr>
      <vt:lpstr>Elaboração do Projeto pesquisa qualitativa</vt:lpstr>
      <vt:lpstr>Sobre delineamentos de pesquisa</vt:lpstr>
      <vt:lpstr>Delineamento, desenho, design</vt:lpstr>
      <vt:lpstr>Delineamento, desenho, design</vt:lpstr>
      <vt:lpstr>Delineamento, desenho, design</vt:lpstr>
      <vt:lpstr>Apresentação do PowerPoint</vt:lpstr>
      <vt:lpstr>Principais delineamentos em pesquisa social:  considerando a natureza dos dados </vt:lpstr>
      <vt:lpstr>Levantamento de campo (survey)</vt:lpstr>
      <vt:lpstr>Pesquisa fenomenológica</vt:lpstr>
      <vt:lpstr>Teoria fundamentada (grounded theory)</vt:lpstr>
      <vt:lpstr>Pesquisa narrativa</vt:lpstr>
      <vt:lpstr>Pesquisa Bibliográfica </vt:lpstr>
      <vt:lpstr>Sobre procedimentos ou métodos de pesquisa</vt:lpstr>
      <vt:lpstr>Procedimentos ou métodos de pesquisa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</dc:creator>
  <cp:lastModifiedBy>Sandra Galheigo</cp:lastModifiedBy>
  <cp:revision>39</cp:revision>
  <dcterms:created xsi:type="dcterms:W3CDTF">2020-08-28T12:49:26Z</dcterms:created>
  <dcterms:modified xsi:type="dcterms:W3CDTF">2022-04-08T16:42:26Z</dcterms:modified>
</cp:coreProperties>
</file>