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83" r:id="rId3"/>
    <p:sldId id="258" r:id="rId4"/>
    <p:sldId id="259" r:id="rId5"/>
    <p:sldId id="284" r:id="rId6"/>
    <p:sldId id="288" r:id="rId7"/>
    <p:sldId id="260" r:id="rId8"/>
    <p:sldId id="286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5" r:id="rId28"/>
    <p:sldId id="290" r:id="rId29"/>
    <p:sldId id="291" r:id="rId30"/>
    <p:sldId id="278" r:id="rId31"/>
    <p:sldId id="28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5CAF-BC0C-4A31-88A8-09670D215BC4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88985-F233-4343-ABD7-73F7B7730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6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E56557-12E8-45B4-870D-C5E10F6D4148}" type="slidenum">
              <a:rPr lang="es-ES" altLang="pt-BR"/>
              <a:pPr eaLnBrk="1" hangingPunct="1">
                <a:spcBef>
                  <a:spcPct val="0"/>
                </a:spcBef>
              </a:pPr>
              <a:t>1</a:t>
            </a:fld>
            <a:endParaRPr lang="es-ES" alt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0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86172-CC60-40FE-8F86-0F96B5989747}" type="slidenum">
              <a:rPr lang="es-ES" altLang="pt-BR"/>
              <a:pPr eaLnBrk="1" hangingPunct="1">
                <a:spcBef>
                  <a:spcPct val="0"/>
                </a:spcBef>
              </a:pPr>
              <a:t>10</a:t>
            </a:fld>
            <a:endParaRPr lang="es-ES" altLang="pt-B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0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69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352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3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90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4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59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73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75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5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4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20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93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92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4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CE25-9165-45B5-82F0-F926D7D3A8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CE1A2A-E267-40AB-88A4-5759110BC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22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0eLEwNmAs" TargetMode="External"/><Relationship Id="rId2" Type="http://schemas.openxmlformats.org/officeDocument/2006/relationships/hyperlink" Target="https://www.youtube.com/watch?v=4lvPksEbV_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OEN4LjiiO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943476" y="836613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pt-BR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24338" y="3068638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ES" altLang="pt-BR" b="1">
              <a:latin typeface="Verdana" panose="020B060403050404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92314" y="1428750"/>
            <a:ext cx="8135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b="1" dirty="0">
                <a:latin typeface="Arial" charset="0"/>
                <a:cs typeface="Arial" charset="0"/>
              </a:rPr>
              <a:t/>
            </a:r>
            <a:br>
              <a:rPr lang="pt-BR" sz="2400" b="1" dirty="0">
                <a:latin typeface="Arial" charset="0"/>
                <a:cs typeface="Arial" charset="0"/>
              </a:rPr>
            </a:br>
            <a:r>
              <a:rPr lang="pt-BR" sz="2400" b="1" dirty="0">
                <a:latin typeface="Arial" charset="0"/>
                <a:cs typeface="Arial" charset="0"/>
              </a:rPr>
              <a:t/>
            </a:r>
            <a:br>
              <a:rPr lang="pt-BR" sz="2400" b="1" dirty="0">
                <a:latin typeface="Arial" charset="0"/>
                <a:cs typeface="Arial" charset="0"/>
              </a:rPr>
            </a:br>
            <a:r>
              <a:rPr lang="pt-BR" sz="2400" b="1" dirty="0">
                <a:latin typeface="Lucida Console" pitchFamily="49" charset="0"/>
                <a:cs typeface="Arial" charset="0"/>
              </a:rPr>
              <a:t/>
            </a:r>
            <a:br>
              <a:rPr lang="pt-BR" sz="2400" b="1" dirty="0">
                <a:latin typeface="Lucida Console" pitchFamily="49" charset="0"/>
                <a:cs typeface="Arial" charset="0"/>
              </a:rPr>
            </a:br>
            <a:r>
              <a:rPr lang="pt-BR" sz="3200" b="1" dirty="0">
                <a:latin typeface="Lucida Console" pitchFamily="49" charset="0"/>
                <a:cs typeface="Arial" charset="0"/>
              </a:rPr>
              <a:t>TENDÊNCIAS PEDAGÓGICAS E PROCESSOS EDUCATIVOS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pt-BR" sz="2400" b="1" dirty="0">
                <a:latin typeface="Arial" charset="0"/>
                <a:cs typeface="Arial" charset="0"/>
              </a:rPr>
              <a:t> </a:t>
            </a:r>
            <a:r>
              <a:rPr lang="pt-BR" b="1" dirty="0">
                <a:latin typeface="Arial" charset="0"/>
                <a:cs typeface="Arial" charset="0"/>
              </a:rPr>
              <a:t/>
            </a:r>
            <a:br>
              <a:rPr lang="pt-BR" b="1" dirty="0">
                <a:latin typeface="Arial" charset="0"/>
                <a:cs typeface="Arial" charset="0"/>
              </a:rPr>
            </a:br>
            <a:endParaRPr lang="pt-BR" b="1" dirty="0">
              <a:latin typeface="Arial" charset="0"/>
              <a:cs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63750" y="2708276"/>
            <a:ext cx="81359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s-ES" altLang="pt-BR" b="1">
              <a:latin typeface="Arial" panose="020B0604020202020204" pitchFamily="34" charset="0"/>
            </a:endParaRPr>
          </a:p>
        </p:txBody>
      </p:sp>
      <p:sp>
        <p:nvSpPr>
          <p:cNvPr id="2054" name="CaixaDeTexto 12"/>
          <p:cNvSpPr txBox="1">
            <a:spLocks noChangeArrowheads="1"/>
          </p:cNvSpPr>
          <p:nvPr/>
        </p:nvSpPr>
        <p:spPr bwMode="auto">
          <a:xfrm>
            <a:off x="1774826" y="3573463"/>
            <a:ext cx="8501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EDUCAÇÃO</a:t>
            </a:r>
            <a:r>
              <a:rPr lang="pt-BR" b="1" dirty="0">
                <a:latin typeface="Lucida Sans" pitchFamily="34" charset="0"/>
                <a:cs typeface="Arial" charset="0"/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NA PERSPECTIVA DA PROMOÇÃO DA SAÚDE</a:t>
            </a:r>
            <a:endParaRPr lang="pt-BR" dirty="0"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9224" name="Espaço Reservado para Número de Slid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12227" y="4821382"/>
            <a:ext cx="521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Helena </a:t>
            </a:r>
            <a:r>
              <a:rPr lang="pt-BR" dirty="0" err="1"/>
              <a:t>Akemi</a:t>
            </a:r>
            <a:r>
              <a:rPr lang="pt-BR" dirty="0"/>
              <a:t> </a:t>
            </a:r>
            <a:r>
              <a:rPr lang="pt-BR" dirty="0" err="1"/>
              <a:t>Wada</a:t>
            </a:r>
            <a:r>
              <a:rPr lang="pt-BR" dirty="0"/>
              <a:t> Watanabe</a:t>
            </a:r>
          </a:p>
        </p:txBody>
      </p:sp>
    </p:spTree>
    <p:extLst>
      <p:ext uri="{BB962C8B-B14F-4D97-AF65-F5344CB8AC3E}">
        <p14:creationId xmlns:p14="http://schemas.microsoft.com/office/powerpoint/2010/main" val="244168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943476" y="836613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pt-BR"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81200" y="817563"/>
            <a:ext cx="8229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OS MODELOS DE EDUCAÇÃO</a:t>
            </a:r>
            <a:endParaRPr lang="pt-BR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17412" name="Espaço Reservado para Número de Slide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0CFC30-304C-4685-86E1-0180E8207C4A}" type="slidenum">
              <a:rPr lang="en-US" altLang="pt-BR" sz="14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pt-BR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5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2349501"/>
            <a:ext cx="7667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2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EB840E-5704-4019-B48F-E5CF679B9D8A}" type="slidenum">
              <a:rPr lang="en-US" altLang="pt-BR" sz="14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pt-BR" sz="1400">
              <a:latin typeface="Arial" panose="020B0604020202020204" pitchFamily="34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77" y="284544"/>
            <a:ext cx="8229600" cy="1371600"/>
          </a:xfrm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578" y="2157369"/>
            <a:ext cx="3898900" cy="3176588"/>
          </a:xfrm>
        </p:spPr>
      </p:pic>
      <p:pic>
        <p:nvPicPr>
          <p:cNvPr id="19461" name="Imagem 4" descr="paulofreir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6449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7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 descr="Do_ensino_a_aprendizag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9" y="908050"/>
            <a:ext cx="6907206" cy="464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6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pt-BR" dirty="0"/>
              <a:t>Você aprende. A gente ensina?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2279650" y="4213225"/>
            <a:ext cx="8229600" cy="1874838"/>
          </a:xfrm>
        </p:spPr>
        <p:txBody>
          <a:bodyPr/>
          <a:lstStyle/>
          <a:p>
            <a:pPr eaLnBrk="1" hangingPunct="1"/>
            <a:r>
              <a:rPr lang="pt-BR" altLang="pt-BR" sz="2400" dirty="0"/>
              <a:t>“ Fumar você aprende. Parar de fumar a gente ensina”</a:t>
            </a:r>
          </a:p>
          <a:p>
            <a:pPr eaLnBrk="1" hangingPunct="1"/>
            <a:r>
              <a:rPr lang="pt-BR" altLang="pt-BR" sz="2400" dirty="0"/>
              <a:t>Que educação é essa que transforma em dois o processo ensino - aprendizagem</a:t>
            </a:r>
            <a:r>
              <a:rPr lang="pt-BR" altLang="pt-BR" dirty="0"/>
              <a:t>?</a:t>
            </a:r>
          </a:p>
        </p:txBody>
      </p:sp>
      <p:sp>
        <p:nvSpPr>
          <p:cNvPr id="4" name="Elipse 3"/>
          <p:cNvSpPr/>
          <p:nvPr/>
        </p:nvSpPr>
        <p:spPr>
          <a:xfrm>
            <a:off x="5174591" y="5605462"/>
            <a:ext cx="11403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5087144" y="5910262"/>
            <a:ext cx="288925" cy="333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10" name="CaixaDeTexto 5"/>
          <p:cNvSpPr txBox="1">
            <a:spLocks noChangeArrowheads="1"/>
          </p:cNvSpPr>
          <p:nvPr/>
        </p:nvSpPr>
        <p:spPr bwMode="auto">
          <a:xfrm>
            <a:off x="4306094" y="6265863"/>
            <a:ext cx="359010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Reciprocidade, interdependência</a:t>
            </a:r>
          </a:p>
        </p:txBody>
      </p:sp>
      <p:pic>
        <p:nvPicPr>
          <p:cNvPr id="21511" name="Imagem 6" descr="educação bancá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25538"/>
            <a:ext cx="2571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896200" y="98486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600" dirty="0"/>
              <a:t>(Meyer et alii, 2006)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6815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764704"/>
            <a:ext cx="8229600" cy="5300536"/>
          </a:xfrm>
        </p:spPr>
        <p:txBody>
          <a:bodyPr>
            <a:normAutofit fontScale="85000" lnSpcReduction="10000"/>
          </a:bodyPr>
          <a:lstStyle/>
          <a:p>
            <a:pPr lvl="1" eaLnBrk="1" hangingPunct="1">
              <a:spcBef>
                <a:spcPts val="1800"/>
              </a:spcBef>
            </a:pPr>
            <a:r>
              <a:rPr lang="pt-BR" altLang="pt-BR" sz="2800" dirty="0"/>
              <a:t>Profissional/professor detém conhecimentos técnicos. É autoridade</a:t>
            </a:r>
          </a:p>
          <a:p>
            <a:pPr lvl="1" eaLnBrk="1" hangingPunct="1">
              <a:spcBef>
                <a:spcPts val="1800"/>
              </a:spcBef>
            </a:pPr>
            <a:r>
              <a:rPr lang="pt-BR" altLang="pt-BR" sz="2800" dirty="0"/>
              <a:t>Neutralidade e universalidade do saber científico</a:t>
            </a:r>
          </a:p>
          <a:p>
            <a:pPr lvl="1" eaLnBrk="1" hangingPunct="1">
              <a:spcBef>
                <a:spcPts val="1800"/>
              </a:spcBef>
            </a:pPr>
            <a:r>
              <a:rPr lang="pt-BR" altLang="pt-BR" sz="2800" dirty="0"/>
              <a:t>Desvalorização  do saber-viver</a:t>
            </a:r>
          </a:p>
          <a:p>
            <a:pPr lvl="1" eaLnBrk="1" hangingPunct="1">
              <a:spcBef>
                <a:spcPts val="1800"/>
              </a:spcBef>
            </a:pPr>
            <a:r>
              <a:rPr lang="pt-BR" altLang="pt-BR" sz="2800" dirty="0"/>
              <a:t>Correr risco = ignorância, fraqueza, falta de cuidado de si</a:t>
            </a:r>
          </a:p>
          <a:p>
            <a:pPr lvl="1" eaLnBrk="1" hangingPunct="1">
              <a:spcBef>
                <a:spcPts val="1800"/>
              </a:spcBef>
            </a:pPr>
            <a:r>
              <a:rPr lang="pt-BR" altLang="pt-BR" sz="2800" dirty="0"/>
              <a:t>Certo e errado; </a:t>
            </a:r>
          </a:p>
          <a:p>
            <a:pPr lvl="1" eaLnBrk="1" hangingPunct="1">
              <a:spcBef>
                <a:spcPts val="1800"/>
              </a:spcBef>
            </a:pPr>
            <a:r>
              <a:rPr lang="pt-BR" altLang="pt-BR" sz="2800" dirty="0"/>
              <a:t>pressuposição da existência de um sujeito humano livre e autônomo. Educação tem como objetivo a mudança de comportamento a partir de decisões informadas sobre saúde</a:t>
            </a:r>
          </a:p>
          <a:p>
            <a:pPr>
              <a:spcBef>
                <a:spcPts val="18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82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89212" y="796954"/>
            <a:ext cx="8915400" cy="5114268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1800"/>
              </a:spcBef>
            </a:pPr>
            <a:r>
              <a:rPr lang="pt-BR" altLang="pt-BR" sz="2800" dirty="0"/>
              <a:t>Falta de saúde pode ser solucionada através de informação técnico-científica adequada +vontade pessoal e política dos sujeitos expostos a determinados riscos</a:t>
            </a:r>
          </a:p>
          <a:p>
            <a:pPr lvl="1" eaLnBrk="1" hangingPunct="1"/>
            <a:r>
              <a:rPr lang="pt-BR" altLang="pt-BR" sz="2800" dirty="0"/>
              <a:t>Delimitação da educação em saúde na epidemiologia do comportamento</a:t>
            </a:r>
          </a:p>
          <a:p>
            <a:pPr lvl="1" eaLnBrk="1" hangingPunct="1"/>
            <a:r>
              <a:rPr lang="pt-BR" altLang="pt-BR" sz="2800" dirty="0"/>
              <a:t>Higienização e normatização do comportamento</a:t>
            </a:r>
          </a:p>
          <a:p>
            <a:pPr lvl="1" eaLnBrk="1" hangingPunct="1"/>
            <a:r>
              <a:rPr lang="pt-BR" altLang="pt-BR" sz="2800" dirty="0"/>
              <a:t>Paciente/aluno passivo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695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pensar...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Educação centrada na informação para a mudança de comportamentos:</a:t>
            </a:r>
          </a:p>
          <a:p>
            <a:pPr lvl="1"/>
            <a:r>
              <a:rPr lang="pt-BR" sz="2000" dirty="0"/>
              <a:t>Que conteúdo é comunicado?</a:t>
            </a:r>
          </a:p>
          <a:p>
            <a:pPr lvl="1"/>
            <a:r>
              <a:rPr lang="pt-BR" sz="2000" dirty="0"/>
              <a:t>Como e porque a informação é comunicada?</a:t>
            </a:r>
          </a:p>
          <a:p>
            <a:pPr lvl="1"/>
            <a:r>
              <a:rPr lang="pt-BR" sz="2000" dirty="0"/>
              <a:t>Desafio: a informação científica nas mensagens são suficientes para aumentar a competência e/ou a liberdade de decisão? Os indivíduos e os diferentes grupos sociais reconstroem esses conhecimentos (visão de mundo e experiências particulares)</a:t>
            </a:r>
          </a:p>
          <a:p>
            <a:pPr lvl="1"/>
            <a:r>
              <a:rPr lang="pt-BR" sz="2000" dirty="0"/>
              <a:t>Educação em saúde nas escolas: drogas, álcool, gravidez na adolescência, práticas sexuais desprotegidas, </a:t>
            </a:r>
            <a:r>
              <a:rPr lang="pt-BR" sz="2000" dirty="0" err="1"/>
              <a:t>etc</a:t>
            </a:r>
            <a:r>
              <a:rPr lang="pt-B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/>
              <a:t>Pedagogia por condicionamento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1919288" y="1700213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2400"/>
              <a:t>Estímulo e recompensa</a:t>
            </a:r>
          </a:p>
          <a:p>
            <a:pPr eaLnBrk="1" hangingPunct="1"/>
            <a:r>
              <a:rPr lang="pt-BR" altLang="pt-BR" sz="2400"/>
              <a:t>À educação compete organizar o processo de aquisição de habilidades, atitudes e conhecimentos específicos, produzindo pessoas competentes para o mercado de trabalho</a:t>
            </a:r>
          </a:p>
          <a:p>
            <a:pPr eaLnBrk="1" hangingPunct="1"/>
            <a:r>
              <a:rPr lang="pt-BR" altLang="pt-BR" sz="2400"/>
              <a:t>Algumas consequências: alta eficiência de aprendizado de dados e processos, individualismo, competitividade, robotização da população, ênfase na produtividade, dependência, etc</a:t>
            </a:r>
          </a:p>
          <a:p>
            <a:pPr eaLnBrk="1" hangingPunct="1"/>
            <a:r>
              <a:rPr lang="pt-BR" altLang="pt-BR" sz="2400"/>
              <a:t>Paciente/aluno como objeto e não sujeito da ação dos profissionais de saúde/professores  </a:t>
            </a:r>
          </a:p>
        </p:txBody>
      </p:sp>
    </p:spTree>
    <p:extLst>
      <p:ext uri="{BB962C8B-B14F-4D97-AF65-F5344CB8AC3E}">
        <p14:creationId xmlns:p14="http://schemas.microsoft.com/office/powerpoint/2010/main" val="38388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C43BDD-DD0B-4E26-A217-BDA95BF2E4DD}" type="slidenum">
              <a:rPr lang="en-US" altLang="pt-BR" sz="14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pt-BR" sz="1400">
              <a:latin typeface="Arial" panose="020B0604020202020204" pitchFamily="34" charset="0"/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23" y="184297"/>
            <a:ext cx="8229600" cy="1371600"/>
          </a:xfrm>
        </p:spPr>
      </p:pic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27" y="1916112"/>
            <a:ext cx="8970166" cy="29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5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E746EDD-2C74-62DB-66D1-FB445B8E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1788" y="666843"/>
            <a:ext cx="3992732" cy="576262"/>
          </a:xfrm>
        </p:spPr>
        <p:txBody>
          <a:bodyPr/>
          <a:lstStyle/>
          <a:p>
            <a:r>
              <a:rPr lang="pt-BR" dirty="0"/>
              <a:t>Como aprendemos?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4CF92993-2D7E-4D38-999F-60972C243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1423358"/>
            <a:ext cx="4342893" cy="4479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29122F8A-F77A-CB51-0B23-99DEAD449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30" y="770403"/>
            <a:ext cx="3999001" cy="576262"/>
          </a:xfrm>
        </p:spPr>
        <p:txBody>
          <a:bodyPr/>
          <a:lstStyle/>
          <a:p>
            <a:r>
              <a:rPr lang="pt-BR" dirty="0"/>
              <a:t>Como ensinamos?</a:t>
            </a:r>
            <a:endParaRPr lang="en-US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8F5AD44-0C9E-EB73-04CB-A44E4FD0C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1420130"/>
            <a:ext cx="4338674" cy="44796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AB35C2-323A-473C-B85F-3A943856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problematizadora</a:t>
            </a:r>
          </a:p>
        </p:txBody>
      </p:sp>
      <p:pic>
        <p:nvPicPr>
          <p:cNvPr id="266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81" y="1407592"/>
            <a:ext cx="6270688" cy="5364115"/>
          </a:xfrm>
        </p:spPr>
      </p:pic>
      <p:sp>
        <p:nvSpPr>
          <p:cNvPr id="26626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CABBCA-37DF-44E3-A7DC-B774660F3363}" type="slidenum">
              <a:rPr lang="en-US" altLang="pt-BR" sz="14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pt-BR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7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 descr="ar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61" y="2126334"/>
            <a:ext cx="5619663" cy="38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4511675" y="6134100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Arco de Charles  Mangarez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5190A-73EC-4A37-B573-62F04826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problematizadora</a:t>
            </a:r>
          </a:p>
        </p:txBody>
      </p:sp>
    </p:spTree>
    <p:extLst>
      <p:ext uri="{BB962C8B-B14F-4D97-AF65-F5344CB8AC3E}">
        <p14:creationId xmlns:p14="http://schemas.microsoft.com/office/powerpoint/2010/main" val="335207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2313" y="402672"/>
            <a:ext cx="8229600" cy="968928"/>
          </a:xfrm>
        </p:spPr>
        <p:txBody>
          <a:bodyPr/>
          <a:lstStyle/>
          <a:p>
            <a:pPr>
              <a:defRPr/>
            </a:pPr>
            <a:r>
              <a:rPr lang="pt-BR" dirty="0"/>
              <a:t>Pedagogia crítica</a:t>
            </a:r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1992313" y="1954635"/>
            <a:ext cx="8229600" cy="385402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400" dirty="0"/>
              <a:t>Visa transformações sociais, econômicas e políticas tendo em vista a superação das desigualdades sociais</a:t>
            </a:r>
          </a:p>
          <a:p>
            <a:pPr eaLnBrk="1" hangingPunct="1"/>
            <a:r>
              <a:rPr lang="pt-BR" altLang="pt-BR" sz="2400" dirty="0"/>
              <a:t>Valorização do sujeito/aluno e do processo de aprendizagem (aprender a aprender)</a:t>
            </a:r>
          </a:p>
          <a:p>
            <a:pPr eaLnBrk="1" hangingPunct="1"/>
            <a:r>
              <a:rPr lang="pt-BR" altLang="pt-BR" sz="2400" dirty="0"/>
              <a:t>Aluno ativo e curioso como centro da atividade escolar. </a:t>
            </a:r>
            <a:r>
              <a:rPr lang="pt-BR" altLang="pt-BR" sz="2400" dirty="0" err="1"/>
              <a:t>Empoderamento</a:t>
            </a:r>
            <a:r>
              <a:rPr lang="pt-BR" altLang="pt-BR" sz="2400" dirty="0"/>
              <a:t> pessoal e comunitário</a:t>
            </a:r>
          </a:p>
        </p:txBody>
      </p:sp>
    </p:spTree>
    <p:extLst>
      <p:ext uri="{BB962C8B-B14F-4D97-AF65-F5344CB8AC3E}">
        <p14:creationId xmlns:p14="http://schemas.microsoft.com/office/powerpoint/2010/main" val="4430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Pedagogia crítica</a:t>
            </a:r>
          </a:p>
        </p:txBody>
      </p:sp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2400" dirty="0"/>
              <a:t>Professor é facilitador. </a:t>
            </a:r>
          </a:p>
          <a:p>
            <a:pPr eaLnBrk="1" hangingPunct="1"/>
            <a:r>
              <a:rPr lang="pt-BR" altLang="pt-BR" sz="2400" dirty="0"/>
              <a:t>Aprender é ato de compreensão da realidade concreta através da aproximação crítica da realidade</a:t>
            </a:r>
          </a:p>
          <a:p>
            <a:pPr eaLnBrk="1" hangingPunct="1"/>
            <a:r>
              <a:rPr lang="pt-BR" altLang="pt-BR" sz="2400" dirty="0"/>
              <a:t>Aluno ativo, crítico, motivado, desenvolve habilidades intelectuais de observação, análise, avaliação, compreensão, desenvolvimento de atitudes de cooperação </a:t>
            </a:r>
          </a:p>
          <a:p>
            <a:pPr eaLnBrk="1" hangingPunct="1"/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21614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D94793-DB7F-40CB-96BE-90679118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D1E39A1-87D5-4323-B398-4DB01DD6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2" y="1457864"/>
            <a:ext cx="9175480" cy="445335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Campo de práticas e de conhecimento do setor saúde que se ocupa mais diretamente com a criação de vínculos entre a ação assistencial e o pensar o fazer cotidiano da população</a:t>
            </a:r>
          </a:p>
          <a:p>
            <a:r>
              <a:rPr lang="pt-BR" dirty="0"/>
              <a:t>Educação sanitária e educação em saúde</a:t>
            </a:r>
          </a:p>
          <a:p>
            <a:pPr lvl="1"/>
            <a:r>
              <a:rPr lang="pt-BR" sz="1800" dirty="0"/>
              <a:t>Educação sanitária parte do pressuposto de que alguém tem o conhecimento e outro não (educação bancária)</a:t>
            </a:r>
          </a:p>
          <a:p>
            <a:pPr lvl="1"/>
            <a:r>
              <a:rPr lang="pt-BR" sz="1800" dirty="0"/>
              <a:t>Educação em saúde parte do pressuposto que todos têm algum conhecimento e que a partir do seu e do meu conhecimento se constrói um novo conhecimento, a partir de uma perspectiva problematizadora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808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0738E2-6527-4105-A264-D3978CC3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r>
              <a:rPr lang="pt-BR" dirty="0"/>
              <a:t>Formação dos profissionais de saúde para a educação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BE2C544-0339-4150-97AF-28050430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12690"/>
            <a:ext cx="8915400" cy="4594150"/>
          </a:xfrm>
        </p:spPr>
        <p:txBody>
          <a:bodyPr/>
          <a:lstStyle/>
          <a:p>
            <a:r>
              <a:rPr lang="pt-BR" sz="2400" dirty="0"/>
              <a:t>“Eu sei, você aprende” - os supostos saberes dos profissionais de saúde e a desqualificação das formas de viver e agir e do autocuidado dos “pacientes” e de outros sujeitos se origina, em grande parte, ao longo da formação dos profissionais de saúde (Cortez e Souza, 2017)</a:t>
            </a:r>
          </a:p>
          <a:p>
            <a:pPr lvl="1"/>
            <a:r>
              <a:rPr lang="pt-BR" sz="2200" dirty="0"/>
              <a:t>O que é normal? Patológico?</a:t>
            </a:r>
          </a:p>
          <a:p>
            <a:pPr lvl="1"/>
            <a:r>
              <a:rPr lang="pt-BR" sz="2200" dirty="0"/>
              <a:t>Quem são os profissionais de saúde?</a:t>
            </a:r>
          </a:p>
          <a:p>
            <a:pPr lvl="1"/>
            <a:r>
              <a:rPr lang="pt-BR" sz="2200" dirty="0"/>
              <a:t>A valorização da técnica, dos métodos e das ações na formação dos profissionais de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531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1D86E3-7162-4785-8D44-90ED5554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Horizontalidade na educação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6FA9497-7204-4A52-9496-F2585D151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15442"/>
          </a:xfrm>
        </p:spPr>
        <p:txBody>
          <a:bodyPr>
            <a:normAutofit/>
          </a:bodyPr>
          <a:lstStyle/>
          <a:p>
            <a:r>
              <a:rPr lang="pt-BR" sz="2000" dirty="0"/>
              <a:t>“Somente os sujeitos em interação são capazes de agregar os diversos saberes, que constroem e colaboram na concepção de saúde e cuidado ótimo de suas necessidades (FALKENBERG et al., 2014). Por meio dessa postura interativa, a noção de ser humano expande-se para um projeto de educação e saúde como atividade </a:t>
            </a:r>
            <a:r>
              <a:rPr lang="pt-BR" sz="2000" b="1" dirty="0"/>
              <a:t>compartilhada e negociada</a:t>
            </a:r>
            <a:r>
              <a:rPr lang="pt-BR" sz="2000" dirty="0"/>
              <a:t>, cuja predominância formal e exclusiva é rompida em nome de relações próximas e </a:t>
            </a:r>
            <a:r>
              <a:rPr lang="pt-BR" sz="2000" dirty="0" err="1"/>
              <a:t>empoderadoras</a:t>
            </a:r>
            <a:r>
              <a:rPr lang="pt-BR" sz="2000" dirty="0"/>
              <a:t>, capazes de responder às mudanças paradigmáticas necessárias para superar as insuficiências daqueles que insistem em um modelo de saúde sectarista inadequado às demandas da rede SUS (ANJOS, 2010)” </a:t>
            </a:r>
            <a:r>
              <a:rPr lang="pt-BR" sz="1200" dirty="0"/>
              <a:t>(Cortez e Souza. Menos profissionais, mais sujeitos: formação para a educação popular no Sistema Único de Saúde (SUS). Rev. Ed. Popular. 16(2): 27-37. 2017)</a:t>
            </a:r>
          </a:p>
        </p:txBody>
      </p:sp>
    </p:spTree>
    <p:extLst>
      <p:ext uri="{BB962C8B-B14F-4D97-AF65-F5344CB8AC3E}">
        <p14:creationId xmlns:p14="http://schemas.microsoft.com/office/powerpoint/2010/main" val="168451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EE8BFC-B720-4338-3C05-7F8395CE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568" y="624110"/>
            <a:ext cx="9838043" cy="953967"/>
          </a:xfrm>
        </p:spPr>
        <p:txBody>
          <a:bodyPr>
            <a:normAutofit fontScale="90000"/>
          </a:bodyPr>
          <a:lstStyle/>
          <a:p>
            <a:r>
              <a:rPr lang="pt-BR" dirty="0"/>
              <a:t>E não podemos nos esquecer do uso das mídias na educação em saúde</a:t>
            </a:r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D16A7BF6-90DB-759C-96BF-54E6BC1AD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967" y="2238375"/>
            <a:ext cx="4343402" cy="2714626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E2ED93C5-7D14-8D7F-EC55-9C5B24BE4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193" y="2238375"/>
            <a:ext cx="6623915" cy="3994798"/>
          </a:xfrm>
        </p:spPr>
        <p:txBody>
          <a:bodyPr>
            <a:normAutofit/>
          </a:bodyPr>
          <a:lstStyle/>
          <a:p>
            <a:r>
              <a:rPr lang="pt-BR" dirty="0"/>
              <a:t>Produtos midiáticos, modernização da educação. A escola continua como espaço de aprendizado?</a:t>
            </a:r>
          </a:p>
          <a:p>
            <a:r>
              <a:rPr lang="pt-BR" dirty="0"/>
              <a:t>Redes sociais</a:t>
            </a:r>
          </a:p>
          <a:p>
            <a:r>
              <a:rPr lang="pt-BR" dirty="0" err="1"/>
              <a:t>Teleconsulta</a:t>
            </a:r>
            <a:endParaRPr lang="pt-BR" dirty="0"/>
          </a:p>
          <a:p>
            <a:r>
              <a:rPr lang="pt-BR" dirty="0" err="1"/>
              <a:t>Telemonitoramento</a:t>
            </a:r>
            <a:endParaRPr lang="pt-BR" dirty="0"/>
          </a:p>
          <a:p>
            <a:r>
              <a:rPr lang="pt-BR" dirty="0"/>
              <a:t>Educação para a mídia – </a:t>
            </a:r>
            <a:r>
              <a:rPr lang="pt-BR" dirty="0" err="1"/>
              <a:t>Educomunicação</a:t>
            </a:r>
            <a:r>
              <a:rPr lang="pt-BR" dirty="0"/>
              <a:t> – apropriação dos meios para a produção de conteúdos</a:t>
            </a:r>
          </a:p>
          <a:p>
            <a:r>
              <a:rPr lang="pt-BR" dirty="0"/>
              <a:t>Leitura crítica da mídia – reflexão e desconstrução da linguagem midiática, educação para os meios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4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formação de profissionais de saúde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358736" y="1579418"/>
            <a:ext cx="9145876" cy="433180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Problematização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000" dirty="0" smtClean="0"/>
              <a:t>Definição do problema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000" dirty="0" err="1" smtClean="0"/>
              <a:t>Braimstorm</a:t>
            </a:r>
            <a:r>
              <a:rPr lang="pt-BR" sz="2000" dirty="0" smtClean="0"/>
              <a:t>: livre associação, sem censura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000" dirty="0" smtClean="0"/>
              <a:t>Sistematização: caracterização de associações, acessar os conhecimentos do próprio grupo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000" dirty="0" smtClean="0"/>
              <a:t>Definição do problema: limitar o problema para estudo futuro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000" dirty="0" smtClean="0"/>
              <a:t>Identificação de necessidades de aprendizado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000" dirty="0" smtClean="0"/>
              <a:t>Busca de conhecimentos e discussão: busca, sistematização  e obtenção de conhecimentos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000" dirty="0" smtClean="0"/>
              <a:t>Apresentação dos resultados da discussão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46596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Prática profissional: internato, residência</a:t>
            </a:r>
          </a:p>
          <a:p>
            <a:pPr lvl="1"/>
            <a:r>
              <a:rPr lang="pt-BR" sz="1400" dirty="0"/>
              <a:t>Aplicação dos conhecimentos teóricos na prática dos serviços: escolha do aluno  - onde fazer, com que supervisor; utilidade da teoria aprendida na prática;</a:t>
            </a:r>
          </a:p>
          <a:p>
            <a:r>
              <a:rPr lang="pt-BR" dirty="0"/>
              <a:t>Apresentação oral com </a:t>
            </a:r>
            <a:r>
              <a:rPr lang="pt-BR" dirty="0" smtClean="0"/>
              <a:t>feedback </a:t>
            </a:r>
            <a:r>
              <a:rPr lang="pt-BR" dirty="0"/>
              <a:t>de pares:	</a:t>
            </a:r>
          </a:p>
          <a:p>
            <a:pPr lvl="1"/>
            <a:r>
              <a:rPr lang="pt-BR" dirty="0"/>
              <a:t>comunicação oral ou escrita </a:t>
            </a:r>
          </a:p>
          <a:p>
            <a:pPr lvl="1"/>
            <a:r>
              <a:rPr lang="pt-BR" dirty="0"/>
              <a:t>Reflexão sobreo conteúdo a ser apresentado o que sabemos ou não</a:t>
            </a:r>
          </a:p>
          <a:p>
            <a:pPr lvl="1"/>
            <a:r>
              <a:rPr lang="pt-BR" dirty="0"/>
              <a:t>Seleção do que será comunicado</a:t>
            </a:r>
          </a:p>
          <a:p>
            <a:pPr lvl="1"/>
            <a:r>
              <a:rPr lang="pt-BR" dirty="0"/>
              <a:t>Feedback de pares – desenvolvimento de habilidades e </a:t>
            </a:r>
            <a:r>
              <a:rPr lang="pt-BR" dirty="0" err="1"/>
              <a:t>auto-reflexão</a:t>
            </a:r>
            <a:r>
              <a:rPr lang="pt-BR" dirty="0"/>
              <a:t>, leitura sob suas próprias lentes, oportunidade para o desenvolvimento de seu </a:t>
            </a:r>
            <a:r>
              <a:rPr lang="pt-BR" dirty="0" smtClean="0"/>
              <a:t>próprio </a:t>
            </a:r>
            <a:r>
              <a:rPr lang="pt-BR" dirty="0"/>
              <a:t>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82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O que é educação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2400" dirty="0"/>
              <a:t>O termo educação vem do latim </a:t>
            </a:r>
            <a:r>
              <a:rPr lang="pt-BR" altLang="pt-BR" sz="2400" i="1" dirty="0"/>
              <a:t>e-</a:t>
            </a:r>
            <a:r>
              <a:rPr lang="pt-BR" altLang="pt-BR" sz="2400" i="1" dirty="0" err="1"/>
              <a:t>ducere</a:t>
            </a:r>
            <a:r>
              <a:rPr lang="pt-BR" altLang="pt-BR" sz="2400" dirty="0"/>
              <a:t>, que significa </a:t>
            </a:r>
            <a:r>
              <a:rPr lang="pt-BR" altLang="pt-BR" sz="2400" b="1" dirty="0"/>
              <a:t>conduzir</a:t>
            </a:r>
            <a:r>
              <a:rPr lang="pt-BR" altLang="pt-BR" sz="2400" dirty="0"/>
              <a:t> (</a:t>
            </a:r>
            <a:r>
              <a:rPr lang="pt-BR" altLang="pt-BR" sz="2400" dirty="0" err="1"/>
              <a:t>ducere</a:t>
            </a:r>
            <a:r>
              <a:rPr lang="pt-BR" altLang="pt-BR" sz="2400" dirty="0"/>
              <a:t>) </a:t>
            </a:r>
            <a:r>
              <a:rPr lang="pt-BR" altLang="pt-BR" sz="2400" b="1" dirty="0"/>
              <a:t>para fora</a:t>
            </a:r>
          </a:p>
          <a:p>
            <a:pPr eaLnBrk="1" hangingPunct="1"/>
            <a:r>
              <a:rPr lang="pt-BR" altLang="pt-BR" sz="2400" dirty="0"/>
              <a:t>Ou de </a:t>
            </a:r>
            <a:r>
              <a:rPr lang="pt-BR" altLang="pt-BR" sz="2400" i="1" dirty="0" err="1"/>
              <a:t>educare</a:t>
            </a:r>
            <a:r>
              <a:rPr lang="pt-BR" altLang="pt-BR" sz="2400" dirty="0"/>
              <a:t>,  que significa </a:t>
            </a:r>
            <a:r>
              <a:rPr lang="pt-BR" altLang="pt-BR" sz="2400" b="1" dirty="0"/>
              <a:t>ação de formar, instruir, guiar</a:t>
            </a:r>
          </a:p>
          <a:p>
            <a:pPr eaLnBrk="1" hangingPunct="1"/>
            <a:r>
              <a:rPr lang="pt-BR" altLang="pt-BR" sz="2400" dirty="0"/>
              <a:t>É um processo ou soma de atos educativos encadeados em função da formação do ser humano, com vistas a um fim</a:t>
            </a:r>
          </a:p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6565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Videos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/>
              <a:t>Changing</a:t>
            </a:r>
            <a:r>
              <a:rPr lang="pt-BR" sz="2400" dirty="0"/>
              <a:t> </a:t>
            </a:r>
            <a:r>
              <a:rPr lang="pt-BR" sz="2400" dirty="0" err="1"/>
              <a:t>education</a:t>
            </a:r>
            <a:r>
              <a:rPr lang="pt-BR" sz="2400" dirty="0"/>
              <a:t> </a:t>
            </a:r>
            <a:r>
              <a:rPr lang="pt-BR" sz="2400" dirty="0" err="1"/>
              <a:t>paradigms</a:t>
            </a:r>
            <a:endParaRPr lang="pt-BR" sz="2400" dirty="0"/>
          </a:p>
          <a:p>
            <a:pPr lvl="1"/>
            <a:r>
              <a:rPr lang="pt-BR" sz="2200" dirty="0">
                <a:hlinkClick r:id="rId2"/>
              </a:rPr>
              <a:t>https://www.youtube.com/watch?v=4lvPksEbV_c</a:t>
            </a:r>
            <a:endParaRPr lang="pt-BR" sz="2200" dirty="0"/>
          </a:p>
          <a:p>
            <a:pPr lvl="1"/>
            <a:r>
              <a:rPr lang="pt-BR" sz="2200" dirty="0">
                <a:hlinkClick r:id="rId3"/>
              </a:rPr>
              <a:t>https://www.youtube.com/watch?v=DA0eLEwNmAs</a:t>
            </a:r>
            <a:r>
              <a:rPr lang="pt-BR" sz="2200" dirty="0"/>
              <a:t> (DUBLADO)</a:t>
            </a:r>
          </a:p>
          <a:p>
            <a:r>
              <a:rPr lang="pt-BR" sz="2400" dirty="0"/>
              <a:t>Práticas educativas promotoras da saúde</a:t>
            </a:r>
          </a:p>
          <a:p>
            <a:pPr lvl="1"/>
            <a:r>
              <a:rPr lang="pt-BR" sz="2200" dirty="0">
                <a:hlinkClick r:id="rId4"/>
              </a:rPr>
              <a:t>https://www.youtube.com/watch?v=TOEN4LjiiOA</a:t>
            </a:r>
            <a:endParaRPr lang="pt-BR" sz="22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73168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786383-9E79-B126-AC30-82D8970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de atenção nestes vídeos: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DF2AB0-3640-E33C-3749-4E7B95F07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a educação tem se dado? </a:t>
            </a:r>
          </a:p>
          <a:p>
            <a:r>
              <a:rPr lang="pt-BR" dirty="0" smtClean="0"/>
              <a:t>Qual o papel </a:t>
            </a:r>
            <a:r>
              <a:rPr lang="pt-BR" dirty="0"/>
              <a:t>da </a:t>
            </a:r>
            <a:r>
              <a:rPr lang="pt-BR" dirty="0" smtClean="0"/>
              <a:t>escola?</a:t>
            </a:r>
            <a:endParaRPr lang="pt-BR" dirty="0"/>
          </a:p>
          <a:p>
            <a:r>
              <a:rPr lang="pt-BR" dirty="0" smtClean="0"/>
              <a:t>Medicalização da vida</a:t>
            </a:r>
            <a:endParaRPr lang="pt-BR" dirty="0"/>
          </a:p>
          <a:p>
            <a:r>
              <a:rPr lang="pt-BR" dirty="0"/>
              <a:t>Modernização da educação</a:t>
            </a:r>
          </a:p>
          <a:p>
            <a:endParaRPr lang="pt-BR" dirty="0"/>
          </a:p>
          <a:p>
            <a:r>
              <a:rPr lang="pt-BR" dirty="0" smtClean="0"/>
              <a:t>Educação </a:t>
            </a:r>
            <a:r>
              <a:rPr lang="pt-BR" dirty="0"/>
              <a:t>promotora da saúde: quais elementos importantes a serem observados</a:t>
            </a:r>
            <a:r>
              <a:rPr lang="pt-BR" dirty="0" smtClean="0"/>
              <a:t>?</a:t>
            </a:r>
          </a:p>
          <a:p>
            <a:r>
              <a:rPr lang="pt-BR" dirty="0" smtClean="0"/>
              <a:t>Que estratégias devem </a:t>
            </a:r>
            <a:r>
              <a:rPr lang="pt-BR" smtClean="0"/>
              <a:t>ser utilizadas?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1266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2400" dirty="0"/>
              <a:t>Não é só a escola que educa. A sociedade com as mais variadas formas de manifestações culturais e instituições (família, trabalho, associações, religiões, </a:t>
            </a:r>
            <a:r>
              <a:rPr lang="pt-BR" altLang="pt-BR" sz="2400" dirty="0" err="1"/>
              <a:t>etc</a:t>
            </a:r>
            <a:r>
              <a:rPr lang="pt-BR" altLang="pt-BR" sz="2400" dirty="0"/>
              <a:t>) exercem influências sobre a pessoa e a comunidade, tanto numa perspectiva educativa quanto de opressão e aniquilamento</a:t>
            </a:r>
          </a:p>
          <a:p>
            <a:pPr eaLnBrk="1" hangingPunct="1"/>
            <a:r>
              <a:rPr lang="pt-BR" altLang="pt-BR" sz="2400" dirty="0"/>
              <a:t>A educação envolve a formação da personalidade, a formação do saber-agir, socializar, instruir, informar, possibilitar a autonomia</a:t>
            </a:r>
          </a:p>
        </p:txBody>
      </p:sp>
    </p:spTree>
    <p:extLst>
      <p:ext uri="{BB962C8B-B14F-4D97-AF65-F5344CB8AC3E}">
        <p14:creationId xmlns:p14="http://schemas.microsoft.com/office/powerpoint/2010/main" val="94811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4BEB1C-DE5F-F20B-2271-A16F4158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6501"/>
          </a:xfrm>
        </p:spPr>
        <p:txBody>
          <a:bodyPr/>
          <a:lstStyle/>
          <a:p>
            <a:r>
              <a:rPr lang="pt-BR" dirty="0"/>
              <a:t>Onde aprendemos/ensinamos?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21577A9-E4CC-70A7-7B00-37504545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4128"/>
            <a:ext cx="8915400" cy="43670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5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F9B99-AB89-93D5-3079-75E92668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em saúde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6A410E2-8163-6AE3-D43C-BA84FD16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28928"/>
            <a:ext cx="8915400" cy="4582294"/>
          </a:xfrm>
        </p:spPr>
        <p:txBody>
          <a:bodyPr/>
          <a:lstStyle/>
          <a:p>
            <a:r>
              <a:rPr lang="pt-BR" dirty="0"/>
              <a:t>O termo educação em saúde surge nas primeiras décadas do </a:t>
            </a:r>
            <a:r>
              <a:rPr lang="pt-BR" dirty="0" err="1"/>
              <a:t>séc</a:t>
            </a:r>
            <a:r>
              <a:rPr lang="pt-BR" dirty="0"/>
              <a:t> XX, principalmente com a expansão da medicina preventiva e higienista nos anos 1940, com enfoque </a:t>
            </a:r>
            <a:r>
              <a:rPr lang="pt-BR" dirty="0" err="1"/>
              <a:t>biologiscista</a:t>
            </a:r>
            <a:r>
              <a:rPr lang="pt-BR" dirty="0"/>
              <a:t>, com a utilização de práticas educativas autoritárias,  e tecnicistas. </a:t>
            </a:r>
          </a:p>
          <a:p>
            <a:r>
              <a:rPr lang="pt-BR" dirty="0"/>
              <a:t>A partir da década de 1960, movimentos sociais como a Educação Popular (Paulo Freire), influenciaram as práticas de educação em saúde, incorporando a participação e os saberes  </a:t>
            </a:r>
            <a:r>
              <a:rPr lang="pt-BR" dirty="0" smtClean="0"/>
              <a:t>populares à </a:t>
            </a:r>
            <a:r>
              <a:rPr lang="pt-BR" dirty="0"/>
              <a:t>área da saúde</a:t>
            </a:r>
          </a:p>
          <a:p>
            <a:r>
              <a:rPr lang="pt-BR" dirty="0"/>
              <a:t>Prática relevante no trabalho em saúde, mas muitas vezes não é valorizada no planejamento em saúde</a:t>
            </a:r>
          </a:p>
          <a:p>
            <a:r>
              <a:rPr lang="pt-BR" dirty="0"/>
              <a:t>Enquanto processo político, pedagógico busca o desenvolvimento do pensamento crítico de forma que o indivíduo possa fazer  escolhas autônomas e emancipadas , seja capaz de opinar nas decisões de saúde para o seu autocuidado, o cuidado de sua família e de sua coletividade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6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E na saúde, como se tem dado a educação na prática?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Dando informação, transmitindo conhecimentos sobre prevenção de doenças </a:t>
            </a:r>
          </a:p>
          <a:p>
            <a:pPr lvl="1"/>
            <a:r>
              <a:rPr lang="pt-BR" sz="2000" dirty="0"/>
              <a:t>Palestras</a:t>
            </a:r>
          </a:p>
          <a:p>
            <a:pPr lvl="1"/>
            <a:r>
              <a:rPr lang="pt-BR" sz="2000" dirty="0"/>
              <a:t>Folhetos</a:t>
            </a:r>
          </a:p>
          <a:p>
            <a:pPr lvl="1"/>
            <a:r>
              <a:rPr lang="pt-BR" sz="2000" dirty="0"/>
              <a:t>Campanhas de saúde</a:t>
            </a:r>
          </a:p>
          <a:p>
            <a:r>
              <a:rPr lang="pt-BR" sz="2400" dirty="0"/>
              <a:t>Fiscalizando se a população está seguindo as normas e as orientações</a:t>
            </a:r>
          </a:p>
        </p:txBody>
      </p:sp>
    </p:spTree>
    <p:extLst>
      <p:ext uri="{BB962C8B-B14F-4D97-AF65-F5344CB8AC3E}">
        <p14:creationId xmlns:p14="http://schemas.microsoft.com/office/powerpoint/2010/main" val="347429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CCA7D1F2-2458-A542-9A0A-95A28B9D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55" y="768596"/>
            <a:ext cx="3329645" cy="24712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3222191-1A67-AA2C-5AAC-EA4D37B2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298" y="2829464"/>
            <a:ext cx="2715884" cy="271588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C4A2E56-4CCB-FF48-442D-75E6CC97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07" y="515627"/>
            <a:ext cx="8911687" cy="1280890"/>
          </a:xfrm>
        </p:spPr>
        <p:txBody>
          <a:bodyPr/>
          <a:lstStyle/>
          <a:p>
            <a:r>
              <a:rPr lang="pt-BR" dirty="0"/>
              <a:t>Mudança de comportamento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20D5C46-931E-F1A7-390B-8EAAA6EC5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875" y="2406770"/>
            <a:ext cx="3252158" cy="325215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AE46BEDA-51DE-24EC-B35A-3CFB04033E4E}"/>
              </a:ext>
            </a:extLst>
          </p:cNvPr>
          <p:cNvSpPr/>
          <p:nvPr/>
        </p:nvSpPr>
        <p:spPr>
          <a:xfrm>
            <a:off x="3735238" y="2406771"/>
            <a:ext cx="1424795" cy="741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9871352-BD15-C717-E129-BC26FF5FEE40}"/>
              </a:ext>
            </a:extLst>
          </p:cNvPr>
          <p:cNvSpPr txBox="1"/>
          <p:nvPr/>
        </p:nvSpPr>
        <p:spPr>
          <a:xfrm>
            <a:off x="4235570" y="2139351"/>
            <a:ext cx="3019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Lave bem as frutas, legumes e verduras</a:t>
            </a:r>
          </a:p>
          <a:p>
            <a:r>
              <a:rPr lang="pt-BR" dirty="0"/>
              <a:t>Branqueie o brócolis</a:t>
            </a:r>
          </a:p>
          <a:p>
            <a:r>
              <a:rPr lang="pt-BR" dirty="0"/>
              <a:t>Fracione a dieta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D2DD5CE9-73B8-E96A-A803-348F6B1592C9}"/>
              </a:ext>
            </a:extLst>
          </p:cNvPr>
          <p:cNvCxnSpPr/>
          <p:nvPr/>
        </p:nvCxnSpPr>
        <p:spPr>
          <a:xfrm flipV="1">
            <a:off x="3804249" y="2406769"/>
            <a:ext cx="448574" cy="54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1A4AACE5-A2D8-762D-6B94-49653D86503D}"/>
              </a:ext>
            </a:extLst>
          </p:cNvPr>
          <p:cNvCxnSpPr>
            <a:cxnSpLocks/>
          </p:cNvCxnSpPr>
          <p:nvPr/>
        </p:nvCxnSpPr>
        <p:spPr>
          <a:xfrm flipV="1">
            <a:off x="3804249" y="2889849"/>
            <a:ext cx="448574" cy="6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AC6FAB8E-983B-ABD4-6F11-8B4EBAAA1AC2}"/>
              </a:ext>
            </a:extLst>
          </p:cNvPr>
          <p:cNvCxnSpPr/>
          <p:nvPr/>
        </p:nvCxnSpPr>
        <p:spPr>
          <a:xfrm>
            <a:off x="3795623" y="2950234"/>
            <a:ext cx="457200" cy="168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14A3C945-7484-39DC-E661-64A442EB0612}"/>
              </a:ext>
            </a:extLst>
          </p:cNvPr>
          <p:cNvCxnSpPr>
            <a:cxnSpLocks/>
          </p:cNvCxnSpPr>
          <p:nvPr/>
        </p:nvCxnSpPr>
        <p:spPr>
          <a:xfrm>
            <a:off x="6580518" y="2678501"/>
            <a:ext cx="1188286" cy="85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268EBCCA-0F45-E712-DDA2-B39E1DF4A6FA}"/>
              </a:ext>
            </a:extLst>
          </p:cNvPr>
          <p:cNvCxnSpPr>
            <a:cxnSpLocks/>
          </p:cNvCxnSpPr>
          <p:nvPr/>
        </p:nvCxnSpPr>
        <p:spPr>
          <a:xfrm>
            <a:off x="6580518" y="2950234"/>
            <a:ext cx="1147314" cy="62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xmlns="" id="{D9A29D73-E5E1-223C-9B83-B0DC9FA0D76F}"/>
              </a:ext>
            </a:extLst>
          </p:cNvPr>
          <p:cNvCxnSpPr/>
          <p:nvPr/>
        </p:nvCxnSpPr>
        <p:spPr>
          <a:xfrm>
            <a:off x="6159260" y="3325511"/>
            <a:ext cx="1535502" cy="29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10216B05-DEBB-9CCA-4ECC-49DF5A69CBBF}"/>
              </a:ext>
            </a:extLst>
          </p:cNvPr>
          <p:cNvSpPr txBox="1"/>
          <p:nvPr/>
        </p:nvSpPr>
        <p:spPr>
          <a:xfrm>
            <a:off x="9179943" y="1173209"/>
            <a:ext cx="293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Onde vou arranjar água?</a:t>
            </a:r>
          </a:p>
          <a:p>
            <a:r>
              <a:rPr lang="pt-BR" sz="1600" dirty="0"/>
              <a:t>O que é branquear?</a:t>
            </a:r>
          </a:p>
          <a:p>
            <a:r>
              <a:rPr lang="pt-BR" sz="1600" dirty="0"/>
              <a:t>Como fracionar a dieta?</a:t>
            </a:r>
            <a:endParaRPr lang="en-US" sz="16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C229B93D-2A78-FC02-C94F-A53CB262C6EB}"/>
              </a:ext>
            </a:extLst>
          </p:cNvPr>
          <p:cNvSpPr txBox="1"/>
          <p:nvPr/>
        </p:nvSpPr>
        <p:spPr>
          <a:xfrm>
            <a:off x="1837426" y="5883215"/>
            <a:ext cx="81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fazemos isto, como estamos pensando que nosso educando, paciente ou usuário é?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1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6430CB-BE59-5740-F97F-47F166F4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Quais “nossas” expectativas?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798D77-3B6C-969F-D1E5-B7791234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542" y="1905000"/>
            <a:ext cx="9866669" cy="3982065"/>
          </a:xfrm>
        </p:spPr>
        <p:txBody>
          <a:bodyPr>
            <a:normAutofit/>
          </a:bodyPr>
          <a:lstStyle/>
          <a:p>
            <a:r>
              <a:rPr lang="pt-BR" sz="2800" dirty="0"/>
              <a:t>A instituição deseja vender uma imagem de eficiência:</a:t>
            </a:r>
          </a:p>
          <a:p>
            <a:pPr lvl="1"/>
            <a:r>
              <a:rPr lang="pt-BR" sz="2600" dirty="0"/>
              <a:t>Serviços organizados para prestar cuidados integrais à população</a:t>
            </a:r>
          </a:p>
          <a:p>
            <a:r>
              <a:rPr lang="pt-BR" sz="2800" dirty="0"/>
              <a:t>A área técnica espera resultados concretos e rápidos</a:t>
            </a:r>
          </a:p>
          <a:p>
            <a:r>
              <a:rPr lang="pt-BR" sz="2800" dirty="0"/>
              <a:t>Mas como fazer isso?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421997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475</TotalTime>
  <Words>1368</Words>
  <Application>Microsoft Office PowerPoint</Application>
  <PresentationFormat>Personalizar</PresentationFormat>
  <Paragraphs>130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Cacho</vt:lpstr>
      <vt:lpstr>Apresentação do PowerPoint</vt:lpstr>
      <vt:lpstr>Apresentação do PowerPoint</vt:lpstr>
      <vt:lpstr>O que é educação</vt:lpstr>
      <vt:lpstr>Apresentação do PowerPoint</vt:lpstr>
      <vt:lpstr>Onde aprendemos/ensinamos?</vt:lpstr>
      <vt:lpstr>Educação em saúde</vt:lpstr>
      <vt:lpstr>E na saúde, como se tem dado a educação na prática?</vt:lpstr>
      <vt:lpstr>Mudança de comportamento</vt:lpstr>
      <vt:lpstr>Quais “nossas” expectativas? </vt:lpstr>
      <vt:lpstr>Apresentação do PowerPoint</vt:lpstr>
      <vt:lpstr>Apresentação do PowerPoint</vt:lpstr>
      <vt:lpstr>Apresentação do PowerPoint</vt:lpstr>
      <vt:lpstr>Apresentação do PowerPoint</vt:lpstr>
      <vt:lpstr>Você aprende. A gente ensina?</vt:lpstr>
      <vt:lpstr>Apresentação do PowerPoint</vt:lpstr>
      <vt:lpstr>Apresentação do PowerPoint</vt:lpstr>
      <vt:lpstr>Para pensar...</vt:lpstr>
      <vt:lpstr>Pedagogia por condicionamento</vt:lpstr>
      <vt:lpstr>Apresentação do PowerPoint</vt:lpstr>
      <vt:lpstr>Educação problematizadora</vt:lpstr>
      <vt:lpstr>Educação problematizadora</vt:lpstr>
      <vt:lpstr>Pedagogia crítica</vt:lpstr>
      <vt:lpstr>Pedagogia crítica</vt:lpstr>
      <vt:lpstr>Educação em saúde</vt:lpstr>
      <vt:lpstr>Formação dos profissionais de saúde para a educação</vt:lpstr>
      <vt:lpstr>Horizontalidade na educação em saúde</vt:lpstr>
      <vt:lpstr>E não podemos nos esquecer do uso das mídias na educação em saúde</vt:lpstr>
      <vt:lpstr>Na formação de profissionais de saúde</vt:lpstr>
      <vt:lpstr>Apresentação do PowerPoint</vt:lpstr>
      <vt:lpstr>Videos</vt:lpstr>
      <vt:lpstr>Pontos de atenção nestes vídeos: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Helena Akemi Wada Watanabe</cp:lastModifiedBy>
  <cp:revision>21</cp:revision>
  <dcterms:created xsi:type="dcterms:W3CDTF">2017-08-15T01:10:55Z</dcterms:created>
  <dcterms:modified xsi:type="dcterms:W3CDTF">2022-09-28T11:16:53Z</dcterms:modified>
</cp:coreProperties>
</file>