
<file path=[Content_Types].xml><?xml version="1.0" encoding="utf-8"?>
<Types xmlns="http://schemas.openxmlformats.org/package/2006/content-types">
  <Default Extension="jfif" ContentType="image/jpeg"/>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334" r:id="rId4"/>
    <p:sldId id="350" r:id="rId5"/>
    <p:sldId id="285" r:id="rId6"/>
    <p:sldId id="274" r:id="rId7"/>
    <p:sldId id="283" r:id="rId8"/>
    <p:sldId id="284" r:id="rId9"/>
    <p:sldId id="278" r:id="rId10"/>
    <p:sldId id="327" r:id="rId11"/>
    <p:sldId id="328" r:id="rId12"/>
    <p:sldId id="287" r:id="rId13"/>
    <p:sldId id="289" r:id="rId14"/>
    <p:sldId id="300" r:id="rId15"/>
    <p:sldId id="302" r:id="rId16"/>
    <p:sldId id="306" r:id="rId17"/>
    <p:sldId id="304" r:id="rId18"/>
    <p:sldId id="313" r:id="rId19"/>
    <p:sldId id="305" r:id="rId20"/>
    <p:sldId id="308" r:id="rId21"/>
    <p:sldId id="309" r:id="rId22"/>
    <p:sldId id="310" r:id="rId23"/>
    <p:sldId id="311" r:id="rId24"/>
    <p:sldId id="312" r:id="rId25"/>
    <p:sldId id="314" r:id="rId26"/>
    <p:sldId id="316" r:id="rId27"/>
    <p:sldId id="323" r:id="rId28"/>
    <p:sldId id="336" r:id="rId29"/>
    <p:sldId id="349" r:id="rId30"/>
    <p:sldId id="351" r:id="rId31"/>
    <p:sldId id="329" r:id="rId32"/>
    <p:sldId id="330" r:id="rId33"/>
    <p:sldId id="331" r:id="rId34"/>
    <p:sldId id="332" r:id="rId35"/>
    <p:sldId id="333" r:id="rId36"/>
    <p:sldId id="347" r:id="rId37"/>
    <p:sldId id="348" r:id="rId38"/>
    <p:sldId id="357" r:id="rId39"/>
    <p:sldId id="356" r:id="rId40"/>
    <p:sldId id="355" r:id="rId41"/>
    <p:sldId id="346" r:id="rId42"/>
    <p:sldId id="354" r:id="rId43"/>
    <p:sldId id="358" r:id="rId44"/>
    <p:sldId id="359" r:id="rId45"/>
    <p:sldId id="361" r:id="rId46"/>
    <p:sldId id="362" r:id="rId47"/>
    <p:sldId id="363" r:id="rId48"/>
    <p:sldId id="360" r:id="rId49"/>
    <p:sldId id="364" r:id="rId50"/>
    <p:sldId id="367" r:id="rId51"/>
    <p:sldId id="368" r:id="rId52"/>
    <p:sldId id="369" r:id="rId53"/>
    <p:sldId id="365" r:id="rId54"/>
    <p:sldId id="366" r:id="rId5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1C7140DB-E8BD-4132-8839-7FA713D4320B}" type="datetimeFigureOut">
              <a:rPr lang="pt-BR" smtClean="0"/>
              <a:t>25/04/2023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BC43D8-0B02-4721-85AC-19212C480033}" type="slidenum">
              <a:rPr lang="pt-BR" smtClean="0"/>
              <a:t>‹nº›</a:t>
            </a:fld>
            <a:endParaRPr lang="pt-BR"/>
          </a:p>
        </p:txBody>
      </p:sp>
    </p:spTree>
    <p:extLst>
      <p:ext uri="{BB962C8B-B14F-4D97-AF65-F5344CB8AC3E}">
        <p14:creationId xmlns:p14="http://schemas.microsoft.com/office/powerpoint/2010/main" val="171200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C7140DB-E8BD-4132-8839-7FA713D4320B}" type="datetimeFigureOut">
              <a:rPr lang="pt-BR" smtClean="0"/>
              <a:t>25/04/2023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BC43D8-0B02-4721-85AC-19212C480033}" type="slidenum">
              <a:rPr lang="pt-BR" smtClean="0"/>
              <a:t>‹nº›</a:t>
            </a:fld>
            <a:endParaRPr lang="pt-BR"/>
          </a:p>
        </p:txBody>
      </p:sp>
    </p:spTree>
    <p:extLst>
      <p:ext uri="{BB962C8B-B14F-4D97-AF65-F5344CB8AC3E}">
        <p14:creationId xmlns:p14="http://schemas.microsoft.com/office/powerpoint/2010/main" val="268695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C7140DB-E8BD-4132-8839-7FA713D4320B}" type="datetimeFigureOut">
              <a:rPr lang="pt-BR" smtClean="0"/>
              <a:t>25/04/2023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BC43D8-0B02-4721-85AC-19212C480033}" type="slidenum">
              <a:rPr lang="pt-BR" smtClean="0"/>
              <a:t>‹nº›</a:t>
            </a:fld>
            <a:endParaRPr lang="pt-BR"/>
          </a:p>
        </p:txBody>
      </p:sp>
    </p:spTree>
    <p:extLst>
      <p:ext uri="{BB962C8B-B14F-4D97-AF65-F5344CB8AC3E}">
        <p14:creationId xmlns:p14="http://schemas.microsoft.com/office/powerpoint/2010/main" val="396183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C7140DB-E8BD-4132-8839-7FA713D4320B}" type="datetimeFigureOut">
              <a:rPr lang="pt-BR" smtClean="0"/>
              <a:t>25/04/2023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BC43D8-0B02-4721-85AC-19212C480033}" type="slidenum">
              <a:rPr lang="pt-BR" smtClean="0"/>
              <a:t>‹nº›</a:t>
            </a:fld>
            <a:endParaRPr lang="pt-BR"/>
          </a:p>
        </p:txBody>
      </p:sp>
    </p:spTree>
    <p:extLst>
      <p:ext uri="{BB962C8B-B14F-4D97-AF65-F5344CB8AC3E}">
        <p14:creationId xmlns:p14="http://schemas.microsoft.com/office/powerpoint/2010/main" val="263166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1C7140DB-E8BD-4132-8839-7FA713D4320B}" type="datetimeFigureOut">
              <a:rPr lang="pt-BR" smtClean="0"/>
              <a:t>25/04/2023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CBC43D8-0B02-4721-85AC-19212C480033}" type="slidenum">
              <a:rPr lang="pt-BR" smtClean="0"/>
              <a:t>‹nº›</a:t>
            </a:fld>
            <a:endParaRPr lang="pt-BR"/>
          </a:p>
        </p:txBody>
      </p:sp>
    </p:spTree>
    <p:extLst>
      <p:ext uri="{BB962C8B-B14F-4D97-AF65-F5344CB8AC3E}">
        <p14:creationId xmlns:p14="http://schemas.microsoft.com/office/powerpoint/2010/main" val="267488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C7140DB-E8BD-4132-8839-7FA713D4320B}" type="datetimeFigureOut">
              <a:rPr lang="pt-BR" smtClean="0"/>
              <a:t>25/04/2023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BC43D8-0B02-4721-85AC-19212C480033}" type="slidenum">
              <a:rPr lang="pt-BR" smtClean="0"/>
              <a:t>‹nº›</a:t>
            </a:fld>
            <a:endParaRPr lang="pt-BR"/>
          </a:p>
        </p:txBody>
      </p:sp>
    </p:spTree>
    <p:extLst>
      <p:ext uri="{BB962C8B-B14F-4D97-AF65-F5344CB8AC3E}">
        <p14:creationId xmlns:p14="http://schemas.microsoft.com/office/powerpoint/2010/main" val="167143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1C7140DB-E8BD-4132-8839-7FA713D4320B}" type="datetimeFigureOut">
              <a:rPr lang="pt-BR" smtClean="0"/>
              <a:t>25/04/2023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CBC43D8-0B02-4721-85AC-19212C480033}" type="slidenum">
              <a:rPr lang="pt-BR" smtClean="0"/>
              <a:t>‹nº›</a:t>
            </a:fld>
            <a:endParaRPr lang="pt-BR"/>
          </a:p>
        </p:txBody>
      </p:sp>
    </p:spTree>
    <p:extLst>
      <p:ext uri="{BB962C8B-B14F-4D97-AF65-F5344CB8AC3E}">
        <p14:creationId xmlns:p14="http://schemas.microsoft.com/office/powerpoint/2010/main" val="112239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1C7140DB-E8BD-4132-8839-7FA713D4320B}" type="datetimeFigureOut">
              <a:rPr lang="pt-BR" smtClean="0"/>
              <a:t>25/04/2023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CBC43D8-0B02-4721-85AC-19212C480033}" type="slidenum">
              <a:rPr lang="pt-BR" smtClean="0"/>
              <a:t>‹nº›</a:t>
            </a:fld>
            <a:endParaRPr lang="pt-BR"/>
          </a:p>
        </p:txBody>
      </p:sp>
    </p:spTree>
    <p:extLst>
      <p:ext uri="{BB962C8B-B14F-4D97-AF65-F5344CB8AC3E}">
        <p14:creationId xmlns:p14="http://schemas.microsoft.com/office/powerpoint/2010/main" val="274143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C7140DB-E8BD-4132-8839-7FA713D4320B}" type="datetimeFigureOut">
              <a:rPr lang="pt-BR" smtClean="0"/>
              <a:t>25/04/2023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CBC43D8-0B02-4721-85AC-19212C480033}" type="slidenum">
              <a:rPr lang="pt-BR" smtClean="0"/>
              <a:t>‹nº›</a:t>
            </a:fld>
            <a:endParaRPr lang="pt-BR"/>
          </a:p>
        </p:txBody>
      </p:sp>
    </p:spTree>
    <p:extLst>
      <p:ext uri="{BB962C8B-B14F-4D97-AF65-F5344CB8AC3E}">
        <p14:creationId xmlns:p14="http://schemas.microsoft.com/office/powerpoint/2010/main" val="36684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1C7140DB-E8BD-4132-8839-7FA713D4320B}" type="datetimeFigureOut">
              <a:rPr lang="pt-BR" smtClean="0"/>
              <a:t>25/04/2023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BC43D8-0B02-4721-85AC-19212C480033}" type="slidenum">
              <a:rPr lang="pt-BR" smtClean="0"/>
              <a:t>‹nº›</a:t>
            </a:fld>
            <a:endParaRPr lang="pt-BR"/>
          </a:p>
        </p:txBody>
      </p:sp>
    </p:spTree>
    <p:extLst>
      <p:ext uri="{BB962C8B-B14F-4D97-AF65-F5344CB8AC3E}">
        <p14:creationId xmlns:p14="http://schemas.microsoft.com/office/powerpoint/2010/main" val="137116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1C7140DB-E8BD-4132-8839-7FA713D4320B}" type="datetimeFigureOut">
              <a:rPr lang="pt-BR" smtClean="0"/>
              <a:t>25/04/2023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CBC43D8-0B02-4721-85AC-19212C480033}" type="slidenum">
              <a:rPr lang="pt-BR" smtClean="0"/>
              <a:t>‹nº›</a:t>
            </a:fld>
            <a:endParaRPr lang="pt-BR"/>
          </a:p>
        </p:txBody>
      </p:sp>
    </p:spTree>
    <p:extLst>
      <p:ext uri="{BB962C8B-B14F-4D97-AF65-F5344CB8AC3E}">
        <p14:creationId xmlns:p14="http://schemas.microsoft.com/office/powerpoint/2010/main" val="155792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140DB-E8BD-4132-8839-7FA713D4320B}" type="datetimeFigureOut">
              <a:rPr lang="pt-BR" smtClean="0"/>
              <a:t>25/04/2023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C43D8-0B02-4721-85AC-19212C480033}" type="slidenum">
              <a:rPr lang="pt-BR" smtClean="0"/>
              <a:t>‹nº›</a:t>
            </a:fld>
            <a:endParaRPr lang="pt-BR"/>
          </a:p>
        </p:txBody>
      </p:sp>
    </p:spTree>
    <p:extLst>
      <p:ext uri="{BB962C8B-B14F-4D97-AF65-F5344CB8AC3E}">
        <p14:creationId xmlns:p14="http://schemas.microsoft.com/office/powerpoint/2010/main" val="1578811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izSOrOmxRg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tu.int/net/wsis/docs/geneva/official/dop.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lQP3LR1nIHg&amp;feature=emb_logo"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b="1" u="sng" dirty="0"/>
              <a:t>Sociedade da Informação e/ou Sociedade do Conhecimento? I</a:t>
            </a:r>
            <a:r>
              <a:rPr lang="pt-BR" dirty="0"/>
              <a:t/>
            </a:r>
            <a:br>
              <a:rPr lang="pt-BR" dirty="0"/>
            </a:br>
            <a:endParaRPr lang="pt-BR" dirty="0"/>
          </a:p>
        </p:txBody>
      </p:sp>
      <p:sp>
        <p:nvSpPr>
          <p:cNvPr id="3" name="Subtítulo 2"/>
          <p:cNvSpPr>
            <a:spLocks noGrp="1"/>
          </p:cNvSpPr>
          <p:nvPr>
            <p:ph type="subTitle" idx="1"/>
          </p:nvPr>
        </p:nvSpPr>
        <p:spPr/>
        <p:txBody>
          <a:bodyPr>
            <a:normAutofit fontScale="92500" lnSpcReduction="10000"/>
          </a:bodyPr>
          <a:lstStyle/>
          <a:p>
            <a:endParaRPr lang="pt-BR" dirty="0"/>
          </a:p>
          <a:p>
            <a:endParaRPr lang="pt-BR" dirty="0"/>
          </a:p>
          <a:p>
            <a:pPr algn="r"/>
            <a:endParaRPr lang="pt-BR" dirty="0"/>
          </a:p>
          <a:p>
            <a:pPr algn="r"/>
            <a:r>
              <a:rPr lang="pt-BR" sz="2800" b="1" dirty="0"/>
              <a:t>Aula </a:t>
            </a:r>
            <a:r>
              <a:rPr lang="pt-BR" sz="2800" b="1" dirty="0" smtClean="0"/>
              <a:t>5</a:t>
            </a:r>
            <a:endParaRPr lang="pt-BR" sz="2800" b="1" dirty="0"/>
          </a:p>
        </p:txBody>
      </p:sp>
      <p:pic>
        <p:nvPicPr>
          <p:cNvPr id="6" name="Som gravado">
            <a:hlinkClick r:id="" action="ppaction://media"/>
            <a:extLst>
              <a:ext uri="{FF2B5EF4-FFF2-40B4-BE49-F238E27FC236}">
                <a16:creationId xmlns:a16="http://schemas.microsoft.com/office/drawing/2014/main" xmlns="" id="{4AB8B6AF-F523-4FE2-BB11-967863CD6C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7461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60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pt-BR" altLang="pt-BR" sz="3600" dirty="0"/>
              <a:t>Software Livre</a:t>
            </a:r>
            <a:r>
              <a:rPr lang="pt-BR" altLang="pt-BR" dirty="0"/>
              <a:t/>
            </a:r>
            <a:br>
              <a:rPr lang="pt-BR" altLang="pt-BR" dirty="0"/>
            </a:br>
            <a:r>
              <a:rPr lang="pt-BR" altLang="pt-BR" sz="3200" dirty="0">
                <a:solidFill>
                  <a:srgbClr val="C00000"/>
                </a:solidFill>
              </a:rPr>
              <a:t>Sérgio Amadeu da Silveira</a:t>
            </a:r>
          </a:p>
        </p:txBody>
      </p:sp>
      <p:sp>
        <p:nvSpPr>
          <p:cNvPr id="48131" name="Rectangle 3"/>
          <p:cNvSpPr>
            <a:spLocks noGrp="1" noChangeArrowheads="1"/>
          </p:cNvSpPr>
          <p:nvPr>
            <p:ph type="body" idx="1"/>
          </p:nvPr>
        </p:nvSpPr>
        <p:spPr/>
        <p:txBody>
          <a:bodyPr/>
          <a:lstStyle/>
          <a:p>
            <a:pPr>
              <a:buFontTx/>
              <a:buNone/>
            </a:pPr>
            <a:r>
              <a:rPr lang="pt-BR" altLang="pt-BR" dirty="0"/>
              <a:t>  ‘As sociedades estão se informatizando e se conectando em rede. As definições e a forma com que trataremos a propriedade informacional são instrumentos decisivos para a regulação social, a indução distributiva de riqueza e poder ou para sua concentração. O ciberespaço está em disputa.’</a:t>
            </a:r>
          </a:p>
        </p:txBody>
      </p:sp>
    </p:spTree>
    <p:extLst>
      <p:ext uri="{BB962C8B-B14F-4D97-AF65-F5344CB8AC3E}">
        <p14:creationId xmlns:p14="http://schemas.microsoft.com/office/powerpoint/2010/main" val="275442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C00000"/>
                </a:solidFill>
              </a:rPr>
              <a:t>Gilberto Gil</a:t>
            </a:r>
            <a:r>
              <a:rPr lang="pt-BR" dirty="0"/>
              <a:t>: </a:t>
            </a:r>
            <a:r>
              <a:rPr lang="pt-BR" sz="3600" dirty="0"/>
              <a:t>discurso proferido em 30/11/2006</a:t>
            </a:r>
          </a:p>
        </p:txBody>
      </p:sp>
      <p:sp>
        <p:nvSpPr>
          <p:cNvPr id="3" name="Espaço Reservado para Conteúdo 2"/>
          <p:cNvSpPr>
            <a:spLocks noGrp="1"/>
          </p:cNvSpPr>
          <p:nvPr>
            <p:ph idx="1"/>
          </p:nvPr>
        </p:nvSpPr>
        <p:spPr/>
        <p:txBody>
          <a:bodyPr>
            <a:normAutofit fontScale="55000" lnSpcReduction="20000"/>
          </a:bodyPr>
          <a:lstStyle/>
          <a:p>
            <a:pPr marL="0" indent="0" algn="just">
              <a:buNone/>
            </a:pPr>
            <a:r>
              <a:rPr lang="pt-BR" sz="3800" dirty="0"/>
              <a:t>“Para evitar uma anemia cultural generalizada promovida pelas tentativas de controlar privadamente o conhecimento e a cultura é que crescem mobilizações como o </a:t>
            </a:r>
            <a:r>
              <a:rPr lang="pt-BR" sz="3800" dirty="0" err="1"/>
              <a:t>Creative</a:t>
            </a:r>
            <a:r>
              <a:rPr lang="pt-BR" sz="3800" dirty="0"/>
              <a:t> </a:t>
            </a:r>
            <a:r>
              <a:rPr lang="pt-BR" sz="3800" dirty="0" err="1"/>
              <a:t>Commons</a:t>
            </a:r>
            <a:r>
              <a:rPr lang="pt-BR" sz="3800" dirty="0"/>
              <a:t>, um movimento de licenciamento que busca reequilibrar o cenário da propriedade intelectual, dando maior espaço às características básicas da cultura digital, entre elas a recombinação, o </a:t>
            </a:r>
            <a:r>
              <a:rPr lang="pt-BR" sz="3800" dirty="0" err="1"/>
              <a:t>sampling</a:t>
            </a:r>
            <a:r>
              <a:rPr lang="pt-BR" sz="3800" dirty="0"/>
              <a:t>, a liberdade de cópia”.</a:t>
            </a:r>
          </a:p>
          <a:p>
            <a:pPr marL="0" indent="0">
              <a:buNone/>
            </a:pPr>
            <a:endParaRPr lang="pt-BR" sz="3200" dirty="0"/>
          </a:p>
          <a:p>
            <a:pPr marL="0" indent="0">
              <a:buNone/>
            </a:pPr>
            <a:endParaRPr lang="pt-BR" dirty="0"/>
          </a:p>
          <a:p>
            <a:pPr>
              <a:lnSpc>
                <a:spcPct val="80000"/>
              </a:lnSpc>
              <a:buFontTx/>
              <a:buNone/>
            </a:pPr>
            <a:r>
              <a:rPr lang="pt-BR" altLang="pt-BR" dirty="0"/>
              <a:t>_____________________________________________________________________________________    </a:t>
            </a:r>
          </a:p>
          <a:p>
            <a:pPr algn="just">
              <a:lnSpc>
                <a:spcPct val="80000"/>
              </a:lnSpc>
              <a:buFontTx/>
              <a:buNone/>
            </a:pPr>
            <a:r>
              <a:rPr lang="pt-BR" altLang="pt-BR" dirty="0"/>
              <a:t> </a:t>
            </a:r>
            <a:r>
              <a:rPr lang="pt-BR" altLang="pt-BR" dirty="0" smtClean="0"/>
              <a:t>   </a:t>
            </a:r>
            <a:r>
              <a:rPr lang="pt-BR" altLang="pt-BR" sz="2200" dirty="0"/>
              <a:t>As licenças </a:t>
            </a:r>
            <a:r>
              <a:rPr lang="pt-BR" altLang="pt-BR" sz="2200" b="1" i="1" dirty="0" err="1"/>
              <a:t>Creative</a:t>
            </a:r>
            <a:r>
              <a:rPr lang="pt-BR" altLang="pt-BR" sz="2200" b="1" i="1" dirty="0"/>
              <a:t> </a:t>
            </a:r>
            <a:r>
              <a:rPr lang="pt-BR" altLang="pt-BR" sz="2200" b="1" i="1" dirty="0" err="1"/>
              <a:t>Commons</a:t>
            </a:r>
            <a:r>
              <a:rPr lang="pt-BR" altLang="pt-BR" sz="2200" dirty="0"/>
              <a:t> foram idealizadas para permitir a padronização de declarações de vontade no tocante ao licenciamento e distribuição de conteúdos culturais em geral (textos, músicas, imagens, filmes e outros), de modo a facilitar seu compartilhamento e recombinação, sob a égide de uma filosofia </a:t>
            </a:r>
            <a:r>
              <a:rPr lang="pt-BR" altLang="pt-BR" sz="2200" b="1" i="1" dirty="0" err="1"/>
              <a:t>copylef</a:t>
            </a:r>
            <a:r>
              <a:rPr lang="pt-BR" altLang="pt-BR" sz="2200" b="1" dirty="0" err="1"/>
              <a:t>t</a:t>
            </a:r>
            <a:r>
              <a:rPr lang="pt-BR" altLang="pt-BR" sz="2200" dirty="0"/>
              <a:t>.</a:t>
            </a:r>
          </a:p>
          <a:p>
            <a:pPr algn="just">
              <a:lnSpc>
                <a:spcPct val="80000"/>
              </a:lnSpc>
              <a:buFontTx/>
              <a:buNone/>
            </a:pPr>
            <a:r>
              <a:rPr lang="pt-BR" altLang="pt-BR" sz="2200" dirty="0"/>
              <a:t>     As licenças criadas pela organização permitem que detentores de </a:t>
            </a:r>
            <a:r>
              <a:rPr lang="pt-BR" altLang="pt-BR" sz="2200" b="1" i="1" dirty="0"/>
              <a:t>copyright </a:t>
            </a:r>
            <a:r>
              <a:rPr lang="pt-BR" altLang="pt-BR" sz="2200" dirty="0"/>
              <a:t>(isto é, autores de conteúdos ou detentores de direitos sobre estes) possam </a:t>
            </a:r>
            <a:r>
              <a:rPr lang="pt-BR" altLang="pt-BR" sz="2200" i="1" dirty="0"/>
              <a:t>abdicar</a:t>
            </a:r>
            <a:r>
              <a:rPr lang="pt-BR" altLang="pt-BR" sz="2200" dirty="0"/>
              <a:t> em favor do público de alguns dos seus direitos inerentes às suas criações, ainda que retenham outros desses direitos. Isso pode ser operacionalizado por meio de um sortimento de módulos-padrão de licenças, que resultam em licenças prontas para serem agregadas aos conteúdos que se deseje licenciar.</a:t>
            </a:r>
          </a:p>
          <a:p>
            <a:pPr algn="just">
              <a:lnSpc>
                <a:spcPct val="80000"/>
              </a:lnSpc>
              <a:buFontTx/>
              <a:buNone/>
            </a:pPr>
            <a:r>
              <a:rPr lang="pt-BR" altLang="pt-BR" sz="2200" dirty="0"/>
              <a:t>     Os módulos oferecidos podem resultar em licenças que vão desde uma abdicação quase total, pelo licenciante, dos seus direitos patrimoniais, até opções mais restritivas, que vedam a possibilidade de criação de obras derivadas ou o uso comercial dos materiais licenciados.</a:t>
            </a:r>
          </a:p>
          <a:p>
            <a:pPr marL="0" indent="0" algn="just">
              <a:buNone/>
            </a:pPr>
            <a:r>
              <a:rPr lang="pt-BR" altLang="pt-BR" sz="2200" dirty="0">
                <a:hlinkClick r:id="rId2"/>
              </a:rPr>
              <a:t>https://</a:t>
            </a:r>
            <a:r>
              <a:rPr lang="pt-BR" altLang="pt-BR" sz="2200" dirty="0" smtClean="0">
                <a:hlinkClick r:id="rId2"/>
              </a:rPr>
              <a:t>www.youtube.com/watch?v=izSOrOmxRgE</a:t>
            </a:r>
            <a:endParaRPr lang="pt-BR" altLang="pt-BR" sz="2200" dirty="0" smtClean="0"/>
          </a:p>
          <a:p>
            <a:pPr marL="0" indent="0" algn="just">
              <a:buNone/>
            </a:pPr>
            <a:endParaRPr lang="pt-BR" altLang="pt-BR" sz="2200" dirty="0"/>
          </a:p>
          <a:p>
            <a:pPr marL="0" indent="0" algn="just">
              <a:buNone/>
            </a:pPr>
            <a:endParaRPr lang="pt-BR" sz="2200" dirty="0"/>
          </a:p>
        </p:txBody>
      </p:sp>
    </p:spTree>
    <p:extLst>
      <p:ext uri="{BB962C8B-B14F-4D97-AF65-F5344CB8AC3E}">
        <p14:creationId xmlns:p14="http://schemas.microsoft.com/office/powerpoint/2010/main" val="50877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 rede e o ser</a:t>
            </a:r>
            <a:br>
              <a:rPr lang="pt-BR" dirty="0"/>
            </a:br>
            <a:r>
              <a:rPr lang="pt-BR" sz="3600" dirty="0">
                <a:solidFill>
                  <a:srgbClr val="C00000"/>
                </a:solidFill>
              </a:rPr>
              <a:t>Manuel </a:t>
            </a:r>
            <a:r>
              <a:rPr lang="pt-BR" sz="3600" dirty="0" err="1">
                <a:solidFill>
                  <a:srgbClr val="C00000"/>
                </a:solidFill>
              </a:rPr>
              <a:t>Castells</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dirty="0"/>
              <a:t>“No fim do segundo milênio da Era Cristã, vários acontecimentos de importância histórica transformaram o cenário social da vida humana. Uma </a:t>
            </a:r>
            <a:r>
              <a:rPr lang="pt-BR" dirty="0">
                <a:solidFill>
                  <a:srgbClr val="C00000"/>
                </a:solidFill>
              </a:rPr>
              <a:t>revolução tecnológica </a:t>
            </a:r>
            <a:r>
              <a:rPr lang="pt-BR" dirty="0"/>
              <a:t>concentrada nas tecnologias da informação começou a remodelar a </a:t>
            </a:r>
            <a:r>
              <a:rPr lang="pt-BR" dirty="0">
                <a:solidFill>
                  <a:srgbClr val="C00000"/>
                </a:solidFill>
              </a:rPr>
              <a:t>base material </a:t>
            </a:r>
            <a:r>
              <a:rPr lang="pt-BR" dirty="0"/>
              <a:t>da sociedade em ritmo acelerado”.</a:t>
            </a:r>
          </a:p>
          <a:p>
            <a:r>
              <a:rPr lang="pt-BR" dirty="0"/>
              <a:t>As </a:t>
            </a:r>
            <a:r>
              <a:rPr lang="pt-BR" dirty="0">
                <a:solidFill>
                  <a:srgbClr val="C00000"/>
                </a:solidFill>
              </a:rPr>
              <a:t>mudanças sociais </a:t>
            </a:r>
            <a:r>
              <a:rPr lang="pt-BR" dirty="0"/>
              <a:t>são tão drásticas quanto os processos de transformação tecnológica e econômica.</a:t>
            </a:r>
          </a:p>
          <a:p>
            <a:r>
              <a:rPr lang="pt-BR" dirty="0"/>
              <a:t>Em um mundo de fluxos globais de riqueza, poder e imagens</a:t>
            </a:r>
            <a:r>
              <a:rPr lang="pt-BR" dirty="0">
                <a:solidFill>
                  <a:srgbClr val="C00000"/>
                </a:solidFill>
              </a:rPr>
              <a:t>, a busca de identidade</a:t>
            </a:r>
            <a:r>
              <a:rPr lang="pt-BR" dirty="0"/>
              <a:t>, coletiva ou individual, atribuída ou construída, torna-se a fonte básica de significado social.</a:t>
            </a:r>
          </a:p>
          <a:p>
            <a:r>
              <a:rPr lang="pt-BR" dirty="0">
                <a:solidFill>
                  <a:srgbClr val="C00000"/>
                </a:solidFill>
              </a:rPr>
              <a:t>Definição identidade</a:t>
            </a:r>
            <a:r>
              <a:rPr lang="pt-BR" dirty="0"/>
              <a:t>: “processo pelo qual um ator social se reconhece e constrói significado principalmente com base em determinado atributo cultural ou conjunto de atributos, a ponto de excluir uma referência mais ampla a outras estruturas sociais”.</a:t>
            </a:r>
          </a:p>
          <a:p>
            <a:r>
              <a:rPr lang="pt-BR" dirty="0"/>
              <a:t>“Nossas sociedades estão cada vez mais estruturadas em uma oposição bipolar entre a </a:t>
            </a:r>
            <a:r>
              <a:rPr lang="pt-BR" dirty="0">
                <a:solidFill>
                  <a:srgbClr val="C00000"/>
                </a:solidFill>
              </a:rPr>
              <a:t>Rede e o Ser</a:t>
            </a:r>
            <a:r>
              <a:rPr lang="pt-BR" dirty="0"/>
              <a:t>”.</a:t>
            </a:r>
          </a:p>
        </p:txBody>
      </p:sp>
    </p:spTree>
    <p:extLst>
      <p:ext uri="{BB962C8B-B14F-4D97-AF65-F5344CB8AC3E}">
        <p14:creationId xmlns:p14="http://schemas.microsoft.com/office/powerpoint/2010/main" val="3816251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 rede e o ser</a:t>
            </a:r>
            <a:br>
              <a:rPr lang="pt-BR" dirty="0"/>
            </a:br>
            <a:r>
              <a:rPr lang="pt-BR" sz="3600" dirty="0">
                <a:solidFill>
                  <a:srgbClr val="C00000"/>
                </a:solidFill>
              </a:rPr>
              <a:t>Manuel </a:t>
            </a:r>
            <a:r>
              <a:rPr lang="pt-BR" sz="3600" dirty="0" err="1">
                <a:solidFill>
                  <a:srgbClr val="C00000"/>
                </a:solidFill>
              </a:rPr>
              <a:t>Castells</a:t>
            </a:r>
            <a:endParaRPr lang="pt-BR" dirty="0"/>
          </a:p>
        </p:txBody>
      </p:sp>
      <p:sp>
        <p:nvSpPr>
          <p:cNvPr id="3" name="Espaço Reservado para Conteúdo 2"/>
          <p:cNvSpPr>
            <a:spLocks noGrp="1"/>
          </p:cNvSpPr>
          <p:nvPr>
            <p:ph idx="1"/>
          </p:nvPr>
        </p:nvSpPr>
        <p:spPr/>
        <p:txBody>
          <a:bodyPr/>
          <a:lstStyle/>
          <a:p>
            <a:r>
              <a:rPr lang="pt-BR" dirty="0">
                <a:solidFill>
                  <a:srgbClr val="C00000"/>
                </a:solidFill>
              </a:rPr>
              <a:t>Diversidade cultural e institucional </a:t>
            </a:r>
            <a:r>
              <a:rPr lang="pt-BR" dirty="0"/>
              <a:t>das sociedades informacionais.</a:t>
            </a:r>
          </a:p>
          <a:p>
            <a:r>
              <a:rPr lang="pt-BR" dirty="0"/>
              <a:t>“Como combinar novas tecnologias e memória coletiva, ciência universal e culturas comunitárias, paixão e razão?” (p.58).</a:t>
            </a:r>
          </a:p>
          <a:p>
            <a:r>
              <a:rPr lang="pt-BR" dirty="0"/>
              <a:t>Entrada em um </a:t>
            </a:r>
            <a:r>
              <a:rPr lang="pt-BR" dirty="0">
                <a:solidFill>
                  <a:srgbClr val="C00000"/>
                </a:solidFill>
              </a:rPr>
              <a:t>mundo multicultural e interdependente</a:t>
            </a:r>
            <a:r>
              <a:rPr lang="pt-BR" dirty="0"/>
              <a:t>, que só poderá ser entendido e transformado a partir de uma perspectiva múltipla que reúna identidade cultural, sistemas de redes globais e políticas multidimensionais.</a:t>
            </a:r>
          </a:p>
        </p:txBody>
      </p:sp>
    </p:spTree>
    <p:extLst>
      <p:ext uri="{BB962C8B-B14F-4D97-AF65-F5344CB8AC3E}">
        <p14:creationId xmlns:p14="http://schemas.microsoft.com/office/powerpoint/2010/main" val="3972350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b="1" dirty="0"/>
              <a:t>Cúpula</a:t>
            </a:r>
            <a:r>
              <a:rPr lang="pt-BR" sz="3200" dirty="0"/>
              <a:t> </a:t>
            </a:r>
            <a:r>
              <a:rPr lang="pt-BR" sz="3200" b="1" dirty="0"/>
              <a:t>Mundial sobre a Sociedade da Informação</a:t>
            </a:r>
            <a:r>
              <a:rPr lang="pt-BR" sz="3200" dirty="0"/>
              <a:t> (CMSI)  UNESCO</a:t>
            </a:r>
          </a:p>
        </p:txBody>
      </p:sp>
      <p:sp>
        <p:nvSpPr>
          <p:cNvPr id="3" name="Espaço Reservado para Conteúdo 2"/>
          <p:cNvSpPr>
            <a:spLocks noGrp="1"/>
          </p:cNvSpPr>
          <p:nvPr>
            <p:ph idx="1"/>
          </p:nvPr>
        </p:nvSpPr>
        <p:spPr/>
        <p:txBody>
          <a:bodyPr>
            <a:normAutofit fontScale="92500"/>
          </a:bodyPr>
          <a:lstStyle/>
          <a:p>
            <a:r>
              <a:rPr lang="pt-BR" dirty="0"/>
              <a:t>Genebra (2003) e Túnis (2005).</a:t>
            </a:r>
          </a:p>
          <a:p>
            <a:r>
              <a:rPr lang="pt-BR" dirty="0"/>
              <a:t>Uma de suas metas principais era </a:t>
            </a:r>
            <a:r>
              <a:rPr lang="pt-BR" dirty="0">
                <a:solidFill>
                  <a:srgbClr val="C00000"/>
                </a:solidFill>
              </a:rPr>
              <a:t>diminuir a então chamada exclusão digital global </a:t>
            </a:r>
            <a:r>
              <a:rPr lang="pt-BR" dirty="0"/>
              <a:t>que separa países ricos e pobres através da ampliação do acesso à Internet no mundo em desenvolvimento.</a:t>
            </a:r>
          </a:p>
          <a:p>
            <a:r>
              <a:rPr lang="pt-BR" dirty="0"/>
              <a:t>Ênfase no livre acesso a ferramentas e tecnologias: </a:t>
            </a:r>
            <a:r>
              <a:rPr lang="pt-BR" dirty="0" err="1">
                <a:solidFill>
                  <a:srgbClr val="C00000"/>
                </a:solidFill>
              </a:rPr>
              <a:t>infra-estrutura</a:t>
            </a:r>
            <a:endParaRPr lang="pt-BR" dirty="0">
              <a:solidFill>
                <a:srgbClr val="C00000"/>
              </a:solidFill>
            </a:endParaRPr>
          </a:p>
          <a:p>
            <a:r>
              <a:rPr lang="pt-BR" dirty="0"/>
              <a:t>Kofi Annan, Secretário Geral da ONU, define o termo sociedade da informação: "capacidades humanas são expandidas e reconhecidas, dando a</a:t>
            </a:r>
            <a:r>
              <a:rPr lang="pt-BR" dirty="0" smtClean="0"/>
              <a:t>s </a:t>
            </a:r>
            <a:r>
              <a:rPr lang="pt-BR" dirty="0"/>
              <a:t>pessoas o </a:t>
            </a:r>
            <a:r>
              <a:rPr lang="pt-BR" dirty="0">
                <a:solidFill>
                  <a:srgbClr val="C00000"/>
                </a:solidFill>
              </a:rPr>
              <a:t>acesso</a:t>
            </a:r>
            <a:r>
              <a:rPr lang="pt-BR" dirty="0"/>
              <a:t> às ferramentas e tecnologias que elas precisam, com o ensino e treinamento para uso eficiente deste novo conhecimento.“</a:t>
            </a:r>
          </a:p>
          <a:p>
            <a:r>
              <a:rPr lang="pt-BR" dirty="0">
                <a:hlinkClick r:id="rId2"/>
              </a:rPr>
              <a:t>http://</a:t>
            </a:r>
            <a:r>
              <a:rPr lang="pt-BR" dirty="0" smtClean="0">
                <a:hlinkClick r:id="rId2"/>
              </a:rPr>
              <a:t>www.itu.int/net/wsis/docs/geneva/official/dop.html</a:t>
            </a:r>
            <a:r>
              <a:rPr lang="pt-BR" dirty="0"/>
              <a:t> </a:t>
            </a:r>
            <a:r>
              <a:rPr lang="pt-BR" dirty="0" smtClean="0"/>
              <a:t>(princípios</a:t>
            </a:r>
            <a:r>
              <a:rPr lang="pt-BR" dirty="0"/>
              <a:t>)</a:t>
            </a:r>
          </a:p>
          <a:p>
            <a:endParaRPr lang="pt-BR" dirty="0"/>
          </a:p>
        </p:txBody>
      </p:sp>
    </p:spTree>
    <p:extLst>
      <p:ext uri="{BB962C8B-B14F-4D97-AF65-F5344CB8AC3E}">
        <p14:creationId xmlns:p14="http://schemas.microsoft.com/office/powerpoint/2010/main" val="251975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lgn="ctr"/>
            <a:r>
              <a:rPr lang="pt-BR" altLang="pt-BR" sz="3600" dirty="0"/>
              <a:t>A Sociedade da Informação e a Sociedade do Conhecimento</a:t>
            </a:r>
            <a:r>
              <a:rPr lang="pt-BR" altLang="pt-BR" dirty="0">
                <a:solidFill>
                  <a:srgbClr val="C00000"/>
                </a:solidFill>
              </a:rPr>
              <a:t/>
            </a:r>
            <a:br>
              <a:rPr lang="pt-BR" altLang="pt-BR" dirty="0">
                <a:solidFill>
                  <a:srgbClr val="C00000"/>
                </a:solidFill>
              </a:rPr>
            </a:br>
            <a:r>
              <a:rPr lang="pt-BR" altLang="pt-BR" sz="4000" dirty="0">
                <a:solidFill>
                  <a:srgbClr val="C00000"/>
                </a:solidFill>
              </a:rPr>
              <a:t>Aldo Barreto</a:t>
            </a:r>
          </a:p>
        </p:txBody>
      </p:sp>
      <p:sp>
        <p:nvSpPr>
          <p:cNvPr id="6147" name="Rectangle 3"/>
          <p:cNvSpPr>
            <a:spLocks noGrp="1" noChangeArrowheads="1"/>
          </p:cNvSpPr>
          <p:nvPr>
            <p:ph type="body" idx="1"/>
          </p:nvPr>
        </p:nvSpPr>
        <p:spPr/>
        <p:txBody>
          <a:bodyPr/>
          <a:lstStyle/>
          <a:p>
            <a:pPr>
              <a:lnSpc>
                <a:spcPct val="90000"/>
              </a:lnSpc>
            </a:pPr>
            <a:r>
              <a:rPr lang="pt-BR" altLang="pt-BR" sz="2200" dirty="0">
                <a:solidFill>
                  <a:srgbClr val="C00000"/>
                </a:solidFill>
              </a:rPr>
              <a:t>Sociedade da informação </a:t>
            </a:r>
            <a:r>
              <a:rPr lang="pt-BR" altLang="pt-BR" sz="2200" dirty="0"/>
              <a:t>nunca pretendeu ser responsável pelo conhecimento gerado na sociedade = </a:t>
            </a:r>
            <a:r>
              <a:rPr lang="pt-BR" altLang="pt-BR" sz="2200" dirty="0" err="1">
                <a:solidFill>
                  <a:srgbClr val="C00000"/>
                </a:solidFill>
              </a:rPr>
              <a:t>tecnoutopia</a:t>
            </a:r>
            <a:r>
              <a:rPr lang="pt-BR" altLang="pt-BR" sz="2200" dirty="0"/>
              <a:t> e nunca uma utopia para um conhecimento social divulgado e ampliado</a:t>
            </a:r>
          </a:p>
          <a:p>
            <a:pPr>
              <a:lnSpc>
                <a:spcPct val="90000"/>
              </a:lnSpc>
            </a:pPr>
            <a:r>
              <a:rPr lang="pt-BR" altLang="pt-BR" sz="2200" dirty="0">
                <a:solidFill>
                  <a:srgbClr val="C00000"/>
                </a:solidFill>
              </a:rPr>
              <a:t>Sociedade do conhecimento </a:t>
            </a:r>
            <a:r>
              <a:rPr lang="pt-BR" altLang="pt-BR" sz="2200" dirty="0"/>
              <a:t>= conteúdo e não a tecnologia da informação é o principal desafio para a sociedade</a:t>
            </a:r>
          </a:p>
          <a:p>
            <a:pPr>
              <a:lnSpc>
                <a:spcPct val="90000"/>
              </a:lnSpc>
            </a:pPr>
            <a:r>
              <a:rPr lang="pt-BR" altLang="pt-BR" sz="2200" dirty="0"/>
              <a:t>Sociedade </a:t>
            </a:r>
            <a:r>
              <a:rPr lang="pt-BR" altLang="pt-BR" sz="2200" dirty="0" err="1"/>
              <a:t>hipertextual</a:t>
            </a:r>
            <a:r>
              <a:rPr lang="pt-BR" altLang="pt-BR" sz="2200" dirty="0"/>
              <a:t> em rede: fim do mito e modismo da sociedade de informação = sociedade do saber ou sociedade do conhecimento porque cada indivíduo entra no universo tecnológico das redes interligadas trazendo sua cultura, suas memórias cognitivas e sua odisseia particular </a:t>
            </a:r>
            <a:r>
              <a:rPr lang="pt-BR" altLang="pt-BR" sz="2200" dirty="0">
                <a:cs typeface="Arial" panose="020B0604020202020204" pitchFamily="34" charset="0"/>
              </a:rPr>
              <a:t>→ </a:t>
            </a:r>
            <a:r>
              <a:rPr lang="pt-BR" altLang="pt-BR" sz="2200" dirty="0">
                <a:solidFill>
                  <a:srgbClr val="C00000"/>
                </a:solidFill>
                <a:cs typeface="Arial" panose="020B0604020202020204" pitchFamily="34" charset="0"/>
              </a:rPr>
              <a:t>sujeito entra em cena</a:t>
            </a:r>
          </a:p>
        </p:txBody>
      </p:sp>
    </p:spTree>
    <p:extLst>
      <p:ext uri="{BB962C8B-B14F-4D97-AF65-F5344CB8AC3E}">
        <p14:creationId xmlns:p14="http://schemas.microsoft.com/office/powerpoint/2010/main" val="277932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a:t> </a:t>
            </a:r>
            <a:r>
              <a:rPr lang="pt-BR" sz="3600" dirty="0"/>
              <a:t>A Sociedade da Informação e a Sociedade do Conhecimento</a:t>
            </a:r>
            <a:r>
              <a:rPr lang="pt-BR" dirty="0"/>
              <a:t/>
            </a:r>
            <a:br>
              <a:rPr lang="pt-BR" dirty="0"/>
            </a:br>
            <a:r>
              <a:rPr lang="pt-BR" sz="4000" dirty="0">
                <a:solidFill>
                  <a:srgbClr val="C00000"/>
                </a:solidFill>
              </a:rPr>
              <a:t>Aldo Barreto</a:t>
            </a:r>
            <a:r>
              <a:rPr lang="pt-BR" sz="4000" dirty="0"/>
              <a:t> </a:t>
            </a:r>
            <a:r>
              <a:rPr lang="pt-BR" dirty="0"/>
              <a:t/>
            </a:r>
            <a:br>
              <a:rPr lang="pt-BR" dirty="0"/>
            </a:b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O ideal comum é o de se construir uma sociedade do conhecimento e não só uma sociedade da informação. </a:t>
            </a:r>
            <a:r>
              <a:rPr lang="pt-BR" dirty="0">
                <a:solidFill>
                  <a:srgbClr val="C00000"/>
                </a:solidFill>
              </a:rPr>
              <a:t>Não se pode confundir a sociedade da informação com a sociedade do conhecimento. </a:t>
            </a:r>
            <a:r>
              <a:rPr lang="pt-BR" dirty="0"/>
              <a:t>Com o mesmo destino, a sociedade da informação é uma utopia de realização tecnológica e a do conhecimento uma esperança de concretização de ações para um saber compartilhado.</a:t>
            </a:r>
          </a:p>
          <a:p>
            <a:r>
              <a:rPr lang="pt-BR" dirty="0"/>
              <a:t>Na sociedade do conhecimento o indivíduo se realiza na sua realidade, pois, torna legítima as configurações de acesso, apropriação e uso da informação como sujeito pensante. A sociedade da informação, por outro lado, está limitada no avanço de novas técnicas devotadas ao processamento, armazenagem e transferência de estruturas simbolicamente significantes. </a:t>
            </a:r>
            <a:r>
              <a:rPr lang="pt-BR" dirty="0">
                <a:solidFill>
                  <a:srgbClr val="C00000"/>
                </a:solidFill>
              </a:rPr>
              <a:t>A do conhecimento não admite limites</a:t>
            </a:r>
            <a:r>
              <a:rPr lang="pt-BR" dirty="0"/>
              <a:t>.</a:t>
            </a:r>
          </a:p>
          <a:p>
            <a:endParaRPr lang="pt-BR" dirty="0"/>
          </a:p>
        </p:txBody>
      </p:sp>
    </p:spTree>
    <p:extLst>
      <p:ext uri="{BB962C8B-B14F-4D97-AF65-F5344CB8AC3E}">
        <p14:creationId xmlns:p14="http://schemas.microsoft.com/office/powerpoint/2010/main" val="2574963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t>Renovando a visão das sociedades do conhecimento para a paz e o desenvolvimento sustentável</a:t>
            </a:r>
            <a:br>
              <a:rPr lang="pt-BR" sz="2800" dirty="0"/>
            </a:br>
            <a:r>
              <a:rPr lang="pt-BR" sz="2800" dirty="0">
                <a:solidFill>
                  <a:srgbClr val="C00000"/>
                </a:solidFill>
              </a:rPr>
              <a:t>Unesco – Robin Mansell e </a:t>
            </a:r>
            <a:r>
              <a:rPr lang="pt-BR" sz="2800" dirty="0" err="1">
                <a:solidFill>
                  <a:srgbClr val="C00000"/>
                </a:solidFill>
              </a:rPr>
              <a:t>Gaetan</a:t>
            </a:r>
            <a:r>
              <a:rPr lang="pt-BR" sz="2800" dirty="0">
                <a:solidFill>
                  <a:srgbClr val="C00000"/>
                </a:solidFill>
              </a:rPr>
              <a:t> </a:t>
            </a:r>
            <a:r>
              <a:rPr lang="pt-BR" sz="2800" dirty="0" err="1">
                <a:solidFill>
                  <a:srgbClr val="C00000"/>
                </a:solidFill>
              </a:rPr>
              <a:t>Tremblay</a:t>
            </a:r>
            <a:r>
              <a:rPr lang="pt-BR" sz="2800" dirty="0">
                <a:solidFill>
                  <a:srgbClr val="C00000"/>
                </a:solidFill>
              </a:rPr>
              <a:t> (2013)</a:t>
            </a:r>
          </a:p>
        </p:txBody>
      </p:sp>
      <p:sp>
        <p:nvSpPr>
          <p:cNvPr id="3" name="Espaço Reservado para Conteúdo 2"/>
          <p:cNvSpPr>
            <a:spLocks noGrp="1"/>
          </p:cNvSpPr>
          <p:nvPr>
            <p:ph idx="1"/>
          </p:nvPr>
        </p:nvSpPr>
        <p:spPr/>
        <p:txBody>
          <a:bodyPr>
            <a:normAutofit fontScale="62500" lnSpcReduction="20000"/>
          </a:bodyPr>
          <a:lstStyle/>
          <a:p>
            <a:r>
              <a:rPr lang="pt-BR" dirty="0"/>
              <a:t>Visão inicial da UNESCO se expandiu além do foco na infraestrutura de informação e comunicação para os seres humanos e o processo de aprendizagem.</a:t>
            </a:r>
          </a:p>
          <a:p>
            <a:r>
              <a:rPr lang="pt-BR" dirty="0">
                <a:solidFill>
                  <a:srgbClr val="C00000"/>
                </a:solidFill>
              </a:rPr>
              <a:t>Promover sociedades do conhecimento inclusivas e igualitárias</a:t>
            </a:r>
            <a:r>
              <a:rPr lang="pt-BR" dirty="0"/>
              <a:t>.</a:t>
            </a:r>
          </a:p>
          <a:p>
            <a:r>
              <a:rPr lang="pt-BR" dirty="0"/>
              <a:t>“Nosso ponto de partida é lembrar que </a:t>
            </a:r>
            <a:r>
              <a:rPr lang="pt-BR" dirty="0">
                <a:solidFill>
                  <a:srgbClr val="C00000"/>
                </a:solidFill>
              </a:rPr>
              <a:t>se o conhecimento tem valor econômico, ele também é o centro da cultura e da vida humana em sociedades pacíficas</a:t>
            </a:r>
            <a:r>
              <a:rPr lang="pt-BR" dirty="0"/>
              <a:t>. Nós enfatizamos que acesso universal à informação é um requisito básico na criação de sociedades do conhecimento para paz e desenvolvimento sustentável, mas não um requisito suficiente, porque </a:t>
            </a:r>
            <a:r>
              <a:rPr lang="pt-BR" dirty="0">
                <a:solidFill>
                  <a:srgbClr val="C00000"/>
                </a:solidFill>
              </a:rPr>
              <a:t>conhecimento implica em significado, apropriação e participação</a:t>
            </a:r>
            <a:r>
              <a:rPr lang="pt-BR" dirty="0"/>
              <a:t>.</a:t>
            </a:r>
          </a:p>
          <a:p>
            <a:r>
              <a:rPr lang="pt-BR" dirty="0"/>
              <a:t>(...) “A renovação da visão da UNESCO sobre sociedades do conhecimento deve reconhecer que o estabelecimento de políticas é necessário para dar suporte a um espaço comum de informação aberta e uma abordagem destinada ao mercado de maneira equilibrada. O ambiente de políticas atualmente favorece estratégias e ações voltadas ao mercado e geralmente se concentra em tecnologia e informação digital, negligenciando outras questões”. </a:t>
            </a:r>
          </a:p>
          <a:p>
            <a:endParaRPr lang="pt-BR" dirty="0"/>
          </a:p>
          <a:p>
            <a:r>
              <a:rPr lang="pt-BR" dirty="0"/>
              <a:t>A </a:t>
            </a:r>
            <a:r>
              <a:rPr lang="pt-BR" dirty="0">
                <a:solidFill>
                  <a:srgbClr val="C00000"/>
                </a:solidFill>
              </a:rPr>
              <a:t>aprendizagem está no centro das sociedades do conhecimento </a:t>
            </a:r>
            <a:r>
              <a:rPr lang="pt-BR" dirty="0"/>
              <a:t>– diversidade cultural e linguística.</a:t>
            </a:r>
          </a:p>
          <a:p>
            <a:r>
              <a:rPr lang="pt-BR" dirty="0"/>
              <a:t>Acesso à informação </a:t>
            </a:r>
            <a:r>
              <a:rPr lang="pt-BR" dirty="0">
                <a:solidFill>
                  <a:srgbClr val="C00000"/>
                </a:solidFill>
              </a:rPr>
              <a:t>+ </a:t>
            </a:r>
            <a:r>
              <a:rPr lang="pt-BR" dirty="0"/>
              <a:t>incentivo à criação e à produção de conhecimento.</a:t>
            </a:r>
          </a:p>
          <a:p>
            <a:endParaRPr lang="pt-BR" dirty="0"/>
          </a:p>
        </p:txBody>
      </p:sp>
    </p:spTree>
    <p:extLst>
      <p:ext uri="{BB962C8B-B14F-4D97-AF65-F5344CB8AC3E}">
        <p14:creationId xmlns:p14="http://schemas.microsoft.com/office/powerpoint/2010/main" val="3089260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buNone/>
            </a:pPr>
            <a:r>
              <a:rPr lang="pt-BR" dirty="0"/>
              <a:t>Por </a:t>
            </a:r>
            <a:r>
              <a:rPr lang="pt-BR" b="1" dirty="0">
                <a:solidFill>
                  <a:srgbClr val="C00000"/>
                </a:solidFill>
              </a:rPr>
              <a:t>Sociedades do Conhecimento</a:t>
            </a:r>
            <a:r>
              <a:rPr lang="pt-BR" dirty="0"/>
              <a:t>, a UNESCO se refere a sociedades nas quais as pessoas tenham capacidade não apenas para adquirir informações, mas também para transformá-las em conhecimento e compreensão, o que as </a:t>
            </a:r>
            <a:r>
              <a:rPr lang="pt-BR" dirty="0" err="1"/>
              <a:t>empodera</a:t>
            </a:r>
            <a:r>
              <a:rPr lang="pt-BR" dirty="0"/>
              <a:t> para melhorarem seus meios de subsistência e contribuírem para o desenvolvimento social e econômico de suas sociedades. As Tecnologias de Informação e Comunicação (TIC) representam os elementos base das Sociedades do Conhecimento inclusivas, conforme entendidas pela UNESCO.</a:t>
            </a:r>
          </a:p>
          <a:p>
            <a:pPr marL="0" indent="0">
              <a:buNone/>
            </a:pPr>
            <a:endParaRPr lang="pt-BR" dirty="0"/>
          </a:p>
        </p:txBody>
      </p:sp>
    </p:spTree>
    <p:extLst>
      <p:ext uri="{BB962C8B-B14F-4D97-AF65-F5344CB8AC3E}">
        <p14:creationId xmlns:p14="http://schemas.microsoft.com/office/powerpoint/2010/main" val="291147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3183"/>
            <a:ext cx="10515600" cy="1632442"/>
          </a:xfrm>
        </p:spPr>
        <p:txBody>
          <a:bodyPr>
            <a:normAutofit fontScale="90000"/>
          </a:bodyPr>
          <a:lstStyle/>
          <a:p>
            <a:pPr algn="ctr"/>
            <a:r>
              <a:rPr lang="pt-BR" sz="3600" dirty="0"/>
              <a:t>As pedras angulares para a promoção de sociedades do conhecimento inclusivas:</a:t>
            </a:r>
            <a:r>
              <a:rPr lang="pt-BR" sz="4000" dirty="0"/>
              <a:t> </a:t>
            </a:r>
            <a:r>
              <a:rPr lang="pt-BR" sz="2700" dirty="0"/>
              <a:t>acesso à informação e ao conhecimento, liberdade de expressão e ética na Internet global</a:t>
            </a:r>
            <a:r>
              <a:rPr lang="pt-BR" sz="3100" dirty="0"/>
              <a:t/>
            </a:r>
            <a:br>
              <a:rPr lang="pt-BR" sz="3100" dirty="0"/>
            </a:br>
            <a:r>
              <a:rPr lang="pt-BR" sz="3100" dirty="0">
                <a:solidFill>
                  <a:srgbClr val="C00000"/>
                </a:solidFill>
              </a:rPr>
              <a:t>UNESCO - 2017</a:t>
            </a:r>
          </a:p>
        </p:txBody>
      </p:sp>
      <p:sp>
        <p:nvSpPr>
          <p:cNvPr id="3" name="Espaço Reservado para Conteúdo 2"/>
          <p:cNvSpPr>
            <a:spLocks noGrp="1"/>
          </p:cNvSpPr>
          <p:nvPr>
            <p:ph idx="1"/>
          </p:nvPr>
        </p:nvSpPr>
        <p:spPr/>
        <p:txBody>
          <a:bodyPr>
            <a:normAutofit fontScale="70000" lnSpcReduction="20000"/>
          </a:bodyPr>
          <a:lstStyle/>
          <a:p>
            <a:r>
              <a:rPr lang="pt-BR" dirty="0">
                <a:solidFill>
                  <a:srgbClr val="C00000"/>
                </a:solidFill>
              </a:rPr>
              <a:t>Este estudo tem por objetivo apoiar os Estados membros em suas deliberações e informar a construção de Sociedades do Conhecimento inclusivas</a:t>
            </a:r>
            <a:r>
              <a:rPr lang="pt-BR" dirty="0"/>
              <a:t>.</a:t>
            </a:r>
          </a:p>
          <a:p>
            <a:r>
              <a:rPr lang="pt-BR" dirty="0"/>
              <a:t>Neste estudo, a UNESCO identificou quatro áreas que são os elementos fundamentais para a construção do futuro da Internet como um recurso aberto, confiável e global, acessível de forma igual no mundo todo. Essas quatro </a:t>
            </a:r>
            <a:r>
              <a:rPr lang="pt-BR" dirty="0">
                <a:solidFill>
                  <a:srgbClr val="C00000"/>
                </a:solidFill>
              </a:rPr>
              <a:t>“pedras angulares” </a:t>
            </a:r>
            <a:r>
              <a:rPr lang="pt-BR" dirty="0"/>
              <a:t>chamam atenção para saber se o desenvolvimento da tecnologia e de políticas apoia um acesso mais igualitário à informação e ao conhecimento, fortalece a liberdade de expressão – tanto como um direito como um instrumento de processos democráticos e de </a:t>
            </a:r>
            <a:r>
              <a:rPr lang="pt-BR" dirty="0" err="1"/>
              <a:t>accountability</a:t>
            </a:r>
            <a:r>
              <a:rPr lang="pt-BR" dirty="0"/>
              <a:t> </a:t>
            </a:r>
            <a:r>
              <a:rPr lang="pt-BR" dirty="0" smtClean="0"/>
              <a:t>(prestação de contas) – </a:t>
            </a:r>
            <a:r>
              <a:rPr lang="pt-BR" dirty="0"/>
              <a:t>e reforça a privacidade de informações pessoais. Por meio do foco na ética, a atenção é dada às escolhas, intenções e impactos, fazendo com que todos os atores sigam princípios baseados nos </a:t>
            </a:r>
            <a:r>
              <a:rPr lang="pt-BR" dirty="0">
                <a:solidFill>
                  <a:srgbClr val="C00000"/>
                </a:solidFill>
              </a:rPr>
              <a:t>direitos humanos </a:t>
            </a:r>
            <a:r>
              <a:rPr lang="pt-BR" dirty="0"/>
              <a:t>(aplicabilidade dos direitos humanos ao ciberespaço).</a:t>
            </a:r>
          </a:p>
          <a:p>
            <a:r>
              <a:rPr lang="pt-BR" dirty="0">
                <a:solidFill>
                  <a:srgbClr val="C00000"/>
                </a:solidFill>
              </a:rPr>
              <a:t>A Universalidade da Internet </a:t>
            </a:r>
            <a:r>
              <a:rPr lang="pt-BR" dirty="0"/>
              <a:t>é um conceito diretamente relevante para as pedras angulares e oferece um conjunto útil de princípios para iniciativas de promoção do acesso, da expressão, da privacidade e da ética.</a:t>
            </a:r>
          </a:p>
          <a:p>
            <a:r>
              <a:rPr lang="pt-BR" dirty="0" smtClean="0"/>
              <a:t>Preocupação </a:t>
            </a:r>
            <a:r>
              <a:rPr lang="pt-BR" dirty="0"/>
              <a:t>de que a Internet, uma vez considerada uma ferramenta de emancipação ou liberdade, possa ser entendida cada vez mais como uma ferramenta de vigilância e opressão.</a:t>
            </a:r>
          </a:p>
          <a:p>
            <a:pPr marL="0" indent="0">
              <a:buNone/>
            </a:pPr>
            <a:endParaRPr lang="pt-BR" dirty="0"/>
          </a:p>
          <a:p>
            <a:endParaRPr lang="pt-BR" dirty="0"/>
          </a:p>
          <a:p>
            <a:endParaRPr lang="pt-BR" dirty="0"/>
          </a:p>
        </p:txBody>
      </p:sp>
    </p:spTree>
    <p:extLst>
      <p:ext uri="{BB962C8B-B14F-4D97-AF65-F5344CB8AC3E}">
        <p14:creationId xmlns:p14="http://schemas.microsoft.com/office/powerpoint/2010/main" val="154921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2700" dirty="0"/>
              <a:t>Sociedade da Informação e do Conhecimento: desafios teóricos e empíricos </a:t>
            </a:r>
            <a:br>
              <a:rPr lang="pt-BR" sz="2700" dirty="0"/>
            </a:br>
            <a:r>
              <a:rPr lang="pt-BR" sz="3600" dirty="0">
                <a:solidFill>
                  <a:srgbClr val="C00000"/>
                </a:solidFill>
              </a:rPr>
              <a:t>Sarita </a:t>
            </a:r>
            <a:r>
              <a:rPr lang="pt-BR" sz="3600" dirty="0" err="1">
                <a:solidFill>
                  <a:srgbClr val="C00000"/>
                </a:solidFill>
              </a:rPr>
              <a:t>Albagli</a:t>
            </a:r>
            <a:r>
              <a:rPr lang="pt-BR" sz="3600" dirty="0">
                <a:solidFill>
                  <a:srgbClr val="C00000"/>
                </a:solidFill>
              </a:rPr>
              <a:t> </a:t>
            </a:r>
          </a:p>
        </p:txBody>
      </p:sp>
      <p:sp>
        <p:nvSpPr>
          <p:cNvPr id="3" name="Espaço Reservado para Conteúdo 2"/>
          <p:cNvSpPr>
            <a:spLocks noGrp="1"/>
          </p:cNvSpPr>
          <p:nvPr>
            <p:ph idx="1"/>
          </p:nvPr>
        </p:nvSpPr>
        <p:spPr/>
        <p:txBody>
          <a:bodyPr/>
          <a:lstStyle/>
          <a:p>
            <a:pPr marL="0" indent="0" algn="just">
              <a:buNone/>
            </a:pPr>
            <a:r>
              <a:rPr lang="pt-BR" dirty="0"/>
              <a:t>Nas últimas décadas, transformaram-se substancialmente as formas de produzir e de distribuir bens materiais e imateriais. Destaca-se particularmente o desenvolvimento de um conjunto de tecnologias e inovações relacionadas, em especial as tecnologias da informação e comunicação (TIC), que irão conferir novo estatuto à informação e ao conhecimento como fatores de competitividade, hegemonia geopolítica e desenvolvimento socioeconômico.</a:t>
            </a:r>
          </a:p>
        </p:txBody>
      </p:sp>
    </p:spTree>
    <p:extLst>
      <p:ext uri="{BB962C8B-B14F-4D97-AF65-F5344CB8AC3E}">
        <p14:creationId xmlns:p14="http://schemas.microsoft.com/office/powerpoint/2010/main" val="223282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3183"/>
            <a:ext cx="10515600" cy="1632442"/>
          </a:xfrm>
        </p:spPr>
        <p:txBody>
          <a:bodyPr>
            <a:normAutofit fontScale="90000"/>
          </a:bodyPr>
          <a:lstStyle/>
          <a:p>
            <a:pPr algn="ctr"/>
            <a:r>
              <a:rPr lang="pt-BR" sz="3600" dirty="0"/>
              <a:t>As pedras angulares para a promoção de sociedades do conhecimento inclusivas:</a:t>
            </a:r>
            <a:r>
              <a:rPr lang="pt-BR" sz="4000" dirty="0"/>
              <a:t> </a:t>
            </a:r>
            <a:r>
              <a:rPr lang="pt-BR" sz="2700" dirty="0"/>
              <a:t>acesso à informação e ao conhecimento, liberdade de expressão e ética na Internet global</a:t>
            </a:r>
            <a:r>
              <a:rPr lang="pt-BR" sz="3100" dirty="0"/>
              <a:t/>
            </a:r>
            <a:br>
              <a:rPr lang="pt-BR" sz="3100" dirty="0"/>
            </a:br>
            <a:r>
              <a:rPr lang="pt-BR" sz="3100" dirty="0">
                <a:solidFill>
                  <a:srgbClr val="C00000"/>
                </a:solidFill>
              </a:rPr>
              <a:t>UNESCO</a:t>
            </a:r>
          </a:p>
        </p:txBody>
      </p:sp>
      <p:sp>
        <p:nvSpPr>
          <p:cNvPr id="3" name="Espaço Reservado para Conteúdo 2"/>
          <p:cNvSpPr>
            <a:spLocks noGrp="1"/>
          </p:cNvSpPr>
          <p:nvPr>
            <p:ph idx="1"/>
          </p:nvPr>
        </p:nvSpPr>
        <p:spPr/>
        <p:txBody>
          <a:bodyPr>
            <a:normAutofit/>
          </a:bodyPr>
          <a:lstStyle/>
          <a:p>
            <a:r>
              <a:rPr lang="pt-BR" dirty="0"/>
              <a:t>A visão da UNESCO sobre as Sociedades do Conhecimento universais baseia-se em uma </a:t>
            </a:r>
            <a:r>
              <a:rPr lang="pt-BR" dirty="0">
                <a:solidFill>
                  <a:srgbClr val="C00000"/>
                </a:solidFill>
              </a:rPr>
              <a:t>Internet livre, aberta e confiável </a:t>
            </a:r>
            <a:r>
              <a:rPr lang="pt-BR" dirty="0"/>
              <a:t>que proporcione às pessoas a possibilidade não apenas de acessar recursos de informação do mundo inteiro, mas, também, de contribuir com informação e conhecimento para comunidades locais e globais. O que a UNESCO pode fazer para caminhar na direção da realização dessa visão de Sociedades do Conhecimento viabilizadas pela Internet, que consiga promover um desenvolvimento humano sustentável e mundialmente inclusivo</a:t>
            </a:r>
            <a:r>
              <a:rPr lang="pt-BR" dirty="0" smtClean="0"/>
              <a:t>?</a:t>
            </a:r>
            <a:endParaRPr lang="pt-BR" dirty="0"/>
          </a:p>
        </p:txBody>
      </p:sp>
    </p:spTree>
    <p:extLst>
      <p:ext uri="{BB962C8B-B14F-4D97-AF65-F5344CB8AC3E}">
        <p14:creationId xmlns:p14="http://schemas.microsoft.com/office/powerpoint/2010/main" val="232960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3183"/>
            <a:ext cx="10515600" cy="1632442"/>
          </a:xfrm>
        </p:spPr>
        <p:txBody>
          <a:bodyPr>
            <a:normAutofit fontScale="90000"/>
          </a:bodyPr>
          <a:lstStyle/>
          <a:p>
            <a:pPr algn="ctr"/>
            <a:r>
              <a:rPr lang="pt-BR" sz="3600" dirty="0"/>
              <a:t>As pedras angulares para a promoção de sociedades do conhecimento inclusivas:</a:t>
            </a:r>
            <a:r>
              <a:rPr lang="pt-BR" sz="4000" dirty="0"/>
              <a:t> </a:t>
            </a:r>
            <a:r>
              <a:rPr lang="pt-BR" sz="2700" dirty="0"/>
              <a:t>acesso à informação e ao conhecimento, liberdade de expressão e ética na Internet global</a:t>
            </a:r>
            <a:r>
              <a:rPr lang="pt-BR" sz="3100" dirty="0"/>
              <a:t/>
            </a:r>
            <a:br>
              <a:rPr lang="pt-BR" sz="3100" dirty="0"/>
            </a:br>
            <a:r>
              <a:rPr lang="pt-BR" sz="3100" dirty="0">
                <a:solidFill>
                  <a:srgbClr val="C00000"/>
                </a:solidFill>
              </a:rPr>
              <a:t>UNESCO</a:t>
            </a:r>
          </a:p>
        </p:txBody>
      </p:sp>
      <p:sp>
        <p:nvSpPr>
          <p:cNvPr id="3" name="Espaço Reservado para Conteúdo 2"/>
          <p:cNvSpPr>
            <a:spLocks noGrp="1"/>
          </p:cNvSpPr>
          <p:nvPr>
            <p:ph idx="1"/>
          </p:nvPr>
        </p:nvSpPr>
        <p:spPr/>
        <p:txBody>
          <a:bodyPr>
            <a:normAutofit/>
          </a:bodyPr>
          <a:lstStyle/>
          <a:p>
            <a:r>
              <a:rPr lang="pt-BR" dirty="0">
                <a:solidFill>
                  <a:srgbClr val="C00000"/>
                </a:solidFill>
              </a:rPr>
              <a:t>Acesso à informação e ao conhecimento; liberdade de expressão; privacidade; e normas e comportamentos éticos online</a:t>
            </a:r>
            <a:r>
              <a:rPr lang="pt-BR" dirty="0"/>
              <a:t>. </a:t>
            </a:r>
          </a:p>
          <a:p>
            <a:r>
              <a:rPr lang="pt-BR" dirty="0"/>
              <a:t>Relatório avalia esses quatro campos enquanto pedras angulares necessárias para se construir uma Internet global livre e confiável que possibilite </a:t>
            </a:r>
            <a:r>
              <a:rPr lang="pt-BR" dirty="0">
                <a:solidFill>
                  <a:srgbClr val="C00000"/>
                </a:solidFill>
              </a:rPr>
              <a:t>Sociedades do Conhecimento inclusivas</a:t>
            </a:r>
            <a:r>
              <a:rPr lang="pt-BR" dirty="0"/>
              <a:t>. A metáfora da “pedra angular” refere-se ao elemento arquitetônico que é colocado no centro de um arco para que as outras pedras permaneçam no lugar. Ela é usada para transmitir a importância dessas quatro dimensões para a estruturação da Internet global</a:t>
            </a:r>
            <a:r>
              <a:rPr lang="pt-BR" dirty="0" smtClean="0"/>
              <a:t>.</a:t>
            </a:r>
            <a:endParaRPr lang="pt-BR" dirty="0"/>
          </a:p>
        </p:txBody>
      </p:sp>
    </p:spTree>
    <p:extLst>
      <p:ext uri="{BB962C8B-B14F-4D97-AF65-F5344CB8AC3E}">
        <p14:creationId xmlns:p14="http://schemas.microsoft.com/office/powerpoint/2010/main" val="356523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3183"/>
            <a:ext cx="10515600" cy="1632442"/>
          </a:xfrm>
        </p:spPr>
        <p:txBody>
          <a:bodyPr>
            <a:normAutofit fontScale="90000"/>
          </a:bodyPr>
          <a:lstStyle/>
          <a:p>
            <a:pPr algn="ctr"/>
            <a:r>
              <a:rPr lang="pt-BR" sz="3600" dirty="0"/>
              <a:t>As pedras angulares para a promoção de sociedades do conhecimento inclusivas:</a:t>
            </a:r>
            <a:r>
              <a:rPr lang="pt-BR" sz="4000" dirty="0"/>
              <a:t> </a:t>
            </a:r>
            <a:r>
              <a:rPr lang="pt-BR" sz="2700" dirty="0"/>
              <a:t>acesso à informação e ao conhecimento, liberdade de expressão e ética na Internet global</a:t>
            </a:r>
            <a:r>
              <a:rPr lang="pt-BR" sz="3100" dirty="0"/>
              <a:t/>
            </a:r>
            <a:br>
              <a:rPr lang="pt-BR" sz="3100" dirty="0"/>
            </a:br>
            <a:r>
              <a:rPr lang="pt-BR" sz="3100" dirty="0">
                <a:solidFill>
                  <a:srgbClr val="C00000"/>
                </a:solidFill>
              </a:rPr>
              <a:t>UNESCO</a:t>
            </a:r>
          </a:p>
        </p:txBody>
      </p:sp>
      <p:sp>
        <p:nvSpPr>
          <p:cNvPr id="3" name="Espaço Reservado para Conteúdo 2"/>
          <p:cNvSpPr>
            <a:spLocks noGrp="1"/>
          </p:cNvSpPr>
          <p:nvPr>
            <p:ph idx="1"/>
          </p:nvPr>
        </p:nvSpPr>
        <p:spPr/>
        <p:txBody>
          <a:bodyPr>
            <a:normAutofit/>
          </a:bodyPr>
          <a:lstStyle/>
          <a:p>
            <a:endParaRPr lang="pt-BR" dirty="0"/>
          </a:p>
          <a:p>
            <a:pPr marL="0" indent="0">
              <a:buNone/>
            </a:pPr>
            <a:r>
              <a:rPr lang="pt-BR" dirty="0"/>
              <a:t>A</a:t>
            </a:r>
            <a:r>
              <a:rPr lang="pt-BR" dirty="0">
                <a:solidFill>
                  <a:srgbClr val="C00000"/>
                </a:solidFill>
              </a:rPr>
              <a:t> LIBERDADE DE EXPRESSÃO </a:t>
            </a:r>
            <a:r>
              <a:rPr lang="pt-BR" dirty="0"/>
              <a:t>implica a capacidade de exprimir os próprios pontos de vista pela Internet de modo seguro, englobando desde o direito de usuários de Internet à liberdade de expressão online até a liberdade de imprensa e a segurança de jornalistas, </a:t>
            </a:r>
            <a:r>
              <a:rPr lang="pt-BR" dirty="0" err="1"/>
              <a:t>blogueiros</a:t>
            </a:r>
            <a:r>
              <a:rPr lang="pt-BR" dirty="0"/>
              <a:t> e defensores dos direitos humanos, assim como políticas que fomentem o intercâmbio aberto de opiniões e o respeito pelo direito à livre expressão online. </a:t>
            </a:r>
          </a:p>
          <a:p>
            <a:endParaRPr lang="pt-BR" dirty="0"/>
          </a:p>
        </p:txBody>
      </p:sp>
    </p:spTree>
    <p:extLst>
      <p:ext uri="{BB962C8B-B14F-4D97-AF65-F5344CB8AC3E}">
        <p14:creationId xmlns:p14="http://schemas.microsoft.com/office/powerpoint/2010/main" val="1237188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3183"/>
            <a:ext cx="10515600" cy="1632442"/>
          </a:xfrm>
        </p:spPr>
        <p:txBody>
          <a:bodyPr>
            <a:normAutofit fontScale="90000"/>
          </a:bodyPr>
          <a:lstStyle/>
          <a:p>
            <a:pPr algn="ctr"/>
            <a:r>
              <a:rPr lang="pt-BR" sz="3600" dirty="0"/>
              <a:t>As pedras angulares para a promoção de sociedades do conhecimento inclusivas:</a:t>
            </a:r>
            <a:r>
              <a:rPr lang="pt-BR" sz="4000" dirty="0"/>
              <a:t> </a:t>
            </a:r>
            <a:r>
              <a:rPr lang="pt-BR" sz="2700" dirty="0"/>
              <a:t>acesso à informação e ao conhecimento, liberdade de expressão e ética na Internet global</a:t>
            </a:r>
            <a:r>
              <a:rPr lang="pt-BR" sz="3100" dirty="0"/>
              <a:t/>
            </a:r>
            <a:br>
              <a:rPr lang="pt-BR" sz="3100" dirty="0"/>
            </a:br>
            <a:r>
              <a:rPr lang="pt-BR" sz="3100" dirty="0">
                <a:solidFill>
                  <a:srgbClr val="C00000"/>
                </a:solidFill>
              </a:rPr>
              <a:t>UNESCO</a:t>
            </a:r>
          </a:p>
        </p:txBody>
      </p:sp>
      <p:sp>
        <p:nvSpPr>
          <p:cNvPr id="3" name="Espaço Reservado para Conteúdo 2"/>
          <p:cNvSpPr>
            <a:spLocks noGrp="1"/>
          </p:cNvSpPr>
          <p:nvPr>
            <p:ph idx="1"/>
          </p:nvPr>
        </p:nvSpPr>
        <p:spPr/>
        <p:txBody>
          <a:bodyPr>
            <a:normAutofit/>
          </a:bodyPr>
          <a:lstStyle/>
          <a:p>
            <a:pPr marL="0" indent="0">
              <a:buNone/>
            </a:pPr>
            <a:endParaRPr lang="pt-BR" dirty="0"/>
          </a:p>
          <a:p>
            <a:pPr marL="0" indent="0">
              <a:buNone/>
            </a:pPr>
            <a:r>
              <a:rPr lang="pt-BR" dirty="0"/>
              <a:t>A </a:t>
            </a:r>
            <a:r>
              <a:rPr lang="pt-BR" dirty="0">
                <a:solidFill>
                  <a:srgbClr val="C00000"/>
                </a:solidFill>
              </a:rPr>
              <a:t>PRIVACIDADE</a:t>
            </a:r>
            <a:r>
              <a:rPr lang="pt-BR" dirty="0"/>
              <a:t> refere-se, de maneira ampla, às práticas e políticas de Internet que respeitam o direito dos indivíduos de terem uma expectativa razoável de possuírem seu espaço pessoal e controlarem o acesso às informações pessoais. A privacidade deve ser protegida de maneira conciliada com a promoção da abertura e transparência, bem como reconhecendo que a privacidade e sua proteção são bases da liberdade de expressão e confiança na Internet e, portanto, da sua maior utilização para o desenvolvimento social e econômico.</a:t>
            </a:r>
          </a:p>
          <a:p>
            <a:pPr marL="0" indent="0">
              <a:buNone/>
            </a:pPr>
            <a:endParaRPr lang="pt-BR" dirty="0"/>
          </a:p>
        </p:txBody>
      </p:sp>
    </p:spTree>
    <p:extLst>
      <p:ext uri="{BB962C8B-B14F-4D97-AF65-F5344CB8AC3E}">
        <p14:creationId xmlns:p14="http://schemas.microsoft.com/office/powerpoint/2010/main" val="637604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3183"/>
            <a:ext cx="10515600" cy="1632442"/>
          </a:xfrm>
        </p:spPr>
        <p:txBody>
          <a:bodyPr>
            <a:normAutofit fontScale="90000"/>
          </a:bodyPr>
          <a:lstStyle/>
          <a:p>
            <a:pPr algn="ctr"/>
            <a:r>
              <a:rPr lang="pt-BR" sz="3600" dirty="0"/>
              <a:t>As pedras angulares para a promoção de sociedades do conhecimento inclusivas:</a:t>
            </a:r>
            <a:r>
              <a:rPr lang="pt-BR" sz="4000" dirty="0"/>
              <a:t> </a:t>
            </a:r>
            <a:r>
              <a:rPr lang="pt-BR" sz="2700" dirty="0"/>
              <a:t>acesso à informação e ao conhecimento, liberdade de expressão e ética na Internet global</a:t>
            </a:r>
            <a:r>
              <a:rPr lang="pt-BR" sz="3100" dirty="0"/>
              <a:t/>
            </a:r>
            <a:br>
              <a:rPr lang="pt-BR" sz="3100" dirty="0"/>
            </a:br>
            <a:r>
              <a:rPr lang="pt-BR" sz="3100" dirty="0">
                <a:solidFill>
                  <a:srgbClr val="C00000"/>
                </a:solidFill>
              </a:rPr>
              <a:t>UNESCO</a:t>
            </a:r>
          </a:p>
        </p:txBody>
      </p:sp>
      <p:sp>
        <p:nvSpPr>
          <p:cNvPr id="3" name="Espaço Reservado para Conteúdo 2"/>
          <p:cNvSpPr>
            <a:spLocks noGrp="1"/>
          </p:cNvSpPr>
          <p:nvPr>
            <p:ph idx="1"/>
          </p:nvPr>
        </p:nvSpPr>
        <p:spPr/>
        <p:txBody>
          <a:bodyPr>
            <a:normAutofit/>
          </a:bodyPr>
          <a:lstStyle/>
          <a:p>
            <a:r>
              <a:rPr lang="pt-BR" dirty="0"/>
              <a:t>A </a:t>
            </a:r>
            <a:r>
              <a:rPr lang="pt-BR" dirty="0">
                <a:solidFill>
                  <a:srgbClr val="C00000"/>
                </a:solidFill>
              </a:rPr>
              <a:t>ÉTICA</a:t>
            </a:r>
            <a:r>
              <a:rPr lang="pt-BR" dirty="0"/>
              <a:t> considera se as normas, regras e os procedimentos que regem o comportamento online e o desenho da Internet e das mídias digitais afins estão baseados em princípios éticos ancorados nos direitos humanos e voltados à proteção da dignidade e segurança dos indivíduos no ciberespaço, assim, promovendo a acessibilidade, abertura e inclusão na Internet. Por exemplo, o uso da Internet deve ser sensível a considerações éticas, como a não discriminação baseada em gênero, idade ou deficiência; ademais, deve ser moldado pela ética, em vez de ser usado para justificar práticas e políticas de forma retrospectiva, focando na intencionalidade das ações, assim como nos resultados das políticas e práticas de Internet.</a:t>
            </a:r>
          </a:p>
          <a:p>
            <a:endParaRPr lang="pt-BR" dirty="0"/>
          </a:p>
        </p:txBody>
      </p:sp>
    </p:spTree>
    <p:extLst>
      <p:ext uri="{BB962C8B-B14F-4D97-AF65-F5344CB8AC3E}">
        <p14:creationId xmlns:p14="http://schemas.microsoft.com/office/powerpoint/2010/main" val="753786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600" dirty="0"/>
              <a:t>As pedras angulares para a promoção de sociedades do conhecimento inclusivas: </a:t>
            </a:r>
            <a:r>
              <a:rPr lang="pt-BR" sz="2700" dirty="0"/>
              <a:t>acesso à informação e ao conhecimento, liberdade de expressão e ética na Internet global</a:t>
            </a:r>
            <a:r>
              <a:rPr lang="pt-BR" sz="4800" dirty="0"/>
              <a:t/>
            </a:r>
            <a:br>
              <a:rPr lang="pt-BR" sz="4800" dirty="0"/>
            </a:br>
            <a:r>
              <a:rPr lang="pt-BR" sz="3100" dirty="0">
                <a:solidFill>
                  <a:srgbClr val="C00000"/>
                </a:solidFill>
              </a:rPr>
              <a:t>UNESCO</a:t>
            </a:r>
            <a:endParaRPr lang="pt-BR" sz="3100" dirty="0"/>
          </a:p>
        </p:txBody>
      </p:sp>
      <p:sp>
        <p:nvSpPr>
          <p:cNvPr id="3" name="Espaço Reservado para Conteúdo 2"/>
          <p:cNvSpPr>
            <a:spLocks noGrp="1"/>
          </p:cNvSpPr>
          <p:nvPr>
            <p:ph idx="1"/>
          </p:nvPr>
        </p:nvSpPr>
        <p:spPr/>
        <p:txBody>
          <a:bodyPr>
            <a:normAutofit fontScale="77500" lnSpcReduction="20000"/>
          </a:bodyPr>
          <a:lstStyle/>
          <a:p>
            <a:pPr algn="just"/>
            <a:r>
              <a:rPr lang="pt-BR" dirty="0"/>
              <a:t>A </a:t>
            </a:r>
            <a:r>
              <a:rPr lang="pt-BR" dirty="0">
                <a:solidFill>
                  <a:srgbClr val="C00000"/>
                </a:solidFill>
              </a:rPr>
              <a:t>Internet</a:t>
            </a:r>
            <a:r>
              <a:rPr lang="pt-BR" dirty="0"/>
              <a:t> é definida de maneira ampla neste estudo de forma a incluir as tecnologias de informação e comunicação interconectadas, tal como a Web, as mídias sociais, a Internet móvel em desenvolvimento e a Internet das Coisas, incluindo, por exemplo, a computação em nuvem, big data e robótica, cada vez mais centrais para tecnologias em rede. A biometria e outras tecnologias fundamentais para o desenvolvimento de aplicações em rede, como no caso de identificação e segurança pessoal, também se incluem nessa definição.</a:t>
            </a:r>
          </a:p>
          <a:p>
            <a:pPr algn="just"/>
            <a:r>
              <a:rPr lang="pt-BR" dirty="0">
                <a:solidFill>
                  <a:srgbClr val="C00000"/>
                </a:solidFill>
              </a:rPr>
              <a:t>Desafios crescem </a:t>
            </a:r>
            <a:r>
              <a:rPr lang="pt-BR" dirty="0"/>
              <a:t>à medida que mais pessoas no mundo passam a usar a Internet de forma mais central, fazendo com que ela seja, cada vez mais, uma infraestrutura essencial da vida cotidiana, do trabalho e da identidade em muitas partes do mundo</a:t>
            </a:r>
          </a:p>
          <a:p>
            <a:pPr algn="just"/>
            <a:r>
              <a:rPr lang="pt-BR" dirty="0"/>
              <a:t>Todos estão preocupados com o fato de que as </a:t>
            </a:r>
            <a:r>
              <a:rPr lang="pt-BR" dirty="0">
                <a:solidFill>
                  <a:srgbClr val="C00000"/>
                </a:solidFill>
              </a:rPr>
              <a:t>políticas e as práticas </a:t>
            </a:r>
            <a:r>
              <a:rPr lang="pt-BR" dirty="0"/>
              <a:t>que regem a Internet podem minar os princípios e propósitos percebidos como fundamentais, tanto com respeito àqueles centrados na liberdade de expressão como na privacidade da informação pessoal ou na conduta ética, tanto nas consequências imediatas como as de longo prazo.</a:t>
            </a:r>
          </a:p>
          <a:p>
            <a:endParaRPr lang="pt-BR" dirty="0"/>
          </a:p>
        </p:txBody>
      </p:sp>
    </p:spTree>
    <p:extLst>
      <p:ext uri="{BB962C8B-B14F-4D97-AF65-F5344CB8AC3E}">
        <p14:creationId xmlns:p14="http://schemas.microsoft.com/office/powerpoint/2010/main" val="1665857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600" dirty="0"/>
              <a:t>As pedras angulares para a promoção de sociedades do conhecimento inclusivas: </a:t>
            </a:r>
            <a:r>
              <a:rPr lang="pt-BR" sz="2700" dirty="0"/>
              <a:t>acesso à informação e ao conhecimento, liberdade de expressão e ética na Internet global</a:t>
            </a:r>
            <a:r>
              <a:rPr lang="pt-BR" sz="4800" dirty="0"/>
              <a:t/>
            </a:r>
            <a:br>
              <a:rPr lang="pt-BR" sz="4800" dirty="0"/>
            </a:br>
            <a:r>
              <a:rPr lang="pt-BR" sz="3100" dirty="0">
                <a:solidFill>
                  <a:srgbClr val="C00000"/>
                </a:solidFill>
              </a:rPr>
              <a:t>UNESCO</a:t>
            </a:r>
            <a:endParaRPr lang="pt-BR" sz="3100" dirty="0"/>
          </a:p>
        </p:txBody>
      </p:sp>
      <p:sp>
        <p:nvSpPr>
          <p:cNvPr id="3" name="Espaço Reservado para Conteúdo 2"/>
          <p:cNvSpPr>
            <a:spLocks noGrp="1"/>
          </p:cNvSpPr>
          <p:nvPr>
            <p:ph idx="1"/>
          </p:nvPr>
        </p:nvSpPr>
        <p:spPr/>
        <p:txBody>
          <a:bodyPr>
            <a:normAutofit fontScale="92500" lnSpcReduction="10000"/>
          </a:bodyPr>
          <a:lstStyle/>
          <a:p>
            <a:r>
              <a:rPr lang="pt-BR" dirty="0"/>
              <a:t>A noção de </a:t>
            </a:r>
            <a:r>
              <a:rPr lang="pt-BR" dirty="0">
                <a:solidFill>
                  <a:srgbClr val="C00000"/>
                </a:solidFill>
              </a:rPr>
              <a:t>acesso à informação </a:t>
            </a:r>
            <a:r>
              <a:rPr lang="pt-BR" dirty="0"/>
              <a:t>tem obtido ampla ressonância, abordando assuntos como: o acesso a conhecimentos científicos, indígenas e tradicionais; a preservação do patrimônio digital; o respeito à diversidade cultural e linguística, tal como a promoção de conteúdo local em idiomas acessíveis; acesso a uma educação de qualidade para todos, incluindo a educação ao longo da vida e e-</a:t>
            </a:r>
            <a:r>
              <a:rPr lang="pt-BR" dirty="0" err="1"/>
              <a:t>learning</a:t>
            </a:r>
            <a:r>
              <a:rPr lang="pt-BR" dirty="0"/>
              <a:t>; e a promoção da inclusão social online, o que abrange tratar de desigualdades de habilidade, educação, gênero, idade, raça, etnia e acessibilidade por pessoas com deficiência. </a:t>
            </a:r>
          </a:p>
          <a:p>
            <a:r>
              <a:rPr lang="pt-BR" dirty="0"/>
              <a:t>Licenças abertas.</a:t>
            </a:r>
          </a:p>
          <a:p>
            <a:r>
              <a:rPr lang="pt-BR" dirty="0"/>
              <a:t>Cuidados com os conhecimentos e expressões culturais tradicionais.</a:t>
            </a:r>
          </a:p>
          <a:p>
            <a:r>
              <a:rPr lang="pt-BR" dirty="0"/>
              <a:t>Expandir o acesso confiável e economicamente acessível.</a:t>
            </a:r>
          </a:p>
        </p:txBody>
      </p:sp>
    </p:spTree>
    <p:extLst>
      <p:ext uri="{BB962C8B-B14F-4D97-AF65-F5344CB8AC3E}">
        <p14:creationId xmlns:p14="http://schemas.microsoft.com/office/powerpoint/2010/main" val="2356267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600" dirty="0"/>
              <a:t>As pedras angulares para a promoção de sociedades do conhecimento inclusivas: </a:t>
            </a:r>
            <a:r>
              <a:rPr lang="pt-BR" sz="2700" dirty="0"/>
              <a:t>acesso à informação e ao conhecimento, liberdade de expressão e ética na Internet global</a:t>
            </a:r>
            <a:r>
              <a:rPr lang="pt-BR" sz="4800" dirty="0"/>
              <a:t/>
            </a:r>
            <a:br>
              <a:rPr lang="pt-BR" sz="4800" dirty="0"/>
            </a:br>
            <a:r>
              <a:rPr lang="pt-BR" sz="3100" dirty="0">
                <a:solidFill>
                  <a:srgbClr val="C00000"/>
                </a:solidFill>
              </a:rPr>
              <a:t>UNESCO</a:t>
            </a:r>
            <a:endParaRPr lang="pt-BR" sz="3100" dirty="0"/>
          </a:p>
        </p:txBody>
      </p:sp>
      <p:sp>
        <p:nvSpPr>
          <p:cNvPr id="3" name="Espaço Reservado para Conteúdo 2"/>
          <p:cNvSpPr>
            <a:spLocks noGrp="1"/>
          </p:cNvSpPr>
          <p:nvPr>
            <p:ph idx="1"/>
          </p:nvPr>
        </p:nvSpPr>
        <p:spPr/>
        <p:txBody>
          <a:bodyPr>
            <a:normAutofit fontScale="77500" lnSpcReduction="20000"/>
          </a:bodyPr>
          <a:lstStyle/>
          <a:p>
            <a:pPr marL="0" indent="0">
              <a:buNone/>
            </a:pPr>
            <a:r>
              <a:rPr lang="pt-BR" dirty="0"/>
              <a:t>4. </a:t>
            </a:r>
            <a:r>
              <a:rPr lang="pt-BR" dirty="0">
                <a:solidFill>
                  <a:srgbClr val="C00000"/>
                </a:solidFill>
              </a:rPr>
              <a:t>Dimensões éticas da Sociedade da Informação</a:t>
            </a:r>
          </a:p>
          <a:p>
            <a:r>
              <a:rPr lang="pt-BR" dirty="0"/>
              <a:t>A ética tem ocupado um lugar central à medida que a Internet tem reduzido as distâncias geográficas, culturais e políticas entre pessoas.</a:t>
            </a:r>
            <a:endParaRPr lang="pt-BR" dirty="0">
              <a:solidFill>
                <a:srgbClr val="C00000"/>
              </a:solidFill>
            </a:endParaRPr>
          </a:p>
          <a:p>
            <a:r>
              <a:rPr lang="pt-BR" dirty="0"/>
              <a:t>O ambiente online é “</a:t>
            </a:r>
            <a:r>
              <a:rPr lang="pt-BR" dirty="0" err="1">
                <a:solidFill>
                  <a:srgbClr val="C00000"/>
                </a:solidFill>
              </a:rPr>
              <a:t>glocal</a:t>
            </a:r>
            <a:r>
              <a:rPr lang="pt-BR" dirty="0"/>
              <a:t>”, ou seja, ele é simultaneamente global e local, o que significa que indivíduos e demais atores devem refletir sobre como conteúdos podem ser criados, lidos e entendidos por pessoas que não compartilham de seu contexto local ou marco normativo. Ao mesmo tempo, existem implicações materiais concretas na era digital, tal como o descarte de resíduos eletrônicos e seu impacto para o meio ambiente, fatores que são igualmente críticos de se considerar de um ponto de vista ético. Conforme colocado por alguns, </a:t>
            </a:r>
            <a:r>
              <a:rPr lang="pt-BR" dirty="0">
                <a:solidFill>
                  <a:srgbClr val="C00000"/>
                </a:solidFill>
              </a:rPr>
              <a:t>a Internet está se movendo com mais rapidez do que a capacidade da sociedade de se adaptar, e não há marcos referenciais éticos bem estabelecidos para determinar o que é aceitável e o que não é</a:t>
            </a:r>
            <a:r>
              <a:rPr lang="pt-BR" dirty="0"/>
              <a:t>.</a:t>
            </a:r>
          </a:p>
          <a:p>
            <a:r>
              <a:rPr lang="pt-BR" dirty="0"/>
              <a:t>Internet deve ajudar no avanço do respeito pela diversidade cultural e social, assim como por outras formas de diversidade, dentro da realização mais ampla dos direitos humanos universais e valores associados, como o bem-estar.</a:t>
            </a:r>
          </a:p>
          <a:p>
            <a:endParaRPr lang="pt-BR" dirty="0"/>
          </a:p>
          <a:p>
            <a:endParaRPr lang="pt-BR" dirty="0"/>
          </a:p>
        </p:txBody>
      </p:sp>
    </p:spTree>
    <p:extLst>
      <p:ext uri="{BB962C8B-B14F-4D97-AF65-F5344CB8AC3E}">
        <p14:creationId xmlns:p14="http://schemas.microsoft.com/office/powerpoint/2010/main" val="3357385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DF651B8-2C57-43A8-8D16-2DF529B563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86B72C03-45E5-4E6F-9215-9255409585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12192000" cy="6858000"/>
          </a:xfrm>
          <a:custGeom>
            <a:avLst/>
            <a:gdLst>
              <a:gd name="connsiteX0" fmla="*/ 4425477 w 12192000"/>
              <a:gd name="connsiteY0" fmla="*/ 0 h 6858000"/>
              <a:gd name="connsiteX1" fmla="*/ 4347610 w 12192000"/>
              <a:gd name="connsiteY1" fmla="*/ 0 h 6858000"/>
              <a:gd name="connsiteX2" fmla="*/ 4347610 w 12192000"/>
              <a:gd name="connsiteY2" fmla="*/ 1741593 h 6858000"/>
              <a:gd name="connsiteX3" fmla="*/ 0 w 12192000"/>
              <a:gd name="connsiteY3" fmla="*/ 1741593 h 6858000"/>
              <a:gd name="connsiteX4" fmla="*/ 0 w 12192000"/>
              <a:gd name="connsiteY4" fmla="*/ 1819459 h 6858000"/>
              <a:gd name="connsiteX5" fmla="*/ 4347610 w 12192000"/>
              <a:gd name="connsiteY5" fmla="*/ 1819459 h 6858000"/>
              <a:gd name="connsiteX6" fmla="*/ 4347610 w 12192000"/>
              <a:gd name="connsiteY6" fmla="*/ 6125184 h 6858000"/>
              <a:gd name="connsiteX7" fmla="*/ 0 w 12192000"/>
              <a:gd name="connsiteY7" fmla="*/ 6125184 h 6858000"/>
              <a:gd name="connsiteX8" fmla="*/ 0 w 12192000"/>
              <a:gd name="connsiteY8" fmla="*/ 6203050 h 6858000"/>
              <a:gd name="connsiteX9" fmla="*/ 4347610 w 12192000"/>
              <a:gd name="connsiteY9" fmla="*/ 6203050 h 6858000"/>
              <a:gd name="connsiteX10" fmla="*/ 4347610 w 12192000"/>
              <a:gd name="connsiteY10" fmla="*/ 6858000 h 6858000"/>
              <a:gd name="connsiteX11" fmla="*/ 4425477 w 12192000"/>
              <a:gd name="connsiteY11" fmla="*/ 6858000 h 6858000"/>
              <a:gd name="connsiteX12" fmla="*/ 4425477 w 12192000"/>
              <a:gd name="connsiteY12" fmla="*/ 6203050 h 6858000"/>
              <a:gd name="connsiteX13" fmla="*/ 11597671 w 12192000"/>
              <a:gd name="connsiteY13" fmla="*/ 6203050 h 6858000"/>
              <a:gd name="connsiteX14" fmla="*/ 12192000 w 12192000"/>
              <a:gd name="connsiteY14" fmla="*/ 6203050 h 6858000"/>
              <a:gd name="connsiteX15" fmla="*/ 12192000 w 12192000"/>
              <a:gd name="connsiteY15" fmla="*/ 6125184 h 6858000"/>
              <a:gd name="connsiteX16" fmla="*/ 11597671 w 12192000"/>
              <a:gd name="connsiteY16" fmla="*/ 6125184 h 6858000"/>
              <a:gd name="connsiteX17" fmla="*/ 11597671 w 12192000"/>
              <a:gd name="connsiteY17" fmla="*/ 1819459 h 6858000"/>
              <a:gd name="connsiteX18" fmla="*/ 12192000 w 12192000"/>
              <a:gd name="connsiteY18" fmla="*/ 1819459 h 6858000"/>
              <a:gd name="connsiteX19" fmla="*/ 12192000 w 12192000"/>
              <a:gd name="connsiteY19" fmla="*/ 1741593 h 6858000"/>
              <a:gd name="connsiteX20" fmla="*/ 4425477 w 12192000"/>
              <a:gd name="connsiteY20" fmla="*/ 1741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4425477" y="0"/>
                </a:moveTo>
                <a:lnTo>
                  <a:pt x="4347610" y="0"/>
                </a:lnTo>
                <a:lnTo>
                  <a:pt x="4347610" y="1741593"/>
                </a:lnTo>
                <a:lnTo>
                  <a:pt x="0" y="1741593"/>
                </a:lnTo>
                <a:lnTo>
                  <a:pt x="0" y="1819459"/>
                </a:lnTo>
                <a:lnTo>
                  <a:pt x="4347610" y="1819459"/>
                </a:lnTo>
                <a:lnTo>
                  <a:pt x="4347610" y="6125184"/>
                </a:lnTo>
                <a:lnTo>
                  <a:pt x="0" y="6125184"/>
                </a:lnTo>
                <a:lnTo>
                  <a:pt x="0" y="6203050"/>
                </a:lnTo>
                <a:lnTo>
                  <a:pt x="4347610" y="6203050"/>
                </a:lnTo>
                <a:lnTo>
                  <a:pt x="4347610" y="6858000"/>
                </a:lnTo>
                <a:lnTo>
                  <a:pt x="4425477" y="6858000"/>
                </a:lnTo>
                <a:lnTo>
                  <a:pt x="4425477" y="6203050"/>
                </a:lnTo>
                <a:lnTo>
                  <a:pt x="11597671" y="6203050"/>
                </a:lnTo>
                <a:lnTo>
                  <a:pt x="12192000" y="6203050"/>
                </a:lnTo>
                <a:lnTo>
                  <a:pt x="12192000" y="6125184"/>
                </a:lnTo>
                <a:lnTo>
                  <a:pt x="11597671" y="6125184"/>
                </a:lnTo>
                <a:lnTo>
                  <a:pt x="11597671" y="1819459"/>
                </a:lnTo>
                <a:lnTo>
                  <a:pt x="12192000" y="1819459"/>
                </a:lnTo>
                <a:lnTo>
                  <a:pt x="12192000" y="1741593"/>
                </a:lnTo>
                <a:lnTo>
                  <a:pt x="4425477" y="1741593"/>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ítulo 3">
            <a:extLst>
              <a:ext uri="{FF2B5EF4-FFF2-40B4-BE49-F238E27FC236}">
                <a16:creationId xmlns:a16="http://schemas.microsoft.com/office/drawing/2014/main" xmlns="" id="{1D9DA229-260C-4142-83AC-37E6799954AE}"/>
              </a:ext>
            </a:extLst>
          </p:cNvPr>
          <p:cNvSpPr>
            <a:spLocks noGrp="1"/>
          </p:cNvSpPr>
          <p:nvPr>
            <p:ph type="title"/>
          </p:nvPr>
        </p:nvSpPr>
        <p:spPr>
          <a:xfrm>
            <a:off x="1840233" y="2665380"/>
            <a:ext cx="4576119" cy="2696184"/>
          </a:xfrm>
        </p:spPr>
        <p:txBody>
          <a:bodyPr vert="horz" lIns="91440" tIns="45720" rIns="91440" bIns="45720" rtlCol="0" anchor="b">
            <a:normAutofit/>
          </a:bodyPr>
          <a:lstStyle/>
          <a:p>
            <a:r>
              <a:rPr lang="en-US" sz="3200" kern="1200" dirty="0">
                <a:solidFill>
                  <a:schemeClr val="bg1"/>
                </a:solidFill>
                <a:latin typeface="+mj-lt"/>
                <a:ea typeface="+mj-ea"/>
                <a:cs typeface="+mj-cs"/>
              </a:rPr>
              <a:t>IDEIAS PARA ADIAR O FIM DO MUNDO</a:t>
            </a:r>
          </a:p>
        </p:txBody>
      </p:sp>
      <p:sp>
        <p:nvSpPr>
          <p:cNvPr id="5" name="Subtítulo 4">
            <a:extLst>
              <a:ext uri="{FF2B5EF4-FFF2-40B4-BE49-F238E27FC236}">
                <a16:creationId xmlns:a16="http://schemas.microsoft.com/office/drawing/2014/main" xmlns="" id="{4D82950B-ADA8-44E6-BC3A-9FD598EB86AE}"/>
              </a:ext>
            </a:extLst>
          </p:cNvPr>
          <p:cNvSpPr>
            <a:spLocks noGrp="1"/>
          </p:cNvSpPr>
          <p:nvPr>
            <p:ph idx="1"/>
          </p:nvPr>
        </p:nvSpPr>
        <p:spPr>
          <a:xfrm>
            <a:off x="8633879" y="2625624"/>
            <a:ext cx="3070441" cy="2696184"/>
          </a:xfrm>
        </p:spPr>
        <p:txBody>
          <a:bodyPr vert="horz" lIns="91440" tIns="45720" rIns="91440" bIns="45720" rtlCol="0" anchor="b">
            <a:normAutofit/>
          </a:bodyPr>
          <a:lstStyle/>
          <a:p>
            <a:pPr marL="0" indent="0">
              <a:buNone/>
            </a:pPr>
            <a:r>
              <a:rPr lang="en-US" kern="1200" dirty="0">
                <a:solidFill>
                  <a:srgbClr val="C00000"/>
                </a:solidFill>
                <a:latin typeface="+mn-lt"/>
                <a:ea typeface="+mn-ea"/>
                <a:cs typeface="+mn-cs"/>
              </a:rPr>
              <a:t>AILTON KRENAK</a:t>
            </a:r>
          </a:p>
        </p:txBody>
      </p:sp>
      <p:sp>
        <p:nvSpPr>
          <p:cNvPr id="14" name="Rectangle 13">
            <a:extLst>
              <a:ext uri="{FF2B5EF4-FFF2-40B4-BE49-F238E27FC236}">
                <a16:creationId xmlns:a16="http://schemas.microsoft.com/office/drawing/2014/main" xmlns="" id="{F02ACFB9-0CCE-4C5A-BCC0-F3C061B671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91652" y="0"/>
            <a:ext cx="4400348" cy="1779814"/>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Rectangle 15">
            <a:extLst>
              <a:ext uri="{FF2B5EF4-FFF2-40B4-BE49-F238E27FC236}">
                <a16:creationId xmlns:a16="http://schemas.microsoft.com/office/drawing/2014/main" xmlns="" id="{1915A3A7-9D83-4A16-8103-9FB0B6626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43064" y="6167619"/>
            <a:ext cx="4348936" cy="69038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236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AILTON KRENAK</a:t>
            </a:r>
            <a:endParaRPr lang="pt-BR" b="1" dirty="0"/>
          </a:p>
        </p:txBody>
      </p:sp>
      <p:pic>
        <p:nvPicPr>
          <p:cNvPr id="2050" name="Picture 2" descr="Ailton Krenak | Enciclopédia Itaú Cultur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4127" y="1825625"/>
            <a:ext cx="652374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67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3DF651B8-2C57-43A8-8D16-2DF529B563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86B72C03-45E5-4E6F-9215-9255409585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12192000" cy="6858000"/>
          </a:xfrm>
          <a:custGeom>
            <a:avLst/>
            <a:gdLst>
              <a:gd name="connsiteX0" fmla="*/ 4425477 w 12192000"/>
              <a:gd name="connsiteY0" fmla="*/ 0 h 6858000"/>
              <a:gd name="connsiteX1" fmla="*/ 4347610 w 12192000"/>
              <a:gd name="connsiteY1" fmla="*/ 0 h 6858000"/>
              <a:gd name="connsiteX2" fmla="*/ 4347610 w 12192000"/>
              <a:gd name="connsiteY2" fmla="*/ 1741593 h 6858000"/>
              <a:gd name="connsiteX3" fmla="*/ 0 w 12192000"/>
              <a:gd name="connsiteY3" fmla="*/ 1741593 h 6858000"/>
              <a:gd name="connsiteX4" fmla="*/ 0 w 12192000"/>
              <a:gd name="connsiteY4" fmla="*/ 1819459 h 6858000"/>
              <a:gd name="connsiteX5" fmla="*/ 4347610 w 12192000"/>
              <a:gd name="connsiteY5" fmla="*/ 1819459 h 6858000"/>
              <a:gd name="connsiteX6" fmla="*/ 4347610 w 12192000"/>
              <a:gd name="connsiteY6" fmla="*/ 6125184 h 6858000"/>
              <a:gd name="connsiteX7" fmla="*/ 0 w 12192000"/>
              <a:gd name="connsiteY7" fmla="*/ 6125184 h 6858000"/>
              <a:gd name="connsiteX8" fmla="*/ 0 w 12192000"/>
              <a:gd name="connsiteY8" fmla="*/ 6203050 h 6858000"/>
              <a:gd name="connsiteX9" fmla="*/ 4347610 w 12192000"/>
              <a:gd name="connsiteY9" fmla="*/ 6203050 h 6858000"/>
              <a:gd name="connsiteX10" fmla="*/ 4347610 w 12192000"/>
              <a:gd name="connsiteY10" fmla="*/ 6858000 h 6858000"/>
              <a:gd name="connsiteX11" fmla="*/ 4425477 w 12192000"/>
              <a:gd name="connsiteY11" fmla="*/ 6858000 h 6858000"/>
              <a:gd name="connsiteX12" fmla="*/ 4425477 w 12192000"/>
              <a:gd name="connsiteY12" fmla="*/ 6203050 h 6858000"/>
              <a:gd name="connsiteX13" fmla="*/ 11597671 w 12192000"/>
              <a:gd name="connsiteY13" fmla="*/ 6203050 h 6858000"/>
              <a:gd name="connsiteX14" fmla="*/ 12192000 w 12192000"/>
              <a:gd name="connsiteY14" fmla="*/ 6203050 h 6858000"/>
              <a:gd name="connsiteX15" fmla="*/ 12192000 w 12192000"/>
              <a:gd name="connsiteY15" fmla="*/ 6125184 h 6858000"/>
              <a:gd name="connsiteX16" fmla="*/ 11597671 w 12192000"/>
              <a:gd name="connsiteY16" fmla="*/ 6125184 h 6858000"/>
              <a:gd name="connsiteX17" fmla="*/ 11597671 w 12192000"/>
              <a:gd name="connsiteY17" fmla="*/ 1819459 h 6858000"/>
              <a:gd name="connsiteX18" fmla="*/ 12192000 w 12192000"/>
              <a:gd name="connsiteY18" fmla="*/ 1819459 h 6858000"/>
              <a:gd name="connsiteX19" fmla="*/ 12192000 w 12192000"/>
              <a:gd name="connsiteY19" fmla="*/ 1741593 h 6858000"/>
              <a:gd name="connsiteX20" fmla="*/ 4425477 w 12192000"/>
              <a:gd name="connsiteY20" fmla="*/ 1741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4425477" y="0"/>
                </a:moveTo>
                <a:lnTo>
                  <a:pt x="4347610" y="0"/>
                </a:lnTo>
                <a:lnTo>
                  <a:pt x="4347610" y="1741593"/>
                </a:lnTo>
                <a:lnTo>
                  <a:pt x="0" y="1741593"/>
                </a:lnTo>
                <a:lnTo>
                  <a:pt x="0" y="1819459"/>
                </a:lnTo>
                <a:lnTo>
                  <a:pt x="4347610" y="1819459"/>
                </a:lnTo>
                <a:lnTo>
                  <a:pt x="4347610" y="6125184"/>
                </a:lnTo>
                <a:lnTo>
                  <a:pt x="0" y="6125184"/>
                </a:lnTo>
                <a:lnTo>
                  <a:pt x="0" y="6203050"/>
                </a:lnTo>
                <a:lnTo>
                  <a:pt x="4347610" y="6203050"/>
                </a:lnTo>
                <a:lnTo>
                  <a:pt x="4347610" y="6858000"/>
                </a:lnTo>
                <a:lnTo>
                  <a:pt x="4425477" y="6858000"/>
                </a:lnTo>
                <a:lnTo>
                  <a:pt x="4425477" y="6203050"/>
                </a:lnTo>
                <a:lnTo>
                  <a:pt x="11597671" y="6203050"/>
                </a:lnTo>
                <a:lnTo>
                  <a:pt x="12192000" y="6203050"/>
                </a:lnTo>
                <a:lnTo>
                  <a:pt x="12192000" y="6125184"/>
                </a:lnTo>
                <a:lnTo>
                  <a:pt x="11597671" y="6125184"/>
                </a:lnTo>
                <a:lnTo>
                  <a:pt x="11597671" y="1819459"/>
                </a:lnTo>
                <a:lnTo>
                  <a:pt x="12192000" y="1819459"/>
                </a:lnTo>
                <a:lnTo>
                  <a:pt x="12192000" y="1741593"/>
                </a:lnTo>
                <a:lnTo>
                  <a:pt x="4425477" y="1741593"/>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ítulo 3">
            <a:extLst>
              <a:ext uri="{FF2B5EF4-FFF2-40B4-BE49-F238E27FC236}">
                <a16:creationId xmlns:a16="http://schemas.microsoft.com/office/drawing/2014/main" xmlns="" id="{1D9DA229-260C-4142-83AC-37E6799954AE}"/>
              </a:ext>
            </a:extLst>
          </p:cNvPr>
          <p:cNvSpPr>
            <a:spLocks noGrp="1"/>
          </p:cNvSpPr>
          <p:nvPr>
            <p:ph type="ctrTitle"/>
          </p:nvPr>
        </p:nvSpPr>
        <p:spPr>
          <a:xfrm>
            <a:off x="1840233" y="2625624"/>
            <a:ext cx="4576119" cy="2696184"/>
          </a:xfrm>
        </p:spPr>
        <p:txBody>
          <a:bodyPr anchor="b">
            <a:normAutofit/>
          </a:bodyPr>
          <a:lstStyle/>
          <a:p>
            <a:pPr algn="l"/>
            <a:r>
              <a:rPr lang="pt-BR" sz="3200">
                <a:solidFill>
                  <a:schemeClr val="bg1"/>
                </a:solidFill>
              </a:rPr>
              <a:t>A SOCIEDADE EM REDE</a:t>
            </a:r>
          </a:p>
        </p:txBody>
      </p:sp>
      <p:sp>
        <p:nvSpPr>
          <p:cNvPr id="5" name="Subtítulo 4">
            <a:extLst>
              <a:ext uri="{FF2B5EF4-FFF2-40B4-BE49-F238E27FC236}">
                <a16:creationId xmlns:a16="http://schemas.microsoft.com/office/drawing/2014/main" xmlns="" id="{4D82950B-ADA8-44E6-BC3A-9FD598EB86AE}"/>
              </a:ext>
            </a:extLst>
          </p:cNvPr>
          <p:cNvSpPr>
            <a:spLocks noGrp="1"/>
          </p:cNvSpPr>
          <p:nvPr>
            <p:ph type="subTitle" idx="1"/>
          </p:nvPr>
        </p:nvSpPr>
        <p:spPr>
          <a:xfrm>
            <a:off x="8633879" y="2625624"/>
            <a:ext cx="3070441" cy="2696184"/>
          </a:xfrm>
        </p:spPr>
        <p:txBody>
          <a:bodyPr anchor="b">
            <a:normAutofit/>
          </a:bodyPr>
          <a:lstStyle/>
          <a:p>
            <a:pPr algn="l"/>
            <a:r>
              <a:rPr lang="pt-BR" sz="2800" dirty="0">
                <a:solidFill>
                  <a:srgbClr val="C00000"/>
                </a:solidFill>
              </a:rPr>
              <a:t>MANUEL CASTELLS</a:t>
            </a:r>
          </a:p>
        </p:txBody>
      </p:sp>
      <p:sp>
        <p:nvSpPr>
          <p:cNvPr id="23" name="Rectangle 22">
            <a:extLst>
              <a:ext uri="{FF2B5EF4-FFF2-40B4-BE49-F238E27FC236}">
                <a16:creationId xmlns:a16="http://schemas.microsoft.com/office/drawing/2014/main" xmlns="" id="{F02ACFB9-0CCE-4C5A-BCC0-F3C061B671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91652" y="0"/>
            <a:ext cx="4400348" cy="1779814"/>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5" name="Rectangle 24">
            <a:extLst>
              <a:ext uri="{FF2B5EF4-FFF2-40B4-BE49-F238E27FC236}">
                <a16:creationId xmlns:a16="http://schemas.microsoft.com/office/drawing/2014/main" xmlns="" id="{1915A3A7-9D83-4A16-8103-9FB0B6626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43064" y="6167619"/>
            <a:ext cx="4348936" cy="69038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621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dirty="0" smtClean="0"/>
              <a:t>Reflexão sobre valores, saberes e práticas </a:t>
            </a:r>
            <a:r>
              <a:rPr lang="pt-BR" dirty="0" err="1" smtClean="0"/>
              <a:t>invisibilizadas</a:t>
            </a:r>
            <a:r>
              <a:rPr lang="pt-BR" dirty="0" smtClean="0"/>
              <a:t> por uma cultura hegemônica </a:t>
            </a:r>
            <a:r>
              <a:rPr lang="pt-BR" dirty="0" smtClean="0"/>
              <a:t>acelerada.</a:t>
            </a:r>
          </a:p>
          <a:p>
            <a:pPr algn="just"/>
            <a:r>
              <a:rPr lang="pt-BR" dirty="0"/>
              <a:t>Precedência e ambição universalista das cosmovisões de matriz liberal que se tornaram hegemônicas na modernidade </a:t>
            </a:r>
            <a:r>
              <a:rPr lang="pt-BR" dirty="0" smtClean="0"/>
              <a:t>ocidental.</a:t>
            </a:r>
            <a:endParaRPr lang="pt-BR" dirty="0" smtClean="0"/>
          </a:p>
          <a:p>
            <a:pPr algn="just"/>
            <a:endParaRPr lang="pt-BR" dirty="0"/>
          </a:p>
        </p:txBody>
      </p:sp>
    </p:spTree>
    <p:extLst>
      <p:ext uri="{BB962C8B-B14F-4D97-AF65-F5344CB8AC3E}">
        <p14:creationId xmlns:p14="http://schemas.microsoft.com/office/powerpoint/2010/main" val="1267746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49B61-D55A-4DB6-937F-BC18A48AD2F4}"/>
              </a:ext>
            </a:extLst>
          </p:cNvPr>
          <p:cNvSpPr>
            <a:spLocks noGrp="1"/>
          </p:cNvSpPr>
          <p:nvPr>
            <p:ph type="title"/>
          </p:nvPr>
        </p:nvSpPr>
        <p:spPr/>
        <p:txBody>
          <a:bodyPr/>
          <a:lstStyle/>
          <a:p>
            <a:pPr algn="ctr"/>
            <a:r>
              <a:rPr lang="pt-BR" dirty="0"/>
              <a:t>Ideias para adiar o fim do mundo</a:t>
            </a:r>
            <a:br>
              <a:rPr lang="pt-BR" dirty="0"/>
            </a:br>
            <a:r>
              <a:rPr lang="pt-BR" dirty="0">
                <a:solidFill>
                  <a:srgbClr val="C00000"/>
                </a:solidFill>
              </a:rPr>
              <a:t>Ailton </a:t>
            </a:r>
            <a:r>
              <a:rPr lang="pt-BR" dirty="0" err="1">
                <a:solidFill>
                  <a:srgbClr val="C00000"/>
                </a:solidFill>
              </a:rPr>
              <a:t>Krenak</a:t>
            </a:r>
            <a:endParaRPr lang="pt-BR" dirty="0">
              <a:solidFill>
                <a:srgbClr val="C00000"/>
              </a:solidFill>
            </a:endParaRPr>
          </a:p>
        </p:txBody>
      </p:sp>
      <p:sp>
        <p:nvSpPr>
          <p:cNvPr id="3" name="Espaço Reservado para Conteúdo 2">
            <a:extLst>
              <a:ext uri="{FF2B5EF4-FFF2-40B4-BE49-F238E27FC236}">
                <a16:creationId xmlns:a16="http://schemas.microsoft.com/office/drawing/2014/main" xmlns="" id="{7B53246F-1E2A-4744-A61E-E915ECEDECD5}"/>
              </a:ext>
            </a:extLst>
          </p:cNvPr>
          <p:cNvSpPr>
            <a:spLocks noGrp="1"/>
          </p:cNvSpPr>
          <p:nvPr>
            <p:ph idx="1"/>
          </p:nvPr>
        </p:nvSpPr>
        <p:spPr/>
        <p:txBody>
          <a:bodyPr>
            <a:normAutofit fontScale="92500" lnSpcReduction="20000"/>
          </a:bodyPr>
          <a:lstStyle/>
          <a:p>
            <a:pPr algn="just"/>
            <a:r>
              <a:rPr lang="pt-BR" dirty="0"/>
              <a:t>Crítica à ideia de humanidade como algo separado da natureza.</a:t>
            </a:r>
          </a:p>
          <a:p>
            <a:pPr algn="just"/>
            <a:r>
              <a:rPr lang="pt-BR" dirty="0"/>
              <a:t>“</a:t>
            </a:r>
            <a:r>
              <a:rPr lang="pt-BR" dirty="0">
                <a:solidFill>
                  <a:srgbClr val="C00000"/>
                </a:solidFill>
              </a:rPr>
              <a:t>Como é que, ao longo dos últimos 2 ou 3 mil anos, nós construímos a ideia de humanidade?</a:t>
            </a:r>
            <a:r>
              <a:rPr lang="pt-BR" dirty="0"/>
              <a:t> Será que ela não está na base de muitas das escolhas erradas que fizemos, justificando o uso da violência?” (p.10).</a:t>
            </a:r>
          </a:p>
          <a:p>
            <a:pPr algn="just"/>
            <a:r>
              <a:rPr lang="pt-BR" dirty="0"/>
              <a:t>“Como justificar que somos uma humanidade se mais de 70% estão totalmente alienados do mínimo exercício de ser?” (p.14).</a:t>
            </a:r>
          </a:p>
          <a:p>
            <a:pPr algn="just"/>
            <a:r>
              <a:rPr lang="pt-BR" dirty="0">
                <a:solidFill>
                  <a:srgbClr val="C00000"/>
                </a:solidFill>
              </a:rPr>
              <a:t>Como parar nossa marcha rumo ao abismo?</a:t>
            </a:r>
          </a:p>
          <a:p>
            <a:pPr algn="just"/>
            <a:r>
              <a:rPr lang="pt-BR" dirty="0"/>
              <a:t>Desastre socioambiental  que vivemos é fruto de uma visão estreita do mundo: </a:t>
            </a:r>
            <a:r>
              <a:rPr lang="pt-BR" dirty="0" err="1"/>
              <a:t>Antropoceno</a:t>
            </a:r>
            <a:r>
              <a:rPr lang="pt-BR" dirty="0"/>
              <a:t>.</a:t>
            </a:r>
          </a:p>
          <a:p>
            <a:pPr algn="just"/>
            <a:r>
              <a:rPr lang="pt-BR" dirty="0"/>
              <a:t>Resistência indígena se sustenta no reconhecimento da diversidade, na multiplicidade de formas de compreender e estar no mundo, na recusa da legitimação do ser humano como centro e superior aos demais seres.</a:t>
            </a:r>
          </a:p>
        </p:txBody>
      </p:sp>
    </p:spTree>
    <p:extLst>
      <p:ext uri="{BB962C8B-B14F-4D97-AF65-F5344CB8AC3E}">
        <p14:creationId xmlns:p14="http://schemas.microsoft.com/office/powerpoint/2010/main" val="3428212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49B61-D55A-4DB6-937F-BC18A48AD2F4}"/>
              </a:ext>
            </a:extLst>
          </p:cNvPr>
          <p:cNvSpPr>
            <a:spLocks noGrp="1"/>
          </p:cNvSpPr>
          <p:nvPr>
            <p:ph type="title"/>
          </p:nvPr>
        </p:nvSpPr>
        <p:spPr/>
        <p:txBody>
          <a:bodyPr/>
          <a:lstStyle/>
          <a:p>
            <a:pPr algn="ctr"/>
            <a:r>
              <a:rPr lang="pt-BR" dirty="0"/>
              <a:t>Ideias para adiar o fim do mundo</a:t>
            </a:r>
            <a:br>
              <a:rPr lang="pt-BR" dirty="0"/>
            </a:br>
            <a:r>
              <a:rPr lang="pt-BR" dirty="0">
                <a:solidFill>
                  <a:srgbClr val="C00000"/>
                </a:solidFill>
              </a:rPr>
              <a:t>Ailton </a:t>
            </a:r>
            <a:r>
              <a:rPr lang="pt-BR" dirty="0" err="1">
                <a:solidFill>
                  <a:srgbClr val="C00000"/>
                </a:solidFill>
              </a:rPr>
              <a:t>Krenak</a:t>
            </a:r>
            <a:endParaRPr lang="pt-BR" dirty="0">
              <a:solidFill>
                <a:srgbClr val="C00000"/>
              </a:solidFill>
            </a:endParaRPr>
          </a:p>
        </p:txBody>
      </p:sp>
      <p:sp>
        <p:nvSpPr>
          <p:cNvPr id="3" name="Espaço Reservado para Conteúdo 2">
            <a:extLst>
              <a:ext uri="{FF2B5EF4-FFF2-40B4-BE49-F238E27FC236}">
                <a16:creationId xmlns:a16="http://schemas.microsoft.com/office/drawing/2014/main" xmlns="" id="{7B53246F-1E2A-4744-A61E-E915ECEDECD5}"/>
              </a:ext>
            </a:extLst>
          </p:cNvPr>
          <p:cNvSpPr>
            <a:spLocks noGrp="1"/>
          </p:cNvSpPr>
          <p:nvPr>
            <p:ph idx="1"/>
          </p:nvPr>
        </p:nvSpPr>
        <p:spPr/>
        <p:txBody>
          <a:bodyPr>
            <a:normAutofit fontScale="92500" lnSpcReduction="10000"/>
          </a:bodyPr>
          <a:lstStyle/>
          <a:p>
            <a:r>
              <a:rPr lang="pt-BR" dirty="0"/>
              <a:t>“Nosso tempo é especialista em criar ausências: do sentido de viver em sociedade, do próprio sentido da experiência da vida. Isso gera uma intolerância muito grande com relação a quem ainda é capaz de experimentar o prazer de estar vivo, de dançar, de cantar (...). Minha provocação sobre adiar o fim do mundo é sempre poder contar mais uma história” (p.26).</a:t>
            </a:r>
          </a:p>
          <a:p>
            <a:r>
              <a:rPr lang="pt-BR" dirty="0"/>
              <a:t>“A ideia de que os brancos europeus podiam sair colonizando o resto do mundo estava sustentado na </a:t>
            </a:r>
            <a:r>
              <a:rPr lang="pt-BR" dirty="0">
                <a:solidFill>
                  <a:srgbClr val="C00000"/>
                </a:solidFill>
              </a:rPr>
              <a:t>premissa de que havia uma humanidade esclarecida que precisava ir ao encontro da humanidade obscurecida</a:t>
            </a:r>
            <a:r>
              <a:rPr lang="pt-BR" dirty="0"/>
              <a:t>, trazendo-a para essa luz incrível. Esse chamado para o seio da civilização sempre foi justificado pela noção de que existe um jeito de estar aqui na Terra, uma certa verdade, ou uma concepção de verdade, que guiou muitas das escolhas feitas em diferentes períodos da história” (p.11).</a:t>
            </a:r>
          </a:p>
        </p:txBody>
      </p:sp>
    </p:spTree>
    <p:extLst>
      <p:ext uri="{BB962C8B-B14F-4D97-AF65-F5344CB8AC3E}">
        <p14:creationId xmlns:p14="http://schemas.microsoft.com/office/powerpoint/2010/main" val="205865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49B61-D55A-4DB6-937F-BC18A48AD2F4}"/>
              </a:ext>
            </a:extLst>
          </p:cNvPr>
          <p:cNvSpPr>
            <a:spLocks noGrp="1"/>
          </p:cNvSpPr>
          <p:nvPr>
            <p:ph type="title"/>
          </p:nvPr>
        </p:nvSpPr>
        <p:spPr/>
        <p:txBody>
          <a:bodyPr/>
          <a:lstStyle/>
          <a:p>
            <a:pPr algn="ctr"/>
            <a:r>
              <a:rPr lang="pt-BR" dirty="0"/>
              <a:t>Ideias para adiar o fim do mundo</a:t>
            </a:r>
            <a:br>
              <a:rPr lang="pt-BR" dirty="0"/>
            </a:br>
            <a:r>
              <a:rPr lang="pt-BR" dirty="0">
                <a:solidFill>
                  <a:srgbClr val="C00000"/>
                </a:solidFill>
              </a:rPr>
              <a:t>Ailton </a:t>
            </a:r>
            <a:r>
              <a:rPr lang="pt-BR" dirty="0" err="1">
                <a:solidFill>
                  <a:srgbClr val="C00000"/>
                </a:solidFill>
              </a:rPr>
              <a:t>Krenak</a:t>
            </a:r>
            <a:endParaRPr lang="pt-BR" dirty="0">
              <a:solidFill>
                <a:srgbClr val="C00000"/>
              </a:solidFill>
            </a:endParaRPr>
          </a:p>
        </p:txBody>
      </p:sp>
      <p:sp>
        <p:nvSpPr>
          <p:cNvPr id="3" name="Espaço Reservado para Conteúdo 2">
            <a:extLst>
              <a:ext uri="{FF2B5EF4-FFF2-40B4-BE49-F238E27FC236}">
                <a16:creationId xmlns:a16="http://schemas.microsoft.com/office/drawing/2014/main" xmlns="" id="{7B53246F-1E2A-4744-A61E-E915ECEDECD5}"/>
              </a:ext>
            </a:extLst>
          </p:cNvPr>
          <p:cNvSpPr>
            <a:spLocks noGrp="1"/>
          </p:cNvSpPr>
          <p:nvPr>
            <p:ph idx="1"/>
          </p:nvPr>
        </p:nvSpPr>
        <p:spPr/>
        <p:txBody>
          <a:bodyPr/>
          <a:lstStyle/>
          <a:p>
            <a:r>
              <a:rPr lang="pt-BR" dirty="0"/>
              <a:t>“(...) a humanidade vai sendo descolada de uma maneira tão absoluta desse organismo que é a terra. Os únicos núcleos que ainda consideram que precisam ficar agarrados nessa terra são aqueles que ficaram meio esquecidos pelas bordas do planeta, nas margens dos rios, nas beiras dos oceanos, na África, na Ásia ou na América Latina. São caiçaras, índios, quilombolas, aborígenes – a </a:t>
            </a:r>
            <a:r>
              <a:rPr lang="pt-BR" dirty="0" smtClean="0"/>
              <a:t>sub-humanidade”.</a:t>
            </a:r>
            <a:endParaRPr lang="pt-BR" dirty="0"/>
          </a:p>
        </p:txBody>
      </p:sp>
    </p:spTree>
    <p:extLst>
      <p:ext uri="{BB962C8B-B14F-4D97-AF65-F5344CB8AC3E}">
        <p14:creationId xmlns:p14="http://schemas.microsoft.com/office/powerpoint/2010/main" val="3636367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49B61-D55A-4DB6-937F-BC18A48AD2F4}"/>
              </a:ext>
            </a:extLst>
          </p:cNvPr>
          <p:cNvSpPr>
            <a:spLocks noGrp="1"/>
          </p:cNvSpPr>
          <p:nvPr>
            <p:ph type="title"/>
          </p:nvPr>
        </p:nvSpPr>
        <p:spPr/>
        <p:txBody>
          <a:bodyPr/>
          <a:lstStyle/>
          <a:p>
            <a:pPr algn="ctr"/>
            <a:r>
              <a:rPr lang="pt-BR" dirty="0"/>
              <a:t>Ideias para adiar o fim do mundo</a:t>
            </a:r>
            <a:br>
              <a:rPr lang="pt-BR" dirty="0"/>
            </a:br>
            <a:r>
              <a:rPr lang="pt-BR" dirty="0">
                <a:solidFill>
                  <a:srgbClr val="C00000"/>
                </a:solidFill>
              </a:rPr>
              <a:t>Ailton </a:t>
            </a:r>
            <a:r>
              <a:rPr lang="pt-BR" dirty="0" err="1">
                <a:solidFill>
                  <a:srgbClr val="C00000"/>
                </a:solidFill>
              </a:rPr>
              <a:t>Krenak</a:t>
            </a:r>
            <a:endParaRPr lang="pt-BR" dirty="0">
              <a:solidFill>
                <a:srgbClr val="C00000"/>
              </a:solidFill>
            </a:endParaRPr>
          </a:p>
        </p:txBody>
      </p:sp>
      <p:sp>
        <p:nvSpPr>
          <p:cNvPr id="3" name="Espaço Reservado para Conteúdo 2">
            <a:extLst>
              <a:ext uri="{FF2B5EF4-FFF2-40B4-BE49-F238E27FC236}">
                <a16:creationId xmlns:a16="http://schemas.microsoft.com/office/drawing/2014/main" xmlns="" id="{7B53246F-1E2A-4744-A61E-E915ECEDECD5}"/>
              </a:ext>
            </a:extLst>
          </p:cNvPr>
          <p:cNvSpPr>
            <a:spLocks noGrp="1"/>
          </p:cNvSpPr>
          <p:nvPr>
            <p:ph idx="1"/>
          </p:nvPr>
        </p:nvSpPr>
        <p:spPr/>
        <p:txBody>
          <a:bodyPr/>
          <a:lstStyle/>
          <a:p>
            <a:r>
              <a:rPr lang="pt-BR" dirty="0"/>
              <a:t>“Como reconhecer um lugar de contato entre esses mundos, que têm tanta origem comum, mas que se descolaram a ponto de termos hoje, num extremo, gente que precisa viver de um rio e, no outro, gente que consome rios como um recurso? A respeito dessa ideia de recurso que se atribui a uma montanha, a um rio, a uma floresta, em que lugar podemos descobrir um contato entre as nossas visões que nos tire desse estado de não reconhecimento uns dos outros?” (p.51)</a:t>
            </a:r>
          </a:p>
        </p:txBody>
      </p:sp>
    </p:spTree>
    <p:extLst>
      <p:ext uri="{BB962C8B-B14F-4D97-AF65-F5344CB8AC3E}">
        <p14:creationId xmlns:p14="http://schemas.microsoft.com/office/powerpoint/2010/main" val="2244920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49B61-D55A-4DB6-937F-BC18A48AD2F4}"/>
              </a:ext>
            </a:extLst>
          </p:cNvPr>
          <p:cNvSpPr>
            <a:spLocks noGrp="1"/>
          </p:cNvSpPr>
          <p:nvPr>
            <p:ph type="title"/>
          </p:nvPr>
        </p:nvSpPr>
        <p:spPr/>
        <p:txBody>
          <a:bodyPr/>
          <a:lstStyle/>
          <a:p>
            <a:pPr algn="ctr"/>
            <a:r>
              <a:rPr lang="pt-BR" dirty="0"/>
              <a:t>Ideias para adiar o fim do mundo</a:t>
            </a:r>
            <a:br>
              <a:rPr lang="pt-BR" dirty="0"/>
            </a:br>
            <a:r>
              <a:rPr lang="pt-BR" dirty="0">
                <a:solidFill>
                  <a:srgbClr val="C00000"/>
                </a:solidFill>
              </a:rPr>
              <a:t>Ailton </a:t>
            </a:r>
            <a:r>
              <a:rPr lang="pt-BR" dirty="0" err="1">
                <a:solidFill>
                  <a:srgbClr val="C00000"/>
                </a:solidFill>
              </a:rPr>
              <a:t>Krenak</a:t>
            </a:r>
            <a:endParaRPr lang="pt-BR" dirty="0">
              <a:solidFill>
                <a:srgbClr val="C00000"/>
              </a:solidFill>
            </a:endParaRPr>
          </a:p>
        </p:txBody>
      </p:sp>
      <p:sp>
        <p:nvSpPr>
          <p:cNvPr id="3" name="Espaço Reservado para Conteúdo 2">
            <a:extLst>
              <a:ext uri="{FF2B5EF4-FFF2-40B4-BE49-F238E27FC236}">
                <a16:creationId xmlns:a16="http://schemas.microsoft.com/office/drawing/2014/main" xmlns="" id="{7B53246F-1E2A-4744-A61E-E915ECEDECD5}"/>
              </a:ext>
            </a:extLst>
          </p:cNvPr>
          <p:cNvSpPr>
            <a:spLocks noGrp="1"/>
          </p:cNvSpPr>
          <p:nvPr>
            <p:ph idx="1"/>
          </p:nvPr>
        </p:nvSpPr>
        <p:spPr/>
        <p:txBody>
          <a:bodyPr>
            <a:normAutofit fontScale="92500" lnSpcReduction="20000"/>
          </a:bodyPr>
          <a:lstStyle/>
          <a:p>
            <a:r>
              <a:rPr lang="pt-BR" dirty="0"/>
              <a:t>“Já caímos em diferentes escalas e em diferentes lugares do mundo. Mas temos muito medo do que vai acontecer quando a gente cair. Sentimos insegurança, uma paranoia da queda porque as outras possibilidades que se abrem exigem implodir essa casa que herdamos, que confortavelmente carregamos em grande estilo, mas passamos o tempo inteiro morrendo de medo. Então, talvez o que a gente tenha de fazer é descobrir um paraquedas. Não eliminar a queda, mas inventar e fabricar milhares de paraquedas coloridos, divertidos, inclusive prazerosos. Já que aquilo de que realmente gostamos é gozar, viver no prazer aqui na Terra. Então, que a gente pare de despistar essa nossa vocação e, em vez de ficar inventando outras parábolas, que a gente se renda a essa principal e não se deixe iludir com o aparato da técnica” (p.63).</a:t>
            </a:r>
          </a:p>
          <a:p>
            <a:r>
              <a:rPr lang="pt-BR" dirty="0"/>
              <a:t>“</a:t>
            </a:r>
            <a:r>
              <a:rPr lang="pt-BR" dirty="0">
                <a:solidFill>
                  <a:srgbClr val="C00000"/>
                </a:solidFill>
              </a:rPr>
              <a:t>De onde se projetam os paraquedas? Do lugar onde são possíveis as visões e o sonho</a:t>
            </a:r>
            <a:r>
              <a:rPr lang="pt-BR" dirty="0"/>
              <a:t>” (p.65).</a:t>
            </a:r>
          </a:p>
          <a:p>
            <a:endParaRPr lang="pt-BR" dirty="0"/>
          </a:p>
        </p:txBody>
      </p:sp>
    </p:spTree>
    <p:extLst>
      <p:ext uri="{BB962C8B-B14F-4D97-AF65-F5344CB8AC3E}">
        <p14:creationId xmlns:p14="http://schemas.microsoft.com/office/powerpoint/2010/main" val="3573035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DF651B8-2C57-43A8-8D16-2DF529B563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86B72C03-45E5-4E6F-9215-9255409585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12192000" cy="6858000"/>
          </a:xfrm>
          <a:custGeom>
            <a:avLst/>
            <a:gdLst>
              <a:gd name="connsiteX0" fmla="*/ 4425477 w 12192000"/>
              <a:gd name="connsiteY0" fmla="*/ 0 h 6858000"/>
              <a:gd name="connsiteX1" fmla="*/ 4347610 w 12192000"/>
              <a:gd name="connsiteY1" fmla="*/ 0 h 6858000"/>
              <a:gd name="connsiteX2" fmla="*/ 4347610 w 12192000"/>
              <a:gd name="connsiteY2" fmla="*/ 1741593 h 6858000"/>
              <a:gd name="connsiteX3" fmla="*/ 0 w 12192000"/>
              <a:gd name="connsiteY3" fmla="*/ 1741593 h 6858000"/>
              <a:gd name="connsiteX4" fmla="*/ 0 w 12192000"/>
              <a:gd name="connsiteY4" fmla="*/ 1819459 h 6858000"/>
              <a:gd name="connsiteX5" fmla="*/ 4347610 w 12192000"/>
              <a:gd name="connsiteY5" fmla="*/ 1819459 h 6858000"/>
              <a:gd name="connsiteX6" fmla="*/ 4347610 w 12192000"/>
              <a:gd name="connsiteY6" fmla="*/ 6125184 h 6858000"/>
              <a:gd name="connsiteX7" fmla="*/ 0 w 12192000"/>
              <a:gd name="connsiteY7" fmla="*/ 6125184 h 6858000"/>
              <a:gd name="connsiteX8" fmla="*/ 0 w 12192000"/>
              <a:gd name="connsiteY8" fmla="*/ 6203050 h 6858000"/>
              <a:gd name="connsiteX9" fmla="*/ 4347610 w 12192000"/>
              <a:gd name="connsiteY9" fmla="*/ 6203050 h 6858000"/>
              <a:gd name="connsiteX10" fmla="*/ 4347610 w 12192000"/>
              <a:gd name="connsiteY10" fmla="*/ 6858000 h 6858000"/>
              <a:gd name="connsiteX11" fmla="*/ 4425477 w 12192000"/>
              <a:gd name="connsiteY11" fmla="*/ 6858000 h 6858000"/>
              <a:gd name="connsiteX12" fmla="*/ 4425477 w 12192000"/>
              <a:gd name="connsiteY12" fmla="*/ 6203050 h 6858000"/>
              <a:gd name="connsiteX13" fmla="*/ 11597671 w 12192000"/>
              <a:gd name="connsiteY13" fmla="*/ 6203050 h 6858000"/>
              <a:gd name="connsiteX14" fmla="*/ 12192000 w 12192000"/>
              <a:gd name="connsiteY14" fmla="*/ 6203050 h 6858000"/>
              <a:gd name="connsiteX15" fmla="*/ 12192000 w 12192000"/>
              <a:gd name="connsiteY15" fmla="*/ 6125184 h 6858000"/>
              <a:gd name="connsiteX16" fmla="*/ 11597671 w 12192000"/>
              <a:gd name="connsiteY16" fmla="*/ 6125184 h 6858000"/>
              <a:gd name="connsiteX17" fmla="*/ 11597671 w 12192000"/>
              <a:gd name="connsiteY17" fmla="*/ 1819459 h 6858000"/>
              <a:gd name="connsiteX18" fmla="*/ 12192000 w 12192000"/>
              <a:gd name="connsiteY18" fmla="*/ 1819459 h 6858000"/>
              <a:gd name="connsiteX19" fmla="*/ 12192000 w 12192000"/>
              <a:gd name="connsiteY19" fmla="*/ 1741593 h 6858000"/>
              <a:gd name="connsiteX20" fmla="*/ 4425477 w 12192000"/>
              <a:gd name="connsiteY20" fmla="*/ 1741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4425477" y="0"/>
                </a:moveTo>
                <a:lnTo>
                  <a:pt x="4347610" y="0"/>
                </a:lnTo>
                <a:lnTo>
                  <a:pt x="4347610" y="1741593"/>
                </a:lnTo>
                <a:lnTo>
                  <a:pt x="0" y="1741593"/>
                </a:lnTo>
                <a:lnTo>
                  <a:pt x="0" y="1819459"/>
                </a:lnTo>
                <a:lnTo>
                  <a:pt x="4347610" y="1819459"/>
                </a:lnTo>
                <a:lnTo>
                  <a:pt x="4347610" y="6125184"/>
                </a:lnTo>
                <a:lnTo>
                  <a:pt x="0" y="6125184"/>
                </a:lnTo>
                <a:lnTo>
                  <a:pt x="0" y="6203050"/>
                </a:lnTo>
                <a:lnTo>
                  <a:pt x="4347610" y="6203050"/>
                </a:lnTo>
                <a:lnTo>
                  <a:pt x="4347610" y="6858000"/>
                </a:lnTo>
                <a:lnTo>
                  <a:pt x="4425477" y="6858000"/>
                </a:lnTo>
                <a:lnTo>
                  <a:pt x="4425477" y="6203050"/>
                </a:lnTo>
                <a:lnTo>
                  <a:pt x="11597671" y="6203050"/>
                </a:lnTo>
                <a:lnTo>
                  <a:pt x="12192000" y="6203050"/>
                </a:lnTo>
                <a:lnTo>
                  <a:pt x="12192000" y="6125184"/>
                </a:lnTo>
                <a:lnTo>
                  <a:pt x="11597671" y="6125184"/>
                </a:lnTo>
                <a:lnTo>
                  <a:pt x="11597671" y="1819459"/>
                </a:lnTo>
                <a:lnTo>
                  <a:pt x="12192000" y="1819459"/>
                </a:lnTo>
                <a:lnTo>
                  <a:pt x="12192000" y="1741593"/>
                </a:lnTo>
                <a:lnTo>
                  <a:pt x="4425477" y="1741593"/>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ítulo 3">
            <a:extLst>
              <a:ext uri="{FF2B5EF4-FFF2-40B4-BE49-F238E27FC236}">
                <a16:creationId xmlns:a16="http://schemas.microsoft.com/office/drawing/2014/main" xmlns="" id="{1D9DA229-260C-4142-83AC-37E6799954AE}"/>
              </a:ext>
            </a:extLst>
          </p:cNvPr>
          <p:cNvSpPr>
            <a:spLocks noGrp="1"/>
          </p:cNvSpPr>
          <p:nvPr>
            <p:ph type="title"/>
          </p:nvPr>
        </p:nvSpPr>
        <p:spPr>
          <a:xfrm>
            <a:off x="1840233" y="2665380"/>
            <a:ext cx="4576119" cy="2696184"/>
          </a:xfrm>
        </p:spPr>
        <p:txBody>
          <a:bodyPr vert="horz" lIns="91440" tIns="45720" rIns="91440" bIns="45720" rtlCol="0" anchor="b">
            <a:normAutofit/>
          </a:bodyPr>
          <a:lstStyle/>
          <a:p>
            <a:r>
              <a:rPr lang="en-US" sz="3200" kern="1200" dirty="0" err="1" smtClean="0">
                <a:solidFill>
                  <a:schemeClr val="bg1"/>
                </a:solidFill>
                <a:latin typeface="+mj-lt"/>
                <a:ea typeface="+mj-ea"/>
                <a:cs typeface="+mj-cs"/>
              </a:rPr>
              <a:t>Memórias</a:t>
            </a:r>
            <a:r>
              <a:rPr lang="en-US" sz="3200" kern="1200" dirty="0" smtClean="0">
                <a:solidFill>
                  <a:schemeClr val="bg1"/>
                </a:solidFill>
                <a:latin typeface="+mj-lt"/>
                <a:ea typeface="+mj-ea"/>
                <a:cs typeface="+mj-cs"/>
              </a:rPr>
              <a:t> da </a:t>
            </a:r>
            <a:r>
              <a:rPr lang="en-US" sz="3200" kern="1200" dirty="0" err="1" smtClean="0">
                <a:solidFill>
                  <a:schemeClr val="bg1"/>
                </a:solidFill>
                <a:latin typeface="+mj-lt"/>
                <a:ea typeface="+mj-ea"/>
                <a:cs typeface="+mj-cs"/>
              </a:rPr>
              <a:t>plantação</a:t>
            </a:r>
            <a:endParaRPr lang="en-US" sz="3200" kern="1200" dirty="0">
              <a:solidFill>
                <a:schemeClr val="bg1"/>
              </a:solidFill>
              <a:latin typeface="+mj-lt"/>
              <a:ea typeface="+mj-ea"/>
              <a:cs typeface="+mj-cs"/>
            </a:endParaRPr>
          </a:p>
        </p:txBody>
      </p:sp>
      <p:sp>
        <p:nvSpPr>
          <p:cNvPr id="5" name="Subtítulo 4">
            <a:extLst>
              <a:ext uri="{FF2B5EF4-FFF2-40B4-BE49-F238E27FC236}">
                <a16:creationId xmlns:a16="http://schemas.microsoft.com/office/drawing/2014/main" xmlns="" id="{4D82950B-ADA8-44E6-BC3A-9FD598EB86AE}"/>
              </a:ext>
            </a:extLst>
          </p:cNvPr>
          <p:cNvSpPr>
            <a:spLocks noGrp="1"/>
          </p:cNvSpPr>
          <p:nvPr>
            <p:ph idx="1"/>
          </p:nvPr>
        </p:nvSpPr>
        <p:spPr>
          <a:xfrm>
            <a:off x="8633879" y="2625624"/>
            <a:ext cx="3070441" cy="2696184"/>
          </a:xfrm>
        </p:spPr>
        <p:txBody>
          <a:bodyPr vert="horz" lIns="91440" tIns="45720" rIns="91440" bIns="45720" rtlCol="0" anchor="b">
            <a:normAutofit/>
          </a:bodyPr>
          <a:lstStyle/>
          <a:p>
            <a:pPr marL="0" indent="0">
              <a:buNone/>
            </a:pPr>
            <a:r>
              <a:rPr lang="en-US" kern="1200" dirty="0" smtClean="0">
                <a:solidFill>
                  <a:srgbClr val="C00000"/>
                </a:solidFill>
                <a:latin typeface="+mn-lt"/>
                <a:ea typeface="+mn-ea"/>
                <a:cs typeface="+mn-cs"/>
              </a:rPr>
              <a:t>GRADA KILOMBA</a:t>
            </a:r>
            <a:endParaRPr lang="en-US" kern="1200" dirty="0">
              <a:solidFill>
                <a:srgbClr val="C00000"/>
              </a:solidFill>
              <a:latin typeface="+mn-lt"/>
              <a:ea typeface="+mn-ea"/>
              <a:cs typeface="+mn-cs"/>
            </a:endParaRPr>
          </a:p>
        </p:txBody>
      </p:sp>
      <p:sp>
        <p:nvSpPr>
          <p:cNvPr id="14" name="Rectangle 13">
            <a:extLst>
              <a:ext uri="{FF2B5EF4-FFF2-40B4-BE49-F238E27FC236}">
                <a16:creationId xmlns:a16="http://schemas.microsoft.com/office/drawing/2014/main" xmlns="" id="{F02ACFB9-0CCE-4C5A-BCC0-F3C061B671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91652" y="0"/>
            <a:ext cx="4400348" cy="1779814"/>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Rectangle 15">
            <a:extLst>
              <a:ext uri="{FF2B5EF4-FFF2-40B4-BE49-F238E27FC236}">
                <a16:creationId xmlns:a16="http://schemas.microsoft.com/office/drawing/2014/main" xmlns="" id="{1915A3A7-9D83-4A16-8103-9FB0B6626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43064" y="6167619"/>
            <a:ext cx="4348936" cy="69038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25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GRADA KILOMBA</a:t>
            </a:r>
            <a:endParaRPr lang="pt-BR" b="1" dirty="0"/>
          </a:p>
        </p:txBody>
      </p:sp>
      <p:pic>
        <p:nvPicPr>
          <p:cNvPr id="1026" name="Picture 2" descr="Grada Kilomba: 'Politicamente incorreto é frescura de homem branco' | VEJ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161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Quem pode falar? </a:t>
            </a:r>
            <a:br>
              <a:rPr lang="pt-BR" dirty="0" smtClean="0"/>
            </a:br>
            <a:r>
              <a:rPr lang="pt-BR" sz="2400" dirty="0" smtClean="0"/>
              <a:t>Falando no Centro, Descolonizando o Conhecimento</a:t>
            </a:r>
            <a:br>
              <a:rPr lang="pt-BR" sz="2400" dirty="0" smtClean="0"/>
            </a:br>
            <a:r>
              <a:rPr lang="pt-BR" sz="3100" dirty="0" smtClean="0">
                <a:solidFill>
                  <a:srgbClr val="C00000"/>
                </a:solidFill>
              </a:rPr>
              <a:t>Grada </a:t>
            </a:r>
            <a:r>
              <a:rPr lang="pt-BR" sz="3100" dirty="0" err="1" smtClean="0">
                <a:solidFill>
                  <a:srgbClr val="C00000"/>
                </a:solidFill>
              </a:rPr>
              <a:t>Kilomba</a:t>
            </a:r>
            <a:endParaRPr lang="pt-BR" sz="3100" dirty="0">
              <a:solidFill>
                <a:srgbClr val="C00000"/>
              </a:solidFill>
            </a:endParaRPr>
          </a:p>
        </p:txBody>
      </p:sp>
      <p:sp>
        <p:nvSpPr>
          <p:cNvPr id="3" name="Espaço Reservado para Conteúdo 2"/>
          <p:cNvSpPr>
            <a:spLocks noGrp="1"/>
          </p:cNvSpPr>
          <p:nvPr>
            <p:ph idx="1"/>
          </p:nvPr>
        </p:nvSpPr>
        <p:spPr/>
        <p:txBody>
          <a:bodyPr/>
          <a:lstStyle/>
          <a:p>
            <a:r>
              <a:rPr lang="pt-BR" dirty="0" smtClean="0"/>
              <a:t>Discute questões tais como: Quem pode falar? Quem pode produzir conhecimento? E o conhecimento de quem é reconhecido como tal? </a:t>
            </a:r>
          </a:p>
          <a:p>
            <a:r>
              <a:rPr lang="pt-BR" dirty="0" smtClean="0"/>
              <a:t>Colonialismo na academia e a descolonização do conhecimento.</a:t>
            </a:r>
          </a:p>
          <a:p>
            <a:r>
              <a:rPr lang="pt-BR" dirty="0" smtClean="0"/>
              <a:t>Dificuldade de falar dentro do regime repressivo do colonialismo e </a:t>
            </a:r>
            <a:r>
              <a:rPr lang="pt-BR" smtClean="0"/>
              <a:t>do racismo.</a:t>
            </a:r>
            <a:endParaRPr lang="pt-BR" dirty="0"/>
          </a:p>
        </p:txBody>
      </p:sp>
    </p:spTree>
    <p:extLst>
      <p:ext uri="{BB962C8B-B14F-4D97-AF65-F5344CB8AC3E}">
        <p14:creationId xmlns:p14="http://schemas.microsoft.com/office/powerpoint/2010/main" val="1525104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Quem pode falar? </a:t>
            </a:r>
            <a:br>
              <a:rPr lang="pt-BR" dirty="0" smtClean="0"/>
            </a:br>
            <a:r>
              <a:rPr lang="pt-BR" sz="2400" dirty="0" smtClean="0"/>
              <a:t>Falando no Centro, Descolonizando o Conhecimento</a:t>
            </a:r>
            <a:br>
              <a:rPr lang="pt-BR" sz="2400" dirty="0" smtClean="0"/>
            </a:br>
            <a:r>
              <a:rPr lang="pt-BR" sz="3100" dirty="0" smtClean="0">
                <a:solidFill>
                  <a:srgbClr val="C00000"/>
                </a:solidFill>
              </a:rPr>
              <a:t>Grada </a:t>
            </a:r>
            <a:r>
              <a:rPr lang="pt-BR" sz="3100" dirty="0" err="1" smtClean="0">
                <a:solidFill>
                  <a:srgbClr val="C00000"/>
                </a:solidFill>
              </a:rPr>
              <a:t>Kilomba</a:t>
            </a:r>
            <a:endParaRPr lang="pt-BR" sz="3100" dirty="0">
              <a:solidFill>
                <a:srgbClr val="C00000"/>
              </a:solidFill>
            </a:endParaRPr>
          </a:p>
        </p:txBody>
      </p:sp>
      <p:sp>
        <p:nvSpPr>
          <p:cNvPr id="3" name="Espaço Reservado para Conteúdo 2"/>
          <p:cNvSpPr>
            <a:spLocks noGrp="1"/>
          </p:cNvSpPr>
          <p:nvPr>
            <p:ph idx="1"/>
          </p:nvPr>
        </p:nvSpPr>
        <p:spPr/>
        <p:txBody>
          <a:bodyPr/>
          <a:lstStyle/>
          <a:p>
            <a:pPr marL="0" indent="0" algn="just">
              <a:buNone/>
            </a:pPr>
            <a:r>
              <a:rPr lang="pt-BR" dirty="0" smtClean="0"/>
              <a:t>“Esse exercício (feito com alunas/os) nos permite visualizar e compreender como conceitos de conhecimento, erudição e ciência estão intrinsecamente ligados ao poder e à autoridade racial. </a:t>
            </a:r>
            <a:r>
              <a:rPr lang="pt-BR" dirty="0" smtClean="0">
                <a:solidFill>
                  <a:srgbClr val="C00000"/>
                </a:solidFill>
              </a:rPr>
              <a:t>Qual conhecimento está sendo reconhecido como tal? E qual conhecimento não o é? Qual conhecimento tem feito parte das agendas acadêmicas? E qual conhecimento não? De quem é esse conhecimento? Quem é reconhecida/o como alguém que possui conhecimento? E quem não o é? Quem pode ensinar conhecimento? E quem não pode? Quem está no centro? E quem permanece fora, nas margens?</a:t>
            </a:r>
            <a:r>
              <a:rPr lang="pt-BR" dirty="0" smtClean="0"/>
              <a:t>” (p.50).</a:t>
            </a:r>
            <a:endParaRPr lang="pt-BR" dirty="0"/>
          </a:p>
        </p:txBody>
      </p:sp>
    </p:spTree>
    <p:extLst>
      <p:ext uri="{BB962C8B-B14F-4D97-AF65-F5344CB8AC3E}">
        <p14:creationId xmlns:p14="http://schemas.microsoft.com/office/powerpoint/2010/main" val="14934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MANUEL CASTELLS</a:t>
            </a:r>
            <a:endParaRPr lang="pt-BR" b="1" dirty="0"/>
          </a:p>
        </p:txBody>
      </p:sp>
      <p:pic>
        <p:nvPicPr>
          <p:cNvPr id="3074" name="Picture 2" descr="Manuel Castells: &quot;A educação é o bem prioritário&quot; | Fronteiras do Pensamen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2334419"/>
            <a:ext cx="5334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900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Quem pode falar? </a:t>
            </a:r>
            <a:br>
              <a:rPr lang="pt-BR" dirty="0" smtClean="0"/>
            </a:br>
            <a:r>
              <a:rPr lang="pt-BR" sz="2400" dirty="0" smtClean="0"/>
              <a:t>Falando no Centro, Descolonizando o Conhecimento</a:t>
            </a:r>
            <a:br>
              <a:rPr lang="pt-BR" sz="2400" dirty="0" smtClean="0"/>
            </a:br>
            <a:r>
              <a:rPr lang="pt-BR" sz="3100" dirty="0" smtClean="0">
                <a:solidFill>
                  <a:srgbClr val="C00000"/>
                </a:solidFill>
              </a:rPr>
              <a:t>Grada </a:t>
            </a:r>
            <a:r>
              <a:rPr lang="pt-BR" sz="3100" dirty="0" err="1" smtClean="0">
                <a:solidFill>
                  <a:srgbClr val="C00000"/>
                </a:solidFill>
              </a:rPr>
              <a:t>Kilomba</a:t>
            </a:r>
            <a:endParaRPr lang="pt-BR" sz="3100"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pPr algn="just"/>
            <a:r>
              <a:rPr lang="pt-BR" dirty="0" smtClean="0"/>
              <a:t>“Como acadêmica, por exemplo, é comum dizerem que meu trabalho acerca do racismo cotidiano é muito interessante, porém não muito científico. (...) </a:t>
            </a:r>
            <a:r>
              <a:rPr lang="pt-BR" i="1" dirty="0" smtClean="0"/>
              <a:t>Você tem uma perspectiva demasiado subjetiva, muito pessoal, muito emocional; muito específica; Esses são fatos objetivos?”</a:t>
            </a:r>
          </a:p>
          <a:p>
            <a:pPr algn="just"/>
            <a:r>
              <a:rPr lang="pt-BR" dirty="0" smtClean="0"/>
              <a:t>“Qualquer forma de saber que não se enquadre na </a:t>
            </a:r>
            <a:r>
              <a:rPr lang="pt-BR" i="1" dirty="0" smtClean="0"/>
              <a:t>ordem </a:t>
            </a:r>
            <a:r>
              <a:rPr lang="pt-BR" dirty="0" smtClean="0"/>
              <a:t>eurocêntrica de conhecimento tem sido continuamente rejeitada, sob o argumento de não constituir ciência credível. A ciência não é, nesse sentido, um simples estudo apolítico da verdade, mas a reprodução de relações raciais de poder que ditam o que deve ser considerado verdadeiro e em quem acreditar. Os temas, paradigmas e metodologias do academicismo tradicional – a chamada epistemologia – refletem não um espaço heterogêneo para a teorização, mas sim os interesses específicos da sociedade branca” (p.54).</a:t>
            </a:r>
          </a:p>
        </p:txBody>
      </p:sp>
    </p:spTree>
    <p:extLst>
      <p:ext uri="{BB962C8B-B14F-4D97-AF65-F5344CB8AC3E}">
        <p14:creationId xmlns:p14="http://schemas.microsoft.com/office/powerpoint/2010/main" val="1738892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a:t>What we are talking </a:t>
            </a:r>
            <a:r>
              <a:rPr lang="en-US" dirty="0" smtClean="0"/>
              <a:t>about</a:t>
            </a:r>
            <a:br>
              <a:rPr lang="en-US" dirty="0" smtClean="0"/>
            </a:br>
            <a:r>
              <a:rPr lang="en-US" dirty="0" smtClean="0">
                <a:solidFill>
                  <a:srgbClr val="C00000"/>
                </a:solidFill>
              </a:rPr>
              <a:t>Ana </a:t>
            </a:r>
            <a:r>
              <a:rPr lang="en-US" dirty="0">
                <a:solidFill>
                  <a:srgbClr val="C00000"/>
                </a:solidFill>
              </a:rPr>
              <a:t>Pi</a:t>
            </a:r>
            <a:endParaRPr lang="pt-BR" dirty="0">
              <a:solidFill>
                <a:srgbClr val="C00000"/>
              </a:solidFill>
            </a:endParaRPr>
          </a:p>
        </p:txBody>
      </p:sp>
      <p:sp>
        <p:nvSpPr>
          <p:cNvPr id="4" name="Rectangle 1"/>
          <p:cNvSpPr>
            <a:spLocks noGrp="1" noChangeArrowheads="1"/>
          </p:cNvSpPr>
          <p:nvPr>
            <p:ph idx="1"/>
          </p:nvPr>
        </p:nvSpPr>
        <p:spPr bwMode="auto">
          <a:xfrm>
            <a:off x="988325" y="1893303"/>
            <a:ext cx="10515600"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800" dirty="0">
              <a:solidFill>
                <a:srgbClr val="1155CC"/>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lang="pt-BR" altLang="pt-BR" sz="1800" dirty="0" smtClean="0">
                <a:latin typeface="Arial" panose="020B0604020202020204" pitchFamily="34" charset="0"/>
                <a:cs typeface="Arial" panose="020B0604020202020204" pitchFamily="34" charset="0"/>
                <a:hlinkClick r:id="rId2"/>
              </a:rPr>
              <a:t>https</a:t>
            </a:r>
            <a:r>
              <a:rPr lang="pt-BR" altLang="pt-BR" sz="1800" dirty="0">
                <a:latin typeface="Arial" panose="020B0604020202020204" pitchFamily="34" charset="0"/>
                <a:cs typeface="Arial" panose="020B0604020202020204" pitchFamily="34" charset="0"/>
                <a:hlinkClick r:id="rId2"/>
              </a:rPr>
              <a:t>://</a:t>
            </a:r>
            <a:r>
              <a:rPr lang="pt-BR" altLang="pt-BR" sz="1800" dirty="0" smtClean="0">
                <a:latin typeface="Arial" panose="020B0604020202020204" pitchFamily="34" charset="0"/>
                <a:cs typeface="Arial" panose="020B0604020202020204" pitchFamily="34" charset="0"/>
                <a:hlinkClick r:id="rId2"/>
              </a:rPr>
              <a:t>www.youtube.com/watch?v=lQP3LR1nIHg&amp;feature=emb_logo</a:t>
            </a:r>
            <a:endParaRPr lang="pt-BR" altLang="pt-BR" sz="1800" dirty="0" smtClean="0">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endParaRPr lang="pt-BR" altLang="pt-BR" sz="1800" dirty="0" smtClean="0">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lang="pt-BR" altLang="pt-BR" sz="1800" dirty="0" smtClean="0">
                <a:latin typeface="Arial" panose="020B0604020202020204" pitchFamily="34" charset="0"/>
                <a:cs typeface="Arial" panose="020B0604020202020204" pitchFamily="34" charset="0"/>
              </a:rPr>
              <a:t> (4’37)</a:t>
            </a:r>
            <a:endParaRPr lang="pt-BR" altLang="pt-BR" sz="1800" b="1" dirty="0" smtClean="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kumimoji="0" lang="pt-BR" altLang="pt-BR" sz="1800" b="1" i="0" u="none" strike="noStrike" cap="none" normalizeH="0" baseline="0" dirty="0">
              <a:ln>
                <a:noFill/>
              </a:ln>
              <a:effectLst/>
              <a:latin typeface="Arial" panose="020B0604020202020204" pitchFamily="34" charset="0"/>
              <a:cs typeface="Arial" panose="020B0604020202020204" pitchFamily="34" charset="0"/>
            </a:endParaRPr>
          </a:p>
          <a:p>
            <a:pPr marL="0" indent="0" algn="ctr" eaLnBrk="0" fontAlgn="base" hangingPunct="0">
              <a:lnSpc>
                <a:spcPct val="100000"/>
              </a:lnSpc>
              <a:spcBef>
                <a:spcPct val="0"/>
              </a:spcBef>
              <a:spcAft>
                <a:spcPct val="0"/>
              </a:spcAft>
              <a:buNone/>
            </a:pPr>
            <a:endParaRPr lang="pt-BR" sz="2400" b="1" dirty="0" smtClean="0">
              <a:solidFill>
                <a:srgbClr val="C00000"/>
              </a:solidFill>
            </a:endParaRPr>
          </a:p>
          <a:p>
            <a:pPr marL="0" indent="0" algn="ctr" eaLnBrk="0" fontAlgn="base" hangingPunct="0">
              <a:lnSpc>
                <a:spcPct val="100000"/>
              </a:lnSpc>
              <a:spcBef>
                <a:spcPct val="0"/>
              </a:spcBef>
              <a:spcAft>
                <a:spcPct val="0"/>
              </a:spcAft>
              <a:buNone/>
            </a:pPr>
            <a:endParaRPr lang="pt-BR" sz="2400" b="1" dirty="0">
              <a:solidFill>
                <a:srgbClr val="C00000"/>
              </a:solidFill>
            </a:endParaRPr>
          </a:p>
          <a:p>
            <a:pPr marL="0" indent="0" algn="ctr" eaLnBrk="0" fontAlgn="base" hangingPunct="0">
              <a:lnSpc>
                <a:spcPct val="100000"/>
              </a:lnSpc>
              <a:spcBef>
                <a:spcPct val="0"/>
              </a:spcBef>
              <a:spcAft>
                <a:spcPct val="0"/>
              </a:spcAft>
              <a:buNone/>
            </a:pPr>
            <a:endParaRPr lang="pt-BR" sz="2400" b="1" dirty="0" smtClean="0">
              <a:solidFill>
                <a:srgbClr val="C0000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800" b="1" dirty="0">
              <a:solidFill>
                <a:srgbClr val="1155CC"/>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1"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chemeClr val="tx1"/>
                </a:solidFill>
                <a:effectLst/>
              </a:rPr>
              <a:t> </a:t>
            </a:r>
            <a:endParaRPr kumimoji="0" lang="pt-BR" altLang="pt-BR"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7021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Quem pode falar? </a:t>
            </a:r>
            <a:br>
              <a:rPr lang="pt-BR" dirty="0" smtClean="0"/>
            </a:br>
            <a:r>
              <a:rPr lang="pt-BR" sz="2400" dirty="0" smtClean="0"/>
              <a:t>Falando no Centro, Descolonizando o Conhecimento</a:t>
            </a:r>
            <a:br>
              <a:rPr lang="pt-BR" sz="2400" dirty="0" smtClean="0"/>
            </a:br>
            <a:r>
              <a:rPr lang="pt-BR" sz="3100" dirty="0" smtClean="0">
                <a:solidFill>
                  <a:srgbClr val="C00000"/>
                </a:solidFill>
              </a:rPr>
              <a:t>Grada </a:t>
            </a:r>
            <a:r>
              <a:rPr lang="pt-BR" sz="3100" dirty="0" err="1" smtClean="0">
                <a:solidFill>
                  <a:srgbClr val="C00000"/>
                </a:solidFill>
              </a:rPr>
              <a:t>Kilomba</a:t>
            </a:r>
            <a:endParaRPr lang="pt-BR" sz="3100" dirty="0">
              <a:solidFill>
                <a:srgbClr val="C00000"/>
              </a:solidFill>
            </a:endParaRPr>
          </a:p>
        </p:txBody>
      </p:sp>
      <p:sp>
        <p:nvSpPr>
          <p:cNvPr id="3" name="Espaço Reservado para Conteúdo 2"/>
          <p:cNvSpPr>
            <a:spLocks noGrp="1"/>
          </p:cNvSpPr>
          <p:nvPr>
            <p:ph idx="1"/>
          </p:nvPr>
        </p:nvSpPr>
        <p:spPr/>
        <p:txBody>
          <a:bodyPr>
            <a:normAutofit fontScale="85000" lnSpcReduction="20000"/>
          </a:bodyPr>
          <a:lstStyle/>
          <a:p>
            <a:pPr algn="just"/>
            <a:r>
              <a:rPr lang="pt-BR" dirty="0"/>
              <a:t>Escrevo da periferia, não do centro.</a:t>
            </a:r>
          </a:p>
          <a:p>
            <a:pPr algn="just"/>
            <a:r>
              <a:rPr lang="pt-BR" dirty="0"/>
              <a:t>Estar na margem (bel </a:t>
            </a:r>
            <a:r>
              <a:rPr lang="pt-BR" dirty="0" err="1"/>
              <a:t>hooks</a:t>
            </a:r>
            <a:r>
              <a:rPr lang="pt-BR" dirty="0"/>
              <a:t>) = é ser parte do todo, mas fora do corpo principal</a:t>
            </a:r>
            <a:r>
              <a:rPr lang="pt-BR" dirty="0" smtClean="0"/>
              <a:t>.</a:t>
            </a:r>
          </a:p>
          <a:p>
            <a:pPr algn="just"/>
            <a:r>
              <a:rPr lang="pt-BR" dirty="0" smtClean="0"/>
              <a:t>Margem como uma posição complexa que incorpora mais de um local.</a:t>
            </a:r>
            <a:endParaRPr lang="pt-BR" dirty="0"/>
          </a:p>
          <a:p>
            <a:pPr algn="just"/>
            <a:r>
              <a:rPr lang="pt-BR" dirty="0" smtClean="0"/>
              <a:t>“Somos especialistas em </a:t>
            </a:r>
            <a:r>
              <a:rPr lang="pt-BR" dirty="0" err="1" smtClean="0"/>
              <a:t>branquitude</a:t>
            </a:r>
            <a:r>
              <a:rPr lang="pt-BR" dirty="0" smtClean="0"/>
              <a:t> crítica e em </a:t>
            </a:r>
            <a:r>
              <a:rPr lang="pt-BR" dirty="0" err="1" smtClean="0"/>
              <a:t>pós-colonialismo</a:t>
            </a:r>
            <a:r>
              <a:rPr lang="pt-BR" dirty="0" smtClean="0"/>
              <a:t>. Nesse sentido, a margem não deve ser vista apenas como um espaço periférico, um espaço de perda e privação, mas sim como um espaço de resistência e possibilidade. A margem se configura como um “espaço de abertura radical”. E </a:t>
            </a:r>
            <a:r>
              <a:rPr lang="pt-BR" dirty="0"/>
              <a:t>c</a:t>
            </a:r>
            <a:r>
              <a:rPr lang="pt-BR" dirty="0" smtClean="0"/>
              <a:t>riatividade, onde os discursos se dão”.</a:t>
            </a:r>
          </a:p>
          <a:p>
            <a:pPr algn="just"/>
            <a:r>
              <a:rPr lang="pt-BR" dirty="0" smtClean="0"/>
              <a:t>Imaginar mundos alternativos e novos discursos.</a:t>
            </a:r>
          </a:p>
          <a:p>
            <a:pPr algn="just"/>
            <a:r>
              <a:rPr lang="pt-BR" dirty="0" smtClean="0"/>
              <a:t>Escrever contra significa falar contra o silêncio e a marginalidade criados pelo racismo (Stuart Hall).</a:t>
            </a:r>
          </a:p>
          <a:p>
            <a:pPr algn="just"/>
            <a:r>
              <a:rPr lang="pt-BR" dirty="0" smtClean="0"/>
              <a:t>“É o entendimento e o estudo da própria marginalidade que criam a possibilidade de devir como um novo </a:t>
            </a:r>
            <a:r>
              <a:rPr lang="pt-BR" i="1" dirty="0" smtClean="0"/>
              <a:t>sujeito</a:t>
            </a:r>
            <a:r>
              <a:rPr lang="pt-BR" dirty="0" smtClean="0"/>
              <a:t>” (p.69).</a:t>
            </a:r>
            <a:endParaRPr lang="pt-BR" dirty="0"/>
          </a:p>
        </p:txBody>
      </p:sp>
    </p:spTree>
    <p:extLst>
      <p:ext uri="{BB962C8B-B14F-4D97-AF65-F5344CB8AC3E}">
        <p14:creationId xmlns:p14="http://schemas.microsoft.com/office/powerpoint/2010/main" val="2587786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Banzeiro </a:t>
            </a:r>
            <a:r>
              <a:rPr lang="pt-BR" dirty="0" err="1" smtClean="0"/>
              <a:t>Ókòtó</a:t>
            </a:r>
            <a:r>
              <a:rPr lang="pt-BR" dirty="0" smtClean="0"/>
              <a:t/>
            </a:r>
            <a:br>
              <a:rPr lang="pt-BR" dirty="0" smtClean="0"/>
            </a:br>
            <a:r>
              <a:rPr lang="pt-BR" sz="3600" dirty="0" smtClean="0">
                <a:solidFill>
                  <a:srgbClr val="C00000"/>
                </a:solidFill>
              </a:rPr>
              <a:t>Eliane Brum</a:t>
            </a:r>
            <a:endParaRPr lang="pt-BR" dirty="0"/>
          </a:p>
        </p:txBody>
      </p:sp>
      <p:sp>
        <p:nvSpPr>
          <p:cNvPr id="3" name="Espaço Reservado para Conteúdo 2"/>
          <p:cNvSpPr>
            <a:spLocks noGrp="1"/>
          </p:cNvSpPr>
          <p:nvPr>
            <p:ph idx="1"/>
          </p:nvPr>
        </p:nvSpPr>
        <p:spPr/>
        <p:txBody>
          <a:bodyPr/>
          <a:lstStyle/>
          <a:p>
            <a:pPr marL="0" indent="0" algn="just">
              <a:buNone/>
            </a:pPr>
            <a:r>
              <a:rPr lang="pt-BR" dirty="0" smtClean="0"/>
              <a:t>“Altamira é uma ruína. É, como o Brasil, uma constante construção de ruínas sobre a mais monumental de todas as ruínas, a da floresta que antes havia ali. Como toda fronteira simbólica, Altamira é vanguarda do mundo. Finalmente compreendi ali, com todo o meu corpo, que o fim do mundo não é um fim, mas um meio” (p.78).</a:t>
            </a:r>
            <a:endParaRPr lang="pt-BR" dirty="0"/>
          </a:p>
        </p:txBody>
      </p:sp>
    </p:spTree>
    <p:extLst>
      <p:ext uri="{BB962C8B-B14F-4D97-AF65-F5344CB8AC3E}">
        <p14:creationId xmlns:p14="http://schemas.microsoft.com/office/powerpoint/2010/main" val="64236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Museu Paulista</a:t>
            </a:r>
            <a:endParaRPr lang="pt-BR" dirty="0"/>
          </a:p>
        </p:txBody>
      </p:sp>
      <p:pic>
        <p:nvPicPr>
          <p:cNvPr id="2050" name="Picture 2" descr="Museu do Ipiranga reabre após nove anos e uma reforma de R$ 235 milhões |  Artes visuais | O Glob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0004" y="1825625"/>
            <a:ext cx="773199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42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Museu Paulista</a:t>
            </a:r>
            <a:endParaRPr lang="pt-BR" dirty="0"/>
          </a:p>
        </p:txBody>
      </p:sp>
      <p:sp>
        <p:nvSpPr>
          <p:cNvPr id="3" name="Espaço Reservado para Conteúdo 2"/>
          <p:cNvSpPr>
            <a:spLocks noGrp="1"/>
          </p:cNvSpPr>
          <p:nvPr>
            <p:ph idx="1"/>
          </p:nvPr>
        </p:nvSpPr>
        <p:spPr/>
        <p:txBody>
          <a:bodyPr>
            <a:normAutofit fontScale="77500" lnSpcReduction="20000"/>
          </a:bodyPr>
          <a:lstStyle/>
          <a:p>
            <a:pPr algn="just"/>
            <a:r>
              <a:rPr lang="pt-BR" dirty="0" smtClean="0"/>
              <a:t>Inaugurado em 1895: memória nacional associada ao 7 de setembro, jogo de disputas políticas.</a:t>
            </a:r>
          </a:p>
          <a:p>
            <a:pPr algn="just"/>
            <a:r>
              <a:rPr lang="pt-BR" dirty="0" smtClean="0"/>
              <a:t>“Esse edifício-monumento seria a princípio uma versão monarquista da Independência. Esse espaço de memória atravessou um processo de ressignificação republicana, convertendo-se em museu em 18933 (1889).</a:t>
            </a:r>
          </a:p>
          <a:p>
            <a:pPr algn="just"/>
            <a:r>
              <a:rPr lang="pt-BR" dirty="0"/>
              <a:t>Pertence à USP desde 1963</a:t>
            </a:r>
            <a:r>
              <a:rPr lang="pt-BR" dirty="0" smtClean="0"/>
              <a:t>.</a:t>
            </a:r>
          </a:p>
          <a:p>
            <a:pPr algn="just"/>
            <a:r>
              <a:rPr lang="pt-BR" u="sng" dirty="0"/>
              <a:t>Gestão de Afonso Taunay </a:t>
            </a:r>
            <a:r>
              <a:rPr lang="pt-BR" dirty="0"/>
              <a:t>(1917-1945</a:t>
            </a:r>
            <a:r>
              <a:rPr lang="pt-BR" dirty="0" smtClean="0"/>
              <a:t>): noção de progresso, projetar o imaginário político e histórico paulista para o país.</a:t>
            </a:r>
          </a:p>
          <a:p>
            <a:pPr algn="just"/>
            <a:r>
              <a:rPr lang="pt-BR" dirty="0" smtClean="0"/>
              <a:t>“O projeto historiográfico e museológico de Taunay estreitou as relações entre a colina do Ipiranga e a tela de Pedro Américo, por meio da elaboração, por meio da elaboração e execução expositiva que saúda os bandeirantes do passado”.</a:t>
            </a:r>
          </a:p>
          <a:p>
            <a:pPr algn="just"/>
            <a:r>
              <a:rPr lang="pt-BR" dirty="0" smtClean="0"/>
              <a:t>Sentido único da história na cenografia elaborada – a própria história transcorrendo sob seus olhos.</a:t>
            </a:r>
          </a:p>
          <a:p>
            <a:pPr algn="just"/>
            <a:r>
              <a:rPr lang="pt-BR" dirty="0" smtClean="0"/>
              <a:t>Construção e consolidação do imaginário.</a:t>
            </a:r>
            <a:endParaRPr lang="pt-BR" dirty="0"/>
          </a:p>
          <a:p>
            <a:endParaRPr lang="pt-BR" dirty="0" smtClean="0"/>
          </a:p>
          <a:p>
            <a:endParaRPr lang="pt-BR" dirty="0"/>
          </a:p>
        </p:txBody>
      </p:sp>
    </p:spTree>
    <p:extLst>
      <p:ext uri="{BB962C8B-B14F-4D97-AF65-F5344CB8AC3E}">
        <p14:creationId xmlns:p14="http://schemas.microsoft.com/office/powerpoint/2010/main" val="354184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Museu Paulista</a:t>
            </a:r>
            <a:endParaRPr lang="pt-BR" dirty="0"/>
          </a:p>
        </p:txBody>
      </p:sp>
      <p:sp>
        <p:nvSpPr>
          <p:cNvPr id="3" name="Espaço Reservado para Conteúdo 2"/>
          <p:cNvSpPr>
            <a:spLocks noGrp="1"/>
          </p:cNvSpPr>
          <p:nvPr>
            <p:ph idx="1"/>
          </p:nvPr>
        </p:nvSpPr>
        <p:spPr/>
        <p:txBody>
          <a:bodyPr>
            <a:normAutofit fontScale="85000" lnSpcReduction="20000"/>
          </a:bodyPr>
          <a:lstStyle/>
          <a:p>
            <a:pPr algn="just"/>
            <a:r>
              <a:rPr lang="pt-BR" u="sng" dirty="0" smtClean="0"/>
              <a:t>Gestão </a:t>
            </a:r>
            <a:r>
              <a:rPr lang="pt-BR" u="sng" dirty="0" err="1" smtClean="0"/>
              <a:t>Ulpiano</a:t>
            </a:r>
            <a:r>
              <a:rPr lang="pt-BR" u="sng" dirty="0" smtClean="0"/>
              <a:t> Bezerra de Meneses </a:t>
            </a:r>
            <a:r>
              <a:rPr lang="pt-BR" dirty="0" smtClean="0"/>
              <a:t>((1989-1993): ruptura – museu como lugar de memória, entendido como dispositivo público de saber</a:t>
            </a:r>
          </a:p>
          <a:p>
            <a:pPr algn="just"/>
            <a:r>
              <a:rPr lang="pt-BR" dirty="0" smtClean="0"/>
              <a:t>De “Teatro da memória” para “laboratório da História”.</a:t>
            </a:r>
          </a:p>
          <a:p>
            <a:pPr algn="just"/>
            <a:r>
              <a:rPr lang="pt-BR" dirty="0" smtClean="0"/>
              <a:t>Romper com a história </a:t>
            </a:r>
            <a:r>
              <a:rPr lang="pt-BR" dirty="0" err="1" smtClean="0"/>
              <a:t>celebratória</a:t>
            </a:r>
            <a:r>
              <a:rPr lang="pt-BR" dirty="0" smtClean="0"/>
              <a:t>.</a:t>
            </a:r>
          </a:p>
          <a:p>
            <a:pPr algn="just"/>
            <a:r>
              <a:rPr lang="pt-BR" dirty="0" smtClean="0"/>
              <a:t>Emergência da memória de sujeitos sociais – movimentos sociais</a:t>
            </a:r>
          </a:p>
          <a:p>
            <a:pPr algn="just"/>
            <a:r>
              <a:rPr lang="pt-BR" dirty="0" smtClean="0"/>
              <a:t>Historicidade das coisas – Materialidade - “acervo como fonte de informação que permite compreender a estruturação, o funcionamento e, sobretudo, a mudança da sociedade”. Exposição.</a:t>
            </a:r>
          </a:p>
          <a:p>
            <a:pPr algn="just"/>
            <a:r>
              <a:rPr lang="pt-BR" dirty="0" smtClean="0"/>
              <a:t>Ciclo curatorial: formação e ampliação permanente das coleções, conservação física e restauração, estudo e documentação, formas de extroversão.</a:t>
            </a:r>
          </a:p>
          <a:p>
            <a:pPr algn="just"/>
            <a:r>
              <a:rPr lang="pt-BR" dirty="0" smtClean="0"/>
              <a:t>Três linhas de pesquisa fixados no Plano Diretor do Museu: Cotidiano e Sociedade, Universo do Trabalho, História do Imaginário.</a:t>
            </a:r>
          </a:p>
        </p:txBody>
      </p:sp>
    </p:spTree>
    <p:extLst>
      <p:ext uri="{BB962C8B-B14F-4D97-AF65-F5344CB8AC3E}">
        <p14:creationId xmlns:p14="http://schemas.microsoft.com/office/powerpoint/2010/main" val="2351729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Museu Paulista</a:t>
            </a:r>
            <a:endParaRPr lang="pt-BR" dirty="0"/>
          </a:p>
        </p:txBody>
      </p:sp>
      <p:sp>
        <p:nvSpPr>
          <p:cNvPr id="3" name="Espaço Reservado para Conteúdo 2"/>
          <p:cNvSpPr>
            <a:spLocks noGrp="1"/>
          </p:cNvSpPr>
          <p:nvPr>
            <p:ph idx="1"/>
          </p:nvPr>
        </p:nvSpPr>
        <p:spPr/>
        <p:txBody>
          <a:bodyPr>
            <a:normAutofit/>
          </a:bodyPr>
          <a:lstStyle/>
          <a:p>
            <a:pPr algn="just"/>
            <a:r>
              <a:rPr lang="pt-BR" u="sng" dirty="0"/>
              <a:t>Projeto de 2022</a:t>
            </a:r>
            <a:r>
              <a:rPr lang="pt-BR" dirty="0"/>
              <a:t>: “enfatiza as várias independências na fundação do Brasil. Isto é, enfoca sua vida coletiva, marcada pela diversidade, numa chave de um povo multiétnico e com tramas históricas diversas”.</a:t>
            </a:r>
          </a:p>
          <a:p>
            <a:pPr algn="just"/>
            <a:r>
              <a:rPr lang="pt-BR" dirty="0" smtClean="0"/>
              <a:t>Ciclo curatorial solidário</a:t>
            </a:r>
          </a:p>
          <a:p>
            <a:endParaRPr lang="pt-BR" dirty="0"/>
          </a:p>
          <a:p>
            <a:pPr marL="0" indent="0">
              <a:buNone/>
            </a:pPr>
            <a:r>
              <a:rPr lang="pt-BR" dirty="0" smtClean="0"/>
              <a:t>Fonte: </a:t>
            </a:r>
          </a:p>
          <a:p>
            <a:pPr marL="0" indent="0" algn="just">
              <a:buNone/>
            </a:pPr>
            <a:r>
              <a:rPr lang="pt-BR" sz="1800" dirty="0" smtClean="0"/>
              <a:t>SCHIAVINATTO, Iara e LIMA JR, Carlos. Museu Paulista: do teatro da memória ao museu laboratório: em torno da Independência do Brasil. In: </a:t>
            </a:r>
            <a:r>
              <a:rPr lang="pt-BR" sz="1800" b="1" dirty="0" smtClean="0"/>
              <a:t>Anais do Museu Paulista</a:t>
            </a:r>
            <a:r>
              <a:rPr lang="pt-BR" sz="1800" dirty="0" smtClean="0"/>
              <a:t>. São Paulo, Nova Série, vol.30, 2022.</a:t>
            </a:r>
            <a:endParaRPr lang="pt-BR" sz="1800" dirty="0"/>
          </a:p>
        </p:txBody>
      </p:sp>
    </p:spTree>
    <p:extLst>
      <p:ext uri="{BB962C8B-B14F-4D97-AF65-F5344CB8AC3E}">
        <p14:creationId xmlns:p14="http://schemas.microsoft.com/office/powerpoint/2010/main" val="1620774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Centro </a:t>
            </a:r>
            <a:r>
              <a:rPr lang="pt-BR" dirty="0" err="1" smtClean="0"/>
              <a:t>MariAntonia</a:t>
            </a:r>
            <a:endParaRPr lang="pt-BR" dirty="0"/>
          </a:p>
        </p:txBody>
      </p:sp>
      <p:sp>
        <p:nvSpPr>
          <p:cNvPr id="9" name="Espaço Reservado para Texto 8"/>
          <p:cNvSpPr>
            <a:spLocks noGrp="1"/>
          </p:cNvSpPr>
          <p:nvPr>
            <p:ph type="body" idx="1"/>
          </p:nvPr>
        </p:nvSpPr>
        <p:spPr/>
        <p:txBody>
          <a:bodyPr/>
          <a:lstStyle/>
          <a:p>
            <a:endParaRPr lang="pt-BR"/>
          </a:p>
        </p:txBody>
      </p:sp>
      <p:pic>
        <p:nvPicPr>
          <p:cNvPr id="1034" name="Picture 10" descr="Pró-Reitoria de Cultura e Extensão Universitária da US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989931" y="3285331"/>
            <a:ext cx="2857500" cy="2124075"/>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9"/>
          <p:cNvSpPr>
            <a:spLocks noGrp="1"/>
          </p:cNvSpPr>
          <p:nvPr>
            <p:ph type="body" sz="quarter" idx="3"/>
          </p:nvPr>
        </p:nvSpPr>
        <p:spPr/>
        <p:txBody>
          <a:bodyPr/>
          <a:lstStyle/>
          <a:p>
            <a:endParaRPr lang="pt-BR"/>
          </a:p>
        </p:txBody>
      </p:sp>
      <p:sp>
        <p:nvSpPr>
          <p:cNvPr id="7" name="AutoShape 12" descr="Centro Universitário Maria Antônia tem cinema grátis - 21/11/2022 - Guia  Folha - Fotografia - Folha de S.Pau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44" name="Picture 20" descr="Centro Universitário Maria Antônia tem cinema grátis - 21/11/2022 - Guia  Folha - Fotografia - Folha de S.Paulo"/>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813074" y="3054509"/>
            <a:ext cx="3901440" cy="258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839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5585" y="2086183"/>
            <a:ext cx="6134013" cy="2880000"/>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376" y="365125"/>
            <a:ext cx="8608224" cy="1325563"/>
          </a:xfrm>
          <a:prstGeom prst="rect">
            <a:avLst/>
          </a:prstGeom>
        </p:spPr>
      </p:pic>
    </p:spTree>
    <p:extLst>
      <p:ext uri="{BB962C8B-B14F-4D97-AF65-F5344CB8AC3E}">
        <p14:creationId xmlns:p14="http://schemas.microsoft.com/office/powerpoint/2010/main" val="1336825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 sociedade em rede (1996)</a:t>
            </a:r>
            <a:br>
              <a:rPr lang="pt-BR" dirty="0"/>
            </a:br>
            <a:r>
              <a:rPr lang="pt-BR" sz="3600" dirty="0">
                <a:solidFill>
                  <a:srgbClr val="C00000"/>
                </a:solidFill>
              </a:rPr>
              <a:t>Manuel </a:t>
            </a:r>
            <a:r>
              <a:rPr lang="pt-BR" sz="3600" dirty="0" err="1">
                <a:solidFill>
                  <a:srgbClr val="C00000"/>
                </a:solidFill>
              </a:rPr>
              <a:t>Castells</a:t>
            </a:r>
            <a:endParaRPr lang="pt-BR" sz="3600"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r>
              <a:rPr lang="pt-BR" b="1" dirty="0">
                <a:solidFill>
                  <a:srgbClr val="C00000"/>
                </a:solidFill>
              </a:rPr>
              <a:t>Revolução</a:t>
            </a:r>
            <a:r>
              <a:rPr lang="pt-BR" b="1" dirty="0">
                <a:solidFill>
                  <a:srgbClr val="FF0000"/>
                </a:solidFill>
              </a:rPr>
              <a:t> </a:t>
            </a:r>
            <a:r>
              <a:rPr lang="pt-BR" dirty="0"/>
              <a:t>tecnológica concentrada nas tecnologias da informação: mudanças na base material e social.</a:t>
            </a:r>
          </a:p>
          <a:p>
            <a:r>
              <a:rPr lang="pt-BR" dirty="0"/>
              <a:t>Contornos de uma sociedade globalizada e centrada no uso e na aplicação da informação.</a:t>
            </a:r>
          </a:p>
          <a:p>
            <a:r>
              <a:rPr lang="pt-BR" dirty="0">
                <a:solidFill>
                  <a:srgbClr val="C00000"/>
                </a:solidFill>
              </a:rPr>
              <a:t>Novo paradigma tecnológico baseado na informação.</a:t>
            </a:r>
          </a:p>
          <a:p>
            <a:r>
              <a:rPr lang="pt-BR" dirty="0"/>
              <a:t>Cerne da transformação que estamos vivendo na revolução atual refere-se às </a:t>
            </a:r>
            <a:r>
              <a:rPr lang="pt-BR" dirty="0">
                <a:solidFill>
                  <a:srgbClr val="C00000"/>
                </a:solidFill>
              </a:rPr>
              <a:t>tecnologias da informação, processamento e comunicação </a:t>
            </a:r>
            <a:r>
              <a:rPr lang="pt-BR" dirty="0"/>
              <a:t>(geração e distribuição de energia foi o elemento principal na base da sociedade industrial).</a:t>
            </a:r>
          </a:p>
          <a:p>
            <a:r>
              <a:rPr lang="pt-BR" dirty="0"/>
              <a:t>“O que caracteriza a atual revolução tecnológica não é a centralidade de conhecimentos e informação, mas a </a:t>
            </a:r>
            <a:r>
              <a:rPr lang="pt-BR" dirty="0">
                <a:solidFill>
                  <a:srgbClr val="C00000"/>
                </a:solidFill>
              </a:rPr>
              <a:t>aplicação desses conhecimentos e dessa informação</a:t>
            </a:r>
            <a:r>
              <a:rPr lang="pt-BR" dirty="0"/>
              <a:t> para a geração de conhecimentos e de dispositivos de processamento/comunicação da informação, em um ciclo de realimentação cumulativo entre e a inovação e seu uso” (p.69).</a:t>
            </a:r>
          </a:p>
          <a:p>
            <a:r>
              <a:rPr lang="pt-BR" dirty="0"/>
              <a:t>Definição tecnologia: uso de conhecimentos científicos para especificar as vias de se fazerem as coisas de uma maneira reproduzível (p.67).</a:t>
            </a:r>
          </a:p>
        </p:txBody>
      </p:sp>
    </p:spTree>
    <p:extLst>
      <p:ext uri="{BB962C8B-B14F-4D97-AF65-F5344CB8AC3E}">
        <p14:creationId xmlns:p14="http://schemas.microsoft.com/office/powerpoint/2010/main" val="885270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exposição memoriaanton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1238" y="2263199"/>
            <a:ext cx="9209524" cy="347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085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773245"/>
            <a:ext cx="12192000" cy="11326178"/>
          </a:xfrm>
          <a:prstGeom prst="rect">
            <a:avLst/>
          </a:prstGeom>
        </p:spPr>
        <p:txBody>
          <a:bodyPr wrap="square">
            <a:spAutoFit/>
          </a:bodyPr>
          <a:lstStyle/>
          <a:p>
            <a:pPr algn="r">
              <a:lnSpc>
                <a:spcPts val="1800"/>
              </a:lnSpc>
              <a:spcAft>
                <a:spcPts val="600"/>
              </a:spcAft>
            </a:pPr>
            <a:endParaRPr lang="pt-BR" sz="1200"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endParaRPr lang="pt-BR" sz="1200"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r">
              <a:lnSpc>
                <a:spcPts val="1800"/>
              </a:lnSpc>
              <a:spcAft>
                <a:spcPts val="600"/>
              </a:spcAft>
            </a:pPr>
            <a:r>
              <a:rPr lang="pt-BR" sz="1200"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rPr>
              <a:t>“</a:t>
            </a:r>
            <a:r>
              <a:rPr lang="pt-BR" sz="12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Hoje, a paisagem é outra, mas as grades, ainda as trago comigo, plantadas duramente na memória”.</a:t>
            </a:r>
            <a:endParaRPr lang="pt-BR" dirty="0">
              <a:latin typeface="Times New Roman" panose="02020603050405020304" pitchFamily="18" charset="0"/>
              <a:ea typeface="Times New Roman" panose="02020603050405020304" pitchFamily="18" charset="0"/>
            </a:endParaRPr>
          </a:p>
          <a:p>
            <a:pPr algn="r">
              <a:lnSpc>
                <a:spcPts val="1800"/>
              </a:lnSpc>
              <a:spcAft>
                <a:spcPts val="600"/>
              </a:spcAft>
            </a:pPr>
            <a:r>
              <a:rPr lang="pt-BR" sz="12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Luiz Roberto Salinas FORTES (1937-1987; professor de Filosofia na FFLCH-USP),</a:t>
            </a:r>
            <a:endParaRPr lang="pt-BR" dirty="0">
              <a:latin typeface="Times New Roman" panose="02020603050405020304" pitchFamily="18" charset="0"/>
              <a:ea typeface="Times New Roman" panose="02020603050405020304" pitchFamily="18" charset="0"/>
            </a:endParaRPr>
          </a:p>
          <a:p>
            <a:pPr algn="r">
              <a:lnSpc>
                <a:spcPts val="1800"/>
              </a:lnSpc>
              <a:spcAft>
                <a:spcPts val="600"/>
              </a:spcAft>
            </a:pPr>
            <a:r>
              <a:rPr lang="pt-BR" sz="1200" i="1" dirty="0">
                <a:solidFill>
                  <a:srgbClr val="000000"/>
                </a:solidFill>
                <a:latin typeface="Garamond" panose="02020404030301010803" pitchFamily="18" charset="0"/>
                <a:ea typeface="Times New Roman" panose="02020603050405020304" pitchFamily="18" charset="0"/>
                <a:cs typeface="Calibri" panose="020F0502020204030204" pitchFamily="34" charset="0"/>
              </a:rPr>
              <a:t>Retrato Calado</a:t>
            </a:r>
            <a:r>
              <a:rPr lang="pt-BR" sz="12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 1988</a:t>
            </a:r>
            <a:r>
              <a:rPr lang="pt-BR" sz="1200"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rPr>
              <a:t>.</a:t>
            </a:r>
            <a:r>
              <a:rPr lang="pt-BR" dirty="0">
                <a:solidFill>
                  <a:srgbClr val="000000"/>
                </a:solidFill>
                <a:latin typeface="Garamond" panose="02020404030301010803" pitchFamily="18" charset="0"/>
                <a:ea typeface="Times New Roman" panose="02020603050405020304" pitchFamily="18" charset="0"/>
                <a:cs typeface="Calibri" panose="020F0502020204030204" pitchFamily="34" charset="0"/>
              </a:rPr>
              <a:t> </a:t>
            </a:r>
            <a:endParaRPr lang="pt-BR" dirty="0">
              <a:latin typeface="Times New Roman" panose="02020603050405020304" pitchFamily="18" charset="0"/>
              <a:ea typeface="Times New Roman" panose="02020603050405020304" pitchFamily="18" charset="0"/>
            </a:endParaRPr>
          </a:p>
          <a:p>
            <a:pPr algn="just">
              <a:spcAft>
                <a:spcPts val="0"/>
              </a:spcAft>
            </a:pPr>
            <a:r>
              <a:rPr lang="pt-BR" dirty="0">
                <a:solidFill>
                  <a:srgbClr val="000000"/>
                </a:solidFill>
                <a:latin typeface="Garamond" panose="02020404030301010803" pitchFamily="18" charset="0"/>
                <a:ea typeface="Times New Roman" panose="02020603050405020304" pitchFamily="18" charset="0"/>
                <a:cs typeface="Calibri" panose="020F0502020204030204" pitchFamily="34" charset="0"/>
              </a:rPr>
              <a:t> </a:t>
            </a:r>
            <a:endParaRPr lang="pt-BR" dirty="0">
              <a:latin typeface="Times New Roman" panose="02020603050405020304" pitchFamily="18" charset="0"/>
              <a:ea typeface="Times New Roman" panose="02020603050405020304" pitchFamily="18" charset="0"/>
            </a:endParaRPr>
          </a:p>
          <a:p>
            <a:pPr algn="just">
              <a:lnSpc>
                <a:spcPct val="150000"/>
              </a:lnSpc>
              <a:spcAft>
                <a:spcPts val="600"/>
              </a:spcAft>
            </a:pP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Este prédio onde se localiza hoje o </a:t>
            </a:r>
            <a:r>
              <a:rPr lang="pt-BR" sz="1400" dirty="0">
                <a:solidFill>
                  <a:srgbClr val="000000"/>
                </a:solidFill>
                <a:highlight>
                  <a:srgbClr val="FFFF00"/>
                </a:highlight>
                <a:latin typeface="Garamond" panose="02020404030301010803" pitchFamily="18" charset="0"/>
                <a:ea typeface="Times New Roman" panose="02020603050405020304" pitchFamily="18" charset="0"/>
                <a:cs typeface="Calibri" panose="020F0502020204030204" pitchFamily="34" charset="0"/>
              </a:rPr>
              <a:t>Centro Universitário Maria </a:t>
            </a:r>
            <a:r>
              <a:rPr lang="pt-BR" sz="1400" dirty="0" err="1">
                <a:solidFill>
                  <a:srgbClr val="000000"/>
                </a:solidFill>
                <a:highlight>
                  <a:srgbClr val="FFFF00"/>
                </a:highlight>
                <a:latin typeface="Garamond" panose="02020404030301010803" pitchFamily="18" charset="0"/>
                <a:ea typeface="Times New Roman" panose="02020603050405020304" pitchFamily="18" charset="0"/>
                <a:cs typeface="Calibri" panose="020F0502020204030204" pitchFamily="34" charset="0"/>
              </a:rPr>
              <a:t>Antonia</a:t>
            </a:r>
            <a:r>
              <a:rPr lang="pt-BR" sz="1400" dirty="0">
                <a:solidFill>
                  <a:srgbClr val="000000"/>
                </a:solidFill>
                <a:highlight>
                  <a:srgbClr val="FFFF00"/>
                </a:highlight>
                <a:latin typeface="Garamond" panose="02020404030301010803" pitchFamily="18" charset="0"/>
                <a:ea typeface="Times New Roman" panose="02020603050405020304" pitchFamily="18" charset="0"/>
                <a:cs typeface="Calibri" panose="020F0502020204030204" pitchFamily="34" charset="0"/>
              </a:rPr>
              <a:t> da Universidade de São Paulo</a:t>
            </a: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 o Edifício Rui Barbosa, foi construído em 1930, originalmente como parte do Liceu Nacional Rio Branco. A FFCL-USP, Faculdade de Filosofia Ciência e Letras, mudou-se para cá em 1949. Próximo ao prédio da Maria </a:t>
            </a:r>
            <a:r>
              <a:rPr lang="pt-BR" sz="1400" dirty="0" err="1">
                <a:solidFill>
                  <a:srgbClr val="000000"/>
                </a:solidFill>
                <a:latin typeface="Garamond" panose="02020404030301010803" pitchFamily="18" charset="0"/>
                <a:ea typeface="Times New Roman" panose="02020603050405020304" pitchFamily="18" charset="0"/>
                <a:cs typeface="Calibri" panose="020F0502020204030204" pitchFamily="34" charset="0"/>
              </a:rPr>
              <a:t>Antonia</a:t>
            </a: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 outras Faculdades da USP e de outros estabelecimentos acadêmicos compunham com ele um impressionante e ativo centro universitário em pleno coração da cidade de São Paulo. </a:t>
            </a:r>
            <a:endParaRPr lang="pt-BR" sz="1400" dirty="0">
              <a:latin typeface="Times New Roman" panose="02020603050405020304" pitchFamily="18" charset="0"/>
              <a:ea typeface="Times New Roman" panose="02020603050405020304" pitchFamily="18" charset="0"/>
            </a:endParaRPr>
          </a:p>
          <a:p>
            <a:pPr algn="just">
              <a:lnSpc>
                <a:spcPct val="150000"/>
              </a:lnSpc>
              <a:spcAft>
                <a:spcPts val="600"/>
              </a:spcAft>
            </a:pP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A FFCL-USP tinha uma característica própria que colocava em seu centro a possibilidade de se pensar a Universidade como um local de produção transdisciplinar do conhecimento. Alçando as ciências humanas a um local de destaque, o pensamento crítico estava no cerne de suas atividades e produções.</a:t>
            </a:r>
            <a:endParaRPr lang="pt-BR" sz="1400" dirty="0">
              <a:latin typeface="Times New Roman" panose="02020603050405020304" pitchFamily="18" charset="0"/>
              <a:ea typeface="Times New Roman" panose="02020603050405020304" pitchFamily="18" charset="0"/>
            </a:endParaRPr>
          </a:p>
          <a:p>
            <a:pPr algn="just">
              <a:lnSpc>
                <a:spcPct val="150000"/>
              </a:lnSpc>
              <a:spcAft>
                <a:spcPts val="600"/>
              </a:spcAft>
            </a:pP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Por conseguinte, a exposição </a:t>
            </a:r>
            <a:r>
              <a:rPr lang="pt-BR" sz="1400" i="1" dirty="0" err="1">
                <a:latin typeface="Garamond" panose="02020404030301010803" pitchFamily="18" charset="0"/>
                <a:ea typeface="Times New Roman" panose="02020603050405020304" pitchFamily="18" charset="0"/>
                <a:cs typeface="Calibri" panose="020F0502020204030204" pitchFamily="34" charset="0"/>
              </a:rPr>
              <a:t>MemoriAntonia</a:t>
            </a:r>
            <a:r>
              <a:rPr lang="pt-BR" sz="1400" i="1" dirty="0">
                <a:latin typeface="Garamond" panose="02020404030301010803" pitchFamily="18" charset="0"/>
                <a:ea typeface="Times New Roman" panose="02020603050405020304" pitchFamily="18" charset="0"/>
                <a:cs typeface="Calibri" panose="020F0502020204030204" pitchFamily="34" charset="0"/>
              </a:rPr>
              <a:t>: por uma memória ativa a serviço dos direitos humanos</a:t>
            </a: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 visa revalorizar este importante local de memória no qual aconteceram momentos cruciais na história da USP, do ensino e do Brasil. E não menos importante, trazer a arte contemporânea brasileira como elemento de proa nas discussões críticas desta memória, arregimentando possibilidades futuras.</a:t>
            </a:r>
            <a:endParaRPr lang="pt-BR" sz="1400" dirty="0">
              <a:latin typeface="Times New Roman" panose="02020603050405020304" pitchFamily="18" charset="0"/>
              <a:ea typeface="Times New Roman" panose="02020603050405020304" pitchFamily="18" charset="0"/>
            </a:endParaRPr>
          </a:p>
          <a:p>
            <a:pPr algn="just">
              <a:lnSpc>
                <a:spcPct val="150000"/>
              </a:lnSpc>
              <a:spcAft>
                <a:spcPts val="600"/>
              </a:spcAft>
            </a:pP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Consideramos que se faz urgente a ativação dessa memória diante da insistência com a qual nossa sociedade recalca e distorce a memória do período da ditadura de 1964-1985. O passado só existe no presente e nos constitui dando suporte às nossas ações. Ter uma memória crítica desse período é um passo fundamental para se estabelecer uma autêntica consciência democrática no Brasil.</a:t>
            </a:r>
            <a:endParaRPr lang="pt-BR" sz="1400" dirty="0">
              <a:latin typeface="Times New Roman" panose="02020603050405020304" pitchFamily="18" charset="0"/>
              <a:ea typeface="Times New Roman" panose="02020603050405020304" pitchFamily="18" charset="0"/>
            </a:endParaRPr>
          </a:p>
          <a:p>
            <a:pPr algn="just">
              <a:lnSpc>
                <a:spcPct val="150000"/>
              </a:lnSpc>
              <a:spcAft>
                <a:spcPts val="600"/>
              </a:spcAft>
            </a:pP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Este espaço ficou marcado pela chamada “batalha da Maria </a:t>
            </a:r>
            <a:r>
              <a:rPr lang="pt-BR" sz="1400" dirty="0" err="1">
                <a:solidFill>
                  <a:srgbClr val="000000"/>
                </a:solidFill>
                <a:latin typeface="Garamond" panose="02020404030301010803" pitchFamily="18" charset="0"/>
                <a:ea typeface="Times New Roman" panose="02020603050405020304" pitchFamily="18" charset="0"/>
                <a:cs typeface="Calibri" panose="020F0502020204030204" pitchFamily="34" charset="0"/>
              </a:rPr>
              <a:t>Antonia</a:t>
            </a: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 de 02/10/1968. Mas na verdade essa “batalha” foi, antes, um ataque planejado com a intenção de acabar com a existência da FFLC neste local central e cheio de significado histórico e político. A ideia era dispersar as Faculdades, professores e alunos, espalhando-os pela então nova Cidade Universitária. O plano, infelizmente, foi coroado de sucesso. </a:t>
            </a:r>
            <a:endParaRPr lang="pt-BR"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1932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5150271"/>
            <a:ext cx="12192000" cy="11526232"/>
          </a:xfrm>
          <a:prstGeom prst="rect">
            <a:avLst/>
          </a:prstGeom>
        </p:spPr>
        <p:txBody>
          <a:bodyPr wrap="square">
            <a:spAutoFit/>
          </a:bodyPr>
          <a:lstStyle/>
          <a:p>
            <a:pPr algn="just">
              <a:lnSpc>
                <a:spcPct val="150000"/>
              </a:lnSpc>
              <a:spcAft>
                <a:spcPts val="600"/>
              </a:spcAft>
            </a:pPr>
            <a:endParaRPr lang="pt-BR"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just">
              <a:lnSpc>
                <a:spcPct val="150000"/>
              </a:lnSpc>
              <a:spcAft>
                <a:spcPts val="600"/>
              </a:spcAft>
            </a:pPr>
            <a:endParaRPr lang="pt-BR"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just">
              <a:lnSpc>
                <a:spcPct val="150000"/>
              </a:lnSpc>
              <a:spcAft>
                <a:spcPts val="600"/>
              </a:spcAft>
            </a:pPr>
            <a:endParaRPr lang="pt-BR"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just">
              <a:lnSpc>
                <a:spcPct val="150000"/>
              </a:lnSpc>
              <a:spcAft>
                <a:spcPts val="600"/>
              </a:spcAft>
            </a:pPr>
            <a:endParaRPr lang="pt-BR"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just">
              <a:lnSpc>
                <a:spcPct val="150000"/>
              </a:lnSpc>
              <a:spcAft>
                <a:spcPts val="600"/>
              </a:spcAft>
            </a:pPr>
            <a:endParaRPr lang="pt-BR"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just">
              <a:lnSpc>
                <a:spcPct val="150000"/>
              </a:lnSpc>
              <a:spcAft>
                <a:spcPts val="600"/>
              </a:spcAft>
            </a:pPr>
            <a:endParaRPr lang="pt-BR"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just">
              <a:lnSpc>
                <a:spcPct val="150000"/>
              </a:lnSpc>
              <a:spcAft>
                <a:spcPts val="600"/>
              </a:spcAft>
            </a:pPr>
            <a:endParaRPr lang="pt-BR"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just">
              <a:lnSpc>
                <a:spcPct val="150000"/>
              </a:lnSpc>
              <a:spcAft>
                <a:spcPts val="600"/>
              </a:spcAft>
            </a:pPr>
            <a:endParaRPr lang="pt-BR"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just">
              <a:lnSpc>
                <a:spcPct val="150000"/>
              </a:lnSpc>
              <a:spcAft>
                <a:spcPts val="600"/>
              </a:spcAft>
            </a:pPr>
            <a:endParaRPr lang="pt-BR"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just">
              <a:lnSpc>
                <a:spcPct val="150000"/>
              </a:lnSpc>
              <a:spcAft>
                <a:spcPts val="600"/>
              </a:spcAft>
            </a:pPr>
            <a:endParaRPr lang="pt-BR"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just">
              <a:lnSpc>
                <a:spcPct val="150000"/>
              </a:lnSpc>
              <a:spcAft>
                <a:spcPts val="600"/>
              </a:spcAft>
            </a:pPr>
            <a:endParaRPr lang="pt-BR" dirty="0">
              <a:solidFill>
                <a:srgbClr val="000000"/>
              </a:solidFill>
              <a:latin typeface="Garamond" panose="02020404030301010803" pitchFamily="18" charset="0"/>
              <a:ea typeface="Times New Roman" panose="02020603050405020304" pitchFamily="18" charset="0"/>
              <a:cs typeface="Calibri" panose="020F0502020204030204" pitchFamily="34" charset="0"/>
            </a:endParaRPr>
          </a:p>
          <a:p>
            <a:pPr algn="just">
              <a:lnSpc>
                <a:spcPct val="150000"/>
              </a:lnSpc>
              <a:spcAft>
                <a:spcPts val="600"/>
              </a:spcAft>
            </a:pPr>
            <a:r>
              <a:rPr lang="pt-BR" sz="1400" dirty="0" smtClean="0">
                <a:solidFill>
                  <a:srgbClr val="000000"/>
                </a:solidFill>
                <a:latin typeface="Garamond" panose="02020404030301010803" pitchFamily="18" charset="0"/>
                <a:ea typeface="Times New Roman" panose="02020603050405020304" pitchFamily="18" charset="0"/>
                <a:cs typeface="Calibri" panose="020F0502020204030204" pitchFamily="34" charset="0"/>
              </a:rPr>
              <a:t>Vale </a:t>
            </a: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lembrar a “coincidência” temporal desse ataque, nos dias 2/3 de outubro de 1968, com o massacre ocorrido na praça das Três Culturas, na cidade do México. Referimo-nos aos massacres de </a:t>
            </a:r>
            <a:r>
              <a:rPr lang="pt-BR" sz="1400" dirty="0" err="1">
                <a:solidFill>
                  <a:srgbClr val="000000"/>
                </a:solidFill>
                <a:latin typeface="Garamond" panose="02020404030301010803" pitchFamily="18" charset="0"/>
                <a:ea typeface="Times New Roman" panose="02020603050405020304" pitchFamily="18" charset="0"/>
                <a:cs typeface="Calibri" panose="020F0502020204030204" pitchFamily="34" charset="0"/>
              </a:rPr>
              <a:t>Tlatelolco</a:t>
            </a: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 nos quais o exército mexicano assassinou centenas de manifestantes que se reuniram para protestar contra a realização no país dos Jogos Olímpicos. Era o contexto da Guerra Fria no qual vários governos fascistas ascenderam ao poder reprimindo suas populações sob o discurso fraudulento da guerra contra o “comunismo”. </a:t>
            </a:r>
            <a:endParaRPr lang="pt-BR" sz="1400" dirty="0">
              <a:latin typeface="Times New Roman" panose="02020603050405020304" pitchFamily="18" charset="0"/>
              <a:ea typeface="Times New Roman" panose="02020603050405020304" pitchFamily="18" charset="0"/>
            </a:endParaRPr>
          </a:p>
          <a:p>
            <a:pPr algn="just">
              <a:lnSpc>
                <a:spcPct val="150000"/>
              </a:lnSpc>
              <a:spcAft>
                <a:spcPts val="600"/>
              </a:spcAft>
            </a:pP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Se a história se repete como farsa, a verdade é que essa repetição não é inexorável. Portanto não podemos deixar passar a oportunidade de revalorizar esse momento crucial que foi o outubro de 1968 na Maria </a:t>
            </a:r>
            <a:r>
              <a:rPr lang="pt-BR" sz="1400" dirty="0" err="1">
                <a:solidFill>
                  <a:srgbClr val="000000"/>
                </a:solidFill>
                <a:latin typeface="Garamond" panose="02020404030301010803" pitchFamily="18" charset="0"/>
                <a:ea typeface="Times New Roman" panose="02020603050405020304" pitchFamily="18" charset="0"/>
                <a:cs typeface="Calibri" panose="020F0502020204030204" pitchFamily="34" charset="0"/>
              </a:rPr>
              <a:t>Antonia</a:t>
            </a: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 no sentido de reafirmar de modo vigoroso essa espaço-temporalidade, esse local de memória, nos termos não apenas de uma admoestação, mas como um local capaz de novamente produzir um pensamento resistente. E a rica produção artística brasileira é aqui nossa ancora e ponto de partida para o debate. </a:t>
            </a:r>
            <a:endParaRPr lang="pt-BR" sz="1400" dirty="0">
              <a:latin typeface="Times New Roman" panose="02020603050405020304" pitchFamily="18" charset="0"/>
              <a:ea typeface="Times New Roman" panose="02020603050405020304" pitchFamily="18" charset="0"/>
            </a:endParaRPr>
          </a:p>
          <a:p>
            <a:pPr algn="just">
              <a:lnSpc>
                <a:spcPct val="150000"/>
              </a:lnSpc>
              <a:spcAft>
                <a:spcPts val="600"/>
              </a:spcAft>
            </a:pP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Nesta exposição reunimos obras de 16 </a:t>
            </a:r>
            <a:r>
              <a:rPr lang="pt-BR" sz="1400" dirty="0">
                <a:latin typeface="Times New Roman" panose="02020603050405020304" pitchFamily="18" charset="0"/>
                <a:ea typeface="Times New Roman" panose="02020603050405020304" pitchFamily="18" charset="0"/>
              </a:rPr>
              <a:t> </a:t>
            </a: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importantes artistas, fotografias, produções audiovisuais, publicações, documentos e textos que são testemunhos dos anos de resistência, referência</a:t>
            </a:r>
            <a:r>
              <a:rPr lang="pt-BR" sz="1400" dirty="0">
                <a:latin typeface="Garamond" panose="02020404030301010803" pitchFamily="18" charset="0"/>
                <a:ea typeface="Times New Roman" panose="02020603050405020304" pitchFamily="18" charset="0"/>
                <a:cs typeface="Calibri" panose="020F0502020204030204" pitchFamily="34" charset="0"/>
              </a:rPr>
              <a:t>s ao conflito </a:t>
            </a: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ocorrido na Maria </a:t>
            </a:r>
            <a:r>
              <a:rPr lang="pt-BR" sz="1400" dirty="0" err="1">
                <a:solidFill>
                  <a:srgbClr val="000000"/>
                </a:solidFill>
                <a:latin typeface="Garamond" panose="02020404030301010803" pitchFamily="18" charset="0"/>
                <a:ea typeface="Times New Roman" panose="02020603050405020304" pitchFamily="18" charset="0"/>
                <a:cs typeface="Calibri" panose="020F0502020204030204" pitchFamily="34" charset="0"/>
              </a:rPr>
              <a:t>Antonia</a:t>
            </a: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 e posicionamentos em relação à memória traumática daqueles anos. Alguns criaram formas radicais da arte capazes de questionar os sistemas hegemônicos, outros colocam a memória como elemento indutor poderoso na formulação de novos trabalhos de arte. Há nesta seleção um entrelaçamento necessário de gerações de artistas; em especial, um fértil encontro entre aquela que vivenciou os anos do estado de exceção e a que de maneira desassombrada procura tecer os fios que permanecem soltos de uma história escamoteada.</a:t>
            </a:r>
            <a:endParaRPr lang="pt-BR" sz="1400" dirty="0">
              <a:latin typeface="Times New Roman" panose="02020603050405020304" pitchFamily="18" charset="0"/>
              <a:ea typeface="Times New Roman" panose="02020603050405020304" pitchFamily="18" charset="0"/>
            </a:endParaRPr>
          </a:p>
          <a:p>
            <a:pPr algn="just">
              <a:lnSpc>
                <a:spcPct val="150000"/>
              </a:lnSpc>
              <a:spcAft>
                <a:spcPts val="600"/>
              </a:spcAft>
            </a:pPr>
            <a:r>
              <a:rPr lang="pt-BR" sz="14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A exposição promove, portanto, o encontro indelével entre arte, história e política. Todas as obras apresentadas, ao lado de outros documentos aqui reunidos, permitem uma imersão crítica na história da violência ditatorial e enfrentam o desafio de criar representações imagéticas possíveis para os traumas advindos do período. A arte tem a capacidade de estabelecer pontes, de cavar buracos no tempo e nos aproximar de um passado que não pode ser esquecido, sob a pena de ser novamente repetido. Com todas as suas terríveis consequências. </a:t>
            </a:r>
            <a:endParaRPr lang="pt-BR" sz="1400" dirty="0">
              <a:latin typeface="Times New Roman" panose="02020603050405020304" pitchFamily="18" charset="0"/>
              <a:ea typeface="Times New Roman" panose="02020603050405020304" pitchFamily="18" charset="0"/>
            </a:endParaRPr>
          </a:p>
          <a:p>
            <a:pPr algn="r">
              <a:spcAft>
                <a:spcPts val="0"/>
              </a:spcAft>
            </a:pPr>
            <a:r>
              <a:rPr lang="pt-BR" sz="1400" dirty="0">
                <a:solidFill>
                  <a:srgbClr val="000000"/>
                </a:solidFill>
                <a:latin typeface="Garamond" panose="02020404030301010803" pitchFamily="18" charset="0"/>
                <a:ea typeface="Times New Roman" panose="02020603050405020304" pitchFamily="18" charset="0"/>
              </a:rPr>
              <a:t>Márcio </a:t>
            </a:r>
            <a:r>
              <a:rPr lang="pt-BR" sz="1400" dirty="0" err="1">
                <a:solidFill>
                  <a:srgbClr val="000000"/>
                </a:solidFill>
                <a:latin typeface="Garamond" panose="02020404030301010803" pitchFamily="18" charset="0"/>
                <a:ea typeface="Times New Roman" panose="02020603050405020304" pitchFamily="18" charset="0"/>
              </a:rPr>
              <a:t>Seligmann</a:t>
            </a:r>
            <a:r>
              <a:rPr lang="pt-BR" sz="1400" dirty="0">
                <a:solidFill>
                  <a:srgbClr val="000000"/>
                </a:solidFill>
                <a:latin typeface="Garamond" panose="02020404030301010803" pitchFamily="18" charset="0"/>
                <a:ea typeface="Times New Roman" panose="02020603050405020304" pitchFamily="18" charset="0"/>
              </a:rPr>
              <a:t>-Silva e Diego Matos – Curadores da </a:t>
            </a:r>
            <a:r>
              <a:rPr lang="pt-BR" sz="1400" dirty="0" smtClean="0">
                <a:solidFill>
                  <a:srgbClr val="000000"/>
                </a:solidFill>
                <a:latin typeface="Garamond" panose="02020404030301010803" pitchFamily="18" charset="0"/>
                <a:ea typeface="Times New Roman" panose="02020603050405020304" pitchFamily="18" charset="0"/>
              </a:rPr>
              <a:t>Exposição</a:t>
            </a:r>
            <a:endParaRPr lang="pt-BR"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67918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1323" y="1825625"/>
            <a:ext cx="6209353" cy="4351338"/>
          </a:xfrm>
        </p:spPr>
      </p:pic>
    </p:spTree>
    <p:extLst>
      <p:ext uri="{BB962C8B-B14F-4D97-AF65-F5344CB8AC3E}">
        <p14:creationId xmlns:p14="http://schemas.microsoft.com/office/powerpoint/2010/main" val="1462027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1323" y="1825625"/>
            <a:ext cx="6209353" cy="4351338"/>
          </a:xfrm>
        </p:spPr>
      </p:pic>
    </p:spTree>
    <p:extLst>
      <p:ext uri="{BB962C8B-B14F-4D97-AF65-F5344CB8AC3E}">
        <p14:creationId xmlns:p14="http://schemas.microsoft.com/office/powerpoint/2010/main" val="3438044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 sociedade em rede</a:t>
            </a:r>
            <a:br>
              <a:rPr lang="pt-BR" dirty="0"/>
            </a:br>
            <a:r>
              <a:rPr lang="pt-BR" sz="3600" dirty="0">
                <a:solidFill>
                  <a:srgbClr val="C00000"/>
                </a:solidFill>
              </a:rPr>
              <a:t>Manuel </a:t>
            </a:r>
            <a:r>
              <a:rPr lang="pt-BR" sz="3600" dirty="0" err="1">
                <a:solidFill>
                  <a:srgbClr val="C00000"/>
                </a:solidFill>
              </a:rPr>
              <a:t>Castells</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a:t>Emergência de um novo paradigma tecnológico organizado em torno de novas tecnologias da informação, mais flexíveis e poderosas, possibilita que </a:t>
            </a:r>
            <a:r>
              <a:rPr lang="pt-BR" dirty="0">
                <a:solidFill>
                  <a:srgbClr val="C00000"/>
                </a:solidFill>
              </a:rPr>
              <a:t>a própria informação se torne o produto do processo produtivo </a:t>
            </a:r>
            <a:r>
              <a:rPr lang="pt-BR" dirty="0"/>
              <a:t>(dispositivos de processamento de informações ou o próprio processamento) – economia em rede.</a:t>
            </a:r>
          </a:p>
          <a:p>
            <a:r>
              <a:rPr lang="pt-BR" dirty="0"/>
              <a:t>Revolução da tecnologia da informação foi essencial para a implementação de um importante processo de </a:t>
            </a:r>
            <a:r>
              <a:rPr lang="pt-BR" dirty="0">
                <a:solidFill>
                  <a:srgbClr val="C00000"/>
                </a:solidFill>
              </a:rPr>
              <a:t>reestruturação do sistema capitalista </a:t>
            </a:r>
            <a:r>
              <a:rPr lang="pt-BR" dirty="0"/>
              <a:t>a partir da década de 1980.</a:t>
            </a:r>
          </a:p>
          <a:p>
            <a:r>
              <a:rPr lang="pt-BR" dirty="0"/>
              <a:t>“A geografia da ciência e da tecnologia deve surtir grande impacto sobre as sedes e as redes da economia global. De fato, observamos uma concentração extraordinária de ciência e tecnologia num número menor de países da OCDE” (p.165).</a:t>
            </a:r>
          </a:p>
        </p:txBody>
      </p:sp>
    </p:spTree>
    <p:extLst>
      <p:ext uri="{BB962C8B-B14F-4D97-AF65-F5344CB8AC3E}">
        <p14:creationId xmlns:p14="http://schemas.microsoft.com/office/powerpoint/2010/main" val="469268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 sociedade em rede</a:t>
            </a:r>
            <a:br>
              <a:rPr lang="pt-BR" dirty="0"/>
            </a:br>
            <a:r>
              <a:rPr lang="pt-BR" sz="3600" dirty="0">
                <a:solidFill>
                  <a:srgbClr val="C00000"/>
                </a:solidFill>
              </a:rPr>
              <a:t>Manuel </a:t>
            </a:r>
            <a:r>
              <a:rPr lang="pt-BR" sz="3600" dirty="0" err="1">
                <a:solidFill>
                  <a:srgbClr val="C00000"/>
                </a:solidFill>
              </a:rPr>
              <a:t>Castells</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dirty="0">
                <a:solidFill>
                  <a:srgbClr val="C00000"/>
                </a:solidFill>
              </a:rPr>
              <a:t>Base material da sociedade da informação</a:t>
            </a:r>
            <a:r>
              <a:rPr lang="pt-BR" dirty="0"/>
              <a:t>:</a:t>
            </a:r>
          </a:p>
          <a:p>
            <a:pPr marL="514350" indent="-514350">
              <a:buAutoNum type="arabicPeriod"/>
            </a:pPr>
            <a:r>
              <a:rPr lang="pt-BR" u="sng" dirty="0"/>
              <a:t>Informação é a matéria-prima</a:t>
            </a:r>
            <a:r>
              <a:rPr lang="pt-BR" dirty="0"/>
              <a:t>: são tecnologias para agir sobre a informação, não apenas informação para agir sobre a tecnologia.</a:t>
            </a:r>
          </a:p>
          <a:p>
            <a:pPr marL="514350" indent="-514350">
              <a:buAutoNum type="arabicPeriod"/>
            </a:pPr>
            <a:r>
              <a:rPr lang="pt-BR" u="sng" dirty="0"/>
              <a:t>Penetrabilidade dos efeitos das novas tecnologias</a:t>
            </a:r>
            <a:r>
              <a:rPr lang="pt-BR" dirty="0"/>
              <a:t>: como a informação é uma parte integral de toda a atividade humana, os processos individuais e coletivos são diretamente moldados pelo novo meio tecnológico.</a:t>
            </a:r>
          </a:p>
          <a:p>
            <a:pPr marL="514350" indent="-514350">
              <a:buAutoNum type="arabicPeriod"/>
            </a:pPr>
            <a:r>
              <a:rPr lang="pt-BR" u="sng" dirty="0"/>
              <a:t>Lógica de redes</a:t>
            </a:r>
            <a:r>
              <a:rPr lang="pt-BR" dirty="0"/>
              <a:t>: pode ser implementada materialmente em todos os tipos de processos e organizações.</a:t>
            </a:r>
          </a:p>
          <a:p>
            <a:pPr marL="514350" indent="-514350">
              <a:buAutoNum type="arabicPeriod"/>
            </a:pPr>
            <a:r>
              <a:rPr lang="pt-BR" u="sng" dirty="0"/>
              <a:t>Paradigma da tecnologia da informação é baseado na </a:t>
            </a:r>
            <a:r>
              <a:rPr lang="pt-BR" i="1" u="sng" dirty="0"/>
              <a:t>flexibilidade</a:t>
            </a:r>
            <a:r>
              <a:rPr lang="pt-BR" dirty="0"/>
              <a:t>: capacidade constante de reconfiguração.</a:t>
            </a:r>
          </a:p>
          <a:p>
            <a:pPr marL="514350" indent="-514350">
              <a:buAutoNum type="arabicPeriod"/>
            </a:pPr>
            <a:r>
              <a:rPr lang="pt-BR" u="sng" dirty="0"/>
              <a:t>Crescente convergência de tecnologias específicas para um sistema altamente integrado</a:t>
            </a:r>
            <a:r>
              <a:rPr lang="pt-BR" dirty="0"/>
              <a:t>.</a:t>
            </a:r>
          </a:p>
        </p:txBody>
      </p:sp>
    </p:spTree>
    <p:extLst>
      <p:ext uri="{BB962C8B-B14F-4D97-AF65-F5344CB8AC3E}">
        <p14:creationId xmlns:p14="http://schemas.microsoft.com/office/powerpoint/2010/main" val="80827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 sociedade em rede</a:t>
            </a:r>
            <a:br>
              <a:rPr lang="pt-BR" dirty="0"/>
            </a:br>
            <a:r>
              <a:rPr lang="pt-BR" sz="3600" dirty="0">
                <a:solidFill>
                  <a:srgbClr val="C00000"/>
                </a:solidFill>
              </a:rPr>
              <a:t>Manuel </a:t>
            </a:r>
            <a:r>
              <a:rPr lang="pt-BR" sz="3600" dirty="0" err="1">
                <a:solidFill>
                  <a:srgbClr val="C00000"/>
                </a:solidFill>
              </a:rPr>
              <a:t>Castells</a:t>
            </a:r>
            <a:endParaRPr lang="pt-BR" sz="3600" dirty="0">
              <a:solidFill>
                <a:srgbClr val="C00000"/>
              </a:solidFill>
            </a:endParaRPr>
          </a:p>
        </p:txBody>
      </p:sp>
      <p:sp>
        <p:nvSpPr>
          <p:cNvPr id="3" name="Espaço Reservado para Conteúdo 2"/>
          <p:cNvSpPr>
            <a:spLocks noGrp="1"/>
          </p:cNvSpPr>
          <p:nvPr>
            <p:ph idx="1"/>
          </p:nvPr>
        </p:nvSpPr>
        <p:spPr/>
        <p:txBody>
          <a:bodyPr>
            <a:normAutofit lnSpcReduction="10000"/>
          </a:bodyPr>
          <a:lstStyle/>
          <a:p>
            <a:r>
              <a:rPr lang="pt-BR" altLang="pt-BR" dirty="0"/>
              <a:t>Paradigma tecnológico baseado na informação </a:t>
            </a:r>
            <a:r>
              <a:rPr lang="pt-BR" altLang="pt-BR" dirty="0">
                <a:solidFill>
                  <a:srgbClr val="C00000"/>
                </a:solidFill>
                <a:cs typeface="Arial" panose="020B0604020202020204" pitchFamily="34" charset="0"/>
              </a:rPr>
              <a:t>→ </a:t>
            </a:r>
            <a:r>
              <a:rPr lang="pt-BR" altLang="pt-BR" dirty="0">
                <a:cs typeface="Arial" panose="020B0604020202020204" pitchFamily="34" charset="0"/>
              </a:rPr>
              <a:t>princípio organizador de um novo modo de desenvolvimento que dá nova face ao modo de produção capitalista</a:t>
            </a:r>
            <a:r>
              <a:rPr lang="pt-BR" altLang="pt-BR" dirty="0">
                <a:solidFill>
                  <a:srgbClr val="C00000"/>
                </a:solidFill>
                <a:cs typeface="Arial" panose="020B0604020202020204" pitchFamily="34" charset="0"/>
              </a:rPr>
              <a:t> → </a:t>
            </a:r>
            <a:r>
              <a:rPr lang="pt-BR" altLang="pt-BR" dirty="0">
                <a:cs typeface="Arial" panose="020B0604020202020204" pitchFamily="34" charset="0"/>
              </a:rPr>
              <a:t>nova estrutura social marcada pela presença e funcionamento de um sistema de redes interligadas.</a:t>
            </a:r>
          </a:p>
          <a:p>
            <a:r>
              <a:rPr lang="pt-BR" altLang="pt-BR" dirty="0">
                <a:solidFill>
                  <a:srgbClr val="C00000"/>
                </a:solidFill>
                <a:cs typeface="Arial" panose="020B0604020202020204" pitchFamily="34" charset="0"/>
              </a:rPr>
              <a:t>Redes</a:t>
            </a:r>
            <a:r>
              <a:rPr lang="pt-BR" altLang="pt-BR" dirty="0">
                <a:cs typeface="Arial" panose="020B0604020202020204" pitchFamily="34" charset="0"/>
              </a:rPr>
              <a:t>: instrumentos apropriados para a economia capitalista baseada na inovação, globalização e concentração descentralizada.</a:t>
            </a:r>
          </a:p>
          <a:p>
            <a:pPr>
              <a:lnSpc>
                <a:spcPct val="80000"/>
              </a:lnSpc>
            </a:pPr>
            <a:r>
              <a:rPr lang="pt-BR" altLang="pt-BR" dirty="0"/>
              <a:t>Redes: constituem </a:t>
            </a:r>
            <a:r>
              <a:rPr lang="pt-BR" altLang="pt-BR" dirty="0">
                <a:solidFill>
                  <a:srgbClr val="C00000"/>
                </a:solidFill>
              </a:rPr>
              <a:t>nova morfologia social </a:t>
            </a:r>
            <a:r>
              <a:rPr lang="pt-BR" altLang="pt-BR" dirty="0"/>
              <a:t>de nossas sociedades </a:t>
            </a:r>
            <a:r>
              <a:rPr lang="pt-BR" altLang="pt-BR" dirty="0">
                <a:solidFill>
                  <a:srgbClr val="C00000"/>
                </a:solidFill>
                <a:cs typeface="Arial" panose="020B0604020202020204" pitchFamily="34" charset="0"/>
              </a:rPr>
              <a:t>→</a:t>
            </a:r>
            <a:r>
              <a:rPr lang="pt-BR" altLang="pt-BR" dirty="0">
                <a:solidFill>
                  <a:srgbClr val="C00000"/>
                </a:solidFill>
              </a:rPr>
              <a:t> </a:t>
            </a:r>
            <a:r>
              <a:rPr lang="pt-BR" altLang="pt-BR" dirty="0"/>
              <a:t>modificam de forma substancial a operação e os resultados dos processos produtivos e de experiência, poder e cultura.</a:t>
            </a:r>
          </a:p>
          <a:p>
            <a:pPr>
              <a:lnSpc>
                <a:spcPct val="80000"/>
              </a:lnSpc>
            </a:pPr>
            <a:r>
              <a:rPr lang="pt-BR" altLang="pt-BR" dirty="0">
                <a:solidFill>
                  <a:srgbClr val="C00000"/>
                </a:solidFill>
              </a:rPr>
              <a:t>Definição rede</a:t>
            </a:r>
            <a:r>
              <a:rPr lang="pt-BR" altLang="pt-BR" dirty="0"/>
              <a:t>: conjunto de nós interconectados </a:t>
            </a:r>
            <a:r>
              <a:rPr lang="pt-BR" altLang="pt-BR" dirty="0">
                <a:solidFill>
                  <a:srgbClr val="C00000"/>
                </a:solidFill>
                <a:cs typeface="Arial" panose="020B0604020202020204" pitchFamily="34" charset="0"/>
              </a:rPr>
              <a:t>→ </a:t>
            </a:r>
            <a:r>
              <a:rPr lang="pt-BR" altLang="pt-BR" dirty="0">
                <a:cs typeface="Arial" panose="020B0604020202020204" pitchFamily="34" charset="0"/>
              </a:rPr>
              <a:t>estruturas abertas capazes de se expandir de forma ilimitada, integrando novos nós.</a:t>
            </a:r>
          </a:p>
          <a:p>
            <a:pPr>
              <a:lnSpc>
                <a:spcPct val="80000"/>
              </a:lnSpc>
            </a:pPr>
            <a:endParaRPr lang="pt-BR" altLang="pt-BR" dirty="0"/>
          </a:p>
          <a:p>
            <a:endParaRPr lang="pt-BR" altLang="pt-BR" dirty="0">
              <a:cs typeface="Arial" panose="020B0604020202020204" pitchFamily="34" charset="0"/>
            </a:endParaRPr>
          </a:p>
          <a:p>
            <a:pPr marL="0" indent="0">
              <a:buNone/>
            </a:pPr>
            <a:endParaRPr lang="pt-BR" dirty="0"/>
          </a:p>
        </p:txBody>
      </p:sp>
    </p:spTree>
    <p:extLst>
      <p:ext uri="{BB962C8B-B14F-4D97-AF65-F5344CB8AC3E}">
        <p14:creationId xmlns:p14="http://schemas.microsoft.com/office/powerpoint/2010/main" val="324718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pt-BR" altLang="pt-BR" dirty="0"/>
              <a:t>Sociedade em rede</a:t>
            </a:r>
            <a:br>
              <a:rPr lang="pt-BR" altLang="pt-BR" dirty="0"/>
            </a:br>
            <a:r>
              <a:rPr lang="pt-BR" altLang="pt-BR" sz="3600" dirty="0">
                <a:solidFill>
                  <a:srgbClr val="C00000"/>
                </a:solidFill>
              </a:rPr>
              <a:t>Manuel </a:t>
            </a:r>
            <a:r>
              <a:rPr lang="pt-BR" altLang="pt-BR" sz="3600" dirty="0" err="1">
                <a:solidFill>
                  <a:srgbClr val="C00000"/>
                </a:solidFill>
              </a:rPr>
              <a:t>Castells</a:t>
            </a:r>
            <a:endParaRPr lang="pt-BR" altLang="pt-BR" sz="3600" dirty="0">
              <a:solidFill>
                <a:srgbClr val="C00000"/>
              </a:solidFill>
            </a:endParaRPr>
          </a:p>
        </p:txBody>
      </p:sp>
      <p:sp>
        <p:nvSpPr>
          <p:cNvPr id="31747" name="Rectangle 3"/>
          <p:cNvSpPr>
            <a:spLocks noGrp="1" noChangeArrowheads="1"/>
          </p:cNvSpPr>
          <p:nvPr>
            <p:ph type="body" idx="1"/>
          </p:nvPr>
        </p:nvSpPr>
        <p:spPr/>
        <p:txBody>
          <a:bodyPr/>
          <a:lstStyle/>
          <a:p>
            <a:r>
              <a:rPr lang="pt-BR" altLang="pt-BR" dirty="0"/>
              <a:t>Vivemos cada vez mais em uma era informacional uma sociedade na qual </a:t>
            </a:r>
            <a:r>
              <a:rPr lang="pt-BR" altLang="pt-BR" dirty="0">
                <a:solidFill>
                  <a:srgbClr val="C00000"/>
                </a:solidFill>
              </a:rPr>
              <a:t>todos os processos sócio-políticos-culturais </a:t>
            </a:r>
            <a:r>
              <a:rPr lang="pt-BR" altLang="pt-BR" dirty="0"/>
              <a:t>envolvem uma gama cada vez maior e mais diversificada de informações.</a:t>
            </a:r>
          </a:p>
          <a:p>
            <a:r>
              <a:rPr lang="pt-BR" altLang="pt-BR" dirty="0"/>
              <a:t>Novo modo informacional de desenvolvimento: fonte de produtividade acha-se na tecnologia de geração de conhecimentos, de processamento da informação e de comunicação de símbolos.</a:t>
            </a:r>
          </a:p>
          <a:p>
            <a:r>
              <a:rPr lang="pt-BR" dirty="0"/>
              <a:t>Relação tecnologia/sociedade – </a:t>
            </a:r>
            <a:r>
              <a:rPr lang="pt-BR" dirty="0">
                <a:solidFill>
                  <a:srgbClr val="C00000"/>
                </a:solidFill>
              </a:rPr>
              <a:t>papel fundamental do Estado</a:t>
            </a:r>
            <a:r>
              <a:rPr lang="pt-BR" dirty="0"/>
              <a:t>, seja promovendo, interrompendo, liderando a inovação tecnológica – expressa e organiza as forças sociais dominantes em um espaço e uma época determinados.</a:t>
            </a:r>
          </a:p>
          <a:p>
            <a:endParaRPr lang="pt-BR" altLang="pt-BR" dirty="0"/>
          </a:p>
        </p:txBody>
      </p:sp>
    </p:spTree>
    <p:extLst>
      <p:ext uri="{BB962C8B-B14F-4D97-AF65-F5344CB8AC3E}">
        <p14:creationId xmlns:p14="http://schemas.microsoft.com/office/powerpoint/2010/main" val="22077052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5067</Words>
  <Application>Microsoft Office PowerPoint</Application>
  <PresentationFormat>Widescreen</PresentationFormat>
  <Paragraphs>237</Paragraphs>
  <Slides>54</Slides>
  <Notes>0</Notes>
  <HiddenSlides>0</HiddenSlides>
  <MMClips>1</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54</vt:i4>
      </vt:variant>
    </vt:vector>
  </HeadingPairs>
  <TitlesOfParts>
    <vt:vector size="60" baseType="lpstr">
      <vt:lpstr>Arial</vt:lpstr>
      <vt:lpstr>Calibri</vt:lpstr>
      <vt:lpstr>Calibri Light</vt:lpstr>
      <vt:lpstr>Garamond</vt:lpstr>
      <vt:lpstr>Times New Roman</vt:lpstr>
      <vt:lpstr>Tema do Office</vt:lpstr>
      <vt:lpstr>Sociedade da Informação e/ou Sociedade do Conhecimento? I </vt:lpstr>
      <vt:lpstr>Sociedade da Informação e do Conhecimento: desafios teóricos e empíricos  Sarita Albagli </vt:lpstr>
      <vt:lpstr>A SOCIEDADE EM REDE</vt:lpstr>
      <vt:lpstr>MANUEL CASTELLS</vt:lpstr>
      <vt:lpstr>A sociedade em rede (1996) Manuel Castells</vt:lpstr>
      <vt:lpstr>A sociedade em rede Manuel Castells</vt:lpstr>
      <vt:lpstr>A sociedade em rede Manuel Castells</vt:lpstr>
      <vt:lpstr>A sociedade em rede Manuel Castells</vt:lpstr>
      <vt:lpstr>Sociedade em rede Manuel Castells</vt:lpstr>
      <vt:lpstr>Software Livre Sérgio Amadeu da Silveira</vt:lpstr>
      <vt:lpstr>Gilberto Gil: discurso proferido em 30/11/2006</vt:lpstr>
      <vt:lpstr>A rede e o ser Manuel Castells</vt:lpstr>
      <vt:lpstr>A rede e o ser Manuel Castells</vt:lpstr>
      <vt:lpstr>Cúpula Mundial sobre a Sociedade da Informação (CMSI)  UNESCO</vt:lpstr>
      <vt:lpstr>A Sociedade da Informação e a Sociedade do Conhecimento Aldo Barreto</vt:lpstr>
      <vt:lpstr> A Sociedade da Informação e a Sociedade do Conhecimento Aldo Barreto  </vt:lpstr>
      <vt:lpstr>Renovando a visão das sociedades do conhecimento para a paz e o desenvolvimento sustentável Unesco – Robin Mansell e Gaetan Tremblay (2013)</vt:lpstr>
      <vt:lpstr>Apresentação do PowerPoint</vt:lpstr>
      <vt:lpstr>As pedras angulares para a promoção de sociedades do conhecimento inclusivas: acesso à informação e ao conhecimento, liberdade de expressão e ética na Internet global UNESCO - 2017</vt:lpstr>
      <vt:lpstr>As pedras angulares para a promoção de sociedades do conhecimento inclusivas: acesso à informação e ao conhecimento, liberdade de expressão e ética na Internet global UNESCO</vt:lpstr>
      <vt:lpstr>As pedras angulares para a promoção de sociedades do conhecimento inclusivas: acesso à informação e ao conhecimento, liberdade de expressão e ética na Internet global UNESCO</vt:lpstr>
      <vt:lpstr>As pedras angulares para a promoção de sociedades do conhecimento inclusivas: acesso à informação e ao conhecimento, liberdade de expressão e ética na Internet global UNESCO</vt:lpstr>
      <vt:lpstr>As pedras angulares para a promoção de sociedades do conhecimento inclusivas: acesso à informação e ao conhecimento, liberdade de expressão e ética na Internet global UNESCO</vt:lpstr>
      <vt:lpstr>As pedras angulares para a promoção de sociedades do conhecimento inclusivas: acesso à informação e ao conhecimento, liberdade de expressão e ética na Internet global UNESCO</vt:lpstr>
      <vt:lpstr>As pedras angulares para a promoção de sociedades do conhecimento inclusivas: acesso à informação e ao conhecimento, liberdade de expressão e ética na Internet global UNESCO</vt:lpstr>
      <vt:lpstr>As pedras angulares para a promoção de sociedades do conhecimento inclusivas: acesso à informação e ao conhecimento, liberdade de expressão e ética na Internet global UNESCO</vt:lpstr>
      <vt:lpstr>As pedras angulares para a promoção de sociedades do conhecimento inclusivas: acesso à informação e ao conhecimento, liberdade de expressão e ética na Internet global UNESCO</vt:lpstr>
      <vt:lpstr>IDEIAS PARA ADIAR O FIM DO MUNDO</vt:lpstr>
      <vt:lpstr>AILTON KRENAK</vt:lpstr>
      <vt:lpstr>Apresentação do PowerPoint</vt:lpstr>
      <vt:lpstr>Ideias para adiar o fim do mundo Ailton Krenak</vt:lpstr>
      <vt:lpstr>Ideias para adiar o fim do mundo Ailton Krenak</vt:lpstr>
      <vt:lpstr>Ideias para adiar o fim do mundo Ailton Krenak</vt:lpstr>
      <vt:lpstr>Ideias para adiar o fim do mundo Ailton Krenak</vt:lpstr>
      <vt:lpstr>Ideias para adiar o fim do mundo Ailton Krenak</vt:lpstr>
      <vt:lpstr>Memórias da plantação</vt:lpstr>
      <vt:lpstr>GRADA KILOMBA</vt:lpstr>
      <vt:lpstr>Quem pode falar?  Falando no Centro, Descolonizando o Conhecimento Grada Kilomba</vt:lpstr>
      <vt:lpstr>Quem pode falar?  Falando no Centro, Descolonizando o Conhecimento Grada Kilomba</vt:lpstr>
      <vt:lpstr>Quem pode falar?  Falando no Centro, Descolonizando o Conhecimento Grada Kilomba</vt:lpstr>
      <vt:lpstr>What we are talking about Ana Pi</vt:lpstr>
      <vt:lpstr>Quem pode falar?  Falando no Centro, Descolonizando o Conhecimento Grada Kilomba</vt:lpstr>
      <vt:lpstr>Banzeiro Ókòtó Eliane Brum</vt:lpstr>
      <vt:lpstr>Museu Paulista</vt:lpstr>
      <vt:lpstr>Museu Paulista</vt:lpstr>
      <vt:lpstr>Museu Paulista</vt:lpstr>
      <vt:lpstr>Museu Paulista</vt:lpstr>
      <vt:lpstr>Centro MariAntonia</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Sociedade da Informação e/ou Sociedade do Conhecimento? I</dc:title>
  <dc:creator>lucia maciel barbosa de oliveira</dc:creator>
  <cp:lastModifiedBy>Conta da Microsoft</cp:lastModifiedBy>
  <cp:revision>55</cp:revision>
  <dcterms:created xsi:type="dcterms:W3CDTF">2020-03-27T15:03:26Z</dcterms:created>
  <dcterms:modified xsi:type="dcterms:W3CDTF">2023-04-25T15:03:38Z</dcterms:modified>
</cp:coreProperties>
</file>