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30"/>
  </p:notesMasterIdLst>
  <p:sldIdLst>
    <p:sldId id="653" r:id="rId2"/>
    <p:sldId id="572" r:id="rId3"/>
    <p:sldId id="665" r:id="rId4"/>
    <p:sldId id="667" r:id="rId5"/>
    <p:sldId id="666" r:id="rId6"/>
    <p:sldId id="668" r:id="rId7"/>
    <p:sldId id="274" r:id="rId8"/>
    <p:sldId id="275" r:id="rId9"/>
    <p:sldId id="410" r:id="rId10"/>
    <p:sldId id="548" r:id="rId11"/>
    <p:sldId id="574" r:id="rId12"/>
    <p:sldId id="670" r:id="rId13"/>
    <p:sldId id="671" r:id="rId14"/>
    <p:sldId id="672" r:id="rId15"/>
    <p:sldId id="673" r:id="rId16"/>
    <p:sldId id="674" r:id="rId17"/>
    <p:sldId id="676" r:id="rId18"/>
    <p:sldId id="586" r:id="rId19"/>
    <p:sldId id="576" r:id="rId20"/>
    <p:sldId id="577" r:id="rId21"/>
    <p:sldId id="555" r:id="rId22"/>
    <p:sldId id="556" r:id="rId23"/>
    <p:sldId id="578" r:id="rId24"/>
    <p:sldId id="669" r:id="rId25"/>
    <p:sldId id="549" r:id="rId26"/>
    <p:sldId id="550" r:id="rId27"/>
    <p:sldId id="413" r:id="rId28"/>
    <p:sldId id="66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604EC-AF82-494F-AE21-EB293E66AD87}" type="datetimeFigureOut">
              <a:rPr lang="en-BR" smtClean="0"/>
              <a:t>20/10/20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99226-D773-3A48-967D-BD4BFA3A043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772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>
            <a:extLst>
              <a:ext uri="{FF2B5EF4-FFF2-40B4-BE49-F238E27FC236}">
                <a16:creationId xmlns:a16="http://schemas.microsoft.com/office/drawing/2014/main" id="{9ADF6D5B-BADE-D84E-A341-0CE787D6E06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94150" y="8831263"/>
            <a:ext cx="3054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r">
              <a:spcBef>
                <a:spcPct val="0"/>
              </a:spcBef>
            </a:pPr>
            <a:fld id="{5DAF0584-ECE0-FA45-BE81-29042C50F698}" type="slidenum">
              <a:rPr lang="en-US" altLang="en-US" sz="1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 sz="10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C5C38F3-FB28-5F4F-8C28-4C12F7CE06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703263"/>
            <a:ext cx="6172200" cy="3473450"/>
          </a:xfrm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76BD2585-3284-FA4D-9964-1C6DF7E5F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19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>
            <a:extLst>
              <a:ext uri="{FF2B5EF4-FFF2-40B4-BE49-F238E27FC236}">
                <a16:creationId xmlns:a16="http://schemas.microsoft.com/office/drawing/2014/main" id="{5902D967-3EEE-BA46-A34D-E35A838F710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94150" y="8831263"/>
            <a:ext cx="3054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r">
              <a:spcBef>
                <a:spcPct val="0"/>
              </a:spcBef>
            </a:pPr>
            <a:fld id="{963CE57A-3A1B-734A-96F6-0BD780228C11}" type="slidenum">
              <a:rPr lang="en-US" altLang="en-US" sz="1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 sz="10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0C9AF87A-4B8F-8E48-B989-81D004C1C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703263"/>
            <a:ext cx="6172200" cy="3473450"/>
          </a:xfrm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B6F6DEA-ED5C-2B4E-B488-ED4B3EFB8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5567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>
            <a:extLst>
              <a:ext uri="{FF2B5EF4-FFF2-40B4-BE49-F238E27FC236}">
                <a16:creationId xmlns:a16="http://schemas.microsoft.com/office/drawing/2014/main" id="{8D764F40-49AA-AB4C-AF93-0760A8C229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94150" y="8831263"/>
            <a:ext cx="3054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r">
              <a:spcBef>
                <a:spcPct val="0"/>
              </a:spcBef>
            </a:pPr>
            <a:fld id="{0285E3B4-685B-2A4B-B0D2-F9649E7FCFB3}" type="slidenum">
              <a:rPr lang="en-US" altLang="en-US" sz="1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pPr algn="r">
                <a:spcBef>
                  <a:spcPct val="0"/>
                </a:spcBef>
              </a:pPr>
              <a:t>11</a:t>
            </a:fld>
            <a:endParaRPr lang="en-US" altLang="en-US" sz="10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92FF7DDD-426C-7146-B9A1-EA80312315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703263"/>
            <a:ext cx="6172200" cy="3473450"/>
          </a:xfrm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9B8CA9F1-BC77-894C-9B81-8F199F018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179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B98DC7C0-9188-0A46-A1D6-1809B6C27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703263"/>
            <a:ext cx="6172200" cy="3473450"/>
          </a:xfrm>
          <a:ln/>
        </p:spPr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CDF029BD-2D61-9949-B2F3-4295BAA88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981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0C0817-A112-4847-8014-A94B7D2A4EA3}" type="datetime1">
              <a:rPr lang="en-US" smtClean="0"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6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73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8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745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7080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99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8673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1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F87CAB8-DCAE-46A5-AADA-B3FAD11A54E0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7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9C646AA-F36E-4540-911D-FFFC0A0EF24A}" type="datetime1">
              <a:rPr lang="en-US" smtClean="0"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4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4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2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4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1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A48D323-B3EB-44BB-ABAA-D89B3AF28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E770CA6A-B3B0-4826-A91F-B2B1F8922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FDB47024-63DA-46E1-9182-136173A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130049" name="Title 1">
            <a:extLst>
              <a:ext uri="{FF2B5EF4-FFF2-40B4-BE49-F238E27FC236}">
                <a16:creationId xmlns:a16="http://schemas.microsoft.com/office/drawing/2014/main" id="{38177A83-BEB2-A842-B8DC-2BE2A365E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76028" y="965200"/>
            <a:ext cx="6170943" cy="43296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en-BR" sz="5000" b="0" spc="-100"/>
              <a:t>Taxa de Proteção Efetiva proporcionada pela Tarifa Nominal sobre o bem final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FE4EA-1710-C944-B359-44BC31A9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28" y="475805"/>
            <a:ext cx="5098138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Copyright © 2006 Pearson Addison-Wesley. All rights reserved.</a:t>
            </a:r>
          </a:p>
        </p:txBody>
      </p:sp>
      <p:sp>
        <p:nvSpPr>
          <p:cNvPr id="130051" name="Slide Number Placeholder 4">
            <a:extLst>
              <a:ext uri="{FF2B5EF4-FFF2-40B4-BE49-F238E27FC236}">
                <a16:creationId xmlns:a16="http://schemas.microsoft.com/office/drawing/2014/main" id="{739CF9BB-2E2D-AB47-A9BC-0E6F111AD6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03771" y="475805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en-US" sz="1050">
                <a:solidFill>
                  <a:schemeClr val="tx1">
                    <a:tint val="75000"/>
                  </a:schemeClr>
                </a:solidFill>
                <a:latin typeface="+mn-lt"/>
              </a:rPr>
              <a:t>8-</a:t>
            </a:r>
            <a:fld id="{FE0B38B2-C70F-7741-A342-D0638AD9E36D}" type="slidenum">
              <a:rPr lang="en-US" altLang="en-US" sz="105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1</a:t>
            </a:fld>
            <a:endParaRPr lang="en-US" altLang="en-US" sz="105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FE641DB-A503-41DE-ACA6-36B41C6C2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62126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120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401B3736-24B0-2140-A352-0CF7B8C26C1B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  <a:defRPr/>
            </a:pPr>
            <a:fld id="{3C95CF6F-D342-F14D-A070-21E0A949045A}" type="slidenum">
              <a:rPr lang="en-US" altLang="en-US" sz="100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10</a:t>
            </a:fld>
            <a:endParaRPr lang="en-US" altLang="en-US" sz="10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566FA51C-EF8F-014B-8E17-4DEDCC541E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193675"/>
            <a:ext cx="8229600" cy="779463"/>
          </a:xfrm>
        </p:spPr>
        <p:txBody>
          <a:bodyPr/>
          <a:lstStyle/>
          <a:p>
            <a:pPr eaLnBrk="1" hangingPunct="1"/>
            <a:r>
              <a:rPr lang="pt-BR" altLang="en-US" sz="3200">
                <a:ea typeface="ＭＳ Ｐゴシック" panose="020B0600070205080204" pitchFamily="34" charset="-128"/>
              </a:rPr>
              <a:t> Taxa de Proteção Efetiva (TPE) 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D6427B3B-719E-D54C-AE3D-DB056B1FCF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68215" y="1331791"/>
            <a:ext cx="10961077" cy="5054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Valor Adicionado (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 por unidade produzida e vendida do bem </a:t>
            </a:r>
            <a:r>
              <a:rPr lang="pt-BR" altLang="en-US" sz="24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sob livre comércio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pt-BR" altLang="en-US" sz="2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Considerar Preço unitário (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), (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tarifa % sobre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); (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tarifa % sobre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em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pt-BR" altLang="en-US" sz="2400" i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Custos com insumos intermediários e matéria prima por unidade de produto </a:t>
            </a:r>
          </a:p>
          <a:p>
            <a:pPr>
              <a:lnSpc>
                <a:spcPct val="110000"/>
              </a:lnSpc>
              <a:spcAft>
                <a:spcPct val="20000"/>
              </a:spcAft>
              <a:buNone/>
            </a:pP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	(</a:t>
            </a:r>
            <a:r>
              <a:rPr lang="pt-BR" altLang="en-US" sz="2400" i="1" dirty="0">
                <a:latin typeface="Symbol" pitchFamily="2" charset="2"/>
                <a:ea typeface="ＭＳ Ｐゴシック" panose="020B0600070205080204" pitchFamily="34" charset="-128"/>
                <a:cs typeface="Calibri" panose="020F0502020204030204" pitchFamily="34" charset="0"/>
              </a:rPr>
              <a:t>S</a:t>
            </a:r>
            <a:r>
              <a:rPr lang="pt-BR" altLang="en-US" sz="2400" i="1" baseline="-25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ij</a:t>
            </a:r>
            <a:r>
              <a:rPr lang="pt-BR" altLang="en-US" sz="2400" i="1" baseline="-25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ij</a:t>
            </a: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resultam na fórmula do valor adicionado: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	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=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(1 </a:t>
            </a:r>
            <a:r>
              <a:rPr lang="mr-IN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–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pt-BR" altLang="en-US" sz="2400" i="1" dirty="0">
                <a:latin typeface="Symbol" pitchFamily="2" charset="2"/>
                <a:ea typeface="ＭＳ Ｐゴシック" panose="020B0600070205080204" pitchFamily="34" charset="-128"/>
                <a:cs typeface="Calibri" panose="020F0502020204030204" pitchFamily="34" charset="0"/>
              </a:rPr>
              <a:t>S</a:t>
            </a:r>
            <a:r>
              <a:rPr lang="pt-BR" altLang="en-US" sz="2400" i="1" baseline="-25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 </a:t>
            </a:r>
            <a:r>
              <a:rPr lang="pt-BR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</a:t>
            </a:r>
            <a:r>
              <a:rPr lang="pt-BR" altLang="en-US" sz="2400" i="1" baseline="-25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ij</a:t>
            </a:r>
            <a:r>
              <a:rPr lang="pt-BR" altLang="en-US" sz="2400" i="1" baseline="-25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pt-BR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pt-BR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138244" name="Object 6">
            <a:extLst>
              <a:ext uri="{FF2B5EF4-FFF2-40B4-BE49-F238E27FC236}">
                <a16:creationId xmlns:a16="http://schemas.microsoft.com/office/drawing/2014/main" id="{F0FCAE22-D195-6647-8A9D-721404C28C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4" imgW="2628900" imgH="4978400" progId="Equation.3">
                  <p:embed/>
                </p:oleObj>
              </mc:Choice>
              <mc:Fallback>
                <p:oleObj name="Equation" r:id="rId4" imgW="2628900" imgH="4978400" progId="Equation.3">
                  <p:embed/>
                  <p:pic>
                    <p:nvPicPr>
                      <p:cNvPr id="138244" name="Object 6">
                        <a:extLst>
                          <a:ext uri="{FF2B5EF4-FFF2-40B4-BE49-F238E27FC236}">
                            <a16:creationId xmlns:a16="http://schemas.microsoft.com/office/drawing/2014/main" id="{F0FCAE22-D195-6647-8A9D-721404C28C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5" name="Rectangle 7">
            <a:extLst>
              <a:ext uri="{FF2B5EF4-FFF2-40B4-BE49-F238E27FC236}">
                <a16:creationId xmlns:a16="http://schemas.microsoft.com/office/drawing/2014/main" id="{DF6A3E0C-C6D2-134E-9094-5B3E89DF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6" name="Rectangle 8">
            <a:extLst>
              <a:ext uri="{FF2B5EF4-FFF2-40B4-BE49-F238E27FC236}">
                <a16:creationId xmlns:a16="http://schemas.microsoft.com/office/drawing/2014/main" id="{9512E977-98D4-4644-842F-14E6D048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4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138247" name="Object 10">
            <a:extLst>
              <a:ext uri="{FF2B5EF4-FFF2-40B4-BE49-F238E27FC236}">
                <a16:creationId xmlns:a16="http://schemas.microsoft.com/office/drawing/2014/main" id="{1E5B4608-8433-9148-92E8-5297FB441A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6" imgW="2628900" imgH="4978400" progId="Equation.3">
                  <p:embed/>
                </p:oleObj>
              </mc:Choice>
              <mc:Fallback>
                <p:oleObj name="Equation" r:id="rId6" imgW="2628900" imgH="4978400" progId="Equation.3">
                  <p:embed/>
                  <p:pic>
                    <p:nvPicPr>
                      <p:cNvPr id="138247" name="Object 10">
                        <a:extLst>
                          <a:ext uri="{FF2B5EF4-FFF2-40B4-BE49-F238E27FC236}">
                            <a16:creationId xmlns:a16="http://schemas.microsoft.com/office/drawing/2014/main" id="{1E5B4608-8433-9148-92E8-5297FB441A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8" name="Rectangle 11">
            <a:extLst>
              <a:ext uri="{FF2B5EF4-FFF2-40B4-BE49-F238E27FC236}">
                <a16:creationId xmlns:a16="http://schemas.microsoft.com/office/drawing/2014/main" id="{C5668F9D-8638-7942-AE92-C89CEDA5B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9" name="Rectangle 12">
            <a:extLst>
              <a:ext uri="{FF2B5EF4-FFF2-40B4-BE49-F238E27FC236}">
                <a16:creationId xmlns:a16="http://schemas.microsoft.com/office/drawing/2014/main" id="{F9D16957-87EF-7644-9768-E1DFB17D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20763"/>
      </p:ext>
    </p:extLst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B49B211B-3BB1-2B4F-A86E-7DD19790EC16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  <a:defRPr/>
            </a:pPr>
            <a:fld id="{F00DDB23-1F4E-494A-856D-F455A1A3D23A}" type="slidenum">
              <a:rPr lang="en-US" altLang="en-US" sz="100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11</a:t>
            </a:fld>
            <a:endParaRPr lang="en-US" altLang="en-US" sz="10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65295595-DFD9-7945-9505-A905489313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101600"/>
            <a:ext cx="8229600" cy="779463"/>
          </a:xfrm>
        </p:spPr>
        <p:txBody>
          <a:bodyPr/>
          <a:lstStyle/>
          <a:p>
            <a:pPr eaLnBrk="1" hangingPunct="1"/>
            <a:r>
              <a:rPr lang="pt-BR" altLang="en-US" sz="3200">
                <a:ea typeface="ＭＳ Ｐゴシック" panose="020B0600070205080204" pitchFamily="34" charset="-128"/>
              </a:rPr>
              <a:t> Taxa de Proteção Efetiva (TPE) 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034E835C-BC9E-4844-8D4D-187044C9FD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80492" y="1087316"/>
            <a:ext cx="9753600" cy="546588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900" dirty="0">
                <a:ea typeface="ＭＳ Ｐゴシック" panose="020B0600070205080204" pitchFamily="34" charset="-128"/>
              </a:rPr>
              <a:t>Após a incidência da tarifas sobre o bem </a:t>
            </a:r>
            <a:r>
              <a:rPr lang="pt-BR" altLang="en-US" sz="29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900" dirty="0">
                <a:ea typeface="ＭＳ Ｐゴシック" panose="020B0600070205080204" pitchFamily="34" charset="-128"/>
              </a:rPr>
              <a:t> e respectivos insumos , o VA pode ser representado como: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900" dirty="0">
                <a:ea typeface="ＭＳ Ｐゴシック" panose="020B0600070205080204" pitchFamily="34" charset="-128"/>
              </a:rPr>
              <a:t>		</a:t>
            </a:r>
            <a:r>
              <a:rPr lang="pt-BR" altLang="en-US" sz="2900" i="1" dirty="0" err="1">
                <a:ea typeface="ＭＳ Ｐゴシック" panose="020B0600070205080204" pitchFamily="34" charset="-128"/>
              </a:rPr>
              <a:t>VA’</a:t>
            </a:r>
            <a:r>
              <a:rPr lang="pt-BR" altLang="en-US" sz="29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900" i="1" dirty="0">
                <a:ea typeface="ＭＳ Ｐゴシック" panose="020B0600070205080204" pitchFamily="34" charset="-128"/>
              </a:rPr>
              <a:t> = </a:t>
            </a:r>
            <a:r>
              <a:rPr lang="pt-BR" altLang="en-US" sz="2900" i="1" dirty="0" err="1">
                <a:ea typeface="ＭＳ Ｐゴシック" panose="020B0600070205080204" pitchFamily="34" charset="-128"/>
              </a:rPr>
              <a:t>P</a:t>
            </a:r>
            <a:r>
              <a:rPr lang="pt-BR" altLang="en-US" sz="29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900" i="1" dirty="0">
                <a:ea typeface="ＭＳ Ｐゴシック" panose="020B0600070205080204" pitchFamily="34" charset="-128"/>
              </a:rPr>
              <a:t>[(1 + </a:t>
            </a:r>
            <a:r>
              <a:rPr lang="pt-BR" altLang="en-US" sz="2900" i="1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9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900" i="1" dirty="0">
                <a:ea typeface="ＭＳ Ｐゴシック" panose="020B0600070205080204" pitchFamily="34" charset="-128"/>
              </a:rPr>
              <a:t>) </a:t>
            </a:r>
            <a:r>
              <a:rPr lang="mr-IN" altLang="en-US" sz="2900" i="1" dirty="0">
                <a:ea typeface="ＭＳ Ｐゴシック" panose="020B0600070205080204" pitchFamily="34" charset="-128"/>
              </a:rPr>
              <a:t>–</a:t>
            </a:r>
            <a:r>
              <a:rPr lang="pt-BR" altLang="en-US" sz="2900" i="1" dirty="0">
                <a:ea typeface="ＭＳ Ｐゴシック" panose="020B0600070205080204" pitchFamily="34" charset="-128"/>
              </a:rPr>
              <a:t> </a:t>
            </a:r>
            <a:r>
              <a:rPr lang="pt-BR" altLang="en-US" sz="29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9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9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9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9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900" i="1" dirty="0">
                <a:ea typeface="ＭＳ Ｐゴシック" panose="020B0600070205080204" pitchFamily="34" charset="-128"/>
              </a:rPr>
              <a:t>(1+ </a:t>
            </a:r>
            <a:r>
              <a:rPr lang="pt-BR" altLang="en-US" sz="2900" i="1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9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900" i="1" dirty="0">
                <a:ea typeface="ＭＳ Ｐゴシック" panose="020B0600070205080204" pitchFamily="34" charset="-128"/>
              </a:rPr>
              <a:t>)]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900" i="1" dirty="0">
                <a:ea typeface="ＭＳ Ｐゴシック" panose="020B0600070205080204" pitchFamily="34" charset="-128"/>
              </a:rPr>
              <a:t>               TPE = (VA’-VA)/VA</a:t>
            </a:r>
            <a:endParaRPr lang="pt-BR" altLang="en-US" sz="29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ea typeface="ＭＳ Ｐゴシック" panose="020B0600070205080204" pitchFamily="34" charset="-128"/>
              </a:rPr>
              <a:t>		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pt-BR" altLang="en-US" sz="2400" i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pt-BR" altLang="en-US" sz="2400" i="1" baseline="30000" dirty="0">
              <a:ea typeface="ＭＳ Ｐゴシック" panose="020B0600070205080204" pitchFamily="34" charset="-128"/>
            </a:endParaRP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ea typeface="ＭＳ Ｐゴシック" panose="020B0600070205080204" pitchFamily="34" charset="-128"/>
              </a:rPr>
              <a:t>Onde: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4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400" dirty="0">
                <a:ea typeface="ＭＳ Ｐゴシック" panose="020B0600070205080204" pitchFamily="34" charset="-128"/>
              </a:rPr>
              <a:t>: tarifa sobre o produto final </a:t>
            </a:r>
            <a:r>
              <a:rPr lang="pt-BR" altLang="en-US" sz="24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400" dirty="0"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400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400" dirty="0">
                <a:ea typeface="ＭＳ Ｐゴシック" panose="020B0600070205080204" pitchFamily="34" charset="-128"/>
              </a:rPr>
              <a:t>: tarifa sobre o insumo e matéria prima empregados na produção do bem </a:t>
            </a:r>
            <a:r>
              <a:rPr lang="pt-BR" altLang="en-US" sz="24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400" dirty="0"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400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400" dirty="0">
                <a:ea typeface="ＭＳ Ｐゴシック" panose="020B0600070205080204" pitchFamily="34" charset="-128"/>
              </a:rPr>
              <a:t>: participação do valor do insumo no valor total do bem j.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pt-BR" altLang="en-US" sz="2400" i="1" baseline="30000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pt-BR" altLang="en-US" sz="2400" dirty="0">
                <a:ea typeface="ＭＳ Ｐゴシック" panose="020B0600070205080204" pitchFamily="34" charset="-128"/>
              </a:rPr>
              <a:t>		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 </a:t>
            </a:r>
          </a:p>
        </p:txBody>
      </p:sp>
      <p:graphicFrame>
        <p:nvGraphicFramePr>
          <p:cNvPr id="140292" name="Object 6">
            <a:extLst>
              <a:ext uri="{FF2B5EF4-FFF2-40B4-BE49-F238E27FC236}">
                <a16:creationId xmlns:a16="http://schemas.microsoft.com/office/drawing/2014/main" id="{7C4E1096-9ED0-E34F-987C-E8EE7DBB0D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4" imgW="2628900" imgH="4978400" progId="Equation.3">
                  <p:embed/>
                </p:oleObj>
              </mc:Choice>
              <mc:Fallback>
                <p:oleObj name="Equation" r:id="rId4" imgW="2628900" imgH="4978400" progId="Equation.3">
                  <p:embed/>
                  <p:pic>
                    <p:nvPicPr>
                      <p:cNvPr id="140292" name="Object 6">
                        <a:extLst>
                          <a:ext uri="{FF2B5EF4-FFF2-40B4-BE49-F238E27FC236}">
                            <a16:creationId xmlns:a16="http://schemas.microsoft.com/office/drawing/2014/main" id="{7C4E1096-9ED0-E34F-987C-E8EE7DBB0D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3" name="Rectangle 7">
            <a:extLst>
              <a:ext uri="{FF2B5EF4-FFF2-40B4-BE49-F238E27FC236}">
                <a16:creationId xmlns:a16="http://schemas.microsoft.com/office/drawing/2014/main" id="{677D4CCF-C047-A248-B7AB-266643EA2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0294" name="Rectangle 8">
            <a:extLst>
              <a:ext uri="{FF2B5EF4-FFF2-40B4-BE49-F238E27FC236}">
                <a16:creationId xmlns:a16="http://schemas.microsoft.com/office/drawing/2014/main" id="{16217EB8-31D9-E940-B52A-CAFBD8266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4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140295" name="Object 10">
            <a:extLst>
              <a:ext uri="{FF2B5EF4-FFF2-40B4-BE49-F238E27FC236}">
                <a16:creationId xmlns:a16="http://schemas.microsoft.com/office/drawing/2014/main" id="{5AB5B940-7778-C245-8E61-FC0235CDED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6" imgW="2628900" imgH="4978400" progId="Equation.3">
                  <p:embed/>
                </p:oleObj>
              </mc:Choice>
              <mc:Fallback>
                <p:oleObj name="Equation" r:id="rId6" imgW="2628900" imgH="4978400" progId="Equation.3">
                  <p:embed/>
                  <p:pic>
                    <p:nvPicPr>
                      <p:cNvPr id="140295" name="Object 10">
                        <a:extLst>
                          <a:ext uri="{FF2B5EF4-FFF2-40B4-BE49-F238E27FC236}">
                            <a16:creationId xmlns:a16="http://schemas.microsoft.com/office/drawing/2014/main" id="{5AB5B940-7778-C245-8E61-FC0235CDED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6" name="Rectangle 11">
            <a:extLst>
              <a:ext uri="{FF2B5EF4-FFF2-40B4-BE49-F238E27FC236}">
                <a16:creationId xmlns:a16="http://schemas.microsoft.com/office/drawing/2014/main" id="{2DA2CBE6-4C0B-684A-9B93-7AF2A3D4D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0297" name="Rectangle 12">
            <a:extLst>
              <a:ext uri="{FF2B5EF4-FFF2-40B4-BE49-F238E27FC236}">
                <a16:creationId xmlns:a16="http://schemas.microsoft.com/office/drawing/2014/main" id="{5E1EF6DA-62CD-9548-8092-C039209FA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140298" name="Object 9">
            <a:extLst>
              <a:ext uri="{FF2B5EF4-FFF2-40B4-BE49-F238E27FC236}">
                <a16:creationId xmlns:a16="http://schemas.microsoft.com/office/drawing/2014/main" id="{66A21D1A-8B1C-4A4F-A29F-11C9BD2A1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76050"/>
              </p:ext>
            </p:extLst>
          </p:nvPr>
        </p:nvGraphicFramePr>
        <p:xfrm>
          <a:off x="6338033" y="2687516"/>
          <a:ext cx="36734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7" imgW="47980600" imgH="11696700" progId="Equation.3">
                  <p:embed/>
                </p:oleObj>
              </mc:Choice>
              <mc:Fallback>
                <p:oleObj name="Equation" r:id="rId7" imgW="47980600" imgH="11696700" progId="Equation.3">
                  <p:embed/>
                  <p:pic>
                    <p:nvPicPr>
                      <p:cNvPr id="140298" name="Object 9">
                        <a:extLst>
                          <a:ext uri="{FF2B5EF4-FFF2-40B4-BE49-F238E27FC236}">
                            <a16:creationId xmlns:a16="http://schemas.microsoft.com/office/drawing/2014/main" id="{66A21D1A-8B1C-4A4F-A29F-11C9BD2A11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033" y="2687516"/>
                        <a:ext cx="3673475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179174"/>
      </p:ext>
    </p:extLst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565B-C3F1-AF46-9993-EFACA215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BR" dirty="0"/>
              <a:t>ImportâNCIA DA TPE POR AGENTE ECONÔMICO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9E84-4C62-154E-AA9D-7E09FA7E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(i) Importância para os produtores: </a:t>
            </a:r>
          </a:p>
          <a:p>
            <a:endParaRPr lang="pt-PT" dirty="0"/>
          </a:p>
          <a:p>
            <a:r>
              <a:rPr lang="pt-PT" dirty="0"/>
              <a:t>Enquanto o conceito de taxa nominal de tarifa é importante do ponto de vista dos consumidores devido à sua preocupação com o aumento do preço do produto final após a tarifa, o conceito de taxa efetiva de proteção ou tarifa tem significância do ponto de vista de os produtores.</a:t>
            </a:r>
          </a:p>
          <a:p>
            <a:r>
              <a:rPr lang="pt-PT" dirty="0"/>
              <a:t> </a:t>
            </a:r>
            <a:r>
              <a:rPr lang="pt-PT" i="1" dirty="0"/>
              <a:t>Quando uma tarifa é imposta sobre os insumos primários ou matérias-primas, as decisões de produção provavelmente serão afetadas.</a:t>
            </a:r>
          </a:p>
          <a:p>
            <a:r>
              <a:rPr lang="pt-PT" dirty="0"/>
              <a:t> Frequentemente, as políticas tarifárias têm o objetivo de aumentar o valor agregado doméstico.  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778340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565B-C3F1-AF46-9993-EFACA215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BR" dirty="0"/>
              <a:t>ImportâNCIA DA TPE POR AGENTE ECONÔMICO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9E84-4C62-154E-AA9D-7E09FA7E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(</a:t>
            </a:r>
            <a:r>
              <a:rPr lang="pt-PT" dirty="0" err="1"/>
              <a:t>ii</a:t>
            </a:r>
            <a:r>
              <a:rPr lang="pt-PT" dirty="0"/>
              <a:t>) Impacto na Alocação de Recursos: </a:t>
            </a:r>
          </a:p>
          <a:p>
            <a:endParaRPr lang="pt-PT" dirty="0"/>
          </a:p>
          <a:p>
            <a:r>
              <a:rPr lang="pt-PT" dirty="0"/>
              <a:t>Não se pode contestar que a estrutura tarifária pode afetar a direção da alocação de recursos. </a:t>
            </a:r>
          </a:p>
          <a:p>
            <a:r>
              <a:rPr lang="pt-PT" dirty="0"/>
              <a:t>Para citar </a:t>
            </a:r>
            <a:r>
              <a:rPr lang="pt-PT" dirty="0" err="1"/>
              <a:t>Corden</a:t>
            </a:r>
            <a:r>
              <a:rPr lang="pt-PT" dirty="0"/>
              <a:t>, “as tarifas nominais ordinárias se aplicam às </a:t>
            </a:r>
            <a:r>
              <a:rPr lang="pt-PT" dirty="0" err="1"/>
              <a:t>commodities</a:t>
            </a:r>
            <a:r>
              <a:rPr lang="pt-PT" dirty="0"/>
              <a:t>, mas os recursos se movem entre as atividades econômicas.</a:t>
            </a:r>
          </a:p>
          <a:p>
            <a:r>
              <a:rPr lang="pt-PT" dirty="0"/>
              <a:t> Portanto, para descobrir os efeitos da alocação de recursos de uma estrutura tarifária, deve-se calcular a taxa de proteção para cada atividade que é a taxa de proteção efetiva. ”  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442786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565B-C3F1-AF46-9993-EFACA215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BR" dirty="0"/>
              <a:t>ImportâNCIA DA TPE POR AGENTE ECONÔMICO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9E84-4C62-154E-AA9D-7E09FA7E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(</a:t>
            </a:r>
            <a:r>
              <a:rPr lang="pt-PT" dirty="0" err="1"/>
              <a:t>iii</a:t>
            </a:r>
            <a:r>
              <a:rPr lang="pt-PT" dirty="0"/>
              <a:t>) Natureza da Estrutura Tarifária: </a:t>
            </a:r>
          </a:p>
          <a:p>
            <a:r>
              <a:rPr lang="pt-PT" dirty="0"/>
              <a:t>O conceito de taxa efetiva de proteção também esclarece a natureza da estrutura tarifária de um país. </a:t>
            </a:r>
          </a:p>
          <a:p>
            <a:r>
              <a:rPr lang="pt-PT" dirty="0"/>
              <a:t>Uma característica amplamente observada da estrutura tarifária em muitos países é que </a:t>
            </a:r>
            <a:r>
              <a:rPr lang="pt-PT" i="1" dirty="0"/>
              <a:t>as taxas nominais tendem a ser baixas ou mesmo nulas para as matérias-primas e aumentar com o grau de processamento</a:t>
            </a:r>
            <a:r>
              <a:rPr lang="pt-PT" dirty="0"/>
              <a:t>.</a:t>
            </a:r>
          </a:p>
          <a:p>
            <a:r>
              <a:rPr lang="pt-PT" dirty="0"/>
              <a:t> Por exemplo, as tarifas nominais podem ser as mais baixas no caso do algodão em bruto, mas podem ser mais elevadas no caso dos fios, tecidos e vestuários, </a:t>
            </a:r>
            <a:r>
              <a:rPr lang="pt-PT" dirty="0" err="1"/>
              <a:t>respectivamente</a:t>
            </a:r>
            <a:r>
              <a:rPr lang="pt-PT" dirty="0"/>
              <a:t>.  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12224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565B-C3F1-AF46-9993-EFACA215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BR" dirty="0"/>
              <a:t>ImportâNCIA DA TPE POR AGENTE ECONÔMICO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9E84-4C62-154E-AA9D-7E09FA7E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(</a:t>
            </a:r>
            <a:r>
              <a:rPr lang="pt-PT" dirty="0" err="1"/>
              <a:t>iv</a:t>
            </a:r>
            <a:r>
              <a:rPr lang="pt-PT" dirty="0"/>
              <a:t>) Expansão do comércio: </a:t>
            </a:r>
          </a:p>
          <a:p>
            <a:r>
              <a:rPr lang="pt-PT" dirty="0"/>
              <a:t>O conceito de taxa efetiva de proteção significa que uma redução nas taxas nominais de tarifa sobre as matérias-primas importadas necessárias para o processamento interno parece ser uma concessão para o país estrangeiro com a intenção de expandir o volume de comércio.</a:t>
            </a:r>
          </a:p>
          <a:p>
            <a:endParaRPr lang="pt-PT" dirty="0"/>
          </a:p>
          <a:p>
            <a:r>
              <a:rPr lang="pt-PT" i="1" dirty="0"/>
              <a:t> Na verdade, isso resulta em um aumento na taxa efetiva de proteção da indústria doméstica que emprega tais insumos. </a:t>
            </a:r>
          </a:p>
          <a:p>
            <a:endParaRPr lang="pt-PT" i="1" dirty="0"/>
          </a:p>
          <a:p>
            <a:r>
              <a:rPr lang="pt-PT" dirty="0"/>
              <a:t>O aumento das etapas de produção protegidas pode, na verdade, ter consequências opostas para o volume de comércio.  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496640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565B-C3F1-AF46-9993-EFACA215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BR" dirty="0"/>
              <a:t>ImportâNCIA DA TPE POR AGENTE ECONÔMICO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9E84-4C62-154E-AA9D-7E09FA7E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(v) Expansão das Indústrias Nascentes: </a:t>
            </a:r>
          </a:p>
          <a:p>
            <a:r>
              <a:rPr lang="pt-PT" dirty="0"/>
              <a:t>O conceito de taxa efetiva de proteção mostra o fato de como um maior grau de proteção pode ser proporcionado para a rápida expansão de indústrias nascentes. </a:t>
            </a:r>
          </a:p>
          <a:p>
            <a:r>
              <a:rPr lang="pt-PT" dirty="0"/>
              <a:t>Isso sugere que os países não precisam impor altas tarifas nominais para proteger suas indústrias nascentes. </a:t>
            </a:r>
          </a:p>
          <a:p>
            <a:r>
              <a:rPr lang="pt-PT" dirty="0"/>
              <a:t>Uma taxa de proteção significativamente mais alta pode ser alcançada </a:t>
            </a:r>
            <a:r>
              <a:rPr lang="pt-PT" i="1" dirty="0"/>
              <a:t>reduzindo-se a estrutura das tarifas sobre produtos intermediários </a:t>
            </a:r>
            <a:r>
              <a:rPr lang="pt-PT" dirty="0"/>
              <a:t>a serem usados ​​na indústria nascente.  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543197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565B-C3F1-AF46-9993-EFACA215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BR" dirty="0"/>
              <a:t>ImportâNCIA DA TPE POR AGENTE ECONÔMICO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9E84-4C62-154E-AA9D-7E09FA7E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(vi) Impacto da Tarifa Externa: </a:t>
            </a:r>
          </a:p>
          <a:p>
            <a:pPr marL="0" indent="0">
              <a:lnSpc>
                <a:spcPct val="100000"/>
              </a:lnSpc>
              <a:buNone/>
            </a:pPr>
            <a:endParaRPr lang="pt-PT" dirty="0"/>
          </a:p>
          <a:p>
            <a:pPr>
              <a:lnSpc>
                <a:spcPct val="100000"/>
              </a:lnSpc>
            </a:pPr>
            <a:r>
              <a:rPr lang="pt-PT" dirty="0"/>
              <a:t>Este conceito pode ser empregado também para analisar os efeitos das tarifas externas sobre o comércio e o crescimento do país de origem e as ações necessárias que podem ser tomadas para compensar qualquer efeito adverso das tarifas externas.  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417920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>
            <a:extLst>
              <a:ext uri="{FF2B5EF4-FFF2-40B4-BE49-F238E27FC236}">
                <a16:creationId xmlns:a16="http://schemas.microsoft.com/office/drawing/2014/main" id="{38440CFE-FA32-6146-961F-1E1192034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8969" y="909070"/>
            <a:ext cx="7856538" cy="671512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Indicar</a:t>
            </a:r>
            <a:r>
              <a:rPr lang="en-US" altLang="en-US" dirty="0"/>
              <a:t> as </a:t>
            </a:r>
            <a:r>
              <a:rPr lang="en-US" altLang="en-US" dirty="0" err="1"/>
              <a:t>alternativas</a:t>
            </a:r>
            <a:r>
              <a:rPr lang="en-US" altLang="en-US" dirty="0"/>
              <a:t> </a:t>
            </a:r>
            <a:r>
              <a:rPr lang="en-US" altLang="en-US" dirty="0" err="1"/>
              <a:t>corretas</a:t>
            </a:r>
            <a:r>
              <a:rPr lang="en-US" altLang="en-US" dirty="0"/>
              <a:t> </a:t>
            </a:r>
            <a:r>
              <a:rPr lang="en-US" altLang="en-US" dirty="0" err="1"/>
              <a:t>relacionadas</a:t>
            </a:r>
            <a:r>
              <a:rPr lang="en-US" altLang="en-US" dirty="0"/>
              <a:t> </a:t>
            </a:r>
            <a:r>
              <a:rPr lang="en-US" altLang="en-US" dirty="0" err="1"/>
              <a:t>à</a:t>
            </a:r>
            <a:r>
              <a:rPr lang="en-US" altLang="en-US" dirty="0"/>
              <a:t> TPE: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14690" name="Content Placeholder 2">
            <a:extLst>
              <a:ext uri="{FF2B5EF4-FFF2-40B4-BE49-F238E27FC236}">
                <a16:creationId xmlns:a16="http://schemas.microsoft.com/office/drawing/2014/main" id="{C278DEC0-E559-5C4C-AD97-C85E31229D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0985" y="1743527"/>
            <a:ext cx="11347938" cy="41136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pt-BR" altLang="en-US" sz="2100" dirty="0"/>
              <a:t>(.  ) A TPE difere da taxa de proteção nominal representada pela imposição da tarifa nominal sobre o preço do bem final, exceto quando a tarifa que incide sobre todos os níveis da produção são iguais.</a:t>
            </a:r>
          </a:p>
          <a:p>
            <a:pPr>
              <a:lnSpc>
                <a:spcPct val="100000"/>
              </a:lnSpc>
              <a:defRPr/>
            </a:pPr>
            <a:r>
              <a:rPr lang="pt-BR" altLang="en-US" sz="2100" dirty="0"/>
              <a:t>(.  ) A TPE difere da taxa de proteção nominal representada pela imposição da tarifa nominal sobre o preço do bem final, exceto quando a tarifa que incide sobre todos os níveis da produção são iguais.</a:t>
            </a:r>
          </a:p>
          <a:p>
            <a:pPr>
              <a:lnSpc>
                <a:spcPct val="100000"/>
              </a:lnSpc>
              <a:defRPr/>
            </a:pPr>
            <a:r>
              <a:rPr lang="pt-BR" altLang="en-US" sz="2100" dirty="0"/>
              <a:t>(.   ) Quando não se considera a TPE e a tarifa sobre bens intermediários importados são superiores à do bem final, pode-se dizer que a proteção nominal resulta em proteção efetiva.</a:t>
            </a:r>
          </a:p>
          <a:p>
            <a:pPr>
              <a:lnSpc>
                <a:spcPct val="100000"/>
              </a:lnSpc>
              <a:defRPr/>
            </a:pPr>
            <a:r>
              <a:rPr lang="pt-BR" altLang="en-US" sz="2100" dirty="0"/>
              <a:t>(.   ) Quando não se considera a TPE e a tarifa sobre bens intermediários importados são inferiores à do bem final, pode-se dizer que a proteção nominal resulta em proteção efetiva negativa (desproteção efetiva.</a:t>
            </a:r>
          </a:p>
          <a:p>
            <a:pPr>
              <a:lnSpc>
                <a:spcPct val="100000"/>
              </a:lnSpc>
              <a:defRPr/>
            </a:pPr>
            <a:endParaRPr lang="pt-BR" altLang="en-US" sz="2100" dirty="0"/>
          </a:p>
          <a:p>
            <a:pPr>
              <a:lnSpc>
                <a:spcPct val="100000"/>
              </a:lnSpc>
              <a:defRPr/>
            </a:pPr>
            <a:r>
              <a:rPr lang="pt-BR" altLang="en-US" sz="2100" dirty="0"/>
              <a:t>(.  ) A TPE é o aumento percentual no VA por unidade de uma atividade econômica que se torna possível pelo emprego de uma estrutura tarifárias </a:t>
            </a:r>
            <a:r>
              <a:rPr lang="pt-BR" altLang="en-US" sz="2100" dirty="0" err="1"/>
              <a:t>vs</a:t>
            </a:r>
            <a:r>
              <a:rPr lang="pt-BR" altLang="en-US" sz="2100" dirty="0"/>
              <a:t> a situação sem tarifas, porém com a mesma taxa de câmbio. </a:t>
            </a:r>
          </a:p>
          <a:p>
            <a:pPr marL="0" indent="0">
              <a:buNone/>
              <a:defRPr/>
            </a:pPr>
            <a:endParaRPr lang="pt-BR" altLang="en-US" sz="2100" dirty="0"/>
          </a:p>
          <a:p>
            <a:pPr>
              <a:defRPr/>
            </a:pPr>
            <a:endParaRPr lang="pt-BR" alt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616E1-D67B-6743-A0E5-BD9889DD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142340" name="Slide Number Placeholder 4">
            <a:extLst>
              <a:ext uri="{FF2B5EF4-FFF2-40B4-BE49-F238E27FC236}">
                <a16:creationId xmlns:a16="http://schemas.microsoft.com/office/drawing/2014/main" id="{E242E056-1227-BC45-BF44-1589D9551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0660B044-327B-C94B-BCEF-7E9D98F46B36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651154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>
            <a:extLst>
              <a:ext uri="{FF2B5EF4-FFF2-40B4-BE49-F238E27FC236}">
                <a16:creationId xmlns:a16="http://schemas.microsoft.com/office/drawing/2014/main" id="{51F89352-A095-ED40-B680-BD64BB351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7417" y="1283069"/>
            <a:ext cx="9228260" cy="671512"/>
          </a:xfrm>
        </p:spPr>
        <p:txBody>
          <a:bodyPr>
            <a:normAutofit fontScale="90000"/>
          </a:bodyPr>
          <a:lstStyle/>
          <a:p>
            <a:r>
              <a:rPr lang="en-US" alt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Pressuposições</a:t>
            </a:r>
            <a:r>
              <a:rPr lang="en-US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destacadas</a:t>
            </a:r>
            <a:r>
              <a:rPr lang="en-US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por  Corden para o </a:t>
            </a:r>
            <a:r>
              <a:rPr lang="en-US" alt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cálculo</a:t>
            </a:r>
            <a:r>
              <a:rPr lang="en-US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da TPE</a:t>
            </a:r>
          </a:p>
        </p:txBody>
      </p:sp>
      <p:sp>
        <p:nvSpPr>
          <p:cNvPr id="143362" name="Content Placeholder 2">
            <a:extLst>
              <a:ext uri="{FF2B5EF4-FFF2-40B4-BE49-F238E27FC236}">
                <a16:creationId xmlns:a16="http://schemas.microsoft.com/office/drawing/2014/main" id="{9F6F6E38-1777-CF4F-A0BB-FCFE22DA17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1762" y="2122361"/>
            <a:ext cx="11301045" cy="3897923"/>
          </a:xfrm>
        </p:spPr>
        <p:txBody>
          <a:bodyPr>
            <a:normAutofit fontScale="92500" lnSpcReduction="20000"/>
          </a:bodyPr>
          <a:lstStyle/>
          <a:p>
            <a:r>
              <a:rPr lang="pt-BR" altLang="en-US" sz="2000" dirty="0"/>
              <a:t>O coeficiente insumo-produto não se altera;</a:t>
            </a:r>
          </a:p>
          <a:p>
            <a:endParaRPr lang="pt-BR" altLang="en-US" sz="2000" dirty="0"/>
          </a:p>
          <a:p>
            <a:r>
              <a:rPr lang="pt-BR" altLang="en-US" sz="2000" dirty="0"/>
              <a:t>Os insumos primários não podem ser movidos entre países;</a:t>
            </a:r>
          </a:p>
          <a:p>
            <a:endParaRPr lang="pt-BR" altLang="en-US" sz="2000" dirty="0"/>
          </a:p>
          <a:p>
            <a:r>
              <a:rPr lang="pt-BR" altLang="en-US" sz="2000" dirty="0"/>
              <a:t>Todos os insumos são comercializados;</a:t>
            </a:r>
          </a:p>
          <a:p>
            <a:endParaRPr lang="pt-BR" altLang="en-US" sz="2000" dirty="0"/>
          </a:p>
          <a:p>
            <a:r>
              <a:rPr lang="pt-BR" altLang="en-US" sz="2000" dirty="0"/>
              <a:t>O sistema econômico assegura pleno emprego;</a:t>
            </a:r>
          </a:p>
          <a:p>
            <a:endParaRPr lang="pt-BR" altLang="en-US" sz="2000" dirty="0"/>
          </a:p>
          <a:p>
            <a:r>
              <a:rPr lang="pt-BR" altLang="en-US" sz="2000" dirty="0"/>
              <a:t>Todas as tarifas são mensuráveis;</a:t>
            </a:r>
          </a:p>
          <a:p>
            <a:endParaRPr lang="pt-BR" altLang="en-US" sz="2000" dirty="0"/>
          </a:p>
          <a:p>
            <a:r>
              <a:rPr lang="pt-BR" altLang="en-US" sz="2000" dirty="0"/>
              <a:t>Todos os bens e insumos permanecem sendo comercializados após a imposição de tarifas, de forma que o preço é dado como preço mercado internacional acrescido da tarifa.</a:t>
            </a:r>
          </a:p>
          <a:p>
            <a:endParaRPr lang="pt-BR" alt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4497D-54EC-7B44-BFC0-5A244731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143364" name="Slide Number Placeholder 4">
            <a:extLst>
              <a:ext uri="{FF2B5EF4-FFF2-40B4-BE49-F238E27FC236}">
                <a16:creationId xmlns:a16="http://schemas.microsoft.com/office/drawing/2014/main" id="{17D144AE-6337-1C44-A8BF-41706AA8E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7D399E82-4ED1-1944-AEC6-4A52E28B9644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5080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1078" name="Rectangle 72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1079" name="Picture 74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131073" name="Title 1">
            <a:extLst>
              <a:ext uri="{FF2B5EF4-FFF2-40B4-BE49-F238E27FC236}">
                <a16:creationId xmlns:a16="http://schemas.microsoft.com/office/drawing/2014/main" id="{D46B774C-92AF-DC4D-BAD3-D0939D231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8586" y="137030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pt-BR" altLang="en-US" dirty="0"/>
              <a:t>Taxa de Proteção Efetiva: Conceito e Limitações</a:t>
            </a:r>
          </a:p>
        </p:txBody>
      </p:sp>
      <p:sp>
        <p:nvSpPr>
          <p:cNvPr id="131076" name="Slide Number Placeholder 4">
            <a:extLst>
              <a:ext uri="{FF2B5EF4-FFF2-40B4-BE49-F238E27FC236}">
                <a16:creationId xmlns:a16="http://schemas.microsoft.com/office/drawing/2014/main" id="{6C6E2313-3ED2-5046-B79D-F3216FB245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351" y="111125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en-US" sz="1800"/>
              <a:t>8-</a:t>
            </a:r>
            <a:fld id="{5E37DC17-AC2D-FD4D-A802-735975599784}" type="slidenum">
              <a:rPr lang="en-US" altLang="en-US" sz="180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2</a:t>
            </a:fld>
            <a:endParaRPr lang="en-CA" altLang="en-US" sz="1800"/>
          </a:p>
        </p:txBody>
      </p:sp>
      <p:sp>
        <p:nvSpPr>
          <p:cNvPr id="131074" name="Content Placeholder 2">
            <a:extLst>
              <a:ext uri="{FF2B5EF4-FFF2-40B4-BE49-F238E27FC236}">
                <a16:creationId xmlns:a16="http://schemas.microsoft.com/office/drawing/2014/main" id="{5E39361D-5B3A-9B4E-9B0B-D486C02D9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8586" y="1970296"/>
            <a:ext cx="9222535" cy="3845311"/>
          </a:xfrm>
        </p:spPr>
        <p:txBody>
          <a:bodyPr anchor="ctr">
            <a:noAutofit/>
          </a:bodyPr>
          <a:lstStyle/>
          <a:p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Economistas como B. </a:t>
            </a:r>
            <a:r>
              <a:rPr lang="pt-BR" alt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Balassa</a:t>
            </a: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W. </a:t>
            </a:r>
            <a:r>
              <a:rPr lang="pt-BR" alt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Corden</a:t>
            </a: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e H.G. Johnson sugerem que a tarifa nominal não é uma boa medida do grau de proteção que a indústria efetivamente recebe. </a:t>
            </a:r>
          </a:p>
          <a:p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Considerando apenas o valor sobre o produto final, ignora-se que existe uma estrutura de tarifas, sendo que aquelas aplicados à matéria prima podem diferir das incidentes sobre bens intermediários, requeridos no processamento do bem final.</a:t>
            </a:r>
          </a:p>
          <a:p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Na realidade, o que se defende é que a estrutura da cadeia produtiva deve ser levada em conta no cálculo da proteção efetiva.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7E54A-BBEE-2B4C-B4F4-E0FC804F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1486" y="6355845"/>
            <a:ext cx="61892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>
                <a:solidFill>
                  <a:schemeClr val="tx1"/>
                </a:solidFill>
              </a:rPr>
              <a:t>Copyright © 2006 Pearson Addison-Wesley. All rights reserved.</a:t>
            </a:r>
            <a:endParaRPr lang="en-CA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97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>
            <a:extLst>
              <a:ext uri="{FF2B5EF4-FFF2-40B4-BE49-F238E27FC236}">
                <a16:creationId xmlns:a16="http://schemas.microsoft.com/office/drawing/2014/main" id="{62A90BD8-11C7-8941-AB55-436AFDFC6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5564" y="2492375"/>
            <a:ext cx="7856537" cy="1143000"/>
          </a:xfrm>
        </p:spPr>
        <p:txBody>
          <a:bodyPr/>
          <a:lstStyle/>
          <a:p>
            <a:r>
              <a:rPr lang="en-US" altLang="en-US"/>
              <a:t>Exemplo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7ACA5-D7D5-D94C-B052-234FA227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144387" name="Slide Number Placeholder 4">
            <a:extLst>
              <a:ext uri="{FF2B5EF4-FFF2-40B4-BE49-F238E27FC236}">
                <a16:creationId xmlns:a16="http://schemas.microsoft.com/office/drawing/2014/main" id="{BBFEBD7A-983B-664C-8B2D-99ED44F52F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01EAB016-6AE5-A649-8E26-49268D8E7CDE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00850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Content Placeholder 2">
            <a:extLst>
              <a:ext uri="{FF2B5EF4-FFF2-40B4-BE49-F238E27FC236}">
                <a16:creationId xmlns:a16="http://schemas.microsoft.com/office/drawing/2014/main" id="{82795D19-9E56-8F49-A7E3-5A56C6029F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85560" y="1119922"/>
            <a:ext cx="9932009" cy="58435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Os produtores de algodão são favoráveis à imposição de uma tarifa sobre a importação da commodity, uma vez que deverá </a:t>
            </a:r>
            <a:r>
              <a:rPr lang="pt-B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aumentar o preço do algodão no mercado doméstico em 10% 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para as processadoras. </a:t>
            </a:r>
          </a:p>
          <a:p>
            <a:pPr>
              <a:defRPr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Considerando-se que o valor adicionado na produção de tecidos de algodão é da ordem de 40% e que o algodão representa 50% do valor de tecidos pede-se avaliar:</a:t>
            </a:r>
          </a:p>
          <a:p>
            <a:pPr>
              <a:defRPr/>
            </a:pPr>
            <a:endParaRPr lang="pt-B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a. Pode-se demonstrar que a oposição apresentada pelo setor industrial de tecelagem à tarifa é justificável, ainda que </a:t>
            </a:r>
            <a:r>
              <a:rPr lang="pt-B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setor de tecidos já seja protegido por uma tarifa de 20%? </a:t>
            </a:r>
          </a:p>
          <a:p>
            <a:pPr>
              <a:defRPr/>
            </a:pPr>
            <a:endParaRPr lang="pt-B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b. Caso contrário, qual a proteção necessária para para assegurar que a indústria mantém a mesma proteção efetiva que prevalecia antes da imposição da tarifa sobre o algodão? </a:t>
            </a:r>
          </a:p>
          <a:p>
            <a:pPr>
              <a:defRPr/>
            </a:pPr>
            <a:endParaRPr lang="en-US" altLang="en-US" sz="2400" dirty="0"/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</p:txBody>
      </p:sp>
      <p:sp>
        <p:nvSpPr>
          <p:cNvPr id="145410" name="Slide Number Placeholder 4">
            <a:extLst>
              <a:ext uri="{FF2B5EF4-FFF2-40B4-BE49-F238E27FC236}">
                <a16:creationId xmlns:a16="http://schemas.microsoft.com/office/drawing/2014/main" id="{9ADBA365-32AB-C44C-9423-3FCB2EBB5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48588605-BAC2-9F47-ACBF-A94B844A4072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753842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CDF42-D802-4741-8A2D-D204FD982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242646"/>
            <a:ext cx="10331330" cy="53867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pt-BR" sz="2400" dirty="0"/>
              <a:t>Resolução:</a:t>
            </a:r>
            <a:endParaRPr lang="en-US" sz="2400" dirty="0"/>
          </a:p>
          <a:p>
            <a:pPr>
              <a:defRPr/>
            </a:pPr>
            <a:r>
              <a:rPr lang="pt-BR" sz="2000" dirty="0"/>
              <a:t>Considerando que TPE = (</a:t>
            </a:r>
            <a:r>
              <a:rPr lang="pt-BR" sz="2000" dirty="0" err="1"/>
              <a:t>t</a:t>
            </a:r>
            <a:r>
              <a:rPr lang="pt-BR" sz="2000" baseline="-25000" dirty="0" err="1"/>
              <a:t>j</a:t>
            </a:r>
            <a:r>
              <a:rPr lang="pt-BR" sz="2000" dirty="0"/>
              <a:t> – </a:t>
            </a:r>
            <a:r>
              <a:rPr lang="pt-BR" sz="2000" dirty="0">
                <a:latin typeface="Symbol" pitchFamily="2" charset="2"/>
              </a:rPr>
              <a:t>S</a:t>
            </a:r>
            <a:r>
              <a:rPr lang="pt-BR" sz="2000" baseline="-25000" dirty="0"/>
              <a:t>i </a:t>
            </a:r>
            <a:r>
              <a:rPr lang="pt-BR" sz="2000" i="1" dirty="0" err="1"/>
              <a:t>a</a:t>
            </a:r>
            <a:r>
              <a:rPr lang="pt-BR" sz="2000" baseline="-25000" dirty="0" err="1"/>
              <a:t>ij</a:t>
            </a:r>
            <a:r>
              <a:rPr lang="pt-BR" sz="2000" dirty="0"/>
              <a:t> t</a:t>
            </a:r>
            <a:r>
              <a:rPr lang="pt-BR" sz="2000" baseline="-25000" dirty="0"/>
              <a:t>i</a:t>
            </a:r>
            <a:r>
              <a:rPr lang="pt-BR" sz="2000" dirty="0"/>
              <a:t> ) / (1 - </a:t>
            </a:r>
            <a:r>
              <a:rPr lang="pt-BR" sz="2000" dirty="0">
                <a:latin typeface="Symbol" pitchFamily="2" charset="2"/>
              </a:rPr>
              <a:t>S</a:t>
            </a:r>
            <a:r>
              <a:rPr lang="pt-BR" sz="2000" baseline="-25000" dirty="0"/>
              <a:t>i </a:t>
            </a:r>
            <a:r>
              <a:rPr lang="pt-BR" sz="2000" i="1" dirty="0" err="1"/>
              <a:t>a</a:t>
            </a:r>
            <a:r>
              <a:rPr lang="pt-BR" sz="2000" baseline="-25000" dirty="0" err="1"/>
              <a:t>ij</a:t>
            </a:r>
            <a:r>
              <a:rPr lang="pt-BR" sz="2000" dirty="0"/>
              <a:t> )</a:t>
            </a:r>
            <a:endParaRPr lang="en-US" sz="2000" dirty="0"/>
          </a:p>
          <a:p>
            <a:pPr marL="0" indent="0">
              <a:buNone/>
              <a:defRPr/>
            </a:pPr>
            <a:r>
              <a:rPr lang="pt-BR" sz="2000" dirty="0"/>
              <a:t>onde: </a:t>
            </a:r>
            <a:endParaRPr lang="en-US" sz="2000" dirty="0"/>
          </a:p>
          <a:p>
            <a:pPr>
              <a:defRPr/>
            </a:pPr>
            <a:r>
              <a:rPr lang="pt-BR" sz="2000" dirty="0" err="1"/>
              <a:t>t</a:t>
            </a:r>
            <a:r>
              <a:rPr lang="pt-BR" sz="2000" baseline="-25000" dirty="0" err="1"/>
              <a:t>j</a:t>
            </a:r>
            <a:r>
              <a:rPr lang="pt-BR" sz="2000" baseline="-25000" dirty="0"/>
              <a:t> </a:t>
            </a:r>
            <a:r>
              <a:rPr lang="pt-BR" sz="2000" dirty="0"/>
              <a:t>= tarifa sobre o produto final = 20%</a:t>
            </a:r>
            <a:endParaRPr lang="en-US" sz="2000" dirty="0"/>
          </a:p>
          <a:p>
            <a:pPr>
              <a:defRPr/>
            </a:pPr>
            <a:r>
              <a:rPr lang="pt-BR" sz="2000" dirty="0"/>
              <a:t>t</a:t>
            </a:r>
            <a:r>
              <a:rPr lang="pt-BR" sz="2000" baseline="-25000" dirty="0"/>
              <a:t>i </a:t>
            </a:r>
            <a:r>
              <a:rPr lang="pt-BR" sz="2000" dirty="0"/>
              <a:t>= tarifa sobre insumo importado i1 = 10% (</a:t>
            </a:r>
            <a:r>
              <a:rPr lang="pt-BR" sz="2000" i="1" dirty="0" err="1"/>
              <a:t>a</a:t>
            </a:r>
            <a:r>
              <a:rPr lang="pt-BR" sz="2000" baseline="-25000" dirty="0" err="1"/>
              <a:t>ij</a:t>
            </a:r>
            <a:r>
              <a:rPr lang="pt-BR" sz="2000" baseline="-25000" dirty="0"/>
              <a:t> </a:t>
            </a:r>
            <a:r>
              <a:rPr lang="pt-BR" sz="2000" dirty="0"/>
              <a:t>= 50%)</a:t>
            </a:r>
          </a:p>
          <a:p>
            <a:pPr>
              <a:defRPr/>
            </a:pPr>
            <a:r>
              <a:rPr lang="pt-BR" sz="2000" dirty="0">
                <a:highlight>
                  <a:srgbClr val="FFFF00"/>
                </a:highlight>
              </a:rPr>
              <a:t>t</a:t>
            </a:r>
            <a:r>
              <a:rPr lang="pt-BR" sz="2000" baseline="-25000" dirty="0">
                <a:highlight>
                  <a:srgbClr val="FFFF00"/>
                </a:highlight>
              </a:rPr>
              <a:t>i </a:t>
            </a:r>
            <a:r>
              <a:rPr lang="pt-BR" sz="2000" dirty="0">
                <a:highlight>
                  <a:srgbClr val="FFFF00"/>
                </a:highlight>
              </a:rPr>
              <a:t>= tarifa sobre insumo importado i2 = 0% (</a:t>
            </a:r>
            <a:r>
              <a:rPr lang="pt-BR" sz="2000" i="1" dirty="0" err="1">
                <a:highlight>
                  <a:srgbClr val="FFFF00"/>
                </a:highlight>
              </a:rPr>
              <a:t>a</a:t>
            </a:r>
            <a:r>
              <a:rPr lang="pt-BR" sz="2000" baseline="-25000" dirty="0" err="1">
                <a:highlight>
                  <a:srgbClr val="FFFF00"/>
                </a:highlight>
              </a:rPr>
              <a:t>ij</a:t>
            </a:r>
            <a:r>
              <a:rPr lang="pt-BR" sz="2000" baseline="-25000" dirty="0">
                <a:highlight>
                  <a:srgbClr val="FFFF00"/>
                </a:highlight>
              </a:rPr>
              <a:t> </a:t>
            </a:r>
            <a:r>
              <a:rPr lang="pt-BR" sz="2000" dirty="0">
                <a:highlight>
                  <a:srgbClr val="FFFF00"/>
                </a:highlight>
              </a:rPr>
              <a:t>= 10%)</a:t>
            </a:r>
          </a:p>
          <a:p>
            <a:pPr>
              <a:defRPr/>
            </a:pPr>
            <a:r>
              <a:rPr lang="pt-BR" sz="2000" dirty="0"/>
              <a:t>VA = 40%</a:t>
            </a:r>
            <a:endParaRPr lang="en-US" sz="2000" dirty="0"/>
          </a:p>
          <a:p>
            <a:pPr>
              <a:defRPr/>
            </a:pPr>
            <a:r>
              <a:rPr lang="pt-BR" sz="2000" dirty="0" err="1"/>
              <a:t>a</a:t>
            </a:r>
            <a:r>
              <a:rPr lang="pt-BR" sz="2000" baseline="-25000" dirty="0" err="1"/>
              <a:t>ij</a:t>
            </a:r>
            <a:r>
              <a:rPr lang="pt-BR" sz="2000" baseline="-25000" dirty="0"/>
              <a:t> </a:t>
            </a:r>
            <a:r>
              <a:rPr lang="pt-BR" sz="2000" dirty="0"/>
              <a:t>= valor percentual do custo do insumo sujeito a imposto no valor final do bem:</a:t>
            </a:r>
          </a:p>
          <a:p>
            <a:pPr>
              <a:defRPr/>
            </a:pPr>
            <a:r>
              <a:rPr lang="pt-BR" sz="2000" dirty="0"/>
              <a:t> algodão = 50%; outro=10%</a:t>
            </a:r>
          </a:p>
          <a:p>
            <a:pPr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pt-BR" sz="2400" dirty="0"/>
              <a:t>TPE</a:t>
            </a:r>
            <a:r>
              <a:rPr lang="pt-BR" sz="2400" baseline="-25000" dirty="0"/>
              <a:t>0</a:t>
            </a:r>
            <a:r>
              <a:rPr lang="pt-BR" sz="2400" dirty="0"/>
              <a:t> </a:t>
            </a:r>
          </a:p>
          <a:p>
            <a:pPr marL="0" indent="0">
              <a:buNone/>
              <a:defRPr/>
            </a:pPr>
            <a:r>
              <a:rPr lang="pt-BR" sz="2400" dirty="0"/>
              <a:t>    </a:t>
            </a:r>
            <a:r>
              <a:rPr lang="pt-BR" sz="2400" i="1" dirty="0"/>
              <a:t>= [0,2</a:t>
            </a:r>
            <a:r>
              <a:rPr lang="pt-BR" sz="2400" i="1" baseline="-25000" dirty="0"/>
              <a:t> </a:t>
            </a:r>
            <a:r>
              <a:rPr lang="pt-BR" sz="2400" i="1" dirty="0"/>
              <a:t>– (0,5).(0,0) – (0,1).(0)] / (1 – </a:t>
            </a:r>
            <a:r>
              <a:rPr lang="pt-BR" sz="2400" i="1" dirty="0">
                <a:latin typeface="Symbol" pitchFamily="2" charset="2"/>
              </a:rPr>
              <a:t>0,6</a:t>
            </a:r>
            <a:r>
              <a:rPr lang="pt-BR" sz="2400" i="1" dirty="0"/>
              <a:t>) = </a:t>
            </a:r>
            <a:r>
              <a:rPr lang="pt-BR" sz="2400" b="1" i="1" dirty="0"/>
              <a:t>0,2/0,4 = 50%</a:t>
            </a:r>
            <a:endParaRPr lang="en-US" sz="2400" b="1" dirty="0"/>
          </a:p>
          <a:p>
            <a:pPr marL="0" indent="0">
              <a:buNone/>
              <a:defRPr/>
            </a:pPr>
            <a:r>
              <a:rPr lang="pt-BR" sz="2400" dirty="0"/>
              <a:t>TPE</a:t>
            </a:r>
            <a:r>
              <a:rPr lang="pt-BR" sz="2400" baseline="-25000" dirty="0"/>
              <a:t>1</a:t>
            </a:r>
            <a:r>
              <a:rPr lang="pt-BR" sz="2400" dirty="0"/>
              <a:t> </a:t>
            </a:r>
          </a:p>
          <a:p>
            <a:pPr marL="0" indent="0">
              <a:buNone/>
              <a:defRPr/>
            </a:pPr>
            <a:r>
              <a:rPr lang="pt-BR" sz="2400" dirty="0"/>
              <a:t>    </a:t>
            </a:r>
            <a:r>
              <a:rPr lang="pt-BR" sz="2400" i="1" dirty="0"/>
              <a:t>= [0,2</a:t>
            </a:r>
            <a:r>
              <a:rPr lang="pt-BR" sz="2400" i="1" baseline="-25000" dirty="0"/>
              <a:t> </a:t>
            </a:r>
            <a:r>
              <a:rPr lang="pt-BR" sz="2400" i="1" dirty="0"/>
              <a:t>– (0,5).(0,1) – (0,1).(0)] / (1 – </a:t>
            </a:r>
            <a:r>
              <a:rPr lang="pt-BR" sz="2400" i="1" dirty="0">
                <a:latin typeface="Symbol" pitchFamily="2" charset="2"/>
              </a:rPr>
              <a:t>0,6</a:t>
            </a:r>
            <a:r>
              <a:rPr lang="pt-BR" sz="2400" i="1" dirty="0"/>
              <a:t>) =  0,15/0,4 = 37,5%</a:t>
            </a:r>
            <a:endParaRPr lang="en-US" sz="2400" i="1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46434" name="Slide Number Placeholder 4">
            <a:extLst>
              <a:ext uri="{FF2B5EF4-FFF2-40B4-BE49-F238E27FC236}">
                <a16:creationId xmlns:a16="http://schemas.microsoft.com/office/drawing/2014/main" id="{458C32CC-2F47-EC4A-AEB3-AFAD1845C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34C6F98B-BACE-9A4B-8DA3-76C6FB170605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752861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>
            <a:extLst>
              <a:ext uri="{FF2B5EF4-FFF2-40B4-BE49-F238E27FC236}">
                <a16:creationId xmlns:a16="http://schemas.microsoft.com/office/drawing/2014/main" id="{EBB63855-6B52-594E-9589-E946C296E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764373"/>
            <a:ext cx="8610600" cy="118912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93F9-02BF-114F-85D0-AD853214E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4" y="2069502"/>
            <a:ext cx="10820400" cy="4024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en-US" sz="2000" dirty="0"/>
              <a:t>b. Qual a proteção necessária para a indústria para assegurar a mesma proteção efetiva (50%) que prevalecia antes da imposição da tarifa sobre o algodão? </a:t>
            </a:r>
          </a:p>
          <a:p>
            <a:pPr>
              <a:defRPr/>
            </a:pPr>
            <a:endParaRPr lang="pt-BR" altLang="en-US" sz="2000" dirty="0"/>
          </a:p>
          <a:p>
            <a:pPr marL="0" indent="0">
              <a:buNone/>
              <a:defRPr/>
            </a:pPr>
            <a:r>
              <a:rPr lang="pt-BR" sz="2000" dirty="0"/>
              <a:t>TPE</a:t>
            </a:r>
            <a:r>
              <a:rPr lang="pt-BR" sz="2000" baseline="-25000" dirty="0"/>
              <a:t>2 </a:t>
            </a:r>
            <a:r>
              <a:rPr lang="pt-BR" sz="2000" dirty="0"/>
              <a:t>= 0.5</a:t>
            </a:r>
          </a:p>
          <a:p>
            <a:pPr marL="0" indent="0">
              <a:buNone/>
              <a:defRPr/>
            </a:pPr>
            <a:endParaRPr lang="pt-BR" sz="2000" dirty="0"/>
          </a:p>
          <a:p>
            <a:pPr marL="0" indent="0">
              <a:buNone/>
              <a:defRPr/>
            </a:pPr>
            <a:r>
              <a:rPr lang="pt-BR" sz="2000" dirty="0"/>
              <a:t>         </a:t>
            </a:r>
            <a:r>
              <a:rPr lang="pt-BR" sz="2000" i="1" dirty="0"/>
              <a:t>[</a:t>
            </a:r>
            <a:r>
              <a:rPr lang="pt-BR" sz="2000" i="1" dirty="0" err="1"/>
              <a:t>x</a:t>
            </a:r>
            <a:r>
              <a:rPr lang="pt-BR" sz="2000" i="1" baseline="-25000" dirty="0"/>
              <a:t> </a:t>
            </a:r>
            <a:r>
              <a:rPr lang="pt-BR" sz="2000" i="1" dirty="0"/>
              <a:t>– (0,5).(0,1) – (0,1).(0)] / (1 – </a:t>
            </a:r>
            <a:r>
              <a:rPr lang="pt-BR" sz="2000" i="1" dirty="0">
                <a:latin typeface="Symbol" pitchFamily="2" charset="2"/>
              </a:rPr>
              <a:t>0,6</a:t>
            </a:r>
            <a:r>
              <a:rPr lang="pt-BR" sz="2000" i="1" dirty="0"/>
              <a:t>) =  0.5</a:t>
            </a:r>
          </a:p>
          <a:p>
            <a:pPr marL="0" indent="0">
              <a:buNone/>
              <a:defRPr/>
            </a:pPr>
            <a:r>
              <a:rPr lang="pt-BR" sz="2000" i="1" dirty="0"/>
              <a:t>          [</a:t>
            </a:r>
            <a:r>
              <a:rPr lang="pt-BR" sz="2000" i="1" dirty="0" err="1"/>
              <a:t>x</a:t>
            </a:r>
            <a:r>
              <a:rPr lang="pt-BR" sz="2000" i="1" dirty="0"/>
              <a:t> </a:t>
            </a:r>
            <a:r>
              <a:rPr lang="pt-BR" sz="2000" i="1" baseline="-25000" dirty="0"/>
              <a:t> </a:t>
            </a:r>
            <a:r>
              <a:rPr lang="pt-BR" sz="2000" i="1" dirty="0"/>
              <a:t>– (0,05))] / (1 – </a:t>
            </a:r>
            <a:r>
              <a:rPr lang="pt-BR" sz="2000" i="1" dirty="0">
                <a:latin typeface="Symbol" pitchFamily="2" charset="2"/>
              </a:rPr>
              <a:t>0,6</a:t>
            </a:r>
            <a:r>
              <a:rPr lang="pt-BR" sz="2000" i="1" dirty="0"/>
              <a:t>) = 0.5</a:t>
            </a:r>
          </a:p>
          <a:p>
            <a:pPr marL="0" indent="0">
              <a:buNone/>
              <a:defRPr/>
            </a:pPr>
            <a:r>
              <a:rPr lang="pt-BR" sz="2000" i="1" dirty="0"/>
              <a:t>               </a:t>
            </a:r>
            <a:r>
              <a:rPr lang="pt-BR" sz="2000" i="1" dirty="0" err="1"/>
              <a:t>x</a:t>
            </a:r>
            <a:r>
              <a:rPr lang="pt-BR" sz="2000" i="1" dirty="0"/>
              <a:t> = 0.25</a:t>
            </a:r>
          </a:p>
          <a:p>
            <a:pPr marL="0" indent="0">
              <a:buNone/>
              <a:defRPr/>
            </a:pPr>
            <a:r>
              <a:rPr lang="pt-BR" sz="2000" i="1" dirty="0"/>
              <a:t> </a:t>
            </a:r>
            <a:endParaRPr lang="en-US" sz="2000" i="1" dirty="0"/>
          </a:p>
          <a:p>
            <a:pPr>
              <a:defRPr/>
            </a:pPr>
            <a:endParaRPr lang="pt-BR" alt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BA31F-2BDE-D04D-A5D8-47D839A0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147460" name="Slide Number Placeholder 4">
            <a:extLst>
              <a:ext uri="{FF2B5EF4-FFF2-40B4-BE49-F238E27FC236}">
                <a16:creationId xmlns:a16="http://schemas.microsoft.com/office/drawing/2014/main" id="{BE75272D-CBB3-3A48-9E98-85D115728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E69BFAB0-FEBB-AF45-8CCB-9F8E769DC75B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CA" altLang="en-US" sz="12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FA3B70-C160-AF4B-8D18-A52B2492383C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8397B4-22EA-DB47-AC97-1F8518E5C31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243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DE25-EC68-CB43-A486-EBA41BBD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8" y="901532"/>
            <a:ext cx="10333892" cy="1293028"/>
          </a:xfrm>
        </p:spPr>
        <p:txBody>
          <a:bodyPr>
            <a:normAutofit/>
          </a:bodyPr>
          <a:lstStyle/>
          <a:p>
            <a:r>
              <a:rPr lang="en-BR" sz="2400" dirty="0"/>
              <a:t>Considerando a fórmula e o objetivo da proteção efetiva, quais das relações a seguir estão corretas?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516A65-487A-2D4E-9EC3-74AA9E186A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9054" y="2393853"/>
            <a:ext cx="10820400" cy="4024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&gt;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&gt; TPN    (   )</a:t>
            </a: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&gt;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&lt; TPN    (   )</a:t>
            </a: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&lt;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&lt; TPN   (   )</a:t>
            </a: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&lt;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&gt; TPN   (   )</a:t>
            </a: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=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= TPN   (   )</a:t>
            </a: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=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TPE = 0        (   )</a:t>
            </a: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    </a:t>
            </a: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94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>
            <a:extLst>
              <a:ext uri="{FF2B5EF4-FFF2-40B4-BE49-F238E27FC236}">
                <a16:creationId xmlns:a16="http://schemas.microsoft.com/office/drawing/2014/main" id="{6D947C41-4EED-F446-A3B8-84BE25101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858" y="1607405"/>
            <a:ext cx="9571280" cy="863600"/>
          </a:xfrm>
        </p:spPr>
        <p:txBody>
          <a:bodyPr/>
          <a:lstStyle/>
          <a:p>
            <a:r>
              <a:rPr lang="pt-BR" altLang="en-US" sz="2800">
                <a:ea typeface="ＭＳ Ｐゴシック" panose="020B0600070205080204" pitchFamily="34" charset="-128"/>
              </a:rPr>
              <a:t>Relações entre Proteção Efetiva e Nominal</a:t>
            </a:r>
          </a:p>
        </p:txBody>
      </p:sp>
      <p:sp>
        <p:nvSpPr>
          <p:cNvPr id="148482" name="Content Placeholder 2">
            <a:extLst>
              <a:ext uri="{FF2B5EF4-FFF2-40B4-BE49-F238E27FC236}">
                <a16:creationId xmlns:a16="http://schemas.microsoft.com/office/drawing/2014/main" id="{D0475A19-592A-2C44-91B1-BB9AD6727A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767" y="3111622"/>
            <a:ext cx="7702550" cy="3382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&gt;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&gt; TPN</a:t>
            </a: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&lt;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&lt; TPN</a:t>
            </a: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Se        </a:t>
            </a:r>
            <a:r>
              <a:rPr lang="pt-BR" altLang="en-US" sz="2800" dirty="0" err="1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 err="1">
                <a:ea typeface="ＭＳ Ｐゴシック" panose="020B0600070205080204" pitchFamily="34" charset="-128"/>
              </a:rPr>
              <a:t>j</a:t>
            </a:r>
            <a:r>
              <a:rPr lang="pt-BR" altLang="en-US" sz="2800" dirty="0">
                <a:ea typeface="ＭＳ Ｐゴシック" panose="020B0600070205080204" pitchFamily="34" charset="-128"/>
              </a:rPr>
              <a:t> = </a:t>
            </a:r>
            <a:r>
              <a:rPr lang="pt-BR" altLang="en-US" sz="2800" i="1" dirty="0">
                <a:latin typeface="Symbol" pitchFamily="2" charset="2"/>
                <a:ea typeface="ＭＳ Ｐゴシック" panose="020B0600070205080204" pitchFamily="34" charset="-128"/>
              </a:rPr>
              <a:t>S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i </a:t>
            </a:r>
            <a:r>
              <a:rPr lang="pt-BR" altLang="en-US" sz="2800" i="1" dirty="0" err="1">
                <a:ea typeface="ＭＳ Ｐゴシック" panose="020B0600070205080204" pitchFamily="34" charset="-128"/>
              </a:rPr>
              <a:t>a</a:t>
            </a:r>
            <a:r>
              <a:rPr lang="pt-BR" altLang="en-US" sz="2800" i="1" baseline="-25000" dirty="0" err="1">
                <a:ea typeface="ＭＳ Ｐゴシック" panose="020B0600070205080204" pitchFamily="34" charset="-128"/>
              </a:rPr>
              <a:t>ij</a:t>
            </a:r>
            <a:r>
              <a:rPr lang="pt-BR" altLang="en-US" sz="2800" i="1" baseline="-25000" dirty="0">
                <a:ea typeface="ＭＳ Ｐゴシック" panose="020B0600070205080204" pitchFamily="34" charset="-128"/>
              </a:rPr>
              <a:t> </a:t>
            </a:r>
            <a:r>
              <a:rPr lang="pt-BR" altLang="en-US" sz="2800" dirty="0">
                <a:ea typeface="ＭＳ Ｐゴシック" panose="020B0600070205080204" pitchFamily="34" charset="-128"/>
              </a:rPr>
              <a:t>t</a:t>
            </a:r>
            <a:r>
              <a:rPr lang="pt-BR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pt-BR" altLang="en-US" sz="2800" dirty="0">
                <a:ea typeface="ＭＳ Ｐゴシック" panose="020B0600070205080204" pitchFamily="34" charset="-128"/>
              </a:rPr>
              <a:t>                TPE = TPN</a:t>
            </a: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pt-BR" altLang="en-US" sz="2800" dirty="0">
                <a:ea typeface="ＭＳ Ｐゴシック" panose="020B0600070205080204" pitchFamily="34" charset="-128"/>
              </a:rPr>
              <a:t>    </a:t>
            </a:r>
          </a:p>
          <a:p>
            <a:pPr marL="0" indent="0">
              <a:buNone/>
            </a:pPr>
            <a:endParaRPr lang="pt-BR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148483" name="Slide Number Placeholder 3">
            <a:extLst>
              <a:ext uri="{FF2B5EF4-FFF2-40B4-BE49-F238E27FC236}">
                <a16:creationId xmlns:a16="http://schemas.microsoft.com/office/drawing/2014/main" id="{8BFC6203-D577-8E4A-84DF-D64706F9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fld id="{EE60640A-4DC7-FA4D-AB40-BBA6FDCFB3EA}" type="slidenum">
              <a:rPr lang="en-US" altLang="en-US" sz="1200">
                <a:solidFill>
                  <a:srgbClr val="898989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059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7D9F0B1-EBF4-2541-8F67-9F628975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4" y="618025"/>
            <a:ext cx="8229600" cy="647700"/>
          </a:xfrm>
        </p:spPr>
        <p:txBody>
          <a:bodyPr/>
          <a:lstStyle/>
          <a:p>
            <a:r>
              <a:rPr lang="pt-BR" altLang="en-US" sz="3600" dirty="0">
                <a:ea typeface="ＭＳ Ｐゴシック" panose="020B0600070205080204" pitchFamily="34" charset="-128"/>
              </a:rPr>
              <a:t>Escalada Tarifária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EE1C850D-A3EF-FE43-A447-0226BC1F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046" y="2069124"/>
            <a:ext cx="10316308" cy="4525963"/>
          </a:xfrm>
        </p:spPr>
        <p:txBody>
          <a:bodyPr>
            <a:normAutofit lnSpcReduction="10000"/>
          </a:bodyPr>
          <a:lstStyle/>
          <a:p>
            <a:r>
              <a:rPr lang="pt-BR" altLang="en-US" sz="2400" dirty="0">
                <a:ea typeface="ＭＳ Ｐゴシック" panose="020B0600070205080204" pitchFamily="34" charset="-128"/>
              </a:rPr>
              <a:t>Uma estrutura de escalada tarifária reflete a situação em diversos países desenvolvidos, onde a taxa nominal da tarifa sobre o bem final é superior à do bem intermediário ou matéria prima, visando facilitar o acesso a esses últimos a um valor mais baixo, protegendo a produção de bens manufaturados.</a:t>
            </a:r>
          </a:p>
          <a:p>
            <a:endParaRPr lang="pt-BR" altLang="en-US" sz="2400" dirty="0">
              <a:ea typeface="ＭＳ Ｐゴシック" panose="020B0600070205080204" pitchFamily="34" charset="-128"/>
            </a:endParaRPr>
          </a:p>
          <a:p>
            <a:r>
              <a:rPr lang="pt-BR" altLang="en-US" sz="2400" dirty="0">
                <a:ea typeface="ＭＳ Ｐゴシック" panose="020B0600070205080204" pitchFamily="34" charset="-128"/>
              </a:rPr>
              <a:t>Isso restringe a participação de países em desenvolvimento nas exportações de bem manufaturados. </a:t>
            </a:r>
          </a:p>
          <a:p>
            <a:endParaRPr lang="pt-BR" altLang="en-US" sz="2400" dirty="0">
              <a:ea typeface="ＭＳ Ｐゴシック" panose="020B0600070205080204" pitchFamily="34" charset="-128"/>
            </a:endParaRPr>
          </a:p>
          <a:p>
            <a:r>
              <a:rPr lang="pt-BR" altLang="en-US" sz="2400" dirty="0">
                <a:ea typeface="ＭＳ Ｐゴシック" panose="020B0600070205080204" pitchFamily="34" charset="-128"/>
              </a:rPr>
              <a:t>O Sistema Geral de Preferências tem sido uma iniciativa que visa alterar o padrão e nível de proteção de países desenvolvidos confrontado pelos países em desenvolvimento.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6897AD00-4EA7-7D41-B09D-D18ACB11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D86C75-924D-1E40-BF56-5D4D4762FA2A}" type="slidenum">
              <a:rPr lang="en-US" altLang="en-US" sz="12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42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8804E793-21EB-EC48-B542-23A19181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477" y="849923"/>
            <a:ext cx="8229600" cy="533400"/>
          </a:xfrm>
        </p:spPr>
        <p:txBody>
          <a:bodyPr/>
          <a:lstStyle/>
          <a:p>
            <a:pPr eaLnBrk="1" hangingPunct="1"/>
            <a:r>
              <a:rPr lang="pt-BR" altLang="en-US" sz="3200" dirty="0">
                <a:ea typeface="ＭＳ Ｐゴシック" panose="020B0600070205080204" pitchFamily="34" charset="-128"/>
              </a:rPr>
              <a:t>Indicações derivadas da TPE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20F720E6-A143-254E-847F-C5C959055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5" y="1746737"/>
            <a:ext cx="11201400" cy="4765431"/>
          </a:xfrm>
          <a:solidFill>
            <a:srgbClr val="FF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Dada a estrutura tarifária: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 Qual a proteção efetivamente atribuída, mediante a imposição de uma determinada tarifa a uma indústria específica?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Qual a proteção nominal necessária para que essa tenha uma determinada proteção efetiva planejada?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Com essa proteção, o bem mantém-se competitivo no mercado internacional?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 dirty="0">
                <a:ea typeface="ＭＳ Ｐゴシック" panose="020B0600070205080204" pitchFamily="34" charset="-128"/>
              </a:rPr>
              <a:t>Qual é o país que proporciona maior proteção efetiva para uma determinada indústria, dada a sua estrutura tarifária?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593017"/>
      </p:ext>
    </p:extLst>
  </p:cSld>
  <p:clrMapOvr>
    <a:masterClrMapping/>
  </p:clrMapOvr>
  <p:transition>
    <p:comb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Title 1">
            <a:extLst>
              <a:ext uri="{FF2B5EF4-FFF2-40B4-BE49-F238E27FC236}">
                <a16:creationId xmlns:a16="http://schemas.microsoft.com/office/drawing/2014/main" id="{E7AC0432-BEE0-9240-8DDC-2449096A0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BR" altLang="en-BR"/>
              <a:t>Conclusões</a:t>
            </a:r>
          </a:p>
        </p:txBody>
      </p:sp>
      <p:sp>
        <p:nvSpPr>
          <p:cNvPr id="149506" name="Content Placeholder 2">
            <a:extLst>
              <a:ext uri="{FF2B5EF4-FFF2-40B4-BE49-F238E27FC236}">
                <a16:creationId xmlns:a16="http://schemas.microsoft.com/office/drawing/2014/main" id="{ECED75DF-8B07-AE41-8370-08FC4EFB0C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81908"/>
            <a:ext cx="10820400" cy="4436777"/>
          </a:xfrm>
        </p:spPr>
        <p:txBody>
          <a:bodyPr/>
          <a:lstStyle/>
          <a:p>
            <a:r>
              <a:rPr lang="en-BR" altLang="en-BR" dirty="0"/>
              <a:t>A proteção efetiva foi identificada para levar em conta a estrutura tarifárias nos diferentes setores produtivos.</a:t>
            </a:r>
          </a:p>
          <a:p>
            <a:endParaRPr lang="en-BR" altLang="en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54213-743C-D14D-A637-0792518D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149508" name="Slide Number Placeholder 4">
            <a:extLst>
              <a:ext uri="{FF2B5EF4-FFF2-40B4-BE49-F238E27FC236}">
                <a16:creationId xmlns:a16="http://schemas.microsoft.com/office/drawing/2014/main" id="{B88F1C73-9839-C044-BDB5-0B24F754C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36F90CE1-9F46-2746-9822-167F2DA7F1FE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09670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1E23F7-3337-9C46-B9EF-02D63331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988" y="702067"/>
            <a:ext cx="7434070" cy="623958"/>
          </a:xfrm>
        </p:spPr>
        <p:txBody>
          <a:bodyPr>
            <a:normAutofit fontScale="90000"/>
          </a:bodyPr>
          <a:lstStyle/>
          <a:p>
            <a:r>
              <a:rPr lang="en-BR" dirty="0"/>
              <a:t>TPE e o valor adicionado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6AAA93-EC5F-4241-A5A3-7E599ABC0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/>
          <a:stretch/>
        </p:blipFill>
        <p:spPr>
          <a:xfrm rot="16200000">
            <a:off x="-1264032" y="2187574"/>
            <a:ext cx="6857999" cy="2482850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8620E290-D1BB-9B45-AAE0-2147155207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90987" y="1488831"/>
            <a:ext cx="7585197" cy="472940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 Taxa de Proteção Efetiva mensura a proteção efetivamente proporcionada por uma tarifa ou outro instrumento de política comercial aos produtores domésticos.  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Pode-se considerar também que a TPE representa </a:t>
            </a:r>
            <a:r>
              <a:rPr lang="pt-BR" altLang="en-US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mudança no valor agregado pela indústria, ao preço de produção, quando se introduz uma tarifa comercial.</a:t>
            </a:r>
          </a:p>
          <a:p>
            <a:pPr lvl="1" eaLnBrk="1" hangingPunct="1">
              <a:spcBef>
                <a:spcPct val="50000"/>
              </a:spcBef>
              <a:defRPr/>
            </a:pPr>
            <a:endParaRPr lang="pt-BR" alt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eaLnBrk="1" hangingPunct="1">
              <a:spcBef>
                <a:spcPct val="50000"/>
              </a:spcBef>
              <a:defRPr/>
            </a:pP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Essa mudança no valor agregado depende da mudança nos preços, quando tarifas são introduzidas.</a:t>
            </a:r>
          </a:p>
          <a:p>
            <a:pPr lvl="1" indent="0">
              <a:spcBef>
                <a:spcPct val="50000"/>
              </a:spcBef>
              <a:buNone/>
              <a:defRPr/>
            </a:pPr>
            <a:endParaRPr lang="pt-BR" alt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2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771FBF-1693-4446-977C-DBF8387D1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2"/>
          <a:stretch/>
        </p:blipFill>
        <p:spPr>
          <a:xfrm rot="10800000" flipH="1" flipV="1">
            <a:off x="0" y="4102768"/>
            <a:ext cx="4642202" cy="275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BFF3FD-27CE-F64B-8D06-09AC70CE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2189667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Taxa de </a:t>
            </a:r>
            <a:r>
              <a:rPr lang="en-US" altLang="en-US" sz="3600" dirty="0" err="1"/>
              <a:t>Proteção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Efetiva</a:t>
            </a:r>
            <a:r>
              <a:rPr lang="en-US" altLang="en-US" sz="3600" dirty="0"/>
              <a:t> (TPE)</a:t>
            </a:r>
            <a:endParaRPr lang="en-B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2031-E3FD-4B47-A52E-D9CFD941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7825" y="987287"/>
            <a:ext cx="6911437" cy="5331451"/>
          </a:xfrm>
        </p:spPr>
        <p:txBody>
          <a:bodyPr anchor="ctr">
            <a:normAutofit fontScale="92500" lnSpcReduction="20000"/>
          </a:bodyPr>
          <a:lstStyle/>
          <a:p>
            <a:pPr lvl="1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 taxa de proteção efetiva </a:t>
            </a:r>
            <a:r>
              <a:rPr lang="pt-BR" altLang="en-US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comumente difere da taxa de tarifa nominal</a:t>
            </a: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(que incide sobre o produto final).       </a:t>
            </a:r>
          </a:p>
          <a:p>
            <a:pPr lvl="1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</a:p>
          <a:p>
            <a:pPr lvl="1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pt-BR" alt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É importante considerar que existem tarifas que incidem sobre outros setores que não apenas o setor final sendo explicitamente protegido, de forma que os preços e o valor adicionado pelo setor protegido é afetado.  </a:t>
            </a:r>
          </a:p>
          <a:p>
            <a:endParaRPr lang="en-BR" sz="1800" dirty="0"/>
          </a:p>
        </p:txBody>
      </p:sp>
    </p:spTree>
    <p:extLst>
      <p:ext uri="{BB962C8B-B14F-4D97-AF65-F5344CB8AC3E}">
        <p14:creationId xmlns:p14="http://schemas.microsoft.com/office/powerpoint/2010/main" val="236409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EFECDA1F-977F-40AF-840D-D05BB091D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B9FECD2-89B7-4AC3-8D54-9733D60AF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FC08AE55-DC11-408E-A6F9-965EAF147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39F62D-A67B-5F40-8B3A-E503F472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3" y="764373"/>
            <a:ext cx="9320048" cy="129302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Taxa de </a:t>
            </a:r>
            <a:r>
              <a:rPr lang="en-US" altLang="en-US" dirty="0" err="1">
                <a:solidFill>
                  <a:schemeClr val="bg1"/>
                </a:solidFill>
              </a:rPr>
              <a:t>Proteção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Efetiva</a:t>
            </a:r>
            <a:r>
              <a:rPr lang="en-US" altLang="en-US" dirty="0">
                <a:solidFill>
                  <a:schemeClr val="bg1"/>
                </a:solidFill>
              </a:rPr>
              <a:t> (TPE)</a:t>
            </a:r>
            <a:endParaRPr lang="en-BR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32F0-3531-F241-8370-F25087E8A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599"/>
            <a:ext cx="10820400" cy="385062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Num contexto de equilíbrio geral, há que considerar o efeito das tarifas não só sobre os preços relativos dos produtos, mas também sobre os preços dos fatores. 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err="1"/>
              <a:t>Balassa</a:t>
            </a:r>
            <a:r>
              <a:rPr lang="pt-BR" dirty="0"/>
              <a:t> sugere, porém, que nos países em desenvolvimento, onde as tarifas e outras restrições de comércio são elevadas e bastante divergentes de setor para setor, o efeito da proteção sobre os preços dos produtos e insumos intermediários tenderia a dominar, em relação ao efeito sobre os preços dos fatores.</a:t>
            </a:r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47077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D370B-D2C9-AB41-8D17-FA42FC064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234" y="987994"/>
            <a:ext cx="10046352" cy="25758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Outras hipóteses secundárias subjacentes à metodologia convencional de proteção efetiva são:</a:t>
            </a:r>
            <a:b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- a existência de concorrência perfeita, </a:t>
            </a:r>
            <a:b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- de rendimentos constantes de escala (implícita no uso da matriz insumo-produto), e </a:t>
            </a:r>
            <a:b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- a hipótese do país pequeno, que consiste em tomar como dados os preços externos dos bens internacionalmente transacionáveis.</a:t>
            </a:r>
            <a:b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4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5B87031E-FCAD-BD4E-BCA5-C1A308CD0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78215" y="594579"/>
            <a:ext cx="6887308" cy="701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Taxa de </a:t>
            </a:r>
            <a:r>
              <a:rPr lang="en-US" altLang="en-US" sz="2800" dirty="0" err="1"/>
              <a:t>Proteção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Efetiva</a:t>
            </a:r>
            <a:r>
              <a:rPr lang="en-US" altLang="en-US" sz="2800" dirty="0"/>
              <a:t> (cont.)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9E66C04-8756-2E49-9996-56C047CE87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5108" y="1616075"/>
            <a:ext cx="1104313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Vamos considerar, como exemplo, um automóvel que é vendido no mercado mundial por $8000, sendo que seus componentes valem $6000.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Valor Adicionado na construção do carro é:  </a:t>
            </a:r>
            <a:b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$8000-$6000 = $2000 (VA)</a:t>
            </a:r>
          </a:p>
          <a:p>
            <a:pPr lvl="1" eaLnBrk="1" hangingPunct="1">
              <a:lnSpc>
                <a:spcPct val="90000"/>
              </a:lnSpc>
            </a:pPr>
            <a:endParaRPr lang="pt-B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Supor que em um determinado país, o governo impõe uma tarifa de 25% (=8000.1,25) sobre os carros importados, de forma que as firmas domésticas podem cobrar até $10.000 pelo carro, ao invés de $8000.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Com a tarifa e considerando os mesmos custos de componentes ($6000),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a montagem do carro gera um valor adicionado da magnitude: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$10000 - $6000 = $4000 (VA’) para o país onde é feita.</a:t>
            </a:r>
          </a:p>
        </p:txBody>
      </p:sp>
      <p:sp>
        <p:nvSpPr>
          <p:cNvPr id="134145" name="Slide Number Placeholder 4">
            <a:extLst>
              <a:ext uri="{FF2B5EF4-FFF2-40B4-BE49-F238E27FC236}">
                <a16:creationId xmlns:a16="http://schemas.microsoft.com/office/drawing/2014/main" id="{D675B311-31C7-6F4C-87C2-5E9ADC910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8-</a:t>
            </a:r>
            <a:fld id="{E1AB8182-F92B-C141-ABE5-FEEBBB8637FB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0692135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AC7AAFBE-7B30-7547-BC8D-D3856903E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Taxa de Proteção Efetiva (cont.)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D1B8C32-A2BB-8142-8371-132BF9C62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199" y="2105025"/>
            <a:ext cx="10175631" cy="4752975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taxa de proteção efetiva para as indústrias domésticas montadoras do carro é a mudança em seu valor adicionado for igual a: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pt-B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TPE = (VA’ – VA)/VA = ($4000 - $2000)/$2000 = 100%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Neste exemplo, a taxa de proteção efetiva (100%) é 4x superior à tarifa nominal (25%).</a:t>
            </a:r>
          </a:p>
        </p:txBody>
      </p:sp>
    </p:spTree>
    <p:extLst>
      <p:ext uri="{BB962C8B-B14F-4D97-AF65-F5344CB8AC3E}">
        <p14:creationId xmlns:p14="http://schemas.microsoft.com/office/powerpoint/2010/main" val="10352606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F5EBC6F-0B13-4F4B-B2B3-038CF9EABB9C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  <a:defRPr/>
            </a:pPr>
            <a:fld id="{D9786FFF-51C0-1B41-8AC3-F296960660A2}" type="slidenum">
              <a:rPr lang="en-US" altLang="en-US" sz="100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9</a:t>
            </a:fld>
            <a:endParaRPr lang="en-US" altLang="en-US" sz="10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BAE40D43-5E74-6745-815C-CF7637F99B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07169" y="403741"/>
            <a:ext cx="6551613" cy="779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en-US" sz="3200">
                <a:ea typeface="ＭＳ Ｐゴシック" panose="020B0600070205080204" pitchFamily="34" charset="-128"/>
              </a:rPr>
              <a:t> Taxa de Proteção Efetiva (TPE) 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91F75F95-3D8F-AD4C-B975-C2920A04FAF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16051"/>
            <a:ext cx="11054863" cy="50561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8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A TPE pode ser calculada empregando uma fórmula que represente o aumento no valor adicionado, mediante a utilização de instrumentos de política comercial.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pt-BR" altLang="en-US" sz="2400" dirty="0">
              <a:latin typeface="Calibri Light" panose="020F0302020204030204" pitchFamily="34" charset="0"/>
              <a:ea typeface="ＭＳ Ｐゴシック" panose="020B0600070205080204" pitchFamily="34" charset="-128"/>
              <a:cs typeface="Calibri Light" panose="020F030202020403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altLang="en-US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1. Utilizando o conceito de Valor Adicionado: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pt-BR" altLang="en-US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		TPE = (VA</a:t>
            </a:r>
            <a:r>
              <a:rPr lang="pt-BR" altLang="pt-BR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’</a:t>
            </a:r>
            <a:r>
              <a:rPr lang="pt-BR" altLang="en-US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 - VA)/VA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pt-BR" altLang="en-US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 		VA</a:t>
            </a:r>
            <a:r>
              <a:rPr lang="pt-BR" altLang="pt-BR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’</a:t>
            </a:r>
            <a:r>
              <a:rPr lang="pt-BR" altLang="en-US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 =  valor adicionado com tarifa; 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pt-BR" altLang="en-US" sz="24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		VA  =  valor adicionado sem tarifa</a:t>
            </a:r>
          </a:p>
        </p:txBody>
      </p:sp>
      <p:graphicFrame>
        <p:nvGraphicFramePr>
          <p:cNvPr id="136196" name="Object 6">
            <a:extLst>
              <a:ext uri="{FF2B5EF4-FFF2-40B4-BE49-F238E27FC236}">
                <a16:creationId xmlns:a16="http://schemas.microsoft.com/office/drawing/2014/main" id="{ED7BF932-69FC-2A4D-ACD8-7B78364438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4" imgW="2628900" imgH="4978400" progId="Equation.3">
                  <p:embed/>
                </p:oleObj>
              </mc:Choice>
              <mc:Fallback>
                <p:oleObj name="Equation" r:id="rId4" imgW="2628900" imgH="4978400" progId="Equation.3">
                  <p:embed/>
                  <p:pic>
                    <p:nvPicPr>
                      <p:cNvPr id="136196" name="Object 6">
                        <a:extLst>
                          <a:ext uri="{FF2B5EF4-FFF2-40B4-BE49-F238E27FC236}">
                            <a16:creationId xmlns:a16="http://schemas.microsoft.com/office/drawing/2014/main" id="{ED7BF932-69FC-2A4D-ACD8-7B78364438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7" name="Rectangle 7">
            <a:extLst>
              <a:ext uri="{FF2B5EF4-FFF2-40B4-BE49-F238E27FC236}">
                <a16:creationId xmlns:a16="http://schemas.microsoft.com/office/drawing/2014/main" id="{C365A435-A3C0-1D45-B6EB-2A99C36DD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6198" name="Rectangle 8">
            <a:extLst>
              <a:ext uri="{FF2B5EF4-FFF2-40B4-BE49-F238E27FC236}">
                <a16:creationId xmlns:a16="http://schemas.microsoft.com/office/drawing/2014/main" id="{922EDBBF-1C51-7040-92BD-79449FE93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4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136199" name="Object 10">
            <a:extLst>
              <a:ext uri="{FF2B5EF4-FFF2-40B4-BE49-F238E27FC236}">
                <a16:creationId xmlns:a16="http://schemas.microsoft.com/office/drawing/2014/main" id="{83869DC0-41BB-6B46-954F-C9CF879C16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6" imgW="2628900" imgH="4978400" progId="Equation.3">
                  <p:embed/>
                </p:oleObj>
              </mc:Choice>
              <mc:Fallback>
                <p:oleObj name="Equation" r:id="rId6" imgW="2628900" imgH="4978400" progId="Equation.3">
                  <p:embed/>
                  <p:pic>
                    <p:nvPicPr>
                      <p:cNvPr id="136199" name="Object 10">
                        <a:extLst>
                          <a:ext uri="{FF2B5EF4-FFF2-40B4-BE49-F238E27FC236}">
                            <a16:creationId xmlns:a16="http://schemas.microsoft.com/office/drawing/2014/main" id="{83869DC0-41BB-6B46-954F-C9CF879C16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0" name="Rectangle 11">
            <a:extLst>
              <a:ext uri="{FF2B5EF4-FFF2-40B4-BE49-F238E27FC236}">
                <a16:creationId xmlns:a16="http://schemas.microsoft.com/office/drawing/2014/main" id="{7E8412C8-559D-9B40-8677-F95177C78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6201" name="Rectangle 12">
            <a:extLst>
              <a:ext uri="{FF2B5EF4-FFF2-40B4-BE49-F238E27FC236}">
                <a16:creationId xmlns:a16="http://schemas.microsoft.com/office/drawing/2014/main" id="{2057662F-7942-4540-AD3F-1ACE385F1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BR" altLang="en-US" sz="180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9689920"/>
      </p:ext>
    </p:extLst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2428</Words>
  <Application>Microsoft Macintosh PowerPoint</Application>
  <PresentationFormat>Widescreen</PresentationFormat>
  <Paragraphs>210</Paragraphs>
  <Slides>28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Symbol</vt:lpstr>
      <vt:lpstr>Times New Roman</vt:lpstr>
      <vt:lpstr>Verdana</vt:lpstr>
      <vt:lpstr>Wingdings</vt:lpstr>
      <vt:lpstr>Vapor Trail</vt:lpstr>
      <vt:lpstr>Equation</vt:lpstr>
      <vt:lpstr>Taxa de Proteção Efetiva proporcionada pela Tarifa Nominal sobre o bem final</vt:lpstr>
      <vt:lpstr>Taxa de Proteção Efetiva: Conceito e Limitações</vt:lpstr>
      <vt:lpstr>TPE e o valor adicionado</vt:lpstr>
      <vt:lpstr>Taxa de Proteção Efetiva (TPE)</vt:lpstr>
      <vt:lpstr>Taxa de Proteção Efetiva (TPE)</vt:lpstr>
      <vt:lpstr>Outras hipóteses secundárias subjacentes à metodologia convencional de proteção efetiva são: - a existência de concorrência perfeita,  - de rendimentos constantes de escala (implícita no uso da matriz insumo-produto), e  - a hipótese do país pequeno, que consiste em tomar como dados os preços externos dos bens internacionalmente transacionáveis. </vt:lpstr>
      <vt:lpstr>Taxa de Proteção Efetiva (cont.)</vt:lpstr>
      <vt:lpstr>Taxa de Proteção Efetiva (cont.)</vt:lpstr>
      <vt:lpstr> Taxa de Proteção Efetiva (TPE) </vt:lpstr>
      <vt:lpstr> Taxa de Proteção Efetiva (TPE) </vt:lpstr>
      <vt:lpstr> Taxa de Proteção Efetiva (TPE) </vt:lpstr>
      <vt:lpstr>ImportâNCIA DA TPE POR AGENTE ECONÔMICO</vt:lpstr>
      <vt:lpstr>ImportâNCIA DA TPE POR AGENTE ECONÔMICO</vt:lpstr>
      <vt:lpstr>ImportâNCIA DA TPE POR AGENTE ECONÔMICO</vt:lpstr>
      <vt:lpstr>ImportâNCIA DA TPE POR AGENTE ECONÔMICO</vt:lpstr>
      <vt:lpstr>ImportâNCIA DA TPE POR AGENTE ECONÔMICO</vt:lpstr>
      <vt:lpstr>ImportâNCIA DA TPE POR AGENTE ECONÔMICO</vt:lpstr>
      <vt:lpstr>Indicar as alternativas corretas relacionadas à TPE: </vt:lpstr>
      <vt:lpstr>Pressuposições destacadas por  Corden para o cálculo da TPE</vt:lpstr>
      <vt:lpstr>Exemplo</vt:lpstr>
      <vt:lpstr>PowerPoint Presentation</vt:lpstr>
      <vt:lpstr>PowerPoint Presentation</vt:lpstr>
      <vt:lpstr>cont</vt:lpstr>
      <vt:lpstr>Considerando a fórmula e o objetivo da proteção efetiva, quais das relações a seguir estão corretas?</vt:lpstr>
      <vt:lpstr>Relações entre Proteção Efetiva e Nominal</vt:lpstr>
      <vt:lpstr>Escalada Tarifária</vt:lpstr>
      <vt:lpstr>Indicações derivadas da TPE</vt:lpstr>
      <vt:lpstr>Conclusões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 de Proteção Efetiva proporcionada pela Tarifa Nominal sobre o bem final</dc:title>
  <dc:creator>Heloisa Burnquist</dc:creator>
  <cp:lastModifiedBy>Heloisa Burnquist</cp:lastModifiedBy>
  <cp:revision>22</cp:revision>
  <dcterms:created xsi:type="dcterms:W3CDTF">2020-10-19T14:52:05Z</dcterms:created>
  <dcterms:modified xsi:type="dcterms:W3CDTF">2020-10-20T15:18:32Z</dcterms:modified>
</cp:coreProperties>
</file>