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454" r:id="rId2"/>
    <p:sldId id="256" r:id="rId3"/>
    <p:sldId id="470" r:id="rId4"/>
    <p:sldId id="471" r:id="rId5"/>
    <p:sldId id="472" r:id="rId6"/>
    <p:sldId id="473" r:id="rId7"/>
    <p:sldId id="474" r:id="rId8"/>
    <p:sldId id="397" r:id="rId9"/>
    <p:sldId id="394" r:id="rId10"/>
    <p:sldId id="466" r:id="rId11"/>
    <p:sldId id="377" r:id="rId12"/>
    <p:sldId id="370" r:id="rId13"/>
    <p:sldId id="365" r:id="rId14"/>
    <p:sldId id="378" r:id="rId15"/>
    <p:sldId id="455" r:id="rId16"/>
    <p:sldId id="456" r:id="rId17"/>
    <p:sldId id="457" r:id="rId18"/>
    <p:sldId id="399" r:id="rId19"/>
    <p:sldId id="400" r:id="rId20"/>
    <p:sldId id="401" r:id="rId21"/>
    <p:sldId id="452" r:id="rId22"/>
    <p:sldId id="402" r:id="rId23"/>
    <p:sldId id="458" r:id="rId24"/>
    <p:sldId id="460" r:id="rId25"/>
    <p:sldId id="459" r:id="rId26"/>
    <p:sldId id="431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53" r:id="rId42"/>
    <p:sldId id="462" r:id="rId43"/>
    <p:sldId id="417" r:id="rId44"/>
    <p:sldId id="418" r:id="rId45"/>
    <p:sldId id="419" r:id="rId46"/>
    <p:sldId id="423" r:id="rId47"/>
    <p:sldId id="420" r:id="rId48"/>
    <p:sldId id="421" r:id="rId49"/>
    <p:sldId id="464" r:id="rId50"/>
    <p:sldId id="422" r:id="rId51"/>
    <p:sldId id="424" r:id="rId52"/>
    <p:sldId id="439" r:id="rId53"/>
    <p:sldId id="440" r:id="rId54"/>
    <p:sldId id="441" r:id="rId55"/>
    <p:sldId id="442" r:id="rId56"/>
    <p:sldId id="433" r:id="rId57"/>
    <p:sldId id="434" r:id="rId58"/>
    <p:sldId id="371" r:id="rId59"/>
    <p:sldId id="475" r:id="rId60"/>
    <p:sldId id="467" r:id="rId61"/>
    <p:sldId id="468" r:id="rId62"/>
    <p:sldId id="469" r:id="rId63"/>
    <p:sldId id="425" r:id="rId64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314DD67-1C93-42C7-B370-B640316BC611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E7D16CA-4387-47C0-8941-A17091658F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578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E05B995-DF2E-4E86-B296-A1ECC9DC3045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F5BB069-9C7F-4C36-82E8-22DDFFFCCF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91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59AE-BA2E-467F-A529-512FAB21B4F9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E64C7-A33C-43EF-89A3-2B7D957FEE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1C200-C08B-46C9-9DA1-F9F69D48ECA0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0D5D-1C38-4DD2-865B-276A09F31E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A967C-6F05-4428-8804-99395C1E64AB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19418-749A-45AE-AFBC-1B1D3CAE46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7E20-4CD4-49C2-91C4-2C07696B5244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F1F76-69FB-4F4B-B803-1655F3F114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F8383-3C72-4598-8B0C-1957CA1C511A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8A2BB-5338-4A00-8AFA-32D2BF6FB4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092B6-06D9-44A0-AD6B-9282A29987A5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48938-E0EB-4F14-BE8B-664B47F3B9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35F6-8D5D-46CE-A723-C02D6A6D3C49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AA823-35E0-4DF0-8DEE-CFBCEB99EB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3468A-BAFD-47E1-854D-B4A707183DC3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4A0B-A710-4DA2-993D-066B75D0CD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3B85-CB36-482A-B231-A4FB1EAEF8D7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80B8-B5C0-45D7-B191-3406AAD6ED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D56A5-526E-4198-B314-DF508B97BB66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B1E3-2B1D-44B9-9F81-FED2508170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2A0CE-2863-441C-9E31-AFCE273EF9B5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05B5-C026-4647-B7CC-4B4094B31E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704641-7206-4F36-B7B2-758B8FFBFF0F}" type="datetimeFigureOut">
              <a:rPr lang="pt-BR"/>
              <a:pPr>
                <a:defRPr/>
              </a:pPr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A0AA84-3648-4870-A8D2-AEE21348F6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Microsoft_Excel_97-2003_Worksheet1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Microsoft_Excel_97-2003_Worksheet2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7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58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101.jpeg"/><Relationship Id="rId4" Type="http://schemas.openxmlformats.org/officeDocument/2006/relationships/image" Target="../media/image38.jpeg"/><Relationship Id="rId9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107.png"/><Relationship Id="rId4" Type="http://schemas.openxmlformats.org/officeDocument/2006/relationships/image" Target="../media/image38.jpeg"/><Relationship Id="rId9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0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1.jpeg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12.jpeg"/><Relationship Id="rId4" Type="http://schemas.openxmlformats.org/officeDocument/2006/relationships/image" Target="../media/image3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1.jp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4948" y="5645337"/>
            <a:ext cx="3031149" cy="1146185"/>
            <a:chOff x="2404947" y="5319947"/>
            <a:chExt cx="3031149" cy="1080120"/>
          </a:xfrm>
        </p:grpSpPr>
        <p:sp>
          <p:nvSpPr>
            <p:cNvPr id="3" name="Seta em curva para a direita 2"/>
            <p:cNvSpPr/>
            <p:nvPr/>
          </p:nvSpPr>
          <p:spPr>
            <a:xfrm rot="19771900">
              <a:off x="2404947" y="5319947"/>
              <a:ext cx="936104" cy="1080120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" name="Rosto feliz 3"/>
            <p:cNvSpPr/>
            <p:nvPr/>
          </p:nvSpPr>
          <p:spPr>
            <a:xfrm>
              <a:off x="3854508" y="5517232"/>
              <a:ext cx="1581588" cy="666452"/>
            </a:xfrm>
            <a:prstGeom prst="smileyFac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tx1"/>
                  </a:solidFill>
                </a:rPr>
                <a:t>IDEAL</a:t>
              </a:r>
              <a:endParaRPr lang="pt-BR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95536" y="633382"/>
            <a:ext cx="8352928" cy="2968788"/>
            <a:chOff x="395536" y="596874"/>
            <a:chExt cx="8352928" cy="2797671"/>
          </a:xfrm>
        </p:grpSpPr>
        <p:grpSp>
          <p:nvGrpSpPr>
            <p:cNvPr id="6" name="Grupo 5"/>
            <p:cNvGrpSpPr/>
            <p:nvPr/>
          </p:nvGrpSpPr>
          <p:grpSpPr>
            <a:xfrm>
              <a:off x="395537" y="596874"/>
              <a:ext cx="8352927" cy="2797671"/>
              <a:chOff x="395537" y="596874"/>
              <a:chExt cx="8352927" cy="2797671"/>
            </a:xfrm>
          </p:grpSpPr>
          <p:grpSp>
            <p:nvGrpSpPr>
              <p:cNvPr id="8" name="Grupo 7"/>
              <p:cNvGrpSpPr/>
              <p:nvPr/>
            </p:nvGrpSpPr>
            <p:grpSpPr>
              <a:xfrm>
                <a:off x="395537" y="596874"/>
                <a:ext cx="8352927" cy="2797671"/>
                <a:chOff x="395537" y="668882"/>
                <a:chExt cx="8352927" cy="2797671"/>
              </a:xfrm>
            </p:grpSpPr>
            <p:grpSp>
              <p:nvGrpSpPr>
                <p:cNvPr id="10" name="Grupo 9"/>
                <p:cNvGrpSpPr/>
                <p:nvPr/>
              </p:nvGrpSpPr>
              <p:grpSpPr>
                <a:xfrm>
                  <a:off x="395537" y="668882"/>
                  <a:ext cx="8352927" cy="2797671"/>
                  <a:chOff x="-1623275" y="980375"/>
                  <a:chExt cx="8352927" cy="2797671"/>
                </a:xfrm>
              </p:grpSpPr>
              <p:sp>
                <p:nvSpPr>
                  <p:cNvPr id="12" name="AutoShape 8"/>
                  <p:cNvSpPr>
                    <a:spLocks/>
                  </p:cNvSpPr>
                  <p:nvPr/>
                </p:nvSpPr>
                <p:spPr bwMode="auto">
                  <a:xfrm rot="16200000" flipV="1">
                    <a:off x="2195190" y="621084"/>
                    <a:ext cx="360363" cy="3383608"/>
                  </a:xfrm>
                  <a:prstGeom prst="rightBrace">
                    <a:avLst>
                      <a:gd name="adj1" fmla="val 73238"/>
                      <a:gd name="adj2" fmla="val 50000"/>
                    </a:avLst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70000"/>
                      </a:lnSpc>
                    </a:pPr>
                    <a:endParaRPr lang="pt-BR"/>
                  </a:p>
                </p:txBody>
              </p:sp>
              <p:sp>
                <p:nvSpPr>
                  <p:cNvPr id="1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85470" y="3284984"/>
                    <a:ext cx="1726690" cy="4930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RESTO DO CICLO</a:t>
                    </a:r>
                  </a:p>
                  <a:p>
                    <a:pPr algn="ctr"/>
                    <a:r>
                      <a:rPr lang="en-US" sz="1400" b="1" dirty="0" smtClean="0"/>
                      <a:t>(100 a 120 </a:t>
                    </a:r>
                    <a:r>
                      <a:rPr lang="en-US" sz="1400" b="1" dirty="0" err="1" smtClean="0"/>
                      <a:t>dias</a:t>
                    </a:r>
                    <a:r>
                      <a:rPr lang="en-US" sz="1400" b="1" dirty="0" smtClean="0"/>
                      <a:t>)</a:t>
                    </a:r>
                    <a:endParaRPr lang="pt-BR" sz="1400" b="1" dirty="0"/>
                  </a:p>
                </p:txBody>
              </p:sp>
              <p:sp>
                <p:nvSpPr>
                  <p:cNvPr id="14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623275" y="2564903"/>
                    <a:ext cx="7779452" cy="2346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" name="Text Box 18"/>
                  <p:cNvSpPr txBox="1">
                    <a:spLocks noChangeArrowheads="1"/>
                  </p:cNvSpPr>
                  <p:nvPr/>
                </p:nvSpPr>
                <p:spPr bwMode="auto">
                  <a:xfrm rot="18879165">
                    <a:off x="5910137" y="1693120"/>
                    <a:ext cx="1269697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/>
                      <a:t>COLHEITA</a:t>
                    </a:r>
                    <a:endParaRPr lang="pt-BR" b="1" dirty="0"/>
                  </a:p>
                </p:txBody>
              </p:sp>
              <p:sp>
                <p:nvSpPr>
                  <p:cNvPr id="1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067944" y="2420888"/>
                    <a:ext cx="0" cy="360040"/>
                  </a:xfrm>
                  <a:prstGeom prst="line">
                    <a:avLst/>
                  </a:prstGeom>
                  <a:noFill/>
                  <a:ln w="1016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" name="Text Box 18"/>
                  <p:cNvSpPr txBox="1">
                    <a:spLocks noChangeArrowheads="1"/>
                  </p:cNvSpPr>
                  <p:nvPr/>
                </p:nvSpPr>
                <p:spPr bwMode="auto">
                  <a:xfrm rot="18879165">
                    <a:off x="328758" y="1583642"/>
                    <a:ext cx="1575866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b="1" dirty="0" smtClean="0"/>
                      <a:t>SEMEADURA</a:t>
                    </a:r>
                    <a:endParaRPr lang="pt-BR" b="1" dirty="0"/>
                  </a:p>
                </p:txBody>
              </p:sp>
              <p:sp>
                <p:nvSpPr>
                  <p:cNvPr id="18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683568" y="2420888"/>
                    <a:ext cx="0" cy="360040"/>
                  </a:xfrm>
                  <a:prstGeom prst="line">
                    <a:avLst/>
                  </a:prstGeom>
                  <a:noFill/>
                  <a:ln w="1016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6156176" y="2420888"/>
                    <a:ext cx="0" cy="360040"/>
                  </a:xfrm>
                  <a:prstGeom prst="line">
                    <a:avLst/>
                  </a:prstGeom>
                  <a:noFill/>
                  <a:ln w="1016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1" name="AutoShape 8"/>
                <p:cNvSpPr>
                  <a:spLocks/>
                </p:cNvSpPr>
                <p:nvPr/>
              </p:nvSpPr>
              <p:spPr bwMode="auto">
                <a:xfrm rot="5400000" flipV="1">
                  <a:off x="6872065" y="1704999"/>
                  <a:ext cx="504054" cy="2079848"/>
                </a:xfrm>
                <a:prstGeom prst="rightBrace">
                  <a:avLst>
                    <a:gd name="adj1" fmla="val 73238"/>
                    <a:gd name="adj2" fmla="val 50000"/>
                  </a:avLst>
                </a:prstGeom>
                <a:noFill/>
                <a:ln w="7620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pt-BR"/>
                </a:p>
              </p:txBody>
            </p:sp>
          </p:grp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3851920" y="1177588"/>
                <a:ext cx="1188146" cy="493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P.T.P.I</a:t>
                </a:r>
                <a:r>
                  <a:rPr lang="en-US" sz="1400" b="1" dirty="0" smtClean="0"/>
                  <a:t>.</a:t>
                </a:r>
              </a:p>
              <a:p>
                <a:pPr algn="ctr"/>
                <a:r>
                  <a:rPr lang="en-US" sz="1400" b="1" dirty="0" smtClean="0"/>
                  <a:t>30 a 50 </a:t>
                </a:r>
                <a:r>
                  <a:rPr lang="en-US" sz="1400" b="1" dirty="0" err="1" smtClean="0"/>
                  <a:t>dias</a:t>
                </a:r>
                <a:endParaRPr lang="pt-BR" sz="1400" b="1" dirty="0"/>
              </a:p>
            </p:txBody>
          </p:sp>
        </p:grpSp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395536" y="2060848"/>
              <a:ext cx="0" cy="36004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48919"/>
            <a:ext cx="2862394" cy="1477221"/>
            <a:chOff x="251520" y="423044"/>
            <a:chExt cx="2862394" cy="1392076"/>
          </a:xfrm>
        </p:grpSpPr>
        <p:sp>
          <p:nvSpPr>
            <p:cNvPr id="21" name="Seta para a direita listrada 20"/>
            <p:cNvSpPr/>
            <p:nvPr/>
          </p:nvSpPr>
          <p:spPr>
            <a:xfrm rot="5400000">
              <a:off x="1187044" y="-98812"/>
              <a:ext cx="978408" cy="2849456"/>
            </a:xfrm>
            <a:prstGeom prst="striped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755576" y="423044"/>
              <a:ext cx="2358338" cy="435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DESSECAÇÃO</a:t>
              </a:r>
              <a:endParaRPr lang="pt-BR" sz="2400" b="1" dirty="0"/>
            </a:p>
          </p:txBody>
        </p:sp>
      </p:grpSp>
      <p:sp>
        <p:nvSpPr>
          <p:cNvPr id="23" name="AutoShape 8"/>
          <p:cNvSpPr>
            <a:spLocks/>
          </p:cNvSpPr>
          <p:nvPr/>
        </p:nvSpPr>
        <p:spPr bwMode="auto">
          <a:xfrm rot="5400000" flipV="1">
            <a:off x="2936406" y="1403512"/>
            <a:ext cx="534884" cy="5616624"/>
          </a:xfrm>
          <a:prstGeom prst="rightBrace">
            <a:avLst>
              <a:gd name="adj1" fmla="val 73238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pt-BR"/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097987" y="4775057"/>
            <a:ext cx="2491580" cy="40011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EFEITO RESIDUAL</a:t>
            </a:r>
            <a:endParaRPr lang="pt-BR" sz="2000" b="1" dirty="0"/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873503" y="5396216"/>
            <a:ext cx="5135380" cy="40011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DESDE APLICAÇÃO ATÉ FINAL DO PTPI</a:t>
            </a:r>
            <a:endParaRPr lang="pt-BR" sz="2000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3491880" y="2416135"/>
            <a:ext cx="5184576" cy="2847430"/>
            <a:chOff x="3491880" y="2276872"/>
            <a:chExt cx="5184576" cy="2683308"/>
          </a:xfrm>
        </p:grpSpPr>
        <p:cxnSp>
          <p:nvCxnSpPr>
            <p:cNvPr id="27" name="Conector de seta reta 26"/>
            <p:cNvCxnSpPr>
              <a:stCxn id="28" idx="0"/>
            </p:cNvCxnSpPr>
            <p:nvPr/>
          </p:nvCxnSpPr>
          <p:spPr>
            <a:xfrm flipH="1" flipV="1">
              <a:off x="4716016" y="2276872"/>
              <a:ext cx="2700300" cy="2016224"/>
            </a:xfrm>
            <a:prstGeom prst="straightConnector1">
              <a:avLst/>
            </a:prstGeom>
            <a:ln w="1270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/>
            <p:cNvSpPr txBox="1"/>
            <p:nvPr/>
          </p:nvSpPr>
          <p:spPr>
            <a:xfrm>
              <a:off x="6156176" y="4293096"/>
              <a:ext cx="2520280" cy="667084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85763" indent="-385763" algn="ctr">
                <a:buClr>
                  <a:srgbClr val="FFFF00"/>
                </a:buClr>
              </a:pPr>
              <a:r>
                <a:rPr lang="pt-B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ELIMINARIA O </a:t>
              </a:r>
            </a:p>
            <a:p>
              <a:pPr marL="385763" indent="-385763" algn="ctr">
                <a:buClr>
                  <a:srgbClr val="FFFF00"/>
                </a:buClr>
              </a:pPr>
              <a:r>
                <a:rPr lang="pt-B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PÓS-EMERGENTE</a:t>
              </a:r>
              <a:endParaRPr lang="pt-B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Conector de seta reta 28"/>
            <p:cNvCxnSpPr/>
            <p:nvPr/>
          </p:nvCxnSpPr>
          <p:spPr>
            <a:xfrm flipH="1" flipV="1">
              <a:off x="3491880" y="2276872"/>
              <a:ext cx="2736304" cy="1080120"/>
            </a:xfrm>
            <a:prstGeom prst="straightConnector1">
              <a:avLst/>
            </a:prstGeom>
            <a:ln w="1270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 flipH="1" flipV="1">
              <a:off x="5796136" y="2276872"/>
              <a:ext cx="432048" cy="1152128"/>
            </a:xfrm>
            <a:prstGeom prst="straightConnector1">
              <a:avLst/>
            </a:prstGeom>
            <a:ln w="1270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o 59"/>
          <p:cNvGrpSpPr/>
          <p:nvPr/>
        </p:nvGrpSpPr>
        <p:grpSpPr>
          <a:xfrm>
            <a:off x="683568" y="2544065"/>
            <a:ext cx="2051720" cy="1173207"/>
            <a:chOff x="683568" y="2397428"/>
            <a:chExt cx="2051720" cy="1105585"/>
          </a:xfrm>
        </p:grpSpPr>
        <p:cxnSp>
          <p:nvCxnSpPr>
            <p:cNvPr id="61" name="Conector de seta reta 60"/>
            <p:cNvCxnSpPr>
              <a:stCxn id="62" idx="2"/>
            </p:cNvCxnSpPr>
            <p:nvPr/>
          </p:nvCxnSpPr>
          <p:spPr>
            <a:xfrm flipV="1">
              <a:off x="1709428" y="2397428"/>
              <a:ext cx="992952" cy="1105585"/>
            </a:xfrm>
            <a:prstGeom prst="straightConnector1">
              <a:avLst/>
            </a:prstGeom>
            <a:ln w="1270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ixaDeTexto 61"/>
            <p:cNvSpPr txBox="1"/>
            <p:nvPr/>
          </p:nvSpPr>
          <p:spPr>
            <a:xfrm>
              <a:off x="683568" y="3212976"/>
              <a:ext cx="2051720" cy="29003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PRÉ-EMERGENTES</a:t>
              </a:r>
              <a:endPara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3" name="Imagem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6381896"/>
            <a:ext cx="454358" cy="485658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5322538" y="109319"/>
            <a:ext cx="1162498" cy="523220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SOJA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2090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480" y="6606480"/>
            <a:ext cx="251520" cy="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6"/>
            <a:ext cx="7704856" cy="288032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068274" y="3265820"/>
            <a:ext cx="4951998" cy="523220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DISPONIBILIDADE HIDRICA</a:t>
            </a:r>
            <a:endParaRPr lang="pt-BR" sz="28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624"/>
            <a:ext cx="7704856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424" name="Object 0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lanilha" r:id="rId4" imgW="5429520" imgH="3359160" progId="Excel.Sheet.8">
                  <p:embed/>
                </p:oleObj>
              </mc:Choice>
              <mc:Fallback>
                <p:oleObj name="Planilha" r:id="rId4" imgW="5429520" imgH="3359160" progId="Excel.Shee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2267744" y="1628800"/>
            <a:ext cx="58326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kumimoji="1" lang="pt-BR" sz="2800" b="1" dirty="0" smtClean="0"/>
              <a:t>PIRACICABA - SP</a:t>
            </a:r>
            <a:endParaRPr kumimoji="1" lang="pt-BR" sz="2800" b="1" dirty="0"/>
          </a:p>
        </p:txBody>
      </p:sp>
      <p:pic>
        <p:nvPicPr>
          <p:cNvPr id="53" name="Imagem 52" descr="Logo Agrocon 23NOV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2480" y="6606480"/>
            <a:ext cx="251520" cy="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424" name="Object 0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lanilha" r:id="rId4" imgW="5429520" imgH="3359160" progId="Excel.Sheet.8">
                  <p:embed/>
                </p:oleObj>
              </mc:Choice>
              <mc:Fallback>
                <p:oleObj name="Planilha" r:id="rId4" imgW="5429520" imgH="3359160" progId="Excel.Shee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5650" y="1125538"/>
            <a:ext cx="8199438" cy="4362449"/>
            <a:chOff x="476" y="709"/>
            <a:chExt cx="5165" cy="274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97" y="2057"/>
              <a:ext cx="5041" cy="300"/>
              <a:chOff x="533" y="1588"/>
              <a:chExt cx="5041" cy="3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533" y="1600"/>
                <a:ext cx="4992" cy="64"/>
                <a:chOff x="533" y="1600"/>
                <a:chExt cx="4992" cy="64"/>
              </a:xfrm>
            </p:grpSpPr>
            <p:sp>
              <p:nvSpPr>
                <p:cNvPr id="613384" name="Line 8"/>
                <p:cNvSpPr>
                  <a:spLocks noChangeShapeType="1"/>
                </p:cNvSpPr>
                <p:nvPr/>
              </p:nvSpPr>
              <p:spPr bwMode="auto">
                <a:xfrm>
                  <a:off x="549" y="1632"/>
                  <a:ext cx="4960" cy="0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85" name="Line 9"/>
                <p:cNvSpPr>
                  <a:spLocks noChangeShapeType="1"/>
                </p:cNvSpPr>
                <p:nvPr/>
              </p:nvSpPr>
              <p:spPr bwMode="auto">
                <a:xfrm>
                  <a:off x="533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86" name="Line 10"/>
                <p:cNvSpPr>
                  <a:spLocks noChangeShapeType="1"/>
                </p:cNvSpPr>
                <p:nvPr/>
              </p:nvSpPr>
              <p:spPr bwMode="auto">
                <a:xfrm>
                  <a:off x="960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87" name="Line 11"/>
                <p:cNvSpPr>
                  <a:spLocks noChangeShapeType="1"/>
                </p:cNvSpPr>
                <p:nvPr/>
              </p:nvSpPr>
              <p:spPr bwMode="auto">
                <a:xfrm>
                  <a:off x="1387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88" name="Line 12"/>
                <p:cNvSpPr>
                  <a:spLocks noChangeShapeType="1"/>
                </p:cNvSpPr>
                <p:nvPr/>
              </p:nvSpPr>
              <p:spPr bwMode="auto">
                <a:xfrm>
                  <a:off x="4288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89" name="Line 13"/>
                <p:cNvSpPr>
                  <a:spLocks noChangeShapeType="1"/>
                </p:cNvSpPr>
                <p:nvPr/>
              </p:nvSpPr>
              <p:spPr bwMode="auto">
                <a:xfrm>
                  <a:off x="2624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0" name="Line 14"/>
                <p:cNvSpPr>
                  <a:spLocks noChangeShapeType="1"/>
                </p:cNvSpPr>
                <p:nvPr/>
              </p:nvSpPr>
              <p:spPr bwMode="auto">
                <a:xfrm>
                  <a:off x="4715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1" name="Line 15"/>
                <p:cNvSpPr>
                  <a:spLocks noChangeShapeType="1"/>
                </p:cNvSpPr>
                <p:nvPr/>
              </p:nvSpPr>
              <p:spPr bwMode="auto">
                <a:xfrm>
                  <a:off x="5525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2" name="Line 16"/>
                <p:cNvSpPr>
                  <a:spLocks noChangeShapeType="1"/>
                </p:cNvSpPr>
                <p:nvPr/>
              </p:nvSpPr>
              <p:spPr bwMode="auto">
                <a:xfrm>
                  <a:off x="3477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3" name="Line 17"/>
                <p:cNvSpPr>
                  <a:spLocks noChangeShapeType="1"/>
                </p:cNvSpPr>
                <p:nvPr/>
              </p:nvSpPr>
              <p:spPr bwMode="auto">
                <a:xfrm>
                  <a:off x="3051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4" name="Line 18"/>
                <p:cNvSpPr>
                  <a:spLocks noChangeShapeType="1"/>
                </p:cNvSpPr>
                <p:nvPr/>
              </p:nvSpPr>
              <p:spPr bwMode="auto">
                <a:xfrm>
                  <a:off x="5141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5" name="Line 19"/>
                <p:cNvSpPr>
                  <a:spLocks noChangeShapeType="1"/>
                </p:cNvSpPr>
                <p:nvPr/>
              </p:nvSpPr>
              <p:spPr bwMode="auto">
                <a:xfrm>
                  <a:off x="3904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6" name="Line 20"/>
                <p:cNvSpPr>
                  <a:spLocks noChangeShapeType="1"/>
                </p:cNvSpPr>
                <p:nvPr/>
              </p:nvSpPr>
              <p:spPr bwMode="auto">
                <a:xfrm>
                  <a:off x="1813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13397" name="Line 21"/>
                <p:cNvSpPr>
                  <a:spLocks noChangeShapeType="1"/>
                </p:cNvSpPr>
                <p:nvPr/>
              </p:nvSpPr>
              <p:spPr bwMode="auto">
                <a:xfrm>
                  <a:off x="2197" y="1600"/>
                  <a:ext cx="0" cy="6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13398" name="Rectangle 22"/>
              <p:cNvSpPr>
                <a:spLocks noChangeArrowheads="1"/>
              </p:cNvSpPr>
              <p:nvPr/>
            </p:nvSpPr>
            <p:spPr bwMode="auto">
              <a:xfrm>
                <a:off x="558" y="1676"/>
                <a:ext cx="409" cy="212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JAN.</a:t>
                </a:r>
              </a:p>
            </p:txBody>
          </p:sp>
          <p:sp>
            <p:nvSpPr>
              <p:cNvPr id="613399" name="Line 23"/>
              <p:cNvSpPr>
                <a:spLocks noChangeShapeType="1"/>
              </p:cNvSpPr>
              <p:nvPr/>
            </p:nvSpPr>
            <p:spPr bwMode="auto">
              <a:xfrm>
                <a:off x="533" y="1588"/>
                <a:ext cx="0" cy="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3400" name="Rectangle 24"/>
              <p:cNvSpPr>
                <a:spLocks noChangeArrowheads="1"/>
              </p:cNvSpPr>
              <p:nvPr/>
            </p:nvSpPr>
            <p:spPr bwMode="auto">
              <a:xfrm>
                <a:off x="984" y="1676"/>
                <a:ext cx="401" cy="210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FEV.</a:t>
                </a:r>
              </a:p>
            </p:txBody>
          </p:sp>
          <p:sp>
            <p:nvSpPr>
              <p:cNvPr id="613401" name="Rectangle 25"/>
              <p:cNvSpPr>
                <a:spLocks noChangeArrowheads="1"/>
              </p:cNvSpPr>
              <p:nvPr/>
            </p:nvSpPr>
            <p:spPr bwMode="auto">
              <a:xfrm>
                <a:off x="1368" y="1676"/>
                <a:ext cx="451" cy="210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MAR.</a:t>
                </a:r>
              </a:p>
            </p:txBody>
          </p:sp>
          <p:sp>
            <p:nvSpPr>
              <p:cNvPr id="613402" name="Rectangle 26"/>
              <p:cNvSpPr>
                <a:spLocks noChangeArrowheads="1"/>
              </p:cNvSpPr>
              <p:nvPr/>
            </p:nvSpPr>
            <p:spPr bwMode="auto">
              <a:xfrm>
                <a:off x="1795" y="1676"/>
                <a:ext cx="430" cy="212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ABR.</a:t>
                </a:r>
              </a:p>
            </p:txBody>
          </p:sp>
          <p:sp>
            <p:nvSpPr>
              <p:cNvPr id="613403" name="Rectangle 27"/>
              <p:cNvSpPr>
                <a:spLocks noChangeArrowheads="1"/>
              </p:cNvSpPr>
              <p:nvPr/>
            </p:nvSpPr>
            <p:spPr bwMode="auto">
              <a:xfrm>
                <a:off x="2222" y="1676"/>
                <a:ext cx="389" cy="212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MAI.</a:t>
                </a:r>
              </a:p>
            </p:txBody>
          </p:sp>
          <p:sp>
            <p:nvSpPr>
              <p:cNvPr id="613404" name="Rectangle 28"/>
              <p:cNvSpPr>
                <a:spLocks noChangeArrowheads="1"/>
              </p:cNvSpPr>
              <p:nvPr/>
            </p:nvSpPr>
            <p:spPr bwMode="auto">
              <a:xfrm>
                <a:off x="2648" y="1676"/>
                <a:ext cx="409" cy="212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JUN.</a:t>
                </a:r>
              </a:p>
            </p:txBody>
          </p:sp>
          <p:sp>
            <p:nvSpPr>
              <p:cNvPr id="613405" name="Rectangle 29"/>
              <p:cNvSpPr>
                <a:spLocks noChangeArrowheads="1"/>
              </p:cNvSpPr>
              <p:nvPr/>
            </p:nvSpPr>
            <p:spPr bwMode="auto">
              <a:xfrm>
                <a:off x="3075" y="1676"/>
                <a:ext cx="395" cy="212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JUL.</a:t>
                </a:r>
              </a:p>
            </p:txBody>
          </p:sp>
          <p:sp>
            <p:nvSpPr>
              <p:cNvPr id="613406" name="Rectangle 30"/>
              <p:cNvSpPr>
                <a:spLocks noChangeArrowheads="1"/>
              </p:cNvSpPr>
              <p:nvPr/>
            </p:nvSpPr>
            <p:spPr bwMode="auto">
              <a:xfrm>
                <a:off x="3502" y="1676"/>
                <a:ext cx="446" cy="212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AGO.</a:t>
                </a:r>
              </a:p>
            </p:txBody>
          </p:sp>
          <p:sp>
            <p:nvSpPr>
              <p:cNvPr id="613407" name="Rectangle 31"/>
              <p:cNvSpPr>
                <a:spLocks noChangeArrowheads="1"/>
              </p:cNvSpPr>
              <p:nvPr/>
            </p:nvSpPr>
            <p:spPr bwMode="auto">
              <a:xfrm>
                <a:off x="3886" y="1676"/>
                <a:ext cx="387" cy="210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SET.</a:t>
                </a:r>
              </a:p>
            </p:txBody>
          </p:sp>
          <p:sp>
            <p:nvSpPr>
              <p:cNvPr id="613408" name="Rectangle 32"/>
              <p:cNvSpPr>
                <a:spLocks noChangeArrowheads="1"/>
              </p:cNvSpPr>
              <p:nvPr/>
            </p:nvSpPr>
            <p:spPr bwMode="auto">
              <a:xfrm>
                <a:off x="4739" y="1676"/>
                <a:ext cx="430" cy="210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NOV.</a:t>
                </a:r>
              </a:p>
            </p:txBody>
          </p:sp>
          <p:sp>
            <p:nvSpPr>
              <p:cNvPr id="613409" name="Rectangle 33"/>
              <p:cNvSpPr>
                <a:spLocks noChangeArrowheads="1"/>
              </p:cNvSpPr>
              <p:nvPr/>
            </p:nvSpPr>
            <p:spPr bwMode="auto">
              <a:xfrm>
                <a:off x="4312" y="1676"/>
                <a:ext cx="423" cy="210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OUT.</a:t>
                </a:r>
              </a:p>
            </p:txBody>
          </p:sp>
          <p:sp>
            <p:nvSpPr>
              <p:cNvPr id="613410" name="Rectangle 34"/>
              <p:cNvSpPr>
                <a:spLocks noChangeArrowheads="1"/>
              </p:cNvSpPr>
              <p:nvPr/>
            </p:nvSpPr>
            <p:spPr bwMode="auto">
              <a:xfrm>
                <a:off x="5166" y="1676"/>
                <a:ext cx="408" cy="210"/>
              </a:xfrm>
              <a:prstGeom prst="rect">
                <a:avLst/>
              </a:prstGeom>
              <a:solidFill>
                <a:schemeClr val="bg1">
                  <a:alpha val="39999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pt-BR" sz="1600" b="1"/>
                  <a:t>DEZ.</a:t>
                </a:r>
              </a:p>
            </p:txBody>
          </p:sp>
        </p:grpSp>
        <p:sp>
          <p:nvSpPr>
            <p:cNvPr id="613411" name="Line 35"/>
            <p:cNvSpPr>
              <a:spLocks noChangeShapeType="1"/>
            </p:cNvSpPr>
            <p:nvPr/>
          </p:nvSpPr>
          <p:spPr bwMode="auto">
            <a:xfrm>
              <a:off x="4139" y="1062"/>
              <a:ext cx="0" cy="20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12" name="Line 36"/>
            <p:cNvSpPr>
              <a:spLocks noChangeShapeType="1"/>
            </p:cNvSpPr>
            <p:nvPr/>
          </p:nvSpPr>
          <p:spPr bwMode="auto">
            <a:xfrm>
              <a:off x="5589" y="1062"/>
              <a:ext cx="0" cy="20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13" name="Rectangle 37"/>
            <p:cNvSpPr>
              <a:spLocks noChangeArrowheads="1"/>
            </p:cNvSpPr>
            <p:nvPr/>
          </p:nvSpPr>
          <p:spPr bwMode="auto">
            <a:xfrm>
              <a:off x="4129" y="709"/>
              <a:ext cx="1470" cy="754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/>
                <a:t>PLANTIO DE</a:t>
              </a:r>
            </a:p>
            <a:p>
              <a:pPr algn="ctr"/>
              <a:endParaRPr lang="pt-BR" sz="2400" b="1"/>
            </a:p>
            <a:p>
              <a:pPr algn="ctr"/>
              <a:r>
                <a:rPr lang="pt-BR" sz="2400" b="1"/>
                <a:t>CANA DE ANO</a:t>
              </a:r>
            </a:p>
          </p:txBody>
        </p:sp>
        <p:sp>
          <p:nvSpPr>
            <p:cNvPr id="613414" name="Rectangle 38"/>
            <p:cNvSpPr>
              <a:spLocks noChangeArrowheads="1"/>
            </p:cNvSpPr>
            <p:nvPr/>
          </p:nvSpPr>
          <p:spPr bwMode="auto">
            <a:xfrm>
              <a:off x="4129" y="2473"/>
              <a:ext cx="1512" cy="53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pt-BR" sz="2000" b="1"/>
                <a:t>MANEJO EM</a:t>
              </a:r>
            </a:p>
            <a:p>
              <a:endParaRPr lang="pt-BR" sz="1000" b="1"/>
            </a:p>
            <a:p>
              <a:pPr algn="ctr"/>
              <a:r>
                <a:rPr lang="pt-BR" sz="2000" b="1"/>
                <a:t>CANA-PLANTA</a:t>
              </a:r>
            </a:p>
          </p:txBody>
        </p:sp>
        <p:sp>
          <p:nvSpPr>
            <p:cNvPr id="613415" name="Line 39"/>
            <p:cNvSpPr>
              <a:spLocks noChangeShapeType="1"/>
            </p:cNvSpPr>
            <p:nvPr/>
          </p:nvSpPr>
          <p:spPr bwMode="auto">
            <a:xfrm>
              <a:off x="504" y="1362"/>
              <a:ext cx="0" cy="15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16" name="Rectangle 40"/>
            <p:cNvSpPr>
              <a:spLocks noChangeArrowheads="1"/>
            </p:cNvSpPr>
            <p:nvPr/>
          </p:nvSpPr>
          <p:spPr bwMode="auto">
            <a:xfrm>
              <a:off x="545" y="1176"/>
              <a:ext cx="1384" cy="832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pt-BR" sz="2400" b="1"/>
                <a:t>PLANTIO DE</a:t>
              </a:r>
            </a:p>
            <a:p>
              <a:pPr algn="ctr"/>
              <a:endParaRPr lang="pt-BR" sz="800" b="1"/>
            </a:p>
            <a:p>
              <a:pPr algn="ctr"/>
              <a:r>
                <a:rPr lang="pt-BR" sz="2400" b="1"/>
                <a:t>CANA DE ANO E MEIO</a:t>
              </a:r>
            </a:p>
          </p:txBody>
        </p:sp>
        <p:sp>
          <p:nvSpPr>
            <p:cNvPr id="613417" name="Line 41"/>
            <p:cNvSpPr>
              <a:spLocks noChangeShapeType="1"/>
            </p:cNvSpPr>
            <p:nvPr/>
          </p:nvSpPr>
          <p:spPr bwMode="auto">
            <a:xfrm>
              <a:off x="571" y="1477"/>
              <a:ext cx="1418" cy="0"/>
            </a:xfrm>
            <a:prstGeom prst="line">
              <a:avLst/>
            </a:prstGeom>
            <a:noFill/>
            <a:ln w="50800">
              <a:solidFill>
                <a:srgbClr val="00FF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18" name="Rectangle 42"/>
            <p:cNvSpPr>
              <a:spLocks noChangeArrowheads="1"/>
            </p:cNvSpPr>
            <p:nvPr/>
          </p:nvSpPr>
          <p:spPr bwMode="auto">
            <a:xfrm>
              <a:off x="476" y="2479"/>
              <a:ext cx="1464" cy="594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300" b="1"/>
                <a:t>MANEJO EM</a:t>
              </a:r>
            </a:p>
            <a:p>
              <a:pPr algn="ctr"/>
              <a:endParaRPr lang="pt-BR" sz="1000" b="1"/>
            </a:p>
            <a:p>
              <a:pPr algn="ctr"/>
              <a:r>
                <a:rPr lang="pt-BR" sz="2300" b="1"/>
                <a:t>CANA-PLANTA</a:t>
              </a:r>
            </a:p>
          </p:txBody>
        </p:sp>
        <p:sp>
          <p:nvSpPr>
            <p:cNvPr id="613419" name="Line 43"/>
            <p:cNvSpPr>
              <a:spLocks noChangeShapeType="1"/>
            </p:cNvSpPr>
            <p:nvPr/>
          </p:nvSpPr>
          <p:spPr bwMode="auto">
            <a:xfrm>
              <a:off x="2368" y="1717"/>
              <a:ext cx="0" cy="1587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0" name="Line 44"/>
            <p:cNvSpPr>
              <a:spLocks noChangeShapeType="1"/>
            </p:cNvSpPr>
            <p:nvPr/>
          </p:nvSpPr>
          <p:spPr bwMode="auto">
            <a:xfrm>
              <a:off x="5032" y="1693"/>
              <a:ext cx="0" cy="1576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1" name="Line 45"/>
            <p:cNvSpPr>
              <a:spLocks noChangeShapeType="1"/>
            </p:cNvSpPr>
            <p:nvPr/>
          </p:nvSpPr>
          <p:spPr bwMode="auto">
            <a:xfrm>
              <a:off x="2363" y="1874"/>
              <a:ext cx="2645" cy="0"/>
            </a:xfrm>
            <a:prstGeom prst="line">
              <a:avLst/>
            </a:prstGeom>
            <a:noFill/>
            <a:ln w="50800">
              <a:solidFill>
                <a:srgbClr val="00FF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2" name="Rectangle 46"/>
            <p:cNvSpPr>
              <a:spLocks noChangeArrowheads="1"/>
            </p:cNvSpPr>
            <p:nvPr/>
          </p:nvSpPr>
          <p:spPr bwMode="auto">
            <a:xfrm>
              <a:off x="3011" y="1573"/>
              <a:ext cx="1527" cy="28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r>
                <a:rPr lang="pt-BR" sz="2400" b="1"/>
                <a:t>CORTE-SAFRA</a:t>
              </a:r>
            </a:p>
          </p:txBody>
        </p:sp>
        <p:sp>
          <p:nvSpPr>
            <p:cNvPr id="613423" name="Line 47"/>
            <p:cNvSpPr>
              <a:spLocks noChangeShapeType="1"/>
            </p:cNvSpPr>
            <p:nvPr/>
          </p:nvSpPr>
          <p:spPr bwMode="auto">
            <a:xfrm>
              <a:off x="2405" y="3109"/>
              <a:ext cx="2603" cy="0"/>
            </a:xfrm>
            <a:prstGeom prst="line">
              <a:avLst/>
            </a:prstGeom>
            <a:noFill/>
            <a:ln w="50800">
              <a:solidFill>
                <a:srgbClr val="FC0128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4" name="Rectangle 48"/>
            <p:cNvSpPr>
              <a:spLocks noChangeArrowheads="1"/>
            </p:cNvSpPr>
            <p:nvPr/>
          </p:nvSpPr>
          <p:spPr bwMode="auto">
            <a:xfrm>
              <a:off x="2452" y="3168"/>
              <a:ext cx="2506" cy="28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/>
                <a:t>MANEJO EM SOQUEIRAS</a:t>
              </a:r>
            </a:p>
          </p:txBody>
        </p:sp>
        <p:sp>
          <p:nvSpPr>
            <p:cNvPr id="613425" name="Line 49"/>
            <p:cNvSpPr>
              <a:spLocks noChangeShapeType="1"/>
            </p:cNvSpPr>
            <p:nvPr/>
          </p:nvSpPr>
          <p:spPr bwMode="auto">
            <a:xfrm>
              <a:off x="2016" y="1354"/>
              <a:ext cx="0" cy="15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6" name="Line 50"/>
            <p:cNvSpPr>
              <a:spLocks noChangeShapeType="1"/>
            </p:cNvSpPr>
            <p:nvPr/>
          </p:nvSpPr>
          <p:spPr bwMode="auto">
            <a:xfrm>
              <a:off x="571" y="2773"/>
              <a:ext cx="1418" cy="0"/>
            </a:xfrm>
            <a:prstGeom prst="line">
              <a:avLst/>
            </a:prstGeom>
            <a:noFill/>
            <a:ln w="50800">
              <a:solidFill>
                <a:srgbClr val="FF505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7" name="Line 51"/>
            <p:cNvSpPr>
              <a:spLocks noChangeShapeType="1"/>
            </p:cNvSpPr>
            <p:nvPr/>
          </p:nvSpPr>
          <p:spPr bwMode="auto">
            <a:xfrm>
              <a:off x="4197" y="2738"/>
              <a:ext cx="1334" cy="0"/>
            </a:xfrm>
            <a:prstGeom prst="line">
              <a:avLst/>
            </a:prstGeom>
            <a:noFill/>
            <a:ln w="50800">
              <a:solidFill>
                <a:srgbClr val="FF505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3428" name="Line 52"/>
            <p:cNvSpPr>
              <a:spLocks noChangeShapeType="1"/>
            </p:cNvSpPr>
            <p:nvPr/>
          </p:nvSpPr>
          <p:spPr bwMode="auto">
            <a:xfrm>
              <a:off x="4155" y="1106"/>
              <a:ext cx="1418" cy="0"/>
            </a:xfrm>
            <a:prstGeom prst="line">
              <a:avLst/>
            </a:prstGeom>
            <a:noFill/>
            <a:ln w="50800">
              <a:solidFill>
                <a:srgbClr val="00FF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53" name="Imagem 52" descr="Logo Agrocon 23NOV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1835696" y="313492"/>
            <a:ext cx="58326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kumimoji="1" lang="pt-BR" sz="2800" b="1" dirty="0" smtClean="0"/>
              <a:t>PIRACICABA - SP</a:t>
            </a:r>
            <a:endParaRPr kumimoji="1" lang="pt-BR"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1" y="283617"/>
            <a:ext cx="7597477" cy="5546975"/>
          </a:xfrm>
          <a:prstGeom prst="rect">
            <a:avLst/>
          </a:prstGeom>
        </p:spPr>
      </p:pic>
      <p:cxnSp>
        <p:nvCxnSpPr>
          <p:cNvPr id="4" name="Conector de seta reta 3"/>
          <p:cNvCxnSpPr/>
          <p:nvPr/>
        </p:nvCxnSpPr>
        <p:spPr>
          <a:xfrm>
            <a:off x="3275856" y="2348880"/>
            <a:ext cx="4752528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3779912" y="1599183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MANEJO EM SOQUEIRAS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1215299" y="3870959"/>
            <a:ext cx="1502240" cy="1790289"/>
          </a:xfrm>
          <a:prstGeom prst="straightConnector1">
            <a:avLst/>
          </a:prstGeom>
          <a:ln w="1143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63784" y="5661248"/>
            <a:ext cx="85151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NÓS</a:t>
            </a:r>
            <a:endParaRPr lang="pt-BR" sz="2400" b="1" dirty="0"/>
          </a:p>
        </p:txBody>
      </p:sp>
      <p:pic>
        <p:nvPicPr>
          <p:cNvPr id="13" name="Imagem 12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2166824" y="5368927"/>
            <a:ext cx="5056064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EXPECTATIVA DE CHUVA??????</a:t>
            </a:r>
            <a:endParaRPr lang="pt-BR" sz="2400" b="1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75" y="3140968"/>
            <a:ext cx="2924520" cy="604194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63688" y="260648"/>
            <a:ext cx="58326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kumimoji="1" lang="pt-BR" sz="2800" b="1" dirty="0" smtClean="0"/>
              <a:t>PIRACICABA - SP</a:t>
            </a:r>
            <a:endParaRPr kumimoji="1" lang="pt-BR" sz="28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159700" y="2910135"/>
            <a:ext cx="2404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CANA-PLANTA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1" y="1233115"/>
            <a:ext cx="8461633" cy="406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61223"/>
            <a:ext cx="3360390" cy="56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869160"/>
            <a:ext cx="3096344" cy="3957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096344" cy="2540469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332656"/>
            <a:ext cx="58326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kumimoji="1" lang="pt-BR" sz="2800" b="1" dirty="0" smtClean="0"/>
              <a:t>SANTA BÁRBARA D´OESTE - SP</a:t>
            </a:r>
            <a:endParaRPr kumimoji="1" lang="pt-BR" sz="2800" b="1" dirty="0"/>
          </a:p>
        </p:txBody>
      </p:sp>
      <p:pic>
        <p:nvPicPr>
          <p:cNvPr id="7" name="Imagem 6" descr="Logo Agrocon 23NOV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e 7"/>
          <p:cNvSpPr/>
          <p:nvPr/>
        </p:nvSpPr>
        <p:spPr>
          <a:xfrm>
            <a:off x="1979712" y="2176944"/>
            <a:ext cx="972108" cy="96402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0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9" y="980728"/>
            <a:ext cx="846163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04864"/>
            <a:ext cx="3096344" cy="151216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44951"/>
            <a:ext cx="3096344" cy="945948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512" y="332656"/>
            <a:ext cx="58326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kumimoji="1" lang="pt-BR" sz="2800" b="1" dirty="0" smtClean="0"/>
              <a:t>SANTA BÁRBARA D´OESTE - SP</a:t>
            </a:r>
            <a:endParaRPr kumimoji="1" lang="pt-BR" sz="2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97" y="4756247"/>
            <a:ext cx="3096344" cy="616969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4536504" cy="7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 descr="Logo Agrocon 23NOV0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/>
          <p:cNvSpPr/>
          <p:nvPr/>
        </p:nvSpPr>
        <p:spPr>
          <a:xfrm>
            <a:off x="1979712" y="2825016"/>
            <a:ext cx="972108" cy="96402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0" y="1124744"/>
            <a:ext cx="801230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04864"/>
            <a:ext cx="3096344" cy="11161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56992"/>
            <a:ext cx="3096344" cy="1261899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332656"/>
            <a:ext cx="58326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kumimoji="1" lang="pt-BR" sz="2800" b="1" dirty="0" smtClean="0"/>
              <a:t>SANTA BÁRBARA D´OESTE - SP</a:t>
            </a:r>
            <a:endParaRPr kumimoji="1"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97" y="4690899"/>
            <a:ext cx="3096344" cy="898341"/>
          </a:xfrm>
          <a:prstGeom prst="rect">
            <a:avLst/>
          </a:prstGeom>
        </p:spPr>
      </p:pic>
      <p:pic>
        <p:nvPicPr>
          <p:cNvPr id="6" name="Imagem 5" descr="Logo Agrocon 23NOV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1979712" y="3257063"/>
            <a:ext cx="972108" cy="143383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388843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3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755576" y="116632"/>
            <a:ext cx="763284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COMPORTAMENTO DE HERBICIDAS NO SISTEMA DE PRODUÇÃO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719741" y="3913892"/>
            <a:ext cx="3576620" cy="523220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MARCELO NICOLAI</a:t>
            </a:r>
            <a:endParaRPr lang="pt-BR" sz="28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0137" y="2204864"/>
            <a:ext cx="8956359" cy="954107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“COMPORTAMENTO DE HERBICIDAS NO SOLO” </a:t>
            </a:r>
          </a:p>
          <a:p>
            <a:pPr algn="ctr"/>
            <a:r>
              <a:rPr lang="pt-BR" sz="2800" b="1" dirty="0" smtClean="0"/>
              <a:t>“BASE TECNICA DO USO DE PRÉ-EMERGENTES”</a:t>
            </a:r>
            <a:endParaRPr lang="pt-BR" sz="2400" b="1" dirty="0"/>
          </a:p>
        </p:txBody>
      </p:sp>
      <p:pic>
        <p:nvPicPr>
          <p:cNvPr id="13" name="Imagem 12" descr="Logo Agrocon 23NOV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2480" y="6606480"/>
            <a:ext cx="251520" cy="251520"/>
          </a:xfrm>
          <a:prstGeom prst="rect">
            <a:avLst/>
          </a:prstGeom>
        </p:spPr>
      </p:pic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754275" y="4797152"/>
            <a:ext cx="5364088" cy="1440160"/>
          </a:xfrm>
          <a:prstGeom prst="rect">
            <a:avLst/>
          </a:prstGeom>
          <a:solidFill>
            <a:schemeClr val="bg1">
              <a:alpha val="76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r">
              <a:buClr>
                <a:schemeClr val="tx2"/>
              </a:buClr>
              <a:buSzPct val="65000"/>
              <a:buFont typeface="Monotype Sorts" pitchFamily="2" charset="2"/>
              <a:buNone/>
            </a:pPr>
            <a:r>
              <a:rPr kumimoji="1" lang="pt-BR" sz="1600" b="1" dirty="0" smtClean="0">
                <a:latin typeface="Arial" charset="0"/>
              </a:rPr>
              <a:t>AGROCON ASSESSORIA AGRONÔMICA LTDA</a:t>
            </a:r>
            <a:endParaRPr kumimoji="1" lang="pt-BR" sz="1600" b="1" dirty="0">
              <a:latin typeface="Arial" charset="0"/>
            </a:endParaRPr>
          </a:p>
          <a:p>
            <a:pPr algn="r">
              <a:buClr>
                <a:schemeClr val="tx2"/>
              </a:buClr>
              <a:buSzPct val="65000"/>
              <a:buFont typeface="Monotype Sorts" pitchFamily="2" charset="2"/>
              <a:buNone/>
            </a:pPr>
            <a:r>
              <a:rPr kumimoji="1" lang="pt-BR" sz="1600" b="1" dirty="0" smtClean="0">
                <a:latin typeface="Arial" charset="0"/>
              </a:rPr>
              <a:t>Diretor Técnico</a:t>
            </a:r>
          </a:p>
          <a:p>
            <a:pPr algn="r">
              <a:buClr>
                <a:schemeClr val="tx2"/>
              </a:buClr>
              <a:buSzPct val="65000"/>
            </a:pPr>
            <a:r>
              <a:rPr kumimoji="1" lang="pt-BR" sz="1600" b="1" dirty="0" smtClean="0"/>
              <a:t>ENG. AGRONOMO, MESTRE E DOUTOR ESALQ/USP </a:t>
            </a:r>
          </a:p>
          <a:p>
            <a:pPr algn="r">
              <a:buClr>
                <a:schemeClr val="tx2"/>
              </a:buClr>
              <a:buSzPct val="65000"/>
            </a:pPr>
            <a:r>
              <a:rPr kumimoji="1" lang="pt-BR" sz="1600" b="1" dirty="0" smtClean="0"/>
              <a:t>PÓS-DOUTOR ESALQ/USP/LPV</a:t>
            </a:r>
          </a:p>
          <a:p>
            <a:pPr algn="r">
              <a:buClr>
                <a:schemeClr val="tx2"/>
              </a:buClr>
              <a:buSzPct val="65000"/>
              <a:buFont typeface="Monotype Sorts" pitchFamily="2" charset="2"/>
              <a:buNone/>
            </a:pPr>
            <a:r>
              <a:rPr kumimoji="1" lang="pt-BR" sz="1600" b="1" dirty="0" smtClean="0">
                <a:latin typeface="Arial" charset="0"/>
              </a:rPr>
              <a:t>mnicolai2009@gmail.com / 019 9 8116 5151</a:t>
            </a:r>
            <a:endParaRPr kumimoji="1" lang="pt-BR" sz="1600" b="1" dirty="0">
              <a:latin typeface="Arial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970249" y="6453336"/>
            <a:ext cx="1274708" cy="400110"/>
          </a:xfrm>
          <a:prstGeom prst="rect">
            <a:avLst/>
          </a:prstGeom>
          <a:solidFill>
            <a:schemeClr val="bg1">
              <a:alpha val="76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000" b="1" dirty="0" smtClean="0"/>
              <a:t>PIRACICABA - SP</a:t>
            </a:r>
          </a:p>
          <a:p>
            <a:pPr algn="ctr"/>
            <a:r>
              <a:rPr lang="pt-BR" sz="1000" b="1" dirty="0" smtClean="0"/>
              <a:t>01/MARÇO/2016</a:t>
            </a:r>
            <a:endParaRPr lang="pt-BR" sz="10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107504" y="116632"/>
            <a:ext cx="8928992" cy="1080120"/>
            <a:chOff x="107504" y="116632"/>
            <a:chExt cx="8928992" cy="1080120"/>
          </a:xfrm>
        </p:grpSpPr>
        <p:grpSp>
          <p:nvGrpSpPr>
            <p:cNvPr id="25" name="Grupo 24"/>
            <p:cNvGrpSpPr/>
            <p:nvPr/>
          </p:nvGrpSpPr>
          <p:grpSpPr>
            <a:xfrm>
              <a:off x="107504" y="116632"/>
              <a:ext cx="8928992" cy="1080120"/>
              <a:chOff x="107504" y="5459379"/>
              <a:chExt cx="8928992" cy="1281987"/>
            </a:xfrm>
          </p:grpSpPr>
          <p:pic>
            <p:nvPicPr>
              <p:cNvPr id="26" name="Imagem 25" descr="Vitral Ceres ESALQ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7504" y="5517232"/>
                <a:ext cx="826807" cy="1209205"/>
              </a:xfrm>
              <a:prstGeom prst="rect">
                <a:avLst/>
              </a:prstGeom>
            </p:spPr>
          </p:pic>
          <p:pic>
            <p:nvPicPr>
              <p:cNvPr id="29" name="Imagem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0392" y="5459379"/>
                <a:ext cx="936104" cy="1281987"/>
              </a:xfrm>
              <a:prstGeom prst="rect">
                <a:avLst/>
              </a:prstGeom>
            </p:spPr>
          </p:pic>
        </p:grpSp>
        <p:sp>
          <p:nvSpPr>
            <p:cNvPr id="12" name="CaixaDeTexto 11"/>
            <p:cNvSpPr txBox="1"/>
            <p:nvPr/>
          </p:nvSpPr>
          <p:spPr>
            <a:xfrm>
              <a:off x="1115616" y="188640"/>
              <a:ext cx="6749081" cy="954107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793875" indent="-1793875"/>
              <a:r>
                <a:rPr lang="pt-BR" sz="2800" b="1" dirty="0" smtClean="0"/>
                <a:t>LPV5730 - RESISTENCIA DE PLANTAS     DANINHAS A HERBICIDAS</a:t>
              </a:r>
              <a:endParaRPr lang="pt-BR" sz="2800" b="1" dirty="0"/>
            </a:p>
          </p:txBody>
        </p:sp>
      </p:grpSp>
      <p:sp>
        <p:nvSpPr>
          <p:cNvPr id="16" name="CaixaDeTexto 15"/>
          <p:cNvSpPr txBox="1"/>
          <p:nvPr/>
        </p:nvSpPr>
        <p:spPr>
          <a:xfrm>
            <a:off x="3172633" y="1196752"/>
            <a:ext cx="4689104" cy="338554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Coordenador: Prof. Pedro Jacob Christoffoleti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de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517" y="0"/>
            <a:ext cx="4600483" cy="3429000"/>
          </a:xfrm>
          <a:prstGeom prst="rect">
            <a:avLst/>
          </a:prstGeom>
          <a:noFill/>
          <a:ln w="9525">
            <a:solidFill>
              <a:srgbClr val="418E1A"/>
            </a:solidFill>
            <a:miter lim="800000"/>
            <a:headEnd/>
            <a:tailEnd/>
          </a:ln>
          <a:effectLst>
            <a:outerShdw dist="35921" dir="2700000" algn="ctr" rotWithShape="0">
              <a:srgbClr val="4A5E4A"/>
            </a:outerShdw>
          </a:effec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041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 descr="IMG_4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429000"/>
            <a:ext cx="4572001" cy="3414889"/>
          </a:xfrm>
          <a:prstGeom prst="rect">
            <a:avLst/>
          </a:prstGeom>
        </p:spPr>
      </p:pic>
      <p:pic>
        <p:nvPicPr>
          <p:cNvPr id="7" name="Imagem 6" descr="f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699792" y="3212976"/>
            <a:ext cx="3744416" cy="523220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OUTROS DESTINOS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 Agrocon 23NOV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992888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2699792" y="44624"/>
            <a:ext cx="3744416" cy="523220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OUTROS DESTINOS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15616" y="908720"/>
            <a:ext cx="2232248" cy="307777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AREA GRADEADA</a:t>
            </a:r>
            <a:endParaRPr lang="pt-B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724128" y="908720"/>
            <a:ext cx="2232248" cy="523220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AREA APLICADA</a:t>
            </a:r>
          </a:p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SOQUEIRA</a:t>
            </a:r>
            <a:endParaRPr lang="pt-B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5688632" cy="427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36912"/>
            <a:ext cx="5233392" cy="392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m 9" descr="Logo Agrocon 23NOV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"/>
            <a:ext cx="9139767" cy="685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99" y="1824496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42888" y="760784"/>
            <a:ext cx="7329512" cy="5980584"/>
            <a:chOff x="770880" y="188640"/>
            <a:chExt cx="7689552" cy="6340624"/>
          </a:xfrm>
        </p:grpSpPr>
        <p:grpSp>
          <p:nvGrpSpPr>
            <p:cNvPr id="3" name="Grupo 2"/>
            <p:cNvGrpSpPr/>
            <p:nvPr/>
          </p:nvGrpSpPr>
          <p:grpSpPr>
            <a:xfrm>
              <a:off x="770880" y="332656"/>
              <a:ext cx="7689552" cy="6119837"/>
              <a:chOff x="50800" y="122238"/>
              <a:chExt cx="9042400" cy="6618287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00" y="122238"/>
                <a:ext cx="9042400" cy="6618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Conector reto 5"/>
              <p:cNvCxnSpPr/>
              <p:nvPr/>
            </p:nvCxnSpPr>
            <p:spPr>
              <a:xfrm>
                <a:off x="1115617" y="6158567"/>
                <a:ext cx="6912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tângulo 3"/>
            <p:cNvSpPr/>
            <p:nvPr/>
          </p:nvSpPr>
          <p:spPr>
            <a:xfrm>
              <a:off x="1403648" y="188640"/>
              <a:ext cx="6408712" cy="63406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-20709" y="0"/>
            <a:ext cx="2808312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ANALISE FISICA DO SOLO</a:t>
            </a:r>
            <a:endParaRPr lang="pt-BR" sz="2400" b="1" dirty="0"/>
          </a:p>
        </p:txBody>
      </p:sp>
      <p:sp>
        <p:nvSpPr>
          <p:cNvPr id="8" name="Elipse 7"/>
          <p:cNvSpPr/>
          <p:nvPr/>
        </p:nvSpPr>
        <p:spPr>
          <a:xfrm>
            <a:off x="6228184" y="1556792"/>
            <a:ext cx="576064" cy="1008112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6228184" y="3573016"/>
            <a:ext cx="576064" cy="1008112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228184" y="5589240"/>
            <a:ext cx="576064" cy="1008112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3707904" y="65625"/>
            <a:ext cx="3240360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ANALISE QUIMICA DO SOLO</a:t>
            </a:r>
            <a:endParaRPr lang="pt-BR" sz="2400" b="1" dirty="0"/>
          </a:p>
        </p:txBody>
      </p:sp>
      <p:sp>
        <p:nvSpPr>
          <p:cNvPr id="12" name="Elipse 11"/>
          <p:cNvSpPr/>
          <p:nvPr/>
        </p:nvSpPr>
        <p:spPr>
          <a:xfrm>
            <a:off x="2051720" y="1556792"/>
            <a:ext cx="576064" cy="1008112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2051720" y="3573016"/>
            <a:ext cx="576064" cy="1008112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2051720" y="5589240"/>
            <a:ext cx="576064" cy="1008112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7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3"/>
            <a:ext cx="9142413" cy="68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6632"/>
            <a:ext cx="8128000" cy="6096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41521"/>
            <a:ext cx="6728296" cy="50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88640"/>
            <a:ext cx="7776864" cy="523220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ALVO DO HERBICIDA PRÉ-EMERGENTE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69160"/>
            <a:ext cx="2533650" cy="1809750"/>
          </a:xfrm>
          <a:prstGeom prst="rect">
            <a:avLst/>
          </a:prstGeom>
        </p:spPr>
      </p:pic>
      <p:sp>
        <p:nvSpPr>
          <p:cNvPr id="4" name="Seta em curva para a direita 3"/>
          <p:cNvSpPr/>
          <p:nvPr/>
        </p:nvSpPr>
        <p:spPr>
          <a:xfrm rot="19559641">
            <a:off x="3871454" y="3269112"/>
            <a:ext cx="1872208" cy="4262824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60989" y="1772816"/>
            <a:ext cx="7776864" cy="954107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AGUA PARA ENTURGECER O TEGUMENTO</a:t>
            </a:r>
          </a:p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DA SEMENTE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44008" y="2924944"/>
            <a:ext cx="1410639" cy="523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51520" y="1052736"/>
            <a:ext cx="49292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PRESSÃO DE VAPOR (P)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3356992"/>
            <a:ext cx="673224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COEFICIENTE DE PARTIÇÃO OCTANOL - AGUA (K</a:t>
            </a:r>
            <a:r>
              <a:rPr lang="pt-BR" sz="2000" b="1" baseline="-25000" dirty="0" smtClean="0">
                <a:latin typeface="Arial" pitchFamily="34" charset="0"/>
                <a:cs typeface="Arial" pitchFamily="34" charset="0"/>
              </a:rPr>
              <a:t>OW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75656" y="2636912"/>
            <a:ext cx="56166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SOLUBILIDADE EM AGUA (</a:t>
            </a:r>
            <a:r>
              <a:rPr lang="pt-BR" sz="2800" b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pt-BR" sz="28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71600" y="1988840"/>
            <a:ext cx="28803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FOTODEGRADAÇÃO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7544" y="4005064"/>
            <a:ext cx="60486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MEIA VIDA OU REATIVIDADE (T</a:t>
            </a:r>
            <a:r>
              <a:rPr lang="pt-BR" sz="2800" b="1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067944" y="1772816"/>
            <a:ext cx="244827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COEFICIENTE DE SORÇÃO (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Kd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64288" y="3861048"/>
            <a:ext cx="6480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pt-BR" sz="2400" b="1" baseline="-25000" dirty="0" err="1" smtClean="0">
                <a:latin typeface="Arial" pitchFamily="34" charset="0"/>
                <a:cs typeface="Arial" pitchFamily="34" charset="0"/>
              </a:rPr>
              <a:t>oc</a:t>
            </a:r>
            <a:endParaRPr lang="pt-BR" sz="2400" b="1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50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71600" y="2276872"/>
            <a:ext cx="6955430" cy="156966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 err="1">
                <a:solidFill>
                  <a:srgbClr val="FFFF00"/>
                </a:solidFill>
                <a:latin typeface="Arial" charset="0"/>
              </a:rPr>
              <a:t>Clomazone</a:t>
            </a:r>
            <a:r>
              <a:rPr lang="pt-B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(</a:t>
            </a:r>
            <a:r>
              <a:rPr lang="pt-BR" sz="2400" b="1" dirty="0" err="1">
                <a:solidFill>
                  <a:schemeClr val="bg2"/>
                </a:solidFill>
                <a:latin typeface="Arial" charset="0"/>
              </a:rPr>
              <a:t>Gamit</a:t>
            </a:r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, Ranger, </a:t>
            </a:r>
            <a:r>
              <a:rPr lang="pt-BR" sz="2400" b="1" dirty="0" err="1">
                <a:solidFill>
                  <a:schemeClr val="bg2"/>
                </a:solidFill>
                <a:latin typeface="Arial" charset="0"/>
              </a:rPr>
              <a:t>Discover</a:t>
            </a:r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pt-BR" sz="2400" b="1" dirty="0" err="1">
                <a:solidFill>
                  <a:schemeClr val="bg2"/>
                </a:solidFill>
                <a:latin typeface="Arial" charset="0"/>
              </a:rPr>
              <a:t>Sinerge</a:t>
            </a:r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)</a:t>
            </a:r>
          </a:p>
          <a:p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Bula recomenda distância mínima de 800 m:</a:t>
            </a:r>
          </a:p>
          <a:p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Viveiros, Hortas, Jardins, Pomares,</a:t>
            </a:r>
          </a:p>
          <a:p>
            <a:r>
              <a:rPr lang="pt-BR" sz="2400" b="1" dirty="0">
                <a:solidFill>
                  <a:schemeClr val="bg2"/>
                </a:solidFill>
                <a:latin typeface="Arial" charset="0"/>
              </a:rPr>
              <a:t>Videiras, Matas, Girassol, Milho.</a:t>
            </a:r>
          </a:p>
        </p:txBody>
      </p:sp>
      <p:pic>
        <p:nvPicPr>
          <p:cNvPr id="4" name="Imagem 3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352" y="6597352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71800" y="2564904"/>
            <a:ext cx="3792064" cy="132343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pt-BR" sz="1600" b="1" dirty="0" smtClean="0"/>
              <a:t>AGROCON  ASS. AGR. LTDA</a:t>
            </a:r>
          </a:p>
          <a:p>
            <a:pPr algn="ctr"/>
            <a:r>
              <a:rPr lang="pt-BR" sz="1600" b="1" dirty="0" smtClean="0"/>
              <a:t>SANTA BÁRBARA D´OESTE - SP</a:t>
            </a:r>
          </a:p>
          <a:p>
            <a:pPr algn="ctr"/>
            <a:r>
              <a:rPr lang="pt-BR" sz="1600" b="1" dirty="0" smtClean="0"/>
              <a:t>CAIXA POSTAL 107 - CEP: 13450-971</a:t>
            </a:r>
          </a:p>
          <a:p>
            <a:pPr algn="ctr"/>
            <a:r>
              <a:rPr lang="pt-BR" sz="1600" b="1" dirty="0" smtClean="0"/>
              <a:t>agrocon10anos@yahoo.com.br</a:t>
            </a:r>
          </a:p>
          <a:p>
            <a:pPr algn="ctr"/>
            <a:r>
              <a:rPr lang="pt-BR" sz="1600" b="1" dirty="0" smtClean="0"/>
              <a:t>019 9 97093227</a:t>
            </a:r>
            <a:endParaRPr lang="pt-BR" sz="1600" b="1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914400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79057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IMG_57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6171" y="2636912"/>
            <a:ext cx="2527829" cy="18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3522754" y="2204864"/>
            <a:ext cx="2489406" cy="369332"/>
          </a:xfrm>
          <a:prstGeom prst="rect">
            <a:avLst/>
          </a:prstGeom>
          <a:solidFill>
            <a:srgbClr val="FF0000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MESMO HERBICIDA</a:t>
            </a:r>
            <a:endParaRPr lang="pt-BR" b="1" dirty="0"/>
          </a:p>
        </p:txBody>
      </p:sp>
      <p:sp>
        <p:nvSpPr>
          <p:cNvPr id="4" name="Forma livre 3"/>
          <p:cNvSpPr/>
          <p:nvPr/>
        </p:nvSpPr>
        <p:spPr>
          <a:xfrm>
            <a:off x="6732240" y="2924944"/>
            <a:ext cx="620889" cy="228931"/>
          </a:xfrm>
          <a:custGeom>
            <a:avLst/>
            <a:gdLst>
              <a:gd name="connsiteX0" fmla="*/ 0 w 620889"/>
              <a:gd name="connsiteY0" fmla="*/ 158045 h 158045"/>
              <a:gd name="connsiteX1" fmla="*/ 45156 w 620889"/>
              <a:gd name="connsiteY1" fmla="*/ 146756 h 158045"/>
              <a:gd name="connsiteX2" fmla="*/ 101600 w 620889"/>
              <a:gd name="connsiteY2" fmla="*/ 112889 h 158045"/>
              <a:gd name="connsiteX3" fmla="*/ 135467 w 620889"/>
              <a:gd name="connsiteY3" fmla="*/ 90311 h 158045"/>
              <a:gd name="connsiteX4" fmla="*/ 203200 w 620889"/>
              <a:gd name="connsiteY4" fmla="*/ 67734 h 158045"/>
              <a:gd name="connsiteX5" fmla="*/ 237067 w 620889"/>
              <a:gd name="connsiteY5" fmla="*/ 56445 h 158045"/>
              <a:gd name="connsiteX6" fmla="*/ 304800 w 620889"/>
              <a:gd name="connsiteY6" fmla="*/ 33867 h 158045"/>
              <a:gd name="connsiteX7" fmla="*/ 338667 w 620889"/>
              <a:gd name="connsiteY7" fmla="*/ 22578 h 158045"/>
              <a:gd name="connsiteX8" fmla="*/ 462845 w 620889"/>
              <a:gd name="connsiteY8" fmla="*/ 0 h 158045"/>
              <a:gd name="connsiteX9" fmla="*/ 620889 w 620889"/>
              <a:gd name="connsiteY9" fmla="*/ 11289 h 1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0889" h="158045">
                <a:moveTo>
                  <a:pt x="0" y="158045"/>
                </a:moveTo>
                <a:cubicBezTo>
                  <a:pt x="15052" y="154282"/>
                  <a:pt x="30978" y="153057"/>
                  <a:pt x="45156" y="146756"/>
                </a:cubicBezTo>
                <a:cubicBezTo>
                  <a:pt x="65206" y="137845"/>
                  <a:pt x="82994" y="124518"/>
                  <a:pt x="101600" y="112889"/>
                </a:cubicBezTo>
                <a:cubicBezTo>
                  <a:pt x="113105" y="105698"/>
                  <a:pt x="123069" y="95821"/>
                  <a:pt x="135467" y="90311"/>
                </a:cubicBezTo>
                <a:cubicBezTo>
                  <a:pt x="157215" y="80645"/>
                  <a:pt x="180622" y="75260"/>
                  <a:pt x="203200" y="67734"/>
                </a:cubicBezTo>
                <a:lnTo>
                  <a:pt x="237067" y="56445"/>
                </a:lnTo>
                <a:lnTo>
                  <a:pt x="304800" y="33867"/>
                </a:lnTo>
                <a:cubicBezTo>
                  <a:pt x="316089" y="30104"/>
                  <a:pt x="326998" y="24912"/>
                  <a:pt x="338667" y="22578"/>
                </a:cubicBezTo>
                <a:cubicBezTo>
                  <a:pt x="417556" y="6800"/>
                  <a:pt x="376185" y="14443"/>
                  <a:pt x="462845" y="0"/>
                </a:cubicBezTo>
                <a:cubicBezTo>
                  <a:pt x="590710" y="12787"/>
                  <a:pt x="537916" y="11289"/>
                  <a:pt x="620889" y="11289"/>
                </a:cubicBezTo>
              </a:path>
            </a:pathLst>
          </a:cu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 rot="12208189">
            <a:off x="6546867" y="3844112"/>
            <a:ext cx="1142927" cy="129692"/>
          </a:xfrm>
          <a:custGeom>
            <a:avLst/>
            <a:gdLst>
              <a:gd name="connsiteX0" fmla="*/ 0 w 620889"/>
              <a:gd name="connsiteY0" fmla="*/ 158045 h 158045"/>
              <a:gd name="connsiteX1" fmla="*/ 45156 w 620889"/>
              <a:gd name="connsiteY1" fmla="*/ 146756 h 158045"/>
              <a:gd name="connsiteX2" fmla="*/ 101600 w 620889"/>
              <a:gd name="connsiteY2" fmla="*/ 112889 h 158045"/>
              <a:gd name="connsiteX3" fmla="*/ 135467 w 620889"/>
              <a:gd name="connsiteY3" fmla="*/ 90311 h 158045"/>
              <a:gd name="connsiteX4" fmla="*/ 203200 w 620889"/>
              <a:gd name="connsiteY4" fmla="*/ 67734 h 158045"/>
              <a:gd name="connsiteX5" fmla="*/ 237067 w 620889"/>
              <a:gd name="connsiteY5" fmla="*/ 56445 h 158045"/>
              <a:gd name="connsiteX6" fmla="*/ 304800 w 620889"/>
              <a:gd name="connsiteY6" fmla="*/ 33867 h 158045"/>
              <a:gd name="connsiteX7" fmla="*/ 338667 w 620889"/>
              <a:gd name="connsiteY7" fmla="*/ 22578 h 158045"/>
              <a:gd name="connsiteX8" fmla="*/ 462845 w 620889"/>
              <a:gd name="connsiteY8" fmla="*/ 0 h 158045"/>
              <a:gd name="connsiteX9" fmla="*/ 620889 w 620889"/>
              <a:gd name="connsiteY9" fmla="*/ 11289 h 1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0889" h="158045">
                <a:moveTo>
                  <a:pt x="0" y="158045"/>
                </a:moveTo>
                <a:cubicBezTo>
                  <a:pt x="15052" y="154282"/>
                  <a:pt x="30978" y="153057"/>
                  <a:pt x="45156" y="146756"/>
                </a:cubicBezTo>
                <a:cubicBezTo>
                  <a:pt x="65206" y="137845"/>
                  <a:pt x="82994" y="124518"/>
                  <a:pt x="101600" y="112889"/>
                </a:cubicBezTo>
                <a:cubicBezTo>
                  <a:pt x="113105" y="105698"/>
                  <a:pt x="123069" y="95821"/>
                  <a:pt x="135467" y="90311"/>
                </a:cubicBezTo>
                <a:cubicBezTo>
                  <a:pt x="157215" y="80645"/>
                  <a:pt x="180622" y="75260"/>
                  <a:pt x="203200" y="67734"/>
                </a:cubicBezTo>
                <a:lnTo>
                  <a:pt x="237067" y="56445"/>
                </a:lnTo>
                <a:lnTo>
                  <a:pt x="304800" y="33867"/>
                </a:lnTo>
                <a:cubicBezTo>
                  <a:pt x="316089" y="30104"/>
                  <a:pt x="326998" y="24912"/>
                  <a:pt x="338667" y="22578"/>
                </a:cubicBezTo>
                <a:cubicBezTo>
                  <a:pt x="417556" y="6800"/>
                  <a:pt x="376185" y="14443"/>
                  <a:pt x="462845" y="0"/>
                </a:cubicBezTo>
                <a:cubicBezTo>
                  <a:pt x="590710" y="12787"/>
                  <a:pt x="537916" y="11289"/>
                  <a:pt x="620889" y="11289"/>
                </a:cubicBezTo>
              </a:path>
            </a:pathLst>
          </a:custGeom>
          <a:ln w="38100">
            <a:solidFill>
              <a:srgbClr val="FFFF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288032"/>
            <a:ext cx="7663288" cy="414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" name="Retângulo 3"/>
          <p:cNvSpPr/>
          <p:nvPr/>
        </p:nvSpPr>
        <p:spPr>
          <a:xfrm>
            <a:off x="1331640" y="4509120"/>
            <a:ext cx="6696744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180975" indent="-180975" algn="ctr">
              <a:spcAft>
                <a:spcPct val="30000"/>
              </a:spcAft>
            </a:pPr>
            <a:r>
              <a:rPr kumimoji="1" lang="pt-BR" sz="2400" b="1" dirty="0" smtClean="0">
                <a:solidFill>
                  <a:srgbClr val="FFFF00"/>
                </a:solidFill>
                <a:cs typeface="Times New Roman" pitchFamily="18" charset="0"/>
              </a:rPr>
              <a:t>MÁXIMA QUANTIDADE DE HERBICIDA DISSOLVIDO NA ÁGUA EM CERTA TEMPERATURA</a:t>
            </a:r>
            <a:endParaRPr kumimoji="1" lang="pt-BR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Igual 1"/>
          <p:cNvSpPr/>
          <p:nvPr/>
        </p:nvSpPr>
        <p:spPr>
          <a:xfrm>
            <a:off x="3671900" y="6129300"/>
            <a:ext cx="504056" cy="36004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165412" y="6021288"/>
            <a:ext cx="443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Melhor </a:t>
            </a:r>
            <a:r>
              <a:rPr lang="pt-BR" sz="1400" dirty="0"/>
              <a:t>parâmetro isolado para predição da sorção </a:t>
            </a:r>
            <a:r>
              <a:rPr lang="pt-BR" sz="1400" dirty="0" smtClean="0"/>
              <a:t>de</a:t>
            </a:r>
          </a:p>
          <a:p>
            <a:r>
              <a:rPr lang="pt-BR" sz="1400" dirty="0" smtClean="0"/>
              <a:t> </a:t>
            </a:r>
            <a:r>
              <a:rPr lang="pt-BR" sz="1400" dirty="0"/>
              <a:t>herbicidas à fração orgânica do solo (Oliveira,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7145"/>
            <a:ext cx="2808312" cy="159165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2" y="30739"/>
            <a:ext cx="1551029" cy="154766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28736"/>
            <a:ext cx="4350217" cy="3946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71" y="171441"/>
            <a:ext cx="481298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4533" y="1595571"/>
            <a:ext cx="1693392" cy="235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28802"/>
            <a:ext cx="2615402" cy="167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930" y="3571876"/>
            <a:ext cx="4284226" cy="178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9883" y="3207561"/>
            <a:ext cx="521497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29199"/>
            <a:ext cx="8461604" cy="181217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57158" y="5384085"/>
            <a:ext cx="8541377" cy="83099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EMPRESA DE </a:t>
            </a:r>
            <a:r>
              <a:rPr lang="pt-BR" sz="2400" b="1" u="sng" dirty="0" smtClean="0"/>
              <a:t>PESQUISA</a:t>
            </a:r>
            <a:r>
              <a:rPr lang="pt-BR" sz="2400" b="1" dirty="0" smtClean="0"/>
              <a:t> COM ENFASE EM </a:t>
            </a:r>
            <a:r>
              <a:rPr lang="pt-BR" sz="2400" b="1" u="sng" dirty="0" smtClean="0"/>
              <a:t>HERBICIDAS</a:t>
            </a:r>
          </a:p>
          <a:p>
            <a:pPr algn="ctr"/>
            <a:r>
              <a:rPr lang="pt-BR" sz="2400" b="1" dirty="0" smtClean="0"/>
              <a:t>VOLTADA PARA </a:t>
            </a:r>
            <a:r>
              <a:rPr lang="pt-BR" sz="2400" b="1" u="sng" dirty="0" smtClean="0"/>
              <a:t>ASSESSORIA</a:t>
            </a:r>
            <a:r>
              <a:rPr lang="pt-BR" sz="2400" b="1" dirty="0" smtClean="0"/>
              <a:t> TÉCNICA E </a:t>
            </a:r>
            <a:r>
              <a:rPr lang="pt-BR" sz="2400" b="1" u="sng" dirty="0" smtClean="0"/>
              <a:t>EXTENSÃO</a:t>
            </a:r>
            <a:endParaRPr lang="pt-BR" sz="2400" b="1" u="sng" dirty="0"/>
          </a:p>
        </p:txBody>
      </p:sp>
    </p:spTree>
    <p:extLst>
      <p:ext uri="{BB962C8B-B14F-4D97-AF65-F5344CB8AC3E}">
        <p14:creationId xmlns:p14="http://schemas.microsoft.com/office/powerpoint/2010/main" val="24584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4016"/>
            <a:ext cx="806489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6191672" y="6550223"/>
            <a:ext cx="2952328" cy="307777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CHRISTOFFOLETI </a:t>
            </a:r>
            <a:r>
              <a:rPr lang="pt-BR" sz="1400" b="1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 al., 2009</a:t>
            </a:r>
            <a:endParaRPr lang="pt-B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06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354038"/>
            <a:ext cx="88963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61603"/>
            <a:ext cx="74199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31" y="6569367"/>
            <a:ext cx="288032" cy="27823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Group 105"/>
          <p:cNvGraphicFramePr>
            <a:graphicFrameLocks noGrp="1"/>
          </p:cNvGraphicFramePr>
          <p:nvPr/>
        </p:nvGraphicFramePr>
        <p:xfrm>
          <a:off x="2411760" y="3861048"/>
          <a:ext cx="3886200" cy="518160"/>
        </p:xfrm>
        <a:graphic>
          <a:graphicData uri="http://schemas.openxmlformats.org/drawingml/2006/table">
            <a:tbl>
              <a:tblPr/>
              <a:tblGrid>
                <a:gridCol w="38862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QUASE ISSO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512" y="116632"/>
            <a:ext cx="8784976" cy="3068960"/>
            <a:chOff x="107504" y="44624"/>
            <a:chExt cx="9036496" cy="2971492"/>
          </a:xfrm>
        </p:grpSpPr>
        <p:pic>
          <p:nvPicPr>
            <p:cNvPr id="3" name="Imagem 2" descr="ca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0160" y="74836"/>
              <a:ext cx="994288" cy="1769988"/>
            </a:xfrm>
            <a:prstGeom prst="rect">
              <a:avLst/>
            </a:prstGeom>
          </p:spPr>
        </p:pic>
        <p:grpSp>
          <p:nvGrpSpPr>
            <p:cNvPr id="4" name="Grupo 50"/>
            <p:cNvGrpSpPr/>
            <p:nvPr/>
          </p:nvGrpSpPr>
          <p:grpSpPr>
            <a:xfrm>
              <a:off x="899592" y="116632"/>
              <a:ext cx="6538904" cy="1856006"/>
              <a:chOff x="899592" y="116632"/>
              <a:chExt cx="6538904" cy="1856006"/>
            </a:xfrm>
          </p:grpSpPr>
          <p:pic>
            <p:nvPicPr>
              <p:cNvPr id="29" name="Imagem 28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55776" y="1268760"/>
                <a:ext cx="358373" cy="689868"/>
              </a:xfrm>
              <a:prstGeom prst="rect">
                <a:avLst/>
              </a:prstGeom>
            </p:spPr>
          </p:pic>
          <p:pic>
            <p:nvPicPr>
              <p:cNvPr id="30" name="Imagem 29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47864" y="946524"/>
                <a:ext cx="504056" cy="970308"/>
              </a:xfrm>
              <a:prstGeom prst="rect">
                <a:avLst/>
              </a:prstGeom>
            </p:spPr>
          </p:pic>
          <p:pic>
            <p:nvPicPr>
              <p:cNvPr id="31" name="Imagem 30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83968" y="476672"/>
                <a:ext cx="732441" cy="1409948"/>
              </a:xfrm>
              <a:prstGeom prst="rect">
                <a:avLst/>
              </a:prstGeom>
            </p:spPr>
          </p:pic>
          <p:pic>
            <p:nvPicPr>
              <p:cNvPr id="32" name="Imagem 31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20072" y="116632"/>
                <a:ext cx="994288" cy="1769988"/>
              </a:xfrm>
              <a:prstGeom prst="rect">
                <a:avLst/>
              </a:prstGeom>
            </p:spPr>
          </p:pic>
          <p:pic>
            <p:nvPicPr>
              <p:cNvPr id="33" name="Imagem 32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444208" y="116632"/>
                <a:ext cx="994288" cy="1769988"/>
              </a:xfrm>
              <a:prstGeom prst="rect">
                <a:avLst/>
              </a:prstGeom>
            </p:spPr>
          </p:pic>
          <p:pic>
            <p:nvPicPr>
              <p:cNvPr id="34" name="Imagem 33" descr="cana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91680" y="1556792"/>
                <a:ext cx="216024" cy="415846"/>
              </a:xfrm>
              <a:prstGeom prst="rect">
                <a:avLst/>
              </a:prstGeom>
            </p:spPr>
          </p:pic>
          <p:pic>
            <p:nvPicPr>
              <p:cNvPr id="35" name="Imagem 34" descr="cana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99592" y="1700808"/>
                <a:ext cx="138288" cy="266204"/>
              </a:xfrm>
              <a:prstGeom prst="rect">
                <a:avLst/>
              </a:prstGeom>
            </p:spPr>
          </p:pic>
        </p:grpSp>
        <p:grpSp>
          <p:nvGrpSpPr>
            <p:cNvPr id="5" name="Grupo 49"/>
            <p:cNvGrpSpPr/>
            <p:nvPr/>
          </p:nvGrpSpPr>
          <p:grpSpPr>
            <a:xfrm>
              <a:off x="1077408" y="2492896"/>
              <a:ext cx="6773160" cy="523220"/>
              <a:chOff x="1077408" y="2492896"/>
              <a:chExt cx="6773160" cy="523220"/>
            </a:xfrm>
          </p:grpSpPr>
          <p:sp>
            <p:nvSpPr>
              <p:cNvPr id="22" name="CaixaDeTexto 21"/>
              <p:cNvSpPr txBox="1"/>
              <p:nvPr/>
            </p:nvSpPr>
            <p:spPr>
              <a:xfrm>
                <a:off x="1077408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30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1941504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60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2805600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90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3741704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120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4788024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150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5940152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180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7236296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210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</p:grpSp>
        <p:grpSp>
          <p:nvGrpSpPr>
            <p:cNvPr id="6" name="Grupo 48"/>
            <p:cNvGrpSpPr/>
            <p:nvPr/>
          </p:nvGrpSpPr>
          <p:grpSpPr>
            <a:xfrm>
              <a:off x="107504" y="44624"/>
              <a:ext cx="9036496" cy="2971492"/>
              <a:chOff x="107504" y="44624"/>
              <a:chExt cx="9036496" cy="2971492"/>
            </a:xfrm>
          </p:grpSpPr>
          <p:cxnSp>
            <p:nvCxnSpPr>
              <p:cNvPr id="7" name="Conector reto 4"/>
              <p:cNvCxnSpPr/>
              <p:nvPr/>
            </p:nvCxnSpPr>
            <p:spPr>
              <a:xfrm>
                <a:off x="539552" y="2204864"/>
                <a:ext cx="8280920" cy="0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to 7"/>
              <p:cNvCxnSpPr/>
              <p:nvPr/>
            </p:nvCxnSpPr>
            <p:spPr>
              <a:xfrm>
                <a:off x="1403648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>
                <a:off x="4067944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>
                <a:off x="3131840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>
                <a:off x="2267744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de seta reta 11"/>
              <p:cNvCxnSpPr/>
              <p:nvPr/>
            </p:nvCxnSpPr>
            <p:spPr>
              <a:xfrm>
                <a:off x="8495928" y="2204864"/>
                <a:ext cx="648072" cy="0"/>
              </a:xfrm>
              <a:prstGeom prst="straightConnector1">
                <a:avLst/>
              </a:prstGeom>
              <a:ln w="1143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5076056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6266392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7524328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47"/>
              <p:cNvGrpSpPr/>
              <p:nvPr/>
            </p:nvGrpSpPr>
            <p:grpSpPr>
              <a:xfrm>
                <a:off x="107504" y="44624"/>
                <a:ext cx="958917" cy="2971492"/>
                <a:chOff x="107504" y="44624"/>
                <a:chExt cx="958917" cy="2971492"/>
              </a:xfrm>
            </p:grpSpPr>
            <p:cxnSp>
              <p:nvCxnSpPr>
                <p:cNvPr id="17" name="Conector reto 16"/>
                <p:cNvCxnSpPr/>
                <p:nvPr/>
              </p:nvCxnSpPr>
              <p:spPr>
                <a:xfrm flipH="1">
                  <a:off x="539552" y="1700808"/>
                  <a:ext cx="16900" cy="792088"/>
                </a:xfrm>
                <a:prstGeom prst="line">
                  <a:avLst/>
                </a:prstGeom>
                <a:ln w="1143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Imagem 17" descr="Facao.bmp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323528" y="980728"/>
                  <a:ext cx="504056" cy="504056"/>
                </a:xfrm>
                <a:prstGeom prst="rect">
                  <a:avLst/>
                </a:prstGeom>
              </p:spPr>
            </p:pic>
            <p:pic>
              <p:nvPicPr>
                <p:cNvPr id="19" name="Imagem 18" descr="Plantio.jp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07504" y="260648"/>
                  <a:ext cx="936103" cy="668422"/>
                </a:xfrm>
                <a:prstGeom prst="rect">
                  <a:avLst/>
                </a:prstGeom>
              </p:spPr>
            </p:pic>
            <p:sp>
              <p:nvSpPr>
                <p:cNvPr id="20" name="CaixaDeTexto 19"/>
                <p:cNvSpPr txBox="1"/>
                <p:nvPr/>
              </p:nvSpPr>
              <p:spPr>
                <a:xfrm>
                  <a:off x="251520" y="2492896"/>
                  <a:ext cx="614272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t-BR" sz="1400" b="1" dirty="0" smtClean="0"/>
                    <a:t>0</a:t>
                  </a:r>
                </a:p>
                <a:p>
                  <a:pPr algn="ctr"/>
                  <a:r>
                    <a:rPr lang="pt-BR" sz="1400" b="1" dirty="0" smtClean="0"/>
                    <a:t>DIAS</a:t>
                  </a:r>
                  <a:endParaRPr lang="pt-BR" sz="1400" b="1" dirty="0"/>
                </a:p>
              </p:txBody>
            </p:sp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07504" y="44624"/>
                  <a:ext cx="958917" cy="246221"/>
                </a:xfrm>
                <a:prstGeom prst="rect">
                  <a:avLst/>
                </a:prstGeom>
                <a:solidFill>
                  <a:schemeClr val="bg2">
                    <a:alpha val="62000"/>
                  </a:schemeClr>
                </a:solid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000" b="1" dirty="0" err="1">
                      <a:solidFill>
                        <a:srgbClr val="FF0000"/>
                      </a:solidFill>
                      <a:latin typeface="Arial" charset="0"/>
                    </a:rPr>
                    <a:t>Plantio</a:t>
                  </a:r>
                  <a:r>
                    <a:rPr lang="en-US" sz="1000" b="1" dirty="0">
                      <a:solidFill>
                        <a:srgbClr val="FF0000"/>
                      </a:solidFill>
                      <a:latin typeface="Arial" charset="0"/>
                    </a:rPr>
                    <a:t>/</a:t>
                  </a:r>
                  <a:r>
                    <a:rPr lang="en-US" sz="1000" b="1" dirty="0" err="1">
                      <a:solidFill>
                        <a:srgbClr val="FF0000"/>
                      </a:solidFill>
                      <a:latin typeface="Arial" charset="0"/>
                    </a:rPr>
                    <a:t>corte</a:t>
                  </a:r>
                  <a:endParaRPr lang="pt-BR" sz="1000" b="1" dirty="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36" name="Seta para a direita 35"/>
          <p:cNvSpPr/>
          <p:nvPr/>
        </p:nvSpPr>
        <p:spPr>
          <a:xfrm>
            <a:off x="539552" y="3212976"/>
            <a:ext cx="3528392" cy="72008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HERBICIDA X = T</a:t>
            </a:r>
            <a:r>
              <a:rPr lang="pt-BR" b="1" baseline="-25000" dirty="0" smtClean="0">
                <a:solidFill>
                  <a:schemeClr val="tx1"/>
                </a:solidFill>
              </a:rPr>
              <a:t>1/2</a:t>
            </a:r>
            <a:r>
              <a:rPr lang="pt-BR" b="1" dirty="0" smtClean="0">
                <a:solidFill>
                  <a:schemeClr val="tx1"/>
                </a:solidFill>
              </a:rPr>
              <a:t>de 120 Dias</a:t>
            </a:r>
            <a:endParaRPr lang="pt-BR" b="1" baseline="-25000" dirty="0">
              <a:solidFill>
                <a:schemeClr val="tx1"/>
              </a:solidFill>
            </a:endParaRPr>
          </a:p>
        </p:txBody>
      </p:sp>
      <p:sp>
        <p:nvSpPr>
          <p:cNvPr id="37" name="Seta para a direita 36"/>
          <p:cNvSpPr/>
          <p:nvPr/>
        </p:nvSpPr>
        <p:spPr>
          <a:xfrm>
            <a:off x="539552" y="3861048"/>
            <a:ext cx="4464496" cy="72008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HERBICIDA X = Precisa de 150 Dias de RESIDUAL</a:t>
            </a:r>
            <a:endParaRPr lang="pt-BR" sz="1600" b="1" baseline="-25000" dirty="0">
              <a:solidFill>
                <a:schemeClr val="tx1"/>
              </a:solidFill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4283968" y="5301208"/>
            <a:ext cx="1656184" cy="1357119"/>
            <a:chOff x="1259632" y="5301208"/>
            <a:chExt cx="1656184" cy="1357119"/>
          </a:xfrm>
        </p:grpSpPr>
        <p:pic>
          <p:nvPicPr>
            <p:cNvPr id="38" name="Imagem 37" descr="17 de Janeiro 2010 15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9632" y="5301208"/>
              <a:ext cx="1656184" cy="1124744"/>
            </a:xfrm>
            <a:prstGeom prst="rect">
              <a:avLst/>
            </a:prstGeom>
          </p:spPr>
        </p:pic>
        <p:sp>
          <p:nvSpPr>
            <p:cNvPr id="39" name="CaixaDeTexto 38"/>
            <p:cNvSpPr txBox="1"/>
            <p:nvPr/>
          </p:nvSpPr>
          <p:spPr>
            <a:xfrm>
              <a:off x="1259632" y="6381328"/>
              <a:ext cx="16561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CAPIM-COLCHÃO</a:t>
              </a:r>
              <a:endParaRPr lang="pt-BR" sz="1200" b="1" dirty="0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2267744" y="5301208"/>
            <a:ext cx="1656184" cy="1357119"/>
            <a:chOff x="3059832" y="5301208"/>
            <a:chExt cx="1656184" cy="1357119"/>
          </a:xfrm>
        </p:grpSpPr>
        <p:pic>
          <p:nvPicPr>
            <p:cNvPr id="41" name="Imagem 40" descr="23DEZ09 097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59832" y="5301208"/>
              <a:ext cx="1656184" cy="1127787"/>
            </a:xfrm>
            <a:prstGeom prst="rect">
              <a:avLst/>
            </a:prstGeom>
          </p:spPr>
        </p:pic>
        <p:sp>
          <p:nvSpPr>
            <p:cNvPr id="42" name="CaixaDeTexto 41"/>
            <p:cNvSpPr txBox="1"/>
            <p:nvPr/>
          </p:nvSpPr>
          <p:spPr>
            <a:xfrm>
              <a:off x="3059832" y="6381328"/>
              <a:ext cx="16561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CORDA-DE-VIOLA</a:t>
              </a:r>
              <a:endParaRPr lang="pt-BR" sz="1200" b="1" dirty="0"/>
            </a:p>
          </p:txBody>
        </p:sp>
      </p:grpSp>
      <p:sp>
        <p:nvSpPr>
          <p:cNvPr id="46" name="Seta para a direita 45"/>
          <p:cNvSpPr/>
          <p:nvPr/>
        </p:nvSpPr>
        <p:spPr>
          <a:xfrm rot="5400000">
            <a:off x="4067944" y="4077072"/>
            <a:ext cx="2016224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baseline="-25000" dirty="0">
              <a:solidFill>
                <a:schemeClr val="tx1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084168" y="5714092"/>
            <a:ext cx="24317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PLANTA DANINHA MAIS </a:t>
            </a:r>
          </a:p>
          <a:p>
            <a:pPr algn="ctr"/>
            <a:r>
              <a:rPr lang="pt-BR" sz="1400" b="1" dirty="0" smtClean="0"/>
              <a:t>SENSÍVEL AO HERBICIDA</a:t>
            </a:r>
            <a:endParaRPr lang="pt-BR" sz="1400" b="1" dirty="0"/>
          </a:p>
        </p:txBody>
      </p:sp>
      <p:sp>
        <p:nvSpPr>
          <p:cNvPr id="48" name="Seta para a direita 47"/>
          <p:cNvSpPr/>
          <p:nvPr/>
        </p:nvSpPr>
        <p:spPr>
          <a:xfrm rot="5400000">
            <a:off x="2123727" y="4077072"/>
            <a:ext cx="2016224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baseline="-25000" dirty="0">
              <a:solidFill>
                <a:schemeClr val="tx1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33354" y="4941168"/>
            <a:ext cx="252242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PLANTA DANINHA MENOS </a:t>
            </a:r>
          </a:p>
          <a:p>
            <a:pPr algn="ctr"/>
            <a:r>
              <a:rPr lang="pt-BR" sz="1400" b="1" dirty="0" smtClean="0"/>
              <a:t>SENSÍVEL AO HERBICIDA</a:t>
            </a:r>
            <a:endParaRPr lang="pt-BR" sz="1400" b="1" dirty="0"/>
          </a:p>
        </p:txBody>
      </p:sp>
      <p:graphicFrame>
        <p:nvGraphicFramePr>
          <p:cNvPr id="50" name="Group 105"/>
          <p:cNvGraphicFramePr>
            <a:graphicFrameLocks noGrp="1"/>
          </p:cNvGraphicFramePr>
          <p:nvPr/>
        </p:nvGraphicFramePr>
        <p:xfrm>
          <a:off x="5364088" y="4738464"/>
          <a:ext cx="3562672" cy="1066800"/>
        </p:xfrm>
        <a:graphic>
          <a:graphicData uri="http://schemas.openxmlformats.org/drawingml/2006/table">
            <a:tbl>
              <a:tblPr/>
              <a:tblGrid>
                <a:gridCol w="356267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RESIDUAL x T</a:t>
                      </a:r>
                      <a:r>
                        <a:rPr kumimoji="1" lang="pt-BR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HERBICIDA x PLANTA DANINHA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1" name="Imagem 50" descr="Logo Agrocon 23NOV0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6" grpId="0" animBg="1"/>
      <p:bldP spid="46" grpId="1" animBg="1"/>
      <p:bldP spid="47" grpId="0" animBg="1"/>
      <p:bldP spid="47" grpId="1" animBg="1"/>
      <p:bldP spid="48" grpId="2" animBg="1"/>
      <p:bldP spid="49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Logo Agrocon 23NOV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o 7"/>
          <p:cNvGrpSpPr/>
          <p:nvPr/>
        </p:nvGrpSpPr>
        <p:grpSpPr>
          <a:xfrm>
            <a:off x="777734" y="188641"/>
            <a:ext cx="3578242" cy="3024335"/>
            <a:chOff x="4644008" y="980728"/>
            <a:chExt cx="3578242" cy="3024335"/>
          </a:xfrm>
        </p:grpSpPr>
        <p:sp>
          <p:nvSpPr>
            <p:cNvPr id="3" name="TextBox 6"/>
            <p:cNvSpPr txBox="1"/>
            <p:nvPr/>
          </p:nvSpPr>
          <p:spPr>
            <a:xfrm>
              <a:off x="5508104" y="980728"/>
              <a:ext cx="180690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chemeClr val="tx1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pt-BR" sz="2000" b="1" baseline="-25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1/2</a:t>
              </a:r>
              <a:r>
                <a:rPr lang="pt-BR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VENCIDA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Imagem 5" descr="DSC030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8" y="1556792"/>
              <a:ext cx="3578242" cy="2448271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4932040" y="188640"/>
            <a:ext cx="3611893" cy="2952328"/>
            <a:chOff x="827584" y="856847"/>
            <a:chExt cx="3611893" cy="3436249"/>
          </a:xfrm>
        </p:grpSpPr>
        <p:sp>
          <p:nvSpPr>
            <p:cNvPr id="2" name="TextBox 6"/>
            <p:cNvSpPr txBox="1"/>
            <p:nvPr/>
          </p:nvSpPr>
          <p:spPr>
            <a:xfrm>
              <a:off x="1475822" y="856847"/>
              <a:ext cx="2448106" cy="483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chemeClr val="tx1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pt-BR" sz="2000" b="1" baseline="-25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1/2</a:t>
              </a:r>
              <a:r>
                <a:rPr lang="pt-BR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NÃO VENCIDA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Imagem 4" descr="DSC0300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84" y="1556792"/>
              <a:ext cx="3611893" cy="2736304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</p:grpSp>
      <p:grpSp>
        <p:nvGrpSpPr>
          <p:cNvPr id="19" name="Grupo 18"/>
          <p:cNvGrpSpPr/>
          <p:nvPr/>
        </p:nvGrpSpPr>
        <p:grpSpPr>
          <a:xfrm>
            <a:off x="971600" y="3573016"/>
            <a:ext cx="3213108" cy="2686680"/>
            <a:chOff x="1043608" y="3501008"/>
            <a:chExt cx="2847975" cy="268668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3501008"/>
              <a:ext cx="2847975" cy="2176264"/>
            </a:xfrm>
            <a:prstGeom prst="rect">
              <a:avLst/>
            </a:prstGeom>
          </p:spPr>
        </p:pic>
        <p:sp>
          <p:nvSpPr>
            <p:cNvPr id="18" name="TextBox 6"/>
            <p:cNvSpPr txBox="1"/>
            <p:nvPr/>
          </p:nvSpPr>
          <p:spPr>
            <a:xfrm>
              <a:off x="2758351" y="5787578"/>
              <a:ext cx="109356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chemeClr val="tx1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Dilma...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115305" y="3717032"/>
            <a:ext cx="3345127" cy="2480411"/>
            <a:chOff x="5460031" y="3796971"/>
            <a:chExt cx="3146901" cy="2480411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031" y="3819897"/>
              <a:ext cx="2457450" cy="1857375"/>
            </a:xfrm>
            <a:prstGeom prst="rect">
              <a:avLst/>
            </a:prstGeom>
          </p:spPr>
        </p:pic>
        <p:sp>
          <p:nvSpPr>
            <p:cNvPr id="17" name="TextBox 6"/>
            <p:cNvSpPr txBox="1"/>
            <p:nvPr/>
          </p:nvSpPr>
          <p:spPr>
            <a:xfrm>
              <a:off x="7439625" y="5877272"/>
              <a:ext cx="116730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chemeClr val="tx1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0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Aédes</a:t>
              </a:r>
              <a:r>
                <a:rPr lang="pt-BR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...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7317315" y="3796971"/>
              <a:ext cx="12266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200" b="1" i="1" dirty="0"/>
                <a:t>Aedes aegypti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512" y="188640"/>
            <a:ext cx="6264696" cy="2350788"/>
            <a:chOff x="107504" y="44624"/>
            <a:chExt cx="9036496" cy="2973905"/>
          </a:xfrm>
        </p:grpSpPr>
        <p:pic>
          <p:nvPicPr>
            <p:cNvPr id="3" name="Imagem 2" descr="ca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0160" y="74836"/>
              <a:ext cx="994288" cy="1769988"/>
            </a:xfrm>
            <a:prstGeom prst="rect">
              <a:avLst/>
            </a:prstGeom>
          </p:spPr>
        </p:pic>
        <p:grpSp>
          <p:nvGrpSpPr>
            <p:cNvPr id="4" name="Grupo 50"/>
            <p:cNvGrpSpPr/>
            <p:nvPr/>
          </p:nvGrpSpPr>
          <p:grpSpPr>
            <a:xfrm>
              <a:off x="899592" y="116632"/>
              <a:ext cx="6538904" cy="1856006"/>
              <a:chOff x="899592" y="116632"/>
              <a:chExt cx="6538904" cy="1856006"/>
            </a:xfrm>
          </p:grpSpPr>
          <p:pic>
            <p:nvPicPr>
              <p:cNvPr id="29" name="Imagem 28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55776" y="1268760"/>
                <a:ext cx="358373" cy="689868"/>
              </a:xfrm>
              <a:prstGeom prst="rect">
                <a:avLst/>
              </a:prstGeom>
            </p:spPr>
          </p:pic>
          <p:pic>
            <p:nvPicPr>
              <p:cNvPr id="30" name="Imagem 29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47864" y="946524"/>
                <a:ext cx="504056" cy="970308"/>
              </a:xfrm>
              <a:prstGeom prst="rect">
                <a:avLst/>
              </a:prstGeom>
            </p:spPr>
          </p:pic>
          <p:pic>
            <p:nvPicPr>
              <p:cNvPr id="31" name="Imagem 30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83968" y="476672"/>
                <a:ext cx="732441" cy="1409948"/>
              </a:xfrm>
              <a:prstGeom prst="rect">
                <a:avLst/>
              </a:prstGeom>
            </p:spPr>
          </p:pic>
          <p:pic>
            <p:nvPicPr>
              <p:cNvPr id="32" name="Imagem 31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20072" y="116632"/>
                <a:ext cx="994288" cy="1769988"/>
              </a:xfrm>
              <a:prstGeom prst="rect">
                <a:avLst/>
              </a:prstGeom>
            </p:spPr>
          </p:pic>
          <p:pic>
            <p:nvPicPr>
              <p:cNvPr id="33" name="Imagem 32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444208" y="116632"/>
                <a:ext cx="994288" cy="1769988"/>
              </a:xfrm>
              <a:prstGeom prst="rect">
                <a:avLst/>
              </a:prstGeom>
            </p:spPr>
          </p:pic>
          <p:pic>
            <p:nvPicPr>
              <p:cNvPr id="34" name="Imagem 33" descr="cana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91680" y="1556792"/>
                <a:ext cx="216024" cy="415846"/>
              </a:xfrm>
              <a:prstGeom prst="rect">
                <a:avLst/>
              </a:prstGeom>
            </p:spPr>
          </p:pic>
          <p:pic>
            <p:nvPicPr>
              <p:cNvPr id="35" name="Imagem 34" descr="cana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99592" y="1700808"/>
                <a:ext cx="138288" cy="266204"/>
              </a:xfrm>
              <a:prstGeom prst="rect">
                <a:avLst/>
              </a:prstGeom>
            </p:spPr>
          </p:pic>
        </p:grpSp>
        <p:grpSp>
          <p:nvGrpSpPr>
            <p:cNvPr id="5" name="Grupo 49"/>
            <p:cNvGrpSpPr/>
            <p:nvPr/>
          </p:nvGrpSpPr>
          <p:grpSpPr>
            <a:xfrm>
              <a:off x="1018977" y="2492896"/>
              <a:ext cx="6890021" cy="525633"/>
              <a:chOff x="1018977" y="2492896"/>
              <a:chExt cx="6890021" cy="525633"/>
            </a:xfrm>
          </p:grpSpPr>
          <p:sp>
            <p:nvSpPr>
              <p:cNvPr id="22" name="CaixaDeTexto 21"/>
              <p:cNvSpPr txBox="1"/>
              <p:nvPr/>
            </p:nvSpPr>
            <p:spPr>
              <a:xfrm>
                <a:off x="1018977" y="2492896"/>
                <a:ext cx="731133" cy="5256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30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1883074" y="2492896"/>
                <a:ext cx="731133" cy="525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60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2747169" y="2492896"/>
                <a:ext cx="731133" cy="525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90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3683273" y="2492896"/>
                <a:ext cx="731133" cy="525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120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4729593" y="2492896"/>
                <a:ext cx="731133" cy="525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150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5881721" y="2492896"/>
                <a:ext cx="731133" cy="525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180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7177865" y="2492896"/>
                <a:ext cx="731133" cy="525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050" b="1" dirty="0" smtClean="0"/>
                  <a:t>210</a:t>
                </a:r>
              </a:p>
              <a:p>
                <a:pPr algn="ctr"/>
                <a:r>
                  <a:rPr lang="pt-BR" sz="1050" b="1" dirty="0" smtClean="0"/>
                  <a:t>DIAS</a:t>
                </a:r>
                <a:endParaRPr lang="pt-BR" sz="1050" b="1" dirty="0"/>
              </a:p>
            </p:txBody>
          </p:sp>
        </p:grpSp>
        <p:grpSp>
          <p:nvGrpSpPr>
            <p:cNvPr id="6" name="Grupo 48"/>
            <p:cNvGrpSpPr/>
            <p:nvPr/>
          </p:nvGrpSpPr>
          <p:grpSpPr>
            <a:xfrm>
              <a:off x="107504" y="44624"/>
              <a:ext cx="9036496" cy="2973905"/>
              <a:chOff x="107504" y="44624"/>
              <a:chExt cx="9036496" cy="2973905"/>
            </a:xfrm>
          </p:grpSpPr>
          <p:cxnSp>
            <p:nvCxnSpPr>
              <p:cNvPr id="7" name="Conector reto 4"/>
              <p:cNvCxnSpPr/>
              <p:nvPr/>
            </p:nvCxnSpPr>
            <p:spPr>
              <a:xfrm>
                <a:off x="539552" y="2204864"/>
                <a:ext cx="8280920" cy="0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to 7"/>
              <p:cNvCxnSpPr/>
              <p:nvPr/>
            </p:nvCxnSpPr>
            <p:spPr>
              <a:xfrm>
                <a:off x="1403648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>
                <a:off x="4067944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>
                <a:off x="3131840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>
                <a:off x="2267744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de seta reta 11"/>
              <p:cNvCxnSpPr/>
              <p:nvPr/>
            </p:nvCxnSpPr>
            <p:spPr>
              <a:xfrm>
                <a:off x="8495928" y="2204864"/>
                <a:ext cx="648072" cy="0"/>
              </a:xfrm>
              <a:prstGeom prst="straightConnector1">
                <a:avLst/>
              </a:prstGeom>
              <a:ln w="1143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5076056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6266392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7524328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47"/>
              <p:cNvGrpSpPr/>
              <p:nvPr/>
            </p:nvGrpSpPr>
            <p:grpSpPr>
              <a:xfrm>
                <a:off x="107504" y="44624"/>
                <a:ext cx="1454149" cy="2973905"/>
                <a:chOff x="107504" y="44624"/>
                <a:chExt cx="1454149" cy="2973905"/>
              </a:xfrm>
            </p:grpSpPr>
            <p:cxnSp>
              <p:nvCxnSpPr>
                <p:cNvPr id="17" name="Conector reto 16"/>
                <p:cNvCxnSpPr/>
                <p:nvPr/>
              </p:nvCxnSpPr>
              <p:spPr>
                <a:xfrm flipH="1">
                  <a:off x="539552" y="1700808"/>
                  <a:ext cx="16900" cy="792088"/>
                </a:xfrm>
                <a:prstGeom prst="line">
                  <a:avLst/>
                </a:prstGeom>
                <a:ln w="1143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Imagem 17" descr="Facao.bmp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323528" y="980728"/>
                  <a:ext cx="504056" cy="504056"/>
                </a:xfrm>
                <a:prstGeom prst="rect">
                  <a:avLst/>
                </a:prstGeom>
              </p:spPr>
            </p:pic>
            <p:pic>
              <p:nvPicPr>
                <p:cNvPr id="19" name="Imagem 18" descr="Plantio.jp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07504" y="260648"/>
                  <a:ext cx="936103" cy="668422"/>
                </a:xfrm>
                <a:prstGeom prst="rect">
                  <a:avLst/>
                </a:prstGeom>
              </p:spPr>
            </p:pic>
            <p:sp>
              <p:nvSpPr>
                <p:cNvPr id="20" name="CaixaDeTexto 19"/>
                <p:cNvSpPr txBox="1"/>
                <p:nvPr/>
              </p:nvSpPr>
              <p:spPr>
                <a:xfrm>
                  <a:off x="193089" y="2492896"/>
                  <a:ext cx="731134" cy="5256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t-BR" sz="1050" b="1" dirty="0" smtClean="0"/>
                    <a:t>0</a:t>
                  </a:r>
                </a:p>
                <a:p>
                  <a:pPr algn="ctr"/>
                  <a:r>
                    <a:rPr lang="pt-BR" sz="1050" b="1" dirty="0" smtClean="0"/>
                    <a:t>DIAS</a:t>
                  </a:r>
                  <a:endParaRPr lang="pt-BR" sz="1050" b="1" dirty="0"/>
                </a:p>
              </p:txBody>
            </p:sp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07504" y="44624"/>
                  <a:ext cx="1454149" cy="321221"/>
                </a:xfrm>
                <a:prstGeom prst="rect">
                  <a:avLst/>
                </a:prstGeom>
                <a:solidFill>
                  <a:schemeClr val="bg2">
                    <a:alpha val="62000"/>
                  </a:schemeClr>
                </a:solid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sz="1050" b="1" dirty="0" err="1">
                      <a:solidFill>
                        <a:srgbClr val="FF0000"/>
                      </a:solidFill>
                      <a:latin typeface="Arial" charset="0"/>
                    </a:rPr>
                    <a:t>Plantio</a:t>
                  </a:r>
                  <a:r>
                    <a:rPr lang="en-US" sz="1050" b="1" dirty="0">
                      <a:solidFill>
                        <a:srgbClr val="FF0000"/>
                      </a:solidFill>
                      <a:latin typeface="Arial" charset="0"/>
                    </a:rPr>
                    <a:t>/</a:t>
                  </a:r>
                  <a:r>
                    <a:rPr lang="en-US" sz="1050" b="1" dirty="0" err="1">
                      <a:solidFill>
                        <a:srgbClr val="FF0000"/>
                      </a:solidFill>
                      <a:latin typeface="Arial" charset="0"/>
                    </a:rPr>
                    <a:t>corte</a:t>
                  </a:r>
                  <a:endParaRPr lang="pt-BR" sz="1050" b="1" dirty="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36" name="Seta para a direita 35"/>
          <p:cNvSpPr/>
          <p:nvPr/>
        </p:nvSpPr>
        <p:spPr>
          <a:xfrm>
            <a:off x="539552" y="3212976"/>
            <a:ext cx="7776864" cy="72008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HERBICIDA X = T</a:t>
            </a:r>
            <a:r>
              <a:rPr lang="pt-BR" b="1" baseline="-25000" dirty="0" smtClean="0">
                <a:solidFill>
                  <a:schemeClr val="tx1"/>
                </a:solidFill>
              </a:rPr>
              <a:t>1/2</a:t>
            </a:r>
            <a:r>
              <a:rPr lang="pt-BR" b="1" dirty="0" smtClean="0">
                <a:solidFill>
                  <a:schemeClr val="tx1"/>
                </a:solidFill>
              </a:rPr>
              <a:t>de mais de 360 Dias</a:t>
            </a:r>
            <a:endParaRPr lang="pt-BR" b="1" baseline="-25000" dirty="0">
              <a:solidFill>
                <a:schemeClr val="tx1"/>
              </a:solidFill>
            </a:endParaRPr>
          </a:p>
        </p:txBody>
      </p:sp>
      <p:sp>
        <p:nvSpPr>
          <p:cNvPr id="37" name="Seta para a direita 36"/>
          <p:cNvSpPr/>
          <p:nvPr/>
        </p:nvSpPr>
        <p:spPr>
          <a:xfrm>
            <a:off x="539552" y="3861048"/>
            <a:ext cx="7776864" cy="72008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HERBICIDA X = CARRY-OVER SOBRE CULTURAS EM SUCESSÃO</a:t>
            </a:r>
            <a:endParaRPr lang="pt-BR" sz="1600" b="1" baseline="-25000" dirty="0">
              <a:solidFill>
                <a:schemeClr val="tx1"/>
              </a:solidFill>
            </a:endParaRPr>
          </a:p>
        </p:txBody>
      </p:sp>
      <p:graphicFrame>
        <p:nvGraphicFramePr>
          <p:cNvPr id="50" name="Group 105"/>
          <p:cNvGraphicFramePr>
            <a:graphicFrameLocks noGrp="1"/>
          </p:cNvGraphicFramePr>
          <p:nvPr/>
        </p:nvGraphicFramePr>
        <p:xfrm>
          <a:off x="2267744" y="4869160"/>
          <a:ext cx="4282752" cy="1371600"/>
        </p:xfrm>
        <a:graphic>
          <a:graphicData uri="http://schemas.openxmlformats.org/drawingml/2006/table">
            <a:tbl>
              <a:tblPr/>
              <a:tblGrid>
                <a:gridCol w="428275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CULTURA É MUITO SENSÍVEL AO HERBICIDA USADO!!!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1" name="Imagem 50" descr="Logo Agrocon 23NOV0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CaixaDeTexto 51"/>
          <p:cNvSpPr txBox="1"/>
          <p:nvPr/>
        </p:nvSpPr>
        <p:spPr>
          <a:xfrm>
            <a:off x="6034590" y="2132856"/>
            <a:ext cx="8130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NOVO</a:t>
            </a:r>
          </a:p>
          <a:p>
            <a:pPr algn="ctr"/>
            <a:r>
              <a:rPr lang="pt-BR" sz="1400" b="1" dirty="0" smtClean="0"/>
              <a:t>CORTE</a:t>
            </a:r>
            <a:endParaRPr lang="pt-BR" sz="1400" b="1" dirty="0"/>
          </a:p>
        </p:txBody>
      </p:sp>
      <p:pic>
        <p:nvPicPr>
          <p:cNvPr id="53" name="Imagem 52" descr="Facao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404012"/>
            <a:ext cx="576064" cy="656836"/>
          </a:xfrm>
          <a:prstGeom prst="rect">
            <a:avLst/>
          </a:prstGeom>
        </p:spPr>
      </p:pic>
      <p:grpSp>
        <p:nvGrpSpPr>
          <p:cNvPr id="56" name="Grupo 55"/>
          <p:cNvGrpSpPr/>
          <p:nvPr/>
        </p:nvGrpSpPr>
        <p:grpSpPr>
          <a:xfrm>
            <a:off x="7308304" y="1044116"/>
            <a:ext cx="1440160" cy="872716"/>
            <a:chOff x="6876256" y="476672"/>
            <a:chExt cx="2123728" cy="1592796"/>
          </a:xfrm>
        </p:grpSpPr>
        <p:pic>
          <p:nvPicPr>
            <p:cNvPr id="54" name="Imagem 53" descr="DSC0202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6256" y="476672"/>
              <a:ext cx="2123728" cy="1592796"/>
            </a:xfrm>
            <a:prstGeom prst="rect">
              <a:avLst/>
            </a:prstGeom>
          </p:spPr>
        </p:pic>
        <p:sp>
          <p:nvSpPr>
            <p:cNvPr id="55" name="CaixaDeTexto 54"/>
            <p:cNvSpPr txBox="1"/>
            <p:nvPr/>
          </p:nvSpPr>
          <p:spPr>
            <a:xfrm>
              <a:off x="7486208" y="476672"/>
              <a:ext cx="889286" cy="5055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/>
                <a:t>SOJA</a:t>
              </a:r>
              <a:endParaRPr lang="pt-BR" sz="1200" b="1" dirty="0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7452320" y="2060848"/>
            <a:ext cx="1224136" cy="1107620"/>
            <a:chOff x="7308304" y="1628800"/>
            <a:chExt cx="1364802" cy="1728388"/>
          </a:xfrm>
        </p:grpSpPr>
        <p:pic>
          <p:nvPicPr>
            <p:cNvPr id="57" name="Imagem 56" descr="muda de eucalipto.bmp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8304" y="1628800"/>
              <a:ext cx="1364802" cy="1545913"/>
            </a:xfrm>
            <a:prstGeom prst="rect">
              <a:avLst/>
            </a:prstGeom>
          </p:spPr>
        </p:pic>
        <p:sp>
          <p:nvSpPr>
            <p:cNvPr id="58" name="CaixaDeTexto 57"/>
            <p:cNvSpPr txBox="1"/>
            <p:nvPr/>
          </p:nvSpPr>
          <p:spPr>
            <a:xfrm>
              <a:off x="7392227" y="2924944"/>
              <a:ext cx="1194710" cy="4322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/>
                <a:t>EUCALIPTO</a:t>
              </a:r>
              <a:endParaRPr lang="pt-BR" sz="1200" b="1" dirty="0"/>
            </a:p>
          </p:txBody>
        </p:sp>
      </p:grpSp>
      <p:sp>
        <p:nvSpPr>
          <p:cNvPr id="60" name="Seta em curva para baixo 59"/>
          <p:cNvSpPr/>
          <p:nvPr/>
        </p:nvSpPr>
        <p:spPr>
          <a:xfrm>
            <a:off x="6228184" y="144016"/>
            <a:ext cx="2160240" cy="836712"/>
          </a:xfrm>
          <a:prstGeom prst="curved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6660232" y="476672"/>
            <a:ext cx="11945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SUCESSÃO</a:t>
            </a:r>
            <a:endParaRPr lang="pt-BR" sz="1400" b="1" dirty="0"/>
          </a:p>
        </p:txBody>
      </p:sp>
      <p:sp>
        <p:nvSpPr>
          <p:cNvPr id="62" name="Seta em curva para baixo 61"/>
          <p:cNvSpPr/>
          <p:nvPr/>
        </p:nvSpPr>
        <p:spPr>
          <a:xfrm rot="7852060">
            <a:off x="6281515" y="4290050"/>
            <a:ext cx="3202735" cy="1073426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52" grpId="0" animBg="1"/>
      <p:bldP spid="60" grpId="0" animBg="1"/>
      <p:bldP spid="61" grpId="0" animBg="1"/>
      <p:bldP spid="6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260648"/>
            <a:ext cx="4392488" cy="6192688"/>
            <a:chOff x="285750" y="1466851"/>
            <a:chExt cx="3429000" cy="54102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9350" y="1466851"/>
              <a:ext cx="1295400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5750" y="1466851"/>
              <a:ext cx="2133600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5292080" y="692696"/>
            <a:ext cx="3312368" cy="4626514"/>
            <a:chOff x="5292080" y="692696"/>
            <a:chExt cx="3312368" cy="4626514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auto">
            <a:xfrm>
              <a:off x="5292080" y="692696"/>
              <a:ext cx="3312368" cy="1754326"/>
            </a:xfrm>
            <a:prstGeom prst="rect">
              <a:avLst/>
            </a:prstGeom>
            <a:solidFill>
              <a:srgbClr val="FFFF00">
                <a:alpha val="79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74650" indent="-374650" algn="ctr" eaLnBrk="1" hangingPunct="1">
                <a:buClr>
                  <a:srgbClr val="800000"/>
                </a:buClr>
                <a:buSzPct val="140000"/>
                <a:buFont typeface="Wingdings" pitchFamily="2" charset="2"/>
                <a:buNone/>
              </a:pPr>
              <a:r>
                <a:rPr lang="pt-BR" sz="3600" b="1" dirty="0" smtClean="0"/>
                <a:t>RISCO MAIOR DE</a:t>
              </a:r>
            </a:p>
            <a:p>
              <a:pPr marL="374650" indent="-374650" algn="ctr" eaLnBrk="1" hangingPunct="1">
                <a:buClr>
                  <a:srgbClr val="800000"/>
                </a:buClr>
                <a:buSzPct val="140000"/>
                <a:buFont typeface="Wingdings" pitchFamily="2" charset="2"/>
                <a:buNone/>
              </a:pPr>
              <a:r>
                <a:rPr lang="pt-BR" sz="3600" b="1" dirty="0" smtClean="0"/>
                <a:t>CARRY-OVER</a:t>
              </a:r>
              <a:endParaRPr lang="pt-BR" sz="3600" b="1" dirty="0"/>
            </a:p>
          </p:txBody>
        </p:sp>
        <p:pic>
          <p:nvPicPr>
            <p:cNvPr id="6" name="Imagem 5" descr="Sintoma equip H1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4128" y="2564904"/>
              <a:ext cx="2520280" cy="275430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6372200" y="5013176"/>
              <a:ext cx="1288963" cy="276999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chemeClr val="bg1"/>
                  </a:solidFill>
                </a:rPr>
                <a:t>IMAZAPIC</a:t>
              </a:r>
              <a:endParaRPr lang="pt-B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Elipse 8"/>
          <p:cNvSpPr/>
          <p:nvPr/>
        </p:nvSpPr>
        <p:spPr>
          <a:xfrm>
            <a:off x="3563888" y="1196752"/>
            <a:ext cx="936104" cy="648072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3491880" y="4437112"/>
            <a:ext cx="936104" cy="648072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347864" y="5733256"/>
            <a:ext cx="1296144" cy="648072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3563888" y="2636912"/>
            <a:ext cx="936104" cy="648072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 Agrocon 23NOV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79512" y="980728"/>
            <a:ext cx="8496944" cy="3509963"/>
            <a:chOff x="361" y="864"/>
            <a:chExt cx="4945" cy="2211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1095" y="2071"/>
              <a:ext cx="18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>
              <a:off x="1095" y="1591"/>
              <a:ext cx="18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1095" y="1111"/>
              <a:ext cx="18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V="1">
              <a:off x="1186" y="864"/>
              <a:ext cx="0" cy="17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1099" y="2503"/>
              <a:ext cx="420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1611" y="2786"/>
              <a:ext cx="2789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 dirty="0">
                  <a:latin typeface="Arial" charset="0"/>
                </a:rPr>
                <a:t>Solubilidade (</a:t>
              </a:r>
              <a:r>
                <a:rPr lang="pt-BR" sz="2400" b="1" dirty="0" err="1">
                  <a:latin typeface="Arial" charset="0"/>
                </a:rPr>
                <a:t>mg</a:t>
              </a:r>
              <a:r>
                <a:rPr lang="pt-BR" sz="2400" b="1" dirty="0">
                  <a:latin typeface="Arial" charset="0"/>
                </a:rPr>
                <a:t>/L) </a:t>
              </a:r>
              <a:r>
                <a:rPr lang="pt-BR" sz="2400" b="1" dirty="0" smtClean="0">
                  <a:latin typeface="Arial" charset="0"/>
                </a:rPr>
                <a:t>- </a:t>
              </a:r>
              <a:r>
                <a:rPr lang="pt-BR" sz="2400" b="1" dirty="0">
                  <a:latin typeface="Arial" charset="0"/>
                </a:rPr>
                <a:t>escala </a:t>
              </a:r>
              <a:r>
                <a:rPr lang="pt-BR" sz="2400" b="1" dirty="0" err="1">
                  <a:latin typeface="Arial" charset="0"/>
                </a:rPr>
                <a:t>log</a:t>
              </a:r>
              <a:endParaRPr lang="pt-BR" sz="2400" b="1" dirty="0">
                <a:latin typeface="Arial" charset="0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361" y="1688"/>
              <a:ext cx="454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800" b="1" dirty="0" err="1">
                  <a:latin typeface="Arial" charset="0"/>
                </a:rPr>
                <a:t>K</a:t>
              </a:r>
              <a:r>
                <a:rPr lang="pt-BR" sz="2800" b="1" baseline="-25000" dirty="0" err="1">
                  <a:latin typeface="Arial" charset="0"/>
                </a:rPr>
                <a:t>oc</a:t>
              </a:r>
              <a:endParaRPr lang="pt-BR" sz="2800" b="1" baseline="-25000" dirty="0">
                <a:latin typeface="Arial" charset="0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694" y="2360"/>
              <a:ext cx="3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0,1</a:t>
              </a: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768" y="192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10</a:t>
              </a: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589" y="1448"/>
              <a:ext cx="5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1000</a:t>
              </a: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488" y="968"/>
              <a:ext cx="64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10000</a:t>
              </a:r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1553" y="2552"/>
              <a:ext cx="3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0,1</a:t>
              </a:r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2293" y="2552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10</a:t>
              </a: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4224" y="2552"/>
              <a:ext cx="73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10000</a:t>
              </a:r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3216" y="2411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4546" y="2411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728" y="2400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>
              <a:off x="2496" y="2400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2990" y="2544"/>
              <a:ext cx="435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 dirty="0">
                  <a:latin typeface="Arial" charset="0"/>
                </a:rPr>
                <a:t>100</a:t>
              </a:r>
            </a:p>
          </p:txBody>
        </p:sp>
        <p:sp>
          <p:nvSpPr>
            <p:cNvPr id="37" name="Line 28"/>
            <p:cNvSpPr>
              <a:spLocks noChangeShapeType="1"/>
            </p:cNvSpPr>
            <p:nvPr/>
          </p:nvSpPr>
          <p:spPr bwMode="auto">
            <a:xfrm>
              <a:off x="3888" y="2413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" name="Rectangle 29"/>
            <p:cNvSpPr>
              <a:spLocks noChangeArrowheads="1"/>
            </p:cNvSpPr>
            <p:nvPr/>
          </p:nvSpPr>
          <p:spPr bwMode="auto">
            <a:xfrm>
              <a:off x="3608" y="2546"/>
              <a:ext cx="5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pt-BR" sz="2400" b="1">
                  <a:latin typeface="Arial" charset="0"/>
                </a:rPr>
                <a:t>1000</a:t>
              </a:r>
            </a:p>
          </p:txBody>
        </p:sp>
      </p:grp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835696" y="1268760"/>
            <a:ext cx="5904655" cy="2088231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 rot="16941030" flipH="1">
            <a:off x="4892044" y="404730"/>
            <a:ext cx="1534975" cy="267976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6660232" y="2708920"/>
            <a:ext cx="1188938" cy="1122139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2843808" y="116632"/>
            <a:ext cx="3469797" cy="523220"/>
          </a:xfrm>
          <a:prstGeom prst="rect">
            <a:avLst/>
          </a:prstGeom>
          <a:solidFill>
            <a:schemeClr val="tx1">
              <a:alpha val="7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BAIXA ADSORÇÃO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395536" y="6093296"/>
            <a:ext cx="1581150" cy="457200"/>
          </a:xfrm>
          <a:prstGeom prst="rect">
            <a:avLst/>
          </a:prstGeom>
          <a:solidFill>
            <a:schemeClr val="tx1">
              <a:alpha val="7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b="1" dirty="0" err="1">
                <a:solidFill>
                  <a:srgbClr val="FFFF00"/>
                </a:solidFill>
                <a:latin typeface="Arial" charset="0"/>
              </a:rPr>
              <a:t>Koc</a:t>
            </a:r>
            <a:r>
              <a:rPr lang="pt-BR" sz="2400" b="1" dirty="0">
                <a:solidFill>
                  <a:srgbClr val="FFFF00"/>
                </a:solidFill>
                <a:latin typeface="Arial" charset="0"/>
              </a:rPr>
              <a:t>=</a:t>
            </a:r>
            <a:r>
              <a:rPr lang="pt-BR" sz="2400" b="1" dirty="0" err="1">
                <a:solidFill>
                  <a:srgbClr val="FFFF00"/>
                </a:solidFill>
                <a:latin typeface="Arial" charset="0"/>
              </a:rPr>
              <a:t>Kow</a:t>
            </a:r>
            <a:endParaRPr lang="pt-BR" sz="2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755576" y="4581128"/>
            <a:ext cx="840407" cy="1364184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Rectangle 42"/>
          <p:cNvSpPr>
            <a:spLocks noChangeArrowheads="1"/>
          </p:cNvSpPr>
          <p:nvPr/>
        </p:nvSpPr>
        <p:spPr bwMode="auto">
          <a:xfrm>
            <a:off x="4499992" y="6093296"/>
            <a:ext cx="3340659" cy="459100"/>
          </a:xfrm>
          <a:prstGeom prst="rect">
            <a:avLst/>
          </a:prstGeom>
          <a:solidFill>
            <a:schemeClr val="tx1">
              <a:alpha val="72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latin typeface="Arial" charset="0"/>
              </a:rPr>
              <a:t>[ ] na solução do solo</a:t>
            </a:r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2195736" y="6093296"/>
            <a:ext cx="2008564" cy="459100"/>
          </a:xfrm>
          <a:prstGeom prst="rect">
            <a:avLst/>
          </a:prstGeom>
          <a:solidFill>
            <a:schemeClr val="tx1">
              <a:alpha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latin typeface="Arial" charset="0"/>
              </a:rPr>
              <a:t>Solubilidade</a:t>
            </a:r>
          </a:p>
        </p:txBody>
      </p:sp>
      <p:sp>
        <p:nvSpPr>
          <p:cNvPr id="39" name="Seta em curva para baixo 38"/>
          <p:cNvSpPr/>
          <p:nvPr/>
        </p:nvSpPr>
        <p:spPr>
          <a:xfrm rot="6992884">
            <a:off x="6597931" y="4251408"/>
            <a:ext cx="2608515" cy="1073426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AutoShape 38"/>
          <p:cNvSpPr>
            <a:spLocks noChangeArrowheads="1"/>
          </p:cNvSpPr>
          <p:nvPr/>
        </p:nvSpPr>
        <p:spPr bwMode="auto">
          <a:xfrm rot="10800000">
            <a:off x="2771800" y="4581128"/>
            <a:ext cx="840407" cy="1364184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" name="AutoShape 38"/>
          <p:cNvSpPr>
            <a:spLocks noChangeArrowheads="1"/>
          </p:cNvSpPr>
          <p:nvPr/>
        </p:nvSpPr>
        <p:spPr bwMode="auto">
          <a:xfrm rot="10800000">
            <a:off x="5747817" y="4581128"/>
            <a:ext cx="840407" cy="1364184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2" name="Imagem 41" descr="Logo Agrocon 23NOV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" grpId="0" animBg="1"/>
      <p:bldP spid="6" grpId="0" animBg="1"/>
      <p:bldP spid="7" grpId="0" animBg="1"/>
      <p:bldP spid="9" grpId="0" animBg="1"/>
      <p:bldP spid="39" grpId="1" animBg="1"/>
      <p:bldP spid="40" grpId="0" animBg="1"/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60648"/>
            <a:ext cx="53078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Eficácia do pré-emergente</a:t>
            </a:r>
            <a:endParaRPr lang="pt-BR" sz="3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3528" y="1116033"/>
            <a:ext cx="821891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Capacidade do herbicida controlar o alvo</a:t>
            </a:r>
            <a:endParaRPr lang="pt-BR" sz="32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1908121"/>
            <a:ext cx="7877478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Depende da concentração correta do </a:t>
            </a:r>
          </a:p>
          <a:p>
            <a:r>
              <a:rPr lang="pt-BR" sz="3200" b="1" dirty="0" smtClean="0"/>
              <a:t>herbicida na camada do solo onde esta</a:t>
            </a:r>
          </a:p>
          <a:p>
            <a:r>
              <a:rPr lang="pt-BR" sz="3200" b="1" dirty="0" smtClean="0"/>
              <a:t>a semente da planta daninha.</a:t>
            </a:r>
            <a:endParaRPr lang="pt-BR" sz="3200" b="1" dirty="0"/>
          </a:p>
        </p:txBody>
      </p:sp>
      <p:grpSp>
        <p:nvGrpSpPr>
          <p:cNvPr id="5" name="Grupo 4"/>
          <p:cNvGrpSpPr/>
          <p:nvPr/>
        </p:nvGrpSpPr>
        <p:grpSpPr>
          <a:xfrm>
            <a:off x="395536" y="4365104"/>
            <a:ext cx="7200800" cy="2016224"/>
            <a:chOff x="395536" y="4365104"/>
            <a:chExt cx="7200800" cy="2016224"/>
          </a:xfrm>
        </p:grpSpPr>
        <p:sp>
          <p:nvSpPr>
            <p:cNvPr id="6" name="Retângulo 5"/>
            <p:cNvSpPr/>
            <p:nvPr/>
          </p:nvSpPr>
          <p:spPr>
            <a:xfrm>
              <a:off x="1547664" y="4653136"/>
              <a:ext cx="6048672" cy="158417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1547664" y="4581128"/>
              <a:ext cx="6048672" cy="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7"/>
            <p:cNvGrpSpPr/>
            <p:nvPr/>
          </p:nvGrpSpPr>
          <p:grpSpPr>
            <a:xfrm>
              <a:off x="395536" y="4365104"/>
              <a:ext cx="864096" cy="2016224"/>
              <a:chOff x="395536" y="4365104"/>
              <a:chExt cx="864096" cy="2016224"/>
            </a:xfrm>
          </p:grpSpPr>
          <p:cxnSp>
            <p:nvCxnSpPr>
              <p:cNvPr id="9" name="Conector reto 8"/>
              <p:cNvCxnSpPr/>
              <p:nvPr/>
            </p:nvCxnSpPr>
            <p:spPr>
              <a:xfrm flipV="1">
                <a:off x="1035224" y="4509120"/>
                <a:ext cx="8384" cy="1719808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ixaDeTexto 9"/>
              <p:cNvSpPr txBox="1"/>
              <p:nvPr/>
            </p:nvSpPr>
            <p:spPr>
              <a:xfrm>
                <a:off x="539552" y="4365104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/>
                  <a:t>0</a:t>
                </a:r>
                <a:endParaRPr lang="pt-BR" b="1" dirty="0"/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539552" y="5075892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/>
                  <a:t>3</a:t>
                </a:r>
                <a:endParaRPr lang="pt-BR" b="1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395536" y="6011996"/>
                <a:ext cx="44114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/>
                  <a:t>10</a:t>
                </a:r>
                <a:endParaRPr lang="pt-BR" b="1" dirty="0"/>
              </a:p>
            </p:txBody>
          </p:sp>
          <p:cxnSp>
            <p:nvCxnSpPr>
              <p:cNvPr id="13" name="Conector reto 12"/>
              <p:cNvCxnSpPr/>
              <p:nvPr/>
            </p:nvCxnSpPr>
            <p:spPr>
              <a:xfrm>
                <a:off x="899592" y="4509120"/>
                <a:ext cx="360040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899592" y="5229200"/>
                <a:ext cx="360040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899592" y="6237312"/>
                <a:ext cx="360040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2" descr="C:\Users\Russo\Desktop\PALESTRAS\MONSANTO\CAMPINAS 22AGO13\Aplicaçã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582342"/>
            <a:ext cx="6048672" cy="782762"/>
          </a:xfrm>
          <a:prstGeom prst="rect">
            <a:avLst/>
          </a:prstGeom>
          <a:noFill/>
        </p:spPr>
      </p:pic>
      <p:grpSp>
        <p:nvGrpSpPr>
          <p:cNvPr id="27" name="Grupo 26"/>
          <p:cNvGrpSpPr/>
          <p:nvPr/>
        </p:nvGrpSpPr>
        <p:grpSpPr>
          <a:xfrm>
            <a:off x="5292080" y="4509120"/>
            <a:ext cx="2160240" cy="1656184"/>
            <a:chOff x="4499992" y="4509120"/>
            <a:chExt cx="2160240" cy="1656184"/>
          </a:xfrm>
        </p:grpSpPr>
        <p:sp>
          <p:nvSpPr>
            <p:cNvPr id="28" name="Elipse 27"/>
            <p:cNvSpPr/>
            <p:nvPr/>
          </p:nvSpPr>
          <p:spPr>
            <a:xfrm>
              <a:off x="6084168" y="5589240"/>
              <a:ext cx="216024" cy="2880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5652120" y="5301208"/>
              <a:ext cx="216024" cy="2880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5292080" y="5013176"/>
              <a:ext cx="216024" cy="2880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4860032" y="4725144"/>
              <a:ext cx="216024" cy="2880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6444208" y="5877272"/>
              <a:ext cx="216024" cy="2880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>
              <a:off x="4499992" y="4509120"/>
              <a:ext cx="216024" cy="2880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1547664" y="4509120"/>
            <a:ext cx="2664296" cy="1656184"/>
            <a:chOff x="1547664" y="4509120"/>
            <a:chExt cx="2664296" cy="1656184"/>
          </a:xfrm>
        </p:grpSpPr>
        <p:sp>
          <p:nvSpPr>
            <p:cNvPr id="35" name="Elipse 34"/>
            <p:cNvSpPr/>
            <p:nvPr/>
          </p:nvSpPr>
          <p:spPr>
            <a:xfrm>
              <a:off x="1763688" y="4725144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/>
            <p:cNvSpPr/>
            <p:nvPr/>
          </p:nvSpPr>
          <p:spPr>
            <a:xfrm>
              <a:off x="2123728" y="4941168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/>
            <p:cNvSpPr/>
            <p:nvPr/>
          </p:nvSpPr>
          <p:spPr>
            <a:xfrm>
              <a:off x="2483768" y="5157192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/>
            <p:cNvSpPr/>
            <p:nvPr/>
          </p:nvSpPr>
          <p:spPr>
            <a:xfrm>
              <a:off x="2843808" y="5373216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/>
            <p:cNvSpPr/>
            <p:nvPr/>
          </p:nvSpPr>
          <p:spPr>
            <a:xfrm>
              <a:off x="3203848" y="5589240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lipse 39"/>
            <p:cNvSpPr/>
            <p:nvPr/>
          </p:nvSpPr>
          <p:spPr>
            <a:xfrm>
              <a:off x="3563888" y="5805264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>
              <a:off x="3923928" y="6021288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1547664" y="4509120"/>
              <a:ext cx="288032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3275856" y="4509120"/>
            <a:ext cx="1584176" cy="1449452"/>
            <a:chOff x="3275856" y="4509120"/>
            <a:chExt cx="1584176" cy="1449452"/>
          </a:xfrm>
        </p:grpSpPr>
        <p:sp>
          <p:nvSpPr>
            <p:cNvPr id="44" name="CaixaDeTexto 43"/>
            <p:cNvSpPr txBox="1"/>
            <p:nvPr/>
          </p:nvSpPr>
          <p:spPr>
            <a:xfrm>
              <a:off x="3635896" y="4869160"/>
              <a:ext cx="351378" cy="36933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H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3275856" y="4509120"/>
              <a:ext cx="351378" cy="369332"/>
            </a:xfrm>
            <a:prstGeom prst="rect">
              <a:avLst/>
            </a:prstGeom>
            <a:solidFill>
              <a:srgbClr val="005024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H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3995936" y="5229200"/>
              <a:ext cx="351378" cy="369332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H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4355976" y="5589240"/>
              <a:ext cx="351378" cy="369332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H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Conector de seta reta 47"/>
            <p:cNvCxnSpPr/>
            <p:nvPr/>
          </p:nvCxnSpPr>
          <p:spPr>
            <a:xfrm>
              <a:off x="4860032" y="4581128"/>
              <a:ext cx="0" cy="1296144"/>
            </a:xfrm>
            <a:prstGeom prst="straightConnector1">
              <a:avLst/>
            </a:prstGeom>
            <a:ln w="1016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2411760" y="5085184"/>
            <a:ext cx="1872208" cy="1152128"/>
            <a:chOff x="2411760" y="5085184"/>
            <a:chExt cx="1872208" cy="1152128"/>
          </a:xfrm>
        </p:grpSpPr>
        <p:sp>
          <p:nvSpPr>
            <p:cNvPr id="18" name="Multiplicar 17"/>
            <p:cNvSpPr/>
            <p:nvPr/>
          </p:nvSpPr>
          <p:spPr>
            <a:xfrm>
              <a:off x="2411760" y="5085184"/>
              <a:ext cx="432048" cy="36004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Multiplicar 18"/>
            <p:cNvSpPr/>
            <p:nvPr/>
          </p:nvSpPr>
          <p:spPr>
            <a:xfrm>
              <a:off x="2771800" y="5301208"/>
              <a:ext cx="432048" cy="36004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Multiplicar 19"/>
            <p:cNvSpPr/>
            <p:nvPr/>
          </p:nvSpPr>
          <p:spPr>
            <a:xfrm>
              <a:off x="3131840" y="5445224"/>
              <a:ext cx="432048" cy="36004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Multiplicar 20"/>
            <p:cNvSpPr/>
            <p:nvPr/>
          </p:nvSpPr>
          <p:spPr>
            <a:xfrm>
              <a:off x="3491880" y="5733256"/>
              <a:ext cx="432048" cy="36004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Multiplicar 21"/>
            <p:cNvSpPr/>
            <p:nvPr/>
          </p:nvSpPr>
          <p:spPr>
            <a:xfrm>
              <a:off x="3851920" y="5877272"/>
              <a:ext cx="432048" cy="36004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Elipse 22"/>
          <p:cNvSpPr/>
          <p:nvPr/>
        </p:nvSpPr>
        <p:spPr>
          <a:xfrm>
            <a:off x="6444208" y="5301208"/>
            <a:ext cx="216024" cy="2880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?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6876256" y="5589240"/>
            <a:ext cx="216024" cy="2880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?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7236296" y="5877272"/>
            <a:ext cx="216024" cy="2880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?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6084168" y="5013176"/>
            <a:ext cx="216024" cy="2880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?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31" y="6569367"/>
            <a:ext cx="288032" cy="27823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e 3"/>
          <p:cNvSpPr/>
          <p:nvPr/>
        </p:nvSpPr>
        <p:spPr>
          <a:xfrm>
            <a:off x="6444209" y="4248149"/>
            <a:ext cx="648072" cy="909043"/>
          </a:xfrm>
          <a:prstGeom prst="ellipse">
            <a:avLst/>
          </a:prstGeom>
          <a:solidFill>
            <a:srgbClr val="00B050">
              <a:alpha val="4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40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5"/>
          <p:cNvGraphicFramePr>
            <a:graphicFrameLocks noGrp="1"/>
          </p:cNvGraphicFramePr>
          <p:nvPr/>
        </p:nvGraphicFramePr>
        <p:xfrm>
          <a:off x="1907704" y="188640"/>
          <a:ext cx="4968552" cy="701040"/>
        </p:xfrm>
        <a:graphic>
          <a:graphicData uri="http://schemas.openxmlformats.org/drawingml/2006/table">
            <a:tbl>
              <a:tblPr/>
              <a:tblGrid>
                <a:gridCol w="496855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PRINCIPAL FORMA DE DEGRADAÇÃO DE HERBICIDAS NO SOLO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eta em curva para a direita 3"/>
          <p:cNvSpPr/>
          <p:nvPr/>
        </p:nvSpPr>
        <p:spPr>
          <a:xfrm>
            <a:off x="179512" y="332656"/>
            <a:ext cx="1656184" cy="252028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5" name="Group 105"/>
          <p:cNvGraphicFramePr>
            <a:graphicFrameLocks noGrp="1"/>
          </p:cNvGraphicFramePr>
          <p:nvPr/>
        </p:nvGraphicFramePr>
        <p:xfrm>
          <a:off x="1979712" y="1830328"/>
          <a:ext cx="4968552" cy="1310640"/>
        </p:xfrm>
        <a:graphic>
          <a:graphicData uri="http://schemas.openxmlformats.org/drawingml/2006/table">
            <a:tbl>
              <a:tblPr/>
              <a:tblGrid>
                <a:gridCol w="496855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TRANSFORMAÇÕES BIOTICAS DE COMPOSTOS ORGÂNICOS POR REAÇÔES ENZIMÁTICAS DE MICROORGANISMOS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105"/>
          <p:cNvGraphicFramePr>
            <a:graphicFrameLocks noGrp="1"/>
          </p:cNvGraphicFramePr>
          <p:nvPr/>
        </p:nvGraphicFramePr>
        <p:xfrm>
          <a:off x="2195736" y="4090392"/>
          <a:ext cx="4968552" cy="1066800"/>
        </p:xfrm>
        <a:graphic>
          <a:graphicData uri="http://schemas.openxmlformats.org/drawingml/2006/table">
            <a:tbl>
              <a:tblPr/>
              <a:tblGrid>
                <a:gridCol w="496855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MICROORGANISMOS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Pseudomonas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Bacillus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Nocardia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Anthrobacter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Penicillium</a:t>
                      </a:r>
                      <a:endParaRPr kumimoji="1" lang="pt-BR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1475656" y="3573015"/>
            <a:ext cx="6313629" cy="2376265"/>
            <a:chOff x="1979711" y="2780928"/>
            <a:chExt cx="6313629" cy="2376265"/>
          </a:xfrm>
        </p:grpSpPr>
        <p:pic>
          <p:nvPicPr>
            <p:cNvPr id="7" name="Imagem 6" descr="MICRO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9711" y="4149081"/>
              <a:ext cx="1009849" cy="1008112"/>
            </a:xfrm>
            <a:prstGeom prst="rect">
              <a:avLst/>
            </a:prstGeom>
          </p:spPr>
        </p:pic>
        <p:pic>
          <p:nvPicPr>
            <p:cNvPr id="8" name="Imagem 7" descr="micro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4288" y="4077072"/>
              <a:ext cx="1042337" cy="1033543"/>
            </a:xfrm>
            <a:prstGeom prst="rect">
              <a:avLst/>
            </a:prstGeom>
          </p:spPr>
        </p:pic>
        <p:pic>
          <p:nvPicPr>
            <p:cNvPr id="9" name="Imagem 8" descr="micro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9712" y="2780928"/>
              <a:ext cx="1040545" cy="107350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Imagem 9" descr="minhoc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4288" y="2780928"/>
              <a:ext cx="1129052" cy="915938"/>
            </a:xfrm>
            <a:prstGeom prst="rect">
              <a:avLst/>
            </a:prstGeom>
          </p:spPr>
        </p:pic>
      </p:grpSp>
      <p:pic>
        <p:nvPicPr>
          <p:cNvPr id="13" name="Imagem 12" descr="Logo Agrocon 23NOV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icr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2105025" cy="2171700"/>
          </a:xfrm>
          <a:prstGeom prst="rect">
            <a:avLst/>
          </a:prstGeom>
        </p:spPr>
      </p:pic>
      <p:graphicFrame>
        <p:nvGraphicFramePr>
          <p:cNvPr id="3" name="Group 105"/>
          <p:cNvGraphicFramePr>
            <a:graphicFrameLocks noGrp="1"/>
          </p:cNvGraphicFramePr>
          <p:nvPr/>
        </p:nvGraphicFramePr>
        <p:xfrm>
          <a:off x="3059832" y="1138064"/>
          <a:ext cx="4968552" cy="1066800"/>
        </p:xfrm>
        <a:graphic>
          <a:graphicData uri="http://schemas.openxmlformats.org/drawingml/2006/table">
            <a:tbl>
              <a:tblPr/>
              <a:tblGrid>
                <a:gridCol w="496855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MICROORGANISMOS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Pseudomonas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Bacillus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Nocardia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Anthrobacter</a:t>
                      </a: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1" lang="pt-BR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Penicillium</a:t>
                      </a:r>
                      <a:endParaRPr kumimoji="1" lang="pt-BR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AutoShape 38"/>
          <p:cNvSpPr>
            <a:spLocks noChangeArrowheads="1"/>
          </p:cNvSpPr>
          <p:nvPr/>
        </p:nvSpPr>
        <p:spPr bwMode="auto">
          <a:xfrm rot="10800000">
            <a:off x="1499345" y="3429000"/>
            <a:ext cx="840407" cy="244827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5" name="Group 105"/>
          <p:cNvGraphicFramePr>
            <a:graphicFrameLocks noGrp="1"/>
          </p:cNvGraphicFramePr>
          <p:nvPr/>
        </p:nvGraphicFramePr>
        <p:xfrm>
          <a:off x="3059832" y="2924944"/>
          <a:ext cx="4968552" cy="1066800"/>
        </p:xfrm>
        <a:graphic>
          <a:graphicData uri="http://schemas.openxmlformats.org/drawingml/2006/table">
            <a:tbl>
              <a:tblPr/>
              <a:tblGrid>
                <a:gridCol w="496855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MICROORGANISMOS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Aumentam atividade na presença de umidade e temperaturas mais elevadas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105"/>
          <p:cNvGraphicFramePr>
            <a:graphicFrameLocks noGrp="1"/>
          </p:cNvGraphicFramePr>
          <p:nvPr/>
        </p:nvGraphicFramePr>
        <p:xfrm>
          <a:off x="144016" y="5949280"/>
          <a:ext cx="3347864" cy="701040"/>
        </p:xfrm>
        <a:graphic>
          <a:graphicData uri="http://schemas.openxmlformats.org/drawingml/2006/table">
            <a:tbl>
              <a:tblPr/>
              <a:tblGrid>
                <a:gridCol w="3347864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DEGRADAÇÃO DE HERBICIDAS NO SOLO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m 6" descr="Temp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8956" y="4149080"/>
            <a:ext cx="1407220" cy="1287457"/>
          </a:xfrm>
          <a:prstGeom prst="rect">
            <a:avLst/>
          </a:prstGeom>
        </p:spPr>
      </p:pic>
      <p:pic>
        <p:nvPicPr>
          <p:cNvPr id="8" name="Imagem 7" descr="Temp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1681" y="4581128"/>
            <a:ext cx="1164335" cy="2027312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6228184" y="4710261"/>
            <a:ext cx="2619375" cy="1743075"/>
            <a:chOff x="6228184" y="4221088"/>
            <a:chExt cx="2619375" cy="1743075"/>
          </a:xfrm>
        </p:grpSpPr>
        <p:pic>
          <p:nvPicPr>
            <p:cNvPr id="9" name="Imagem 8" descr="Umidad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8184" y="4221088"/>
              <a:ext cx="2619375" cy="1743075"/>
            </a:xfrm>
            <a:prstGeom prst="rect">
              <a:avLst/>
            </a:prstGeom>
          </p:spPr>
        </p:pic>
        <p:pic>
          <p:nvPicPr>
            <p:cNvPr id="10" name="Imagem 9" descr="DSC0240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8264" y="5013176"/>
              <a:ext cx="1056117" cy="792088"/>
            </a:xfrm>
            <a:prstGeom prst="rect">
              <a:avLst/>
            </a:prstGeom>
          </p:spPr>
        </p:pic>
      </p:grpSp>
      <p:pic>
        <p:nvPicPr>
          <p:cNvPr id="12" name="Imagem 11" descr="Logo Agrocon 23NOV0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9143207" cy="68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13833" cy="218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68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4"/>
            <a:ext cx="9144000" cy="68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9143207" cy="68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4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63"/>
          <p:cNvSpPr>
            <a:spLocks noChangeArrowheads="1"/>
          </p:cNvSpPr>
          <p:nvPr/>
        </p:nvSpPr>
        <p:spPr bwMode="auto">
          <a:xfrm>
            <a:off x="1475656" y="188640"/>
            <a:ext cx="5832648" cy="792088"/>
          </a:xfrm>
          <a:prstGeom prst="rect">
            <a:avLst/>
          </a:prstGeom>
          <a:solidFill>
            <a:schemeClr val="bg1"/>
          </a:solidFill>
          <a:ln w="38100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2000" b="1" dirty="0" smtClean="0">
                <a:latin typeface="Arial" charset="0"/>
              </a:rPr>
              <a:t>Transposição de herbicidas pela</a:t>
            </a:r>
          </a:p>
          <a:p>
            <a:pPr algn="ctr"/>
            <a:r>
              <a:rPr lang="pt-BR" sz="2000" b="1" dirty="0" smtClean="0">
                <a:latin typeface="Arial" charset="0"/>
              </a:rPr>
              <a:t> palhada de cana-de-açúcar</a:t>
            </a:r>
            <a:endParaRPr lang="pt-BR" sz="2000" b="1" dirty="0">
              <a:latin typeface="Arial" charset="0"/>
            </a:endParaRPr>
          </a:p>
        </p:txBody>
      </p:sp>
      <p:sp>
        <p:nvSpPr>
          <p:cNvPr id="4" name="Rectangle 63"/>
          <p:cNvSpPr>
            <a:spLocks noChangeArrowheads="1"/>
          </p:cNvSpPr>
          <p:nvPr/>
        </p:nvSpPr>
        <p:spPr bwMode="auto">
          <a:xfrm>
            <a:off x="323528" y="4869160"/>
            <a:ext cx="8568952" cy="792088"/>
          </a:xfrm>
          <a:prstGeom prst="rect">
            <a:avLst/>
          </a:prstGeom>
          <a:solidFill>
            <a:schemeClr val="bg1"/>
          </a:solidFill>
          <a:ln w="38100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2000" b="1" dirty="0" smtClean="0">
                <a:latin typeface="Arial" charset="0"/>
              </a:rPr>
              <a:t>O Herbicida precisa chegar ao alvo = sementes das plantas daninhas</a:t>
            </a:r>
            <a:endParaRPr lang="pt-BR" sz="2000" b="1" dirty="0">
              <a:latin typeface="Arial" charset="0"/>
            </a:endParaRPr>
          </a:p>
        </p:txBody>
      </p:sp>
      <p:pic>
        <p:nvPicPr>
          <p:cNvPr id="5" name="Imagem 4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8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68538" y="190381"/>
            <a:ext cx="6119886" cy="707886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chemeClr val="tx1"/>
            </a:solidFill>
            <a:prstDash val="solid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pt-BR" sz="20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Quantidade mínima de chuva ou irrigação para transposição do </a:t>
            </a:r>
            <a:r>
              <a:rPr lang="pt-BR" sz="20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herbicida.</a:t>
            </a:r>
            <a:endParaRPr lang="pt-BR" sz="2000" b="1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 rot="5400000">
            <a:off x="3940969" y="794718"/>
            <a:ext cx="0" cy="482441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1649413" y="1333674"/>
            <a:ext cx="4343400" cy="1931987"/>
          </a:xfrm>
          <a:custGeom>
            <a:avLst/>
            <a:gdLst>
              <a:gd name="T0" fmla="*/ 2147483647 w 2736"/>
              <a:gd name="T1" fmla="*/ 2147483647 h 1217"/>
              <a:gd name="T2" fmla="*/ 2147483647 w 2736"/>
              <a:gd name="T3" fmla="*/ 2147483647 h 1217"/>
              <a:gd name="T4" fmla="*/ 2147483647 w 2736"/>
              <a:gd name="T5" fmla="*/ 2147483647 h 1217"/>
              <a:gd name="T6" fmla="*/ 2147483647 w 2736"/>
              <a:gd name="T7" fmla="*/ 2147483647 h 1217"/>
              <a:gd name="T8" fmla="*/ 2147483647 w 2736"/>
              <a:gd name="T9" fmla="*/ 2147483647 h 1217"/>
              <a:gd name="T10" fmla="*/ 2147483647 w 2736"/>
              <a:gd name="T11" fmla="*/ 0 h 1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36"/>
              <a:gd name="T19" fmla="*/ 0 h 1217"/>
              <a:gd name="T20" fmla="*/ 2736 w 2736"/>
              <a:gd name="T21" fmla="*/ 1217 h 1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36" h="1217">
                <a:moveTo>
                  <a:pt x="15" y="1180"/>
                </a:moveTo>
                <a:cubicBezTo>
                  <a:pt x="7" y="1198"/>
                  <a:pt x="0" y="1217"/>
                  <a:pt x="60" y="1134"/>
                </a:cubicBezTo>
                <a:cubicBezTo>
                  <a:pt x="120" y="1051"/>
                  <a:pt x="242" y="832"/>
                  <a:pt x="378" y="681"/>
                </a:cubicBezTo>
                <a:cubicBezTo>
                  <a:pt x="514" y="530"/>
                  <a:pt x="673" y="333"/>
                  <a:pt x="877" y="227"/>
                </a:cubicBezTo>
                <a:cubicBezTo>
                  <a:pt x="1081" y="121"/>
                  <a:pt x="1292" y="84"/>
                  <a:pt x="1602" y="46"/>
                </a:cubicBezTo>
                <a:cubicBezTo>
                  <a:pt x="1912" y="8"/>
                  <a:pt x="2324" y="4"/>
                  <a:pt x="273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</a:effectLst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11913" y="3044999"/>
            <a:ext cx="151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Chuva (mm)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681288" y="1190799"/>
            <a:ext cx="1008062" cy="2016125"/>
          </a:xfrm>
          <a:prstGeom prst="rect">
            <a:avLst/>
          </a:prstGeom>
          <a:solidFill>
            <a:srgbClr val="1F497D">
              <a:lumMod val="40000"/>
              <a:lumOff val="60000"/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17"/>
          <p:cNvSpPr>
            <a:spLocks noChangeArrowheads="1"/>
          </p:cNvSpPr>
          <p:nvPr/>
        </p:nvSpPr>
        <p:spPr bwMode="auto">
          <a:xfrm rot="-5400000">
            <a:off x="-118269" y="1502743"/>
            <a:ext cx="2357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t-BR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% de transposição do herbicida pela palha</a:t>
            </a:r>
          </a:p>
        </p:txBody>
      </p:sp>
      <p:cxnSp>
        <p:nvCxnSpPr>
          <p:cNvPr id="8" name="Conector de seta reta 19"/>
          <p:cNvCxnSpPr/>
          <p:nvPr/>
        </p:nvCxnSpPr>
        <p:spPr>
          <a:xfrm rot="5400000" flipH="1" flipV="1">
            <a:off x="326231" y="2023443"/>
            <a:ext cx="2714625" cy="1588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08316">
            <a:off x="369079" y="3712196"/>
            <a:ext cx="8467856" cy="248443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  <a:innerShdw blurRad="114300">
              <a:prstClr val="black"/>
            </a:innerShdw>
          </a:effec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473325" y="3183111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460750" y="3176761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pic>
        <p:nvPicPr>
          <p:cNvPr id="12" name="Imagem 11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6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448" name="Object 0"/>
          <p:cNvGraphicFramePr>
            <a:graphicFrameLocks noChangeAspect="1"/>
          </p:cNvGraphicFramePr>
          <p:nvPr/>
        </p:nvGraphicFramePr>
        <p:xfrm>
          <a:off x="0" y="0"/>
          <a:ext cx="8991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Imagem de bitmap" r:id="rId3" imgW="5923810" imgH="3153215" progId="PBrush">
                  <p:embed/>
                </p:oleObj>
              </mc:Choice>
              <mc:Fallback>
                <p:oleObj name="Imagem de bitmap" r:id="rId3" imgW="5923810" imgH="3153215" progId="PBrush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86" t="2417" r="3537" b="20242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991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365125" y="2860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kumimoji="1" lang="pt-BR" sz="2400"/>
          </a:p>
        </p:txBody>
      </p:sp>
      <p:graphicFrame>
        <p:nvGraphicFramePr>
          <p:cNvPr id="611433" name="Group 105"/>
          <p:cNvGraphicFramePr>
            <a:graphicFrameLocks noGrp="1"/>
          </p:cNvGraphicFramePr>
          <p:nvPr/>
        </p:nvGraphicFramePr>
        <p:xfrm>
          <a:off x="762000" y="76200"/>
          <a:ext cx="3886200" cy="320040"/>
        </p:xfrm>
        <a:graphic>
          <a:graphicData uri="http://schemas.openxmlformats.org/drawingml/2006/table">
            <a:tbl>
              <a:tblPr/>
              <a:tblGrid>
                <a:gridCol w="38862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POSICIONAMENTO DE HERBICIDAS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11338" name="Text Box 10"/>
          <p:cNvSpPr txBox="1">
            <a:spLocks noChangeArrowheads="1"/>
          </p:cNvSpPr>
          <p:nvPr/>
        </p:nvSpPr>
        <p:spPr bwMode="auto">
          <a:xfrm>
            <a:off x="0" y="3973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kumimoji="1" lang="pt-BR" sz="1400" b="1">
              <a:solidFill>
                <a:srgbClr val="050507"/>
              </a:solidFill>
              <a:latin typeface="Arial" charset="0"/>
            </a:endParaRPr>
          </a:p>
        </p:txBody>
      </p:sp>
      <p:sp>
        <p:nvSpPr>
          <p:cNvPr id="611343" name="Line 15"/>
          <p:cNvSpPr>
            <a:spLocks noChangeShapeType="1"/>
          </p:cNvSpPr>
          <p:nvPr/>
        </p:nvSpPr>
        <p:spPr bwMode="auto">
          <a:xfrm>
            <a:off x="9906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44" name="Line 16"/>
          <p:cNvSpPr>
            <a:spLocks noChangeShapeType="1"/>
          </p:cNvSpPr>
          <p:nvPr/>
        </p:nvSpPr>
        <p:spPr bwMode="auto">
          <a:xfrm>
            <a:off x="17526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45" name="Line 17"/>
          <p:cNvSpPr>
            <a:spLocks noChangeShapeType="1"/>
          </p:cNvSpPr>
          <p:nvPr/>
        </p:nvSpPr>
        <p:spPr bwMode="auto">
          <a:xfrm>
            <a:off x="25146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46" name="Line 18"/>
          <p:cNvSpPr>
            <a:spLocks noChangeShapeType="1"/>
          </p:cNvSpPr>
          <p:nvPr/>
        </p:nvSpPr>
        <p:spPr bwMode="auto">
          <a:xfrm>
            <a:off x="1524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47" name="Line 19"/>
          <p:cNvSpPr>
            <a:spLocks noChangeShapeType="1"/>
          </p:cNvSpPr>
          <p:nvPr/>
        </p:nvSpPr>
        <p:spPr bwMode="auto">
          <a:xfrm>
            <a:off x="33528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48" name="Line 20"/>
          <p:cNvSpPr>
            <a:spLocks noChangeShapeType="1"/>
          </p:cNvSpPr>
          <p:nvPr/>
        </p:nvSpPr>
        <p:spPr bwMode="auto">
          <a:xfrm>
            <a:off x="41910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49" name="Line 21"/>
          <p:cNvSpPr>
            <a:spLocks noChangeShapeType="1"/>
          </p:cNvSpPr>
          <p:nvPr/>
        </p:nvSpPr>
        <p:spPr bwMode="auto">
          <a:xfrm>
            <a:off x="4953000" y="2997200"/>
            <a:ext cx="0" cy="3327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50" name="Line 22"/>
          <p:cNvSpPr>
            <a:spLocks noChangeShapeType="1"/>
          </p:cNvSpPr>
          <p:nvPr/>
        </p:nvSpPr>
        <p:spPr bwMode="auto">
          <a:xfrm>
            <a:off x="5791200" y="2997200"/>
            <a:ext cx="0" cy="3327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51" name="Line 23"/>
          <p:cNvSpPr>
            <a:spLocks noChangeShapeType="1"/>
          </p:cNvSpPr>
          <p:nvPr/>
        </p:nvSpPr>
        <p:spPr bwMode="auto">
          <a:xfrm>
            <a:off x="65532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53" name="Line 25"/>
          <p:cNvSpPr>
            <a:spLocks noChangeShapeType="1"/>
          </p:cNvSpPr>
          <p:nvPr/>
        </p:nvSpPr>
        <p:spPr bwMode="auto">
          <a:xfrm>
            <a:off x="7391400" y="2984500"/>
            <a:ext cx="0" cy="33401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54" name="Line 26"/>
          <p:cNvSpPr>
            <a:spLocks noChangeShapeType="1"/>
          </p:cNvSpPr>
          <p:nvPr/>
        </p:nvSpPr>
        <p:spPr bwMode="auto">
          <a:xfrm>
            <a:off x="81534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611355" name="Line 27"/>
          <p:cNvSpPr>
            <a:spLocks noChangeShapeType="1"/>
          </p:cNvSpPr>
          <p:nvPr/>
        </p:nvSpPr>
        <p:spPr bwMode="auto">
          <a:xfrm>
            <a:off x="8991600" y="2971800"/>
            <a:ext cx="0" cy="335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352800" y="735013"/>
            <a:ext cx="3276600" cy="484187"/>
            <a:chOff x="2880" y="319"/>
            <a:chExt cx="2064" cy="305"/>
          </a:xfrm>
        </p:grpSpPr>
        <p:sp>
          <p:nvSpPr>
            <p:cNvPr id="611371" name="Line 43"/>
            <p:cNvSpPr>
              <a:spLocks noChangeShapeType="1"/>
            </p:cNvSpPr>
            <p:nvPr/>
          </p:nvSpPr>
          <p:spPr bwMode="auto">
            <a:xfrm>
              <a:off x="2880" y="624"/>
              <a:ext cx="2064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1372" name="Text Box 44"/>
            <p:cNvSpPr txBox="1">
              <a:spLocks noChangeArrowheads="1"/>
            </p:cNvSpPr>
            <p:nvPr/>
          </p:nvSpPr>
          <p:spPr bwMode="auto">
            <a:xfrm>
              <a:off x="3456" y="319"/>
              <a:ext cx="7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kumimoji="1" lang="pt-BR" sz="1400" b="1">
                  <a:solidFill>
                    <a:srgbClr val="050507"/>
                  </a:solidFill>
                </a:rPr>
                <a:t>SOCA SECA</a:t>
              </a:r>
            </a:p>
          </p:txBody>
        </p:sp>
      </p:grpSp>
      <p:sp>
        <p:nvSpPr>
          <p:cNvPr id="611374" name="Line 46"/>
          <p:cNvSpPr>
            <a:spLocks noChangeShapeType="1"/>
          </p:cNvSpPr>
          <p:nvPr/>
        </p:nvSpPr>
        <p:spPr bwMode="auto">
          <a:xfrm flipV="1">
            <a:off x="7239000" y="977900"/>
            <a:ext cx="1847850" cy="127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11375" name="Text Box 47"/>
          <p:cNvSpPr txBox="1">
            <a:spLocks noChangeArrowheads="1"/>
          </p:cNvSpPr>
          <p:nvPr/>
        </p:nvSpPr>
        <p:spPr bwMode="auto">
          <a:xfrm>
            <a:off x="7162800" y="5334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solidFill>
                  <a:srgbClr val="050507"/>
                </a:solidFill>
              </a:rPr>
              <a:t>SOCA ÚMIDA</a:t>
            </a:r>
          </a:p>
        </p:txBody>
      </p:sp>
      <p:sp>
        <p:nvSpPr>
          <p:cNvPr id="611377" name="Line 49"/>
          <p:cNvSpPr>
            <a:spLocks noChangeShapeType="1"/>
          </p:cNvSpPr>
          <p:nvPr/>
        </p:nvSpPr>
        <p:spPr bwMode="auto">
          <a:xfrm>
            <a:off x="6629400" y="1905000"/>
            <a:ext cx="2287588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11378" name="Text Box 50"/>
          <p:cNvSpPr txBox="1">
            <a:spLocks noChangeArrowheads="1"/>
          </p:cNvSpPr>
          <p:nvPr/>
        </p:nvSpPr>
        <p:spPr bwMode="auto">
          <a:xfrm>
            <a:off x="6632575" y="1524000"/>
            <a:ext cx="220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kumimoji="1" lang="pt-BR" sz="1400" b="1">
                <a:solidFill>
                  <a:srgbClr val="050507"/>
                </a:solidFill>
              </a:rPr>
              <a:t>CANA PLANTA DE ANO</a:t>
            </a:r>
          </a:p>
        </p:txBody>
      </p:sp>
      <p:sp>
        <p:nvSpPr>
          <p:cNvPr id="611380" name="Line 52"/>
          <p:cNvSpPr>
            <a:spLocks noChangeShapeType="1"/>
          </p:cNvSpPr>
          <p:nvPr/>
        </p:nvSpPr>
        <p:spPr bwMode="auto">
          <a:xfrm>
            <a:off x="228600" y="1676400"/>
            <a:ext cx="2971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11381" name="Text Box 53"/>
          <p:cNvSpPr txBox="1">
            <a:spLocks noChangeArrowheads="1"/>
          </p:cNvSpPr>
          <p:nvPr/>
        </p:nvSpPr>
        <p:spPr bwMode="auto">
          <a:xfrm>
            <a:off x="381000" y="1219200"/>
            <a:ext cx="2617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1" lang="pt-BR" sz="1400" b="1" dirty="0"/>
              <a:t>CANA PLANTA ANO E MEIO</a:t>
            </a:r>
          </a:p>
        </p:txBody>
      </p:sp>
      <p:sp>
        <p:nvSpPr>
          <p:cNvPr id="611391" name="Rectangle 63"/>
          <p:cNvSpPr>
            <a:spLocks noChangeArrowheads="1"/>
          </p:cNvSpPr>
          <p:nvPr/>
        </p:nvSpPr>
        <p:spPr bwMode="auto">
          <a:xfrm>
            <a:off x="193576" y="3068960"/>
            <a:ext cx="200216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>
                <a:latin typeface="Arial" charset="0"/>
              </a:rPr>
              <a:t>ametrina / </a:t>
            </a:r>
            <a:r>
              <a:rPr lang="pt-BR" sz="1400" b="1" dirty="0" err="1" smtClean="0">
                <a:latin typeface="Arial" charset="0"/>
              </a:rPr>
              <a:t>metribuzin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611396" name="Text Box 68"/>
          <p:cNvSpPr txBox="1">
            <a:spLocks noChangeArrowheads="1"/>
          </p:cNvSpPr>
          <p:nvPr/>
        </p:nvSpPr>
        <p:spPr bwMode="auto">
          <a:xfrm>
            <a:off x="228600" y="26543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JAN</a:t>
            </a:r>
          </a:p>
        </p:txBody>
      </p:sp>
      <p:sp>
        <p:nvSpPr>
          <p:cNvPr id="611410" name="Text Box 82"/>
          <p:cNvSpPr txBox="1">
            <a:spLocks noChangeArrowheads="1"/>
          </p:cNvSpPr>
          <p:nvPr/>
        </p:nvSpPr>
        <p:spPr bwMode="auto">
          <a:xfrm>
            <a:off x="1066800" y="26543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FEV</a:t>
            </a:r>
          </a:p>
        </p:txBody>
      </p:sp>
      <p:sp>
        <p:nvSpPr>
          <p:cNvPr id="611411" name="Text Box 83"/>
          <p:cNvSpPr txBox="1">
            <a:spLocks noChangeArrowheads="1"/>
          </p:cNvSpPr>
          <p:nvPr/>
        </p:nvSpPr>
        <p:spPr bwMode="auto">
          <a:xfrm>
            <a:off x="1828800" y="26543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MAR</a:t>
            </a:r>
          </a:p>
        </p:txBody>
      </p:sp>
      <p:sp>
        <p:nvSpPr>
          <p:cNvPr id="611412" name="Text Box 84"/>
          <p:cNvSpPr txBox="1">
            <a:spLocks noChangeArrowheads="1"/>
          </p:cNvSpPr>
          <p:nvPr/>
        </p:nvSpPr>
        <p:spPr bwMode="auto">
          <a:xfrm>
            <a:off x="2667000" y="26543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ABR</a:t>
            </a:r>
          </a:p>
        </p:txBody>
      </p:sp>
      <p:sp>
        <p:nvSpPr>
          <p:cNvPr id="611413" name="Text Box 85"/>
          <p:cNvSpPr txBox="1">
            <a:spLocks noChangeArrowheads="1"/>
          </p:cNvSpPr>
          <p:nvPr/>
        </p:nvSpPr>
        <p:spPr bwMode="auto">
          <a:xfrm>
            <a:off x="3505200" y="26543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MAI</a:t>
            </a:r>
          </a:p>
        </p:txBody>
      </p:sp>
      <p:sp>
        <p:nvSpPr>
          <p:cNvPr id="611414" name="Text Box 86"/>
          <p:cNvSpPr txBox="1">
            <a:spLocks noChangeArrowheads="1"/>
          </p:cNvSpPr>
          <p:nvPr/>
        </p:nvSpPr>
        <p:spPr bwMode="auto">
          <a:xfrm>
            <a:off x="4267200" y="2654300"/>
            <a:ext cx="22098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JUNHO a SETEMBRO</a:t>
            </a:r>
          </a:p>
        </p:txBody>
      </p:sp>
      <p:sp>
        <p:nvSpPr>
          <p:cNvPr id="611416" name="Text Box 88"/>
          <p:cNvSpPr txBox="1">
            <a:spLocks noChangeArrowheads="1"/>
          </p:cNvSpPr>
          <p:nvPr/>
        </p:nvSpPr>
        <p:spPr bwMode="auto">
          <a:xfrm>
            <a:off x="6705600" y="26670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OUT</a:t>
            </a:r>
          </a:p>
        </p:txBody>
      </p:sp>
      <p:sp>
        <p:nvSpPr>
          <p:cNvPr id="611417" name="Text Box 89"/>
          <p:cNvSpPr txBox="1">
            <a:spLocks noChangeArrowheads="1"/>
          </p:cNvSpPr>
          <p:nvPr/>
        </p:nvSpPr>
        <p:spPr bwMode="auto">
          <a:xfrm>
            <a:off x="7467600" y="26670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NOV</a:t>
            </a:r>
          </a:p>
        </p:txBody>
      </p:sp>
      <p:sp>
        <p:nvSpPr>
          <p:cNvPr id="611418" name="Text Box 90"/>
          <p:cNvSpPr txBox="1">
            <a:spLocks noChangeArrowheads="1"/>
          </p:cNvSpPr>
          <p:nvPr/>
        </p:nvSpPr>
        <p:spPr bwMode="auto">
          <a:xfrm>
            <a:off x="8229600" y="2654300"/>
            <a:ext cx="609600" cy="3175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kumimoji="1" lang="pt-BR" sz="1400" b="1">
                <a:latin typeface="Arial" charset="0"/>
              </a:rPr>
              <a:t>DEZ</a:t>
            </a:r>
          </a:p>
        </p:txBody>
      </p:sp>
      <p:sp>
        <p:nvSpPr>
          <p:cNvPr id="611420" name="Rectangle 92"/>
          <p:cNvSpPr>
            <a:spLocks noChangeArrowheads="1"/>
          </p:cNvSpPr>
          <p:nvPr/>
        </p:nvSpPr>
        <p:spPr bwMode="auto">
          <a:xfrm>
            <a:off x="7020272" y="3052192"/>
            <a:ext cx="189932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/>
              <a:t>ametrina / </a:t>
            </a:r>
            <a:r>
              <a:rPr lang="pt-BR" sz="1400" b="1" dirty="0" err="1" smtClean="0"/>
              <a:t>metribuzin</a:t>
            </a:r>
            <a:endParaRPr lang="pt-BR" sz="1400" b="1" dirty="0"/>
          </a:p>
        </p:txBody>
      </p:sp>
      <p:sp>
        <p:nvSpPr>
          <p:cNvPr id="611421" name="Rectangle 93"/>
          <p:cNvSpPr>
            <a:spLocks noChangeArrowheads="1"/>
          </p:cNvSpPr>
          <p:nvPr/>
        </p:nvSpPr>
        <p:spPr bwMode="auto">
          <a:xfrm>
            <a:off x="193576" y="3429000"/>
            <a:ext cx="200216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>
                <a:latin typeface="Arial" charset="0"/>
              </a:rPr>
              <a:t>diuron / flumioxazina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611422" name="Rectangle 94"/>
          <p:cNvSpPr>
            <a:spLocks noChangeArrowheads="1"/>
          </p:cNvSpPr>
          <p:nvPr/>
        </p:nvSpPr>
        <p:spPr bwMode="auto">
          <a:xfrm>
            <a:off x="7020272" y="3429000"/>
            <a:ext cx="189932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/>
              <a:t>diuron / flumioxazina</a:t>
            </a:r>
            <a:endParaRPr lang="pt-BR" sz="1400" b="1" dirty="0"/>
          </a:p>
        </p:txBody>
      </p:sp>
      <p:sp>
        <p:nvSpPr>
          <p:cNvPr id="611423" name="Rectangle 95"/>
          <p:cNvSpPr>
            <a:spLocks noChangeArrowheads="1"/>
          </p:cNvSpPr>
          <p:nvPr/>
        </p:nvSpPr>
        <p:spPr bwMode="auto">
          <a:xfrm>
            <a:off x="152400" y="4615408"/>
            <a:ext cx="3483496" cy="304800"/>
          </a:xfrm>
          <a:prstGeom prst="rect">
            <a:avLst/>
          </a:prstGeom>
          <a:solidFill>
            <a:srgbClr val="00FF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err="1" smtClean="0"/>
              <a:t>clomazone</a:t>
            </a:r>
            <a:r>
              <a:rPr lang="pt-BR" sz="1400" b="1" dirty="0" smtClean="0"/>
              <a:t> / flumioxazina / sulfentrazone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611424" name="Rectangle 96"/>
          <p:cNvSpPr>
            <a:spLocks noChangeArrowheads="1"/>
          </p:cNvSpPr>
          <p:nvPr/>
        </p:nvSpPr>
        <p:spPr bwMode="auto">
          <a:xfrm>
            <a:off x="5436096" y="4615408"/>
            <a:ext cx="3555504" cy="304800"/>
          </a:xfrm>
          <a:prstGeom prst="rect">
            <a:avLst/>
          </a:prstGeom>
          <a:solidFill>
            <a:srgbClr val="00FF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err="1" smtClean="0"/>
              <a:t>clomazone</a:t>
            </a:r>
            <a:r>
              <a:rPr lang="pt-BR" sz="1400" b="1" dirty="0" smtClean="0"/>
              <a:t> / flumioxazina / sulfentrazone</a:t>
            </a:r>
            <a:endParaRPr lang="pt-BR" sz="1400" b="1" dirty="0"/>
          </a:p>
        </p:txBody>
      </p:sp>
      <p:sp>
        <p:nvSpPr>
          <p:cNvPr id="611425" name="Rectangle 97"/>
          <p:cNvSpPr>
            <a:spLocks noChangeArrowheads="1"/>
          </p:cNvSpPr>
          <p:nvPr/>
        </p:nvSpPr>
        <p:spPr bwMode="auto">
          <a:xfrm>
            <a:off x="152400" y="4996408"/>
            <a:ext cx="3200400" cy="304800"/>
          </a:xfrm>
          <a:prstGeom prst="rect">
            <a:avLst/>
          </a:prstGeom>
          <a:solidFill>
            <a:srgbClr val="00FF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/>
              <a:t>Diuron + hexazinona</a:t>
            </a:r>
            <a:endParaRPr lang="pt-BR" sz="1400" b="1" dirty="0"/>
          </a:p>
        </p:txBody>
      </p:sp>
      <p:sp>
        <p:nvSpPr>
          <p:cNvPr id="611426" name="Rectangle 98"/>
          <p:cNvSpPr>
            <a:spLocks noChangeArrowheads="1"/>
          </p:cNvSpPr>
          <p:nvPr/>
        </p:nvSpPr>
        <p:spPr bwMode="auto">
          <a:xfrm>
            <a:off x="5791200" y="4996408"/>
            <a:ext cx="3200400" cy="304800"/>
          </a:xfrm>
          <a:prstGeom prst="rect">
            <a:avLst/>
          </a:prstGeom>
          <a:solidFill>
            <a:srgbClr val="00FF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>
                <a:latin typeface="Arial" charset="0"/>
              </a:rPr>
              <a:t>Diuron + hexazinona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611436" name="Rectangle 108"/>
          <p:cNvSpPr>
            <a:spLocks noChangeArrowheads="1"/>
          </p:cNvSpPr>
          <p:nvPr/>
        </p:nvSpPr>
        <p:spPr bwMode="auto">
          <a:xfrm>
            <a:off x="2483768" y="5589240"/>
            <a:ext cx="4496950" cy="936104"/>
          </a:xfrm>
          <a:prstGeom prst="rect">
            <a:avLst/>
          </a:prstGeom>
          <a:solidFill>
            <a:srgbClr val="FFFF00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smtClean="0"/>
              <a:t>s</a:t>
            </a:r>
            <a:r>
              <a:rPr lang="pt-BR" sz="1400" b="1" dirty="0" smtClean="0">
                <a:latin typeface="Arial" charset="0"/>
              </a:rPr>
              <a:t>ulfentrazone / imazapic / tebuthiuron </a:t>
            </a:r>
          </a:p>
          <a:p>
            <a:pPr algn="ctr"/>
            <a:r>
              <a:rPr lang="pt-BR" sz="1400" b="1" dirty="0" smtClean="0">
                <a:latin typeface="Arial" charset="0"/>
              </a:rPr>
              <a:t>isoxaflutole / hexazinona / amicarbazone</a:t>
            </a:r>
          </a:p>
          <a:p>
            <a:pPr algn="ctr"/>
            <a:r>
              <a:rPr lang="pt-BR" sz="1400" b="1" dirty="0" smtClean="0">
                <a:latin typeface="Arial" charset="0"/>
              </a:rPr>
              <a:t>sulfometuron / flumioxazina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611437" name="Line 109"/>
          <p:cNvSpPr>
            <a:spLocks noChangeShapeType="1"/>
          </p:cNvSpPr>
          <p:nvPr/>
        </p:nvSpPr>
        <p:spPr bwMode="auto">
          <a:xfrm>
            <a:off x="2667000" y="2057400"/>
            <a:ext cx="1295400" cy="0"/>
          </a:xfrm>
          <a:prstGeom prst="line">
            <a:avLst/>
          </a:prstGeom>
          <a:noFill/>
          <a:ln w="63500" cap="sq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11438" name="Line 110"/>
          <p:cNvSpPr>
            <a:spLocks noChangeShapeType="1"/>
          </p:cNvSpPr>
          <p:nvPr/>
        </p:nvSpPr>
        <p:spPr bwMode="auto">
          <a:xfrm>
            <a:off x="5791200" y="381000"/>
            <a:ext cx="1661120" cy="23664"/>
          </a:xfrm>
          <a:prstGeom prst="line">
            <a:avLst/>
          </a:prstGeom>
          <a:noFill/>
          <a:ln w="63500" cap="sq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11439" name="Text Box 111"/>
          <p:cNvSpPr txBox="1">
            <a:spLocks noChangeArrowheads="1"/>
          </p:cNvSpPr>
          <p:nvPr/>
        </p:nvSpPr>
        <p:spPr bwMode="auto">
          <a:xfrm>
            <a:off x="5791200" y="0"/>
            <a:ext cx="1241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latin typeface="Arial" charset="0"/>
              </a:rPr>
              <a:t>TRANSIÇÃO</a:t>
            </a:r>
          </a:p>
        </p:txBody>
      </p:sp>
      <p:sp>
        <p:nvSpPr>
          <p:cNvPr id="611440" name="Text Box 112"/>
          <p:cNvSpPr txBox="1">
            <a:spLocks noChangeArrowheads="1"/>
          </p:cNvSpPr>
          <p:nvPr/>
        </p:nvSpPr>
        <p:spPr bwMode="auto">
          <a:xfrm>
            <a:off x="2720975" y="1752600"/>
            <a:ext cx="1241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latin typeface="Arial" charset="0"/>
              </a:rPr>
              <a:t>TRANSIÇÃO</a:t>
            </a:r>
          </a:p>
        </p:txBody>
      </p:sp>
      <p:pic>
        <p:nvPicPr>
          <p:cNvPr id="52" name="Imagem 51" descr="Logo Agrocon 23NOV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93"/>
          <p:cNvSpPr>
            <a:spLocks noChangeArrowheads="1"/>
          </p:cNvSpPr>
          <p:nvPr/>
        </p:nvSpPr>
        <p:spPr bwMode="auto">
          <a:xfrm>
            <a:off x="179512" y="3789040"/>
            <a:ext cx="236220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err="1" smtClean="0">
                <a:latin typeface="Arial" charset="0"/>
              </a:rPr>
              <a:t>S-metolachlor</a:t>
            </a:r>
            <a:r>
              <a:rPr lang="pt-BR" sz="1400" b="1" dirty="0" smtClean="0">
                <a:latin typeface="Arial" charset="0"/>
              </a:rPr>
              <a:t> / trifluralina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51" name="Rectangle 93"/>
          <p:cNvSpPr>
            <a:spLocks noChangeArrowheads="1"/>
          </p:cNvSpPr>
          <p:nvPr/>
        </p:nvSpPr>
        <p:spPr bwMode="auto">
          <a:xfrm>
            <a:off x="6588224" y="3789040"/>
            <a:ext cx="236220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err="1" smtClean="0">
                <a:latin typeface="Arial" charset="0"/>
              </a:rPr>
              <a:t>S-metolachlor</a:t>
            </a:r>
            <a:r>
              <a:rPr lang="pt-BR" sz="1400" b="1" dirty="0" smtClean="0">
                <a:latin typeface="Arial" charset="0"/>
              </a:rPr>
              <a:t> / trifluralina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53" name="Seta em curva para a direita 52"/>
          <p:cNvSpPr/>
          <p:nvPr/>
        </p:nvSpPr>
        <p:spPr>
          <a:xfrm rot="13410794">
            <a:off x="7370042" y="5267350"/>
            <a:ext cx="1037759" cy="154506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762668" y="5949280"/>
            <a:ext cx="912429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DOSE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55" name="Rectangle 93"/>
          <p:cNvSpPr>
            <a:spLocks noChangeArrowheads="1"/>
          </p:cNvSpPr>
          <p:nvPr/>
        </p:nvSpPr>
        <p:spPr bwMode="auto">
          <a:xfrm>
            <a:off x="179512" y="4149080"/>
            <a:ext cx="236220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err="1" smtClean="0">
                <a:latin typeface="Arial" charset="0"/>
              </a:rPr>
              <a:t>Pendimenthalin</a:t>
            </a:r>
            <a:r>
              <a:rPr lang="pt-BR" sz="1400" b="1" dirty="0" smtClean="0">
                <a:latin typeface="Arial" charset="0"/>
              </a:rPr>
              <a:t> / </a:t>
            </a:r>
            <a:r>
              <a:rPr lang="pt-BR" sz="1400" b="1" dirty="0" err="1" smtClean="0">
                <a:latin typeface="Arial" charset="0"/>
              </a:rPr>
              <a:t>diclosulan</a:t>
            </a:r>
            <a:endParaRPr lang="pt-BR" sz="1400" b="1" dirty="0">
              <a:latin typeface="Arial" charset="0"/>
            </a:endParaRPr>
          </a:p>
        </p:txBody>
      </p:sp>
      <p:sp>
        <p:nvSpPr>
          <p:cNvPr id="56" name="Rectangle 93"/>
          <p:cNvSpPr>
            <a:spLocks noChangeArrowheads="1"/>
          </p:cNvSpPr>
          <p:nvPr/>
        </p:nvSpPr>
        <p:spPr bwMode="auto">
          <a:xfrm>
            <a:off x="6577042" y="4149177"/>
            <a:ext cx="2362200" cy="304800"/>
          </a:xfrm>
          <a:prstGeom prst="rect">
            <a:avLst/>
          </a:prstGeom>
          <a:solidFill>
            <a:srgbClr val="0099FF"/>
          </a:solidFill>
          <a:ln w="9525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400" b="1" dirty="0" err="1" smtClean="0">
                <a:latin typeface="Arial" charset="0"/>
              </a:rPr>
              <a:t>Pendimenthalin</a:t>
            </a:r>
            <a:r>
              <a:rPr lang="pt-BR" sz="1400" b="1" dirty="0" smtClean="0">
                <a:latin typeface="Arial" charset="0"/>
              </a:rPr>
              <a:t> / </a:t>
            </a:r>
            <a:r>
              <a:rPr lang="pt-BR" sz="1400" b="1" dirty="0" err="1" smtClean="0">
                <a:latin typeface="Arial" charset="0"/>
              </a:rPr>
              <a:t>diclosulan</a:t>
            </a:r>
            <a:endParaRPr lang="pt-BR" sz="14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1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1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1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91" grpId="0" animBg="1"/>
      <p:bldP spid="611420" grpId="0" animBg="1"/>
      <p:bldP spid="611421" grpId="0" animBg="1"/>
      <p:bldP spid="611422" grpId="0" animBg="1"/>
      <p:bldP spid="611423" grpId="0" animBg="1"/>
      <p:bldP spid="611424" grpId="0" animBg="1"/>
      <p:bldP spid="611425" grpId="0" animBg="1"/>
      <p:bldP spid="611426" grpId="0" animBg="1"/>
      <p:bldP spid="61143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116632"/>
            <a:ext cx="6917150" cy="369332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O QUE SERIA DA CANA-DE-AÇÚCAR SEM AS MISTURAS???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707904" y="476672"/>
            <a:ext cx="5298940" cy="923330"/>
            <a:chOff x="683568" y="692696"/>
            <a:chExt cx="5298940" cy="923330"/>
          </a:xfrm>
        </p:grpSpPr>
        <p:sp>
          <p:nvSpPr>
            <p:cNvPr id="3" name="CaixaDeTexto 2"/>
            <p:cNvSpPr txBox="1"/>
            <p:nvPr/>
          </p:nvSpPr>
          <p:spPr>
            <a:xfrm>
              <a:off x="683568" y="980728"/>
              <a:ext cx="2728184" cy="369332"/>
            </a:xfrm>
            <a:prstGeom prst="rect">
              <a:avLst/>
            </a:prstGeom>
            <a:solidFill>
              <a:srgbClr val="00B050">
                <a:alpha val="72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COMPLEXO DE ERVAS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sp>
          <p:nvSpPr>
            <p:cNvPr id="4" name="Igual 3"/>
            <p:cNvSpPr/>
            <p:nvPr/>
          </p:nvSpPr>
          <p:spPr>
            <a:xfrm>
              <a:off x="3563888" y="980728"/>
              <a:ext cx="504056" cy="360040"/>
            </a:xfrm>
            <a:prstGeom prst="mathEqual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211960" y="692696"/>
              <a:ext cx="1770548" cy="923330"/>
            </a:xfrm>
            <a:prstGeom prst="rect">
              <a:avLst/>
            </a:prstGeom>
            <a:solidFill>
              <a:srgbClr val="00B050">
                <a:alpha val="72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LATIFOLICIDA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+ 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GRAMINICIDA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79512" y="1412776"/>
            <a:ext cx="5793271" cy="923330"/>
            <a:chOff x="544719" y="692696"/>
            <a:chExt cx="5793271" cy="92333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CaixaDeTexto 7"/>
            <p:cNvSpPr txBox="1"/>
            <p:nvPr/>
          </p:nvSpPr>
          <p:spPr>
            <a:xfrm>
              <a:off x="544719" y="980728"/>
              <a:ext cx="3005887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ESTADIO DE APLICAÇÃO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sp>
          <p:nvSpPr>
            <p:cNvPr id="9" name="Igual 8"/>
            <p:cNvSpPr/>
            <p:nvPr/>
          </p:nvSpPr>
          <p:spPr>
            <a:xfrm>
              <a:off x="3563888" y="980728"/>
              <a:ext cx="504056" cy="360040"/>
            </a:xfrm>
            <a:prstGeom prst="mathEqual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139952" y="692696"/>
              <a:ext cx="2198038" cy="9233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PRÉ-EMERGENTE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+ 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PÓS-EMERGENTE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457739" y="2564904"/>
            <a:ext cx="6098650" cy="923330"/>
            <a:chOff x="670818" y="980728"/>
            <a:chExt cx="6098650" cy="92333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" name="CaixaDeTexto 11"/>
            <p:cNvSpPr txBox="1"/>
            <p:nvPr/>
          </p:nvSpPr>
          <p:spPr>
            <a:xfrm>
              <a:off x="670818" y="980728"/>
              <a:ext cx="2753703" cy="92333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POSICIONAMENTO DO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HERBICIDA NO PERFIL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DO SOLO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sp>
          <p:nvSpPr>
            <p:cNvPr id="13" name="Igual 12"/>
            <p:cNvSpPr/>
            <p:nvPr/>
          </p:nvSpPr>
          <p:spPr>
            <a:xfrm>
              <a:off x="3497047" y="1268760"/>
              <a:ext cx="504056" cy="360040"/>
            </a:xfrm>
            <a:prstGeom prst="mathEqual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015764" y="980728"/>
              <a:ext cx="2753704" cy="92333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BAIXA SOLUBILIDADE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+ 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ALTA SOLUBILIDADE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827584" y="4509120"/>
            <a:ext cx="7200800" cy="2016224"/>
            <a:chOff x="395536" y="4365104"/>
            <a:chExt cx="7200800" cy="2016224"/>
          </a:xfrm>
        </p:grpSpPr>
        <p:sp>
          <p:nvSpPr>
            <p:cNvPr id="16" name="Retângulo 15"/>
            <p:cNvSpPr/>
            <p:nvPr/>
          </p:nvSpPr>
          <p:spPr>
            <a:xfrm>
              <a:off x="1547664" y="4653136"/>
              <a:ext cx="6048672" cy="158417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reto 16"/>
            <p:cNvCxnSpPr/>
            <p:nvPr/>
          </p:nvCxnSpPr>
          <p:spPr>
            <a:xfrm>
              <a:off x="1547664" y="4581128"/>
              <a:ext cx="6048672" cy="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o 18"/>
            <p:cNvGrpSpPr/>
            <p:nvPr/>
          </p:nvGrpSpPr>
          <p:grpSpPr>
            <a:xfrm>
              <a:off x="395536" y="4365104"/>
              <a:ext cx="864096" cy="2016224"/>
              <a:chOff x="395536" y="4365104"/>
              <a:chExt cx="864096" cy="2016224"/>
            </a:xfrm>
          </p:grpSpPr>
          <p:cxnSp>
            <p:nvCxnSpPr>
              <p:cNvPr id="19" name="Conector reto 18"/>
              <p:cNvCxnSpPr/>
              <p:nvPr/>
            </p:nvCxnSpPr>
            <p:spPr>
              <a:xfrm flipV="1">
                <a:off x="1035224" y="4509120"/>
                <a:ext cx="8384" cy="1719808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ixaDeTexto 19"/>
              <p:cNvSpPr txBox="1"/>
              <p:nvPr/>
            </p:nvSpPr>
            <p:spPr>
              <a:xfrm>
                <a:off x="539552" y="4365104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/>
                  <a:t>0</a:t>
                </a:r>
                <a:endParaRPr lang="pt-BR" b="1" dirty="0"/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539552" y="5075892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/>
                  <a:t>3</a:t>
                </a:r>
                <a:endParaRPr lang="pt-BR" b="1" dirty="0"/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395536" y="6011996"/>
                <a:ext cx="44114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/>
                  <a:t>10</a:t>
                </a:r>
                <a:endParaRPr lang="pt-BR" b="1" dirty="0"/>
              </a:p>
            </p:txBody>
          </p:sp>
          <p:cxnSp>
            <p:nvCxnSpPr>
              <p:cNvPr id="23" name="Conector reto 22"/>
              <p:cNvCxnSpPr/>
              <p:nvPr/>
            </p:nvCxnSpPr>
            <p:spPr>
              <a:xfrm>
                <a:off x="899592" y="4509120"/>
                <a:ext cx="360040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/>
              <p:cNvCxnSpPr/>
              <p:nvPr/>
            </p:nvCxnSpPr>
            <p:spPr>
              <a:xfrm>
                <a:off x="899592" y="5229200"/>
                <a:ext cx="360040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>
                <a:off x="899592" y="6237312"/>
                <a:ext cx="360040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upo 124"/>
          <p:cNvGrpSpPr/>
          <p:nvPr/>
        </p:nvGrpSpPr>
        <p:grpSpPr>
          <a:xfrm>
            <a:off x="1763688" y="4653136"/>
            <a:ext cx="6120680" cy="144016"/>
            <a:chOff x="1619672" y="4077072"/>
            <a:chExt cx="6120680" cy="144016"/>
          </a:xfrm>
        </p:grpSpPr>
        <p:grpSp>
          <p:nvGrpSpPr>
            <p:cNvPr id="40" name="Grupo 39"/>
            <p:cNvGrpSpPr/>
            <p:nvPr/>
          </p:nvGrpSpPr>
          <p:grpSpPr>
            <a:xfrm>
              <a:off x="2555776" y="4077072"/>
              <a:ext cx="944488" cy="144016"/>
              <a:chOff x="2555776" y="4077072"/>
              <a:chExt cx="944488" cy="144016"/>
            </a:xfrm>
          </p:grpSpPr>
          <p:sp>
            <p:nvSpPr>
              <p:cNvPr id="26" name="Elipse 25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Elipse 35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>
              <a:off x="3491880" y="4077072"/>
              <a:ext cx="944488" cy="144016"/>
              <a:chOff x="2555776" y="4077072"/>
              <a:chExt cx="944488" cy="144016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5" name="Grupo 54"/>
            <p:cNvGrpSpPr/>
            <p:nvPr/>
          </p:nvGrpSpPr>
          <p:grpSpPr>
            <a:xfrm>
              <a:off x="4419600" y="4077072"/>
              <a:ext cx="944488" cy="144016"/>
              <a:chOff x="2555776" y="4077072"/>
              <a:chExt cx="944488" cy="144016"/>
            </a:xfrm>
          </p:grpSpPr>
          <p:sp>
            <p:nvSpPr>
              <p:cNvPr id="56" name="Elipse 55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" name="Elipse 59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9" name="Grupo 68"/>
            <p:cNvGrpSpPr/>
            <p:nvPr/>
          </p:nvGrpSpPr>
          <p:grpSpPr>
            <a:xfrm>
              <a:off x="5211688" y="4077072"/>
              <a:ext cx="944488" cy="144016"/>
              <a:chOff x="2555776" y="4077072"/>
              <a:chExt cx="944488" cy="144016"/>
            </a:xfrm>
          </p:grpSpPr>
          <p:sp>
            <p:nvSpPr>
              <p:cNvPr id="70" name="Elipse 69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1" name="Elipse 80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3" name="Grupo 82"/>
            <p:cNvGrpSpPr/>
            <p:nvPr/>
          </p:nvGrpSpPr>
          <p:grpSpPr>
            <a:xfrm>
              <a:off x="6003776" y="4077072"/>
              <a:ext cx="944488" cy="144016"/>
              <a:chOff x="2555776" y="4077072"/>
              <a:chExt cx="944488" cy="144016"/>
            </a:xfrm>
          </p:grpSpPr>
          <p:sp>
            <p:nvSpPr>
              <p:cNvPr id="84" name="Elipse 83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9" name="Elipse 88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1" name="Elipse 90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Elipse 94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6" name="Elipse 95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Grupo 96"/>
            <p:cNvGrpSpPr/>
            <p:nvPr/>
          </p:nvGrpSpPr>
          <p:grpSpPr>
            <a:xfrm>
              <a:off x="6795864" y="4077072"/>
              <a:ext cx="944488" cy="144016"/>
              <a:chOff x="2555776" y="4077072"/>
              <a:chExt cx="944488" cy="144016"/>
            </a:xfrm>
          </p:grpSpPr>
          <p:sp>
            <p:nvSpPr>
              <p:cNvPr id="98" name="Elipse 97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9" name="Elipse 98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Elipse 99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1" name="Elipse 100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2" name="Elipse 101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4" name="Elipse 103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5" name="Elipse 104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6" name="Elipse 105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7" name="Elipse 106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9" name="Elipse 108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0" name="Elipse 109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11" name="Grupo 110"/>
            <p:cNvGrpSpPr/>
            <p:nvPr/>
          </p:nvGrpSpPr>
          <p:grpSpPr>
            <a:xfrm>
              <a:off x="1619672" y="4077072"/>
              <a:ext cx="944488" cy="144016"/>
              <a:chOff x="2555776" y="4077072"/>
              <a:chExt cx="944488" cy="144016"/>
            </a:xfrm>
          </p:grpSpPr>
          <p:sp>
            <p:nvSpPr>
              <p:cNvPr id="112" name="Elipse 111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3" name="Elipse 112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4" name="Elipse 113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Elipse 114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6" name="Elipse 115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Elipse 116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8" name="Elipse 117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9" name="Elipse 118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0" name="Elipse 119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1" name="Elipse 120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2" name="Elipse 121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Elipse 122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4" name="Elipse 123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6" name="Grupo 125"/>
          <p:cNvGrpSpPr/>
          <p:nvPr/>
        </p:nvGrpSpPr>
        <p:grpSpPr>
          <a:xfrm>
            <a:off x="1979712" y="4653136"/>
            <a:ext cx="6120680" cy="144016"/>
            <a:chOff x="1619672" y="4077072"/>
            <a:chExt cx="6120680" cy="144016"/>
          </a:xfrm>
          <a:solidFill>
            <a:srgbClr val="FFFF00"/>
          </a:solidFill>
        </p:grpSpPr>
        <p:grpSp>
          <p:nvGrpSpPr>
            <p:cNvPr id="127" name="Grupo 39"/>
            <p:cNvGrpSpPr/>
            <p:nvPr/>
          </p:nvGrpSpPr>
          <p:grpSpPr>
            <a:xfrm>
              <a:off x="2555776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212" name="Elipse 211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3" name="Elipse 212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4" name="Elipse 213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5" name="Elipse 214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6" name="Elipse 215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7" name="Elipse 216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8" name="Elipse 217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9" name="Elipse 218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0" name="Elipse 219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1" name="Elipse 220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2" name="Elipse 221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3" name="Elipse 222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4" name="Elipse 223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8" name="Grupo 40"/>
            <p:cNvGrpSpPr/>
            <p:nvPr/>
          </p:nvGrpSpPr>
          <p:grpSpPr>
            <a:xfrm>
              <a:off x="3491880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199" name="Elipse 198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0" name="Elipse 199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1" name="Elipse 200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2" name="Elipse 201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3" name="Elipse 202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4" name="Elipse 203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" name="Elipse 204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" name="Elipse 205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7" name="Elipse 206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8" name="Elipse 207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9" name="Elipse 208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0" name="Elipse 209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1" name="Elipse 210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9" name="Grupo 54"/>
            <p:cNvGrpSpPr/>
            <p:nvPr/>
          </p:nvGrpSpPr>
          <p:grpSpPr>
            <a:xfrm>
              <a:off x="4419600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186" name="Elipse 185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7" name="Elipse 186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8" name="Elipse 187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9" name="Elipse 188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0" name="Elipse 189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1" name="Elipse 190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2" name="Elipse 191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3" name="Elipse 192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4" name="Elipse 193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5" name="Elipse 194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6" name="Elipse 195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7" name="Elipse 196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8" name="Elipse 197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0" name="Grupo 68"/>
            <p:cNvGrpSpPr/>
            <p:nvPr/>
          </p:nvGrpSpPr>
          <p:grpSpPr>
            <a:xfrm>
              <a:off x="5211688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173" name="Elipse 172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4" name="Elipse 173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5" name="Elipse 174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6" name="Elipse 175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7" name="Elipse 176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8" name="Elipse 177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9" name="Elipse 178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0" name="Elipse 179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1" name="Elipse 180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2" name="Elipse 181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3" name="Elipse 182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4" name="Elipse 183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5" name="Elipse 184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1" name="Grupo 82"/>
            <p:cNvGrpSpPr/>
            <p:nvPr/>
          </p:nvGrpSpPr>
          <p:grpSpPr>
            <a:xfrm>
              <a:off x="6003776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160" name="Elipse 159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1" name="Elipse 160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2" name="Elipse 161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3" name="Elipse 162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4" name="Elipse 163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5" name="Elipse 164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6" name="Elipse 165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7" name="Elipse 166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8" name="Elipse 167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9" name="Elipse 168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0" name="Elipse 169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1" name="Elipse 170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2" name="Elipse 171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2" name="Grupo 96"/>
            <p:cNvGrpSpPr/>
            <p:nvPr/>
          </p:nvGrpSpPr>
          <p:grpSpPr>
            <a:xfrm>
              <a:off x="6795864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147" name="Elipse 146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Elipse 147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9" name="Elipse 148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0" name="Elipse 149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1" name="Elipse 150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2" name="Elipse 151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3" name="Elipse 152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4" name="Elipse 153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5" name="Elipse 154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6" name="Elipse 155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7" name="Elipse 156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8" name="Elipse 157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9" name="Elipse 158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3" name="Grupo 110"/>
            <p:cNvGrpSpPr/>
            <p:nvPr/>
          </p:nvGrpSpPr>
          <p:grpSpPr>
            <a:xfrm>
              <a:off x="1619672" y="4077072"/>
              <a:ext cx="944488" cy="144016"/>
              <a:chOff x="2555776" y="4077072"/>
              <a:chExt cx="944488" cy="144016"/>
            </a:xfrm>
            <a:grpFill/>
          </p:grpSpPr>
          <p:sp>
            <p:nvSpPr>
              <p:cNvPr id="134" name="Elipse 133"/>
              <p:cNvSpPr/>
              <p:nvPr/>
            </p:nvSpPr>
            <p:spPr>
              <a:xfrm>
                <a:off x="255577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5" name="Elipse 134"/>
              <p:cNvSpPr/>
              <p:nvPr/>
            </p:nvSpPr>
            <p:spPr>
              <a:xfrm>
                <a:off x="291581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6" name="Elipse 135"/>
              <p:cNvSpPr/>
              <p:nvPr/>
            </p:nvSpPr>
            <p:spPr>
              <a:xfrm>
                <a:off x="32758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7" name="Elipse 136"/>
              <p:cNvSpPr/>
              <p:nvPr/>
            </p:nvSpPr>
            <p:spPr>
              <a:xfrm>
                <a:off x="3059832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8" name="Elipse 137"/>
              <p:cNvSpPr/>
              <p:nvPr/>
            </p:nvSpPr>
            <p:spPr>
              <a:xfrm>
                <a:off x="3203848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9" name="Elipse 138"/>
              <p:cNvSpPr/>
              <p:nvPr/>
            </p:nvSpPr>
            <p:spPr>
              <a:xfrm>
                <a:off x="3428256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0" name="Elipse 139"/>
              <p:cNvSpPr/>
              <p:nvPr/>
            </p:nvSpPr>
            <p:spPr>
              <a:xfrm>
                <a:off x="298782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1" name="Elipse 140"/>
              <p:cNvSpPr/>
              <p:nvPr/>
            </p:nvSpPr>
            <p:spPr>
              <a:xfrm>
                <a:off x="3131840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2" name="Elipse 141"/>
              <p:cNvSpPr/>
              <p:nvPr/>
            </p:nvSpPr>
            <p:spPr>
              <a:xfrm>
                <a:off x="2843808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3" name="Elipse 142"/>
              <p:cNvSpPr/>
              <p:nvPr/>
            </p:nvSpPr>
            <p:spPr>
              <a:xfrm>
                <a:off x="2771800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4" name="Elipse 143"/>
              <p:cNvSpPr/>
              <p:nvPr/>
            </p:nvSpPr>
            <p:spPr>
              <a:xfrm>
                <a:off x="2699792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5" name="Elipse 144"/>
              <p:cNvSpPr/>
              <p:nvPr/>
            </p:nvSpPr>
            <p:spPr>
              <a:xfrm>
                <a:off x="2627784" y="4149080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6" name="Elipse 145"/>
              <p:cNvSpPr/>
              <p:nvPr/>
            </p:nvSpPr>
            <p:spPr>
              <a:xfrm>
                <a:off x="2627784" y="4077072"/>
                <a:ext cx="72008" cy="72008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25" name="Picture 2" descr="C:\Users\Russo\Desktop\PALESTRAS\MONSANTO\CAMPINAS 22AGO13\Aplicaç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717032"/>
            <a:ext cx="6048672" cy="782762"/>
          </a:xfrm>
          <a:prstGeom prst="rect">
            <a:avLst/>
          </a:prstGeom>
          <a:noFill/>
        </p:spPr>
      </p:pic>
      <p:pic>
        <p:nvPicPr>
          <p:cNvPr id="226" name="Imagem 225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717033"/>
            <a:ext cx="6264696" cy="792088"/>
          </a:xfrm>
          <a:prstGeom prst="rect">
            <a:avLst/>
          </a:prstGeom>
        </p:spPr>
      </p:pic>
      <p:pic>
        <p:nvPicPr>
          <p:cNvPr id="425" name="Imagem 424" descr="BRASÂO AGROCON FINAL MA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9958" y="6611094"/>
            <a:ext cx="254042" cy="2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09445 L -0.004 0.1969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968"/>
            <a:ext cx="9143207" cy="68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971600" y="938344"/>
            <a:ext cx="4320480" cy="378680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701273" y="2564904"/>
            <a:ext cx="8611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18,5 km</a:t>
            </a:r>
            <a:endParaRPr lang="pt-BR" sz="16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084168" y="4371201"/>
            <a:ext cx="1946046" cy="646331"/>
          </a:xfrm>
          <a:prstGeom prst="rect">
            <a:avLst/>
          </a:prstGeom>
          <a:solidFill>
            <a:schemeClr val="bg1">
              <a:alpha val="82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3,5 km</a:t>
            </a:r>
          </a:p>
          <a:p>
            <a:pPr algn="ctr"/>
            <a:r>
              <a:rPr lang="pt-BR" b="1" dirty="0" smtClean="0"/>
              <a:t>SP 348 x SP 304</a:t>
            </a:r>
          </a:p>
        </p:txBody>
      </p:sp>
      <p:sp>
        <p:nvSpPr>
          <p:cNvPr id="7" name="Retângulo 6"/>
          <p:cNvSpPr/>
          <p:nvPr/>
        </p:nvSpPr>
        <p:spPr>
          <a:xfrm>
            <a:off x="323528" y="5291916"/>
            <a:ext cx="2952328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68 Km de VIRACOPOS</a:t>
            </a:r>
            <a:endParaRPr lang="pt-BR" b="1" dirty="0"/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5444480" y="3645024"/>
            <a:ext cx="1071736" cy="123252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22" y="260648"/>
            <a:ext cx="1031007" cy="10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372" y="2741289"/>
            <a:ext cx="9144000" cy="1535027"/>
            <a:chOff x="17372" y="2780928"/>
            <a:chExt cx="9144000" cy="1446550"/>
          </a:xfrm>
        </p:grpSpPr>
        <p:sp>
          <p:nvSpPr>
            <p:cNvPr id="3" name="CaixaDeTexto 2"/>
            <p:cNvSpPr txBox="1"/>
            <p:nvPr/>
          </p:nvSpPr>
          <p:spPr>
            <a:xfrm>
              <a:off x="17372" y="2780928"/>
              <a:ext cx="9144000" cy="1363173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pt-BR" sz="8800" dirty="0"/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821" y="2789901"/>
              <a:ext cx="666843" cy="438211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57" y="3284984"/>
              <a:ext cx="666843" cy="438211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3771637"/>
              <a:ext cx="666843" cy="438211"/>
            </a:xfrm>
            <a:prstGeom prst="rect">
              <a:avLst/>
            </a:prstGeom>
          </p:spPr>
        </p:pic>
        <p:cxnSp>
          <p:nvCxnSpPr>
            <p:cNvPr id="7" name="Conector de seta reta 6"/>
            <p:cNvCxnSpPr/>
            <p:nvPr/>
          </p:nvCxnSpPr>
          <p:spPr>
            <a:xfrm>
              <a:off x="415725" y="2780928"/>
              <a:ext cx="0" cy="1446550"/>
            </a:xfrm>
            <a:prstGeom prst="straightConnector1">
              <a:avLst/>
            </a:prstGeom>
            <a:ln w="762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559039" y="2789901"/>
              <a:ext cx="518091" cy="261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/>
                <a:t>0 cm</a:t>
              </a:r>
              <a:endParaRPr lang="pt-BR" sz="1200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87733" y="3933056"/>
              <a:ext cx="603050" cy="261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/>
                <a:t>10 cm</a:t>
              </a:r>
              <a:endParaRPr lang="pt-BR" sz="1200" dirty="0"/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0" y="1974848"/>
            <a:ext cx="9144000" cy="70788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pt-BR" sz="40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525332"/>
            <a:ext cx="9066942" cy="1202803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527444" y="1331774"/>
            <a:ext cx="7294337" cy="2465346"/>
            <a:chOff x="527443" y="1452656"/>
            <a:chExt cx="7294337" cy="2323246"/>
          </a:xfrm>
        </p:grpSpPr>
        <p:grpSp>
          <p:nvGrpSpPr>
            <p:cNvPr id="13" name="Grupo 12"/>
            <p:cNvGrpSpPr/>
            <p:nvPr/>
          </p:nvGrpSpPr>
          <p:grpSpPr>
            <a:xfrm>
              <a:off x="3107238" y="1452657"/>
              <a:ext cx="1208388" cy="1846386"/>
              <a:chOff x="3107238" y="1452657"/>
              <a:chExt cx="1208388" cy="1846386"/>
            </a:xfrm>
          </p:grpSpPr>
          <p:sp>
            <p:nvSpPr>
              <p:cNvPr id="22" name="Forma livre 21"/>
              <p:cNvSpPr/>
              <p:nvPr/>
            </p:nvSpPr>
            <p:spPr>
              <a:xfrm>
                <a:off x="3264493" y="1760434"/>
                <a:ext cx="1051133" cy="1512605"/>
              </a:xfrm>
              <a:custGeom>
                <a:avLst/>
                <a:gdLst>
                  <a:gd name="connsiteX0" fmla="*/ 0 w 1051133"/>
                  <a:gd name="connsiteY0" fmla="*/ 0 h 1512605"/>
                  <a:gd name="connsiteX1" fmla="*/ 8546 w 1051133"/>
                  <a:gd name="connsiteY1" fmla="*/ 290557 h 1512605"/>
                  <a:gd name="connsiteX2" fmla="*/ 25638 w 1051133"/>
                  <a:gd name="connsiteY2" fmla="*/ 341831 h 1512605"/>
                  <a:gd name="connsiteX3" fmla="*/ 59821 w 1051133"/>
                  <a:gd name="connsiteY3" fmla="*/ 393106 h 1512605"/>
                  <a:gd name="connsiteX4" fmla="*/ 102550 w 1051133"/>
                  <a:gd name="connsiteY4" fmla="*/ 470018 h 1512605"/>
                  <a:gd name="connsiteX5" fmla="*/ 119642 w 1051133"/>
                  <a:gd name="connsiteY5" fmla="*/ 495656 h 1512605"/>
                  <a:gd name="connsiteX6" fmla="*/ 179462 w 1051133"/>
                  <a:gd name="connsiteY6" fmla="*/ 572568 h 1512605"/>
                  <a:gd name="connsiteX7" fmla="*/ 222191 w 1051133"/>
                  <a:gd name="connsiteY7" fmla="*/ 700755 h 1512605"/>
                  <a:gd name="connsiteX8" fmla="*/ 230737 w 1051133"/>
                  <a:gd name="connsiteY8" fmla="*/ 726392 h 1512605"/>
                  <a:gd name="connsiteX9" fmla="*/ 247828 w 1051133"/>
                  <a:gd name="connsiteY9" fmla="*/ 786213 h 1512605"/>
                  <a:gd name="connsiteX10" fmla="*/ 264920 w 1051133"/>
                  <a:gd name="connsiteY10" fmla="*/ 914400 h 1512605"/>
                  <a:gd name="connsiteX11" fmla="*/ 273466 w 1051133"/>
                  <a:gd name="connsiteY11" fmla="*/ 974220 h 1512605"/>
                  <a:gd name="connsiteX12" fmla="*/ 282012 w 1051133"/>
                  <a:gd name="connsiteY12" fmla="*/ 1008403 h 1512605"/>
                  <a:gd name="connsiteX13" fmla="*/ 341832 w 1051133"/>
                  <a:gd name="connsiteY13" fmla="*/ 1076770 h 1512605"/>
                  <a:gd name="connsiteX14" fmla="*/ 367470 w 1051133"/>
                  <a:gd name="connsiteY14" fmla="*/ 1085316 h 1512605"/>
                  <a:gd name="connsiteX15" fmla="*/ 376015 w 1051133"/>
                  <a:gd name="connsiteY15" fmla="*/ 1110953 h 1512605"/>
                  <a:gd name="connsiteX16" fmla="*/ 401653 w 1051133"/>
                  <a:gd name="connsiteY16" fmla="*/ 1119499 h 1512605"/>
                  <a:gd name="connsiteX17" fmla="*/ 452928 w 1051133"/>
                  <a:gd name="connsiteY17" fmla="*/ 1145136 h 1512605"/>
                  <a:gd name="connsiteX18" fmla="*/ 504202 w 1051133"/>
                  <a:gd name="connsiteY18" fmla="*/ 1179319 h 1512605"/>
                  <a:gd name="connsiteX19" fmla="*/ 529840 w 1051133"/>
                  <a:gd name="connsiteY19" fmla="*/ 1196411 h 1512605"/>
                  <a:gd name="connsiteX20" fmla="*/ 555477 w 1051133"/>
                  <a:gd name="connsiteY20" fmla="*/ 1204957 h 1512605"/>
                  <a:gd name="connsiteX21" fmla="*/ 606752 w 1051133"/>
                  <a:gd name="connsiteY21" fmla="*/ 1230594 h 1512605"/>
                  <a:gd name="connsiteX22" fmla="*/ 683664 w 1051133"/>
                  <a:gd name="connsiteY22" fmla="*/ 1290415 h 1512605"/>
                  <a:gd name="connsiteX23" fmla="*/ 709301 w 1051133"/>
                  <a:gd name="connsiteY23" fmla="*/ 1307506 h 1512605"/>
                  <a:gd name="connsiteX24" fmla="*/ 760576 w 1051133"/>
                  <a:gd name="connsiteY24" fmla="*/ 1324598 h 1512605"/>
                  <a:gd name="connsiteX25" fmla="*/ 811851 w 1051133"/>
                  <a:gd name="connsiteY25" fmla="*/ 1358781 h 1512605"/>
                  <a:gd name="connsiteX26" fmla="*/ 837488 w 1051133"/>
                  <a:gd name="connsiteY26" fmla="*/ 1375873 h 1512605"/>
                  <a:gd name="connsiteX27" fmla="*/ 854580 w 1051133"/>
                  <a:gd name="connsiteY27" fmla="*/ 1401510 h 1512605"/>
                  <a:gd name="connsiteX28" fmla="*/ 880217 w 1051133"/>
                  <a:gd name="connsiteY28" fmla="*/ 1410056 h 1512605"/>
                  <a:gd name="connsiteX29" fmla="*/ 931492 w 1051133"/>
                  <a:gd name="connsiteY29" fmla="*/ 1444239 h 1512605"/>
                  <a:gd name="connsiteX30" fmla="*/ 982767 w 1051133"/>
                  <a:gd name="connsiteY30" fmla="*/ 1478422 h 1512605"/>
                  <a:gd name="connsiteX31" fmla="*/ 1008404 w 1051133"/>
                  <a:gd name="connsiteY31" fmla="*/ 1495514 h 1512605"/>
                  <a:gd name="connsiteX32" fmla="*/ 1051133 w 1051133"/>
                  <a:gd name="connsiteY32" fmla="*/ 1512605 h 151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51133" h="1512605">
                    <a:moveTo>
                      <a:pt x="0" y="0"/>
                    </a:moveTo>
                    <a:cubicBezTo>
                      <a:pt x="2849" y="96852"/>
                      <a:pt x="1299" y="193934"/>
                      <a:pt x="8546" y="290557"/>
                    </a:cubicBezTo>
                    <a:cubicBezTo>
                      <a:pt x="9893" y="308522"/>
                      <a:pt x="15645" y="326841"/>
                      <a:pt x="25638" y="341831"/>
                    </a:cubicBezTo>
                    <a:lnTo>
                      <a:pt x="59821" y="393106"/>
                    </a:lnTo>
                    <a:cubicBezTo>
                      <a:pt x="74863" y="438231"/>
                      <a:pt x="63370" y="411248"/>
                      <a:pt x="102550" y="470018"/>
                    </a:cubicBezTo>
                    <a:cubicBezTo>
                      <a:pt x="108247" y="478564"/>
                      <a:pt x="112379" y="488393"/>
                      <a:pt x="119642" y="495656"/>
                    </a:cubicBezTo>
                    <a:cubicBezTo>
                      <a:pt x="141763" y="517777"/>
                      <a:pt x="169240" y="541902"/>
                      <a:pt x="179462" y="572568"/>
                    </a:cubicBezTo>
                    <a:lnTo>
                      <a:pt x="222191" y="700755"/>
                    </a:lnTo>
                    <a:lnTo>
                      <a:pt x="230737" y="726392"/>
                    </a:lnTo>
                    <a:cubicBezTo>
                      <a:pt x="238060" y="748361"/>
                      <a:pt x="243535" y="762601"/>
                      <a:pt x="247828" y="786213"/>
                    </a:cubicBezTo>
                    <a:cubicBezTo>
                      <a:pt x="253200" y="815758"/>
                      <a:pt x="261198" y="886489"/>
                      <a:pt x="264920" y="914400"/>
                    </a:cubicBezTo>
                    <a:cubicBezTo>
                      <a:pt x="267582" y="934366"/>
                      <a:pt x="269863" y="954402"/>
                      <a:pt x="273466" y="974220"/>
                    </a:cubicBezTo>
                    <a:cubicBezTo>
                      <a:pt x="275567" y="985776"/>
                      <a:pt x="276759" y="997898"/>
                      <a:pt x="282012" y="1008403"/>
                    </a:cubicBezTo>
                    <a:cubicBezTo>
                      <a:pt x="299103" y="1042585"/>
                      <a:pt x="310498" y="1061103"/>
                      <a:pt x="341832" y="1076770"/>
                    </a:cubicBezTo>
                    <a:cubicBezTo>
                      <a:pt x="349889" y="1080799"/>
                      <a:pt x="358924" y="1082467"/>
                      <a:pt x="367470" y="1085316"/>
                    </a:cubicBezTo>
                    <a:cubicBezTo>
                      <a:pt x="370318" y="1093862"/>
                      <a:pt x="369645" y="1104583"/>
                      <a:pt x="376015" y="1110953"/>
                    </a:cubicBezTo>
                    <a:cubicBezTo>
                      <a:pt x="382385" y="1117323"/>
                      <a:pt x="393596" y="1115470"/>
                      <a:pt x="401653" y="1119499"/>
                    </a:cubicBezTo>
                    <a:cubicBezTo>
                      <a:pt x="467919" y="1152631"/>
                      <a:pt x="388485" y="1123655"/>
                      <a:pt x="452928" y="1145136"/>
                    </a:cubicBezTo>
                    <a:lnTo>
                      <a:pt x="504202" y="1179319"/>
                    </a:lnTo>
                    <a:cubicBezTo>
                      <a:pt x="512748" y="1185016"/>
                      <a:pt x="520096" y="1193163"/>
                      <a:pt x="529840" y="1196411"/>
                    </a:cubicBezTo>
                    <a:cubicBezTo>
                      <a:pt x="538386" y="1199260"/>
                      <a:pt x="547420" y="1200929"/>
                      <a:pt x="555477" y="1204957"/>
                    </a:cubicBezTo>
                    <a:cubicBezTo>
                      <a:pt x="621739" y="1238088"/>
                      <a:pt x="542312" y="1209114"/>
                      <a:pt x="606752" y="1230594"/>
                    </a:cubicBezTo>
                    <a:cubicBezTo>
                      <a:pt x="646913" y="1270755"/>
                      <a:pt x="622335" y="1249529"/>
                      <a:pt x="683664" y="1290415"/>
                    </a:cubicBezTo>
                    <a:cubicBezTo>
                      <a:pt x="692210" y="1296112"/>
                      <a:pt x="699558" y="1304258"/>
                      <a:pt x="709301" y="1307506"/>
                    </a:cubicBezTo>
                    <a:cubicBezTo>
                      <a:pt x="726393" y="1313203"/>
                      <a:pt x="745586" y="1314604"/>
                      <a:pt x="760576" y="1324598"/>
                    </a:cubicBezTo>
                    <a:lnTo>
                      <a:pt x="811851" y="1358781"/>
                    </a:lnTo>
                    <a:lnTo>
                      <a:pt x="837488" y="1375873"/>
                    </a:lnTo>
                    <a:cubicBezTo>
                      <a:pt x="843185" y="1384419"/>
                      <a:pt x="846560" y="1395094"/>
                      <a:pt x="854580" y="1401510"/>
                    </a:cubicBezTo>
                    <a:cubicBezTo>
                      <a:pt x="861614" y="1407137"/>
                      <a:pt x="872343" y="1405681"/>
                      <a:pt x="880217" y="1410056"/>
                    </a:cubicBezTo>
                    <a:cubicBezTo>
                      <a:pt x="898174" y="1420032"/>
                      <a:pt x="914400" y="1432845"/>
                      <a:pt x="931492" y="1444239"/>
                    </a:cubicBezTo>
                    <a:lnTo>
                      <a:pt x="982767" y="1478422"/>
                    </a:lnTo>
                    <a:cubicBezTo>
                      <a:pt x="991313" y="1484119"/>
                      <a:pt x="998660" y="1492266"/>
                      <a:pt x="1008404" y="1495514"/>
                    </a:cubicBezTo>
                    <a:cubicBezTo>
                      <a:pt x="1040085" y="1506073"/>
                      <a:pt x="1025985" y="1500030"/>
                      <a:pt x="1051133" y="1512605"/>
                    </a:cubicBezTo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3107238" y="1452657"/>
                <a:ext cx="314510" cy="290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 smtClean="0"/>
                  <a:t>H</a:t>
                </a:r>
                <a:endParaRPr lang="pt-BR" sz="1400" b="1" dirty="0"/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4001116" y="3009006"/>
                <a:ext cx="314510" cy="290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 smtClean="0"/>
                  <a:t>H</a:t>
                </a:r>
                <a:endParaRPr lang="pt-BR" sz="1400" b="1" dirty="0"/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27443" y="1452656"/>
              <a:ext cx="787381" cy="1296561"/>
              <a:chOff x="527443" y="1452656"/>
              <a:chExt cx="787381" cy="1296561"/>
            </a:xfrm>
          </p:grpSpPr>
          <p:sp>
            <p:nvSpPr>
              <p:cNvPr id="19" name="Forma livre 18"/>
              <p:cNvSpPr/>
              <p:nvPr/>
            </p:nvSpPr>
            <p:spPr>
              <a:xfrm>
                <a:off x="683568" y="1700808"/>
                <a:ext cx="631256" cy="1022405"/>
              </a:xfrm>
              <a:custGeom>
                <a:avLst/>
                <a:gdLst>
                  <a:gd name="connsiteX0" fmla="*/ 0 w 1051133"/>
                  <a:gd name="connsiteY0" fmla="*/ 0 h 1512605"/>
                  <a:gd name="connsiteX1" fmla="*/ 8546 w 1051133"/>
                  <a:gd name="connsiteY1" fmla="*/ 290557 h 1512605"/>
                  <a:gd name="connsiteX2" fmla="*/ 25638 w 1051133"/>
                  <a:gd name="connsiteY2" fmla="*/ 341831 h 1512605"/>
                  <a:gd name="connsiteX3" fmla="*/ 59821 w 1051133"/>
                  <a:gd name="connsiteY3" fmla="*/ 393106 h 1512605"/>
                  <a:gd name="connsiteX4" fmla="*/ 102550 w 1051133"/>
                  <a:gd name="connsiteY4" fmla="*/ 470018 h 1512605"/>
                  <a:gd name="connsiteX5" fmla="*/ 119642 w 1051133"/>
                  <a:gd name="connsiteY5" fmla="*/ 495656 h 1512605"/>
                  <a:gd name="connsiteX6" fmla="*/ 179462 w 1051133"/>
                  <a:gd name="connsiteY6" fmla="*/ 572568 h 1512605"/>
                  <a:gd name="connsiteX7" fmla="*/ 222191 w 1051133"/>
                  <a:gd name="connsiteY7" fmla="*/ 700755 h 1512605"/>
                  <a:gd name="connsiteX8" fmla="*/ 230737 w 1051133"/>
                  <a:gd name="connsiteY8" fmla="*/ 726392 h 1512605"/>
                  <a:gd name="connsiteX9" fmla="*/ 247828 w 1051133"/>
                  <a:gd name="connsiteY9" fmla="*/ 786213 h 1512605"/>
                  <a:gd name="connsiteX10" fmla="*/ 264920 w 1051133"/>
                  <a:gd name="connsiteY10" fmla="*/ 914400 h 1512605"/>
                  <a:gd name="connsiteX11" fmla="*/ 273466 w 1051133"/>
                  <a:gd name="connsiteY11" fmla="*/ 974220 h 1512605"/>
                  <a:gd name="connsiteX12" fmla="*/ 282012 w 1051133"/>
                  <a:gd name="connsiteY12" fmla="*/ 1008403 h 1512605"/>
                  <a:gd name="connsiteX13" fmla="*/ 341832 w 1051133"/>
                  <a:gd name="connsiteY13" fmla="*/ 1076770 h 1512605"/>
                  <a:gd name="connsiteX14" fmla="*/ 367470 w 1051133"/>
                  <a:gd name="connsiteY14" fmla="*/ 1085316 h 1512605"/>
                  <a:gd name="connsiteX15" fmla="*/ 376015 w 1051133"/>
                  <a:gd name="connsiteY15" fmla="*/ 1110953 h 1512605"/>
                  <a:gd name="connsiteX16" fmla="*/ 401653 w 1051133"/>
                  <a:gd name="connsiteY16" fmla="*/ 1119499 h 1512605"/>
                  <a:gd name="connsiteX17" fmla="*/ 452928 w 1051133"/>
                  <a:gd name="connsiteY17" fmla="*/ 1145136 h 1512605"/>
                  <a:gd name="connsiteX18" fmla="*/ 504202 w 1051133"/>
                  <a:gd name="connsiteY18" fmla="*/ 1179319 h 1512605"/>
                  <a:gd name="connsiteX19" fmla="*/ 529840 w 1051133"/>
                  <a:gd name="connsiteY19" fmla="*/ 1196411 h 1512605"/>
                  <a:gd name="connsiteX20" fmla="*/ 555477 w 1051133"/>
                  <a:gd name="connsiteY20" fmla="*/ 1204957 h 1512605"/>
                  <a:gd name="connsiteX21" fmla="*/ 606752 w 1051133"/>
                  <a:gd name="connsiteY21" fmla="*/ 1230594 h 1512605"/>
                  <a:gd name="connsiteX22" fmla="*/ 683664 w 1051133"/>
                  <a:gd name="connsiteY22" fmla="*/ 1290415 h 1512605"/>
                  <a:gd name="connsiteX23" fmla="*/ 709301 w 1051133"/>
                  <a:gd name="connsiteY23" fmla="*/ 1307506 h 1512605"/>
                  <a:gd name="connsiteX24" fmla="*/ 760576 w 1051133"/>
                  <a:gd name="connsiteY24" fmla="*/ 1324598 h 1512605"/>
                  <a:gd name="connsiteX25" fmla="*/ 811851 w 1051133"/>
                  <a:gd name="connsiteY25" fmla="*/ 1358781 h 1512605"/>
                  <a:gd name="connsiteX26" fmla="*/ 837488 w 1051133"/>
                  <a:gd name="connsiteY26" fmla="*/ 1375873 h 1512605"/>
                  <a:gd name="connsiteX27" fmla="*/ 854580 w 1051133"/>
                  <a:gd name="connsiteY27" fmla="*/ 1401510 h 1512605"/>
                  <a:gd name="connsiteX28" fmla="*/ 880217 w 1051133"/>
                  <a:gd name="connsiteY28" fmla="*/ 1410056 h 1512605"/>
                  <a:gd name="connsiteX29" fmla="*/ 931492 w 1051133"/>
                  <a:gd name="connsiteY29" fmla="*/ 1444239 h 1512605"/>
                  <a:gd name="connsiteX30" fmla="*/ 982767 w 1051133"/>
                  <a:gd name="connsiteY30" fmla="*/ 1478422 h 1512605"/>
                  <a:gd name="connsiteX31" fmla="*/ 1008404 w 1051133"/>
                  <a:gd name="connsiteY31" fmla="*/ 1495514 h 1512605"/>
                  <a:gd name="connsiteX32" fmla="*/ 1051133 w 1051133"/>
                  <a:gd name="connsiteY32" fmla="*/ 1512605 h 151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51133" h="1512605">
                    <a:moveTo>
                      <a:pt x="0" y="0"/>
                    </a:moveTo>
                    <a:cubicBezTo>
                      <a:pt x="2849" y="96852"/>
                      <a:pt x="1299" y="193934"/>
                      <a:pt x="8546" y="290557"/>
                    </a:cubicBezTo>
                    <a:cubicBezTo>
                      <a:pt x="9893" y="308522"/>
                      <a:pt x="15645" y="326841"/>
                      <a:pt x="25638" y="341831"/>
                    </a:cubicBezTo>
                    <a:lnTo>
                      <a:pt x="59821" y="393106"/>
                    </a:lnTo>
                    <a:cubicBezTo>
                      <a:pt x="74863" y="438231"/>
                      <a:pt x="63370" y="411248"/>
                      <a:pt x="102550" y="470018"/>
                    </a:cubicBezTo>
                    <a:cubicBezTo>
                      <a:pt x="108247" y="478564"/>
                      <a:pt x="112379" y="488393"/>
                      <a:pt x="119642" y="495656"/>
                    </a:cubicBezTo>
                    <a:cubicBezTo>
                      <a:pt x="141763" y="517777"/>
                      <a:pt x="169240" y="541902"/>
                      <a:pt x="179462" y="572568"/>
                    </a:cubicBezTo>
                    <a:lnTo>
                      <a:pt x="222191" y="700755"/>
                    </a:lnTo>
                    <a:lnTo>
                      <a:pt x="230737" y="726392"/>
                    </a:lnTo>
                    <a:cubicBezTo>
                      <a:pt x="238060" y="748361"/>
                      <a:pt x="243535" y="762601"/>
                      <a:pt x="247828" y="786213"/>
                    </a:cubicBezTo>
                    <a:cubicBezTo>
                      <a:pt x="253200" y="815758"/>
                      <a:pt x="261198" y="886489"/>
                      <a:pt x="264920" y="914400"/>
                    </a:cubicBezTo>
                    <a:cubicBezTo>
                      <a:pt x="267582" y="934366"/>
                      <a:pt x="269863" y="954402"/>
                      <a:pt x="273466" y="974220"/>
                    </a:cubicBezTo>
                    <a:cubicBezTo>
                      <a:pt x="275567" y="985776"/>
                      <a:pt x="276759" y="997898"/>
                      <a:pt x="282012" y="1008403"/>
                    </a:cubicBezTo>
                    <a:cubicBezTo>
                      <a:pt x="299103" y="1042585"/>
                      <a:pt x="310498" y="1061103"/>
                      <a:pt x="341832" y="1076770"/>
                    </a:cubicBezTo>
                    <a:cubicBezTo>
                      <a:pt x="349889" y="1080799"/>
                      <a:pt x="358924" y="1082467"/>
                      <a:pt x="367470" y="1085316"/>
                    </a:cubicBezTo>
                    <a:cubicBezTo>
                      <a:pt x="370318" y="1093862"/>
                      <a:pt x="369645" y="1104583"/>
                      <a:pt x="376015" y="1110953"/>
                    </a:cubicBezTo>
                    <a:cubicBezTo>
                      <a:pt x="382385" y="1117323"/>
                      <a:pt x="393596" y="1115470"/>
                      <a:pt x="401653" y="1119499"/>
                    </a:cubicBezTo>
                    <a:cubicBezTo>
                      <a:pt x="467919" y="1152631"/>
                      <a:pt x="388485" y="1123655"/>
                      <a:pt x="452928" y="1145136"/>
                    </a:cubicBezTo>
                    <a:lnTo>
                      <a:pt x="504202" y="1179319"/>
                    </a:lnTo>
                    <a:cubicBezTo>
                      <a:pt x="512748" y="1185016"/>
                      <a:pt x="520096" y="1193163"/>
                      <a:pt x="529840" y="1196411"/>
                    </a:cubicBezTo>
                    <a:cubicBezTo>
                      <a:pt x="538386" y="1199260"/>
                      <a:pt x="547420" y="1200929"/>
                      <a:pt x="555477" y="1204957"/>
                    </a:cubicBezTo>
                    <a:cubicBezTo>
                      <a:pt x="621739" y="1238088"/>
                      <a:pt x="542312" y="1209114"/>
                      <a:pt x="606752" y="1230594"/>
                    </a:cubicBezTo>
                    <a:cubicBezTo>
                      <a:pt x="646913" y="1270755"/>
                      <a:pt x="622335" y="1249529"/>
                      <a:pt x="683664" y="1290415"/>
                    </a:cubicBezTo>
                    <a:cubicBezTo>
                      <a:pt x="692210" y="1296112"/>
                      <a:pt x="699558" y="1304258"/>
                      <a:pt x="709301" y="1307506"/>
                    </a:cubicBezTo>
                    <a:cubicBezTo>
                      <a:pt x="726393" y="1313203"/>
                      <a:pt x="745586" y="1314604"/>
                      <a:pt x="760576" y="1324598"/>
                    </a:cubicBezTo>
                    <a:lnTo>
                      <a:pt x="811851" y="1358781"/>
                    </a:lnTo>
                    <a:lnTo>
                      <a:pt x="837488" y="1375873"/>
                    </a:lnTo>
                    <a:cubicBezTo>
                      <a:pt x="843185" y="1384419"/>
                      <a:pt x="846560" y="1395094"/>
                      <a:pt x="854580" y="1401510"/>
                    </a:cubicBezTo>
                    <a:cubicBezTo>
                      <a:pt x="861614" y="1407137"/>
                      <a:pt x="872343" y="1405681"/>
                      <a:pt x="880217" y="1410056"/>
                    </a:cubicBezTo>
                    <a:cubicBezTo>
                      <a:pt x="898174" y="1420032"/>
                      <a:pt x="914400" y="1432845"/>
                      <a:pt x="931492" y="1444239"/>
                    </a:cubicBezTo>
                    <a:lnTo>
                      <a:pt x="982767" y="1478422"/>
                    </a:lnTo>
                    <a:cubicBezTo>
                      <a:pt x="991313" y="1484119"/>
                      <a:pt x="998660" y="1492266"/>
                      <a:pt x="1008404" y="1495514"/>
                    </a:cubicBezTo>
                    <a:cubicBezTo>
                      <a:pt x="1040085" y="1506073"/>
                      <a:pt x="1025985" y="1500030"/>
                      <a:pt x="1051133" y="1512605"/>
                    </a:cubicBezTo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527443" y="1452656"/>
                <a:ext cx="314510" cy="290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 smtClean="0"/>
                  <a:t>H</a:t>
                </a:r>
                <a:endParaRPr lang="pt-BR" sz="1400" b="1" dirty="0"/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1000314" y="2459180"/>
                <a:ext cx="314510" cy="290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 smtClean="0"/>
                  <a:t>H</a:t>
                </a:r>
                <a:endParaRPr lang="pt-BR" sz="1400" b="1" dirty="0"/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6660232" y="1494091"/>
              <a:ext cx="1161548" cy="2281811"/>
              <a:chOff x="6660232" y="1494091"/>
              <a:chExt cx="1161548" cy="2281811"/>
            </a:xfrm>
          </p:grpSpPr>
          <p:sp>
            <p:nvSpPr>
              <p:cNvPr id="16" name="CaixaDeTexto 15"/>
              <p:cNvSpPr txBox="1"/>
              <p:nvPr/>
            </p:nvSpPr>
            <p:spPr>
              <a:xfrm>
                <a:off x="6660232" y="1494091"/>
                <a:ext cx="314510" cy="290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 smtClean="0"/>
                  <a:t>H</a:t>
                </a:r>
                <a:endParaRPr lang="pt-BR" sz="1400" b="1" dirty="0"/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6814834" y="1744145"/>
                <a:ext cx="997526" cy="2027492"/>
              </a:xfrm>
              <a:custGeom>
                <a:avLst/>
                <a:gdLst>
                  <a:gd name="connsiteX0" fmla="*/ 0 w 1051133"/>
                  <a:gd name="connsiteY0" fmla="*/ 0 h 1512605"/>
                  <a:gd name="connsiteX1" fmla="*/ 8546 w 1051133"/>
                  <a:gd name="connsiteY1" fmla="*/ 290557 h 1512605"/>
                  <a:gd name="connsiteX2" fmla="*/ 25638 w 1051133"/>
                  <a:gd name="connsiteY2" fmla="*/ 341831 h 1512605"/>
                  <a:gd name="connsiteX3" fmla="*/ 59821 w 1051133"/>
                  <a:gd name="connsiteY3" fmla="*/ 393106 h 1512605"/>
                  <a:gd name="connsiteX4" fmla="*/ 102550 w 1051133"/>
                  <a:gd name="connsiteY4" fmla="*/ 470018 h 1512605"/>
                  <a:gd name="connsiteX5" fmla="*/ 119642 w 1051133"/>
                  <a:gd name="connsiteY5" fmla="*/ 495656 h 1512605"/>
                  <a:gd name="connsiteX6" fmla="*/ 179462 w 1051133"/>
                  <a:gd name="connsiteY6" fmla="*/ 572568 h 1512605"/>
                  <a:gd name="connsiteX7" fmla="*/ 222191 w 1051133"/>
                  <a:gd name="connsiteY7" fmla="*/ 700755 h 1512605"/>
                  <a:gd name="connsiteX8" fmla="*/ 230737 w 1051133"/>
                  <a:gd name="connsiteY8" fmla="*/ 726392 h 1512605"/>
                  <a:gd name="connsiteX9" fmla="*/ 247828 w 1051133"/>
                  <a:gd name="connsiteY9" fmla="*/ 786213 h 1512605"/>
                  <a:gd name="connsiteX10" fmla="*/ 264920 w 1051133"/>
                  <a:gd name="connsiteY10" fmla="*/ 914400 h 1512605"/>
                  <a:gd name="connsiteX11" fmla="*/ 273466 w 1051133"/>
                  <a:gd name="connsiteY11" fmla="*/ 974220 h 1512605"/>
                  <a:gd name="connsiteX12" fmla="*/ 282012 w 1051133"/>
                  <a:gd name="connsiteY12" fmla="*/ 1008403 h 1512605"/>
                  <a:gd name="connsiteX13" fmla="*/ 341832 w 1051133"/>
                  <a:gd name="connsiteY13" fmla="*/ 1076770 h 1512605"/>
                  <a:gd name="connsiteX14" fmla="*/ 367470 w 1051133"/>
                  <a:gd name="connsiteY14" fmla="*/ 1085316 h 1512605"/>
                  <a:gd name="connsiteX15" fmla="*/ 376015 w 1051133"/>
                  <a:gd name="connsiteY15" fmla="*/ 1110953 h 1512605"/>
                  <a:gd name="connsiteX16" fmla="*/ 401653 w 1051133"/>
                  <a:gd name="connsiteY16" fmla="*/ 1119499 h 1512605"/>
                  <a:gd name="connsiteX17" fmla="*/ 452928 w 1051133"/>
                  <a:gd name="connsiteY17" fmla="*/ 1145136 h 1512605"/>
                  <a:gd name="connsiteX18" fmla="*/ 504202 w 1051133"/>
                  <a:gd name="connsiteY18" fmla="*/ 1179319 h 1512605"/>
                  <a:gd name="connsiteX19" fmla="*/ 529840 w 1051133"/>
                  <a:gd name="connsiteY19" fmla="*/ 1196411 h 1512605"/>
                  <a:gd name="connsiteX20" fmla="*/ 555477 w 1051133"/>
                  <a:gd name="connsiteY20" fmla="*/ 1204957 h 1512605"/>
                  <a:gd name="connsiteX21" fmla="*/ 606752 w 1051133"/>
                  <a:gd name="connsiteY21" fmla="*/ 1230594 h 1512605"/>
                  <a:gd name="connsiteX22" fmla="*/ 683664 w 1051133"/>
                  <a:gd name="connsiteY22" fmla="*/ 1290415 h 1512605"/>
                  <a:gd name="connsiteX23" fmla="*/ 709301 w 1051133"/>
                  <a:gd name="connsiteY23" fmla="*/ 1307506 h 1512605"/>
                  <a:gd name="connsiteX24" fmla="*/ 760576 w 1051133"/>
                  <a:gd name="connsiteY24" fmla="*/ 1324598 h 1512605"/>
                  <a:gd name="connsiteX25" fmla="*/ 811851 w 1051133"/>
                  <a:gd name="connsiteY25" fmla="*/ 1358781 h 1512605"/>
                  <a:gd name="connsiteX26" fmla="*/ 837488 w 1051133"/>
                  <a:gd name="connsiteY26" fmla="*/ 1375873 h 1512605"/>
                  <a:gd name="connsiteX27" fmla="*/ 854580 w 1051133"/>
                  <a:gd name="connsiteY27" fmla="*/ 1401510 h 1512605"/>
                  <a:gd name="connsiteX28" fmla="*/ 880217 w 1051133"/>
                  <a:gd name="connsiteY28" fmla="*/ 1410056 h 1512605"/>
                  <a:gd name="connsiteX29" fmla="*/ 931492 w 1051133"/>
                  <a:gd name="connsiteY29" fmla="*/ 1444239 h 1512605"/>
                  <a:gd name="connsiteX30" fmla="*/ 982767 w 1051133"/>
                  <a:gd name="connsiteY30" fmla="*/ 1478422 h 1512605"/>
                  <a:gd name="connsiteX31" fmla="*/ 1008404 w 1051133"/>
                  <a:gd name="connsiteY31" fmla="*/ 1495514 h 1512605"/>
                  <a:gd name="connsiteX32" fmla="*/ 1051133 w 1051133"/>
                  <a:gd name="connsiteY32" fmla="*/ 1512605 h 151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51133" h="1512605">
                    <a:moveTo>
                      <a:pt x="0" y="0"/>
                    </a:moveTo>
                    <a:cubicBezTo>
                      <a:pt x="2849" y="96852"/>
                      <a:pt x="1299" y="193934"/>
                      <a:pt x="8546" y="290557"/>
                    </a:cubicBezTo>
                    <a:cubicBezTo>
                      <a:pt x="9893" y="308522"/>
                      <a:pt x="15645" y="326841"/>
                      <a:pt x="25638" y="341831"/>
                    </a:cubicBezTo>
                    <a:lnTo>
                      <a:pt x="59821" y="393106"/>
                    </a:lnTo>
                    <a:cubicBezTo>
                      <a:pt x="74863" y="438231"/>
                      <a:pt x="63370" y="411248"/>
                      <a:pt x="102550" y="470018"/>
                    </a:cubicBezTo>
                    <a:cubicBezTo>
                      <a:pt x="108247" y="478564"/>
                      <a:pt x="112379" y="488393"/>
                      <a:pt x="119642" y="495656"/>
                    </a:cubicBezTo>
                    <a:cubicBezTo>
                      <a:pt x="141763" y="517777"/>
                      <a:pt x="169240" y="541902"/>
                      <a:pt x="179462" y="572568"/>
                    </a:cubicBezTo>
                    <a:lnTo>
                      <a:pt x="222191" y="700755"/>
                    </a:lnTo>
                    <a:lnTo>
                      <a:pt x="230737" y="726392"/>
                    </a:lnTo>
                    <a:cubicBezTo>
                      <a:pt x="238060" y="748361"/>
                      <a:pt x="243535" y="762601"/>
                      <a:pt x="247828" y="786213"/>
                    </a:cubicBezTo>
                    <a:cubicBezTo>
                      <a:pt x="253200" y="815758"/>
                      <a:pt x="261198" y="886489"/>
                      <a:pt x="264920" y="914400"/>
                    </a:cubicBezTo>
                    <a:cubicBezTo>
                      <a:pt x="267582" y="934366"/>
                      <a:pt x="269863" y="954402"/>
                      <a:pt x="273466" y="974220"/>
                    </a:cubicBezTo>
                    <a:cubicBezTo>
                      <a:pt x="275567" y="985776"/>
                      <a:pt x="276759" y="997898"/>
                      <a:pt x="282012" y="1008403"/>
                    </a:cubicBezTo>
                    <a:cubicBezTo>
                      <a:pt x="299103" y="1042585"/>
                      <a:pt x="310498" y="1061103"/>
                      <a:pt x="341832" y="1076770"/>
                    </a:cubicBezTo>
                    <a:cubicBezTo>
                      <a:pt x="349889" y="1080799"/>
                      <a:pt x="358924" y="1082467"/>
                      <a:pt x="367470" y="1085316"/>
                    </a:cubicBezTo>
                    <a:cubicBezTo>
                      <a:pt x="370318" y="1093862"/>
                      <a:pt x="369645" y="1104583"/>
                      <a:pt x="376015" y="1110953"/>
                    </a:cubicBezTo>
                    <a:cubicBezTo>
                      <a:pt x="382385" y="1117323"/>
                      <a:pt x="393596" y="1115470"/>
                      <a:pt x="401653" y="1119499"/>
                    </a:cubicBezTo>
                    <a:cubicBezTo>
                      <a:pt x="467919" y="1152631"/>
                      <a:pt x="388485" y="1123655"/>
                      <a:pt x="452928" y="1145136"/>
                    </a:cubicBezTo>
                    <a:lnTo>
                      <a:pt x="504202" y="1179319"/>
                    </a:lnTo>
                    <a:cubicBezTo>
                      <a:pt x="512748" y="1185016"/>
                      <a:pt x="520096" y="1193163"/>
                      <a:pt x="529840" y="1196411"/>
                    </a:cubicBezTo>
                    <a:cubicBezTo>
                      <a:pt x="538386" y="1199260"/>
                      <a:pt x="547420" y="1200929"/>
                      <a:pt x="555477" y="1204957"/>
                    </a:cubicBezTo>
                    <a:cubicBezTo>
                      <a:pt x="621739" y="1238088"/>
                      <a:pt x="542312" y="1209114"/>
                      <a:pt x="606752" y="1230594"/>
                    </a:cubicBezTo>
                    <a:cubicBezTo>
                      <a:pt x="646913" y="1270755"/>
                      <a:pt x="622335" y="1249529"/>
                      <a:pt x="683664" y="1290415"/>
                    </a:cubicBezTo>
                    <a:cubicBezTo>
                      <a:pt x="692210" y="1296112"/>
                      <a:pt x="699558" y="1304258"/>
                      <a:pt x="709301" y="1307506"/>
                    </a:cubicBezTo>
                    <a:cubicBezTo>
                      <a:pt x="726393" y="1313203"/>
                      <a:pt x="745586" y="1314604"/>
                      <a:pt x="760576" y="1324598"/>
                    </a:cubicBezTo>
                    <a:lnTo>
                      <a:pt x="811851" y="1358781"/>
                    </a:lnTo>
                    <a:lnTo>
                      <a:pt x="837488" y="1375873"/>
                    </a:lnTo>
                    <a:cubicBezTo>
                      <a:pt x="843185" y="1384419"/>
                      <a:pt x="846560" y="1395094"/>
                      <a:pt x="854580" y="1401510"/>
                    </a:cubicBezTo>
                    <a:cubicBezTo>
                      <a:pt x="861614" y="1407137"/>
                      <a:pt x="872343" y="1405681"/>
                      <a:pt x="880217" y="1410056"/>
                    </a:cubicBezTo>
                    <a:cubicBezTo>
                      <a:pt x="898174" y="1420032"/>
                      <a:pt x="914400" y="1432845"/>
                      <a:pt x="931492" y="1444239"/>
                    </a:cubicBezTo>
                    <a:lnTo>
                      <a:pt x="982767" y="1478422"/>
                    </a:lnTo>
                    <a:cubicBezTo>
                      <a:pt x="991313" y="1484119"/>
                      <a:pt x="998660" y="1492266"/>
                      <a:pt x="1008404" y="1495514"/>
                    </a:cubicBezTo>
                    <a:cubicBezTo>
                      <a:pt x="1040085" y="1506073"/>
                      <a:pt x="1025985" y="1500030"/>
                      <a:pt x="1051133" y="1512605"/>
                    </a:cubicBezTo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7507270" y="3485865"/>
                <a:ext cx="314510" cy="290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 smtClean="0"/>
                  <a:t>H</a:t>
                </a:r>
                <a:endParaRPr lang="pt-BR" sz="1400" b="1" dirty="0"/>
              </a:p>
            </p:txBody>
          </p:sp>
        </p:grpSp>
      </p:grpSp>
      <p:sp>
        <p:nvSpPr>
          <p:cNvPr id="25" name="CaixaDeTexto 24"/>
          <p:cNvSpPr txBox="1"/>
          <p:nvPr/>
        </p:nvSpPr>
        <p:spPr>
          <a:xfrm>
            <a:off x="2042636" y="4651597"/>
            <a:ext cx="5481692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PARA O HERBICIDA CHEGAR A SOLUÇÃO DO SOLO, </a:t>
            </a:r>
          </a:p>
          <a:p>
            <a:pPr algn="ctr"/>
            <a:r>
              <a:rPr lang="pt-BR" sz="1600" b="1" dirty="0" smtClean="0"/>
              <a:t>ELE DEVE PASSAR PELO COLCHÃO DE PALHADA</a:t>
            </a:r>
            <a:endParaRPr lang="pt-BR" sz="16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771870" y="5465326"/>
            <a:ext cx="8023222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A PALHADA É COMPOSTAS POR ESTRUTURAS QUE TAMBEM FORAM FOLHAS</a:t>
            </a:r>
            <a:endParaRPr lang="pt-BR" sz="16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1296535" y="6103431"/>
            <a:ext cx="6752554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O HERBICIDA DEVE TER CARACTERISTICAS DE SOLUBILIDADE E</a:t>
            </a:r>
          </a:p>
          <a:p>
            <a:pPr algn="ctr"/>
            <a:r>
              <a:rPr lang="pt-BR" sz="1600" b="1" dirty="0" smtClean="0"/>
              <a:t> ADSORÇÃO A COLOIDES CORRETAS PARA PASSAR A PALHA</a:t>
            </a:r>
            <a:endParaRPr lang="pt-BR" sz="1600" b="1" dirty="0"/>
          </a:p>
        </p:txBody>
      </p:sp>
      <p:grpSp>
        <p:nvGrpSpPr>
          <p:cNvPr id="28" name="Grupo 27"/>
          <p:cNvGrpSpPr/>
          <p:nvPr/>
        </p:nvGrpSpPr>
        <p:grpSpPr>
          <a:xfrm>
            <a:off x="1000315" y="1456932"/>
            <a:ext cx="6664211" cy="1473662"/>
            <a:chOff x="1000314" y="1570600"/>
            <a:chExt cx="6664211" cy="1388722"/>
          </a:xfrm>
        </p:grpSpPr>
        <p:cxnSp>
          <p:nvCxnSpPr>
            <p:cNvPr id="29" name="Conector de seta reta 28"/>
            <p:cNvCxnSpPr/>
            <p:nvPr/>
          </p:nvCxnSpPr>
          <p:spPr>
            <a:xfrm>
              <a:off x="1000314" y="1570600"/>
              <a:ext cx="380229" cy="82421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>
              <a:off x="3628204" y="1898998"/>
              <a:ext cx="380229" cy="82421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/>
            <p:cNvCxnSpPr/>
            <p:nvPr/>
          </p:nvCxnSpPr>
          <p:spPr>
            <a:xfrm>
              <a:off x="7284296" y="2135107"/>
              <a:ext cx="380229" cy="82421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35" y="6624725"/>
            <a:ext cx="227179" cy="2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7657"/>
            <a:ext cx="353194" cy="31885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3331" y="219682"/>
            <a:ext cx="386355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HERBICIDAS RESIDUAIS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2" name="Seta em curva para a direita 11"/>
          <p:cNvSpPr/>
          <p:nvPr/>
        </p:nvSpPr>
        <p:spPr>
          <a:xfrm rot="18383211">
            <a:off x="833882" y="2311999"/>
            <a:ext cx="1804885" cy="4181461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23914" y="1725901"/>
            <a:ext cx="2339102" cy="1800200"/>
            <a:chOff x="1469190" y="2276872"/>
            <a:chExt cx="2339102" cy="1800200"/>
          </a:xfrm>
        </p:grpSpPr>
        <p:sp>
          <p:nvSpPr>
            <p:cNvPr id="9" name="CaixaDeTexto 8"/>
            <p:cNvSpPr txBox="1"/>
            <p:nvPr/>
          </p:nvSpPr>
          <p:spPr>
            <a:xfrm>
              <a:off x="1471051" y="2276872"/>
              <a:ext cx="2282997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err="1" smtClean="0">
                  <a:solidFill>
                    <a:schemeClr val="bg1"/>
                  </a:solidFill>
                </a:rPr>
                <a:t>Imazethapyr</a:t>
              </a:r>
              <a:endParaRPr lang="pt-BR" sz="2800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469190" y="2898698"/>
              <a:ext cx="2339102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err="1" smtClean="0">
                  <a:solidFill>
                    <a:schemeClr val="bg1"/>
                  </a:solidFill>
                </a:rPr>
                <a:t>Chlorimuron</a:t>
              </a:r>
              <a:endParaRPr lang="pt-BR" sz="2800" dirty="0">
                <a:solidFill>
                  <a:schemeClr val="bg1"/>
                </a:solidFill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480211" y="3553852"/>
              <a:ext cx="2002471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err="1" smtClean="0">
                  <a:solidFill>
                    <a:schemeClr val="bg1"/>
                  </a:solidFill>
                </a:rPr>
                <a:t>Diclosulan</a:t>
              </a:r>
              <a:endParaRPr lang="pt-BR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2839048" y="4027908"/>
            <a:ext cx="4038285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Efeito residual no solo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568677" y="4704653"/>
            <a:ext cx="6579045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Herbicidas recomendados para soja?</a:t>
            </a:r>
            <a:endParaRPr lang="pt-BR" sz="2800" dirty="0">
              <a:solidFill>
                <a:schemeClr val="bg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935150" y="907393"/>
            <a:ext cx="5985933" cy="2304256"/>
            <a:chOff x="3524796" y="2610397"/>
            <a:chExt cx="5985933" cy="1706870"/>
          </a:xfrm>
        </p:grpSpPr>
        <p:sp>
          <p:nvSpPr>
            <p:cNvPr id="15" name="CaixaDeTexto 14"/>
            <p:cNvSpPr txBox="1"/>
            <p:nvPr/>
          </p:nvSpPr>
          <p:spPr>
            <a:xfrm>
              <a:off x="3524796" y="2610397"/>
              <a:ext cx="5985933" cy="56996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400" b="1" dirty="0" smtClean="0">
                  <a:solidFill>
                    <a:schemeClr val="bg1"/>
                  </a:solidFill>
                </a:rPr>
                <a:t>HERBICIDAS X SOLO</a:t>
              </a:r>
              <a:endParaRPr lang="pt-BR" sz="4400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977" y="3230901"/>
              <a:ext cx="4873086" cy="1086366"/>
            </a:xfrm>
            <a:prstGeom prst="rect">
              <a:avLst/>
            </a:prstGeom>
          </p:spPr>
        </p:pic>
      </p:grpSp>
      <p:sp>
        <p:nvSpPr>
          <p:cNvPr id="16" name="CaixaDeTexto 15"/>
          <p:cNvSpPr txBox="1"/>
          <p:nvPr/>
        </p:nvSpPr>
        <p:spPr>
          <a:xfrm>
            <a:off x="1455661" y="5395384"/>
            <a:ext cx="681629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Herbicidas recomendados para milho?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237320" y="6083095"/>
            <a:ext cx="723788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Herbicidas recomendados para algodão?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74992" y="3658237"/>
            <a:ext cx="272222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err="1" smtClean="0">
                <a:solidFill>
                  <a:schemeClr val="bg1"/>
                </a:solidFill>
              </a:rPr>
              <a:t>Clomazone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etc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467544" y="1442279"/>
            <a:ext cx="7272808" cy="5348863"/>
          </a:xfrm>
          <a:prstGeom prst="rect">
            <a:avLst/>
          </a:prstGeom>
          <a:solidFill>
            <a:schemeClr val="bg1">
              <a:alpha val="77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SULFENTRAZONE</a:t>
            </a:r>
          </a:p>
          <a:p>
            <a:pPr marL="566738" indent="-566738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</a:pPr>
            <a:r>
              <a:rPr lang="pt-BR" sz="2000" b="1" kern="0" dirty="0" smtClean="0">
                <a:latin typeface="Arial" pitchFamily="34" charset="0"/>
                <a:cs typeface="Arial" panose="020B0604020202020204" pitchFamily="34" charset="0"/>
              </a:rPr>
              <a:t>S-METOLACHLOR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lang="pt-BR" sz="2000" b="1" kern="0" dirty="0" smtClean="0">
                <a:latin typeface="Arial" pitchFamily="34" charset="0"/>
                <a:cs typeface="Arial" panose="020B0604020202020204" pitchFamily="34" charset="0"/>
              </a:rPr>
              <a:t>TRIFLURALINA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FLUMIOXAZIN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CHLORIMURON 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METSULFURON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IMAZETHAPYR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DICLOSULAN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lang="pt-BR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IMAZAQUIN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METRIBUZIN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lang="pt-BR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FLUMETSULAN</a:t>
            </a:r>
          </a:p>
          <a:p>
            <a:pPr marL="566738" marR="0" lvl="0" indent="-566738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CLOMAZONE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63005" y="66858"/>
            <a:ext cx="6924717" cy="46166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HERBICIDAS PRÉ-EMERGENTES PARA SOJA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843808" y="1429448"/>
            <a:ext cx="1656184" cy="5361694"/>
            <a:chOff x="2843808" y="1203040"/>
            <a:chExt cx="1656184" cy="4344666"/>
          </a:xfrm>
        </p:grpSpPr>
        <p:sp>
          <p:nvSpPr>
            <p:cNvPr id="10" name="Retângulo 9"/>
            <p:cNvSpPr/>
            <p:nvPr/>
          </p:nvSpPr>
          <p:spPr>
            <a:xfrm>
              <a:off x="2843808" y="1203040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2843808" y="1575172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843808" y="1935212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2843808" y="229525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2843808" y="2655292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2843808" y="301533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843808" y="337537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2843808" y="3735414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843808" y="4095452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843808" y="4455493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843808" y="481553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843808" y="5175574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411761" y="614684"/>
            <a:ext cx="2461155" cy="5847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COMPORTAMENTO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 NA PALHA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991166" y="754569"/>
            <a:ext cx="1669067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VERANICO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7007389" y="754569"/>
            <a:ext cx="1957099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FITOTOXICIDADE</a:t>
            </a:r>
            <a:endParaRPr lang="pt-BR" sz="1600" b="1" dirty="0">
              <a:solidFill>
                <a:schemeClr val="bg1"/>
              </a:solidFill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5004048" y="1442279"/>
            <a:ext cx="1656184" cy="5361694"/>
            <a:chOff x="2843808" y="1203040"/>
            <a:chExt cx="1656184" cy="4344666"/>
          </a:xfrm>
        </p:grpSpPr>
        <p:sp>
          <p:nvSpPr>
            <p:cNvPr id="31" name="Retângulo 30"/>
            <p:cNvSpPr/>
            <p:nvPr/>
          </p:nvSpPr>
          <p:spPr>
            <a:xfrm>
              <a:off x="2843808" y="1203040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2843808" y="1575172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2843808" y="1935212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2843808" y="229525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2843808" y="2655292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2843808" y="301533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2843808" y="337537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2843808" y="3735414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2843808" y="4095452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/>
          </p:nvSpPr>
          <p:spPr>
            <a:xfrm>
              <a:off x="2843808" y="4455493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2843808" y="4815533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2843808" y="5175574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7164288" y="1442279"/>
            <a:ext cx="1656184" cy="5361694"/>
            <a:chOff x="2843808" y="1203040"/>
            <a:chExt cx="1656184" cy="4344666"/>
          </a:xfrm>
          <a:solidFill>
            <a:srgbClr val="FFFF00"/>
          </a:solidFill>
        </p:grpSpPr>
        <p:sp>
          <p:nvSpPr>
            <p:cNvPr id="44" name="Retângulo 43"/>
            <p:cNvSpPr/>
            <p:nvPr/>
          </p:nvSpPr>
          <p:spPr>
            <a:xfrm>
              <a:off x="2843808" y="1203040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2843808" y="1575172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2843808" y="1935212"/>
              <a:ext cx="1656184" cy="372132"/>
            </a:xfrm>
            <a:prstGeom prst="rect">
              <a:avLst/>
            </a:prstGeom>
            <a:grp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2843808" y="2295253"/>
              <a:ext cx="1656184" cy="372132"/>
            </a:xfrm>
            <a:prstGeom prst="rect">
              <a:avLst/>
            </a:prstGeom>
            <a:solidFill>
              <a:srgbClr val="00B05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2843808" y="2655292"/>
              <a:ext cx="1656184" cy="372132"/>
            </a:xfrm>
            <a:prstGeom prst="rect">
              <a:avLst/>
            </a:prstGeom>
            <a:grp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2843808" y="3015333"/>
              <a:ext cx="1656184" cy="372132"/>
            </a:xfrm>
            <a:prstGeom prst="rect">
              <a:avLst/>
            </a:prstGeom>
            <a:solidFill>
              <a:schemeClr val="tx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2843808" y="3375373"/>
              <a:ext cx="1656184" cy="372132"/>
            </a:xfrm>
            <a:prstGeom prst="rect">
              <a:avLst/>
            </a:prstGeom>
            <a:grp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2843808" y="3735414"/>
              <a:ext cx="1656184" cy="372132"/>
            </a:xfrm>
            <a:prstGeom prst="rect">
              <a:avLst/>
            </a:prstGeom>
            <a:grp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2843808" y="4095452"/>
              <a:ext cx="1656184" cy="372132"/>
            </a:xfrm>
            <a:prstGeom prst="rect">
              <a:avLst/>
            </a:prstGeom>
            <a:grp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2843808" y="4455493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2843808" y="4815533"/>
              <a:ext cx="1656184" cy="372132"/>
            </a:xfrm>
            <a:prstGeom prst="rect">
              <a:avLst/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2843808" y="5175574"/>
              <a:ext cx="1656184" cy="372132"/>
            </a:xfrm>
            <a:prstGeom prst="rect">
              <a:avLst/>
            </a:prstGeom>
            <a:solidFill>
              <a:srgbClr val="FF00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6" name="Imagem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" y="0"/>
            <a:ext cx="454358" cy="48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Agrocon 23NOV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2480" y="6606448"/>
            <a:ext cx="251552" cy="2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827584" y="2509733"/>
            <a:ext cx="7549887" cy="2431435"/>
          </a:xfrm>
          <a:prstGeom prst="rect">
            <a:avLst/>
          </a:prstGeom>
          <a:solidFill>
            <a:schemeClr val="tx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MARCELO NICOLAI</a:t>
            </a:r>
          </a:p>
          <a:p>
            <a:pPr algn="ctr"/>
            <a:r>
              <a:rPr kumimoji="1" lang="pt-BR" sz="2800" b="1" dirty="0" smtClean="0">
                <a:solidFill>
                  <a:schemeClr val="bg1"/>
                </a:solidFill>
              </a:rPr>
              <a:t>mnicolai2009@gmail.com / 019 9 8116 5151</a:t>
            </a:r>
          </a:p>
          <a:p>
            <a:pPr algn="ctr"/>
            <a:endParaRPr kumimoji="1" lang="pt-BR" sz="28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pt-BR" sz="5400" b="1" dirty="0" smtClean="0">
                <a:solidFill>
                  <a:srgbClr val="FF0000"/>
                </a:solidFill>
              </a:rPr>
              <a:t>OBRIGADO!!!!</a:t>
            </a:r>
          </a:p>
          <a:p>
            <a:pPr algn="ctr"/>
            <a:endParaRPr kumimoji="1" lang="pt-BR" sz="1400" b="1" dirty="0" smtClean="0">
              <a:solidFill>
                <a:srgbClr val="FF0000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0345" y="188640"/>
            <a:ext cx="8552135" cy="1871301"/>
            <a:chOff x="-108520" y="266700"/>
            <a:chExt cx="8856984" cy="222528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66700"/>
              <a:ext cx="165417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66700"/>
              <a:ext cx="165417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680" y="282189"/>
              <a:ext cx="165417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289" y="266700"/>
              <a:ext cx="165417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282189"/>
              <a:ext cx="165417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upo 14"/>
          <p:cNvGrpSpPr/>
          <p:nvPr/>
        </p:nvGrpSpPr>
        <p:grpSpPr>
          <a:xfrm>
            <a:off x="107504" y="5733256"/>
            <a:ext cx="8928992" cy="1080120"/>
            <a:chOff x="107504" y="116632"/>
            <a:chExt cx="8928992" cy="1080120"/>
          </a:xfrm>
        </p:grpSpPr>
        <p:grpSp>
          <p:nvGrpSpPr>
            <p:cNvPr id="16" name="Grupo 15"/>
            <p:cNvGrpSpPr/>
            <p:nvPr/>
          </p:nvGrpSpPr>
          <p:grpSpPr>
            <a:xfrm>
              <a:off x="107504" y="116632"/>
              <a:ext cx="8928992" cy="1080120"/>
              <a:chOff x="107504" y="5459379"/>
              <a:chExt cx="8928992" cy="1281987"/>
            </a:xfrm>
          </p:grpSpPr>
          <p:pic>
            <p:nvPicPr>
              <p:cNvPr id="18" name="Imagem 17" descr="Vitral Ceres ESALQ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7504" y="5517232"/>
                <a:ext cx="826807" cy="1209205"/>
              </a:xfrm>
              <a:prstGeom prst="rect">
                <a:avLst/>
              </a:prstGeom>
            </p:spPr>
          </p:pic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0392" y="5459379"/>
                <a:ext cx="936104" cy="1281987"/>
              </a:xfrm>
              <a:prstGeom prst="rect">
                <a:avLst/>
              </a:prstGeom>
            </p:spPr>
          </p:pic>
        </p:grpSp>
        <p:sp>
          <p:nvSpPr>
            <p:cNvPr id="17" name="CaixaDeTexto 16"/>
            <p:cNvSpPr txBox="1"/>
            <p:nvPr/>
          </p:nvSpPr>
          <p:spPr>
            <a:xfrm>
              <a:off x="1115616" y="188640"/>
              <a:ext cx="6749081" cy="954107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793875" indent="-1793875"/>
              <a:r>
                <a:rPr lang="pt-BR" sz="2800" b="1" dirty="0" smtClean="0"/>
                <a:t>LPV5730 - RESISTENCIA DE PLANTAS     DANINHAS A HERBICIDAS</a:t>
              </a:r>
              <a:endParaRPr lang="pt-BR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1125" cy="20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0"/>
            <a:ext cx="2676771" cy="20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3419872" cy="2492896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77"/>
            <a:ext cx="263683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801"/>
            <a:ext cx="2843808" cy="233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31800"/>
            <a:ext cx="3240360" cy="23333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31800"/>
            <a:ext cx="3048000" cy="233330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65104"/>
            <a:ext cx="2047776" cy="249289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22" y="4365104"/>
            <a:ext cx="3703378" cy="24928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98" y="0"/>
            <a:ext cx="1872208" cy="20318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01078" y="260648"/>
            <a:ext cx="3888432" cy="2638425"/>
            <a:chOff x="2519772" y="2109787"/>
            <a:chExt cx="3888432" cy="263842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225" y="2109787"/>
              <a:ext cx="1733550" cy="2638425"/>
            </a:xfrm>
            <a:prstGeom prst="rect">
              <a:avLst/>
            </a:prstGeom>
          </p:spPr>
        </p:pic>
        <p:sp>
          <p:nvSpPr>
            <p:cNvPr id="12" name="Retângulo 11"/>
            <p:cNvSpPr/>
            <p:nvPr/>
          </p:nvSpPr>
          <p:spPr>
            <a:xfrm>
              <a:off x="2519772" y="4101881"/>
              <a:ext cx="3888432" cy="6463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/>
                <a:t>LEVAR ÉTICA, INOVAÇÃO E   CONHECIMENTO AO CAMPO</a:t>
              </a:r>
              <a:endParaRPr lang="pt-BR" b="1" dirty="0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31" y="6569367"/>
            <a:ext cx="288032" cy="27823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8614" y="260991"/>
            <a:ext cx="8887882" cy="954107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QUAL A IMPORTÂNCIA DE SE CONHECER O </a:t>
            </a:r>
          </a:p>
          <a:p>
            <a:pPr algn="ctr"/>
            <a:r>
              <a:rPr lang="pt-BR" sz="2800" b="1" dirty="0" smtClean="0"/>
              <a:t>COMPORTAMENTO DE HERBICIDAS NO SOLO???</a:t>
            </a:r>
            <a:endParaRPr lang="pt-BR" sz="2800" b="1" dirty="0"/>
          </a:p>
        </p:txBody>
      </p:sp>
      <p:pic>
        <p:nvPicPr>
          <p:cNvPr id="6" name="Imagem 5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480" y="6606480"/>
            <a:ext cx="251520" cy="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56792"/>
            <a:ext cx="7632848" cy="491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eta para a direita 7"/>
          <p:cNvSpPr/>
          <p:nvPr/>
        </p:nvSpPr>
        <p:spPr>
          <a:xfrm>
            <a:off x="2195736" y="4273554"/>
            <a:ext cx="1152128" cy="424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RESIDUAL</a:t>
            </a:r>
            <a:endParaRPr lang="pt-BR" sz="1400" b="1" dirty="0"/>
          </a:p>
        </p:txBody>
      </p:sp>
      <p:sp>
        <p:nvSpPr>
          <p:cNvPr id="9" name="Seta para a direita 8"/>
          <p:cNvSpPr/>
          <p:nvPr/>
        </p:nvSpPr>
        <p:spPr>
          <a:xfrm>
            <a:off x="5220072" y="4273554"/>
            <a:ext cx="1152128" cy="424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RESIDUAL</a:t>
            </a:r>
            <a:endParaRPr lang="pt-BR" sz="1400" b="1" dirty="0"/>
          </a:p>
        </p:txBody>
      </p:sp>
      <p:sp>
        <p:nvSpPr>
          <p:cNvPr id="10" name="Retângulo 9"/>
          <p:cNvSpPr/>
          <p:nvPr/>
        </p:nvSpPr>
        <p:spPr>
          <a:xfrm>
            <a:off x="3059832" y="2204864"/>
            <a:ext cx="345638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o 51"/>
          <p:cNvGrpSpPr/>
          <p:nvPr/>
        </p:nvGrpSpPr>
        <p:grpSpPr>
          <a:xfrm>
            <a:off x="179512" y="116632"/>
            <a:ext cx="8784976" cy="3068960"/>
            <a:chOff x="107504" y="44624"/>
            <a:chExt cx="9036496" cy="2971492"/>
          </a:xfrm>
        </p:grpSpPr>
        <p:pic>
          <p:nvPicPr>
            <p:cNvPr id="29" name="Imagem 28" descr="ca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0160" y="74836"/>
              <a:ext cx="994288" cy="1769988"/>
            </a:xfrm>
            <a:prstGeom prst="rect">
              <a:avLst/>
            </a:prstGeom>
          </p:spPr>
        </p:pic>
        <p:grpSp>
          <p:nvGrpSpPr>
            <p:cNvPr id="51" name="Grupo 50"/>
            <p:cNvGrpSpPr/>
            <p:nvPr/>
          </p:nvGrpSpPr>
          <p:grpSpPr>
            <a:xfrm>
              <a:off x="899592" y="116632"/>
              <a:ext cx="6538904" cy="1856006"/>
              <a:chOff x="899592" y="116632"/>
              <a:chExt cx="6538904" cy="1856006"/>
            </a:xfrm>
          </p:grpSpPr>
          <p:pic>
            <p:nvPicPr>
              <p:cNvPr id="23" name="Imagem 22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55776" y="1268760"/>
                <a:ext cx="358373" cy="689868"/>
              </a:xfrm>
              <a:prstGeom prst="rect">
                <a:avLst/>
              </a:prstGeom>
            </p:spPr>
          </p:pic>
          <p:pic>
            <p:nvPicPr>
              <p:cNvPr id="24" name="Imagem 23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47864" y="946524"/>
                <a:ext cx="504056" cy="970308"/>
              </a:xfrm>
              <a:prstGeom prst="rect">
                <a:avLst/>
              </a:prstGeom>
            </p:spPr>
          </p:pic>
          <p:pic>
            <p:nvPicPr>
              <p:cNvPr id="25" name="Imagem 24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83968" y="476672"/>
                <a:ext cx="732441" cy="1409948"/>
              </a:xfrm>
              <a:prstGeom prst="rect">
                <a:avLst/>
              </a:prstGeom>
            </p:spPr>
          </p:pic>
          <p:pic>
            <p:nvPicPr>
              <p:cNvPr id="26" name="Imagem 25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20072" y="116632"/>
                <a:ext cx="994288" cy="1769988"/>
              </a:xfrm>
              <a:prstGeom prst="rect">
                <a:avLst/>
              </a:prstGeom>
            </p:spPr>
          </p:pic>
          <p:pic>
            <p:nvPicPr>
              <p:cNvPr id="28" name="Imagem 27" descr="ca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444208" y="116632"/>
                <a:ext cx="994288" cy="1769988"/>
              </a:xfrm>
              <a:prstGeom prst="rect">
                <a:avLst/>
              </a:prstGeom>
            </p:spPr>
          </p:pic>
          <p:pic>
            <p:nvPicPr>
              <p:cNvPr id="35" name="Imagem 34" descr="cana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91680" y="1556792"/>
                <a:ext cx="216024" cy="415846"/>
              </a:xfrm>
              <a:prstGeom prst="rect">
                <a:avLst/>
              </a:prstGeom>
            </p:spPr>
          </p:pic>
          <p:pic>
            <p:nvPicPr>
              <p:cNvPr id="36" name="Imagem 35" descr="cana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99592" y="1700808"/>
                <a:ext cx="138288" cy="266204"/>
              </a:xfrm>
              <a:prstGeom prst="rect">
                <a:avLst/>
              </a:prstGeom>
            </p:spPr>
          </p:pic>
        </p:grpSp>
        <p:grpSp>
          <p:nvGrpSpPr>
            <p:cNvPr id="50" name="Grupo 49"/>
            <p:cNvGrpSpPr/>
            <p:nvPr/>
          </p:nvGrpSpPr>
          <p:grpSpPr>
            <a:xfrm>
              <a:off x="1077408" y="2492896"/>
              <a:ext cx="6773160" cy="523220"/>
              <a:chOff x="1077408" y="2492896"/>
              <a:chExt cx="6773160" cy="523220"/>
            </a:xfrm>
          </p:grpSpPr>
          <p:sp>
            <p:nvSpPr>
              <p:cNvPr id="20" name="CaixaDeTexto 19"/>
              <p:cNvSpPr txBox="1"/>
              <p:nvPr/>
            </p:nvSpPr>
            <p:spPr>
              <a:xfrm>
                <a:off x="1077408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30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1941504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60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>
                <a:off x="2805600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90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34" name="CaixaDeTexto 33"/>
              <p:cNvSpPr txBox="1"/>
              <p:nvPr/>
            </p:nvSpPr>
            <p:spPr>
              <a:xfrm>
                <a:off x="3741704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120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42" name="CaixaDeTexto 41"/>
              <p:cNvSpPr txBox="1"/>
              <p:nvPr/>
            </p:nvSpPr>
            <p:spPr>
              <a:xfrm>
                <a:off x="4788024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150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43" name="CaixaDeTexto 42"/>
              <p:cNvSpPr txBox="1"/>
              <p:nvPr/>
            </p:nvSpPr>
            <p:spPr>
              <a:xfrm>
                <a:off x="5940152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180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  <p:sp>
            <p:nvSpPr>
              <p:cNvPr id="45" name="CaixaDeTexto 44"/>
              <p:cNvSpPr txBox="1"/>
              <p:nvPr/>
            </p:nvSpPr>
            <p:spPr>
              <a:xfrm>
                <a:off x="7236296" y="2492896"/>
                <a:ext cx="61427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400" b="1" dirty="0" smtClean="0"/>
                  <a:t>210</a:t>
                </a:r>
              </a:p>
              <a:p>
                <a:pPr algn="ctr"/>
                <a:r>
                  <a:rPr lang="pt-BR" sz="1400" b="1" dirty="0" smtClean="0"/>
                  <a:t>DIAS</a:t>
                </a:r>
                <a:endParaRPr lang="pt-BR" sz="1400" b="1" dirty="0"/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>
              <a:off x="107504" y="44624"/>
              <a:ext cx="9036496" cy="2971492"/>
              <a:chOff x="107504" y="44624"/>
              <a:chExt cx="9036496" cy="2971492"/>
            </a:xfrm>
          </p:grpSpPr>
          <p:cxnSp>
            <p:nvCxnSpPr>
              <p:cNvPr id="5" name="Conector reto 4"/>
              <p:cNvCxnSpPr/>
              <p:nvPr/>
            </p:nvCxnSpPr>
            <p:spPr>
              <a:xfrm>
                <a:off x="539552" y="2204864"/>
                <a:ext cx="8280920" cy="0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1403648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4067944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3131840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>
                <a:off x="2267744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de seta reta 30"/>
              <p:cNvCxnSpPr/>
              <p:nvPr/>
            </p:nvCxnSpPr>
            <p:spPr>
              <a:xfrm>
                <a:off x="8495928" y="2204864"/>
                <a:ext cx="648072" cy="0"/>
              </a:xfrm>
              <a:prstGeom prst="straightConnector1">
                <a:avLst/>
              </a:prstGeom>
              <a:ln w="1143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>
                <a:off x="5076056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>
                <a:off x="6266392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>
                <a:off x="7524328" y="1988840"/>
                <a:ext cx="0" cy="432048"/>
              </a:xfrm>
              <a:prstGeom prst="line">
                <a:avLst/>
              </a:prstGeom>
              <a:ln w="1143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>
              <a:xfrm>
                <a:off x="107504" y="44624"/>
                <a:ext cx="958917" cy="2971492"/>
                <a:chOff x="107504" y="44624"/>
                <a:chExt cx="958917" cy="2971492"/>
              </a:xfrm>
            </p:grpSpPr>
            <p:cxnSp>
              <p:nvCxnSpPr>
                <p:cNvPr id="11" name="Conector reto 10"/>
                <p:cNvCxnSpPr/>
                <p:nvPr/>
              </p:nvCxnSpPr>
              <p:spPr>
                <a:xfrm flipH="1">
                  <a:off x="539552" y="1700808"/>
                  <a:ext cx="16900" cy="792088"/>
                </a:xfrm>
                <a:prstGeom prst="line">
                  <a:avLst/>
                </a:prstGeom>
                <a:ln w="1143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Imagem 17" descr="Facao.bmp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323528" y="980728"/>
                  <a:ext cx="504056" cy="504056"/>
                </a:xfrm>
                <a:prstGeom prst="rect">
                  <a:avLst/>
                </a:prstGeom>
              </p:spPr>
            </p:pic>
            <p:pic>
              <p:nvPicPr>
                <p:cNvPr id="19" name="Imagem 18" descr="Plantio.jp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07504" y="260648"/>
                  <a:ext cx="936103" cy="668422"/>
                </a:xfrm>
                <a:prstGeom prst="rect">
                  <a:avLst/>
                </a:prstGeom>
              </p:spPr>
            </p:pic>
            <p:sp>
              <p:nvSpPr>
                <p:cNvPr id="21" name="CaixaDeTexto 20"/>
                <p:cNvSpPr txBox="1"/>
                <p:nvPr/>
              </p:nvSpPr>
              <p:spPr>
                <a:xfrm>
                  <a:off x="251520" y="2492896"/>
                  <a:ext cx="614272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t-BR" sz="1400" b="1" dirty="0" smtClean="0"/>
                    <a:t>0</a:t>
                  </a:r>
                </a:p>
                <a:p>
                  <a:pPr algn="ctr"/>
                  <a:r>
                    <a:rPr lang="pt-BR" sz="1400" b="1" dirty="0" smtClean="0"/>
                    <a:t>DIAS</a:t>
                  </a:r>
                  <a:endParaRPr lang="pt-BR" sz="1400" b="1" dirty="0"/>
                </a:p>
              </p:txBody>
            </p:sp>
            <p:sp>
              <p:nvSpPr>
                <p:cNvPr id="4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07504" y="44624"/>
                  <a:ext cx="958917" cy="246221"/>
                </a:xfrm>
                <a:prstGeom prst="rect">
                  <a:avLst/>
                </a:prstGeom>
                <a:solidFill>
                  <a:schemeClr val="bg2">
                    <a:alpha val="62000"/>
                  </a:schemeClr>
                </a:solid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000" b="1" dirty="0" err="1">
                      <a:solidFill>
                        <a:srgbClr val="FF0000"/>
                      </a:solidFill>
                      <a:latin typeface="Arial" charset="0"/>
                    </a:rPr>
                    <a:t>Plantio</a:t>
                  </a:r>
                  <a:r>
                    <a:rPr lang="en-US" sz="1000" b="1" dirty="0">
                      <a:solidFill>
                        <a:srgbClr val="FF0000"/>
                      </a:solidFill>
                      <a:latin typeface="Arial" charset="0"/>
                    </a:rPr>
                    <a:t>/</a:t>
                  </a:r>
                  <a:r>
                    <a:rPr lang="en-US" sz="1000" b="1" dirty="0" err="1">
                      <a:solidFill>
                        <a:srgbClr val="FF0000"/>
                      </a:solidFill>
                      <a:latin typeface="Arial" charset="0"/>
                    </a:rPr>
                    <a:t>corte</a:t>
                  </a:r>
                  <a:endParaRPr lang="pt-BR" sz="1000" b="1" dirty="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53" name="Chave direita 52"/>
          <p:cNvSpPr/>
          <p:nvPr/>
        </p:nvSpPr>
        <p:spPr>
          <a:xfrm rot="16200000" flipH="1">
            <a:off x="2558634" y="1481927"/>
            <a:ext cx="498340" cy="4392488"/>
          </a:xfrm>
          <a:prstGeom prst="rightBrace">
            <a:avLst/>
          </a:prstGeom>
          <a:noFill/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/>
          <p:cNvSpPr txBox="1"/>
          <p:nvPr/>
        </p:nvSpPr>
        <p:spPr>
          <a:xfrm>
            <a:off x="1619672" y="4129335"/>
            <a:ext cx="26827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CANA PLANTA DE 18 MESES</a:t>
            </a:r>
            <a:endParaRPr lang="pt-BR" sz="1400" b="1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2042322" y="4921423"/>
            <a:ext cx="18095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CANA SOCA SECA</a:t>
            </a:r>
            <a:endParaRPr lang="pt-BR" sz="1400" b="1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2677870" y="4509120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OU</a:t>
            </a:r>
            <a:endParaRPr lang="pt-BR" sz="1400" b="1" dirty="0"/>
          </a:p>
        </p:txBody>
      </p:sp>
      <p:sp>
        <p:nvSpPr>
          <p:cNvPr id="57" name="Seta em curva para a direita 56"/>
          <p:cNvSpPr/>
          <p:nvPr/>
        </p:nvSpPr>
        <p:spPr>
          <a:xfrm rot="20942548">
            <a:off x="1044283" y="4713976"/>
            <a:ext cx="792088" cy="1584176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2" name="Seta para a direita 61"/>
          <p:cNvSpPr/>
          <p:nvPr/>
        </p:nvSpPr>
        <p:spPr>
          <a:xfrm rot="19242704">
            <a:off x="1670177" y="4446545"/>
            <a:ext cx="360040" cy="28803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Seta para a direita 62"/>
          <p:cNvSpPr/>
          <p:nvPr/>
        </p:nvSpPr>
        <p:spPr>
          <a:xfrm rot="2214281">
            <a:off x="1670082" y="4717908"/>
            <a:ext cx="360040" cy="28803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/>
          <p:cNvSpPr txBox="1"/>
          <p:nvPr/>
        </p:nvSpPr>
        <p:spPr>
          <a:xfrm>
            <a:off x="2195736" y="5877272"/>
            <a:ext cx="13115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MESMO PTPI</a:t>
            </a:r>
            <a:endParaRPr lang="pt-BR" sz="1400" b="1" dirty="0"/>
          </a:p>
        </p:txBody>
      </p:sp>
      <p:sp>
        <p:nvSpPr>
          <p:cNvPr id="65" name="Seta para a direita 64"/>
          <p:cNvSpPr/>
          <p:nvPr/>
        </p:nvSpPr>
        <p:spPr>
          <a:xfrm>
            <a:off x="3760210" y="5877272"/>
            <a:ext cx="883798" cy="28803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/>
          <p:cNvSpPr txBox="1"/>
          <p:nvPr/>
        </p:nvSpPr>
        <p:spPr>
          <a:xfrm>
            <a:off x="4825389" y="5673442"/>
            <a:ext cx="305897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MESMA NECESSIDADE</a:t>
            </a:r>
          </a:p>
          <a:p>
            <a:pPr algn="ctr"/>
            <a:r>
              <a:rPr lang="pt-BR" sz="2000" b="1" dirty="0" smtClean="0"/>
              <a:t> DE EFEITO RESIDUAL</a:t>
            </a:r>
            <a:endParaRPr lang="pt-BR" sz="2000" b="1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4932040" y="4365104"/>
            <a:ext cx="46519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 smtClean="0">
                <a:latin typeface="Calibri"/>
              </a:rPr>
              <a:t>≠</a:t>
            </a:r>
            <a:endParaRPr lang="pt-BR" sz="4400" b="1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5442242" y="4377298"/>
            <a:ext cx="359425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EXPECTATIVAS DE CHUVA</a:t>
            </a:r>
          </a:p>
          <a:p>
            <a:pPr algn="ctr"/>
            <a:r>
              <a:rPr lang="pt-BR" sz="2000" b="1" dirty="0" smtClean="0"/>
              <a:t>DISPONIBILIDADE HIDRICA</a:t>
            </a:r>
            <a:endParaRPr lang="pt-BR" sz="2000" b="1" dirty="0"/>
          </a:p>
        </p:txBody>
      </p:sp>
      <p:pic>
        <p:nvPicPr>
          <p:cNvPr id="69" name="Imagem 68" descr="Logo Agrocon 23NOV0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2480" y="6606480"/>
            <a:ext cx="251520" cy="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CaixaDeTexto 57"/>
          <p:cNvSpPr txBox="1"/>
          <p:nvPr/>
        </p:nvSpPr>
        <p:spPr>
          <a:xfrm>
            <a:off x="1962465" y="109319"/>
            <a:ext cx="1223412" cy="523220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CANA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946</Words>
  <Application>Microsoft Office PowerPoint</Application>
  <PresentationFormat>Apresentação na tela (4:3)</PresentationFormat>
  <Paragraphs>338</Paragraphs>
  <Slides>63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63</vt:i4>
      </vt:variant>
    </vt:vector>
  </HeadingPairs>
  <TitlesOfParts>
    <vt:vector size="66" baseType="lpstr">
      <vt:lpstr>Tema do Office</vt:lpstr>
      <vt:lpstr>Planilha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Russo</dc:creator>
  <cp:lastModifiedBy>Marcelo</cp:lastModifiedBy>
  <cp:revision>228</cp:revision>
  <dcterms:created xsi:type="dcterms:W3CDTF">2010-04-15T12:23:36Z</dcterms:created>
  <dcterms:modified xsi:type="dcterms:W3CDTF">2016-03-01T03:37:17Z</dcterms:modified>
</cp:coreProperties>
</file>