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64" r:id="rId10"/>
    <p:sldId id="266" r:id="rId11"/>
    <p:sldId id="267" r:id="rId12"/>
    <p:sldId id="268" r:id="rId13"/>
    <p:sldId id="273" r:id="rId14"/>
    <p:sldId id="265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88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45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82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66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409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4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010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005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11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60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23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72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17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86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89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35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39A938-E743-4691-B3AE-15957D040DF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7DA42-957C-432B-B866-003258C5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899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328550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dirty="0" smtClean="0"/>
              <a:t>Terrorismo e Opinião Pública: perspectiva comparada entre Estados Unidos e Brasil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47921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39917" cy="6858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43979" y="6332815"/>
            <a:ext cx="2640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Fonte</a:t>
            </a:r>
            <a:r>
              <a:rPr lang="pt-BR" dirty="0" smtClean="0"/>
              <a:t>: LAPOP (2010), p.01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160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9212" y="0"/>
            <a:ext cx="13716000" cy="69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2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49604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7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9262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O tema do terrorismo tem a mesma relevância no Brasil quanto tem nos Estados Unidos?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92624"/>
            <a:ext cx="12192000" cy="5365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sz="2800" b="1" dirty="0" smtClean="0"/>
              <a:t>Fundamentos e Princípios contribuem para  a imagem brasileira</a:t>
            </a:r>
          </a:p>
          <a:p>
            <a:pPr marL="0" indent="0" algn="just">
              <a:buNone/>
            </a:pPr>
            <a:endParaRPr lang="pt-BR" sz="2800" b="1" dirty="0"/>
          </a:p>
          <a:p>
            <a:pPr algn="just"/>
            <a:endParaRPr lang="pt-BR" sz="2800" dirty="0" smtClean="0"/>
          </a:p>
          <a:p>
            <a:pPr algn="just"/>
            <a:r>
              <a:rPr lang="pt-BR" sz="2800" b="1" dirty="0" smtClean="0"/>
              <a:t>menor </a:t>
            </a:r>
            <a:r>
              <a:rPr lang="pt-BR" sz="2800" b="1" dirty="0" smtClean="0"/>
              <a:t>relevância estratégica </a:t>
            </a:r>
            <a:r>
              <a:rPr lang="pt-BR" sz="2800" b="1" dirty="0" smtClean="0"/>
              <a:t>global</a:t>
            </a:r>
          </a:p>
          <a:p>
            <a:pPr algn="just"/>
            <a:endParaRPr lang="pt-BR" sz="2800" b="1" dirty="0"/>
          </a:p>
          <a:p>
            <a:pPr algn="just"/>
            <a:endParaRPr lang="pt-BR" sz="2800" b="1" dirty="0" smtClean="0"/>
          </a:p>
          <a:p>
            <a:pPr algn="just"/>
            <a:r>
              <a:rPr lang="pt-BR" sz="2800" dirty="0" smtClean="0"/>
              <a:t>de </a:t>
            </a:r>
            <a:r>
              <a:rPr lang="pt-BR" sz="2800" dirty="0"/>
              <a:t>forma abrangente, podemos afirmar que terrorismo não é um tema de grande relevância em meio à opinião pública brasileira.</a:t>
            </a:r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5469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60198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/>
              <a:t>ESTADOS UNIDOS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tema adquiriu grande impacto após o 11/09 e se manteve relevante.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Efeito </a:t>
            </a:r>
            <a:r>
              <a:rPr lang="pt-BR" dirty="0" err="1" smtClean="0"/>
              <a:t>bottom</a:t>
            </a:r>
            <a:r>
              <a:rPr lang="pt-BR" dirty="0" smtClean="0"/>
              <a:t>-top: preocupação do público norte-americano reflete na formulação </a:t>
            </a:r>
            <a:r>
              <a:rPr lang="pt-BR" dirty="0" smtClean="0"/>
              <a:t>de medidas antiterrorismo.</a:t>
            </a:r>
            <a:endParaRPr lang="pt-BR" dirty="0" smtClean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Hegemonia dos EUA e política externa intervencionista tornam o país mais visado.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Foco da política externa em temas relacionados à segurança internacional e terrorismo.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/>
              <a:t>BRASIL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Ausência de grandes incidentes após a redemocratização.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Tema não aparece como preocupação da opinião pública.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Especialistas dizem que tradição de respeito à </a:t>
            </a:r>
            <a:r>
              <a:rPr lang="pt-BR" dirty="0" smtClean="0"/>
              <a:t>soberania, imagem </a:t>
            </a:r>
            <a:r>
              <a:rPr lang="pt-BR" dirty="0" smtClean="0"/>
              <a:t>e baixa intervenção internacional não tornam o Brasil um país visado.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Foco da política externa em temas relacionados ao desenvolvimento econômico.</a:t>
            </a:r>
          </a:p>
        </p:txBody>
      </p:sp>
    </p:spTree>
    <p:extLst>
      <p:ext uri="{BB962C8B-B14F-4D97-AF65-F5344CB8AC3E}">
        <p14:creationId xmlns:p14="http://schemas.microsoft.com/office/powerpoint/2010/main" val="230391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0611"/>
          </a:xfrm>
        </p:spPr>
        <p:txBody>
          <a:bodyPr/>
          <a:lstStyle/>
          <a:p>
            <a:pPr algn="ctr"/>
            <a:r>
              <a:rPr lang="pt-BR" b="1" dirty="0" smtClean="0"/>
              <a:t>BIBLIOGRAFIA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860612"/>
            <a:ext cx="12192000" cy="5997388"/>
          </a:xfrm>
        </p:spPr>
        <p:txBody>
          <a:bodyPr>
            <a:normAutofit/>
          </a:bodyPr>
          <a:lstStyle/>
          <a:p>
            <a:r>
              <a:rPr lang="pt-BR" dirty="0" smtClean="0"/>
              <a:t>CUNHA, Ciro Leal M. da. (2009). </a:t>
            </a:r>
            <a:r>
              <a:rPr lang="pt-BR" b="1" dirty="0" smtClean="0"/>
              <a:t>Terrorismo internacional e a política externa brasileira após o 11 de setembro.</a:t>
            </a:r>
            <a:r>
              <a:rPr lang="pt-BR" dirty="0" smtClean="0"/>
              <a:t> Brasília : Fundação Alexandre de Gusmão.</a:t>
            </a:r>
          </a:p>
          <a:p>
            <a:endParaRPr lang="pt-BR" dirty="0" smtClean="0"/>
          </a:p>
          <a:p>
            <a:r>
              <a:rPr lang="pt-BR" dirty="0" smtClean="0"/>
              <a:t>ERLENBUSCH, Verona (2015). </a:t>
            </a:r>
            <a:r>
              <a:rPr lang="pt-BR" b="1" dirty="0" err="1" smtClean="0"/>
              <a:t>Terrorism</a:t>
            </a:r>
            <a:r>
              <a:rPr lang="pt-BR" b="1" dirty="0" smtClean="0"/>
              <a:t> </a:t>
            </a:r>
            <a:r>
              <a:rPr lang="pt-BR" b="1" dirty="0" err="1" smtClean="0"/>
              <a:t>and</a:t>
            </a:r>
            <a:r>
              <a:rPr lang="pt-BR" b="1" dirty="0" smtClean="0"/>
              <a:t> </a:t>
            </a:r>
            <a:r>
              <a:rPr lang="pt-BR" b="1" dirty="0" err="1" smtClean="0"/>
              <a:t>revolutionary</a:t>
            </a:r>
            <a:r>
              <a:rPr lang="pt-BR" b="1" dirty="0" smtClean="0"/>
              <a:t> </a:t>
            </a:r>
            <a:r>
              <a:rPr lang="pt-BR" b="1" dirty="0" err="1" smtClean="0"/>
              <a:t>violence</a:t>
            </a:r>
            <a:r>
              <a:rPr lang="pt-BR" b="1" dirty="0" smtClean="0"/>
              <a:t>: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emergence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terrorism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French</a:t>
            </a:r>
            <a:r>
              <a:rPr lang="pt-BR" dirty="0" smtClean="0"/>
              <a:t> </a:t>
            </a:r>
            <a:r>
              <a:rPr lang="pt-BR" dirty="0" err="1" smtClean="0"/>
              <a:t>Revolution</a:t>
            </a:r>
            <a:r>
              <a:rPr lang="pt-BR" dirty="0" smtClean="0"/>
              <a:t>. </a:t>
            </a:r>
            <a:r>
              <a:rPr lang="pt-BR" dirty="0" err="1" smtClean="0"/>
              <a:t>Journal</a:t>
            </a:r>
            <a:r>
              <a:rPr lang="pt-BR" dirty="0" smtClean="0"/>
              <a:t> </a:t>
            </a:r>
            <a:r>
              <a:rPr lang="pt-BR" dirty="0" err="1" smtClean="0"/>
              <a:t>Critical</a:t>
            </a:r>
            <a:r>
              <a:rPr lang="pt-BR" dirty="0" smtClean="0"/>
              <a:t> </a:t>
            </a:r>
            <a:r>
              <a:rPr lang="pt-BR" dirty="0" err="1" smtClean="0"/>
              <a:t>Studies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Terrorism</a:t>
            </a:r>
            <a:r>
              <a:rPr lang="pt-BR" dirty="0" smtClean="0"/>
              <a:t> Volume 8, 2015 - </a:t>
            </a:r>
            <a:r>
              <a:rPr lang="pt-BR" dirty="0" err="1" smtClean="0"/>
              <a:t>Issue</a:t>
            </a:r>
            <a:r>
              <a:rPr lang="pt-BR" dirty="0" smtClean="0"/>
              <a:t> 2.</a:t>
            </a:r>
          </a:p>
          <a:p>
            <a:endParaRPr lang="pt-BR" dirty="0" smtClean="0"/>
          </a:p>
          <a:p>
            <a:r>
              <a:rPr lang="pt-BR" dirty="0" smtClean="0"/>
              <a:t>GALLUP (2020). </a:t>
            </a:r>
            <a:r>
              <a:rPr lang="pt-BR" b="1" dirty="0" err="1" smtClean="0"/>
              <a:t>Terrorism</a:t>
            </a:r>
            <a:r>
              <a:rPr lang="pt-BR" dirty="0" smtClean="0"/>
              <a:t>. Disponível em: https://news.gallup.com/poll/9208/sept-effects-though-largely-faded-persist.aspx. Acesso em: 08 de abril 2020.</a:t>
            </a:r>
          </a:p>
          <a:p>
            <a:endParaRPr lang="pt-BR" dirty="0" smtClean="0"/>
          </a:p>
          <a:p>
            <a:r>
              <a:rPr lang="pt-BR" dirty="0" smtClean="0"/>
              <a:t>GUIN, Theodore; HOFFMAN, Bruce (1993). </a:t>
            </a:r>
            <a:r>
              <a:rPr lang="pt-BR" b="1" dirty="0" smtClean="0"/>
              <a:t>The </a:t>
            </a:r>
            <a:r>
              <a:rPr lang="pt-BR" b="1" dirty="0" err="1" smtClean="0"/>
              <a:t>Impact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</a:t>
            </a:r>
            <a:r>
              <a:rPr lang="pt-BR" b="1" dirty="0" err="1" smtClean="0"/>
              <a:t>Terrorism</a:t>
            </a:r>
            <a:r>
              <a:rPr lang="pt-BR" b="1" dirty="0" smtClean="0"/>
              <a:t> </a:t>
            </a:r>
            <a:r>
              <a:rPr lang="pt-BR" b="1" dirty="0" err="1" smtClean="0"/>
              <a:t>on</a:t>
            </a:r>
            <a:r>
              <a:rPr lang="pt-BR" b="1" dirty="0" smtClean="0"/>
              <a:t> </a:t>
            </a:r>
            <a:r>
              <a:rPr lang="pt-BR" b="1" dirty="0" err="1" smtClean="0"/>
              <a:t>Public</a:t>
            </a:r>
            <a:r>
              <a:rPr lang="pt-BR" b="1" dirty="0" smtClean="0"/>
              <a:t> </a:t>
            </a:r>
            <a:r>
              <a:rPr lang="pt-BR" b="1" dirty="0" err="1" smtClean="0"/>
              <a:t>Opinion</a:t>
            </a:r>
            <a:r>
              <a:rPr lang="pt-BR" dirty="0" smtClean="0"/>
              <a:t>. </a:t>
            </a:r>
            <a:r>
              <a:rPr lang="pt-BR" dirty="0" err="1" smtClean="0"/>
              <a:t>Rand</a:t>
            </a:r>
            <a:r>
              <a:rPr lang="pt-BR" dirty="0" smtClean="0"/>
              <a:t> Corporation. Disponível em: file:///C:/Users/user/Downloads/MR225.pdf. Acesso em: 08 de abril. 2020.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IPSOS (2019</a:t>
            </a:r>
            <a:r>
              <a:rPr lang="pt-BR" b="1" dirty="0" smtClean="0"/>
              <a:t>). Crime, saúde e desemprego são as maiores preocupações dos brasileiros, revela pesquisa.</a:t>
            </a:r>
            <a:r>
              <a:rPr lang="pt-BR" dirty="0" smtClean="0"/>
              <a:t> Disponível em: https://www.moneytimes.com.br/crime-saude-e-desemprego-sao-as-maiores-preocupacoes-dos-brasileiros-revela-pesquisa/. Acesso em: 08 de abr. 2020.</a:t>
            </a:r>
          </a:p>
        </p:txBody>
      </p:sp>
    </p:spTree>
    <p:extLst>
      <p:ext uri="{BB962C8B-B14F-4D97-AF65-F5344CB8AC3E}">
        <p14:creationId xmlns:p14="http://schemas.microsoft.com/office/powerpoint/2010/main" val="2102331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STEVENS, M. J. (2003). </a:t>
            </a:r>
            <a:r>
              <a:rPr lang="pt-BR" b="1" dirty="0" smtClean="0"/>
              <a:t>The </a:t>
            </a:r>
            <a:r>
              <a:rPr lang="pt-BR" b="1" dirty="0" err="1" smtClean="0"/>
              <a:t>Impact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</a:t>
            </a:r>
            <a:r>
              <a:rPr lang="pt-BR" b="1" dirty="0" err="1" smtClean="0"/>
              <a:t>Terrorism</a:t>
            </a:r>
            <a:r>
              <a:rPr lang="pt-BR" b="1" dirty="0" smtClean="0"/>
              <a:t> </a:t>
            </a:r>
            <a:r>
              <a:rPr lang="pt-BR" b="1" dirty="0" err="1" smtClean="0"/>
              <a:t>on</a:t>
            </a:r>
            <a:r>
              <a:rPr lang="pt-BR" b="1" dirty="0" smtClean="0"/>
              <a:t> </a:t>
            </a:r>
            <a:r>
              <a:rPr lang="pt-BR" b="1" dirty="0" err="1" smtClean="0"/>
              <a:t>Public</a:t>
            </a:r>
            <a:r>
              <a:rPr lang="pt-BR" b="1" dirty="0" smtClean="0"/>
              <a:t> </a:t>
            </a:r>
            <a:r>
              <a:rPr lang="pt-BR" b="1" dirty="0" err="1" smtClean="0"/>
              <a:t>Opinion</a:t>
            </a:r>
            <a:r>
              <a:rPr lang="pt-BR" b="1" dirty="0" smtClean="0"/>
              <a:t> </a:t>
            </a:r>
            <a:r>
              <a:rPr lang="pt-BR" b="1" dirty="0" err="1" smtClean="0"/>
              <a:t>and</a:t>
            </a:r>
            <a:r>
              <a:rPr lang="pt-BR" b="1" dirty="0" smtClean="0"/>
              <a:t> </a:t>
            </a:r>
            <a:r>
              <a:rPr lang="pt-BR" b="1" dirty="0" err="1" smtClean="0"/>
              <a:t>Psychosocial</a:t>
            </a:r>
            <a:r>
              <a:rPr lang="pt-BR" b="1" dirty="0" smtClean="0"/>
              <a:t> </a:t>
            </a:r>
            <a:r>
              <a:rPr lang="pt-BR" b="1" dirty="0" err="1" smtClean="0"/>
              <a:t>Adjustment</a:t>
            </a:r>
            <a:r>
              <a:rPr lang="pt-BR" dirty="0" smtClean="0"/>
              <a:t>. </a:t>
            </a:r>
            <a:r>
              <a:rPr lang="pt-BR" dirty="0" err="1" smtClean="0"/>
              <a:t>Journal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Social </a:t>
            </a:r>
            <a:r>
              <a:rPr lang="pt-BR" dirty="0" err="1" smtClean="0"/>
              <a:t>Distress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Homeless</a:t>
            </a:r>
            <a:r>
              <a:rPr lang="pt-BR" dirty="0" smtClean="0"/>
              <a:t>, 12(4).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LAPOP – </a:t>
            </a:r>
            <a:r>
              <a:rPr lang="pt-BR" dirty="0" err="1" smtClean="0"/>
              <a:t>Latin</a:t>
            </a:r>
            <a:r>
              <a:rPr lang="pt-BR" dirty="0" smtClean="0"/>
              <a:t> </a:t>
            </a:r>
            <a:r>
              <a:rPr lang="pt-BR" dirty="0" err="1" smtClean="0"/>
              <a:t>America</a:t>
            </a:r>
            <a:r>
              <a:rPr lang="pt-BR" dirty="0" smtClean="0"/>
              <a:t> </a:t>
            </a:r>
            <a:r>
              <a:rPr lang="pt-BR" dirty="0" err="1" smtClean="0"/>
              <a:t>Public</a:t>
            </a:r>
            <a:r>
              <a:rPr lang="pt-BR" dirty="0" smtClean="0"/>
              <a:t> </a:t>
            </a:r>
            <a:r>
              <a:rPr lang="pt-BR" dirty="0" err="1" smtClean="0"/>
              <a:t>Opinion</a:t>
            </a:r>
            <a:r>
              <a:rPr lang="pt-BR" dirty="0" smtClean="0"/>
              <a:t> Project (2010</a:t>
            </a:r>
            <a:r>
              <a:rPr lang="pt-BR" b="1" dirty="0" smtClean="0"/>
              <a:t>). </a:t>
            </a:r>
            <a:r>
              <a:rPr lang="pt-BR" b="1" dirty="0" err="1" smtClean="0"/>
              <a:t>Citizen</a:t>
            </a:r>
            <a:r>
              <a:rPr lang="pt-BR" b="1" dirty="0" smtClean="0"/>
              <a:t> </a:t>
            </a:r>
            <a:r>
              <a:rPr lang="pt-BR" b="1" dirty="0" err="1" smtClean="0"/>
              <a:t>Fears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</a:t>
            </a:r>
            <a:r>
              <a:rPr lang="pt-BR" b="1" dirty="0" err="1" smtClean="0"/>
              <a:t>Terrorism</a:t>
            </a:r>
            <a:r>
              <a:rPr lang="pt-BR" b="1" dirty="0" smtClean="0"/>
              <a:t> in </a:t>
            </a:r>
            <a:r>
              <a:rPr lang="pt-BR" b="1" dirty="0" err="1" smtClean="0"/>
              <a:t>the</a:t>
            </a:r>
            <a:r>
              <a:rPr lang="pt-BR" b="1" dirty="0" smtClean="0"/>
              <a:t> </a:t>
            </a:r>
            <a:r>
              <a:rPr lang="pt-BR" b="1" dirty="0" err="1" smtClean="0"/>
              <a:t>Americas</a:t>
            </a:r>
            <a:r>
              <a:rPr lang="pt-BR" dirty="0" smtClean="0"/>
              <a:t>. </a:t>
            </a:r>
            <a:r>
              <a:rPr lang="pt-BR" dirty="0" err="1" smtClean="0"/>
              <a:t>Americas</a:t>
            </a:r>
            <a:r>
              <a:rPr lang="pt-BR" dirty="0" smtClean="0"/>
              <a:t> </a:t>
            </a:r>
            <a:r>
              <a:rPr lang="pt-BR" dirty="0" err="1" smtClean="0"/>
              <a:t>Barometer</a:t>
            </a:r>
            <a:r>
              <a:rPr lang="pt-BR" dirty="0" smtClean="0"/>
              <a:t> Insights: 2010 (No. 46). Disponível em: https://www.vanderbilt.edu/lapop/insights/I0846en_Citizen_Fears_of_Terrorism_in_the_Americas.pdf. Acesso em 08 de abri. 2020.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MUELLER, John; STEWART, Mark (2018). </a:t>
            </a:r>
            <a:r>
              <a:rPr lang="pt-BR" b="1" dirty="0" smtClean="0"/>
              <a:t>PUBLIC OPINION AND COUNTERTERRORISM POLICY</a:t>
            </a:r>
            <a:r>
              <a:rPr lang="pt-BR" dirty="0" smtClean="0"/>
              <a:t>. Cato </a:t>
            </a:r>
            <a:r>
              <a:rPr lang="pt-BR" dirty="0" err="1" smtClean="0"/>
              <a:t>Institute</a:t>
            </a:r>
            <a:r>
              <a:rPr lang="pt-BR" dirty="0" smtClean="0"/>
              <a:t>. Disponível em: https://www.cato.org/sites/cato.org/files/pubs/pdf/white-paper-public-opinion-counterterrorism-policy.pdf. Acesso em: 07 de abr. 2020.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PEW RESEARCH CENTER (2018). </a:t>
            </a:r>
            <a:r>
              <a:rPr lang="pt-BR" b="1" dirty="0" err="1" smtClean="0"/>
              <a:t>Economic</a:t>
            </a:r>
            <a:r>
              <a:rPr lang="pt-BR" b="1" dirty="0" smtClean="0"/>
              <a:t> </a:t>
            </a:r>
            <a:r>
              <a:rPr lang="pt-BR" b="1" dirty="0" err="1" smtClean="0"/>
              <a:t>Issues</a:t>
            </a:r>
            <a:r>
              <a:rPr lang="pt-BR" b="1" dirty="0" smtClean="0"/>
              <a:t> Decline </a:t>
            </a:r>
            <a:r>
              <a:rPr lang="pt-BR" b="1" dirty="0" err="1" smtClean="0"/>
              <a:t>Among</a:t>
            </a:r>
            <a:r>
              <a:rPr lang="pt-BR" b="1" dirty="0" smtClean="0"/>
              <a:t> </a:t>
            </a:r>
            <a:r>
              <a:rPr lang="pt-BR" b="1" dirty="0" err="1" smtClean="0"/>
              <a:t>Public’s</a:t>
            </a:r>
            <a:r>
              <a:rPr lang="pt-BR" b="1" dirty="0" smtClean="0"/>
              <a:t> </a:t>
            </a:r>
            <a:r>
              <a:rPr lang="pt-BR" b="1" dirty="0" err="1" smtClean="0"/>
              <a:t>Policy</a:t>
            </a:r>
            <a:r>
              <a:rPr lang="pt-BR" b="1" dirty="0" smtClean="0"/>
              <a:t> </a:t>
            </a:r>
            <a:r>
              <a:rPr lang="pt-BR" b="1" dirty="0" err="1" smtClean="0"/>
              <a:t>Priorities</a:t>
            </a:r>
            <a:r>
              <a:rPr lang="pt-BR" dirty="0" smtClean="0"/>
              <a:t>. Disponível </a:t>
            </a:r>
            <a:r>
              <a:rPr lang="pt-BR" dirty="0" err="1" smtClean="0"/>
              <a:t>em:file</a:t>
            </a:r>
            <a:r>
              <a:rPr lang="pt-BR" dirty="0" smtClean="0"/>
              <a:t>:///C:/</a:t>
            </a:r>
            <a:r>
              <a:rPr lang="pt-BR" dirty="0" err="1" smtClean="0"/>
              <a:t>Users</a:t>
            </a:r>
            <a:r>
              <a:rPr lang="pt-BR" dirty="0" smtClean="0"/>
              <a:t>/user/Downloads/1-25-18-Priorities-release1%20.pdf. Acesso em 06 de abril 2020.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U.S DEPARTMENT OF STATE (2017). </a:t>
            </a:r>
            <a:r>
              <a:rPr lang="pt-BR" b="1" dirty="0" err="1" smtClean="0"/>
              <a:t>Foreign</a:t>
            </a:r>
            <a:r>
              <a:rPr lang="pt-BR" b="1" dirty="0" smtClean="0"/>
              <a:t> </a:t>
            </a:r>
            <a:r>
              <a:rPr lang="pt-BR" b="1" dirty="0" err="1" smtClean="0"/>
              <a:t>Terrorist</a:t>
            </a:r>
            <a:r>
              <a:rPr lang="pt-BR" b="1" dirty="0" smtClean="0"/>
              <a:t> </a:t>
            </a:r>
            <a:r>
              <a:rPr lang="pt-BR" b="1" dirty="0" err="1" smtClean="0"/>
              <a:t>Organizations</a:t>
            </a:r>
            <a:r>
              <a:rPr lang="pt-BR" dirty="0" smtClean="0"/>
              <a:t>. Disponível em: https://2009-2017.state.gov/j/ct/rls/other/des/123085.htm. Acesso em: 08 de abril 2020.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96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pt-BR" sz="8800" b="1" dirty="0" smtClean="0"/>
              <a:t>O que é terrorismo?</a:t>
            </a:r>
            <a:endParaRPr lang="pt-BR" sz="8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pt-BR" dirty="0" smtClean="0"/>
              <a:t>primeiras </a:t>
            </a:r>
            <a:r>
              <a:rPr lang="pt-BR" dirty="0" err="1" smtClean="0"/>
              <a:t>conceitualizações</a:t>
            </a:r>
            <a:r>
              <a:rPr lang="pt-BR" dirty="0" smtClean="0"/>
              <a:t> durante a Revolução Francesa (</a:t>
            </a:r>
            <a:r>
              <a:rPr lang="pt-BR" dirty="0" err="1" smtClean="0"/>
              <a:t>Erlenbusch</a:t>
            </a:r>
            <a:r>
              <a:rPr lang="pt-BR" dirty="0" smtClean="0"/>
              <a:t>, 2015)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-Falta de uma definição única e específica sobre o tema</a:t>
            </a:r>
          </a:p>
          <a:p>
            <a:r>
              <a:rPr lang="pt-BR" dirty="0" smtClean="0"/>
              <a:t> após 75 anos, os membros das Nações Unidas ainda não chegaram em um consenso sobre uma definição para “terrorismo”.</a:t>
            </a:r>
          </a:p>
          <a:p>
            <a:endParaRPr lang="pt-BR" dirty="0" smtClean="0"/>
          </a:p>
          <a:p>
            <a:r>
              <a:rPr lang="pt-BR" dirty="0" smtClean="0"/>
              <a:t> Mesmo dentro de países, como os Estados Unidos, diferentes órgãos possuem suas próprias definições a respeito do que constitui “terrorismo”.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 </a:t>
            </a:r>
            <a:r>
              <a:rPr lang="pt-BR" i="1" dirty="0" err="1" smtClean="0"/>
              <a:t>one</a:t>
            </a:r>
            <a:r>
              <a:rPr lang="pt-BR" i="1" dirty="0" smtClean="0"/>
              <a:t> </a:t>
            </a:r>
            <a:r>
              <a:rPr lang="pt-BR" i="1" dirty="0" err="1" smtClean="0"/>
              <a:t>state's</a:t>
            </a:r>
            <a:r>
              <a:rPr lang="pt-BR" i="1" dirty="0" smtClean="0"/>
              <a:t> "</a:t>
            </a:r>
            <a:r>
              <a:rPr lang="pt-BR" i="1" dirty="0" err="1" smtClean="0"/>
              <a:t>terrorist</a:t>
            </a:r>
            <a:r>
              <a:rPr lang="pt-BR" i="1" dirty="0" smtClean="0"/>
              <a:t>" </a:t>
            </a:r>
            <a:r>
              <a:rPr lang="pt-BR" i="1" dirty="0" err="1" smtClean="0"/>
              <a:t>is</a:t>
            </a:r>
            <a:r>
              <a:rPr lang="pt-BR" i="1" dirty="0" smtClean="0"/>
              <a:t> </a:t>
            </a:r>
            <a:r>
              <a:rPr lang="pt-BR" i="1" dirty="0" err="1" smtClean="0"/>
              <a:t>another</a:t>
            </a:r>
            <a:r>
              <a:rPr lang="pt-BR" i="1" dirty="0" smtClean="0"/>
              <a:t> </a:t>
            </a:r>
            <a:r>
              <a:rPr lang="pt-BR" i="1" dirty="0" err="1" smtClean="0"/>
              <a:t>state's</a:t>
            </a:r>
            <a:r>
              <a:rPr lang="pt-BR" i="1" dirty="0" smtClean="0"/>
              <a:t> "</a:t>
            </a:r>
            <a:r>
              <a:rPr lang="pt-BR" i="1" dirty="0" err="1" smtClean="0"/>
              <a:t>freedom</a:t>
            </a:r>
            <a:r>
              <a:rPr lang="pt-BR" i="1" dirty="0" smtClean="0"/>
              <a:t> </a:t>
            </a:r>
            <a:r>
              <a:rPr lang="pt-BR" i="1" dirty="0" err="1" smtClean="0"/>
              <a:t>fighter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581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1520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/>
              <a:t>Algumas definições propostas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1522"/>
            <a:ext cx="12192000" cy="595647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 smtClean="0"/>
              <a:t> Assembleia </a:t>
            </a:r>
            <a:r>
              <a:rPr lang="en-US" b="1" dirty="0" err="1" smtClean="0"/>
              <a:t>Geral</a:t>
            </a:r>
            <a:r>
              <a:rPr lang="en-US" b="1" dirty="0" smtClean="0"/>
              <a:t> das </a:t>
            </a:r>
            <a:r>
              <a:rPr lang="en-US" b="1" dirty="0" err="1" smtClean="0"/>
              <a:t>Nações</a:t>
            </a:r>
            <a:r>
              <a:rPr lang="en-US" b="1" dirty="0" smtClean="0"/>
              <a:t> </a:t>
            </a:r>
            <a:r>
              <a:rPr lang="en-US" b="1" dirty="0" err="1" smtClean="0"/>
              <a:t>Unidas</a:t>
            </a:r>
            <a:r>
              <a:rPr lang="en-US" b="1" dirty="0" smtClean="0"/>
              <a:t> RES/49/60 (1995).</a:t>
            </a:r>
            <a:r>
              <a:rPr lang="en-US" dirty="0" smtClean="0"/>
              <a:t> Criminal acts intended or calculated </a:t>
            </a:r>
            <a:r>
              <a:rPr lang="en-US" i="1" dirty="0" smtClean="0"/>
              <a:t>to </a:t>
            </a:r>
            <a:r>
              <a:rPr lang="en-US" i="1" u="sng" dirty="0" smtClean="0"/>
              <a:t>provoke a state of terror in the general public</a:t>
            </a:r>
            <a:r>
              <a:rPr lang="en-US" dirty="0" smtClean="0"/>
              <a:t>, a group of persons or particular persons for political purposes are in any circumstance unjustifiable, whatever the considerations of a political, philosophical, ideological, racial, ethnic, religious or any other nature that may be invoked to justify them.</a:t>
            </a:r>
          </a:p>
          <a:p>
            <a:pPr algn="just"/>
            <a:r>
              <a:rPr lang="en-US" b="1" dirty="0" err="1" smtClean="0"/>
              <a:t>Conselho</a:t>
            </a:r>
            <a:r>
              <a:rPr lang="en-US" b="1" dirty="0" smtClean="0"/>
              <a:t> de </a:t>
            </a:r>
            <a:r>
              <a:rPr lang="en-US" b="1" dirty="0" err="1" smtClean="0"/>
              <a:t>Segurança</a:t>
            </a:r>
            <a:r>
              <a:rPr lang="en-US" b="1" dirty="0" smtClean="0"/>
              <a:t> das </a:t>
            </a:r>
            <a:r>
              <a:rPr lang="en-US" b="1" dirty="0" err="1" smtClean="0"/>
              <a:t>Nações</a:t>
            </a:r>
            <a:r>
              <a:rPr lang="en-US" b="1" dirty="0" smtClean="0"/>
              <a:t> </a:t>
            </a:r>
            <a:r>
              <a:rPr lang="en-US" b="1" dirty="0" err="1" smtClean="0"/>
              <a:t>Unidas</a:t>
            </a:r>
            <a:r>
              <a:rPr lang="en-US" b="1" dirty="0" smtClean="0"/>
              <a:t> RES 1566 (2004). </a:t>
            </a:r>
            <a:r>
              <a:rPr lang="en-US" dirty="0" smtClean="0"/>
              <a:t>Threats to international peace and security caused by terrorist acts: criminal acts, including against civilians, committed with the intent to cause death or serious bodily injury, or taking of hostages, with the purpose </a:t>
            </a:r>
            <a:r>
              <a:rPr lang="en-US" i="1" u="sng" dirty="0" smtClean="0"/>
              <a:t>to provoke a state of terror in the general public or in a group of persons or particular persons, intimidate a population or compel a government or an international organization to do or to abstain from doing any act.</a:t>
            </a:r>
          </a:p>
          <a:p>
            <a:pPr algn="just"/>
            <a:r>
              <a:rPr lang="en-US" b="1" dirty="0" err="1" smtClean="0"/>
              <a:t>União</a:t>
            </a:r>
            <a:r>
              <a:rPr lang="en-US" b="1" dirty="0" smtClean="0"/>
              <a:t> </a:t>
            </a:r>
            <a:r>
              <a:rPr lang="en-US" b="1" dirty="0" err="1" smtClean="0"/>
              <a:t>Europeia</a:t>
            </a:r>
            <a:r>
              <a:rPr lang="en-US" b="1" dirty="0" smtClean="0"/>
              <a:t>. Framework Decision on Combating Terrorism (2002):</a:t>
            </a:r>
            <a:r>
              <a:rPr lang="en-US" dirty="0" smtClean="0"/>
              <a:t> given their nature or context, may seriously damage a country or an international organization where committed with the aim of</a:t>
            </a:r>
            <a:r>
              <a:rPr lang="en-US" i="1" dirty="0" smtClean="0"/>
              <a:t>: </a:t>
            </a:r>
            <a:r>
              <a:rPr lang="en-US" i="1" u="sng" dirty="0" smtClean="0"/>
              <a:t>seriously intimidating a population; or unduly compelling a Government or international organization to perform or abstain from performing any act</a:t>
            </a:r>
            <a:r>
              <a:rPr lang="en-US" u="sng" dirty="0" smtClean="0"/>
              <a:t>; </a:t>
            </a:r>
            <a:r>
              <a:rPr lang="en-US" dirty="0" smtClean="0"/>
              <a:t>or seriously destabilizing or destroying the fundamental political, constitutional, economic or social structures of a country or an international organization.</a:t>
            </a:r>
          </a:p>
          <a:p>
            <a:pPr algn="just"/>
            <a:r>
              <a:rPr lang="en-US" b="1" dirty="0" err="1" smtClean="0"/>
              <a:t>Estados</a:t>
            </a:r>
            <a:r>
              <a:rPr lang="en-US" b="1" dirty="0" smtClean="0"/>
              <a:t> </a:t>
            </a:r>
            <a:r>
              <a:rPr lang="en-US" b="1" dirty="0" err="1" smtClean="0"/>
              <a:t>Unidos</a:t>
            </a:r>
            <a:r>
              <a:rPr lang="en-US" b="1" dirty="0" smtClean="0"/>
              <a:t>. 18 U.S. Code § 2331:</a:t>
            </a:r>
            <a:r>
              <a:rPr lang="en-US" dirty="0" smtClean="0"/>
              <a:t> the term “international terrorism” means activities that—(A)involve violent acts or acts dangerous to human life that are a violation of the criminal laws of the United States or of any State, or that would be a criminal violation if committed within the jurisdiction of the United States or of any State; (B)appear to be intended— (</a:t>
            </a:r>
            <a:r>
              <a:rPr lang="en-US" i="1" u="sng" dirty="0" err="1" smtClean="0"/>
              <a:t>i</a:t>
            </a:r>
            <a:r>
              <a:rPr lang="en-US" i="1" u="sng" dirty="0" smtClean="0"/>
              <a:t>)to intimidate or coerce a civilian population; </a:t>
            </a:r>
            <a:r>
              <a:rPr lang="en-US" dirty="0" smtClean="0"/>
              <a:t>(ii)to </a:t>
            </a:r>
            <a:r>
              <a:rPr lang="pt-BR" dirty="0" err="1" smtClean="0"/>
              <a:t>influence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policy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a </a:t>
            </a:r>
            <a:r>
              <a:rPr lang="pt-BR" dirty="0" err="1" smtClean="0"/>
              <a:t>government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</a:t>
            </a:r>
            <a:r>
              <a:rPr lang="pt-BR" dirty="0" err="1" smtClean="0"/>
              <a:t>intimidation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coercion</a:t>
            </a:r>
            <a:r>
              <a:rPr lang="pt-BR" dirty="0" smtClean="0"/>
              <a:t>; </a:t>
            </a:r>
            <a:r>
              <a:rPr lang="pt-BR" dirty="0" err="1" smtClean="0"/>
              <a:t>or</a:t>
            </a:r>
            <a:r>
              <a:rPr lang="pt-BR" dirty="0" smtClean="0"/>
              <a:t> (</a:t>
            </a:r>
            <a:r>
              <a:rPr lang="pt-BR" dirty="0" err="1" smtClean="0"/>
              <a:t>iii</a:t>
            </a:r>
            <a:r>
              <a:rPr lang="pt-BR" dirty="0" smtClean="0"/>
              <a:t>)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affect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conduct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a </a:t>
            </a:r>
            <a:r>
              <a:rPr lang="pt-BR" dirty="0" err="1" smtClean="0"/>
              <a:t>government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</a:t>
            </a:r>
            <a:r>
              <a:rPr lang="pt-BR" dirty="0" err="1" smtClean="0"/>
              <a:t>mass</a:t>
            </a:r>
            <a:r>
              <a:rPr lang="pt-BR" dirty="0" smtClean="0"/>
              <a:t> </a:t>
            </a:r>
            <a:r>
              <a:rPr lang="pt-BR" dirty="0" err="1" smtClean="0"/>
              <a:t>destruction</a:t>
            </a:r>
            <a:r>
              <a:rPr lang="pt-BR" dirty="0" smtClean="0"/>
              <a:t>, </a:t>
            </a:r>
            <a:r>
              <a:rPr lang="pt-BR" dirty="0" err="1" smtClean="0"/>
              <a:t>assassination</a:t>
            </a:r>
            <a:r>
              <a:rPr lang="pt-BR" dirty="0" smtClean="0"/>
              <a:t>,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kidnapping</a:t>
            </a:r>
            <a:r>
              <a:rPr lang="pt-BR" dirty="0" smtClean="0"/>
              <a:t>; </a:t>
            </a:r>
            <a:r>
              <a:rPr lang="pt-BR" dirty="0" err="1" smtClean="0"/>
              <a:t>and</a:t>
            </a:r>
            <a:r>
              <a:rPr lang="pt-BR" dirty="0" smtClean="0"/>
              <a:t> (C)</a:t>
            </a:r>
            <a:r>
              <a:rPr lang="pt-BR" dirty="0" err="1" smtClean="0"/>
              <a:t>occur</a:t>
            </a:r>
            <a:r>
              <a:rPr lang="pt-BR" dirty="0" smtClean="0"/>
              <a:t> </a:t>
            </a:r>
            <a:r>
              <a:rPr lang="pt-BR" dirty="0" err="1" smtClean="0"/>
              <a:t>primarily</a:t>
            </a:r>
            <a:r>
              <a:rPr lang="pt-BR" dirty="0" smtClean="0"/>
              <a:t> </a:t>
            </a:r>
            <a:r>
              <a:rPr lang="pt-BR" dirty="0" err="1" smtClean="0"/>
              <a:t>outside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territorial </a:t>
            </a:r>
            <a:r>
              <a:rPr lang="pt-BR" dirty="0" err="1" smtClean="0"/>
              <a:t>jurisdiction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United </a:t>
            </a:r>
            <a:r>
              <a:rPr lang="pt-BR" dirty="0" err="1" smtClean="0"/>
              <a:t>States</a:t>
            </a:r>
            <a:r>
              <a:rPr lang="pt-BR" dirty="0" smtClean="0"/>
              <a:t>,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transcend</a:t>
            </a:r>
            <a:r>
              <a:rPr lang="pt-BR" dirty="0" smtClean="0"/>
              <a:t> </a:t>
            </a:r>
            <a:r>
              <a:rPr lang="pt-BR" dirty="0" err="1" smtClean="0"/>
              <a:t>national</a:t>
            </a:r>
            <a:r>
              <a:rPr lang="pt-BR" dirty="0" smtClean="0"/>
              <a:t> </a:t>
            </a:r>
            <a:r>
              <a:rPr lang="pt-BR" dirty="0" err="1" smtClean="0"/>
              <a:t>boundaries</a:t>
            </a:r>
            <a:r>
              <a:rPr lang="pt-BR" dirty="0" smtClean="0"/>
              <a:t> in </a:t>
            </a:r>
            <a:r>
              <a:rPr lang="pt-BR" dirty="0" err="1" smtClean="0"/>
              <a:t>terms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means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</a:t>
            </a:r>
            <a:r>
              <a:rPr lang="pt-BR" dirty="0" err="1" smtClean="0"/>
              <a:t>which</a:t>
            </a:r>
            <a:r>
              <a:rPr lang="pt-BR" dirty="0" smtClean="0"/>
              <a:t> </a:t>
            </a:r>
            <a:r>
              <a:rPr lang="pt-BR" dirty="0" err="1" smtClean="0"/>
              <a:t>they</a:t>
            </a:r>
            <a:r>
              <a:rPr lang="pt-BR" dirty="0" smtClean="0"/>
              <a:t> are </a:t>
            </a:r>
            <a:r>
              <a:rPr lang="pt-BR" dirty="0" err="1" smtClean="0"/>
              <a:t>accomplished</a:t>
            </a:r>
            <a:r>
              <a:rPr lang="pt-BR" dirty="0" smtClean="0"/>
              <a:t>,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persons</a:t>
            </a:r>
            <a:r>
              <a:rPr lang="pt-BR" dirty="0" smtClean="0"/>
              <a:t> </a:t>
            </a:r>
            <a:r>
              <a:rPr lang="pt-BR" dirty="0" err="1" smtClean="0"/>
              <a:t>they</a:t>
            </a:r>
            <a:r>
              <a:rPr lang="pt-BR" dirty="0" smtClean="0"/>
              <a:t> </a:t>
            </a:r>
            <a:r>
              <a:rPr lang="pt-BR" dirty="0" err="1" smtClean="0"/>
              <a:t>appear</a:t>
            </a:r>
            <a:r>
              <a:rPr lang="pt-BR" dirty="0" smtClean="0"/>
              <a:t> </a:t>
            </a:r>
            <a:r>
              <a:rPr lang="pt-BR" dirty="0" err="1" smtClean="0"/>
              <a:t>intended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intimidate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coerce</a:t>
            </a:r>
            <a:r>
              <a:rPr lang="pt-BR" dirty="0" smtClean="0"/>
              <a:t>,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locale</a:t>
            </a:r>
            <a:r>
              <a:rPr lang="pt-BR" dirty="0" smtClean="0"/>
              <a:t> in </a:t>
            </a:r>
            <a:r>
              <a:rPr lang="pt-BR" dirty="0" err="1" smtClean="0"/>
              <a:t>which</a:t>
            </a:r>
            <a:r>
              <a:rPr lang="pt-BR" dirty="0" smtClean="0"/>
              <a:t> </a:t>
            </a:r>
            <a:r>
              <a:rPr lang="pt-BR" dirty="0" err="1" smtClean="0"/>
              <a:t>their</a:t>
            </a:r>
            <a:r>
              <a:rPr lang="pt-BR" dirty="0" smtClean="0"/>
              <a:t> </a:t>
            </a:r>
            <a:r>
              <a:rPr lang="pt-BR" dirty="0" err="1" smtClean="0"/>
              <a:t>perpetrators</a:t>
            </a:r>
            <a:r>
              <a:rPr lang="pt-BR" dirty="0" smtClean="0"/>
              <a:t> </a:t>
            </a:r>
            <a:r>
              <a:rPr lang="pt-BR" dirty="0" err="1" smtClean="0"/>
              <a:t>operate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seek</a:t>
            </a:r>
            <a:r>
              <a:rPr lang="pt-BR" dirty="0" smtClean="0"/>
              <a:t> </a:t>
            </a:r>
            <a:r>
              <a:rPr lang="pt-BR" dirty="0" err="1" smtClean="0"/>
              <a:t>asylum</a:t>
            </a:r>
            <a:r>
              <a:rPr lang="pt-BR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3293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Por que o estudo da Opinião </a:t>
            </a:r>
            <a:r>
              <a:rPr lang="pt-BR" b="1" dirty="0"/>
              <a:t>P</a:t>
            </a:r>
            <a:r>
              <a:rPr lang="pt-BR" b="1" dirty="0" smtClean="0"/>
              <a:t>ública é relevante no conhecimento sobre terrorismo?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o efeito de um grupo ou ato terrorista sobre opinião pública é um fator primordial dentro da lógica do “terrorismo”.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smtClean="0"/>
              <a:t>atos </a:t>
            </a:r>
            <a:r>
              <a:rPr lang="pt-BR" sz="2400" dirty="0" smtClean="0"/>
              <a:t>terroristas possuem um efeito fisicamente limitado sobre um território ou população de um Estado, no entanto, as consequências psicológicas sobre a população podem gerar pressões por parte da opinião pública que devem ser observadas.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 governos se preocupam com o que o público pensa e a maneira como eles respondem ao terrorismo reflete essa preocupação.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6859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85649" cy="96818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b="1" dirty="0" smtClean="0"/>
              <a:t>Terrorismo nos Estados Unidos</a:t>
            </a:r>
            <a:endParaRPr lang="pt-BR" sz="7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0" y="968189"/>
            <a:ext cx="12353365" cy="3765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</a:rPr>
              <a:t>- evolução da importância do tema sobre a sociedade norte-americana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4707"/>
            <a:ext cx="12185649" cy="514396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3647" y="6509501"/>
            <a:ext cx="12185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Fonte</a:t>
            </a:r>
            <a:r>
              <a:rPr lang="en-US" dirty="0" smtClean="0"/>
              <a:t>: The Impact of Terrorism on Public Opinion, 1988 to 1989 (GUIN e HOFFMAN,  HOFFMAN, 1993, p.07).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463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8866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6488668"/>
            <a:ext cx="9197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Fonte</a:t>
            </a:r>
            <a:r>
              <a:rPr lang="en-US" b="1" dirty="0" smtClean="0"/>
              <a:t>:</a:t>
            </a:r>
            <a:r>
              <a:rPr lang="en-US" dirty="0" smtClean="0"/>
              <a:t> The Impact of Terrorism on Public Opinion, 1988 to 1989 (GUIN e HOFFMAN, 1993, p.16).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846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064621" cy="1400530"/>
          </a:xfrm>
        </p:spPr>
        <p:txBody>
          <a:bodyPr/>
          <a:lstStyle/>
          <a:p>
            <a:r>
              <a:rPr lang="pt-BR" dirty="0"/>
              <a:t>- o que mudou na opinião pública após os atentados de 11 de setembro?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0530"/>
            <a:ext cx="12192000" cy="508813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" y="6488668"/>
            <a:ext cx="8471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Fonte</a:t>
            </a:r>
            <a:r>
              <a:rPr lang="pt-BR" dirty="0" smtClean="0"/>
              <a:t>: </a:t>
            </a:r>
            <a:r>
              <a:rPr lang="pt-BR" dirty="0" err="1" smtClean="0"/>
              <a:t>Public</a:t>
            </a:r>
            <a:r>
              <a:rPr lang="pt-BR" dirty="0" smtClean="0"/>
              <a:t> </a:t>
            </a:r>
            <a:r>
              <a:rPr lang="pt-BR" dirty="0" err="1" smtClean="0"/>
              <a:t>Opinion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Counterterrorism</a:t>
            </a:r>
            <a:r>
              <a:rPr lang="pt-BR" dirty="0" smtClean="0"/>
              <a:t> </a:t>
            </a:r>
            <a:r>
              <a:rPr lang="pt-BR" dirty="0" err="1" smtClean="0"/>
              <a:t>Policy</a:t>
            </a:r>
            <a:r>
              <a:rPr lang="pt-BR" dirty="0" smtClean="0"/>
              <a:t>, 2018, p.32.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70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182" y="136478"/>
            <a:ext cx="11859905" cy="1716770"/>
          </a:xfrm>
        </p:spPr>
        <p:txBody>
          <a:bodyPr/>
          <a:lstStyle/>
          <a:p>
            <a:r>
              <a:rPr lang="pt-BR" sz="4800" dirty="0" smtClean="0"/>
              <a:t>Análise do cenário pós 11 de setembro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182" y="1525702"/>
            <a:ext cx="11859905" cy="4888746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sz="2800" dirty="0" smtClean="0"/>
              <a:t>Medo do terrorismo variou pouco após os atentados ao WTC e ao Pentágono</a:t>
            </a:r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Opinião pública influencia políticas públicas  medidas antiterrorismo.</a:t>
            </a:r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Caráter vago da ameaça terrorista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7148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sz="9600" b="1" dirty="0" smtClean="0"/>
              <a:t>Terrorismo no Brasil</a:t>
            </a:r>
            <a:endParaRPr lang="pt-BR" sz="96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277470"/>
            <a:ext cx="12192000" cy="55805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-</a:t>
            </a:r>
            <a:r>
              <a:rPr lang="pt-BR" b="1" dirty="0" smtClean="0"/>
              <a:t>Histórico</a:t>
            </a:r>
            <a:r>
              <a:rPr lang="pt-BR" dirty="0" smtClean="0"/>
              <a:t>: em geral, o terrorismo internacional nunca se configurou como uma questão de relevância interna ou externa.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-</a:t>
            </a:r>
            <a:r>
              <a:rPr lang="pt-BR" b="1" dirty="0" smtClean="0"/>
              <a:t>LEI Nº 13.260 (2016) Art. 2º </a:t>
            </a:r>
            <a:r>
              <a:rPr lang="pt-BR" dirty="0" smtClean="0"/>
              <a:t>O terrorismo consiste na prática por um ou mais indivíduos dos atos previstos neste artigo, por razões de xenofobia, discriminação ou preconceito de raça, cor, etnia e religião, quando cometidos com a finalidade de provocar terror social ou generalizado, expondo a perigo pessoa, patrimônio, a paz pública ou a incolumidade pública.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-</a:t>
            </a:r>
            <a:r>
              <a:rPr lang="pt-BR" b="1" dirty="0" smtClean="0"/>
              <a:t>Internacionalmente</a:t>
            </a:r>
            <a:r>
              <a:rPr lang="pt-BR" dirty="0" smtClean="0"/>
              <a:t> - tradicionalmente, o Brasil segue a ONU nessa questão.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2017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1548</TotalTime>
  <Words>1312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Íon</vt:lpstr>
      <vt:lpstr>Apresentação do PowerPoint</vt:lpstr>
      <vt:lpstr>O que é terrorismo?</vt:lpstr>
      <vt:lpstr>Algumas definições propostas</vt:lpstr>
      <vt:lpstr>Por que o estudo da Opinião Pública é relevante no conhecimento sobre terrorismo?</vt:lpstr>
      <vt:lpstr>Terrorismo nos Estados Unidos</vt:lpstr>
      <vt:lpstr>Apresentação do PowerPoint</vt:lpstr>
      <vt:lpstr>- o que mudou na opinião pública após os atentados de 11 de setembro?</vt:lpstr>
      <vt:lpstr>Análise do cenário pós 11 de setembro</vt:lpstr>
      <vt:lpstr> Terrorismo no Brasil</vt:lpstr>
      <vt:lpstr>Apresentação do PowerPoint</vt:lpstr>
      <vt:lpstr>Apresentação do PowerPoint</vt:lpstr>
      <vt:lpstr>Apresentação do PowerPoint</vt:lpstr>
      <vt:lpstr>Apresentação do PowerPoint</vt:lpstr>
      <vt:lpstr>O tema do terrorismo tem a mesma relevância no Brasil quanto tem nos Estados Unidos?</vt:lpstr>
      <vt:lpstr>Apresentação do PowerPoint</vt:lpstr>
      <vt:lpstr>BIBLIOGRAFIA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33</cp:revision>
  <dcterms:created xsi:type="dcterms:W3CDTF">2020-05-26T14:41:54Z</dcterms:created>
  <dcterms:modified xsi:type="dcterms:W3CDTF">2020-05-28T13:43:10Z</dcterms:modified>
</cp:coreProperties>
</file>