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71" r:id="rId3"/>
    <p:sldId id="372" r:id="rId4"/>
    <p:sldId id="373" r:id="rId5"/>
    <p:sldId id="401" r:id="rId6"/>
    <p:sldId id="374" r:id="rId7"/>
    <p:sldId id="375" r:id="rId8"/>
    <p:sldId id="376" r:id="rId9"/>
    <p:sldId id="393" r:id="rId10"/>
    <p:sldId id="411" r:id="rId11"/>
    <p:sldId id="412" r:id="rId12"/>
    <p:sldId id="396" r:id="rId13"/>
    <p:sldId id="403" r:id="rId14"/>
    <p:sldId id="378" r:id="rId15"/>
    <p:sldId id="392" r:id="rId16"/>
    <p:sldId id="380" r:id="rId17"/>
    <p:sldId id="381" r:id="rId18"/>
    <p:sldId id="379" r:id="rId19"/>
    <p:sldId id="400" r:id="rId20"/>
    <p:sldId id="405" r:id="rId21"/>
    <p:sldId id="404" r:id="rId22"/>
    <p:sldId id="398" r:id="rId23"/>
    <p:sldId id="413" r:id="rId24"/>
    <p:sldId id="414" r:id="rId25"/>
    <p:sldId id="407" r:id="rId26"/>
    <p:sldId id="408" r:id="rId27"/>
    <p:sldId id="409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7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>
      <p:cViewPr varScale="1">
        <p:scale>
          <a:sx n="86" d="100"/>
          <a:sy n="86" d="100"/>
        </p:scale>
        <p:origin x="5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LiveId" clId="{557BD24D-86CA-4687-B08C-BF728C13D037}"/>
    <pc:docChg chg="modSld">
      <pc:chgData name="Amaury Gremaud" userId="d26e1613d7451de6" providerId="LiveId" clId="{557BD24D-86CA-4687-B08C-BF728C13D037}" dt="2019-02-18T14:54:47.368" v="1" actId="20577"/>
      <pc:docMkLst>
        <pc:docMk/>
      </pc:docMkLst>
      <pc:sldChg chg="modSp">
        <pc:chgData name="Amaury Gremaud" userId="d26e1613d7451de6" providerId="LiveId" clId="{557BD24D-86CA-4687-B08C-BF728C13D037}" dt="2019-02-18T14:54:47.368" v="1" actId="20577"/>
        <pc:sldMkLst>
          <pc:docMk/>
          <pc:sldMk cId="0" sldId="256"/>
        </pc:sldMkLst>
        <pc:spChg chg="mod">
          <ac:chgData name="Amaury Gremaud" userId="d26e1613d7451de6" providerId="LiveId" clId="{557BD24D-86CA-4687-B08C-BF728C13D037}" dt="2019-02-18T14:54:47.368" v="1" actId="20577"/>
          <ac:spMkLst>
            <pc:docMk/>
            <pc:sldMk cId="0" sldId="256"/>
            <ac:spMk id="1228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6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Distribuição do PIB Global por regiões (1820-2008)</a:t>
            </a:r>
          </a:p>
        </c:rich>
      </c:tx>
      <c:layout>
        <c:manualLayout>
          <c:xMode val="edge"/>
          <c:yMode val="edge"/>
          <c:x val="0.33858921161825728"/>
          <c:y val="2.074074074074074E-2"/>
        </c:manualLayout>
      </c:layout>
      <c:overlay val="0"/>
      <c:spPr>
        <a:noFill/>
        <a:ln w="204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730290456431541E-2"/>
          <c:y val="0.11703703703703704"/>
          <c:w val="0.91286307053941906"/>
          <c:h val="0.81777777777777783"/>
        </c:manualLayout>
      </c:layout>
      <c:areaChart>
        <c:grouping val="percentStacked"/>
        <c:varyColors val="0"/>
        <c:ser>
          <c:idx val="0"/>
          <c:order val="0"/>
          <c:tx>
            <c:strRef>
              <c:f>Plan3!$A$2</c:f>
              <c:strCache>
                <c:ptCount val="1"/>
                <c:pt idx="0">
                  <c:v>América Latina</c:v>
                </c:pt>
              </c:strCache>
            </c:strRef>
          </c:tx>
          <c:spPr>
            <a:solidFill>
              <a:srgbClr val="9999FF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8.610077539727079E-2"/>
                  <c:y val="-9.057414972251209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Plan3!$B$2:$H$2</c:f>
              <c:numCache>
                <c:formatCode>#,000</c:formatCode>
                <c:ptCount val="7"/>
                <c:pt idx="0">
                  <c:v>2.2000000000000002</c:v>
                </c:pt>
                <c:pt idx="1">
                  <c:v>2.5</c:v>
                </c:pt>
                <c:pt idx="2">
                  <c:v>4.4000000000000004</c:v>
                </c:pt>
                <c:pt idx="3">
                  <c:v>7.8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62-4EB7-BE40-71DBD8BB8C59}"/>
            </c:ext>
          </c:extLst>
        </c:ser>
        <c:ser>
          <c:idx val="1"/>
          <c:order val="1"/>
          <c:tx>
            <c:strRef>
              <c:f>Plan3!$A$3</c:f>
              <c:strCache>
                <c:ptCount val="1"/>
                <c:pt idx="0">
                  <c:v>Europa Ocidental </c:v>
                </c:pt>
              </c:strCache>
            </c:strRef>
          </c:tx>
          <c:spPr>
            <a:solidFill>
              <a:srgbClr val="9933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28252067117274704"/>
                  <c:y val="-1.07758953376442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Plan3!$B$3:$H$3</c:f>
              <c:numCache>
                <c:formatCode>#,000</c:formatCode>
                <c:ptCount val="7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26.2</c:v>
                </c:pt>
                <c:pt idx="4">
                  <c:v>25.6</c:v>
                </c:pt>
                <c:pt idx="5">
                  <c:v>22.2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62-4EB7-BE40-71DBD8BB8C59}"/>
            </c:ext>
          </c:extLst>
        </c:ser>
        <c:ser>
          <c:idx val="2"/>
          <c:order val="2"/>
          <c:tx>
            <c:strRef>
              <c:f>Plan3!$A$4</c:f>
              <c:strCache>
                <c:ptCount val="1"/>
                <c:pt idx="0">
                  <c:v>Antiga URSS</c:v>
                </c:pt>
              </c:strCache>
            </c:strRef>
          </c:tx>
          <c:spPr>
            <a:solidFill>
              <a:srgbClr val="FFFFCC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Plan3!$B$4:$H$4</c:f>
              <c:numCache>
                <c:formatCode>#,000</c:formatCode>
                <c:ptCount val="7"/>
                <c:pt idx="0">
                  <c:v>5.4</c:v>
                </c:pt>
                <c:pt idx="1">
                  <c:v>7.5</c:v>
                </c:pt>
                <c:pt idx="2">
                  <c:v>8.5</c:v>
                </c:pt>
                <c:pt idx="3">
                  <c:v>9.6</c:v>
                </c:pt>
                <c:pt idx="4">
                  <c:v>9.4</c:v>
                </c:pt>
                <c:pt idx="5">
                  <c:v>7.3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62-4EB7-BE40-71DBD8BB8C59}"/>
            </c:ext>
          </c:extLst>
        </c:ser>
        <c:ser>
          <c:idx val="3"/>
          <c:order val="3"/>
          <c:tx>
            <c:strRef>
              <c:f>Plan3!$A$5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rgbClr val="CCFF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Plan3!$B$5:$H$5</c:f>
              <c:numCache>
                <c:formatCode>#,000</c:formatCode>
                <c:ptCount val="7"/>
                <c:pt idx="0">
                  <c:v>1.8</c:v>
                </c:pt>
                <c:pt idx="1">
                  <c:v>8.9</c:v>
                </c:pt>
                <c:pt idx="2">
                  <c:v>18.899999999999999</c:v>
                </c:pt>
                <c:pt idx="3">
                  <c:v>27.3</c:v>
                </c:pt>
                <c:pt idx="4">
                  <c:v>22.1</c:v>
                </c:pt>
                <c:pt idx="5">
                  <c:v>21.4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62-4EB7-BE40-71DBD8BB8C59}"/>
            </c:ext>
          </c:extLst>
        </c:ser>
        <c:ser>
          <c:idx val="4"/>
          <c:order val="4"/>
          <c:tx>
            <c:strRef>
              <c:f>Plan3!$A$6</c:f>
              <c:strCache>
                <c:ptCount val="1"/>
                <c:pt idx="0">
                  <c:v>Japão </c:v>
                </c:pt>
              </c:strCache>
            </c:strRef>
          </c:tx>
          <c:spPr>
            <a:solidFill>
              <a:srgbClr val="6600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7471153877922556E-2"/>
                  <c:y val="3.70464163470794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Plan3!$B$6:$H$6</c:f>
              <c:numCache>
                <c:formatCode>#,000</c:formatCode>
                <c:ptCount val="7"/>
                <c:pt idx="0">
                  <c:v>3</c:v>
                </c:pt>
                <c:pt idx="1">
                  <c:v>2.2999999999999998</c:v>
                </c:pt>
                <c:pt idx="2">
                  <c:v>2.6</c:v>
                </c:pt>
                <c:pt idx="3">
                  <c:v>3</c:v>
                </c:pt>
                <c:pt idx="4">
                  <c:v>7.8</c:v>
                </c:pt>
                <c:pt idx="5">
                  <c:v>8.6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62-4EB7-BE40-71DBD8BB8C59}"/>
            </c:ext>
          </c:extLst>
        </c:ser>
        <c:ser>
          <c:idx val="5"/>
          <c:order val="5"/>
          <c:tx>
            <c:strRef>
              <c:f>Plan3!$A$7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8080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772905161777268"/>
                  <c:y val="5.58611916931436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Plan3!$B$7:$H$7</c:f>
              <c:numCache>
                <c:formatCode>#,000</c:formatCode>
                <c:ptCount val="7"/>
                <c:pt idx="0">
                  <c:v>32.9</c:v>
                </c:pt>
                <c:pt idx="1">
                  <c:v>17.100000000000001</c:v>
                </c:pt>
                <c:pt idx="2">
                  <c:v>8.8000000000000007</c:v>
                </c:pt>
                <c:pt idx="3">
                  <c:v>4.5</c:v>
                </c:pt>
                <c:pt idx="4">
                  <c:v>4.5999999999999996</c:v>
                </c:pt>
                <c:pt idx="5">
                  <c:v>7.8</c:v>
                </c:pt>
                <c:pt idx="6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62-4EB7-BE40-71DBD8BB8C59}"/>
            </c:ext>
          </c:extLst>
        </c:ser>
        <c:ser>
          <c:idx val="6"/>
          <c:order val="6"/>
          <c:tx>
            <c:strRef>
              <c:f>Plan3!$A$8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66CC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2444863259230922"/>
                  <c:y val="-1.898907373420410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062-4EB7-BE40-71DBD8BB8C59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Plan3!$B$8:$H$8</c:f>
              <c:numCache>
                <c:formatCode>#,000</c:formatCode>
                <c:ptCount val="7"/>
                <c:pt idx="0">
                  <c:v>16</c:v>
                </c:pt>
                <c:pt idx="1">
                  <c:v>12.1</c:v>
                </c:pt>
                <c:pt idx="2">
                  <c:v>7.5</c:v>
                </c:pt>
                <c:pt idx="3">
                  <c:v>4.2</c:v>
                </c:pt>
                <c:pt idx="4">
                  <c:v>3.1</c:v>
                </c:pt>
                <c:pt idx="5">
                  <c:v>4.0999999999999996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62-4EB7-BE40-71DBD8BB8C59}"/>
            </c:ext>
          </c:extLst>
        </c:ser>
        <c:ser>
          <c:idx val="7"/>
          <c:order val="7"/>
          <c:tx>
            <c:strRef>
              <c:f>Plan3!$A$9</c:f>
              <c:strCache>
                <c:ptCount val="1"/>
                <c:pt idx="0">
                  <c:v>Africa </c:v>
                </c:pt>
              </c:strCache>
            </c:strRef>
          </c:tx>
          <c:spPr>
            <a:solidFill>
              <a:srgbClr val="CCCC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Plan3!$B$9:$H$9</c:f>
              <c:numCache>
                <c:formatCode>#,000</c:formatCode>
                <c:ptCount val="7"/>
                <c:pt idx="0">
                  <c:v>4.5</c:v>
                </c:pt>
                <c:pt idx="1">
                  <c:v>4.0999999999999996</c:v>
                </c:pt>
                <c:pt idx="2">
                  <c:v>2.9</c:v>
                </c:pt>
                <c:pt idx="3">
                  <c:v>3.8</c:v>
                </c:pt>
                <c:pt idx="4">
                  <c:v>3.4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62-4EB7-BE40-71DBD8BB8C59}"/>
            </c:ext>
          </c:extLst>
        </c:ser>
        <c:ser>
          <c:idx val="8"/>
          <c:order val="8"/>
          <c:tx>
            <c:strRef>
              <c:f>Plan3!$A$10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000080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Plan3!$B$10:$H$10</c:f>
              <c:numCache>
                <c:formatCode>#,000</c:formatCode>
                <c:ptCount val="7"/>
                <c:pt idx="0">
                  <c:v>11.2</c:v>
                </c:pt>
                <c:pt idx="1">
                  <c:v>12.5</c:v>
                </c:pt>
                <c:pt idx="2">
                  <c:v>13.4</c:v>
                </c:pt>
                <c:pt idx="3">
                  <c:v>13.6</c:v>
                </c:pt>
                <c:pt idx="4">
                  <c:v>15.3</c:v>
                </c:pt>
                <c:pt idx="5">
                  <c:v>17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062-4EB7-BE40-71DBD8BB8C59}"/>
            </c:ext>
          </c:extLst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528864495"/>
        <c:axId val="1"/>
      </c:areaChart>
      <c:dateAx>
        <c:axId val="528864495"/>
        <c:scaling>
          <c:orientation val="minMax"/>
        </c:scaling>
        <c:delete val="1"/>
        <c:axPos val="b"/>
        <c:numFmt formatCode="ge\r\a\l" sourceLinked="1"/>
        <c:majorTickMark val="out"/>
        <c:minorTickMark val="none"/>
        <c:tickLblPos val="nextTo"/>
        <c:crossAx val="1"/>
        <c:crosses val="autoZero"/>
        <c:auto val="1"/>
        <c:lblOffset val="100"/>
        <c:baseTimeUnit val="days"/>
        <c:majorUnit val="1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255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5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28864495"/>
        <c:crosses val="autoZero"/>
        <c:crossBetween val="midCat"/>
      </c:valAx>
      <c:spPr>
        <a:solidFill>
          <a:srgbClr val="C0C0C0"/>
        </a:solidFill>
        <a:ln w="1022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6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Distribuição do PIB Global por regiões (1820-2008)</a:t>
            </a:r>
          </a:p>
        </c:rich>
      </c:tx>
      <c:layout>
        <c:manualLayout>
          <c:xMode val="edge"/>
          <c:yMode val="edge"/>
          <c:x val="0.33858921161825728"/>
          <c:y val="2.074074074074074E-2"/>
        </c:manualLayout>
      </c:layout>
      <c:overlay val="0"/>
      <c:spPr>
        <a:noFill/>
        <a:ln w="204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730290456431541E-2"/>
          <c:y val="0.11703703703703704"/>
          <c:w val="0.91286307053941906"/>
          <c:h val="0.81777777777777783"/>
        </c:manualLayout>
      </c:layout>
      <c:areaChart>
        <c:grouping val="percentStacked"/>
        <c:varyColors val="0"/>
        <c:ser>
          <c:idx val="0"/>
          <c:order val="0"/>
          <c:tx>
            <c:strRef>
              <c:f>Plan3!$A$2</c:f>
              <c:strCache>
                <c:ptCount val="1"/>
                <c:pt idx="0">
                  <c:v>América Latina</c:v>
                </c:pt>
              </c:strCache>
            </c:strRef>
          </c:tx>
          <c:spPr>
            <a:solidFill>
              <a:srgbClr val="9999FF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8.610077539727079E-2"/>
                  <c:y val="-9.057414972251209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Plan3!$B$2:$H$2</c:f>
              <c:numCache>
                <c:formatCode>#,000</c:formatCode>
                <c:ptCount val="7"/>
                <c:pt idx="0">
                  <c:v>2.2000000000000002</c:v>
                </c:pt>
                <c:pt idx="1">
                  <c:v>2.5</c:v>
                </c:pt>
                <c:pt idx="2">
                  <c:v>4.4000000000000004</c:v>
                </c:pt>
                <c:pt idx="3">
                  <c:v>7.8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AF-468B-8A50-1C237BE05325}"/>
            </c:ext>
          </c:extLst>
        </c:ser>
        <c:ser>
          <c:idx val="1"/>
          <c:order val="1"/>
          <c:tx>
            <c:strRef>
              <c:f>Plan3!$A$3</c:f>
              <c:strCache>
                <c:ptCount val="1"/>
                <c:pt idx="0">
                  <c:v>Europa Ocidental </c:v>
                </c:pt>
              </c:strCache>
            </c:strRef>
          </c:tx>
          <c:spPr>
            <a:solidFill>
              <a:srgbClr val="9933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28252067117274704"/>
                  <c:y val="-1.07758953376442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Plan3!$B$3:$H$3</c:f>
              <c:numCache>
                <c:formatCode>#,000</c:formatCode>
                <c:ptCount val="7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26.2</c:v>
                </c:pt>
                <c:pt idx="4">
                  <c:v>25.6</c:v>
                </c:pt>
                <c:pt idx="5">
                  <c:v>22.2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AF-468B-8A50-1C237BE05325}"/>
            </c:ext>
          </c:extLst>
        </c:ser>
        <c:ser>
          <c:idx val="2"/>
          <c:order val="2"/>
          <c:tx>
            <c:strRef>
              <c:f>Plan3!$A$4</c:f>
              <c:strCache>
                <c:ptCount val="1"/>
                <c:pt idx="0">
                  <c:v>Antiga URSS</c:v>
                </c:pt>
              </c:strCache>
            </c:strRef>
          </c:tx>
          <c:spPr>
            <a:solidFill>
              <a:srgbClr val="FFFFCC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Plan3!$B$4:$H$4</c:f>
              <c:numCache>
                <c:formatCode>#,000</c:formatCode>
                <c:ptCount val="7"/>
                <c:pt idx="0">
                  <c:v>5.4</c:v>
                </c:pt>
                <c:pt idx="1">
                  <c:v>7.5</c:v>
                </c:pt>
                <c:pt idx="2">
                  <c:v>8.5</c:v>
                </c:pt>
                <c:pt idx="3">
                  <c:v>9.6</c:v>
                </c:pt>
                <c:pt idx="4">
                  <c:v>9.4</c:v>
                </c:pt>
                <c:pt idx="5">
                  <c:v>7.3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F-468B-8A50-1C237BE05325}"/>
            </c:ext>
          </c:extLst>
        </c:ser>
        <c:ser>
          <c:idx val="3"/>
          <c:order val="3"/>
          <c:tx>
            <c:strRef>
              <c:f>Plan3!$A$5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rgbClr val="CCFF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Plan3!$B$5:$H$5</c:f>
              <c:numCache>
                <c:formatCode>#,000</c:formatCode>
                <c:ptCount val="7"/>
                <c:pt idx="0">
                  <c:v>1.8</c:v>
                </c:pt>
                <c:pt idx="1">
                  <c:v>8.9</c:v>
                </c:pt>
                <c:pt idx="2">
                  <c:v>18.899999999999999</c:v>
                </c:pt>
                <c:pt idx="3">
                  <c:v>27.3</c:v>
                </c:pt>
                <c:pt idx="4">
                  <c:v>22.1</c:v>
                </c:pt>
                <c:pt idx="5">
                  <c:v>21.4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AF-468B-8A50-1C237BE05325}"/>
            </c:ext>
          </c:extLst>
        </c:ser>
        <c:ser>
          <c:idx val="4"/>
          <c:order val="4"/>
          <c:tx>
            <c:strRef>
              <c:f>Plan3!$A$6</c:f>
              <c:strCache>
                <c:ptCount val="1"/>
                <c:pt idx="0">
                  <c:v>Japão </c:v>
                </c:pt>
              </c:strCache>
            </c:strRef>
          </c:tx>
          <c:spPr>
            <a:solidFill>
              <a:srgbClr val="6600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7471153877922556E-2"/>
                  <c:y val="3.70464163470794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Plan3!$B$6:$H$6</c:f>
              <c:numCache>
                <c:formatCode>#,000</c:formatCode>
                <c:ptCount val="7"/>
                <c:pt idx="0">
                  <c:v>3</c:v>
                </c:pt>
                <c:pt idx="1">
                  <c:v>2.2999999999999998</c:v>
                </c:pt>
                <c:pt idx="2">
                  <c:v>2.6</c:v>
                </c:pt>
                <c:pt idx="3">
                  <c:v>3</c:v>
                </c:pt>
                <c:pt idx="4">
                  <c:v>7.8</c:v>
                </c:pt>
                <c:pt idx="5">
                  <c:v>8.6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AF-468B-8A50-1C237BE05325}"/>
            </c:ext>
          </c:extLst>
        </c:ser>
        <c:ser>
          <c:idx val="5"/>
          <c:order val="5"/>
          <c:tx>
            <c:strRef>
              <c:f>Plan3!$A$7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8080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772905161777268"/>
                  <c:y val="5.58611916931436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Plan3!$B$7:$H$7</c:f>
              <c:numCache>
                <c:formatCode>#,000</c:formatCode>
                <c:ptCount val="7"/>
                <c:pt idx="0">
                  <c:v>32.9</c:v>
                </c:pt>
                <c:pt idx="1">
                  <c:v>17.100000000000001</c:v>
                </c:pt>
                <c:pt idx="2">
                  <c:v>8.8000000000000007</c:v>
                </c:pt>
                <c:pt idx="3">
                  <c:v>4.5</c:v>
                </c:pt>
                <c:pt idx="4">
                  <c:v>4.5999999999999996</c:v>
                </c:pt>
                <c:pt idx="5">
                  <c:v>7.8</c:v>
                </c:pt>
                <c:pt idx="6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AF-468B-8A50-1C237BE05325}"/>
            </c:ext>
          </c:extLst>
        </c:ser>
        <c:ser>
          <c:idx val="6"/>
          <c:order val="6"/>
          <c:tx>
            <c:strRef>
              <c:f>Plan3!$A$8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66CC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2444863259230922"/>
                  <c:y val="-1.898907373420410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AAF-468B-8A50-1C237BE05325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Plan3!$B$8:$H$8</c:f>
              <c:numCache>
                <c:formatCode>#,000</c:formatCode>
                <c:ptCount val="7"/>
                <c:pt idx="0">
                  <c:v>16</c:v>
                </c:pt>
                <c:pt idx="1">
                  <c:v>12.1</c:v>
                </c:pt>
                <c:pt idx="2">
                  <c:v>7.5</c:v>
                </c:pt>
                <c:pt idx="3">
                  <c:v>4.2</c:v>
                </c:pt>
                <c:pt idx="4">
                  <c:v>3.1</c:v>
                </c:pt>
                <c:pt idx="5">
                  <c:v>4.0999999999999996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AF-468B-8A50-1C237BE05325}"/>
            </c:ext>
          </c:extLst>
        </c:ser>
        <c:ser>
          <c:idx val="7"/>
          <c:order val="7"/>
          <c:tx>
            <c:strRef>
              <c:f>Plan3!$A$9</c:f>
              <c:strCache>
                <c:ptCount val="1"/>
                <c:pt idx="0">
                  <c:v>Africa </c:v>
                </c:pt>
              </c:strCache>
            </c:strRef>
          </c:tx>
          <c:spPr>
            <a:solidFill>
              <a:srgbClr val="CCCC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Plan3!$B$9:$H$9</c:f>
              <c:numCache>
                <c:formatCode>#,000</c:formatCode>
                <c:ptCount val="7"/>
                <c:pt idx="0">
                  <c:v>4.5</c:v>
                </c:pt>
                <c:pt idx="1">
                  <c:v>4.0999999999999996</c:v>
                </c:pt>
                <c:pt idx="2">
                  <c:v>2.9</c:v>
                </c:pt>
                <c:pt idx="3">
                  <c:v>3.8</c:v>
                </c:pt>
                <c:pt idx="4">
                  <c:v>3.4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AF-468B-8A50-1C237BE05325}"/>
            </c:ext>
          </c:extLst>
        </c:ser>
        <c:ser>
          <c:idx val="8"/>
          <c:order val="8"/>
          <c:tx>
            <c:strRef>
              <c:f>Plan3!$A$10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000080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Plan3!$B$10:$H$10</c:f>
              <c:numCache>
                <c:formatCode>#,000</c:formatCode>
                <c:ptCount val="7"/>
                <c:pt idx="0">
                  <c:v>11.2</c:v>
                </c:pt>
                <c:pt idx="1">
                  <c:v>12.5</c:v>
                </c:pt>
                <c:pt idx="2">
                  <c:v>13.4</c:v>
                </c:pt>
                <c:pt idx="3">
                  <c:v>13.6</c:v>
                </c:pt>
                <c:pt idx="4">
                  <c:v>15.3</c:v>
                </c:pt>
                <c:pt idx="5">
                  <c:v>17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AAF-468B-8A50-1C237BE05325}"/>
            </c:ext>
          </c:extLst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529738095"/>
        <c:axId val="1"/>
      </c:areaChart>
      <c:dateAx>
        <c:axId val="529738095"/>
        <c:scaling>
          <c:orientation val="minMax"/>
        </c:scaling>
        <c:delete val="1"/>
        <c:axPos val="b"/>
        <c:numFmt formatCode="ge\r\a\l" sourceLinked="1"/>
        <c:majorTickMark val="out"/>
        <c:minorTickMark val="none"/>
        <c:tickLblPos val="nextTo"/>
        <c:crossAx val="1"/>
        <c:crosses val="autoZero"/>
        <c:auto val="1"/>
        <c:lblOffset val="100"/>
        <c:baseTimeUnit val="days"/>
        <c:majorUnit val="1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255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5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29738095"/>
        <c:crosses val="autoZero"/>
        <c:crossBetween val="midCat"/>
      </c:valAx>
      <c:spPr>
        <a:solidFill>
          <a:srgbClr val="C0C0C0"/>
        </a:solidFill>
        <a:ln w="1022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6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/>
              <a:t>Distribuição do PIB Global por regiões (1820-2008)</a:t>
            </a:r>
          </a:p>
        </c:rich>
      </c:tx>
      <c:layout>
        <c:manualLayout>
          <c:xMode val="edge"/>
          <c:yMode val="edge"/>
          <c:x val="0.33858921161825728"/>
          <c:y val="2.074074074074074E-2"/>
        </c:manualLayout>
      </c:layout>
      <c:overlay val="0"/>
      <c:spPr>
        <a:noFill/>
        <a:ln w="204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730290456431541E-2"/>
          <c:y val="0.11703703703703704"/>
          <c:w val="0.91286307053941906"/>
          <c:h val="0.81777777777777783"/>
        </c:manualLayout>
      </c:layout>
      <c:areaChart>
        <c:grouping val="percentStacked"/>
        <c:varyColors val="0"/>
        <c:ser>
          <c:idx val="0"/>
          <c:order val="0"/>
          <c:tx>
            <c:strRef>
              <c:f>Plan3!$A$2</c:f>
              <c:strCache>
                <c:ptCount val="1"/>
                <c:pt idx="0">
                  <c:v>América Latina</c:v>
                </c:pt>
              </c:strCache>
            </c:strRef>
          </c:tx>
          <c:spPr>
            <a:solidFill>
              <a:srgbClr val="9999FF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0182053437140582"/>
                  <c:y val="6.9199573737493336E-3"/>
                </c:manualLayout>
              </c:layout>
              <c:spPr>
                <a:noFill/>
                <a:ln w="20439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8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2584269662922"/>
                      <c:h val="5.29606003196968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Plan3!$B$2:$H$2</c:f>
              <c:numCache>
                <c:formatCode>#,000</c:formatCode>
                <c:ptCount val="7"/>
                <c:pt idx="0">
                  <c:v>2.2000000000000002</c:v>
                </c:pt>
                <c:pt idx="1">
                  <c:v>2.5</c:v>
                </c:pt>
                <c:pt idx="2">
                  <c:v>4.4000000000000004</c:v>
                </c:pt>
                <c:pt idx="3">
                  <c:v>7.8</c:v>
                </c:pt>
                <c:pt idx="4">
                  <c:v>8.6999999999999993</c:v>
                </c:pt>
                <c:pt idx="5">
                  <c:v>8.3000000000000007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A-497D-A976-F24C34E6C8A6}"/>
            </c:ext>
          </c:extLst>
        </c:ser>
        <c:ser>
          <c:idx val="1"/>
          <c:order val="1"/>
          <c:tx>
            <c:strRef>
              <c:f>Plan3!$A$3</c:f>
              <c:strCache>
                <c:ptCount val="1"/>
                <c:pt idx="0">
                  <c:v>Europa Ocidental </c:v>
                </c:pt>
              </c:strCache>
            </c:strRef>
          </c:tx>
          <c:spPr>
            <a:solidFill>
              <a:srgbClr val="9933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0905235335751571"/>
                  <c:y val="2.493842874903794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Plan3!$B$3:$H$3</c:f>
              <c:numCache>
                <c:formatCode>#,000</c:formatCode>
                <c:ptCount val="7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26.2</c:v>
                </c:pt>
                <c:pt idx="4">
                  <c:v>25.6</c:v>
                </c:pt>
                <c:pt idx="5">
                  <c:v>22.2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CA-497D-A976-F24C34E6C8A6}"/>
            </c:ext>
          </c:extLst>
        </c:ser>
        <c:ser>
          <c:idx val="2"/>
          <c:order val="2"/>
          <c:tx>
            <c:strRef>
              <c:f>Plan3!$A$4</c:f>
              <c:strCache>
                <c:ptCount val="1"/>
                <c:pt idx="0">
                  <c:v>Antiga URSS</c:v>
                </c:pt>
              </c:strCache>
            </c:strRef>
          </c:tx>
          <c:spPr>
            <a:solidFill>
              <a:srgbClr val="FFFFCC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651685393258426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61-43DF-BD97-5FCE17FE9142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Plan3!$B$4:$H$4</c:f>
              <c:numCache>
                <c:formatCode>#,000</c:formatCode>
                <c:ptCount val="7"/>
                <c:pt idx="0">
                  <c:v>5.4</c:v>
                </c:pt>
                <c:pt idx="1">
                  <c:v>7.5</c:v>
                </c:pt>
                <c:pt idx="2">
                  <c:v>8.5</c:v>
                </c:pt>
                <c:pt idx="3">
                  <c:v>9.6</c:v>
                </c:pt>
                <c:pt idx="4">
                  <c:v>9.4</c:v>
                </c:pt>
                <c:pt idx="5">
                  <c:v>7.3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CA-497D-A976-F24C34E6C8A6}"/>
            </c:ext>
          </c:extLst>
        </c:ser>
        <c:ser>
          <c:idx val="3"/>
          <c:order val="3"/>
          <c:tx>
            <c:strRef>
              <c:f>Plan3!$A$5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rgbClr val="CCFF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Plan3!$B$5:$H$5</c:f>
              <c:numCache>
                <c:formatCode>#,000</c:formatCode>
                <c:ptCount val="7"/>
                <c:pt idx="0">
                  <c:v>1.8</c:v>
                </c:pt>
                <c:pt idx="1">
                  <c:v>8.9</c:v>
                </c:pt>
                <c:pt idx="2">
                  <c:v>18.899999999999999</c:v>
                </c:pt>
                <c:pt idx="3">
                  <c:v>27.3</c:v>
                </c:pt>
                <c:pt idx="4">
                  <c:v>22.1</c:v>
                </c:pt>
                <c:pt idx="5">
                  <c:v>21.4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CA-497D-A976-F24C34E6C8A6}"/>
            </c:ext>
          </c:extLst>
        </c:ser>
        <c:ser>
          <c:idx val="4"/>
          <c:order val="4"/>
          <c:tx>
            <c:strRef>
              <c:f>Plan3!$A$6</c:f>
              <c:strCache>
                <c:ptCount val="1"/>
                <c:pt idx="0">
                  <c:v>Japão </c:v>
                </c:pt>
              </c:strCache>
            </c:strRef>
          </c:tx>
          <c:spPr>
            <a:solidFill>
              <a:srgbClr val="660066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9.4521753074405024E-2"/>
                  <c:y val="8.8509413297022076E-3"/>
                </c:manualLayout>
              </c:layout>
              <c:spPr>
                <a:noFill/>
                <a:ln w="20439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85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34269662921337E-2"/>
                      <c:h val="6.23590965602983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Plan3!$B$6:$H$6</c:f>
              <c:numCache>
                <c:formatCode>#,000</c:formatCode>
                <c:ptCount val="7"/>
                <c:pt idx="0">
                  <c:v>3</c:v>
                </c:pt>
                <c:pt idx="1">
                  <c:v>2.2999999999999998</c:v>
                </c:pt>
                <c:pt idx="2">
                  <c:v>2.6</c:v>
                </c:pt>
                <c:pt idx="3">
                  <c:v>3</c:v>
                </c:pt>
                <c:pt idx="4">
                  <c:v>7.8</c:v>
                </c:pt>
                <c:pt idx="5">
                  <c:v>8.6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CA-497D-A976-F24C34E6C8A6}"/>
            </c:ext>
          </c:extLst>
        </c:ser>
        <c:ser>
          <c:idx val="5"/>
          <c:order val="5"/>
          <c:tx>
            <c:strRef>
              <c:f>Plan3!$A$7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8080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5473192957621871"/>
                  <c:y val="7.089885145935705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Plan3!$B$7:$H$7</c:f>
              <c:numCache>
                <c:formatCode>#,000</c:formatCode>
                <c:ptCount val="7"/>
                <c:pt idx="0">
                  <c:v>32.9</c:v>
                </c:pt>
                <c:pt idx="1">
                  <c:v>17.100000000000001</c:v>
                </c:pt>
                <c:pt idx="2">
                  <c:v>8.8000000000000007</c:v>
                </c:pt>
                <c:pt idx="3">
                  <c:v>4.5</c:v>
                </c:pt>
                <c:pt idx="4">
                  <c:v>4.5999999999999996</c:v>
                </c:pt>
                <c:pt idx="5">
                  <c:v>7.8</c:v>
                </c:pt>
                <c:pt idx="6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CA-497D-A976-F24C34E6C8A6}"/>
            </c:ext>
          </c:extLst>
        </c:ser>
        <c:ser>
          <c:idx val="6"/>
          <c:order val="6"/>
          <c:tx>
            <c:strRef>
              <c:f>Plan3!$A$8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66CC"/>
            </a:solidFill>
            <a:ln w="1022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5139409891179332"/>
                  <c:y val="3.193564620211943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0CA-497D-A976-F24C34E6C8A6}"/>
                </c:ext>
              </c:extLst>
            </c:dLbl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Plan3!$B$8:$H$8</c:f>
              <c:numCache>
                <c:formatCode>#,000</c:formatCode>
                <c:ptCount val="7"/>
                <c:pt idx="0">
                  <c:v>16</c:v>
                </c:pt>
                <c:pt idx="1">
                  <c:v>12.1</c:v>
                </c:pt>
                <c:pt idx="2">
                  <c:v>7.5</c:v>
                </c:pt>
                <c:pt idx="3">
                  <c:v>4.2</c:v>
                </c:pt>
                <c:pt idx="4">
                  <c:v>3.1</c:v>
                </c:pt>
                <c:pt idx="5">
                  <c:v>4.0999999999999996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CA-497D-A976-F24C34E6C8A6}"/>
            </c:ext>
          </c:extLst>
        </c:ser>
        <c:ser>
          <c:idx val="7"/>
          <c:order val="7"/>
          <c:tx>
            <c:strRef>
              <c:f>Plan3!$A$9</c:f>
              <c:strCache>
                <c:ptCount val="1"/>
                <c:pt idx="0">
                  <c:v>Africa </c:v>
                </c:pt>
              </c:strCache>
            </c:strRef>
          </c:tx>
          <c:spPr>
            <a:solidFill>
              <a:srgbClr val="CCCCFF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Plan3!$B$9:$H$9</c:f>
              <c:numCache>
                <c:formatCode>#,000</c:formatCode>
                <c:ptCount val="7"/>
                <c:pt idx="0">
                  <c:v>4.5</c:v>
                </c:pt>
                <c:pt idx="1">
                  <c:v>4.0999999999999996</c:v>
                </c:pt>
                <c:pt idx="2">
                  <c:v>2.9</c:v>
                </c:pt>
                <c:pt idx="3">
                  <c:v>3.8</c:v>
                </c:pt>
                <c:pt idx="4">
                  <c:v>3.4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CA-497D-A976-F24C34E6C8A6}"/>
            </c:ext>
          </c:extLst>
        </c:ser>
        <c:ser>
          <c:idx val="8"/>
          <c:order val="8"/>
          <c:tx>
            <c:strRef>
              <c:f>Plan3!$A$10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rgbClr val="000080"/>
            </a:solidFill>
            <a:ln w="10220">
              <a:solidFill>
                <a:srgbClr val="000000"/>
              </a:solidFill>
              <a:prstDash val="solid"/>
            </a:ln>
          </c:spPr>
          <c:dLbls>
            <c:spPr>
              <a:noFill/>
              <a:ln w="204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5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Plan3!$B$1:$H$1</c:f>
              <c:numCache>
                <c:formatCode>ge\r\a\l</c:formatCode>
                <c:ptCount val="7"/>
                <c:pt idx="0">
                  <c:v>1820</c:v>
                </c:pt>
                <c:pt idx="1">
                  <c:v>1870</c:v>
                </c:pt>
                <c:pt idx="2">
                  <c:v>1913</c:v>
                </c:pt>
                <c:pt idx="3">
                  <c:v>1950</c:v>
                </c:pt>
                <c:pt idx="4">
                  <c:v>1973</c:v>
                </c:pt>
                <c:pt idx="5">
                  <c:v>1990</c:v>
                </c:pt>
                <c:pt idx="6">
                  <c:v>2008</c:v>
                </c:pt>
              </c:numCache>
            </c:numRef>
          </c:cat>
          <c:val>
            <c:numRef>
              <c:f>Plan3!$B$10:$H$10</c:f>
              <c:numCache>
                <c:formatCode>#,000</c:formatCode>
                <c:ptCount val="7"/>
                <c:pt idx="0">
                  <c:v>11.2</c:v>
                </c:pt>
                <c:pt idx="1">
                  <c:v>12.5</c:v>
                </c:pt>
                <c:pt idx="2">
                  <c:v>13.4</c:v>
                </c:pt>
                <c:pt idx="3">
                  <c:v>13.6</c:v>
                </c:pt>
                <c:pt idx="4">
                  <c:v>15.3</c:v>
                </c:pt>
                <c:pt idx="5">
                  <c:v>17</c:v>
                </c:pt>
                <c:pt idx="6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0CA-497D-A976-F24C34E6C8A6}"/>
            </c:ext>
          </c:extLst>
        </c:ser>
        <c:dLbls>
          <c:showLegendKey val="0"/>
          <c:showVal val="0"/>
          <c:showCatName val="0"/>
          <c:showSerName val="1"/>
          <c:showPercent val="0"/>
          <c:showBubbleSize val="0"/>
        </c:dLbls>
        <c:axId val="559884191"/>
        <c:axId val="1"/>
      </c:areaChart>
      <c:dateAx>
        <c:axId val="559884191"/>
        <c:scaling>
          <c:orientation val="minMax"/>
        </c:scaling>
        <c:delete val="1"/>
        <c:axPos val="b"/>
        <c:numFmt formatCode="ge\r\a\l" sourceLinked="1"/>
        <c:majorTickMark val="out"/>
        <c:minorTickMark val="none"/>
        <c:tickLblPos val="nextTo"/>
        <c:crossAx val="1"/>
        <c:crosses val="autoZero"/>
        <c:auto val="1"/>
        <c:lblOffset val="100"/>
        <c:baseTimeUnit val="days"/>
        <c:majorUnit val="1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255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5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59884191"/>
        <c:crosses val="autoZero"/>
        <c:crossBetween val="midCat"/>
      </c:valAx>
      <c:spPr>
        <a:solidFill>
          <a:srgbClr val="C0C0C0"/>
        </a:solidFill>
        <a:ln w="1022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8527BED1-114A-49FF-A7D7-13EF926FCECE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D93BED34-BD5D-494E-A32F-71DDB15A1A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45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6D24-F70B-46F6-A081-0B86BC678CC9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8DB3DE-4ECA-416B-BDB3-7B957BFFB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B0E1-E474-4391-8098-48085FC5A2D6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ACF3-1139-49E6-B464-6D11295F9C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4972-022C-401A-A273-FAA02F5AE38F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5736-E1CE-4137-A575-3143608E3A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24CA-0B68-49B0-B200-7BDE4AD8BD59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F1F1-DFD4-4F8A-A892-46E13101EB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D05F-3214-42DE-8D4C-8CB989AE8D86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3BC4-4278-4791-9323-B3AAB6D380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9CD9-0CB0-49D4-A6A9-C7BCBF09D6B3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E52B-AA40-4A4D-8E58-C64FDA6108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58E2-C9FD-4CE0-A749-9394B7618190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446-078B-483A-8A0F-2C1B3F246D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EEBB-42E2-4749-9F45-1459CD1B0768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9BEE-7833-4A29-A542-420166FE07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4ADE-9CFC-4D8A-B899-7E8BB8EEF810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F9AF-D789-46AE-BA39-F156B2CCC9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C78D417-DE0F-41C8-9479-B7D1F937067B}" type="datetimeFigureOut">
              <a:rPr lang="pt-BR"/>
              <a:pPr>
                <a:defRPr/>
              </a:pPr>
              <a:t>21/02/2019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56DD6C2-3D9E-40CD-BBF7-1D07798A9A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kSRLYSoj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ubtítulo 2"/>
          <p:cNvSpPr>
            <a:spLocks noGrp="1"/>
          </p:cNvSpPr>
          <p:nvPr>
            <p:ph type="subTitle" idx="1"/>
          </p:nvPr>
        </p:nvSpPr>
        <p:spPr>
          <a:xfrm>
            <a:off x="1143000" y="4857750"/>
            <a:ext cx="6400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dirty="0"/>
          </a:p>
          <a:p>
            <a:pPr eaLnBrk="1" hangingPunct="1">
              <a:lnSpc>
                <a:spcPct val="90000"/>
              </a:lnSpc>
            </a:pPr>
            <a:r>
              <a:rPr lang="pt-BR" sz="3200" dirty="0"/>
              <a:t>Amaury Gremaud</a:t>
            </a:r>
          </a:p>
          <a:p>
            <a:pPr eaLnBrk="1" hangingPunct="1">
              <a:lnSpc>
                <a:spcPct val="90000"/>
              </a:lnSpc>
            </a:pPr>
            <a:r>
              <a:rPr lang="pt-BR" sz="3200" dirty="0"/>
              <a:t>HEG II 1</a:t>
            </a:r>
            <a:r>
              <a:rPr lang="pt-BR" sz="3200" baseline="30000" dirty="0"/>
              <a:t>º</a:t>
            </a:r>
            <a:r>
              <a:rPr lang="pt-BR" sz="3200" dirty="0"/>
              <a:t> semestre 2019</a:t>
            </a:r>
          </a:p>
        </p:txBody>
      </p:sp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9930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</a:rPr>
              <a:t>Aula 02:</a:t>
            </a:r>
          </a:p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</a:rPr>
              <a:t>Desenvolvimento econômico e seus padrões: uma visão histórica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5E84-1CD4-4307-B54E-36DCF56F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9" y="1341079"/>
            <a:ext cx="1636809" cy="944921"/>
          </a:xfrm>
        </p:spPr>
        <p:txBody>
          <a:bodyPr>
            <a:normAutofit fontScale="90000"/>
          </a:bodyPr>
          <a:lstStyle/>
          <a:p>
            <a:r>
              <a:rPr lang="pt-BR" dirty="0"/>
              <a:t>Renda </a:t>
            </a:r>
            <a:br>
              <a:rPr lang="pt-BR" dirty="0"/>
            </a:br>
            <a:r>
              <a:rPr lang="pt-BR" dirty="0"/>
              <a:t>per capita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248027-5405-4EA9-850D-A92159448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9" y="2457450"/>
            <a:ext cx="2737709" cy="2819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83059F-19F3-4027-882E-EEF70ACD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836712"/>
            <a:ext cx="6559002" cy="51845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BDB1CDB-C17E-443F-A091-172693A199C6}"/>
              </a:ext>
            </a:extLst>
          </p:cNvPr>
          <p:cNvSpPr txBox="1"/>
          <p:nvPr/>
        </p:nvSpPr>
        <p:spPr>
          <a:xfrm>
            <a:off x="489313" y="2286000"/>
            <a:ext cx="1634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Dados:</a:t>
            </a:r>
          </a:p>
          <a:p>
            <a:r>
              <a:rPr lang="pt-BR" dirty="0" smtClean="0"/>
              <a:t>Angus </a:t>
            </a:r>
            <a:endParaRPr lang="pt-BR" dirty="0"/>
          </a:p>
          <a:p>
            <a:r>
              <a:rPr lang="pt-BR" dirty="0" smtClean="0"/>
              <a:t>Madison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Gregory</a:t>
            </a:r>
          </a:p>
          <a:p>
            <a:r>
              <a:rPr lang="pt-BR" dirty="0" smtClean="0"/>
              <a:t> Clark</a:t>
            </a:r>
          </a:p>
          <a:p>
            <a:r>
              <a:rPr lang="pt-BR" u="sng" dirty="0" smtClean="0"/>
              <a:t>A </a:t>
            </a:r>
            <a:r>
              <a:rPr lang="pt-BR" u="sng" dirty="0" err="1" smtClean="0"/>
              <a:t>farwell</a:t>
            </a:r>
            <a:r>
              <a:rPr lang="pt-BR" u="sng" dirty="0" smtClean="0"/>
              <a:t> </a:t>
            </a:r>
            <a:r>
              <a:rPr lang="pt-BR" u="sng" dirty="0" err="1" smtClean="0"/>
              <a:t>to</a:t>
            </a:r>
            <a:r>
              <a:rPr lang="pt-BR" u="sng" dirty="0" smtClean="0"/>
              <a:t> </a:t>
            </a:r>
            <a:r>
              <a:rPr lang="pt-BR" u="sng" dirty="0" err="1" smtClean="0"/>
              <a:t>alms</a:t>
            </a:r>
            <a:r>
              <a:rPr lang="pt-BR" u="sng" dirty="0" smtClean="0"/>
              <a:t> </a:t>
            </a:r>
          </a:p>
          <a:p>
            <a:r>
              <a:rPr lang="pt-BR" u="sng" dirty="0"/>
              <a:t>(</a:t>
            </a:r>
            <a:r>
              <a:rPr lang="pt-BR" u="sng" dirty="0" smtClean="0"/>
              <a:t>Um Adeus as esmolas)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142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920880" cy="3332004"/>
          </a:xfrm>
          <a:prstGeom prst="rect">
            <a:avLst/>
          </a:prstGeom>
        </p:spPr>
      </p:pic>
      <p:sp>
        <p:nvSpPr>
          <p:cNvPr id="6" name="Chave Esquerda 5"/>
          <p:cNvSpPr/>
          <p:nvPr/>
        </p:nvSpPr>
        <p:spPr>
          <a:xfrm rot="16200000">
            <a:off x="7545653" y="3450322"/>
            <a:ext cx="317396" cy="648071"/>
          </a:xfrm>
          <a:prstGeom prst="leftBrace">
            <a:avLst>
              <a:gd name="adj1" fmla="val 8333"/>
              <a:gd name="adj2" fmla="val 52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92280" y="41490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+/- 200/250 anos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95536" y="4062550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pt-BR" sz="2800" dirty="0" smtClean="0"/>
              <a:t>Crescimento PIB per capita com </a:t>
            </a:r>
            <a:r>
              <a:rPr lang="pt-BR" sz="2800" dirty="0"/>
              <a:t>taxas </a:t>
            </a:r>
            <a:r>
              <a:rPr lang="pt-BR" sz="2800" dirty="0" smtClean="0"/>
              <a:t>persistentemente positivas nos </a:t>
            </a:r>
            <a:r>
              <a:rPr lang="pt-BR" sz="2800" dirty="0"/>
              <a:t>últimos 200/250 anos </a:t>
            </a:r>
            <a:r>
              <a:rPr lang="pt-BR" sz="2800" dirty="0" smtClean="0"/>
              <a:t>mas: não </a:t>
            </a:r>
            <a:r>
              <a:rPr lang="pt-BR" sz="2800" dirty="0"/>
              <a:t>homogêneo 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</a:pPr>
            <a:r>
              <a:rPr lang="pt-BR" sz="2400" dirty="0"/>
              <a:t>Oscilações no tempo 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</a:pPr>
            <a:r>
              <a:rPr lang="pt-BR" sz="2400" dirty="0"/>
              <a:t>Divergências no espaço</a:t>
            </a:r>
          </a:p>
        </p:txBody>
      </p:sp>
    </p:spTree>
    <p:extLst>
      <p:ext uri="{BB962C8B-B14F-4D97-AF65-F5344CB8AC3E}">
        <p14:creationId xmlns:p14="http://schemas.microsoft.com/office/powerpoint/2010/main" val="40723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542" name="Group 462"/>
          <p:cNvGraphicFramePr>
            <a:graphicFrameLocks noGrp="1"/>
          </p:cNvGraphicFramePr>
          <p:nvPr/>
        </p:nvGraphicFramePr>
        <p:xfrm>
          <a:off x="107950" y="188913"/>
          <a:ext cx="9036050" cy="6441443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65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Taxa de crescimento do PIB per capita mundial: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regiões e total (1820-2008)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/>
                          <a:cs typeface="Arial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1820-1870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1870-1913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1913-1950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1950-1973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1973-1990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1990-2008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Europa Ocidental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0,98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1,33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Europa Oriental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Antiga URSS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Estados Unidos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1,34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1,82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1,61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/>
                          <a:cs typeface="Arial" charset="0"/>
                        </a:rPr>
                        <a:t>é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rica Latina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2,58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Brasil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-0,10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Japão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1,48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China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-0,62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7,11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Africa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2,17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691680" y="4653136"/>
            <a:ext cx="7110536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Últimos 200 anos  PIB per capita mundial </a:t>
            </a:r>
            <a:r>
              <a:rPr lang="pt-BR" b="1" dirty="0" smtClean="0">
                <a:solidFill>
                  <a:schemeClr val="bg1"/>
                </a:solidFill>
              </a:rPr>
              <a:t>foi multiplicado </a:t>
            </a:r>
            <a:r>
              <a:rPr lang="pt-BR" b="1" dirty="0">
                <a:solidFill>
                  <a:schemeClr val="bg1"/>
                </a:solidFill>
              </a:rPr>
              <a:t>por 11 (</a:t>
            </a:r>
            <a:r>
              <a:rPr lang="pt-BR" b="1" dirty="0" smtClean="0">
                <a:solidFill>
                  <a:schemeClr val="bg1"/>
                </a:solidFill>
              </a:rPr>
              <a:t>cresceu a uma média de </a:t>
            </a:r>
            <a:r>
              <a:rPr lang="pt-BR" b="1" dirty="0">
                <a:solidFill>
                  <a:schemeClr val="bg1"/>
                </a:solidFill>
              </a:rPr>
              <a:t>1,3% a.a.)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Renda média dobra +/- a cada meio século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Mas com diferenças no tempo e no espaço</a:t>
            </a:r>
            <a:r>
              <a:rPr lang="pt-BR" dirty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Algumas questões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84213" y="1447800"/>
            <a:ext cx="8002587" cy="4572000"/>
          </a:xfrm>
        </p:spPr>
        <p:txBody>
          <a:bodyPr/>
          <a:lstStyle/>
          <a:p>
            <a:pPr lvl="1" eaLnBrk="1" hangingPunct="1"/>
            <a:r>
              <a:rPr lang="pt-BR" sz="2800" dirty="0"/>
              <a:t>Crescimento com taxas maiores nos últimos 200/250 anos mas não homogêneo </a:t>
            </a:r>
          </a:p>
          <a:p>
            <a:pPr lvl="2" eaLnBrk="1" hangingPunct="1"/>
            <a:r>
              <a:rPr lang="pt-BR" sz="2400" dirty="0"/>
              <a:t>Oscilações no tempo </a:t>
            </a:r>
          </a:p>
          <a:p>
            <a:pPr lvl="2" eaLnBrk="1" hangingPunct="1"/>
            <a:r>
              <a:rPr lang="pt-BR" sz="2400" dirty="0"/>
              <a:t>Divergências no espaço</a:t>
            </a:r>
          </a:p>
          <a:p>
            <a:pPr lvl="1" eaLnBrk="1" hangingPunct="1"/>
            <a:endParaRPr lang="pt-BR" sz="2800" dirty="0"/>
          </a:p>
          <a:p>
            <a:pPr lvl="1" eaLnBrk="1" hangingPunct="1"/>
            <a:endParaRPr lang="pt-BR" sz="2800" dirty="0"/>
          </a:p>
          <a:p>
            <a:pPr lvl="1" eaLnBrk="1" hangingPunct="1"/>
            <a:endParaRPr lang="pt-BR" sz="2800" dirty="0"/>
          </a:p>
        </p:txBody>
      </p:sp>
      <p:pic>
        <p:nvPicPr>
          <p:cNvPr id="2" name="jbkSRLYSoj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7704" y="3356992"/>
            <a:ext cx="4572000" cy="25717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27784" y="6211669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https://www.youtube.com/watch?v=Qe9Lw_nlFQU</a:t>
            </a:r>
          </a:p>
        </p:txBody>
      </p:sp>
    </p:spTree>
    <p:extLst>
      <p:ext uri="{BB962C8B-B14F-4D97-AF65-F5344CB8AC3E}">
        <p14:creationId xmlns:p14="http://schemas.microsoft.com/office/powerpoint/2010/main" val="24014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542" name="Group 462"/>
          <p:cNvGraphicFramePr>
            <a:graphicFrameLocks noGrp="1"/>
          </p:cNvGraphicFramePr>
          <p:nvPr/>
        </p:nvGraphicFramePr>
        <p:xfrm>
          <a:off x="107950" y="188913"/>
          <a:ext cx="9036050" cy="6441443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65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Taxa de crescimento do PIB per capita mundial: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regiões e total (1820-2008)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/>
                          <a:cs typeface="Arial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1820-1870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1870-1913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1913-1950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1950-1973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1973-1990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1990-2008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Europa Ocidental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Europa Oriental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Antiga URSS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Estados Unidos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/>
                          <a:cs typeface="Arial" charset="0"/>
                        </a:rPr>
                        <a:t>é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rica Latina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-0,03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Brasil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-0,10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Japão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0,19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8,06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1,08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China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-0,62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7,11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-0,22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Africa 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0,35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0,57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1,38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2,17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77370"/>
              </p:ext>
            </p:extLst>
          </p:nvPr>
        </p:nvGraphicFramePr>
        <p:xfrm>
          <a:off x="50800" y="50800"/>
          <a:ext cx="9042400" cy="676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/>
          </p:cNvSpPr>
          <p:nvPr>
            <p:ph type="body" idx="4294967295"/>
          </p:nvPr>
        </p:nvSpPr>
        <p:spPr>
          <a:xfrm>
            <a:off x="0" y="1557338"/>
            <a:ext cx="9144000" cy="4625975"/>
          </a:xfrm>
        </p:spPr>
        <p:txBody>
          <a:bodyPr lIns="54864" tIns="91440"/>
          <a:lstStyle/>
          <a:p>
            <a:pPr marL="438150" indent="-319088" eaLnBrk="1" hangingPunct="1"/>
            <a:r>
              <a:rPr lang="pt-BR"/>
              <a:t>Grandes controvérsias entre analistas </a:t>
            </a:r>
          </a:p>
          <a:p>
            <a:pPr marL="730250" lvl="1" indent="-273050" eaLnBrk="1" hangingPunct="1"/>
            <a:r>
              <a:rPr lang="pt-BR"/>
              <a:t>Quais estratégias de desenvolvimento que dão certo ?</a:t>
            </a:r>
          </a:p>
          <a:p>
            <a:pPr marL="438150" indent="-319088" eaLnBrk="1" hangingPunct="1"/>
            <a:r>
              <a:rPr lang="pt-BR"/>
              <a:t>Dois conjuntos de explicações </a:t>
            </a:r>
          </a:p>
          <a:p>
            <a:pPr marL="730250" lvl="1" indent="-273050" eaLnBrk="1" hangingPunct="1">
              <a:buFont typeface="Wingdings 2" pitchFamily="18" charset="2"/>
              <a:buNone/>
            </a:pPr>
            <a:r>
              <a:rPr lang="pt-BR"/>
              <a:t>1. Geográficas</a:t>
            </a:r>
          </a:p>
          <a:p>
            <a:pPr marL="995363" lvl="2" eaLnBrk="1" hangingPunct="1"/>
            <a:r>
              <a:rPr lang="pt-BR"/>
              <a:t>Dotação de recursos naturais</a:t>
            </a:r>
          </a:p>
          <a:p>
            <a:pPr marL="1216025" lvl="3" indent="-182563" eaLnBrk="1" hangingPunct="1"/>
            <a:r>
              <a:rPr lang="pt-BR"/>
              <a:t>Acesso a minérios, energia</a:t>
            </a:r>
          </a:p>
          <a:p>
            <a:pPr marL="1216025" lvl="3" indent="-182563" eaLnBrk="1" hangingPunct="1"/>
            <a:r>
              <a:rPr lang="pt-BR"/>
              <a:t>Loteria das commodities </a:t>
            </a:r>
          </a:p>
          <a:p>
            <a:pPr marL="995363" lvl="2" eaLnBrk="1" hangingPunct="1"/>
            <a:r>
              <a:rPr lang="pt-BR"/>
              <a:t>Qualidade do solo, pluviometria</a:t>
            </a:r>
          </a:p>
          <a:p>
            <a:pPr marL="995363" lvl="2" eaLnBrk="1" hangingPunct="1"/>
            <a:r>
              <a:rPr lang="pt-BR"/>
              <a:t>Epidemiologia</a:t>
            </a:r>
          </a:p>
          <a:p>
            <a:pPr marL="730250" lvl="1" indent="-273050" eaLnBrk="1" hangingPunct="1">
              <a:buFont typeface="Wingdings 2" pitchFamily="18" charset="2"/>
              <a:buNone/>
            </a:pPr>
            <a:endParaRPr lang="pt-BR"/>
          </a:p>
        </p:txBody>
      </p:sp>
      <p:sp>
        <p:nvSpPr>
          <p:cNvPr id="1072132" name="Text Box 4"/>
          <p:cNvSpPr txBox="1">
            <a:spLocks noChangeArrowheads="1"/>
          </p:cNvSpPr>
          <p:nvPr/>
        </p:nvSpPr>
        <p:spPr bwMode="auto">
          <a:xfrm>
            <a:off x="4211638" y="2636838"/>
            <a:ext cx="4932362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pt-BR" dirty="0"/>
              <a:t>Por </a:t>
            </a:r>
            <a:r>
              <a:rPr lang="pt-BR" dirty="0" err="1"/>
              <a:t>ex</a:t>
            </a:r>
            <a:r>
              <a:rPr lang="pt-BR" dirty="0"/>
              <a:t>: Revolução industrial na Inglaterra: </a:t>
            </a:r>
          </a:p>
          <a:p>
            <a:pPr lvl="2">
              <a:buFontTx/>
              <a:buChar char="•"/>
            </a:pPr>
            <a:r>
              <a:rPr lang="pt-BR" dirty="0"/>
              <a:t> acesso a grande quantidade de energia que permitiram o grande salto da revolução industrial (nova força motriz – carvão mineral) </a:t>
            </a:r>
          </a:p>
          <a:p>
            <a:pPr lvl="3">
              <a:buFontTx/>
              <a:buChar char="•"/>
            </a:pPr>
            <a:r>
              <a:rPr lang="pt-BR" dirty="0"/>
              <a:t> Ásia, também conhece mudanças na força propulsora das máquinas, porém não tem condições de estabelecer um novo sistema difuso e sustentado de energia (não tem carvão)</a:t>
            </a:r>
          </a:p>
          <a:p>
            <a:pPr algn="ctr">
              <a:spcBef>
                <a:spcPct val="50000"/>
              </a:spcBef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116632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404813"/>
            <a:ext cx="8713787" cy="6264275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pt-BR" sz="3000"/>
              <a:t>2. Políticas e instituições 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pt-BR" sz="2800"/>
              <a:t>Controvérsia maior sobre políticas e instituições </a:t>
            </a:r>
          </a:p>
          <a:p>
            <a:pPr marL="1216025" lvl="3" indent="-182563" eaLnBrk="1" hangingPunct="1">
              <a:lnSpc>
                <a:spcPct val="80000"/>
              </a:lnSpc>
            </a:pPr>
            <a:r>
              <a:rPr lang="pt-BR" sz="2400"/>
              <a:t>Separar políticas e instituições não divisão clara 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pt-BR" sz="2800"/>
              <a:t>Políticas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Abertura econômica ou autarquização?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Ampliação da ação estatal ?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Políticas fiscais e monetárias expansionistas ?</a:t>
            </a:r>
          </a:p>
          <a:p>
            <a:pPr marL="730250" lvl="1" indent="-273050" eaLnBrk="1" hangingPunct="1">
              <a:lnSpc>
                <a:spcPct val="80000"/>
              </a:lnSpc>
            </a:pPr>
            <a:r>
              <a:rPr lang="pt-BR" sz="2800"/>
              <a:t>Instituições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Sistema educacional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Leis de propriedade privada  e de propriedade intelectual (patentes)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Arranjo institucional das políticas monetárias e fiscais 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Democracia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pt-BR" sz="2400"/>
              <a:t>Judiciário – qualidade e independência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783628"/>
              </p:ext>
            </p:extLst>
          </p:nvPr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5148064" y="836613"/>
            <a:ext cx="3745111" cy="5545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6659563" y="1341438"/>
            <a:ext cx="18002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2000">
                <a:solidFill>
                  <a:schemeClr val="accent2"/>
                </a:solidFill>
              </a:rPr>
              <a:t>Existe uma “</a:t>
            </a:r>
            <a:r>
              <a:rPr lang="pt-BR" sz="2000" u="sng">
                <a:solidFill>
                  <a:schemeClr val="accent2"/>
                </a:solidFill>
              </a:rPr>
              <a:t>Grande Divergência</a:t>
            </a:r>
            <a:r>
              <a:rPr lang="pt-BR" sz="2000">
                <a:solidFill>
                  <a:schemeClr val="accent2"/>
                </a:solidFill>
              </a:rPr>
              <a:t>” a partir da Revolução Industrial </a:t>
            </a:r>
          </a:p>
          <a:p>
            <a:pPr>
              <a:spcBef>
                <a:spcPct val="50000"/>
              </a:spcBef>
            </a:pPr>
            <a:endParaRPr lang="pt-BR" sz="2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</a:rPr>
              <a:t>Predomínio (Vitória) do Ocidente (instituições ocidentais)</a:t>
            </a:r>
          </a:p>
          <a:p>
            <a:pPr>
              <a:spcBef>
                <a:spcPct val="50000"/>
              </a:spcBef>
            </a:pPr>
            <a:endParaRPr lang="pt-BR" sz="2000">
              <a:solidFill>
                <a:schemeClr val="accent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95698" y="836613"/>
            <a:ext cx="3240360" cy="5545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3435548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China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4417367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EUA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9251" y="2132856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/>
              <a:t>India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7424" y="55172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/>
              <a:t>Eurp</a:t>
            </a:r>
            <a:r>
              <a:rPr lang="pt-BR" sz="1400" b="1" dirty="0"/>
              <a:t> ocidental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52120" y="5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796136" y="143054"/>
            <a:ext cx="108012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143054"/>
            <a:ext cx="1144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1940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781050" y="0"/>
            <a:ext cx="8362950" cy="1143000"/>
          </a:xfrm>
        </p:spPr>
        <p:txBody>
          <a:bodyPr/>
          <a:lstStyle/>
          <a:p>
            <a:r>
              <a:rPr lang="pt-BR" sz="3600"/>
              <a:t>Explicações para Grande Divergência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xfrm>
            <a:off x="755650" y="1412875"/>
            <a:ext cx="8132763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Grande divergência: ocorre a partir da Revolução Industrial</a:t>
            </a:r>
          </a:p>
          <a:p>
            <a:pPr>
              <a:lnSpc>
                <a:spcPct val="90000"/>
              </a:lnSpc>
            </a:pPr>
            <a:r>
              <a:rPr lang="pt-BR" dirty="0"/>
              <a:t>Europa - Revolução Industrial foi fruto </a:t>
            </a:r>
            <a:r>
              <a:rPr lang="pt-BR" dirty="0" smtClean="0"/>
              <a:t>de séculos (2)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de desenvolvimento econômico um pouco mais acelerado (ganhos de produtividade </a:t>
            </a:r>
            <a:r>
              <a:rPr lang="pt-BR" dirty="0" err="1" smtClean="0"/>
              <a:t>smithianos</a:t>
            </a:r>
            <a:r>
              <a:rPr lang="pt-BR" dirty="0" smtClean="0"/>
              <a:t> acima das forças malthusianas) 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 </a:t>
            </a:r>
            <a:r>
              <a:rPr lang="pt-BR" dirty="0"/>
              <a:t>gestação de instituições que permitiram o salto da Revolução Industrial (</a:t>
            </a:r>
            <a:r>
              <a:rPr lang="pt-BR" dirty="0" err="1"/>
              <a:t>endogenização</a:t>
            </a:r>
            <a:r>
              <a:rPr lang="pt-BR" dirty="0"/>
              <a:t> do progresso técnico  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Autonomização da ciência frente a religião, surgimento do método científico e </a:t>
            </a:r>
            <a:r>
              <a:rPr lang="pt-BR" dirty="0" err="1"/>
              <a:t>rotinização</a:t>
            </a:r>
            <a:r>
              <a:rPr lang="pt-BR" dirty="0"/>
              <a:t> do esforço de pesquisa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Cultura da concorrência e da disputa pelos mercados (diferente da centralização e excessiva intervenção)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 lIns="54864" tIns="91440"/>
          <a:lstStyle/>
          <a:p>
            <a:pPr marL="438150" indent="-319088" eaLnBrk="1" hangingPunct="1">
              <a:buFont typeface="Wingdings 2" pitchFamily="18" charset="2"/>
              <a:buNone/>
            </a:pPr>
            <a:r>
              <a:rPr lang="pt-BR" dirty="0"/>
              <a:t>Como medir o Desenvolvimento ?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1)	Crescimento econômico (produção)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	x 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	Crescimento  da população</a:t>
            </a:r>
          </a:p>
          <a:p>
            <a:pPr marL="987425" lvl="2" indent="-319088" eaLnBrk="1" hangingPunct="1">
              <a:buClr>
                <a:schemeClr val="folHlink"/>
              </a:buClr>
              <a:buSzPct val="140000"/>
              <a:buFont typeface="Wingdings" pitchFamily="2" charset="2"/>
              <a:buChar char="è"/>
            </a:pPr>
            <a:r>
              <a:rPr lang="pt-BR" sz="3200" dirty="0"/>
              <a:t> </a:t>
            </a:r>
            <a:r>
              <a:rPr lang="pt-BR" sz="3200" u="sng" dirty="0" smtClean="0"/>
              <a:t>PIB </a:t>
            </a:r>
            <a:r>
              <a:rPr lang="pt-BR" sz="3200" u="sng" dirty="0"/>
              <a:t>per capita</a:t>
            </a:r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 smtClean="0"/>
              <a:t>2</a:t>
            </a:r>
            <a:r>
              <a:rPr lang="pt-BR" dirty="0"/>
              <a:t>) outras informações sociais: bem estar</a:t>
            </a:r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endParaRPr lang="pt-BR" dirty="0" smtClean="0"/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 smtClean="0"/>
              <a:t>3</a:t>
            </a:r>
            <a:r>
              <a:rPr lang="pt-BR" dirty="0"/>
              <a:t>) distribuição (</a:t>
            </a:r>
            <a:r>
              <a:rPr lang="pt-BR" dirty="0" smtClean="0"/>
              <a:t>justiça)</a:t>
            </a:r>
            <a:endParaRPr lang="pt-BR" dirty="0"/>
          </a:p>
          <a:p>
            <a:pPr marL="438150" indent="-319088" algn="ctr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7" y="9375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8569325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Com recuperação da China e da Índia período mais recente e ascensão do “resto”</a:t>
            </a:r>
          </a:p>
        </p:txBody>
      </p:sp>
    </p:spTree>
    <p:extLst>
      <p:ext uri="{BB962C8B-B14F-4D97-AF65-F5344CB8AC3E}">
        <p14:creationId xmlns:p14="http://schemas.microsoft.com/office/powerpoint/2010/main" val="20573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41227"/>
              </p:ext>
            </p:extLst>
          </p:nvPr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11560" y="836712"/>
            <a:ext cx="5184576" cy="554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1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/>
          </p:cNvSpPr>
          <p:nvPr>
            <p:ph type="body" idx="1"/>
          </p:nvPr>
        </p:nvSpPr>
        <p:spPr>
          <a:xfrm>
            <a:off x="395289" y="260648"/>
            <a:ext cx="8425184" cy="57591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Com recuperação </a:t>
            </a:r>
            <a:r>
              <a:rPr lang="pt-BR" dirty="0" smtClean="0"/>
              <a:t>do resto, especialmente China </a:t>
            </a:r>
            <a:r>
              <a:rPr lang="pt-BR" dirty="0"/>
              <a:t>e da Índia </a:t>
            </a:r>
            <a:r>
              <a:rPr lang="pt-BR" dirty="0" smtClean="0"/>
              <a:t>no período </a:t>
            </a:r>
            <a:r>
              <a:rPr lang="pt-BR" dirty="0"/>
              <a:t>mais </a:t>
            </a:r>
            <a:r>
              <a:rPr lang="pt-BR" dirty="0" smtClean="0"/>
              <a:t>recente: </a:t>
            </a: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 smtClean="0"/>
              <a:t>Questiona-se </a:t>
            </a:r>
            <a:r>
              <a:rPr lang="pt-BR" dirty="0"/>
              <a:t>razões para a Grande  Divergência – especialmente vitória das Instituições Ocidentais 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Crítica: Existe exagero na ênfase na chamada “superioridade institucional do Ocidente” na explicação da grande divergência; esta se deve fatores contingentes </a:t>
            </a:r>
          </a:p>
          <a:p>
            <a:pPr lvl="3">
              <a:lnSpc>
                <a:spcPct val="90000"/>
              </a:lnSpc>
            </a:pPr>
            <a:r>
              <a:rPr lang="pt-BR" dirty="0"/>
              <a:t>Crescimento anterior a Rev. Industrial é semelhante na </a:t>
            </a:r>
            <a:r>
              <a:rPr lang="pt-BR" dirty="0" err="1"/>
              <a:t>Asia</a:t>
            </a:r>
            <a:endParaRPr lang="pt-BR" dirty="0"/>
          </a:p>
          <a:p>
            <a:pPr lvl="3">
              <a:lnSpc>
                <a:spcPct val="90000"/>
              </a:lnSpc>
            </a:pPr>
            <a:r>
              <a:rPr lang="pt-BR" dirty="0"/>
              <a:t>Revolução Industrial – decorre tanto da facilidade de acesso a fontes de energia (carvão na Grã Bretanha) e acesso a novas  fontes de matérias primas na América (e como se houvesse uma forte ampliação nos fatores de produção e sua possibilidade de exploração com baixo custo – aproxima-se da visão marxista)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Defesa: estas regiões aproximaram políticas e instituições </a:t>
            </a:r>
            <a:r>
              <a:rPr lang="pt-BR" dirty="0" smtClean="0"/>
              <a:t>“europeias” </a:t>
            </a:r>
            <a:r>
              <a:rPr lang="pt-BR" dirty="0"/>
              <a:t>(pró mercado, pro ciência</a:t>
            </a:r>
            <a:r>
              <a:rPr lang="pt-B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Outro lado do debate </a:t>
            </a:r>
          </a:p>
          <a:p>
            <a:pPr lvl="2">
              <a:lnSpc>
                <a:spcPct val="90000"/>
              </a:lnSpc>
            </a:pPr>
            <a:r>
              <a:rPr lang="pt-BR" dirty="0" err="1" smtClean="0"/>
              <a:t>Fukuyama</a:t>
            </a:r>
            <a:r>
              <a:rPr lang="pt-BR" dirty="0" smtClean="0"/>
              <a:t> (o fim da História) X Huntington (choque de civilizações) </a:t>
            </a:r>
          </a:p>
          <a:p>
            <a:pPr lvl="3">
              <a:lnSpc>
                <a:spcPct val="90000"/>
              </a:lnSpc>
            </a:pPr>
            <a:r>
              <a:rPr lang="pt-BR" dirty="0" smtClean="0"/>
              <a:t>Outros elementos – outras instituições – termos choques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Huntigton</a:t>
            </a:r>
            <a:r>
              <a:rPr lang="pt-BR" dirty="0" smtClean="0"/>
              <a:t> ?</a:t>
            </a:r>
          </a:p>
          <a:p>
            <a:pPr lvl="3">
              <a:lnSpc>
                <a:spcPct val="90000"/>
              </a:lnSpc>
            </a:pPr>
            <a:r>
              <a:rPr lang="pt-BR" dirty="0" smtClean="0"/>
              <a:t>Defesa ocidentalização talvez mundo de </a:t>
            </a:r>
            <a:r>
              <a:rPr lang="pt-BR" dirty="0" err="1" smtClean="0"/>
              <a:t>Fukuyama</a:t>
            </a:r>
            <a:r>
              <a:rPr lang="pt-BR" dirty="0" smtClean="0"/>
              <a:t> </a:t>
            </a:r>
          </a:p>
          <a:p>
            <a:pPr lvl="4">
              <a:lnSpc>
                <a:spcPct val="90000"/>
              </a:lnSpc>
            </a:pPr>
            <a:r>
              <a:rPr lang="pt-BR" dirty="0" smtClean="0"/>
              <a:t>Daniel Cohen – não é bem assim ascensão do ocidente não tranquila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 lIns="54864" tIns="91440"/>
          <a:lstStyle/>
          <a:p>
            <a:pPr marL="438150" indent="-319088" eaLnBrk="1" hangingPunct="1">
              <a:buFont typeface="Wingdings 2" pitchFamily="18" charset="2"/>
              <a:buNone/>
            </a:pPr>
            <a:r>
              <a:rPr lang="pt-BR" dirty="0"/>
              <a:t>Como medir o Desenvolvimento ?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1)	Crescimento econômico (produção)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	x </a:t>
            </a:r>
          </a:p>
          <a:p>
            <a:pPr marL="438150" indent="-319088" algn="ctr" eaLnBrk="1" hangingPunct="1">
              <a:buFont typeface="Wingdings 2" pitchFamily="18" charset="2"/>
              <a:buNone/>
            </a:pPr>
            <a:r>
              <a:rPr lang="pt-BR" dirty="0"/>
              <a:t>	Crescimento  da população</a:t>
            </a:r>
          </a:p>
          <a:p>
            <a:pPr marL="987425" lvl="2" indent="-319088" eaLnBrk="1" hangingPunct="1">
              <a:buClr>
                <a:schemeClr val="folHlink"/>
              </a:buClr>
              <a:buSzPct val="140000"/>
              <a:buFont typeface="Wingdings" pitchFamily="2" charset="2"/>
              <a:buChar char="è"/>
            </a:pPr>
            <a:r>
              <a:rPr lang="pt-BR" sz="3200" dirty="0"/>
              <a:t> </a:t>
            </a:r>
            <a:r>
              <a:rPr lang="pt-BR" sz="3200" u="sng" dirty="0" smtClean="0"/>
              <a:t>PIB </a:t>
            </a:r>
            <a:r>
              <a:rPr lang="pt-BR" sz="3200" u="sng" dirty="0"/>
              <a:t>per capita</a:t>
            </a:r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sz="4000" dirty="0" smtClean="0"/>
              <a:t>2</a:t>
            </a:r>
            <a:r>
              <a:rPr lang="pt-BR" sz="4000" dirty="0"/>
              <a:t>) outras informações sociais: bem estar</a:t>
            </a:r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endParaRPr lang="pt-BR" dirty="0" smtClean="0"/>
          </a:p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 smtClean="0"/>
              <a:t>3</a:t>
            </a:r>
            <a:r>
              <a:rPr lang="pt-BR" dirty="0"/>
              <a:t>) distribuição (</a:t>
            </a:r>
            <a:r>
              <a:rPr lang="pt-BR" dirty="0" smtClean="0"/>
              <a:t>justiça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7" y="9375"/>
            <a:ext cx="823031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 “sociais”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Progresso – material talvez contradito </a:t>
            </a:r>
          </a:p>
          <a:p>
            <a:pPr lvl="1"/>
            <a:r>
              <a:rPr lang="pt-BR" dirty="0" smtClean="0"/>
              <a:t>Critica: Progresso social não é bem assim </a:t>
            </a:r>
          </a:p>
          <a:p>
            <a:pPr lvl="1"/>
            <a:r>
              <a:rPr lang="pt-BR" dirty="0" smtClean="0"/>
              <a:t>Mundo racional, cientifico – iluminista – se tomarmos outros tipos de indicadores que não PIB poderíamos muitos problemas </a:t>
            </a:r>
          </a:p>
          <a:p>
            <a:pPr lvl="2"/>
            <a:r>
              <a:rPr lang="pt-BR" dirty="0" smtClean="0"/>
              <a:t>Somos mais ricos mas não mais felizes </a:t>
            </a:r>
          </a:p>
          <a:p>
            <a:pPr lvl="2"/>
            <a:r>
              <a:rPr lang="pt-BR" dirty="0" smtClean="0"/>
              <a:t>Visão contrario ao racionalismo e à </a:t>
            </a:r>
            <a:r>
              <a:rPr lang="pt-BR" dirty="0" err="1" smtClean="0"/>
              <a:t>ciencia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Reação contrária:</a:t>
            </a:r>
          </a:p>
          <a:p>
            <a:pPr lvl="2"/>
            <a:r>
              <a:rPr lang="pt-BR" dirty="0" smtClean="0"/>
              <a:t>Poucos indicadores mostrariam realmente isto</a:t>
            </a:r>
          </a:p>
          <a:p>
            <a:pPr lvl="3"/>
            <a:r>
              <a:rPr lang="pt-BR" dirty="0" smtClean="0"/>
              <a:t>Percepção x fato </a:t>
            </a:r>
          </a:p>
          <a:p>
            <a:pPr lvl="1"/>
            <a:r>
              <a:rPr lang="pt-BR" dirty="0" smtClean="0"/>
              <a:t>Steven Pinker – “O Novo Iluminismo” </a:t>
            </a:r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95936" y="54196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150" indent="-319088" eaLnBrk="1" hangingPunct="1">
              <a:buClr>
                <a:schemeClr val="folHlink"/>
              </a:buClr>
              <a:buSzPct val="140000"/>
              <a:buFont typeface="Wingdings" pitchFamily="2" charset="2"/>
              <a:buNone/>
            </a:pPr>
            <a:r>
              <a:rPr lang="pt-BR" dirty="0"/>
              <a:t>https://www.ted.com/talks/steven_pinker_is_the_world_getting_better_or_worse_a_look_at_the_numbers?language=pt-br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43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 </a:t>
            </a:r>
            <a:r>
              <a:rPr lang="pt-BR" dirty="0"/>
              <a:t>questões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84213" y="1447800"/>
            <a:ext cx="8002587" cy="4572000"/>
          </a:xfrm>
        </p:spPr>
        <p:txBody>
          <a:bodyPr/>
          <a:lstStyle/>
          <a:p>
            <a:pPr lvl="1" eaLnBrk="1" hangingPunct="1"/>
            <a:endParaRPr lang="pt-BR" sz="2800" dirty="0"/>
          </a:p>
          <a:p>
            <a:pPr lvl="1" eaLnBrk="1" hangingPunct="1"/>
            <a:r>
              <a:rPr lang="pt-BR" sz="2800" dirty="0"/>
              <a:t>Crescimento do PIB per capita , mas não necessariamente com equidade</a:t>
            </a:r>
          </a:p>
          <a:p>
            <a:pPr lvl="2" eaLnBrk="1" hangingPunct="1"/>
            <a:r>
              <a:rPr lang="pt-BR" sz="2400" dirty="0"/>
              <a:t>Ampliam-se as desigualdades entre países e entre pessoas </a:t>
            </a:r>
          </a:p>
          <a:p>
            <a:pPr lvl="1" eaLnBrk="1" hangingPunct="1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770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848"/>
            <a:ext cx="9144793" cy="5877053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68538" y="2636838"/>
            <a:ext cx="1676400" cy="10144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  <a:latin typeface="Times New Roman" pitchFamily="18" charset="0"/>
              </a:rPr>
              <a:t>   I. Gini = 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  <a:latin typeface="Times New Roman" pitchFamily="18" charset="0"/>
              </a:rPr>
              <a:t>   Z / AÔB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36096" y="3295650"/>
            <a:ext cx="504825" cy="711200"/>
          </a:xfrm>
          <a:prstGeom prst="rect">
            <a:avLst/>
          </a:prstGeom>
          <a:solidFill>
            <a:srgbClr val="F6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 anchor="ctr"/>
          <a:lstStyle/>
          <a:p>
            <a:r>
              <a:rPr lang="pt-BR" sz="3200"/>
              <a:t>Curvas de Lorenz e Índice de Gini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092950" y="4437063"/>
            <a:ext cx="1439863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accent1"/>
                </a:solidFill>
              </a:rPr>
              <a:t>Curva de Lorenz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H="1" flipV="1">
            <a:off x="6661150" y="4076700"/>
            <a:ext cx="431800" cy="3603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1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15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084888" y="4149725"/>
            <a:ext cx="2879725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/>
              <a:t>Desigualdade entre países</a:t>
            </a:r>
          </a:p>
          <a:p>
            <a:r>
              <a:rPr lang="pt-BR"/>
              <a:t> (não ponderada)</a:t>
            </a:r>
          </a:p>
          <a:p>
            <a:r>
              <a:rPr lang="pt-BR"/>
              <a:t>Desigualdade entre países </a:t>
            </a:r>
          </a:p>
          <a:p>
            <a:r>
              <a:rPr lang="pt-BR"/>
              <a:t>(ponderada)</a:t>
            </a:r>
          </a:p>
          <a:p>
            <a:r>
              <a:rPr lang="pt-BR"/>
              <a:t>Desigualdade entre</a:t>
            </a:r>
          </a:p>
          <a:p>
            <a:r>
              <a:rPr lang="pt-BR"/>
              <a:t> pessoas </a:t>
            </a:r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4716463" y="4149725"/>
            <a:ext cx="1368425" cy="172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>
            <a:off x="4932363" y="43656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4" name="Line 13"/>
          <p:cNvSpPr>
            <a:spLocks noChangeShapeType="1"/>
          </p:cNvSpPr>
          <p:nvPr/>
        </p:nvSpPr>
        <p:spPr bwMode="auto">
          <a:xfrm>
            <a:off x="4932363" y="5445125"/>
            <a:ext cx="100647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>
            <a:off x="4932363" y="4868863"/>
            <a:ext cx="107791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188640"/>
            <a:ext cx="823031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5538"/>
            <a:ext cx="8713663" cy="5732462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3200" dirty="0"/>
          </a:p>
          <a:p>
            <a:pPr marL="438150" indent="-319088" eaLnBrk="1" hangingPunct="1">
              <a:lnSpc>
                <a:spcPct val="90000"/>
              </a:lnSpc>
            </a:pPr>
            <a:r>
              <a:rPr lang="pt-BR" sz="3200" dirty="0"/>
              <a:t>PIB per capita (ou algo próximo a isto) – teve uma progressão muito lenta durante séculos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pt-BR" sz="2800" dirty="0"/>
              <a:t>Durante séculos em média a população vivia em um estado de pobreza se comparado com a situação atual</a:t>
            </a:r>
          </a:p>
          <a:p>
            <a:pPr marL="438150" indent="-319088" eaLnBrk="1" hangingPunct="1">
              <a:lnSpc>
                <a:spcPct val="90000"/>
              </a:lnSpc>
            </a:pPr>
            <a:r>
              <a:rPr lang="pt-BR" sz="3200" dirty="0"/>
              <a:t>PIB per capita só se acelera nos últimos 200 anos (talvez um pouco mais)</a:t>
            </a:r>
          </a:p>
          <a:p>
            <a:pPr marL="712788" lvl="1" indent="-319088" eaLnBrk="1" hangingPunct="1">
              <a:lnSpc>
                <a:spcPct val="90000"/>
              </a:lnSpc>
            </a:pPr>
            <a:r>
              <a:rPr lang="pt-BR" sz="3000" dirty="0"/>
              <a:t>Revolução industrial (RI) para muitos é o marco desta aceleração (primeira e segunda)</a:t>
            </a:r>
          </a:p>
          <a:p>
            <a:pPr marL="438150" indent="-319088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pt-BR" sz="2200" dirty="0"/>
              <a:t>Obviamente mensuração é um problema, mas ...</a:t>
            </a:r>
          </a:p>
          <a:p>
            <a:pPr marL="730250" lvl="1" indent="-2730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000" dirty="0"/>
              <a:t>Angus </a:t>
            </a:r>
            <a:r>
              <a:rPr lang="pt-BR" sz="2000" dirty="0" err="1"/>
              <a:t>Maddison</a:t>
            </a:r>
            <a:r>
              <a:rPr lang="pt-BR" sz="2000" dirty="0"/>
              <a:t>, </a:t>
            </a:r>
            <a:r>
              <a:rPr lang="pt-BR" sz="2000" dirty="0" err="1"/>
              <a:t>Livi</a:t>
            </a:r>
            <a:r>
              <a:rPr lang="pt-BR" sz="2000" dirty="0"/>
              <a:t> </a:t>
            </a:r>
            <a:r>
              <a:rPr lang="pt-BR" sz="2000" dirty="0" err="1"/>
              <a:t>Bacci</a:t>
            </a:r>
            <a:r>
              <a:rPr lang="pt-BR" sz="2000" dirty="0"/>
              <a:t>, De </a:t>
            </a:r>
            <a:r>
              <a:rPr lang="pt-BR" sz="2000" dirty="0" err="1"/>
              <a:t>Long</a:t>
            </a:r>
            <a:r>
              <a:rPr lang="pt-BR" sz="2000" dirty="0"/>
              <a:t>, R. Cameron, </a:t>
            </a:r>
            <a:r>
              <a:rPr lang="pt-BR" sz="2000" dirty="0" err="1"/>
              <a:t>Milanovic</a:t>
            </a:r>
            <a:r>
              <a:rPr lang="pt-BR" sz="2000" dirty="0"/>
              <a:t> etc. – tentativas de aproximação</a:t>
            </a:r>
          </a:p>
          <a:p>
            <a:pPr marL="730250" lvl="1" indent="-27305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000" dirty="0"/>
              <a:t>Existem vários </a:t>
            </a:r>
            <a:r>
              <a:rPr lang="pt-BR" sz="2000" dirty="0" smtClean="0"/>
              <a:t>debates </a:t>
            </a:r>
            <a:r>
              <a:rPr lang="pt-BR" sz="2000" dirty="0"/>
              <a:t>entre “</a:t>
            </a:r>
            <a:r>
              <a:rPr lang="pt-BR" sz="2000" dirty="0" err="1"/>
              <a:t>cliometristas</a:t>
            </a:r>
            <a:r>
              <a:rPr lang="pt-BR" sz="2000" dirty="0"/>
              <a:t>”</a:t>
            </a:r>
          </a:p>
          <a:p>
            <a:pPr marL="730250" lvl="1" indent="-273050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2" y="188640"/>
            <a:ext cx="8577815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0" y="1412776"/>
            <a:ext cx="9036496" cy="5445224"/>
          </a:xfrm>
        </p:spPr>
        <p:txBody>
          <a:bodyPr lIns="54864" tIns="91440">
            <a:normAutofit/>
          </a:bodyPr>
          <a:lstStyle/>
          <a:p>
            <a:pPr marL="455612" eaLnBrk="1" hangingPunct="1">
              <a:lnSpc>
                <a:spcPct val="90000"/>
              </a:lnSpc>
            </a:pPr>
            <a:r>
              <a:rPr lang="pt-BR" sz="3400" dirty="0"/>
              <a:t>Desde Revolução Industrial entramos no que </a:t>
            </a:r>
            <a:r>
              <a:rPr lang="pt-BR" sz="3400" b="1" dirty="0" smtClean="0"/>
              <a:t>Simon Kuznets</a:t>
            </a:r>
            <a:r>
              <a:rPr lang="pt-BR" sz="3400" dirty="0" smtClean="0"/>
              <a:t> </a:t>
            </a:r>
            <a:r>
              <a:rPr lang="pt-BR" sz="3400" dirty="0"/>
              <a:t>chamou de </a:t>
            </a:r>
            <a:r>
              <a:rPr lang="pt-BR" sz="3800" b="1" dirty="0">
                <a:solidFill>
                  <a:schemeClr val="accent2"/>
                </a:solidFill>
              </a:rPr>
              <a:t>crescimento econômico moderno</a:t>
            </a:r>
            <a:r>
              <a:rPr lang="pt-BR" sz="3800" b="1" dirty="0"/>
              <a:t> </a:t>
            </a:r>
            <a:r>
              <a:rPr lang="pt-BR" sz="3800" b="1" dirty="0" smtClean="0"/>
              <a:t>(Outros: modernidade)</a:t>
            </a:r>
            <a:endParaRPr lang="pt-BR" sz="3800" b="1" dirty="0"/>
          </a:p>
          <a:p>
            <a:pPr marL="1143000" lvl="2" eaLnBrk="1" hangingPunct="1"/>
            <a:r>
              <a:rPr lang="pt-BR" sz="2800" dirty="0"/>
              <a:t>Aumento do PIB per capita sustentado e </a:t>
            </a:r>
          </a:p>
          <a:p>
            <a:pPr marL="1143000" lvl="2" eaLnBrk="1" hangingPunct="1"/>
            <a:r>
              <a:rPr lang="pt-BR" sz="2800" dirty="0"/>
              <a:t>Mudança na estrutura produtiva (diminuição da participação da agricultura no PIB e aumento da indústria e serviços)</a:t>
            </a:r>
          </a:p>
          <a:p>
            <a:pPr marL="822325" indent="-457200" eaLnBrk="1" hangingPunct="1"/>
            <a:r>
              <a:rPr lang="pt-BR" sz="3400" dirty="0"/>
              <a:t>Antes </a:t>
            </a:r>
            <a:r>
              <a:rPr lang="pt-BR" sz="3400" u="sng" dirty="0"/>
              <a:t>sociedades agrarias </a:t>
            </a:r>
            <a:r>
              <a:rPr lang="pt-BR" sz="3400" dirty="0"/>
              <a:t> onde:</a:t>
            </a:r>
          </a:p>
          <a:p>
            <a:pPr marL="1371600" lvl="2" indent="-457200" eaLnBrk="1" hangingPunct="1"/>
            <a:r>
              <a:rPr lang="pt-BR" sz="2800" dirty="0"/>
              <a:t>produção forte dependência da terra (fator relativamente fixo) e</a:t>
            </a:r>
          </a:p>
          <a:p>
            <a:pPr marL="1371600" lvl="2" indent="-457200" eaLnBrk="1" hangingPunct="1"/>
            <a:r>
              <a:rPr lang="pt-BR" sz="2800" dirty="0"/>
              <a:t>progresso técnico lento/mudanças tecnológicas esporádicas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23031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21951" y="1052736"/>
            <a:ext cx="9144000" cy="5805264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85000"/>
              </a:lnSpc>
            </a:pPr>
            <a:r>
              <a:rPr lang="pt-BR" dirty="0"/>
              <a:t>Sociedades agrárias: base principal do crescimento da produção é a ampliação dos </a:t>
            </a:r>
            <a:r>
              <a:rPr lang="pt-BR" u="sng" dirty="0"/>
              <a:t>fatores de produção</a:t>
            </a:r>
            <a:r>
              <a:rPr lang="pt-BR" dirty="0"/>
              <a:t>: </a:t>
            </a:r>
            <a:r>
              <a:rPr lang="pt-BR" b="1" u="sng" dirty="0">
                <a:solidFill>
                  <a:srgbClr val="CC0000"/>
                </a:solidFill>
              </a:rPr>
              <a:t>crescimento extensivo</a:t>
            </a:r>
            <a:r>
              <a:rPr lang="pt-BR" b="1" dirty="0"/>
              <a:t> 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dirty="0"/>
              <a:t>Ampliação das terras agriculturáveis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dirty="0"/>
              <a:t>Ampliação da própria população </a:t>
            </a:r>
          </a:p>
          <a:p>
            <a:pPr marL="438150" indent="-319088" eaLnBrk="1" hangingPunct="1">
              <a:lnSpc>
                <a:spcPct val="85000"/>
              </a:lnSpc>
            </a:pPr>
            <a:r>
              <a:rPr lang="pt-BR" dirty="0" smtClean="0"/>
              <a:t>Quais </a:t>
            </a:r>
            <a:r>
              <a:rPr lang="pt-BR" dirty="0"/>
              <a:t>os problemas deste estilo de desenvolvimento ? 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u="sng" dirty="0" smtClean="0">
                <a:solidFill>
                  <a:schemeClr val="accent2"/>
                </a:solidFill>
              </a:rPr>
              <a:t>Problema Malthusiano: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População </a:t>
            </a:r>
            <a:r>
              <a:rPr lang="pt-BR" dirty="0"/>
              <a:t>potencialmente cresce mais que condições de sobrevivência (crises malthusianas)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u="sng" dirty="0" smtClean="0">
                <a:solidFill>
                  <a:schemeClr val="accent2"/>
                </a:solidFill>
              </a:rPr>
              <a:t>Rendimentos </a:t>
            </a:r>
            <a:r>
              <a:rPr lang="pt-BR" u="sng" dirty="0">
                <a:solidFill>
                  <a:schemeClr val="accent2"/>
                </a:solidFill>
              </a:rPr>
              <a:t>decrescentes de escala</a:t>
            </a:r>
            <a:r>
              <a:rPr lang="pt-BR" dirty="0">
                <a:solidFill>
                  <a:schemeClr val="accent2"/>
                </a:solidFill>
              </a:rPr>
              <a:t> – problema “</a:t>
            </a:r>
            <a:r>
              <a:rPr lang="pt-BR" dirty="0" err="1">
                <a:solidFill>
                  <a:schemeClr val="accent2"/>
                </a:solidFill>
              </a:rPr>
              <a:t>ricardiano</a:t>
            </a:r>
            <a:r>
              <a:rPr lang="pt-BR" dirty="0">
                <a:solidFill>
                  <a:schemeClr val="accent2"/>
                </a:solidFill>
              </a:rPr>
              <a:t>”</a:t>
            </a:r>
          </a:p>
          <a:p>
            <a:pPr marL="995363" lvl="2" eaLnBrk="1" hangingPunct="1">
              <a:lnSpc>
                <a:spcPct val="85000"/>
              </a:lnSpc>
            </a:pPr>
            <a:r>
              <a:rPr lang="pt-BR" dirty="0"/>
              <a:t>Um dos fatores de produção (a terra) – depois de algum tempo torna-se difícil de se ampliar – ele é quase que fixo </a:t>
            </a:r>
          </a:p>
          <a:p>
            <a:pPr marL="995363" lvl="2" eaLnBrk="1" hangingPunct="1">
              <a:lnSpc>
                <a:spcPct val="85000"/>
              </a:lnSpc>
            </a:pPr>
            <a:r>
              <a:rPr lang="pt-BR" dirty="0"/>
              <a:t>Por mais que se ponha gente na produção, dado o limite das terras, ampliação da produção é cada vez menor</a:t>
            </a:r>
          </a:p>
          <a:p>
            <a:pPr marL="438150" indent="-319088" eaLnBrk="1" hangingPunct="1">
              <a:lnSpc>
                <a:spcPct val="85000"/>
              </a:lnSpc>
            </a:pPr>
            <a:r>
              <a:rPr lang="pt-BR" sz="2200" dirty="0"/>
              <a:t>Até que ponto Principio Malthusiano (</a:t>
            </a:r>
            <a:r>
              <a:rPr lang="pt-BR" sz="2200" dirty="0" err="1"/>
              <a:t>estagnacionismo</a:t>
            </a:r>
            <a:r>
              <a:rPr lang="pt-BR" sz="2200" dirty="0"/>
              <a:t>) prevaleceu?</a:t>
            </a:r>
          </a:p>
          <a:p>
            <a:pPr marL="730250" lvl="1" indent="-273050" eaLnBrk="1" hangingPunct="1">
              <a:lnSpc>
                <a:spcPct val="85000"/>
              </a:lnSpc>
            </a:pPr>
            <a:r>
              <a:rPr lang="pt-BR" sz="2000" dirty="0"/>
              <a:t>Solução do problema malthusiano</a:t>
            </a:r>
          </a:p>
          <a:p>
            <a:pPr marL="1143000" lvl="2" eaLnBrk="1" hangingPunct="1">
              <a:lnSpc>
                <a:spcPct val="85000"/>
              </a:lnSpc>
            </a:pPr>
            <a:r>
              <a:rPr lang="pt-BR" sz="1800" dirty="0" smtClean="0"/>
              <a:t>Aceleração na incorporação </a:t>
            </a:r>
            <a:r>
              <a:rPr lang="pt-BR" sz="1800" dirty="0"/>
              <a:t>de </a:t>
            </a:r>
            <a:r>
              <a:rPr lang="pt-BR" sz="1800" dirty="0" smtClean="0"/>
              <a:t>novas terras (migrações) ou aumento </a:t>
            </a:r>
            <a:r>
              <a:rPr lang="pt-BR" sz="1800" dirty="0"/>
              <a:t>da produtividade (produção por unidade de fator de produção)</a:t>
            </a:r>
          </a:p>
          <a:p>
            <a:pPr marL="995363" lvl="2" eaLnBrk="1" hangingPunct="1">
              <a:lnSpc>
                <a:spcPct val="85000"/>
              </a:lnSpc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-52813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251618" y="1268760"/>
            <a:ext cx="8640763" cy="5229225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85000"/>
              </a:lnSpc>
            </a:pPr>
            <a:r>
              <a:rPr lang="pt-BR" sz="3600" dirty="0" smtClean="0">
                <a:solidFill>
                  <a:srgbClr val="CC0000"/>
                </a:solidFill>
              </a:rPr>
              <a:t>Crescimento da Produtividade</a:t>
            </a:r>
          </a:p>
          <a:p>
            <a:pPr marL="712788" lvl="1" indent="-319088" eaLnBrk="1" hangingPunct="1">
              <a:lnSpc>
                <a:spcPct val="85000"/>
              </a:lnSpc>
            </a:pPr>
            <a:r>
              <a:rPr lang="pt-BR" sz="3200" dirty="0" smtClean="0">
                <a:solidFill>
                  <a:srgbClr val="CC0000"/>
                </a:solidFill>
              </a:rPr>
              <a:t>Desenvolvimento </a:t>
            </a:r>
            <a:r>
              <a:rPr lang="pt-BR" sz="3200" dirty="0" err="1">
                <a:solidFill>
                  <a:srgbClr val="CC0000"/>
                </a:solidFill>
              </a:rPr>
              <a:t>smithiano</a:t>
            </a:r>
            <a:r>
              <a:rPr lang="pt-BR" sz="3200" dirty="0"/>
              <a:t> (clássico)</a:t>
            </a:r>
          </a:p>
          <a:p>
            <a:pPr marL="1004887" lvl="2" indent="-273050" eaLnBrk="1" hangingPunct="1">
              <a:lnSpc>
                <a:spcPct val="85000"/>
              </a:lnSpc>
            </a:pPr>
            <a:r>
              <a:rPr lang="pt-BR" sz="2800" dirty="0"/>
              <a:t>Aumento da produtividade pela divisão do trabalho – especialização</a:t>
            </a:r>
          </a:p>
          <a:p>
            <a:pPr marL="1004887" lvl="2" indent="-273050" eaLnBrk="1" hangingPunct="1">
              <a:lnSpc>
                <a:spcPct val="85000"/>
              </a:lnSpc>
            </a:pPr>
            <a:r>
              <a:rPr lang="pt-BR" sz="2800" dirty="0"/>
              <a:t>Processos de </a:t>
            </a:r>
            <a:r>
              <a:rPr lang="pt-BR" sz="2800" i="1" dirty="0" err="1"/>
              <a:t>learning</a:t>
            </a:r>
            <a:r>
              <a:rPr lang="pt-BR" sz="2800" i="1" dirty="0"/>
              <a:t> </a:t>
            </a:r>
            <a:r>
              <a:rPr lang="pt-BR" sz="2800" i="1" dirty="0" err="1"/>
              <a:t>by</a:t>
            </a:r>
            <a:r>
              <a:rPr lang="pt-BR" sz="2800" i="1" dirty="0"/>
              <a:t> </a:t>
            </a:r>
            <a:r>
              <a:rPr lang="pt-BR" sz="2800" i="1" dirty="0" err="1"/>
              <a:t>doing</a:t>
            </a:r>
            <a:r>
              <a:rPr lang="pt-BR" sz="2800" dirty="0"/>
              <a:t>  </a:t>
            </a:r>
          </a:p>
          <a:p>
            <a:pPr marL="712788" lvl="1" indent="-319088" eaLnBrk="1" hangingPunct="1">
              <a:lnSpc>
                <a:spcPct val="85000"/>
              </a:lnSpc>
            </a:pPr>
            <a:r>
              <a:rPr lang="pt-BR" sz="3200" dirty="0"/>
              <a:t>Especialização aplicado aos países (regiões)</a:t>
            </a:r>
          </a:p>
          <a:p>
            <a:pPr marL="1004887" lvl="2" indent="-273050" eaLnBrk="1" hangingPunct="1">
              <a:lnSpc>
                <a:spcPct val="85000"/>
              </a:lnSpc>
            </a:pPr>
            <a:r>
              <a:rPr lang="pt-BR" sz="2800" dirty="0"/>
              <a:t>Teoria das vantagens comparativas de David Ricardo </a:t>
            </a:r>
          </a:p>
          <a:p>
            <a:pPr marL="1004887" lvl="2" indent="-273050" eaLnBrk="1" hangingPunct="1">
              <a:lnSpc>
                <a:spcPct val="85000"/>
              </a:lnSpc>
            </a:pPr>
            <a:r>
              <a:rPr lang="pt-BR" sz="2800" u="sng" dirty="0">
                <a:solidFill>
                  <a:srgbClr val="CC0000"/>
                </a:solidFill>
              </a:rPr>
              <a:t>Desenvolvimento </a:t>
            </a:r>
            <a:r>
              <a:rPr lang="pt-BR" sz="2800" u="sng" dirty="0" err="1">
                <a:solidFill>
                  <a:srgbClr val="CC0000"/>
                </a:solidFill>
              </a:rPr>
              <a:t>Ricardiano</a:t>
            </a:r>
            <a:r>
              <a:rPr lang="pt-BR" sz="2800" dirty="0"/>
              <a:t> </a:t>
            </a:r>
          </a:p>
          <a:p>
            <a:pPr marL="800100" lvl="1" indent="-342900" eaLnBrk="1" hangingPunct="1">
              <a:lnSpc>
                <a:spcPct val="85000"/>
              </a:lnSpc>
            </a:pPr>
            <a:r>
              <a:rPr lang="pt-BR" sz="3200" dirty="0"/>
              <a:t>Vez ou outra</a:t>
            </a:r>
            <a:r>
              <a:rPr lang="pt-BR" sz="3200" dirty="0">
                <a:solidFill>
                  <a:srgbClr val="7030A0"/>
                </a:solidFill>
              </a:rPr>
              <a:t> inovações </a:t>
            </a:r>
            <a:r>
              <a:rPr lang="pt-BR" sz="3200" dirty="0"/>
              <a:t>– mudanças tecnológicas (moinho, rotação de culturas </a:t>
            </a:r>
            <a:r>
              <a:rPr lang="pt-BR" sz="3200" dirty="0" smtClean="0"/>
              <a:t>etc.) </a:t>
            </a:r>
            <a:r>
              <a:rPr lang="pt-BR" sz="3200" dirty="0"/>
              <a:t>- </a:t>
            </a:r>
            <a:r>
              <a:rPr lang="pt-BR" sz="3200" dirty="0">
                <a:solidFill>
                  <a:srgbClr val="7030A0"/>
                </a:solidFill>
              </a:rPr>
              <a:t>esporádicas</a:t>
            </a:r>
          </a:p>
          <a:p>
            <a:pPr marL="438150" indent="-319088" eaLnBrk="1" hangingPunct="1">
              <a:lnSpc>
                <a:spcPct val="85000"/>
              </a:lnSpc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2" y="18972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268413"/>
            <a:ext cx="8291512" cy="4751387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110000"/>
              </a:lnSpc>
            </a:pPr>
            <a:r>
              <a:rPr lang="pt-BR" sz="3000" dirty="0"/>
              <a:t>Inaugura nova fase com a aceleração do PIB per capita</a:t>
            </a:r>
          </a:p>
          <a:p>
            <a:pPr marL="730250" lvl="1" indent="-273050" eaLnBrk="1" hangingPunct="1">
              <a:lnSpc>
                <a:spcPct val="110000"/>
              </a:lnSpc>
            </a:pPr>
            <a:r>
              <a:rPr lang="pt-BR" sz="2800" dirty="0"/>
              <a:t>Grande reforço do aumento de produtividade do tipo </a:t>
            </a:r>
            <a:r>
              <a:rPr lang="pt-BR" sz="2800" dirty="0" err="1"/>
              <a:t>smithiano</a:t>
            </a:r>
            <a:r>
              <a:rPr lang="pt-BR" sz="2800" dirty="0"/>
              <a:t>/</a:t>
            </a:r>
            <a:r>
              <a:rPr lang="pt-BR" sz="2800" dirty="0" err="1"/>
              <a:t>ricardiano</a:t>
            </a:r>
            <a:r>
              <a:rPr lang="pt-BR" sz="2800" dirty="0"/>
              <a:t> (especialização)</a:t>
            </a:r>
          </a:p>
          <a:p>
            <a:pPr marL="730250" lvl="1" indent="-273050" eaLnBrk="1" hangingPunct="1">
              <a:lnSpc>
                <a:spcPct val="110000"/>
              </a:lnSpc>
            </a:pPr>
            <a:r>
              <a:rPr lang="pt-BR" sz="2800" dirty="0" smtClean="0"/>
              <a:t>Entra </a:t>
            </a:r>
            <a:r>
              <a:rPr lang="pt-BR" sz="2800" dirty="0"/>
              <a:t>em cena </a:t>
            </a:r>
            <a:r>
              <a:rPr lang="pt-BR" sz="2800" dirty="0" smtClean="0"/>
              <a:t>mudanças tecnológicas endógenas </a:t>
            </a:r>
            <a:r>
              <a:rPr lang="pt-BR" sz="2800" dirty="0"/>
              <a:t>(</a:t>
            </a:r>
            <a:r>
              <a:rPr lang="pt-BR" sz="2800" u="sng" dirty="0">
                <a:solidFill>
                  <a:srgbClr val="CC0000"/>
                </a:solidFill>
              </a:rPr>
              <a:t>Desenvolvimento </a:t>
            </a:r>
            <a:r>
              <a:rPr lang="pt-BR" sz="2800" u="sng" dirty="0" err="1">
                <a:solidFill>
                  <a:srgbClr val="CC0000"/>
                </a:solidFill>
              </a:rPr>
              <a:t>schumpeteriano</a:t>
            </a:r>
            <a:r>
              <a:rPr lang="pt-BR" sz="2800" dirty="0"/>
              <a:t>)</a:t>
            </a:r>
          </a:p>
          <a:p>
            <a:pPr marL="1600200" lvl="3" eaLnBrk="1" hangingPunct="1">
              <a:lnSpc>
                <a:spcPct val="110000"/>
              </a:lnSpc>
            </a:pPr>
            <a:r>
              <a:rPr lang="pt-BR" sz="2400" dirty="0"/>
              <a:t>Mudança tecnológica já existia mas era esporádica – provavelmente responsável por acelerações momentâneas de PIB per capita (moinhos, rotações de cultura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  <a:p>
            <a:pPr marL="995363" lvl="2" eaLnBrk="1" hangingPunct="1">
              <a:lnSpc>
                <a:spcPct val="110000"/>
              </a:lnSpc>
            </a:pPr>
            <a:r>
              <a:rPr lang="pt-BR" sz="2400" dirty="0"/>
              <a:t>Mudança tecnológica se torna  permanente (endógena)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-6877"/>
            <a:ext cx="8230313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pt-BR" dirty="0"/>
              <a:t>Antes da Revolução </a:t>
            </a:r>
            <a:r>
              <a:rPr lang="pt-BR" dirty="0" smtClean="0"/>
              <a:t>Industrial</a:t>
            </a:r>
            <a:endParaRPr lang="pt-BR" dirty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23528" y="1447800"/>
            <a:ext cx="8568952" cy="4572000"/>
          </a:xfrm>
        </p:spPr>
        <p:txBody>
          <a:bodyPr/>
          <a:lstStyle/>
          <a:p>
            <a:pPr marL="455612" eaLnBrk="1" hangingPunct="1">
              <a:lnSpc>
                <a:spcPct val="85000"/>
              </a:lnSpc>
            </a:pPr>
            <a:r>
              <a:rPr lang="pt-BR" sz="3000" dirty="0"/>
              <a:t>forças se </a:t>
            </a:r>
            <a:r>
              <a:rPr lang="pt-BR" sz="3000" dirty="0" smtClean="0"/>
              <a:t>contrapunham:</a:t>
            </a:r>
          </a:p>
          <a:p>
            <a:pPr marL="958850" lvl="1" indent="-457200" eaLnBrk="1" hangingPunct="1">
              <a:lnSpc>
                <a:spcPct val="85000"/>
              </a:lnSpc>
              <a:buAutoNum type="arabicParenR"/>
            </a:pPr>
            <a:r>
              <a:rPr lang="pt-BR" sz="2800" dirty="0" smtClean="0"/>
              <a:t>aumento da população e rendimentos </a:t>
            </a:r>
            <a:r>
              <a:rPr lang="pt-BR" sz="2800" dirty="0" smtClean="0"/>
              <a:t>decrescentes; </a:t>
            </a:r>
            <a:r>
              <a:rPr lang="pt-BR" sz="2800" dirty="0" err="1" smtClean="0"/>
              <a:t>contrarrestados</a:t>
            </a:r>
            <a:r>
              <a:rPr lang="pt-BR" sz="2800" dirty="0" smtClean="0"/>
              <a:t> </a:t>
            </a:r>
            <a:r>
              <a:rPr lang="pt-BR" sz="2800" dirty="0"/>
              <a:t>por </a:t>
            </a:r>
            <a:endParaRPr lang="pt-BR" sz="2800" dirty="0" smtClean="0"/>
          </a:p>
          <a:p>
            <a:pPr marL="958850" lvl="1" indent="-457200" eaLnBrk="1" hangingPunct="1">
              <a:lnSpc>
                <a:spcPct val="85000"/>
              </a:lnSpc>
              <a:buAutoNum type="arabicParenR"/>
            </a:pPr>
            <a:r>
              <a:rPr lang="pt-BR" sz="2800" dirty="0" smtClean="0"/>
              <a:t> aumentos </a:t>
            </a:r>
            <a:r>
              <a:rPr lang="pt-BR" sz="2800" dirty="0"/>
              <a:t>de produtividade </a:t>
            </a:r>
            <a:r>
              <a:rPr lang="pt-BR" sz="2800" dirty="0" err="1"/>
              <a:t>smithianos</a:t>
            </a:r>
            <a:r>
              <a:rPr lang="pt-BR" sz="2800" dirty="0"/>
              <a:t> (</a:t>
            </a:r>
            <a:r>
              <a:rPr lang="pt-BR" sz="2800" dirty="0" err="1"/>
              <a:t>ricardianos</a:t>
            </a:r>
            <a:r>
              <a:rPr lang="pt-BR" sz="2800" dirty="0"/>
              <a:t>) e </a:t>
            </a:r>
            <a:r>
              <a:rPr lang="pt-BR" sz="2800" dirty="0" smtClean="0"/>
              <a:t>inovações</a:t>
            </a:r>
          </a:p>
          <a:p>
            <a:pPr marL="501650" lvl="1" indent="0" eaLnBrk="1" hangingPunct="1">
              <a:lnSpc>
                <a:spcPct val="85000"/>
              </a:lnSpc>
              <a:buNone/>
            </a:pPr>
            <a:r>
              <a:rPr lang="pt-BR" sz="2800" dirty="0" smtClean="0">
                <a:solidFill>
                  <a:srgbClr val="7030A0"/>
                </a:solidFill>
              </a:rPr>
              <a:t>Por momentos (ciclos) pode existir algum aumento do PIB per capita – </a:t>
            </a:r>
            <a:r>
              <a:rPr lang="pt-BR" sz="2800" dirty="0" err="1" smtClean="0">
                <a:solidFill>
                  <a:srgbClr val="7030A0"/>
                </a:solidFill>
              </a:rPr>
              <a:t>qdo</a:t>
            </a:r>
            <a:r>
              <a:rPr lang="pt-BR" sz="2800" dirty="0" smtClean="0">
                <a:solidFill>
                  <a:srgbClr val="7030A0"/>
                </a:solidFill>
              </a:rPr>
              <a:t> 2 maior que 1</a:t>
            </a:r>
          </a:p>
          <a:p>
            <a:pPr marL="455612" eaLnBrk="1" hangingPunct="1">
              <a:lnSpc>
                <a:spcPct val="85000"/>
              </a:lnSpc>
            </a:pPr>
            <a:r>
              <a:rPr lang="pt-BR" sz="3000" dirty="0" smtClean="0"/>
              <a:t>Mas : Questão Malthusiana é mais importante – </a:t>
            </a:r>
            <a:r>
              <a:rPr lang="pt-BR" sz="3000" u="sng" dirty="0" smtClean="0">
                <a:solidFill>
                  <a:srgbClr val="FF0000"/>
                </a:solidFill>
              </a:rPr>
              <a:t>Armadilha Malthusiana: </a:t>
            </a:r>
            <a:endParaRPr lang="pt-BR" sz="2800" dirty="0" smtClean="0"/>
          </a:p>
          <a:p>
            <a:pPr marL="1016000" lvl="1" indent="-514350" eaLnBrk="1" hangingPunct="1">
              <a:lnSpc>
                <a:spcPct val="85000"/>
              </a:lnSpc>
              <a:buFont typeface="+mj-lt"/>
              <a:buAutoNum type="arabicParenR" startAt="3"/>
            </a:pPr>
            <a:r>
              <a:rPr lang="pt-BR" sz="2600" dirty="0" smtClean="0"/>
              <a:t>“Crescimento </a:t>
            </a:r>
            <a:r>
              <a:rPr lang="pt-BR" sz="2600" dirty="0"/>
              <a:t>da </a:t>
            </a:r>
            <a:r>
              <a:rPr lang="pt-BR" sz="2600" dirty="0" smtClean="0"/>
              <a:t>produção, no longo prazo, não </a:t>
            </a:r>
            <a:r>
              <a:rPr lang="pt-BR" sz="2600" dirty="0"/>
              <a:t>leva ao aumento do bem estar mas </a:t>
            </a:r>
            <a:r>
              <a:rPr lang="pt-BR" sz="2600" dirty="0" smtClean="0"/>
              <a:t>a ampliação do crescimento </a:t>
            </a:r>
            <a:r>
              <a:rPr lang="pt-BR" sz="2600" dirty="0"/>
              <a:t>da população</a:t>
            </a:r>
            <a:r>
              <a:rPr lang="pt-BR" sz="2600" dirty="0" smtClean="0"/>
              <a:t>”</a:t>
            </a:r>
          </a:p>
          <a:p>
            <a:pPr marL="319088" lvl="1" indent="0" eaLnBrk="1" hangingPunct="1">
              <a:buNone/>
            </a:pPr>
            <a:r>
              <a:rPr lang="pt-BR" sz="2800" dirty="0" smtClean="0">
                <a:solidFill>
                  <a:srgbClr val="7030A0"/>
                </a:solidFill>
              </a:rPr>
              <a:t>Assim: 3 faz com que PIB per capita volte a declinar</a:t>
            </a:r>
            <a:endParaRPr lang="pt-BR" sz="2800" dirty="0">
              <a:solidFill>
                <a:srgbClr val="7030A0"/>
              </a:solidFill>
            </a:endParaRPr>
          </a:p>
          <a:p>
            <a:pPr lvl="1" eaLnBrk="1" hangingPunct="1"/>
            <a:endParaRPr lang="pt-BR" sz="2800" dirty="0" smtClean="0"/>
          </a:p>
          <a:p>
            <a:pPr lvl="1" eaLnBrk="1" hangingPunct="1"/>
            <a:endParaRPr lang="pt-BR" sz="2800" dirty="0"/>
          </a:p>
          <a:p>
            <a:pPr lvl="1" eaLnBrk="1" hangingPunct="1"/>
            <a:r>
              <a:rPr lang="pt-BR" sz="2800" dirty="0" smtClean="0"/>
              <a:t>Crescimento </a:t>
            </a:r>
            <a:r>
              <a:rPr lang="pt-BR" sz="2800" dirty="0"/>
              <a:t>com taxas maiores nos últimos 200/250 anos mas não homogêneo </a:t>
            </a:r>
          </a:p>
          <a:p>
            <a:pPr lvl="2" eaLnBrk="1" hangingPunct="1"/>
            <a:r>
              <a:rPr lang="pt-BR" sz="2400" dirty="0"/>
              <a:t>Oscilações no tempo </a:t>
            </a:r>
          </a:p>
          <a:p>
            <a:pPr lvl="2" eaLnBrk="1" hangingPunct="1"/>
            <a:r>
              <a:rPr lang="pt-BR" sz="2400" dirty="0"/>
              <a:t>Divergências no espaço</a:t>
            </a:r>
          </a:p>
          <a:p>
            <a:pPr lvl="1" eaLnBrk="1" hangingPunct="1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263</TotalTime>
  <Words>1561</Words>
  <Application>Microsoft Office PowerPoint</Application>
  <PresentationFormat>Apresentação na tela (4:3)</PresentationFormat>
  <Paragraphs>382</Paragraphs>
  <Slides>27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Patrimônio Líquido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Antes da Revolução Industrial</vt:lpstr>
      <vt:lpstr>Renda  per capita </vt:lpstr>
      <vt:lpstr>Apresentação do PowerPoint</vt:lpstr>
      <vt:lpstr>Apresentação do PowerPoint</vt:lpstr>
      <vt:lpstr>Algumas questões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Explicações para Grande Divergência</vt:lpstr>
      <vt:lpstr>Apresentação do PowerPoint</vt:lpstr>
      <vt:lpstr>Apresentação do PowerPoint</vt:lpstr>
      <vt:lpstr>Apresentação do PowerPoint</vt:lpstr>
      <vt:lpstr>Apresentação do PowerPoint</vt:lpstr>
      <vt:lpstr>Indicadores “sociais” </vt:lpstr>
      <vt:lpstr>Outras  questões </vt:lpstr>
      <vt:lpstr>Curvas de Lorenz e Índice de Gini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A Revolução Industrial</dc:title>
  <dc:creator>Familia Gremaud</dc:creator>
  <cp:lastModifiedBy>Amaury Gremaud</cp:lastModifiedBy>
  <cp:revision>318</cp:revision>
  <dcterms:created xsi:type="dcterms:W3CDTF">2010-03-02T13:48:41Z</dcterms:created>
  <dcterms:modified xsi:type="dcterms:W3CDTF">2019-02-21T21:55:15Z</dcterms:modified>
</cp:coreProperties>
</file>