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9"/>
  </p:notesMasterIdLst>
  <p:sldIdLst>
    <p:sldId id="256" r:id="rId5"/>
    <p:sldId id="284" r:id="rId6"/>
    <p:sldId id="286" r:id="rId7"/>
    <p:sldId id="288" r:id="rId8"/>
    <p:sldId id="287" r:id="rId9"/>
    <p:sldId id="289" r:id="rId10"/>
    <p:sldId id="261" r:id="rId11"/>
    <p:sldId id="272" r:id="rId12"/>
    <p:sldId id="273" r:id="rId13"/>
    <p:sldId id="275" r:id="rId14"/>
    <p:sldId id="276" r:id="rId15"/>
    <p:sldId id="291" r:id="rId16"/>
    <p:sldId id="290" r:id="rId17"/>
    <p:sldId id="262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480" autoAdjust="0"/>
    <p:restoredTop sz="99610" autoAdjust="0"/>
  </p:normalViewPr>
  <p:slideViewPr>
    <p:cSldViewPr snapToGrid="0" snapToObjects="1">
      <p:cViewPr varScale="1">
        <p:scale>
          <a:sx n="110" d="100"/>
          <a:sy n="110" d="100"/>
        </p:scale>
        <p:origin x="2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528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EEAAF-BDEC-469E-A425-56AEDD8CED0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83D6DA-A26E-4874-8736-BB77E0C03C9C}">
      <dgm:prSet phldrT="[Texto]"/>
      <dgm:spPr/>
      <dgm:t>
        <a:bodyPr/>
        <a:lstStyle/>
        <a:p>
          <a:r>
            <a:rPr lang="pt-BR" dirty="0">
              <a:latin typeface="+mn-lt"/>
            </a:rPr>
            <a:t> Judiciário e processo</a:t>
          </a:r>
        </a:p>
      </dgm:t>
    </dgm:pt>
    <dgm:pt modelId="{3DE044E6-D876-4A06-95F5-92222665D9FB}" type="par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FA9EE02B-FFD9-4EE1-89D6-3417924FECCD}" type="sib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C10B6D77-819A-449F-A95D-8E9F8715D3A1}">
      <dgm:prSet phldrT="[Texto]" custT="1"/>
      <dgm:spPr/>
      <dgm:t>
        <a:bodyPr/>
        <a:lstStyle/>
        <a:p>
          <a:r>
            <a:rPr lang="pt-BR" sz="2200" dirty="0">
              <a:latin typeface="+mn-lt"/>
            </a:rPr>
            <a:t>Envolvimento de grandes litigantes</a:t>
          </a:r>
        </a:p>
      </dgm:t>
    </dgm:pt>
    <dgm:pt modelId="{F0AF9221-FCC8-42BC-9830-D24BF3EBAEB5}" type="par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E042799D-A32E-4BDF-8ED8-5DC1909524D3}" type="sib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A26C3A47-8FBE-4755-B413-25BC0E4AFBE7}" type="pres">
      <dgm:prSet presAssocID="{D72EEAAF-BDEC-469E-A425-56AEDD8CED08}" presName="Name0" presStyleCnt="0">
        <dgm:presLayoutVars>
          <dgm:dir/>
          <dgm:animLvl val="lvl"/>
          <dgm:resizeHandles/>
        </dgm:presLayoutVars>
      </dgm:prSet>
      <dgm:spPr/>
    </dgm:pt>
    <dgm:pt modelId="{B55C6AD5-4BCF-4864-854B-00651938A718}" type="pres">
      <dgm:prSet presAssocID="{8383D6DA-A26E-4874-8736-BB77E0C03C9C}" presName="linNode" presStyleCnt="0"/>
      <dgm:spPr/>
    </dgm:pt>
    <dgm:pt modelId="{3F5C4F9F-A21D-4E70-AE41-5EDDFDB2A083}" type="pres">
      <dgm:prSet presAssocID="{8383D6DA-A26E-4874-8736-BB77E0C03C9C}" presName="parentShp" presStyleLbl="node1" presStyleIdx="0" presStyleCnt="1">
        <dgm:presLayoutVars>
          <dgm:bulletEnabled val="1"/>
        </dgm:presLayoutVars>
      </dgm:prSet>
      <dgm:spPr/>
    </dgm:pt>
    <dgm:pt modelId="{4D8774E3-887D-486B-8F2F-22DF8222B0F3}" type="pres">
      <dgm:prSet presAssocID="{8383D6DA-A26E-4874-8736-BB77E0C03C9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0143F2D-5103-46C5-BEB3-C60339D90C1F}" srcId="{D72EEAAF-BDEC-469E-A425-56AEDD8CED08}" destId="{8383D6DA-A26E-4874-8736-BB77E0C03C9C}" srcOrd="0" destOrd="0" parTransId="{3DE044E6-D876-4A06-95F5-92222665D9FB}" sibTransId="{FA9EE02B-FFD9-4EE1-89D6-3417924FECCD}"/>
    <dgm:cxn modelId="{FC54AC97-8D33-45A5-BE5A-2D14DF7CCACB}" srcId="{8383D6DA-A26E-4874-8736-BB77E0C03C9C}" destId="{C10B6D77-819A-449F-A95D-8E9F8715D3A1}" srcOrd="0" destOrd="0" parTransId="{F0AF9221-FCC8-42BC-9830-D24BF3EBAEB5}" sibTransId="{E042799D-A32E-4BDF-8ED8-5DC1909524D3}"/>
    <dgm:cxn modelId="{1EE2FAA6-992F-CA49-9840-24F07BEE9012}" type="presOf" srcId="{C10B6D77-819A-449F-A95D-8E9F8715D3A1}" destId="{4D8774E3-887D-486B-8F2F-22DF8222B0F3}" srcOrd="0" destOrd="0" presId="urn:microsoft.com/office/officeart/2005/8/layout/vList6"/>
    <dgm:cxn modelId="{36200FC0-EA1E-8D4E-8F10-E5D0E3A792D4}" type="presOf" srcId="{D72EEAAF-BDEC-469E-A425-56AEDD8CED08}" destId="{A26C3A47-8FBE-4755-B413-25BC0E4AFBE7}" srcOrd="0" destOrd="0" presId="urn:microsoft.com/office/officeart/2005/8/layout/vList6"/>
    <dgm:cxn modelId="{58E2C7EA-7F18-FF46-B923-0A62418FD510}" type="presOf" srcId="{8383D6DA-A26E-4874-8736-BB77E0C03C9C}" destId="{3F5C4F9F-A21D-4E70-AE41-5EDDFDB2A083}" srcOrd="0" destOrd="0" presId="urn:microsoft.com/office/officeart/2005/8/layout/vList6"/>
    <dgm:cxn modelId="{CE96C501-5037-C64E-B0A9-B8FDB9B1B87A}" type="presParOf" srcId="{A26C3A47-8FBE-4755-B413-25BC0E4AFBE7}" destId="{B55C6AD5-4BCF-4864-854B-00651938A718}" srcOrd="0" destOrd="0" presId="urn:microsoft.com/office/officeart/2005/8/layout/vList6"/>
    <dgm:cxn modelId="{CDD2C4EB-C5B3-E544-9338-DBCF89FBA6F6}" type="presParOf" srcId="{B55C6AD5-4BCF-4864-854B-00651938A718}" destId="{3F5C4F9F-A21D-4E70-AE41-5EDDFDB2A083}" srcOrd="0" destOrd="0" presId="urn:microsoft.com/office/officeart/2005/8/layout/vList6"/>
    <dgm:cxn modelId="{C777EC3E-CC87-284E-96D2-F15E821DBCDF}" type="presParOf" srcId="{B55C6AD5-4BCF-4864-854B-00651938A718}" destId="{4D8774E3-887D-486B-8F2F-22DF8222B0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74E3-887D-486B-8F2F-22DF8222B0F3}">
      <dsp:nvSpPr>
        <dsp:cNvPr id="0" name=""/>
        <dsp:cNvSpPr/>
      </dsp:nvSpPr>
      <dsp:spPr>
        <a:xfrm>
          <a:off x="3417381" y="0"/>
          <a:ext cx="5126072" cy="11588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+mn-lt"/>
            </a:rPr>
            <a:t>Envolvimento de grandes litigantes</a:t>
          </a:r>
        </a:p>
      </dsp:txBody>
      <dsp:txXfrm>
        <a:off x="3417381" y="144856"/>
        <a:ext cx="4691505" cy="869133"/>
      </dsp:txXfrm>
    </dsp:sp>
    <dsp:sp modelId="{3F5C4F9F-A21D-4E70-AE41-5EDDFDB2A083}">
      <dsp:nvSpPr>
        <dsp:cNvPr id="0" name=""/>
        <dsp:cNvSpPr/>
      </dsp:nvSpPr>
      <dsp:spPr>
        <a:xfrm>
          <a:off x="0" y="0"/>
          <a:ext cx="3417381" cy="1158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latin typeface="+mn-lt"/>
            </a:rPr>
            <a:t> Judiciário e processo</a:t>
          </a:r>
        </a:p>
      </dsp:txBody>
      <dsp:txXfrm>
        <a:off x="56570" y="56570"/>
        <a:ext cx="3304241" cy="1045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66A48B-17FD-B545-B35D-EF7533113F8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3309B0-11D8-4B46-891D-CB4DD9A0A2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09B0-11D8-4B46-891D-CB4DD9A0A2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D02A987A-8105-D24F-9B2D-42DAF35DEE37}" type="slidenum">
              <a:rPr lang="en-US" sz="1200">
                <a:latin typeface="Calibri" charset="0"/>
              </a:rPr>
              <a:pPr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8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3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8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9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4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5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9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28043" y="4227615"/>
            <a:ext cx="5538196" cy="452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cap="all" dirty="0">
                <a:solidFill>
                  <a:schemeClr val="tx1"/>
                </a:solidFill>
                <a:latin typeface="Calibri" panose="020F0502020204030204" pitchFamily="34" charset="0"/>
                <a:cs typeface="Century"/>
              </a:rPr>
              <a:t>PODER PÚBLICO EM JUÍZO</a:t>
            </a:r>
          </a:p>
          <a:p>
            <a:pPr algn="r"/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cs typeface="Century"/>
            </a:endParaRPr>
          </a:p>
          <a:p>
            <a:pPr algn="r"/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cs typeface="Century"/>
            </a:endParaRPr>
          </a:p>
          <a:p>
            <a:pPr algn="r"/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entury"/>
              </a:rPr>
              <a:t> Susana Henriques da Costa 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entury"/>
              </a:rPr>
            </a:b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cs typeface="Century"/>
              </a:rPr>
              <a:t>Fazenda Pública como </a:t>
            </a:r>
            <a:r>
              <a:rPr lang="pt-B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entury"/>
              </a:rPr>
              <a:t>repeat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cs typeface="Century"/>
              </a:rPr>
              <a:t> player</a:t>
            </a:r>
            <a:endParaRPr lang="pt-BR" sz="1800" dirty="0">
              <a:solidFill>
                <a:schemeClr val="tx1"/>
              </a:solidFill>
              <a:latin typeface="Calibri" panose="020F0502020204030204" pitchFamily="34" charset="0"/>
              <a:cs typeface="Century"/>
            </a:endParaRPr>
          </a:p>
          <a:p>
            <a:pPr algn="r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entury"/>
              </a:rPr>
              <a:t>17/08/2021</a:t>
            </a:r>
          </a:p>
        </p:txBody>
      </p:sp>
    </p:spTree>
    <p:extLst>
      <p:ext uri="{BB962C8B-B14F-4D97-AF65-F5344CB8AC3E}">
        <p14:creationId xmlns:p14="http://schemas.microsoft.com/office/powerpoint/2010/main" val="185212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1376053"/>
            <a:ext cx="7054418" cy="1002990"/>
          </a:xfrm>
        </p:spPr>
        <p:txBody>
          <a:bodyPr anchor="ctr">
            <a:normAutofit/>
          </a:bodyPr>
          <a:lstStyle/>
          <a:p>
            <a:r>
              <a:rPr lang="en-US" err="1"/>
              <a:t>Vantagens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677" y="2075387"/>
            <a:ext cx="7054418" cy="24035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RULE MAKING:</a:t>
            </a:r>
          </a:p>
          <a:p>
            <a:pPr lvl="1"/>
            <a:r>
              <a:rPr lang="en-US" dirty="0" err="1"/>
              <a:t>Abdicar</a:t>
            </a:r>
            <a:r>
              <a:rPr lang="en-US" dirty="0"/>
              <a:t> de </a:t>
            </a:r>
            <a:r>
              <a:rPr lang="en-US" dirty="0" err="1"/>
              <a:t>ganhos</a:t>
            </a:r>
            <a:r>
              <a:rPr lang="en-US" dirty="0"/>
              <a:t> </a:t>
            </a:r>
            <a:r>
              <a:rPr lang="en-US" dirty="0" err="1"/>
              <a:t>imediatos</a:t>
            </a:r>
            <a:endParaRPr lang="en-US" dirty="0"/>
          </a:p>
          <a:p>
            <a:pPr lvl="1"/>
            <a:r>
              <a:rPr lang="en-US" dirty="0" err="1"/>
              <a:t>Busca</a:t>
            </a:r>
            <a:r>
              <a:rPr lang="en-US" dirty="0"/>
              <a:t> de </a:t>
            </a:r>
            <a:r>
              <a:rPr lang="en-US" dirty="0" err="1"/>
              <a:t>ganhos</a:t>
            </a:r>
            <a:r>
              <a:rPr lang="en-US" dirty="0"/>
              <a:t> </a:t>
            </a:r>
            <a:r>
              <a:rPr lang="en-US" dirty="0" err="1"/>
              <a:t>legislativos</a:t>
            </a:r>
            <a:r>
              <a:rPr lang="en-US" dirty="0"/>
              <a:t> e </a:t>
            </a:r>
            <a:r>
              <a:rPr lang="en-US" dirty="0" err="1"/>
              <a:t>jurisprudenciais</a:t>
            </a:r>
            <a:r>
              <a:rPr lang="en-US" dirty="0"/>
              <a:t>: </a:t>
            </a:r>
            <a:r>
              <a:rPr lang="en-US" dirty="0" err="1"/>
              <a:t>geração</a:t>
            </a:r>
            <a:r>
              <a:rPr lang="en-US" dirty="0"/>
              <a:t> de </a:t>
            </a:r>
            <a:r>
              <a:rPr lang="en-US" dirty="0" err="1"/>
              <a:t>precedentes</a:t>
            </a:r>
            <a:endParaRPr lang="en-US" dirty="0"/>
          </a:p>
          <a:p>
            <a:pPr lvl="1"/>
            <a:r>
              <a:rPr lang="en-US" dirty="0" err="1"/>
              <a:t>Política</a:t>
            </a:r>
            <a:r>
              <a:rPr lang="en-US" dirty="0"/>
              <a:t> de </a:t>
            </a:r>
            <a:r>
              <a:rPr lang="en-US" dirty="0" err="1"/>
              <a:t>acordos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en-US" err="1"/>
              <a:t>Advocacia</a:t>
            </a:r>
            <a:r>
              <a:rPr lang="en-US"/>
              <a:t>: o </a:t>
            </a:r>
            <a:r>
              <a:rPr lang="en-US" err="1"/>
              <a:t>advogado</a:t>
            </a:r>
            <a:r>
              <a:rPr lang="en-US"/>
              <a:t> </a:t>
            </a:r>
            <a:r>
              <a:rPr lang="en-US" err="1"/>
              <a:t>traz</a:t>
            </a:r>
            <a:r>
              <a:rPr lang="en-US"/>
              <a:t> </a:t>
            </a:r>
            <a:r>
              <a:rPr lang="en-US" err="1"/>
              <a:t>igualdade</a:t>
            </a:r>
            <a:r>
              <a:rPr lang="en-US"/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LR: </a:t>
            </a:r>
          </a:p>
          <a:p>
            <a:pPr lvl="1"/>
            <a:r>
              <a:rPr lang="en-US" dirty="0" err="1"/>
              <a:t>Especializada</a:t>
            </a:r>
            <a:r>
              <a:rPr lang="en-US" dirty="0"/>
              <a:t> e </a:t>
            </a:r>
            <a:r>
              <a:rPr lang="en-US" dirty="0" err="1"/>
              <a:t>próxima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litigante</a:t>
            </a:r>
            <a:endParaRPr lang="en-US" dirty="0"/>
          </a:p>
          <a:p>
            <a:pPr lvl="1"/>
            <a:r>
              <a:rPr lang="en-US" dirty="0" err="1"/>
              <a:t>Controle</a:t>
            </a:r>
            <a:endParaRPr lang="en-US" dirty="0"/>
          </a:p>
          <a:p>
            <a:pPr lvl="1"/>
            <a:r>
              <a:rPr lang="en-US" dirty="0" err="1"/>
              <a:t>Previsibilidade</a:t>
            </a:r>
            <a:endParaRPr lang="en-US" dirty="0"/>
          </a:p>
          <a:p>
            <a:r>
              <a:rPr lang="en-US" dirty="0"/>
              <a:t>LO:</a:t>
            </a:r>
          </a:p>
          <a:p>
            <a:pPr lvl="1"/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vinculação</a:t>
            </a:r>
            <a:endParaRPr lang="en-US" dirty="0"/>
          </a:p>
          <a:p>
            <a:pPr lvl="1"/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atuação</a:t>
            </a:r>
            <a:r>
              <a:rPr lang="en-US" dirty="0"/>
              <a:t> </a:t>
            </a:r>
            <a:r>
              <a:rPr lang="en-US" dirty="0" err="1"/>
              <a:t>preventiva</a:t>
            </a:r>
            <a:endParaRPr lang="en-US" dirty="0"/>
          </a:p>
          <a:p>
            <a:pPr lvl="1"/>
            <a:r>
              <a:rPr lang="en-US" dirty="0"/>
              <a:t>Com </a:t>
            </a:r>
            <a:r>
              <a:rPr lang="en-US" dirty="0" err="1"/>
              <a:t>reputação</a:t>
            </a:r>
            <a:r>
              <a:rPr lang="en-US" dirty="0"/>
              <a:t> a </a:t>
            </a:r>
            <a:r>
              <a:rPr lang="en-US" dirty="0" err="1"/>
              <a:t>manter</a:t>
            </a:r>
            <a:r>
              <a:rPr lang="en-US" dirty="0"/>
              <a:t> no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justiça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3CE0E2-C6EB-4C63-BE57-7A8C7C58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264489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Igualdade</a:t>
            </a:r>
            <a:r>
              <a:rPr lang="en-US" dirty="0"/>
              <a:t> e o </a:t>
            </a:r>
            <a:r>
              <a:rPr lang="en-US" dirty="0" err="1"/>
              <a:t>jogo</a:t>
            </a:r>
            <a:r>
              <a:rPr lang="en-US" dirty="0"/>
              <a:t> da </a:t>
            </a:r>
            <a:r>
              <a:rPr lang="en-US" dirty="0" err="1"/>
              <a:t>litigância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784" y="977965"/>
            <a:ext cx="385097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magem digital fictícia de personagem de jogo de vídeo game&#10;&#10;Descrição gerada automaticamente com confiança baixa">
            <a:extLst>
              <a:ext uri="{FF2B5EF4-FFF2-40B4-BE49-F238E27FC236}">
                <a16:creationId xmlns:a16="http://schemas.microsoft.com/office/drawing/2014/main" id="{9AEA8BCC-ABC2-7842-9422-F8FD1958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44" y="1923900"/>
            <a:ext cx="3616163" cy="22510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5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Taxonomia</a:t>
            </a:r>
            <a:r>
              <a:rPr lang="en-US" dirty="0"/>
              <a:t> da </a:t>
            </a:r>
            <a:r>
              <a:rPr lang="en-US"/>
              <a:t>Litigância</a:t>
            </a:r>
          </a:p>
        </p:txBody>
      </p:sp>
      <p:pic>
        <p:nvPicPr>
          <p:cNvPr id="4" name="Content Placeholder 3" descr="IMG_2826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84" y="2015732"/>
            <a:ext cx="6145617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2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1376053"/>
            <a:ext cx="7054418" cy="1002990"/>
          </a:xfrm>
        </p:spPr>
        <p:txBody>
          <a:bodyPr anchor="ctr">
            <a:normAutofit/>
          </a:bodyPr>
          <a:lstStyle/>
          <a:p>
            <a:endParaRPr lang="pt-BR" altLang="pt-BR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dirty="0"/>
              <a:t>HÁ DIFERENÇAS ENTRE O GRANDE LITIGANTE  </a:t>
            </a:r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r>
              <a:rPr lang="pt-BR" altLang="pt-BR" dirty="0"/>
              <a:t>PÚBLICO E O GRANDE LITIGANTE PRIVADO?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5315808"/>
              </p:ext>
            </p:extLst>
          </p:nvPr>
        </p:nvGraphicFramePr>
        <p:xfrm>
          <a:off x="356103" y="244442"/>
          <a:ext cx="8543454" cy="115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42913" y="1633538"/>
          <a:ext cx="8383587" cy="4922846"/>
        </p:xfrm>
        <a:graphic>
          <a:graphicData uri="http://schemas.openxmlformats.org/drawingml/2006/table">
            <a:tbl>
              <a:tblPr/>
              <a:tblGrid>
                <a:gridCol w="56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460"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SETORES DOS 100 MAIORES LITIGANTES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PERCENTUAL DO TOTAL DE AÇÕES INGRESSADAS EM 2011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 PÚBLICO FEDERAL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12,14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BANCOS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10,88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 PÚBLICO MUNICIPAL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6,88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 PÚBLICO ESTADUAL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3,75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TELEFONIA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1,84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COMÉRCIO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0,81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SEGUROS E PREVIDÊNCIA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0,74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INDÚSTRIA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0,63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SERVIÇOS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0,53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CONSELHOS PROFISSIONAIS 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0,32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TOTAL DE PROCESSOS ENVOLVENDO OS 100 MAIORES LITIGANTES EM 2011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38,52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9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IMG_28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28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1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28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28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5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1376053"/>
            <a:ext cx="7054418" cy="1002990"/>
          </a:xfrm>
        </p:spPr>
        <p:txBody>
          <a:bodyPr anchor="ctr">
            <a:normAutofit/>
          </a:bodyPr>
          <a:lstStyle/>
          <a:p>
            <a:r>
              <a:rPr lang="pt-BR" altLang="pt-BR" dirty="0"/>
              <a:t>LR </a:t>
            </a:r>
            <a:r>
              <a:rPr lang="pt-BR" altLang="pt-BR" dirty="0" err="1"/>
              <a:t>x</a:t>
            </a:r>
            <a:r>
              <a:rPr lang="pt-BR" altLang="pt-BR" dirty="0"/>
              <a:t> LO (Marc </a:t>
            </a:r>
            <a:r>
              <a:rPr lang="pt-BR" altLang="pt-BR" dirty="0" err="1"/>
              <a:t>Galanter</a:t>
            </a:r>
            <a:r>
              <a:rPr lang="pt-BR" altLang="pt-BR" dirty="0"/>
              <a:t>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altLang="pt-BR" sz="1300" dirty="0"/>
              <a:t>O litigante repetitivo possui vantagens no jogo da litigância</a:t>
            </a:r>
          </a:p>
          <a:p>
            <a:pPr>
              <a:lnSpc>
                <a:spcPct val="110000"/>
              </a:lnSpc>
            </a:pPr>
            <a:r>
              <a:rPr lang="pt-BR" altLang="pt-BR" sz="1300" dirty="0"/>
              <a:t>As vantagens se amplificam em um ambiente de litigância de massa: adotam-se regras voltadas a desencorajar processos.</a:t>
            </a:r>
          </a:p>
          <a:p>
            <a:pPr>
              <a:lnSpc>
                <a:spcPct val="110000"/>
              </a:lnSpc>
            </a:pPr>
            <a:r>
              <a:rPr lang="pt-BR" altLang="pt-BR" sz="1300" dirty="0"/>
              <a:t>São tipos ideais</a:t>
            </a:r>
          </a:p>
          <a:p>
            <a:pPr lvl="1">
              <a:lnSpc>
                <a:spcPct val="110000"/>
              </a:lnSpc>
            </a:pPr>
            <a:r>
              <a:rPr lang="pt-BR" altLang="pt-BR" sz="1300" dirty="0"/>
              <a:t>As vantagens são  potencialidades. A sua concretização depende da organização do grande litigante</a:t>
            </a:r>
          </a:p>
          <a:p>
            <a:pPr>
              <a:lnSpc>
                <a:spcPct val="110000"/>
              </a:lnSpc>
            </a:pPr>
            <a:r>
              <a:rPr lang="pt-BR" altLang="pt-BR" sz="1300" dirty="0"/>
              <a:t>As vantagens fazem parte do jogo. Não necessariamente configuram conduta antiética</a:t>
            </a:r>
          </a:p>
          <a:p>
            <a:pPr lvl="1">
              <a:lnSpc>
                <a:spcPct val="110000"/>
              </a:lnSpc>
            </a:pPr>
            <a:r>
              <a:rPr lang="pt-BR" altLang="pt-BR" sz="1300" dirty="0"/>
              <a:t>Cabe ao sistema tentar minimizá-las</a:t>
            </a:r>
          </a:p>
          <a:p>
            <a:pPr>
              <a:lnSpc>
                <a:spcPct val="110000"/>
              </a:lnSpc>
            </a:pPr>
            <a:endParaRPr lang="pt-BR" altLang="pt-BR" sz="1300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1376053"/>
            <a:ext cx="7054418" cy="1002990"/>
          </a:xfrm>
        </p:spPr>
        <p:txBody>
          <a:bodyPr anchor="ctr">
            <a:normAutofit/>
          </a:bodyPr>
          <a:lstStyle/>
          <a:p>
            <a:r>
              <a:rPr lang="en-US" dirty="0" err="1"/>
              <a:t>Vantagens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Expertise:</a:t>
            </a:r>
          </a:p>
          <a:p>
            <a:pPr lvl="1">
              <a:lnSpc>
                <a:spcPct val="110000"/>
              </a:lnSpc>
            </a:pPr>
            <a:r>
              <a:rPr lang="en-US" sz="1500" err="1"/>
              <a:t>Atuação</a:t>
            </a:r>
            <a:r>
              <a:rPr lang="en-US" sz="1500"/>
              <a:t> </a:t>
            </a:r>
            <a:r>
              <a:rPr lang="en-US" sz="1500" err="1"/>
              <a:t>preventiva</a:t>
            </a:r>
            <a:r>
              <a:rPr lang="en-US" sz="1500"/>
              <a:t>;</a:t>
            </a:r>
          </a:p>
          <a:p>
            <a:pPr lvl="1">
              <a:lnSpc>
                <a:spcPct val="110000"/>
              </a:lnSpc>
            </a:pPr>
            <a:r>
              <a:rPr lang="en-US" sz="1500" err="1"/>
              <a:t>Atecipação</a:t>
            </a:r>
            <a:r>
              <a:rPr lang="en-US" sz="1500"/>
              <a:t> do </a:t>
            </a:r>
            <a:r>
              <a:rPr lang="en-US" sz="1500" err="1"/>
              <a:t>jogo</a:t>
            </a:r>
            <a:r>
              <a:rPr lang="en-US" sz="1500"/>
              <a:t> e </a:t>
            </a:r>
            <a:r>
              <a:rPr lang="en-US" sz="1500" err="1"/>
              <a:t>minimização</a:t>
            </a:r>
            <a:r>
              <a:rPr lang="en-US" sz="1500"/>
              <a:t> dos </a:t>
            </a:r>
            <a:r>
              <a:rPr lang="en-US" sz="1500" err="1"/>
              <a:t>riscos</a:t>
            </a:r>
            <a:r>
              <a:rPr lang="en-US" sz="1500"/>
              <a:t>;</a:t>
            </a:r>
          </a:p>
          <a:p>
            <a:pPr lvl="1">
              <a:lnSpc>
                <a:spcPct val="110000"/>
              </a:lnSpc>
            </a:pPr>
            <a:r>
              <a:rPr lang="en-US" sz="1500" err="1"/>
              <a:t>Advocacia</a:t>
            </a:r>
            <a:r>
              <a:rPr lang="en-US" sz="1500"/>
              <a:t> </a:t>
            </a:r>
            <a:r>
              <a:rPr lang="en-US" sz="1500" err="1"/>
              <a:t>altamente</a:t>
            </a:r>
            <a:r>
              <a:rPr lang="en-US" sz="1500"/>
              <a:t> </a:t>
            </a:r>
            <a:r>
              <a:rPr lang="en-US" sz="1500" err="1"/>
              <a:t>especializada</a:t>
            </a:r>
            <a:endParaRPr lang="en-US" sz="1500"/>
          </a:p>
          <a:p>
            <a:pPr lvl="1">
              <a:lnSpc>
                <a:spcPct val="110000"/>
              </a:lnSpc>
            </a:pPr>
            <a:endParaRPr lang="en-US" sz="1500"/>
          </a:p>
          <a:p>
            <a:pPr marL="228600" lvl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1500" err="1"/>
              <a:t>Escala</a:t>
            </a:r>
            <a:endParaRPr lang="en-US" sz="1500"/>
          </a:p>
          <a:p>
            <a:pPr lvl="1">
              <a:lnSpc>
                <a:spcPct val="110000"/>
              </a:lnSpc>
            </a:pPr>
            <a:r>
              <a:rPr lang="en-US" sz="1500" err="1"/>
              <a:t>Planejamento</a:t>
            </a:r>
            <a:r>
              <a:rPr lang="en-US" sz="1500"/>
              <a:t> </a:t>
            </a:r>
            <a:r>
              <a:rPr lang="en-US" sz="1500" err="1"/>
              <a:t>em</a:t>
            </a:r>
            <a:r>
              <a:rPr lang="en-US" sz="1500"/>
              <a:t> </a:t>
            </a:r>
            <a:r>
              <a:rPr lang="en-US" sz="1500" err="1"/>
              <a:t>longo</a:t>
            </a:r>
            <a:r>
              <a:rPr lang="en-US" sz="1500"/>
              <a:t> </a:t>
            </a:r>
            <a:r>
              <a:rPr lang="en-US" sz="1500" err="1"/>
              <a:t>prazo</a:t>
            </a:r>
            <a:endParaRPr lang="en-US" sz="1500"/>
          </a:p>
          <a:p>
            <a:pPr>
              <a:lnSpc>
                <a:spcPct val="110000"/>
              </a:lnSpc>
            </a:pPr>
            <a:endParaRPr lang="en-US" sz="15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1376053"/>
            <a:ext cx="7054418" cy="1002990"/>
          </a:xfrm>
        </p:spPr>
        <p:txBody>
          <a:bodyPr anchor="ctr">
            <a:normAutofit/>
          </a:bodyPr>
          <a:lstStyle/>
          <a:p>
            <a:r>
              <a:rPr lang="en-US" dirty="0" err="1"/>
              <a:t>Vantagens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 err="1"/>
              <a:t>Relações</a:t>
            </a:r>
            <a:r>
              <a:rPr lang="en-US" sz="1700" dirty="0"/>
              <a:t> de </a:t>
            </a:r>
            <a:r>
              <a:rPr lang="en-US" sz="1700" dirty="0" err="1"/>
              <a:t>informalidade</a:t>
            </a:r>
            <a:r>
              <a:rPr lang="en-US" sz="1700" dirty="0"/>
              <a:t> com o </a:t>
            </a:r>
            <a:r>
              <a:rPr lang="en-US" sz="1700" dirty="0" err="1"/>
              <a:t>sistema</a:t>
            </a:r>
            <a:r>
              <a:rPr lang="en-US" sz="1700" dirty="0"/>
              <a:t> de </a:t>
            </a:r>
            <a:r>
              <a:rPr lang="en-US" sz="1700" dirty="0" err="1"/>
              <a:t>justiça</a:t>
            </a:r>
            <a:r>
              <a:rPr lang="en-US" sz="1700" dirty="0"/>
              <a:t>;</a:t>
            </a:r>
          </a:p>
          <a:p>
            <a:pPr marL="228600" lvl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1700" dirty="0" err="1"/>
              <a:t>Credibilidade</a:t>
            </a:r>
            <a:r>
              <a:rPr lang="en-US" sz="1700" dirty="0"/>
              <a:t>: </a:t>
            </a:r>
            <a:r>
              <a:rPr lang="en-US" sz="1700" dirty="0" err="1"/>
              <a:t>estabelecem</a:t>
            </a:r>
            <a:r>
              <a:rPr lang="en-US" sz="1700" dirty="0"/>
              <a:t> </a:t>
            </a:r>
            <a:r>
              <a:rPr lang="en-US" sz="1700" dirty="0" err="1"/>
              <a:t>reputação</a:t>
            </a:r>
            <a:r>
              <a:rPr lang="en-US" sz="1700" dirty="0"/>
              <a:t>  </a:t>
            </a:r>
            <a:r>
              <a:rPr lang="en-US" sz="1700" dirty="0" err="1"/>
              <a:t>como</a:t>
            </a:r>
            <a:r>
              <a:rPr lang="en-US" sz="1700" dirty="0"/>
              <a:t>  </a:t>
            </a:r>
            <a:r>
              <a:rPr lang="en-US" sz="1700" dirty="0" err="1"/>
              <a:t>litigantes</a:t>
            </a:r>
            <a:endParaRPr lang="en-US" sz="1700" dirty="0"/>
          </a:p>
          <a:p>
            <a:pPr marL="457200" lvl="2">
              <a:lnSpc>
                <a:spcPct val="110000"/>
              </a:lnSpc>
              <a:spcBef>
                <a:spcPts val="1800"/>
              </a:spcBef>
            </a:pPr>
            <a:r>
              <a:rPr lang="en-US" sz="1700" dirty="0"/>
              <a:t>Tal </a:t>
            </a:r>
            <a:r>
              <a:rPr lang="en-US" sz="1700" dirty="0" err="1"/>
              <a:t>posição</a:t>
            </a:r>
            <a:r>
              <a:rPr lang="en-US" sz="1700" dirty="0"/>
              <a:t> serve </a:t>
            </a:r>
            <a:r>
              <a:rPr lang="en-US" sz="1700" dirty="0" err="1"/>
              <a:t>como</a:t>
            </a:r>
            <a:r>
              <a:rPr lang="en-US" sz="1700" dirty="0"/>
              <a:t> </a:t>
            </a:r>
            <a:r>
              <a:rPr lang="en-US" sz="1700" dirty="0" err="1"/>
              <a:t>recurso</a:t>
            </a:r>
            <a:r>
              <a:rPr lang="en-US" sz="1700" dirty="0"/>
              <a:t> para o </a:t>
            </a:r>
            <a:r>
              <a:rPr lang="en-US" sz="1700" dirty="0" err="1"/>
              <a:t>comprometimento</a:t>
            </a:r>
            <a:r>
              <a:rPr lang="en-US" sz="1700" dirty="0"/>
              <a:t> com as </a:t>
            </a:r>
            <a:r>
              <a:rPr lang="en-US" sz="1700" dirty="0" err="1"/>
              <a:t>suas</a:t>
            </a:r>
            <a:r>
              <a:rPr lang="en-US" sz="1700" dirty="0"/>
              <a:t> </a:t>
            </a:r>
            <a:r>
              <a:rPr lang="en-US" sz="1700" dirty="0" err="1"/>
              <a:t>posições</a:t>
            </a:r>
            <a:r>
              <a:rPr lang="en-US" sz="1700" dirty="0"/>
              <a:t> de </a:t>
            </a:r>
            <a:r>
              <a:rPr lang="en-US" sz="1700" dirty="0" err="1"/>
              <a:t>barganha</a:t>
            </a:r>
            <a:r>
              <a:rPr lang="en-US" sz="1700" dirty="0"/>
              <a:t>;</a:t>
            </a:r>
          </a:p>
          <a:p>
            <a:pPr>
              <a:lnSpc>
                <a:spcPct val="110000"/>
              </a:lnSpc>
            </a:pPr>
            <a:r>
              <a:rPr lang="en-US" sz="1700" dirty="0" err="1"/>
              <a:t>Assunção</a:t>
            </a:r>
            <a:r>
              <a:rPr lang="en-US" sz="1700" dirty="0"/>
              <a:t> de </a:t>
            </a:r>
            <a:r>
              <a:rPr lang="en-US" sz="1700" dirty="0" err="1"/>
              <a:t>riscos</a:t>
            </a:r>
            <a:endParaRPr lang="en-US" sz="1700" dirty="0"/>
          </a:p>
          <a:p>
            <a:pPr lvl="1">
              <a:lnSpc>
                <a:spcPct val="110000"/>
              </a:lnSpc>
            </a:pPr>
            <a:r>
              <a:rPr lang="en-US" sz="1700" dirty="0"/>
              <a:t>O LP </a:t>
            </a:r>
            <a:r>
              <a:rPr lang="en-US" sz="1700" dirty="0" err="1"/>
              <a:t>tem</a:t>
            </a:r>
            <a:r>
              <a:rPr lang="en-US" sz="1700" dirty="0"/>
              <a:t> </a:t>
            </a:r>
            <a:r>
              <a:rPr lang="en-US" sz="1700" dirty="0" err="1"/>
              <a:t>estratégia</a:t>
            </a:r>
            <a:r>
              <a:rPr lang="en-US" sz="1700" dirty="0"/>
              <a:t> minimax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73F99EE569F4A908AC2DB9EF31A6F" ma:contentTypeVersion="11" ma:contentTypeDescription="Create a new document." ma:contentTypeScope="" ma:versionID="dbd9ecbf795d25c9fe3d7029915ca6bb">
  <xsd:schema xmlns:xsd="http://www.w3.org/2001/XMLSchema" xmlns:xs="http://www.w3.org/2001/XMLSchema" xmlns:p="http://schemas.microsoft.com/office/2006/metadata/properties" xmlns:ns3="7f8f6bc7-b2f0-4aba-82e7-56aa54f3f6fc" xmlns:ns4="a42403de-3eef-4ece-b1d4-90944f58751b" targetNamespace="http://schemas.microsoft.com/office/2006/metadata/properties" ma:root="true" ma:fieldsID="28e438a0cfcb50f325b9101594053fd5" ns3:_="" ns4:_="">
    <xsd:import namespace="7f8f6bc7-b2f0-4aba-82e7-56aa54f3f6fc"/>
    <xsd:import namespace="a42403de-3eef-4ece-b1d4-90944f587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6bc7-b2f0-4aba-82e7-56aa54f3f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403de-3eef-4ece-b1d4-90944f587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97550C-F8C0-4028-93CC-48C8FED2EAC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7f8f6bc7-b2f0-4aba-82e7-56aa54f3f6f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42403de-3eef-4ece-b1d4-90944f58751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E63490-C438-4815-B56B-F2E132098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f6bc7-b2f0-4aba-82e7-56aa54f3f6fc"/>
    <ds:schemaRef ds:uri="a42403de-3eef-4ece-b1d4-90944f587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C0E5E2-8465-4C77-8AA1-A8BBDC062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329</Words>
  <Application>Microsoft Macintosh PowerPoint</Application>
  <PresentationFormat>Apresentação na tela (4:3)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Gill Sans MT</vt:lpstr>
      <vt:lpstr>Galeria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LR x LO (Marc Galanter)</vt:lpstr>
      <vt:lpstr>Vantagens</vt:lpstr>
      <vt:lpstr>Vantagens</vt:lpstr>
      <vt:lpstr>Vantagens</vt:lpstr>
      <vt:lpstr>Advocacia: o advogado traz igualdade?</vt:lpstr>
      <vt:lpstr>Apresentação do PowerPoint</vt:lpstr>
      <vt:lpstr>Taxonomia da Litigância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Susana Henriques da Costa</dc:creator>
  <cp:lastModifiedBy>Susana Henriques da Costa</cp:lastModifiedBy>
  <cp:revision>2</cp:revision>
  <dcterms:created xsi:type="dcterms:W3CDTF">2021-08-18T23:31:25Z</dcterms:created>
  <dcterms:modified xsi:type="dcterms:W3CDTF">2022-08-16T22:41:10Z</dcterms:modified>
</cp:coreProperties>
</file>