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78" r:id="rId5"/>
    <p:sldId id="279" r:id="rId6"/>
    <p:sldId id="259" r:id="rId7"/>
    <p:sldId id="269" r:id="rId8"/>
    <p:sldId id="303" r:id="rId9"/>
    <p:sldId id="304" r:id="rId10"/>
    <p:sldId id="260" r:id="rId11"/>
    <p:sldId id="270" r:id="rId12"/>
    <p:sldId id="261" r:id="rId13"/>
    <p:sldId id="272" r:id="rId14"/>
    <p:sldId id="294" r:id="rId15"/>
    <p:sldId id="280" r:id="rId16"/>
    <p:sldId id="281" r:id="rId17"/>
    <p:sldId id="287" r:id="rId18"/>
    <p:sldId id="283" r:id="rId19"/>
    <p:sldId id="288" r:id="rId20"/>
    <p:sldId id="284" r:id="rId21"/>
    <p:sldId id="285" r:id="rId22"/>
    <p:sldId id="273" r:id="rId23"/>
    <p:sldId id="274" r:id="rId24"/>
    <p:sldId id="262" r:id="rId25"/>
    <p:sldId id="271" r:id="rId26"/>
    <p:sldId id="295" r:id="rId27"/>
    <p:sldId id="263" r:id="rId28"/>
    <p:sldId id="289" r:id="rId29"/>
    <p:sldId id="264" r:id="rId30"/>
    <p:sldId id="290" r:id="rId31"/>
    <p:sldId id="293" r:id="rId32"/>
    <p:sldId id="296" r:id="rId33"/>
    <p:sldId id="300" r:id="rId34"/>
    <p:sldId id="291" r:id="rId35"/>
    <p:sldId id="297" r:id="rId36"/>
    <p:sldId id="298" r:id="rId37"/>
    <p:sldId id="299" r:id="rId38"/>
    <p:sldId id="265" r:id="rId39"/>
    <p:sldId id="301" r:id="rId40"/>
    <p:sldId id="302" r:id="rId41"/>
    <p:sldId id="305" r:id="rId42"/>
    <p:sldId id="268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8F200"/>
    <a:srgbClr val="FFCC66"/>
    <a:srgbClr val="FFCC00"/>
    <a:srgbClr val="CCCC00"/>
    <a:srgbClr val="CC9900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1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gshow.globo.com/programas/mais-voce/v2011/MaisVoce/0,,MUL479423-10345,00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0100" y="410388"/>
            <a:ext cx="705802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ESCOLA SUPERIOR DE AGRICULTURA “LUIZ DE QUEIROZ” – ESALQ/USP</a:t>
            </a:r>
            <a:br>
              <a:rPr kumimoji="0" lang="pt-BR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LEB 1440 – HIDROLOGIA E DRENAGEM</a:t>
            </a: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371600" y="2143116"/>
            <a:ext cx="6400800" cy="4500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1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ÁGUA</a:t>
            </a:r>
            <a:r>
              <a:rPr kumimoji="0" lang="pt-BR" sz="114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SUBTERRÂNEA</a:t>
            </a:r>
            <a:endParaRPr kumimoji="0" lang="pt-BR" sz="11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23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Dr. Fernando Campos Mendonça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Doutoranda: Elizabeth Lima Carnevskis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brasao_us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94515" cy="1571611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8" y="0"/>
            <a:ext cx="1165852" cy="1714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pt-BR" dirty="0"/>
              <a:t>Poço caipira x Poço tubular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0" y="1071547"/>
            <a:ext cx="4572000" cy="5786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dirty="0"/>
              <a:t>→ Nomes populares</a:t>
            </a:r>
          </a:p>
          <a:p>
            <a:pPr marL="450850" indent="0">
              <a:buNone/>
            </a:pPr>
            <a:r>
              <a:rPr lang="pt-BR" sz="2600" dirty="0"/>
              <a:t>Poço caipira (cisterna, cacimba, cacimbão, poço Amazonas etc.)</a:t>
            </a:r>
          </a:p>
          <a:p>
            <a:pPr marL="0" indent="0">
              <a:buNone/>
            </a:pPr>
            <a:r>
              <a:rPr lang="pt-BR" sz="2600" dirty="0"/>
              <a:t>- Escavação manual</a:t>
            </a:r>
          </a:p>
          <a:p>
            <a:pPr>
              <a:buFontTx/>
              <a:buChar char="-"/>
            </a:pPr>
            <a:r>
              <a:rPr lang="pt-BR" sz="2600" dirty="0"/>
              <a:t>Revestimento</a:t>
            </a:r>
          </a:p>
          <a:p>
            <a:pPr lvl="1">
              <a:buFontTx/>
              <a:buChar char="-"/>
            </a:pPr>
            <a:r>
              <a:rPr lang="pt-BR" sz="2600" dirty="0"/>
              <a:t>Concreto ou alvenaria</a:t>
            </a:r>
          </a:p>
          <a:p>
            <a:pPr marL="0" indent="0">
              <a:buNone/>
            </a:pPr>
            <a:r>
              <a:rPr lang="pt-BR" sz="2600" dirty="0"/>
              <a:t>- Vazão baixa: 1,5 a 5,0 m³/dia</a:t>
            </a:r>
          </a:p>
          <a:p>
            <a:pPr marL="0" indent="0">
              <a:buNone/>
            </a:pPr>
            <a:r>
              <a:rPr lang="pt-BR" sz="2600" dirty="0"/>
              <a:t>- Profundidade ≤ 30 m</a:t>
            </a:r>
          </a:p>
          <a:p>
            <a:pPr marL="0" indent="0">
              <a:buNone/>
            </a:pPr>
            <a:r>
              <a:rPr lang="pt-BR" sz="2600" dirty="0"/>
              <a:t>- Diâmetro de boca = 1 a 2 m</a:t>
            </a:r>
          </a:p>
          <a:p>
            <a:pPr marL="0" indent="0">
              <a:buNone/>
            </a:pPr>
            <a:r>
              <a:rPr lang="pt-BR" sz="2600" dirty="0"/>
              <a:t>- Custo: R$ 5.000,00 - 18.000,00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4644008" y="1000109"/>
            <a:ext cx="4499992" cy="5857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dirty="0"/>
              <a:t>→ Poço tubular profundo</a:t>
            </a:r>
          </a:p>
          <a:p>
            <a:pPr marL="534988" indent="-268288">
              <a:buFontTx/>
              <a:buChar char="-"/>
            </a:pPr>
            <a:r>
              <a:rPr lang="pt-BR" sz="2600" dirty="0"/>
              <a:t>Revestimento</a:t>
            </a:r>
          </a:p>
          <a:p>
            <a:pPr marL="534988" indent="0">
              <a:buNone/>
            </a:pPr>
            <a:r>
              <a:rPr lang="pt-BR" sz="2300" dirty="0"/>
              <a:t>Tubo geomecânico + areia de pré-filtro</a:t>
            </a:r>
          </a:p>
          <a:p>
            <a:pPr>
              <a:buFontTx/>
              <a:buChar char="-"/>
            </a:pPr>
            <a:r>
              <a:rPr lang="pt-BR" sz="2600" dirty="0"/>
              <a:t>Próximo à boca (6 m finais):</a:t>
            </a:r>
          </a:p>
          <a:p>
            <a:pPr marL="365125" indent="0">
              <a:buNone/>
            </a:pPr>
            <a:r>
              <a:rPr lang="pt-BR" sz="2600" dirty="0"/>
              <a:t>Concreto (ancoragem)</a:t>
            </a:r>
          </a:p>
          <a:p>
            <a:pPr marL="0" indent="0">
              <a:buNone/>
            </a:pPr>
            <a:r>
              <a:rPr lang="pt-BR" sz="2600" dirty="0"/>
              <a:t>- Profundidade: 50 a 150 m</a:t>
            </a:r>
          </a:p>
          <a:p>
            <a:pPr marL="0" indent="0">
              <a:buNone/>
            </a:pPr>
            <a:r>
              <a:rPr lang="pt-BR" sz="2600" dirty="0"/>
              <a:t>- Diâmetro de boca: 10 a 50 cm</a:t>
            </a:r>
          </a:p>
          <a:p>
            <a:pPr marL="0" indent="0">
              <a:buNone/>
            </a:pPr>
            <a:r>
              <a:rPr lang="pt-BR" sz="2600" dirty="0"/>
              <a:t>- Vazão: 5 a 50 m³/h</a:t>
            </a:r>
          </a:p>
          <a:p>
            <a:pPr marL="182563" indent="-182563">
              <a:buFontTx/>
              <a:buChar char="-"/>
            </a:pPr>
            <a:r>
              <a:rPr lang="pt-BR" sz="2600" dirty="0"/>
              <a:t>Custo: R$/m 500,00 – 1.500,00</a:t>
            </a:r>
          </a:p>
          <a:p>
            <a:pPr marL="266700" indent="0">
              <a:buNone/>
            </a:pPr>
            <a:r>
              <a:rPr lang="pt-BR" sz="2600" dirty="0"/>
              <a:t>Poço de 100 m: R$ 50.000,00</a:t>
            </a:r>
          </a:p>
          <a:p>
            <a:endParaRPr lang="pt-BR" dirty="0"/>
          </a:p>
        </p:txBody>
      </p:sp>
      <p:pic>
        <p:nvPicPr>
          <p:cNvPr id="3" name="Poços - Tipos">
            <a:hlinkClick r:id="" action="ppaction://media"/>
            <a:extLst>
              <a:ext uri="{FF2B5EF4-FFF2-40B4-BE49-F238E27FC236}">
                <a16:creationId xmlns:a16="http://schemas.microsoft.com/office/drawing/2014/main" id="{DD70343F-6FA6-4B84-8C78-0738C0E7A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24763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Aula 8-2 - Aquífero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pt-BR" dirty="0"/>
              <a:t>AQUÍFEROS</a:t>
            </a:r>
          </a:p>
        </p:txBody>
      </p:sp>
      <p:pic>
        <p:nvPicPr>
          <p:cNvPr id="2" name="Aquíferos 1">
            <a:hlinkClick r:id="" action="ppaction://media"/>
            <a:extLst>
              <a:ext uri="{FF2B5EF4-FFF2-40B4-BE49-F238E27FC236}">
                <a16:creationId xmlns:a16="http://schemas.microsoft.com/office/drawing/2014/main" id="{16F78AA2-1702-41D4-8124-2A0DA534C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12474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rmAutofit/>
          </a:bodyPr>
          <a:lstStyle/>
          <a:p>
            <a:r>
              <a:rPr lang="pt-BR" dirty="0"/>
              <a:t>Tipos de aquíferos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143675" y="1340769"/>
            <a:ext cx="4572000" cy="468052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Quanto à constituição</a:t>
            </a:r>
          </a:p>
          <a:p>
            <a:pPr marL="0" indent="0" algn="ctr">
              <a:buNone/>
            </a:pPr>
            <a:endParaRPr lang="pt-BR" dirty="0"/>
          </a:p>
          <a:p>
            <a:pPr marL="365125" indent="-365125">
              <a:buFont typeface="Wingdings" pitchFamily="2" charset="2"/>
              <a:buChar char="Ø"/>
            </a:pPr>
            <a:r>
              <a:rPr lang="pt-BR" sz="2600" dirty="0"/>
              <a:t>Granular (Areia + Cascalho)	</a:t>
            </a:r>
          </a:p>
          <a:p>
            <a:pPr marL="365125" indent="-365125">
              <a:buFont typeface="Wingdings" pitchFamily="2" charset="2"/>
              <a:buChar char="Ø"/>
            </a:pPr>
            <a:r>
              <a:rPr lang="pt-BR" sz="2600" dirty="0"/>
              <a:t>Fraturado </a:t>
            </a:r>
            <a:r>
              <a:rPr lang="pt-BR" sz="2400" dirty="0"/>
              <a:t>(Rochas quebradas)</a:t>
            </a:r>
            <a:endParaRPr lang="pt-BR" sz="2600" dirty="0"/>
          </a:p>
          <a:p>
            <a:pPr marL="0" indent="0">
              <a:buFont typeface="Wingdings" pitchFamily="2" charset="2"/>
              <a:buChar char="Ø"/>
            </a:pPr>
            <a:endParaRPr lang="pt-BR" sz="2600" dirty="0"/>
          </a:p>
          <a:p>
            <a:pPr marL="365125" indent="-365125">
              <a:buFont typeface="Wingdings" pitchFamily="2" charset="2"/>
              <a:buChar char="Ø"/>
            </a:pPr>
            <a:r>
              <a:rPr lang="pt-BR" sz="2600" dirty="0" err="1"/>
              <a:t>Cárstico</a:t>
            </a:r>
            <a:r>
              <a:rPr lang="pt-BR" sz="2600" dirty="0"/>
              <a:t> </a:t>
            </a:r>
          </a:p>
          <a:p>
            <a:pPr marL="365125" indent="0">
              <a:buNone/>
            </a:pPr>
            <a:r>
              <a:rPr lang="pt-BR" sz="2400" dirty="0"/>
              <a:t>(Grutas de carbonato de cálcio)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4932040" y="1340768"/>
            <a:ext cx="4068619" cy="46805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Quanto ao confinamento</a:t>
            </a:r>
          </a:p>
          <a:p>
            <a:pPr marL="0" indent="0" algn="ctr">
              <a:buNone/>
            </a:pPr>
            <a:endParaRPr lang="pt-BR" dirty="0"/>
          </a:p>
          <a:p>
            <a:pPr marL="365125" indent="-365125" algn="just">
              <a:buFont typeface="Wingdings" pitchFamily="2" charset="2"/>
              <a:buChar char="Ø"/>
            </a:pPr>
            <a:r>
              <a:rPr lang="pt-BR" dirty="0"/>
              <a:t>Livres ou freáticos</a:t>
            </a:r>
          </a:p>
          <a:p>
            <a:pPr marL="0" indent="0" algn="just">
              <a:buFont typeface="Wingdings" pitchFamily="2" charset="2"/>
              <a:buChar char="Ø"/>
            </a:pPr>
            <a:endParaRPr lang="pt-BR" dirty="0"/>
          </a:p>
          <a:p>
            <a:pPr marL="365125" indent="-365125" algn="just">
              <a:buFont typeface="Wingdings" pitchFamily="2" charset="2"/>
              <a:buChar char="Ø"/>
            </a:pPr>
            <a:r>
              <a:rPr lang="pt-BR" dirty="0"/>
              <a:t>Confinados</a:t>
            </a:r>
          </a:p>
        </p:txBody>
      </p:sp>
      <p:pic>
        <p:nvPicPr>
          <p:cNvPr id="2" name="Aquíferos 2">
            <a:hlinkClick r:id="" action="ppaction://media"/>
            <a:extLst>
              <a:ext uri="{FF2B5EF4-FFF2-40B4-BE49-F238E27FC236}">
                <a16:creationId xmlns:a16="http://schemas.microsoft.com/office/drawing/2014/main" id="{B3576918-3E7B-4EF7-B88F-9B5F7C7AB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8809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Aula 8-5 - Províncias hidrogeológicas do Brasil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71704" y="1052736"/>
            <a:ext cx="5272296" cy="520337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2909" y="0"/>
            <a:ext cx="2987824" cy="1619672"/>
          </a:xfrm>
        </p:spPr>
        <p:txBody>
          <a:bodyPr>
            <a:normAutofit/>
          </a:bodyPr>
          <a:lstStyle/>
          <a:p>
            <a:r>
              <a:rPr lang="pt-BR" sz="3200" dirty="0"/>
              <a:t>BRASIL</a:t>
            </a:r>
            <a:br>
              <a:rPr lang="pt-BR" sz="3200" dirty="0"/>
            </a:br>
            <a:r>
              <a:rPr lang="pt-BR" sz="3000" dirty="0"/>
              <a:t>Províncias Hidrogeológicas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988840"/>
            <a:ext cx="38717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Regiões c/ sistemas aquíferos</a:t>
            </a:r>
          </a:p>
          <a:p>
            <a:pPr marL="266700"/>
            <a:endParaRPr lang="pt-BR" sz="2400" dirty="0"/>
          </a:p>
          <a:p>
            <a:pPr marL="266700"/>
            <a:r>
              <a:rPr lang="pt-BR" sz="2300" dirty="0"/>
              <a:t> Condições semelhantes de:</a:t>
            </a:r>
          </a:p>
          <a:p>
            <a:pPr marL="450850">
              <a:spcBef>
                <a:spcPts val="1200"/>
              </a:spcBef>
              <a:spcAft>
                <a:spcPts val="1200"/>
              </a:spcAft>
            </a:pPr>
            <a:r>
              <a:rPr lang="pt-BR" sz="2300" dirty="0"/>
              <a:t>Armazenamento</a:t>
            </a:r>
          </a:p>
          <a:p>
            <a:pPr marL="450850">
              <a:spcAft>
                <a:spcPts val="1200"/>
              </a:spcAft>
            </a:pPr>
            <a:r>
              <a:rPr lang="pt-BR" sz="2300" dirty="0"/>
              <a:t>Circulação</a:t>
            </a:r>
          </a:p>
          <a:p>
            <a:pPr marL="450850"/>
            <a:r>
              <a:rPr lang="pt-BR" sz="2300" dirty="0"/>
              <a:t>Qualidade de água</a:t>
            </a:r>
          </a:p>
        </p:txBody>
      </p:sp>
      <p:pic>
        <p:nvPicPr>
          <p:cNvPr id="4" name="Prov_Hidrogeológicas">
            <a:hlinkClick r:id="" action="ppaction://media"/>
            <a:extLst>
              <a:ext uri="{FF2B5EF4-FFF2-40B4-BE49-F238E27FC236}">
                <a16:creationId xmlns:a16="http://schemas.microsoft.com/office/drawing/2014/main" id="{43C7AF4F-73D8-4A38-A269-9BE4E7609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8815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Aula 8-5 - Províncias hidrogeológicas do Brasi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091" y="0"/>
            <a:ext cx="6913421" cy="682304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2909" y="0"/>
            <a:ext cx="2506678" cy="1628800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BRASIL - </a:t>
            </a:r>
            <a:r>
              <a:rPr lang="pt-BR" sz="3000" dirty="0"/>
              <a:t>Províncias Hidrogeológicas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E36C7A-755D-4D39-A7AA-DD5C69EBA0FF}"/>
              </a:ext>
            </a:extLst>
          </p:cNvPr>
          <p:cNvSpPr txBox="1"/>
          <p:nvPr/>
        </p:nvSpPr>
        <p:spPr>
          <a:xfrm>
            <a:off x="1363807" y="3728607"/>
            <a:ext cx="288031" cy="31141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/>
              <a:t>1</a:t>
            </a:r>
          </a:p>
          <a:p>
            <a:r>
              <a:rPr lang="pt-BR" sz="2000" dirty="0"/>
              <a:t>2</a:t>
            </a:r>
          </a:p>
          <a:p>
            <a:r>
              <a:rPr lang="pt-BR" sz="2000" dirty="0"/>
              <a:t>3</a:t>
            </a:r>
          </a:p>
          <a:p>
            <a:r>
              <a:rPr lang="pt-BR" sz="2000" dirty="0"/>
              <a:t>4</a:t>
            </a:r>
          </a:p>
          <a:p>
            <a:r>
              <a:rPr lang="pt-BR" sz="2000" dirty="0"/>
              <a:t>5</a:t>
            </a:r>
          </a:p>
          <a:p>
            <a:r>
              <a:rPr lang="pt-BR" sz="2000" dirty="0"/>
              <a:t>6</a:t>
            </a:r>
          </a:p>
          <a:p>
            <a:r>
              <a:rPr lang="pt-BR" sz="2000" dirty="0"/>
              <a:t>7</a:t>
            </a:r>
          </a:p>
          <a:p>
            <a:r>
              <a:rPr lang="pt-BR" sz="2000" dirty="0"/>
              <a:t>8</a:t>
            </a:r>
          </a:p>
          <a:p>
            <a:r>
              <a:rPr lang="pt-BR" sz="2000" dirty="0"/>
              <a:t>9</a:t>
            </a:r>
          </a:p>
          <a:p>
            <a:r>
              <a:rPr lang="pt-BR" sz="2000" dirty="0"/>
              <a:t>10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9223BFB-5E5F-4AB5-A3C2-9CBB9CAE7C7D}"/>
              </a:ext>
            </a:extLst>
          </p:cNvPr>
          <p:cNvGrpSpPr/>
          <p:nvPr/>
        </p:nvGrpSpPr>
        <p:grpSpPr>
          <a:xfrm>
            <a:off x="1619672" y="696765"/>
            <a:ext cx="7344814" cy="6126284"/>
            <a:chOff x="1619672" y="696765"/>
            <a:chExt cx="7344814" cy="6126284"/>
          </a:xfrm>
        </p:grpSpPr>
        <p:pic>
          <p:nvPicPr>
            <p:cNvPr id="5" name="Espaço Reservado para Conteúdo 5" descr="Aula 8-5 - Províncias hidrogeológicas do Brasil.jpg">
              <a:extLst>
                <a:ext uri="{FF2B5EF4-FFF2-40B4-BE49-F238E27FC236}">
                  <a16:creationId xmlns:a16="http://schemas.microsoft.com/office/drawing/2014/main" id="{9D40B268-BB66-47C5-96C1-F9412B79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5" t="60687" r="69906"/>
            <a:stretch/>
          </p:blipFill>
          <p:spPr>
            <a:xfrm>
              <a:off x="1619672" y="3304923"/>
              <a:ext cx="2656739" cy="3518126"/>
            </a:xfrm>
            <a:prstGeom prst="rect">
              <a:avLst/>
            </a:prstGeom>
          </p:spPr>
        </p:pic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9909C6E3-A4D8-4B61-9ABF-8C90D8790D43}"/>
                </a:ext>
              </a:extLst>
            </p:cNvPr>
            <p:cNvGrpSpPr/>
            <p:nvPr/>
          </p:nvGrpSpPr>
          <p:grpSpPr>
            <a:xfrm>
              <a:off x="3239854" y="696765"/>
              <a:ext cx="5724632" cy="5787891"/>
              <a:chOff x="3239854" y="696765"/>
              <a:chExt cx="5724632" cy="5787891"/>
            </a:xfrm>
          </p:grpSpPr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B3B18CC7-B4F3-4BF0-96B7-03569AACB4A2}"/>
                  </a:ext>
                </a:extLst>
              </p:cNvPr>
              <p:cNvSpPr txBox="1"/>
              <p:nvPr/>
            </p:nvSpPr>
            <p:spPr>
              <a:xfrm>
                <a:off x="3635896" y="1628800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1</a:t>
                </a: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051319C-361D-4957-A418-8E9E1BCD46A7}"/>
                  </a:ext>
                </a:extLst>
              </p:cNvPr>
              <p:cNvSpPr txBox="1"/>
              <p:nvPr/>
            </p:nvSpPr>
            <p:spPr>
              <a:xfrm>
                <a:off x="5508105" y="3068960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2</a:t>
                </a:r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ABF9AF9-3CBC-4584-B50F-2B7BD9C72FC1}"/>
                  </a:ext>
                </a:extLst>
              </p:cNvPr>
              <p:cNvSpPr txBox="1"/>
              <p:nvPr/>
            </p:nvSpPr>
            <p:spPr>
              <a:xfrm>
                <a:off x="8388424" y="3760995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3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ECBFEF4-9B0B-4FCC-BFA4-EDF01CDD55B4}"/>
                  </a:ext>
                </a:extLst>
              </p:cNvPr>
              <p:cNvSpPr txBox="1"/>
              <p:nvPr/>
            </p:nvSpPr>
            <p:spPr>
              <a:xfrm>
                <a:off x="7380312" y="980728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3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1611787C-C3C3-4BED-B8CB-119321BAD290}"/>
                  </a:ext>
                </a:extLst>
              </p:cNvPr>
              <p:cNvSpPr txBox="1"/>
              <p:nvPr/>
            </p:nvSpPr>
            <p:spPr>
              <a:xfrm>
                <a:off x="8676455" y="1474911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3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B138EC8F-AE0E-4628-86DE-271481C4CE07}"/>
                  </a:ext>
                </a:extLst>
              </p:cNvPr>
              <p:cNvSpPr txBox="1"/>
              <p:nvPr/>
            </p:nvSpPr>
            <p:spPr>
              <a:xfrm>
                <a:off x="5723801" y="2060848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4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1C18D0A6-6D72-47A7-8F7B-335FECD45871}"/>
                  </a:ext>
                </a:extLst>
              </p:cNvPr>
              <p:cNvSpPr txBox="1"/>
              <p:nvPr/>
            </p:nvSpPr>
            <p:spPr>
              <a:xfrm>
                <a:off x="6616599" y="2876086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4</a:t>
                </a: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422D1FD-BD8C-4C11-9ACE-B2C4FBCDC1EF}"/>
                  </a:ext>
                </a:extLst>
              </p:cNvPr>
              <p:cNvSpPr txBox="1"/>
              <p:nvPr/>
            </p:nvSpPr>
            <p:spPr>
              <a:xfrm>
                <a:off x="5893853" y="6176879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5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82011470-6002-49B2-B827-23597D06526D}"/>
                  </a:ext>
                </a:extLst>
              </p:cNvPr>
              <p:cNvSpPr txBox="1"/>
              <p:nvPr/>
            </p:nvSpPr>
            <p:spPr>
              <a:xfrm>
                <a:off x="7636177" y="4149080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6</a:t>
                </a:r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7745BFFE-E523-4299-97B0-0D1FBCF516F6}"/>
                  </a:ext>
                </a:extLst>
              </p:cNvPr>
              <p:cNvSpPr txBox="1"/>
              <p:nvPr/>
            </p:nvSpPr>
            <p:spPr>
              <a:xfrm>
                <a:off x="8153196" y="1758740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6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F9CFF5EA-9619-460E-98B4-BD50F9277603}"/>
                  </a:ext>
                </a:extLst>
              </p:cNvPr>
              <p:cNvSpPr txBox="1"/>
              <p:nvPr/>
            </p:nvSpPr>
            <p:spPr>
              <a:xfrm>
                <a:off x="8061219" y="3029974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6</a:t>
                </a: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09E9A193-3976-4EE6-B8E7-A18983282DFD}"/>
                  </a:ext>
                </a:extLst>
              </p:cNvPr>
              <p:cNvSpPr txBox="1"/>
              <p:nvPr/>
            </p:nvSpPr>
            <p:spPr>
              <a:xfrm>
                <a:off x="5292080" y="696765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7</a:t>
                </a: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8F6814D-5CA9-49E1-B97B-5A3E639639F7}"/>
                  </a:ext>
                </a:extLst>
              </p:cNvPr>
              <p:cNvSpPr txBox="1"/>
              <p:nvPr/>
            </p:nvSpPr>
            <p:spPr>
              <a:xfrm>
                <a:off x="3239854" y="696765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7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51BAF4CF-ABAB-42CD-BBFF-82533F5A9894}"/>
                  </a:ext>
                </a:extLst>
              </p:cNvPr>
              <p:cNvSpPr txBox="1"/>
              <p:nvPr/>
            </p:nvSpPr>
            <p:spPr>
              <a:xfrm>
                <a:off x="5932204" y="4275584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/>
                  <a:t>8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98DE4723-FDB6-4C5F-977E-0E269E160564}"/>
                  </a:ext>
                </a:extLst>
              </p:cNvPr>
              <p:cNvSpPr txBox="1"/>
              <p:nvPr/>
            </p:nvSpPr>
            <p:spPr>
              <a:xfrm>
                <a:off x="7164125" y="1782688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DBDDA347-6068-43D1-ABA3-9E020336B24D}"/>
                  </a:ext>
                </a:extLst>
              </p:cNvPr>
              <p:cNvSpPr txBox="1"/>
              <p:nvPr/>
            </p:nvSpPr>
            <p:spPr>
              <a:xfrm>
                <a:off x="7092281" y="3614029"/>
                <a:ext cx="2880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2000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003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Aula 8-6 - Províncias hidrogeológicas do Brasil e aquífero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434" y="0"/>
            <a:ext cx="9118566" cy="6072206"/>
          </a:xfrm>
        </p:spPr>
      </p:pic>
      <p:pic>
        <p:nvPicPr>
          <p:cNvPr id="3" name="Prov_Hidrogeológicas">
            <a:hlinkClick r:id="" action="ppaction://media"/>
            <a:extLst>
              <a:ext uri="{FF2B5EF4-FFF2-40B4-BE49-F238E27FC236}">
                <a16:creationId xmlns:a16="http://schemas.microsoft.com/office/drawing/2014/main" id="{F57BC2E4-9A02-49D4-A884-E3C1AFAA1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912" y="624840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9940"/>
            <a:ext cx="4071934" cy="1063548"/>
          </a:xfrm>
        </p:spPr>
        <p:txBody>
          <a:bodyPr/>
          <a:lstStyle/>
          <a:p>
            <a:r>
              <a:rPr lang="pt-BR" dirty="0"/>
              <a:t>Aquífero Guarani</a:t>
            </a:r>
          </a:p>
        </p:txBody>
      </p:sp>
      <p:pic>
        <p:nvPicPr>
          <p:cNvPr id="4" name="Espaço Reservado para Conteúdo 3" descr="Aula 8-7 - Aquífero Guarani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14810" y="-19940"/>
            <a:ext cx="4929190" cy="687794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3990" y="1124744"/>
            <a:ext cx="4218800" cy="5616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Confinado (Rochas)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Área: 1,2 milhão km</a:t>
            </a:r>
            <a:r>
              <a:rPr lang="pt-BR" sz="2800" baseline="30000" dirty="0"/>
              <a:t>2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Volume: 39.000 km</a:t>
            </a:r>
            <a:r>
              <a:rPr lang="pt-BR" sz="2800" baseline="30000" dirty="0"/>
              <a:t>3</a:t>
            </a:r>
            <a:r>
              <a:rPr lang="pt-BR" sz="2800" dirty="0"/>
              <a:t> 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Espessura média: 300 m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sz="1200" dirty="0"/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Profundidade dos poços </a:t>
            </a:r>
          </a:p>
          <a:p>
            <a:pPr marL="450850" algn="just">
              <a:spcAft>
                <a:spcPts val="1200"/>
              </a:spcAft>
            </a:pPr>
            <a:r>
              <a:rPr lang="pt-BR" sz="2800" dirty="0"/>
              <a:t>Até 1000 m</a:t>
            </a:r>
          </a:p>
          <a:p>
            <a:pPr marL="450850" algn="just">
              <a:spcAft>
                <a:spcPts val="1200"/>
              </a:spcAft>
            </a:pPr>
            <a:r>
              <a:rPr lang="pt-BR" sz="2800" dirty="0"/>
              <a:t>Alto custo de perfuração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sz="1200" dirty="0"/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Vazões altas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Até 800 m</a:t>
            </a:r>
            <a:r>
              <a:rPr lang="pt-BR" sz="2800" baseline="30000" dirty="0"/>
              <a:t>3</a:t>
            </a:r>
            <a:r>
              <a:rPr lang="pt-BR" sz="2800" dirty="0"/>
              <a:t>/h</a:t>
            </a:r>
          </a:p>
        </p:txBody>
      </p:sp>
      <p:pic>
        <p:nvPicPr>
          <p:cNvPr id="3" name="Aquífero Guarani">
            <a:hlinkClick r:id="" action="ppaction://media"/>
            <a:extLst>
              <a:ext uri="{FF2B5EF4-FFF2-40B4-BE49-F238E27FC236}">
                <a16:creationId xmlns:a16="http://schemas.microsoft.com/office/drawing/2014/main" id="{8241797C-4CF3-4621-91A3-E62CE4A3E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2051720" cy="2852936"/>
          </a:xfrm>
        </p:spPr>
        <p:txBody>
          <a:bodyPr>
            <a:noAutofit/>
          </a:bodyPr>
          <a:lstStyle/>
          <a:p>
            <a:r>
              <a:rPr lang="pt-BR" sz="3600" dirty="0"/>
              <a:t>Sistema Aquífero Grande Amazônia</a:t>
            </a:r>
            <a:br>
              <a:rPr lang="pt-BR" sz="3600" dirty="0"/>
            </a:br>
            <a:r>
              <a:rPr lang="pt-BR" sz="3600" dirty="0"/>
              <a:t>(SAGA)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5765" y="4653136"/>
            <a:ext cx="9147990" cy="2204864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Confinado (Areia + Argila)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Área: 1,3 milhão km</a:t>
            </a:r>
            <a:r>
              <a:rPr lang="pt-BR" sz="2800" baseline="30000" dirty="0"/>
              <a:t>2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Volume: 162 mil km</a:t>
            </a:r>
            <a:r>
              <a:rPr lang="pt-BR" sz="2800" baseline="30000" dirty="0"/>
              <a:t>3</a:t>
            </a:r>
            <a:r>
              <a:rPr lang="pt-BR" sz="2800" dirty="0"/>
              <a:t> 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Espessura média: 550 m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Profundidade dos poços </a:t>
            </a:r>
          </a:p>
          <a:p>
            <a:pPr marL="450850" algn="just">
              <a:spcAft>
                <a:spcPts val="1200"/>
              </a:spcAft>
            </a:pPr>
            <a:r>
              <a:rPr lang="pt-BR" sz="2800" dirty="0"/>
              <a:t>Até 1000 m</a:t>
            </a:r>
          </a:p>
          <a:p>
            <a:pPr marL="450850" algn="just">
              <a:spcAft>
                <a:spcPts val="1200"/>
              </a:spcAft>
            </a:pPr>
            <a:r>
              <a:rPr lang="pt-BR" sz="2800" dirty="0"/>
              <a:t>Alto custo de perfuração</a:t>
            </a:r>
            <a:endParaRPr lang="pt-BR" sz="1200" dirty="0"/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dirty="0"/>
              <a:t>Vazões altas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r="13600"/>
          <a:stretch/>
        </p:blipFill>
        <p:spPr>
          <a:xfrm>
            <a:off x="2130503" y="7969"/>
            <a:ext cx="7006137" cy="4561293"/>
          </a:xfrm>
          <a:prstGeom prst="rect">
            <a:avLst/>
          </a:prstGeom>
        </p:spPr>
      </p:pic>
      <p:pic>
        <p:nvPicPr>
          <p:cNvPr id="3" name="Aquíferos Guarani e SAGA">
            <a:hlinkClick r:id="" action="ppaction://media"/>
            <a:extLst>
              <a:ext uri="{FF2B5EF4-FFF2-40B4-BE49-F238E27FC236}">
                <a16:creationId xmlns:a16="http://schemas.microsoft.com/office/drawing/2014/main" id="{BEB59008-D8C6-45C5-B89A-CED1850A6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060" y="338678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171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25470"/>
          </a:xfrm>
        </p:spPr>
        <p:txBody>
          <a:bodyPr>
            <a:normAutofit/>
          </a:bodyPr>
          <a:lstStyle/>
          <a:p>
            <a:r>
              <a:rPr lang="pt-BR" sz="3600" dirty="0"/>
              <a:t>SAGA – Sistema Aquífero Grande Amazônia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04" y="1124744"/>
            <a:ext cx="9144000" cy="4572000"/>
          </a:xfrm>
          <a:prstGeom prst="rect">
            <a:avLst/>
          </a:prstGeom>
        </p:spPr>
      </p:pic>
      <p:pic>
        <p:nvPicPr>
          <p:cNvPr id="3" name="SAGA">
            <a:hlinkClick r:id="" action="ppaction://media"/>
            <a:extLst>
              <a:ext uri="{FF2B5EF4-FFF2-40B4-BE49-F238E27FC236}">
                <a16:creationId xmlns:a16="http://schemas.microsoft.com/office/drawing/2014/main" id="{E64B1EE0-9419-4829-94F8-D20AB9006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587727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25470"/>
          </a:xfrm>
        </p:spPr>
        <p:txBody>
          <a:bodyPr>
            <a:normAutofit/>
          </a:bodyPr>
          <a:lstStyle/>
          <a:p>
            <a:r>
              <a:rPr lang="pt-BR" sz="3600" dirty="0"/>
              <a:t>Aquíferos em São Paulo</a:t>
            </a:r>
          </a:p>
        </p:txBody>
      </p:sp>
      <p:pic>
        <p:nvPicPr>
          <p:cNvPr id="4" name="Espaço Reservado para Conteúdo 3" descr="sp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68" y="658084"/>
            <a:ext cx="9112450" cy="5786454"/>
          </a:xfrm>
        </p:spPr>
      </p:pic>
      <p:pic>
        <p:nvPicPr>
          <p:cNvPr id="5" name="Espaço Reservado para Conteúdo 6" descr="Aquifero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960439"/>
            <a:ext cx="1097856" cy="2924945"/>
          </a:xfrm>
          <a:prstGeom prst="rect">
            <a:avLst/>
          </a:prstGeom>
        </p:spPr>
      </p:pic>
      <p:pic>
        <p:nvPicPr>
          <p:cNvPr id="6" name="Espaço Reservado para Conteúdo 7" descr="vazã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90" y="4572493"/>
            <a:ext cx="2591220" cy="2278186"/>
          </a:xfrm>
          <a:prstGeom prst="rect">
            <a:avLst/>
          </a:prstGeom>
        </p:spPr>
      </p:pic>
      <p:pic>
        <p:nvPicPr>
          <p:cNvPr id="3" name="Aquíferos_SP">
            <a:hlinkClick r:id="" action="ppaction://media"/>
            <a:extLst>
              <a:ext uri="{FF2B5EF4-FFF2-40B4-BE49-F238E27FC236}">
                <a16:creationId xmlns:a16="http://schemas.microsoft.com/office/drawing/2014/main" id="{1D2B0414-1EC4-4DE4-BF95-810458DC7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80901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07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pt-BR" dirty="0"/>
              <a:t>Isso vai passar…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600" i="1" dirty="0"/>
              <a:t>No fundo do poço, acontece o descobrir das estrelas.</a:t>
            </a:r>
          </a:p>
          <a:p>
            <a:pPr marL="0" indent="0" algn="r">
              <a:buNone/>
            </a:pPr>
            <a:r>
              <a:rPr lang="pt-BR" sz="3200" dirty="0"/>
              <a:t>Aristóteles</a:t>
            </a:r>
          </a:p>
        </p:txBody>
      </p:sp>
      <p:pic>
        <p:nvPicPr>
          <p:cNvPr id="1026" name="Picture 2" descr="D:\Doutorado\Monitoria\Aulas\Aula 1\Imagens_Teoria\Utilizadas\Aristotle_Altemps_Inv85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571612"/>
            <a:ext cx="338203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4400" y="6295"/>
            <a:ext cx="8229600" cy="1143000"/>
          </a:xfrm>
        </p:spPr>
        <p:txBody>
          <a:bodyPr/>
          <a:lstStyle/>
          <a:p>
            <a:r>
              <a:rPr lang="pt-BR" dirty="0"/>
              <a:t>Legendas</a:t>
            </a:r>
          </a:p>
        </p:txBody>
      </p:sp>
      <p:pic>
        <p:nvPicPr>
          <p:cNvPr id="7" name="Espaço Reservado para Conteúdo 6" descr="Aquifero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6295"/>
            <a:ext cx="2571736" cy="6851706"/>
          </a:xfrm>
        </p:spPr>
      </p:pic>
      <p:pic>
        <p:nvPicPr>
          <p:cNvPr id="8" name="Espaço Reservado para Conteúdo 7" descr="vazã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74051" y="1357298"/>
            <a:ext cx="6069949" cy="533666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Aquíferos em SP</a:t>
            </a:r>
          </a:p>
        </p:txBody>
      </p:sp>
      <p:pic>
        <p:nvPicPr>
          <p:cNvPr id="4" name="Espaço Reservado para Conteúdo 3" descr="seca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43050"/>
            <a:ext cx="9109017" cy="4643446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3" name="Aquífero_SP">
            <a:hlinkClick r:id="" action="ppaction://media"/>
            <a:extLst>
              <a:ext uri="{FF2B5EF4-FFF2-40B4-BE49-F238E27FC236}">
                <a16:creationId xmlns:a16="http://schemas.microsoft.com/office/drawing/2014/main" id="{391AFCA8-C1AA-477D-8DBC-98FE6311F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80803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Prospecção de água: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43494" cy="4525963"/>
          </a:xfrm>
        </p:spPr>
        <p:txBody>
          <a:bodyPr/>
          <a:lstStyle/>
          <a:p>
            <a:pPr>
              <a:buNone/>
            </a:pPr>
            <a:r>
              <a:rPr lang="pt-BR" dirty="0"/>
              <a:t>Método empírico: radiestesia</a:t>
            </a:r>
          </a:p>
          <a:p>
            <a:endParaRPr lang="pt-BR" dirty="0"/>
          </a:p>
        </p:txBody>
      </p:sp>
      <p:pic>
        <p:nvPicPr>
          <p:cNvPr id="5" name="Espaço Reservado para Conteúdo 4" descr="0,,14703655,0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14414" y="2649064"/>
            <a:ext cx="6643702" cy="4208936"/>
          </a:xfrm>
        </p:spPr>
      </p:pic>
      <p:pic>
        <p:nvPicPr>
          <p:cNvPr id="6" name="Imagem 5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582" y="1345530"/>
            <a:ext cx="1303534" cy="1303534"/>
          </a:xfrm>
          <a:prstGeom prst="rect">
            <a:avLst/>
          </a:prstGeom>
        </p:spPr>
      </p:pic>
      <p:pic>
        <p:nvPicPr>
          <p:cNvPr id="4" name="Prospecção de água">
            <a:hlinkClick r:id="" action="ppaction://media"/>
            <a:extLst>
              <a:ext uri="{FF2B5EF4-FFF2-40B4-BE49-F238E27FC236}">
                <a16:creationId xmlns:a16="http://schemas.microsoft.com/office/drawing/2014/main" id="{B5F09CF1-E538-4501-A356-3A20BFA9A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4133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Prospecção de água: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Char char="-"/>
            </a:pPr>
            <a:r>
              <a:rPr lang="pt-BR" dirty="0"/>
              <a:t>Método científico: detecção de lineamentos</a:t>
            </a:r>
          </a:p>
          <a:p>
            <a:pPr marL="400050" lvl="1" indent="0">
              <a:buFontTx/>
              <a:buChar char="-"/>
            </a:pPr>
            <a:r>
              <a:rPr lang="pt-BR" dirty="0"/>
              <a:t> Fotos aéreas (Aerofotogrametria)</a:t>
            </a:r>
          </a:p>
          <a:p>
            <a:pPr>
              <a:buFontTx/>
              <a:buChar char="-"/>
            </a:pPr>
            <a:r>
              <a:rPr lang="pt-BR" dirty="0"/>
              <a:t>Segmentos retos na superfície terrestre</a:t>
            </a:r>
          </a:p>
          <a:p>
            <a:pPr>
              <a:buFontTx/>
              <a:buChar char="-"/>
            </a:pPr>
            <a:r>
              <a:rPr lang="pt-BR" dirty="0"/>
              <a:t>Hidrologia: </a:t>
            </a:r>
          </a:p>
          <a:p>
            <a:pPr lvl="1">
              <a:buFontTx/>
              <a:buChar char="-"/>
            </a:pPr>
            <a:r>
              <a:rPr lang="pt-BR" dirty="0"/>
              <a:t>Segmentos indicam cursos de drenagem e limites de aquíferos  </a:t>
            </a:r>
          </a:p>
        </p:txBody>
      </p:sp>
      <p:pic>
        <p:nvPicPr>
          <p:cNvPr id="4" name="Prospecção de água 2">
            <a:hlinkClick r:id="" action="ppaction://media"/>
            <a:extLst>
              <a:ext uri="{FF2B5EF4-FFF2-40B4-BE49-F238E27FC236}">
                <a16:creationId xmlns:a16="http://schemas.microsoft.com/office/drawing/2014/main" id="{4AD1927E-0591-43D0-A298-C82222B01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4133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ineamento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453958"/>
            <a:ext cx="5033688" cy="599937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9696" y="341942"/>
            <a:ext cx="4574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dirty="0"/>
              <a:t>Quebras positivas (Cristas)</a:t>
            </a:r>
          </a:p>
          <a:p>
            <a:pPr>
              <a:spcAft>
                <a:spcPts val="1200"/>
              </a:spcAft>
            </a:pPr>
            <a:r>
              <a:rPr lang="pt-BR" sz="2800" dirty="0"/>
              <a:t>Quebras negativas (Cavados):</a:t>
            </a:r>
          </a:p>
          <a:p>
            <a:pPr>
              <a:spcAft>
                <a:spcPts val="1200"/>
              </a:spcAft>
            </a:pPr>
            <a:r>
              <a:rPr lang="pt-BR" sz="2800" dirty="0"/>
              <a:t>Possíveis divisões de aquíferos</a:t>
            </a:r>
          </a:p>
          <a:p>
            <a:pPr>
              <a:spcAft>
                <a:spcPts val="1200"/>
              </a:spcAft>
            </a:pPr>
            <a:endParaRPr lang="pt-BR" sz="2800" dirty="0"/>
          </a:p>
          <a:p>
            <a:pPr>
              <a:spcAft>
                <a:spcPts val="1200"/>
              </a:spcAft>
            </a:pPr>
            <a:r>
              <a:rPr lang="pt-BR" sz="2800" dirty="0"/>
              <a:t>Fraturas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33464" t="27590" r="20074" b="14983"/>
          <a:stretch/>
        </p:blipFill>
        <p:spPr>
          <a:xfrm>
            <a:off x="35496" y="3212975"/>
            <a:ext cx="4248472" cy="2952329"/>
          </a:xfrm>
          <a:prstGeom prst="rect">
            <a:avLst/>
          </a:prstGeom>
        </p:spPr>
      </p:pic>
      <p:pic>
        <p:nvPicPr>
          <p:cNvPr id="3" name="Prospecção de água 3">
            <a:hlinkClick r:id="" action="ppaction://media"/>
            <a:extLst>
              <a:ext uri="{FF2B5EF4-FFF2-40B4-BE49-F238E27FC236}">
                <a16:creationId xmlns:a16="http://schemas.microsoft.com/office/drawing/2014/main" id="{677BBDA0-77E4-4F62-B687-A046043A8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3968" y="226495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tipos-de-poço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43013"/>
            <a:ext cx="9144000" cy="561498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pt-BR" dirty="0"/>
              <a:t>Poços – Nomes Populares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547664" y="2245082"/>
            <a:ext cx="212400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400" dirty="0">
                <a:ln>
                  <a:solidFill>
                    <a:schemeClr val="tx1"/>
                  </a:solidFill>
                </a:ln>
              </a:rPr>
              <a:t>Poço freático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283968" y="1898829"/>
            <a:ext cx="212372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400" dirty="0">
                <a:ln>
                  <a:solidFill>
                    <a:schemeClr val="tx1"/>
                  </a:solidFill>
                </a:ln>
              </a:rPr>
              <a:t>Poço tubular não-jorrante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020272" y="1301859"/>
            <a:ext cx="212372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400" dirty="0">
                <a:ln>
                  <a:solidFill>
                    <a:schemeClr val="tx1"/>
                  </a:solidFill>
                </a:ln>
              </a:rPr>
              <a:t>Poço tubular jorrante</a:t>
            </a:r>
          </a:p>
        </p:txBody>
      </p:sp>
      <p:pic>
        <p:nvPicPr>
          <p:cNvPr id="3" name="Tipos de poços">
            <a:hlinkClick r:id="" action="ppaction://media"/>
            <a:extLst>
              <a:ext uri="{FF2B5EF4-FFF2-40B4-BE49-F238E27FC236}">
                <a16:creationId xmlns:a16="http://schemas.microsoft.com/office/drawing/2014/main" id="{AD5BB6DA-22D0-4447-ACD4-F16146118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9166" y="27860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2"/>
          <a:stretch/>
        </p:blipFill>
        <p:spPr>
          <a:xfrm>
            <a:off x="290862" y="582051"/>
            <a:ext cx="8647944" cy="617812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pt-BR" dirty="0"/>
              <a:t>Poços – Nomes Populares</a:t>
            </a:r>
          </a:p>
        </p:txBody>
      </p:sp>
      <p:pic>
        <p:nvPicPr>
          <p:cNvPr id="3" name="Tipos de poços 2">
            <a:hlinkClick r:id="" action="ppaction://media"/>
            <a:extLst>
              <a:ext uri="{FF2B5EF4-FFF2-40B4-BE49-F238E27FC236}">
                <a16:creationId xmlns:a16="http://schemas.microsoft.com/office/drawing/2014/main" id="{62AFB539-481E-4F40-A464-D8F33448B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9821" y="609429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591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3812290" y="416708"/>
            <a:ext cx="5331710" cy="6441292"/>
            <a:chOff x="3812290" y="416708"/>
            <a:chExt cx="5331710" cy="6441292"/>
          </a:xfrm>
        </p:grpSpPr>
        <p:grpSp>
          <p:nvGrpSpPr>
            <p:cNvPr id="8" name="Grupo 7"/>
            <p:cNvGrpSpPr/>
            <p:nvPr/>
          </p:nvGrpSpPr>
          <p:grpSpPr>
            <a:xfrm>
              <a:off x="3812290" y="416708"/>
              <a:ext cx="5331710" cy="6441292"/>
              <a:chOff x="3812290" y="416708"/>
              <a:chExt cx="5331710" cy="6441292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2290" y="416708"/>
                <a:ext cx="5331710" cy="6441292"/>
              </a:xfrm>
              <a:prstGeom prst="rect">
                <a:avLst/>
              </a:prstGeom>
            </p:spPr>
          </p:pic>
          <p:sp>
            <p:nvSpPr>
              <p:cNvPr id="6" name="Retângulo 5"/>
              <p:cNvSpPr/>
              <p:nvPr/>
            </p:nvSpPr>
            <p:spPr>
              <a:xfrm>
                <a:off x="5364088" y="6093296"/>
                <a:ext cx="2664296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Retângulo 8"/>
            <p:cNvSpPr/>
            <p:nvPr/>
          </p:nvSpPr>
          <p:spPr>
            <a:xfrm>
              <a:off x="7956376" y="3284984"/>
              <a:ext cx="720080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8028384" y="1202774"/>
              <a:ext cx="312857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4067944" y="3284984"/>
              <a:ext cx="312857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7067128" cy="1152128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Técnicas de Escavação de Poços</a:t>
            </a:r>
            <a:br>
              <a:rPr lang="pt-BR" dirty="0"/>
            </a:br>
            <a:r>
              <a:rPr lang="pt-BR" sz="3600" dirty="0"/>
              <a:t>Percussão</a:t>
            </a:r>
          </a:p>
        </p:txBody>
      </p:sp>
      <p:pic>
        <p:nvPicPr>
          <p:cNvPr id="3" name="Escavação - Percussão">
            <a:hlinkClick r:id="" action="ppaction://media"/>
            <a:extLst>
              <a:ext uri="{FF2B5EF4-FFF2-40B4-BE49-F238E27FC236}">
                <a16:creationId xmlns:a16="http://schemas.microsoft.com/office/drawing/2014/main" id="{CF4E2D16-C9CA-4C02-9FD4-F7C086C40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59" y="154604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3131840" y="720832"/>
            <a:ext cx="4813179" cy="6380576"/>
            <a:chOff x="4462515" y="720832"/>
            <a:chExt cx="4813179" cy="6380576"/>
          </a:xfrm>
        </p:grpSpPr>
        <p:grpSp>
          <p:nvGrpSpPr>
            <p:cNvPr id="13" name="Grupo 12"/>
            <p:cNvGrpSpPr/>
            <p:nvPr/>
          </p:nvGrpSpPr>
          <p:grpSpPr>
            <a:xfrm>
              <a:off x="4641522" y="977436"/>
              <a:ext cx="4634172" cy="6123972"/>
              <a:chOff x="4463480" y="734028"/>
              <a:chExt cx="4680520" cy="6123972"/>
            </a:xfrm>
          </p:grpSpPr>
          <p:grpSp>
            <p:nvGrpSpPr>
              <p:cNvPr id="11" name="Grupo 10"/>
              <p:cNvGrpSpPr/>
              <p:nvPr/>
            </p:nvGrpSpPr>
            <p:grpSpPr>
              <a:xfrm>
                <a:off x="4463480" y="734028"/>
                <a:ext cx="4680520" cy="6123972"/>
                <a:chOff x="4463480" y="734028"/>
                <a:chExt cx="4680520" cy="6123972"/>
              </a:xfrm>
            </p:grpSpPr>
            <p:grpSp>
              <p:nvGrpSpPr>
                <p:cNvPr id="7" name="Grupo 6"/>
                <p:cNvGrpSpPr/>
                <p:nvPr/>
              </p:nvGrpSpPr>
              <p:grpSpPr>
                <a:xfrm>
                  <a:off x="4463480" y="734028"/>
                  <a:ext cx="4680520" cy="6123972"/>
                  <a:chOff x="4463480" y="734028"/>
                  <a:chExt cx="4680520" cy="6123972"/>
                </a:xfrm>
              </p:grpSpPr>
              <p:pic>
                <p:nvPicPr>
                  <p:cNvPr id="5" name="Imagem 4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63480" y="734028"/>
                    <a:ext cx="4680520" cy="6123972"/>
                  </a:xfrm>
                  <a:prstGeom prst="rect">
                    <a:avLst/>
                  </a:prstGeom>
                </p:spPr>
              </p:pic>
              <p:sp>
                <p:nvSpPr>
                  <p:cNvPr id="6" name="Retângulo 5"/>
                  <p:cNvSpPr/>
                  <p:nvPr/>
                </p:nvSpPr>
                <p:spPr>
                  <a:xfrm>
                    <a:off x="6346540" y="6093296"/>
                    <a:ext cx="1465820" cy="4320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" name="Retângulo 7"/>
                <p:cNvSpPr/>
                <p:nvPr/>
              </p:nvSpPr>
              <p:spPr>
                <a:xfrm>
                  <a:off x="7838855" y="1628800"/>
                  <a:ext cx="312857" cy="79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" name="Retângulo 8"/>
                <p:cNvSpPr/>
                <p:nvPr/>
              </p:nvSpPr>
              <p:spPr>
                <a:xfrm>
                  <a:off x="8460432" y="3284984"/>
                  <a:ext cx="312857" cy="1296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Retângulo 9"/>
                <p:cNvSpPr/>
                <p:nvPr/>
              </p:nvSpPr>
              <p:spPr>
                <a:xfrm>
                  <a:off x="7933292" y="4581128"/>
                  <a:ext cx="312857" cy="1296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2" name="Retângulo 11"/>
              <p:cNvSpPr/>
              <p:nvPr/>
            </p:nvSpPr>
            <p:spPr>
              <a:xfrm>
                <a:off x="4858471" y="6469072"/>
                <a:ext cx="793649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" name="Retângulo 13"/>
            <p:cNvSpPr/>
            <p:nvPr/>
          </p:nvSpPr>
          <p:spPr>
            <a:xfrm>
              <a:off x="4462515" y="720832"/>
              <a:ext cx="4313210" cy="280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8520" y="0"/>
            <a:ext cx="6480720" cy="1152128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Técnicas de Escavação de Poços</a:t>
            </a:r>
            <a:br>
              <a:rPr lang="pt-BR" dirty="0"/>
            </a:br>
            <a:r>
              <a:rPr lang="pt-BR" sz="3600" dirty="0"/>
              <a:t>Rotação (Broca Rotativa)</a:t>
            </a:r>
          </a:p>
        </p:txBody>
      </p:sp>
      <p:pic>
        <p:nvPicPr>
          <p:cNvPr id="3" name="Escavação - Rotação">
            <a:hlinkClick r:id="" action="ppaction://media"/>
            <a:extLst>
              <a:ext uri="{FF2B5EF4-FFF2-40B4-BE49-F238E27FC236}">
                <a16:creationId xmlns:a16="http://schemas.microsoft.com/office/drawing/2014/main" id="{EC8C8CDD-B3B3-420D-A523-BEFB07661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181" y="196345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678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67" y="7430"/>
            <a:ext cx="8229600" cy="685266"/>
          </a:xfrm>
        </p:spPr>
        <p:txBody>
          <a:bodyPr>
            <a:normAutofit fontScale="90000"/>
          </a:bodyPr>
          <a:lstStyle/>
          <a:p>
            <a:r>
              <a:rPr lang="pt-BR" dirty="0"/>
              <a:t>Poços tubulares profundos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428"/>
          <a:stretch/>
        </p:blipFill>
        <p:spPr>
          <a:xfrm>
            <a:off x="75136" y="1052736"/>
            <a:ext cx="9068863" cy="5832648"/>
          </a:xfrm>
          <a:prstGeom prst="rect">
            <a:avLst/>
          </a:prstGeom>
        </p:spPr>
      </p:pic>
      <p:pic>
        <p:nvPicPr>
          <p:cNvPr id="3" name="Poços tubulares prof 1">
            <a:hlinkClick r:id="" action="ppaction://media"/>
            <a:extLst>
              <a:ext uri="{FF2B5EF4-FFF2-40B4-BE49-F238E27FC236}">
                <a16:creationId xmlns:a16="http://schemas.microsoft.com/office/drawing/2014/main" id="{AA6EE7A3-AECF-49C1-8DD4-B89AB8FCF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35006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Haikai Hidrológico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3600" i="1" dirty="0"/>
          </a:p>
          <a:p>
            <a:pPr marL="0" indent="0" algn="ctr">
              <a:buNone/>
            </a:pPr>
            <a:r>
              <a:rPr lang="pt-BR" sz="3600" i="1" dirty="0"/>
              <a:t>Aquíferos ao redor do mundo,</a:t>
            </a:r>
          </a:p>
          <a:p>
            <a:pPr marL="0" indent="0" algn="ctr">
              <a:buNone/>
            </a:pPr>
            <a:r>
              <a:rPr lang="pt-BR" sz="3600" i="1" dirty="0"/>
              <a:t>Dão água a toda a gente</a:t>
            </a:r>
          </a:p>
          <a:p>
            <a:pPr marL="0" indent="0" algn="ctr">
              <a:buNone/>
            </a:pPr>
            <a:r>
              <a:rPr lang="pt-BR" sz="3600" i="1" dirty="0"/>
              <a:t>Em poço raso ou profundo.</a:t>
            </a:r>
          </a:p>
          <a:p>
            <a:pPr marL="0" indent="0" algn="ctr">
              <a:buNone/>
            </a:pPr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2715098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67" y="7430"/>
            <a:ext cx="8229600" cy="829282"/>
          </a:xfrm>
        </p:spPr>
        <p:txBody>
          <a:bodyPr>
            <a:normAutofit/>
          </a:bodyPr>
          <a:lstStyle/>
          <a:p>
            <a:r>
              <a:rPr lang="pt-BR" sz="4000" dirty="0"/>
              <a:t>Poços tubulares profundos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5768" r="47238" b="3428"/>
          <a:stretch/>
        </p:blipFill>
        <p:spPr>
          <a:xfrm>
            <a:off x="683568" y="1124743"/>
            <a:ext cx="7488831" cy="5747679"/>
          </a:xfrm>
          <a:prstGeom prst="rect">
            <a:avLst/>
          </a:prstGeom>
        </p:spPr>
      </p:pic>
      <p:pic>
        <p:nvPicPr>
          <p:cNvPr id="3" name="Poços tubulares prof 2">
            <a:hlinkClick r:id="" action="ppaction://media"/>
            <a:extLst>
              <a:ext uri="{FF2B5EF4-FFF2-40B4-BE49-F238E27FC236}">
                <a16:creationId xmlns:a16="http://schemas.microsoft.com/office/drawing/2014/main" id="{7128F6A0-FBC9-4010-8C5E-02CA53DF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90872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157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67" y="7430"/>
            <a:ext cx="8229600" cy="901290"/>
          </a:xfrm>
        </p:spPr>
        <p:txBody>
          <a:bodyPr>
            <a:noAutofit/>
          </a:bodyPr>
          <a:lstStyle/>
          <a:p>
            <a:r>
              <a:rPr lang="pt-BR" sz="4000" dirty="0"/>
              <a:t>Poços Tubulares Profundos</a:t>
            </a: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 rotWithShape="1">
          <a:blip r:embed="rId4"/>
          <a:srcRect l="51081" t="35768" b="3428"/>
          <a:stretch/>
        </p:blipFill>
        <p:spPr>
          <a:xfrm>
            <a:off x="1259632" y="1151031"/>
            <a:ext cx="6812631" cy="5639471"/>
          </a:xfrm>
          <a:prstGeom prst="rect">
            <a:avLst/>
          </a:prstGeom>
        </p:spPr>
      </p:pic>
      <p:pic>
        <p:nvPicPr>
          <p:cNvPr id="3" name="Poços tubulares prof 3">
            <a:hlinkClick r:id="" action="ppaction://media"/>
            <a:extLst>
              <a:ext uri="{FF2B5EF4-FFF2-40B4-BE49-F238E27FC236}">
                <a16:creationId xmlns:a16="http://schemas.microsoft.com/office/drawing/2014/main" id="{93FB3FE0-4D37-4EAA-959C-D7231F1E0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1364" y="42027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557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024" y="7430"/>
            <a:ext cx="8626455" cy="901290"/>
          </a:xfrm>
        </p:spPr>
        <p:txBody>
          <a:bodyPr>
            <a:normAutofit/>
          </a:bodyPr>
          <a:lstStyle/>
          <a:p>
            <a:r>
              <a:rPr lang="pt-BR" sz="3600" dirty="0"/>
              <a:t>Construção de Poços tubulares profundos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79512" y="1340768"/>
            <a:ext cx="8391023" cy="5517232"/>
            <a:chOff x="179512" y="1340768"/>
            <a:chExt cx="8391023" cy="551723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0"/>
            <a:stretch/>
          </p:blipFill>
          <p:spPr>
            <a:xfrm>
              <a:off x="266025" y="1340768"/>
              <a:ext cx="8304510" cy="5517232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179512" y="6425952"/>
              <a:ext cx="122413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Poços tubulares prof 4">
            <a:hlinkClick r:id="" action="ppaction://media"/>
            <a:extLst>
              <a:ext uri="{FF2B5EF4-FFF2-40B4-BE49-F238E27FC236}">
                <a16:creationId xmlns:a16="http://schemas.microsoft.com/office/drawing/2014/main" id="{9BDBAB77-749E-4F7E-907D-C86397F41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7448" y="90872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12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024" y="7430"/>
            <a:ext cx="8626455" cy="901290"/>
          </a:xfrm>
        </p:spPr>
        <p:txBody>
          <a:bodyPr>
            <a:normAutofit/>
          </a:bodyPr>
          <a:lstStyle/>
          <a:p>
            <a:r>
              <a:rPr lang="pt-BR" sz="3600" dirty="0"/>
              <a:t>Construção de Poços tubulares profundos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043608" y="908720"/>
            <a:ext cx="7006444" cy="5949280"/>
            <a:chOff x="1043608" y="908720"/>
            <a:chExt cx="7006444" cy="594928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908720"/>
              <a:ext cx="7006444" cy="5949280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6084168" y="1196752"/>
              <a:ext cx="122413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Poços tubulares prof 5">
            <a:hlinkClick r:id="" action="ppaction://media"/>
            <a:extLst>
              <a:ext uri="{FF2B5EF4-FFF2-40B4-BE49-F238E27FC236}">
                <a16:creationId xmlns:a16="http://schemas.microsoft.com/office/drawing/2014/main" id="{FCDF8752-E7DE-4225-9506-EEB51F016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181001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000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67" y="79438"/>
            <a:ext cx="8229600" cy="757274"/>
          </a:xfrm>
        </p:spPr>
        <p:txBody>
          <a:bodyPr>
            <a:normAutofit/>
          </a:bodyPr>
          <a:lstStyle/>
          <a:p>
            <a:r>
              <a:rPr lang="pt-BR" sz="3600" dirty="0"/>
              <a:t>Construção de Poços tubulares profundos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428"/>
          <a:stretch/>
        </p:blipFill>
        <p:spPr>
          <a:xfrm>
            <a:off x="75136" y="1052736"/>
            <a:ext cx="9068863" cy="5832648"/>
          </a:xfrm>
          <a:prstGeom prst="rect">
            <a:avLst/>
          </a:prstGeom>
        </p:spPr>
      </p:pic>
      <p:pic>
        <p:nvPicPr>
          <p:cNvPr id="3" name="Poços tubulares prof 6">
            <a:hlinkClick r:id="" action="ppaction://media"/>
            <a:extLst>
              <a:ext uri="{FF2B5EF4-FFF2-40B4-BE49-F238E27FC236}">
                <a16:creationId xmlns:a16="http://schemas.microsoft.com/office/drawing/2014/main" id="{C55ED9DA-5D4A-4CB6-98FA-C5579598F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3988" y="63992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916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67" y="79438"/>
            <a:ext cx="8229600" cy="757274"/>
          </a:xfrm>
        </p:spPr>
        <p:txBody>
          <a:bodyPr>
            <a:normAutofit/>
          </a:bodyPr>
          <a:lstStyle/>
          <a:p>
            <a:r>
              <a:rPr lang="pt-BR" sz="3600" dirty="0"/>
              <a:t>Construção de Poços tubulares profundos</a:t>
            </a:r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 rotWithShape="1">
          <a:blip r:embed="rId4"/>
          <a:srcRect t="1" r="56859" b="65973"/>
          <a:stretch/>
        </p:blipFill>
        <p:spPr>
          <a:xfrm>
            <a:off x="506236" y="2204864"/>
            <a:ext cx="8499413" cy="4464496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443" t="35768" r="14683" b="3428"/>
          <a:stretch/>
        </p:blipFill>
        <p:spPr>
          <a:xfrm>
            <a:off x="506236" y="858456"/>
            <a:ext cx="2826861" cy="1638294"/>
          </a:xfrm>
          <a:prstGeom prst="rect">
            <a:avLst/>
          </a:prstGeom>
        </p:spPr>
      </p:pic>
      <p:pic>
        <p:nvPicPr>
          <p:cNvPr id="3" name="Poços tubulares prof 7">
            <a:hlinkClick r:id="" action="ppaction://media"/>
            <a:extLst>
              <a:ext uri="{FF2B5EF4-FFF2-40B4-BE49-F238E27FC236}">
                <a16:creationId xmlns:a16="http://schemas.microsoft.com/office/drawing/2014/main" id="{90E14DA3-03EF-44C0-ADB6-D53933D08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640" y="828031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8081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67" y="79438"/>
            <a:ext cx="8229600" cy="757274"/>
          </a:xfrm>
        </p:spPr>
        <p:txBody>
          <a:bodyPr>
            <a:normAutofit/>
          </a:bodyPr>
          <a:lstStyle/>
          <a:p>
            <a:r>
              <a:rPr lang="pt-BR" sz="3600" dirty="0"/>
              <a:t>Construção de Poços tubulares profundos</a:t>
            </a: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 rotWithShape="1">
          <a:blip r:embed="rId4"/>
          <a:srcRect l="43141" r="13188" b="65564"/>
          <a:stretch/>
        </p:blipFill>
        <p:spPr>
          <a:xfrm>
            <a:off x="3721" y="2132856"/>
            <a:ext cx="8888759" cy="4667984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443" t="35768" r="14683" b="3428"/>
          <a:stretch/>
        </p:blipFill>
        <p:spPr>
          <a:xfrm>
            <a:off x="3034669" y="836712"/>
            <a:ext cx="2826861" cy="1638294"/>
          </a:xfrm>
          <a:prstGeom prst="rect">
            <a:avLst/>
          </a:prstGeom>
        </p:spPr>
      </p:pic>
      <p:pic>
        <p:nvPicPr>
          <p:cNvPr id="3" name="Poços tubulares prof 7">
            <a:hlinkClick r:id="" action="ppaction://media"/>
            <a:extLst>
              <a:ext uri="{FF2B5EF4-FFF2-40B4-BE49-F238E27FC236}">
                <a16:creationId xmlns:a16="http://schemas.microsoft.com/office/drawing/2014/main" id="{DFE8C302-6559-4422-B810-8D722FFD0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1832" y="1136579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731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67" y="79438"/>
            <a:ext cx="8229600" cy="757274"/>
          </a:xfrm>
        </p:spPr>
        <p:txBody>
          <a:bodyPr>
            <a:normAutofit/>
          </a:bodyPr>
          <a:lstStyle/>
          <a:p>
            <a:r>
              <a:rPr lang="pt-BR" sz="3600" dirty="0"/>
              <a:t>Construção de Poços tubulares profundos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443" t="35768" r="14683" b="3428"/>
          <a:stretch/>
        </p:blipFill>
        <p:spPr>
          <a:xfrm>
            <a:off x="3552789" y="3429000"/>
            <a:ext cx="5591211" cy="3240360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 rotWithShape="1">
          <a:blip r:embed="rId4"/>
          <a:srcRect l="86812" b="64371"/>
          <a:stretch/>
        </p:blipFill>
        <p:spPr>
          <a:xfrm>
            <a:off x="0" y="1340768"/>
            <a:ext cx="3066492" cy="5517232"/>
          </a:xfrm>
          <a:prstGeom prst="rect">
            <a:avLst/>
          </a:prstGeom>
        </p:spPr>
      </p:pic>
      <p:pic>
        <p:nvPicPr>
          <p:cNvPr id="3" name="Poços tubulares prof 8">
            <a:hlinkClick r:id="" action="ppaction://media"/>
            <a:extLst>
              <a:ext uri="{FF2B5EF4-FFF2-40B4-BE49-F238E27FC236}">
                <a16:creationId xmlns:a16="http://schemas.microsoft.com/office/drawing/2014/main" id="{48E00EB3-3B8A-457D-9790-8D4EA9F72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23036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879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8E85423-183C-445A-BC77-BC5508DB1D81}"/>
              </a:ext>
            </a:extLst>
          </p:cNvPr>
          <p:cNvGrpSpPr/>
          <p:nvPr/>
        </p:nvGrpSpPr>
        <p:grpSpPr>
          <a:xfrm>
            <a:off x="228600" y="750636"/>
            <a:ext cx="8807896" cy="6107484"/>
            <a:chOff x="228600" y="750636"/>
            <a:chExt cx="8807896" cy="6107484"/>
          </a:xfrm>
        </p:grpSpPr>
        <p:grpSp>
          <p:nvGrpSpPr>
            <p:cNvPr id="19" name="Grupo 18"/>
            <p:cNvGrpSpPr/>
            <p:nvPr/>
          </p:nvGrpSpPr>
          <p:grpSpPr>
            <a:xfrm>
              <a:off x="228600" y="750636"/>
              <a:ext cx="8807896" cy="6107484"/>
              <a:chOff x="228600" y="750636"/>
              <a:chExt cx="8807896" cy="6107484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228600" y="750636"/>
                <a:ext cx="8807896" cy="6107484"/>
                <a:chOff x="228600" y="750636"/>
                <a:chExt cx="8807896" cy="6107484"/>
              </a:xfrm>
            </p:grpSpPr>
            <p:pic>
              <p:nvPicPr>
                <p:cNvPr id="4" name="Imagem 3"/>
                <p:cNvPicPr/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750636"/>
                  <a:ext cx="8807896" cy="610748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3" name="Grupo 12"/>
                <p:cNvGrpSpPr/>
                <p:nvPr/>
              </p:nvGrpSpPr>
              <p:grpSpPr>
                <a:xfrm>
                  <a:off x="3464359" y="822691"/>
                  <a:ext cx="3490303" cy="5299673"/>
                  <a:chOff x="3419872" y="836712"/>
                  <a:chExt cx="3442316" cy="5287362"/>
                </a:xfrm>
              </p:grpSpPr>
              <p:sp>
                <p:nvSpPr>
                  <p:cNvPr id="5" name="CaixaDeTexto 4"/>
                  <p:cNvSpPr txBox="1"/>
                  <p:nvPr/>
                </p:nvSpPr>
                <p:spPr>
                  <a:xfrm>
                    <a:off x="3419872" y="3933056"/>
                    <a:ext cx="432048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1200"/>
                      </a:spcAft>
                    </a:pPr>
                    <a:r>
                      <a:rPr lang="pt-BR" sz="2000" dirty="0"/>
                      <a:t>h</a:t>
                    </a:r>
                    <a:r>
                      <a:rPr lang="pt-BR" sz="2000" baseline="-25000" dirty="0"/>
                      <a:t>p</a:t>
                    </a:r>
                  </a:p>
                </p:txBody>
              </p:sp>
              <p:sp>
                <p:nvSpPr>
                  <p:cNvPr id="6" name="CaixaDeTexto 5"/>
                  <p:cNvSpPr txBox="1"/>
                  <p:nvPr/>
                </p:nvSpPr>
                <p:spPr>
                  <a:xfrm>
                    <a:off x="6574156" y="4427820"/>
                    <a:ext cx="288032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spcAft>
                        <a:spcPts val="1200"/>
                      </a:spcAft>
                    </a:pPr>
                    <a:r>
                      <a:rPr lang="pt-BR" sz="2000" dirty="0"/>
                      <a:t>Ko</a:t>
                    </a:r>
                  </a:p>
                </p:txBody>
              </p:sp>
              <p:sp>
                <p:nvSpPr>
                  <p:cNvPr id="7" name="CaixaDeTexto 6"/>
                  <p:cNvSpPr txBox="1"/>
                  <p:nvPr/>
                </p:nvSpPr>
                <p:spPr>
                  <a:xfrm>
                    <a:off x="3589288" y="5517232"/>
                    <a:ext cx="288032" cy="3441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36000" tIns="0" rIns="0" bIns="36000" rtlCol="0">
                    <a:spAutoFit/>
                  </a:bodyPr>
                  <a:lstStyle/>
                  <a:p>
                    <a:r>
                      <a:rPr lang="pt-BR" sz="2000" dirty="0"/>
                      <a:t>r</a:t>
                    </a:r>
                    <a:r>
                      <a:rPr lang="pt-BR" sz="2000" baseline="-25000" dirty="0"/>
                      <a:t>p</a:t>
                    </a:r>
                  </a:p>
                </p:txBody>
              </p:sp>
              <p:sp>
                <p:nvSpPr>
                  <p:cNvPr id="9" name="CaixaDeTexto 8"/>
                  <p:cNvSpPr txBox="1"/>
                  <p:nvPr/>
                </p:nvSpPr>
                <p:spPr>
                  <a:xfrm>
                    <a:off x="5436096" y="5816297"/>
                    <a:ext cx="288032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tIns="0" rIns="0" bIns="0" rtlCol="0">
                    <a:spAutoFit/>
                  </a:bodyPr>
                  <a:lstStyle/>
                  <a:p>
                    <a:pPr>
                      <a:spcAft>
                        <a:spcPts val="1200"/>
                      </a:spcAft>
                    </a:pPr>
                    <a:r>
                      <a:rPr lang="pt-BR" sz="2000" dirty="0"/>
                      <a:t>r</a:t>
                    </a:r>
                    <a:r>
                      <a:rPr lang="pt-BR" sz="2000" baseline="-25000" dirty="0"/>
                      <a:t>e</a:t>
                    </a:r>
                  </a:p>
                </p:txBody>
              </p:sp>
              <p:sp>
                <p:nvSpPr>
                  <p:cNvPr id="10" name="CaixaDeTexto 9"/>
                  <p:cNvSpPr txBox="1"/>
                  <p:nvPr/>
                </p:nvSpPr>
                <p:spPr>
                  <a:xfrm>
                    <a:off x="4264918" y="5491914"/>
                    <a:ext cx="209674" cy="3441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36000" tIns="0" rIns="0" bIns="36000" rtlCol="0">
                    <a:spAutoFit/>
                  </a:bodyPr>
                  <a:lstStyle/>
                  <a:p>
                    <a:r>
                      <a:rPr lang="pt-BR" sz="2000" dirty="0"/>
                      <a:t>r</a:t>
                    </a:r>
                    <a:endParaRPr lang="pt-BR" sz="2000" baseline="-25000" dirty="0"/>
                  </a:p>
                </p:txBody>
              </p:sp>
              <p:sp>
                <p:nvSpPr>
                  <p:cNvPr id="11" name="CaixaDeTexto 10"/>
                  <p:cNvSpPr txBox="1"/>
                  <p:nvPr/>
                </p:nvSpPr>
                <p:spPr>
                  <a:xfrm>
                    <a:off x="3502422" y="2492896"/>
                    <a:ext cx="243582" cy="3441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36000" tIns="0" rIns="0" bIns="36000" rtlCol="0">
                    <a:spAutoFit/>
                  </a:bodyPr>
                  <a:lstStyle/>
                  <a:p>
                    <a:r>
                      <a:rPr lang="pt-BR" sz="2000" dirty="0"/>
                      <a:t>S</a:t>
                    </a:r>
                    <a:endParaRPr lang="pt-BR" sz="2000" baseline="-25000" dirty="0"/>
                  </a:p>
                </p:txBody>
              </p:sp>
              <p:sp>
                <p:nvSpPr>
                  <p:cNvPr id="12" name="CaixaDeTexto 11"/>
                  <p:cNvSpPr txBox="1"/>
                  <p:nvPr/>
                </p:nvSpPr>
                <p:spPr>
                  <a:xfrm>
                    <a:off x="3635896" y="836712"/>
                    <a:ext cx="243582" cy="3441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36000" tIns="0" rIns="0" bIns="36000" rtlCol="0">
                    <a:spAutoFit/>
                  </a:bodyPr>
                  <a:lstStyle/>
                  <a:p>
                    <a:r>
                      <a:rPr lang="pt-BR" sz="2000" dirty="0"/>
                      <a:t>Q</a:t>
                    </a:r>
                    <a:endParaRPr lang="pt-BR" sz="2000" baseline="-25000" dirty="0"/>
                  </a:p>
                </p:txBody>
              </p:sp>
            </p:grpSp>
          </p:grpSp>
          <p:sp>
            <p:nvSpPr>
              <p:cNvPr id="16" name="CaixaDeTexto 15"/>
              <p:cNvSpPr txBox="1"/>
              <p:nvPr/>
            </p:nvSpPr>
            <p:spPr>
              <a:xfrm>
                <a:off x="539552" y="4308207"/>
                <a:ext cx="292047" cy="3449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0" bIns="36000" rtlCol="0">
                <a:spAutoFit/>
              </a:bodyPr>
              <a:lstStyle/>
              <a:p>
                <a:r>
                  <a:rPr lang="pt-BR" sz="2000" dirty="0"/>
                  <a:t>b</a:t>
                </a:r>
                <a:endParaRPr lang="pt-BR" sz="2000" baseline="-25000" dirty="0"/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6084168" y="3573016"/>
                <a:ext cx="292047" cy="3449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0" bIns="36000" rtlCol="0">
                <a:spAutoFit/>
              </a:bodyPr>
              <a:lstStyle/>
              <a:p>
                <a:r>
                  <a:rPr lang="pt-BR" sz="2000" dirty="0"/>
                  <a:t>h</a:t>
                </a:r>
                <a:r>
                  <a:rPr lang="pt-BR" sz="2000" baseline="-25000" dirty="0"/>
                  <a:t>e</a:t>
                </a: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4762624" y="3876159"/>
                <a:ext cx="292047" cy="3441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0" bIns="36000" rtlCol="0">
                <a:spAutoFit/>
              </a:bodyPr>
              <a:lstStyle/>
              <a:p>
                <a:r>
                  <a:rPr lang="pt-BR" sz="2000" dirty="0"/>
                  <a:t> h</a:t>
                </a:r>
                <a:endParaRPr lang="pt-BR" sz="2000" baseline="-25000" dirty="0"/>
              </a:p>
            </p:txBody>
          </p:sp>
        </p:grpSp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9DBC3127-9722-4A12-BB5B-CA4336EBB5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4359" y="6048051"/>
              <a:ext cx="18007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120" y="6006"/>
            <a:ext cx="8229600" cy="744630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Poço tubular profundo - </a:t>
            </a:r>
            <a:r>
              <a:rPr lang="pt-BR" sz="3600" dirty="0"/>
              <a:t>Expressão da Vazão</a:t>
            </a:r>
          </a:p>
        </p:txBody>
      </p:sp>
      <p:pic>
        <p:nvPicPr>
          <p:cNvPr id="3" name="Poço tub prof - Vazão 1">
            <a:hlinkClick r:id="" action="ppaction://media"/>
            <a:extLst>
              <a:ext uri="{FF2B5EF4-FFF2-40B4-BE49-F238E27FC236}">
                <a16:creationId xmlns:a16="http://schemas.microsoft.com/office/drawing/2014/main" id="{399271BB-3E52-435F-9B18-ED3CD1E0B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640" y="75063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120" y="92082"/>
            <a:ext cx="8229600" cy="744630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Poço tubular profundo - </a:t>
            </a:r>
            <a:r>
              <a:rPr lang="pt-BR" sz="3600" dirty="0"/>
              <a:t>Expressão da Vazão</a:t>
            </a:r>
          </a:p>
        </p:txBody>
      </p:sp>
      <p:pic>
        <p:nvPicPr>
          <p:cNvPr id="17" name="Imagem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73970"/>
            <a:ext cx="3960440" cy="321309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/>
              <p:cNvSpPr/>
              <p:nvPr/>
            </p:nvSpPr>
            <p:spPr>
              <a:xfrm>
                <a:off x="220975" y="1760460"/>
                <a:ext cx="5112568" cy="1308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70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pt-BR" sz="27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700" i="0">
                              <a:latin typeface="Cambria Math" panose="02040503050406030204" pitchFamily="18" charset="0"/>
                            </a:rPr>
                            <m:t> 2 ∙ </m:t>
                          </m:r>
                          <m:r>
                            <m:rPr>
                              <m:sty m:val="p"/>
                            </m:rPr>
                            <a:rPr lang="pt-BR" sz="2700" i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pt-BR" sz="2700" i="0">
                              <a:latin typeface="Cambria Math" panose="02040503050406030204" pitchFamily="18" charset="0"/>
                            </a:rPr>
                            <m:t> ∙ </m:t>
                          </m:r>
                          <m:r>
                            <m:rPr>
                              <m:sty m:val="p"/>
                            </m:rPr>
                            <a:rPr lang="pt-BR" sz="2700" i="0">
                              <a:latin typeface="Cambria Math" panose="02040503050406030204" pitchFamily="18" charset="0"/>
                            </a:rPr>
                            <m:t>Ko</m:t>
                          </m:r>
                          <m:r>
                            <a:rPr lang="pt-BR" sz="2700" i="0">
                              <a:latin typeface="Cambria Math" panose="02040503050406030204" pitchFamily="18" charset="0"/>
                            </a:rPr>
                            <m:t> ∙ </m:t>
                          </m:r>
                          <m:r>
                            <m:rPr>
                              <m:sty m:val="p"/>
                            </m:rPr>
                            <a:rPr lang="pt-BR" sz="2700" i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pt-BR" sz="2700" i="0">
                              <a:latin typeface="Cambria Math" panose="02040503050406030204" pitchFamily="18" charset="0"/>
                            </a:rPr>
                            <m:t> ∙ </m:t>
                          </m:r>
                          <m:d>
                            <m:dPr>
                              <m:ctrlPr>
                                <a:rPr lang="pt-BR" sz="2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pt-BR" sz="2700" i="0"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  <m:r>
                                <a:rPr lang="pt-BR" sz="27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pt-BR" sz="2700" i="0">
                                  <a:latin typeface="Cambria Math" panose="02040503050406030204" pitchFamily="18" charset="0"/>
                                </a:rPr>
                                <m:t>hp</m:t>
                              </m:r>
                            </m:e>
                          </m:d>
                          <m:r>
                            <a:rPr lang="pt-BR" sz="2700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func>
                            <m:funcPr>
                              <m:ctrlPr>
                                <a:rPr lang="pt-BR" sz="27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2700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2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pt-BR" sz="2700" i="0">
                                          <a:latin typeface="Cambria Math" panose="02040503050406030204" pitchFamily="18" charset="0"/>
                                        </a:rPr>
                                        <m:t>re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pt-BR" sz="2700" i="0">
                                          <a:latin typeface="Cambria Math" panose="02040503050406030204" pitchFamily="18" charset="0"/>
                                        </a:rPr>
                                        <m:t>rp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pt-BR" sz="2700" i="0">
                              <a:latin typeface="Cambria Math" panose="02040503050406030204" pitchFamily="18" charset="0"/>
                            </a:rPr>
                            <m:t> ∙ 24</m:t>
                          </m:r>
                        </m:den>
                      </m:f>
                    </m:oMath>
                  </m:oMathPara>
                </a14:m>
                <a:endParaRPr lang="pt-BR" sz="2700" dirty="0"/>
              </a:p>
            </p:txBody>
          </p:sp>
        </mc:Choice>
        <mc:Fallback xmlns="">
          <p:sp>
            <p:nvSpPr>
              <p:cNvPr id="26" name="Retâ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5" y="1760460"/>
                <a:ext cx="5112568" cy="13085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ângulo 27"/>
          <p:cNvSpPr/>
          <p:nvPr/>
        </p:nvSpPr>
        <p:spPr>
          <a:xfrm>
            <a:off x="260906" y="3991704"/>
            <a:ext cx="69753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 – vazão do poço, m</a:t>
            </a:r>
            <a:r>
              <a:rPr lang="pt-BR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/h</a:t>
            </a: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Ko – permeabilidade do meio poroso, m/dia</a:t>
            </a: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b – espessura do aquífero confinado, m</a:t>
            </a: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he – nível estático do poço, m</a:t>
            </a: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hp – nível dinâmico do poço, m</a:t>
            </a: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re – raio de influência, m</a:t>
            </a: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rp – raio do poço, m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oço tub prof - Vazão 2">
            <a:hlinkClick r:id="" action="ppaction://media"/>
            <a:extLst>
              <a:ext uri="{FF2B5EF4-FFF2-40B4-BE49-F238E27FC236}">
                <a16:creationId xmlns:a16="http://schemas.microsoft.com/office/drawing/2014/main" id="{BF9F1CB8-AFDF-40DE-BC86-856D45FC5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2820" y="502573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250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78098"/>
          </a:xfrm>
        </p:spPr>
        <p:txBody>
          <a:bodyPr/>
          <a:lstStyle/>
          <a:p>
            <a:r>
              <a:rPr lang="pt-BR" dirty="0"/>
              <a:t>Contexto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pt-BR" dirty="0"/>
              <a:t>Água doce subterrânea</a:t>
            </a:r>
          </a:p>
          <a:p>
            <a:pPr marL="900113" algn="just">
              <a:spcBef>
                <a:spcPts val="0"/>
              </a:spcBef>
              <a:spcAft>
                <a:spcPts val="1200"/>
              </a:spcAft>
            </a:pPr>
            <a:r>
              <a:rPr lang="pt-BR" sz="2800" dirty="0"/>
              <a:t>Volume na Terra = 100 x Vol. de rios e lagos</a:t>
            </a:r>
          </a:p>
          <a:p>
            <a:pPr marL="900113" algn="just">
              <a:spcBef>
                <a:spcPts val="0"/>
              </a:spcBef>
              <a:spcAft>
                <a:spcPts val="1200"/>
              </a:spcAft>
            </a:pPr>
            <a:r>
              <a:rPr lang="pt-BR" sz="2800" dirty="0"/>
              <a:t>	Abastece 60% da população mundial</a:t>
            </a:r>
          </a:p>
          <a:p>
            <a:pPr marL="900113" algn="just">
              <a:spcAft>
                <a:spcPts val="1200"/>
              </a:spcAft>
            </a:pPr>
            <a:r>
              <a:rPr lang="pt-BR" sz="2800" dirty="0"/>
              <a:t>	1/3 das áreas irrigadas</a:t>
            </a:r>
          </a:p>
        </p:txBody>
      </p:sp>
      <p:pic>
        <p:nvPicPr>
          <p:cNvPr id="2" name="Contexto 1">
            <a:hlinkClick r:id="" action="ppaction://media"/>
            <a:extLst>
              <a:ext uri="{FF2B5EF4-FFF2-40B4-BE49-F238E27FC236}">
                <a16:creationId xmlns:a16="http://schemas.microsoft.com/office/drawing/2014/main" id="{22C602A0-8C9D-4811-9536-F02728444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5625" y="73617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975" y="92082"/>
            <a:ext cx="8671505" cy="744630"/>
          </a:xfrm>
        </p:spPr>
        <p:txBody>
          <a:bodyPr>
            <a:normAutofit/>
          </a:bodyPr>
          <a:lstStyle/>
          <a:p>
            <a:r>
              <a:rPr lang="pt-BR" sz="3200" dirty="0"/>
              <a:t>Poço Livre (Aquífero Freático) - Expressão da Vazão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69627" y="4381788"/>
            <a:ext cx="69753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 – vazão do poço, m</a:t>
            </a:r>
            <a:r>
              <a:rPr lang="pt-BR" sz="22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/h</a:t>
            </a:r>
          </a:p>
          <a:p>
            <a:pPr algn="just">
              <a:spcAft>
                <a:spcPts val="0"/>
              </a:spcAft>
            </a:pP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Ko – permeabilidade do meio poroso, m/dia</a:t>
            </a:r>
          </a:p>
          <a:p>
            <a:pPr algn="just">
              <a:spcAft>
                <a:spcPts val="0"/>
              </a:spcAft>
            </a:pP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b – espessura do aquífero confinado, m</a:t>
            </a:r>
          </a:p>
          <a:p>
            <a:pPr algn="just">
              <a:spcAft>
                <a:spcPts val="0"/>
              </a:spcAft>
            </a:pP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he – nível estático do poço, m</a:t>
            </a:r>
          </a:p>
          <a:p>
            <a:pPr algn="just">
              <a:spcAft>
                <a:spcPts val="0"/>
              </a:spcAft>
            </a:pP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hp – nível dinâmico do poço, m</a:t>
            </a:r>
          </a:p>
          <a:p>
            <a:pPr algn="just">
              <a:spcAft>
                <a:spcPts val="0"/>
              </a:spcAft>
            </a:pP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re – raio de influência, m</a:t>
            </a:r>
          </a:p>
          <a:p>
            <a:pPr algn="just">
              <a:spcAft>
                <a:spcPts val="0"/>
              </a:spcAft>
            </a:pP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rp – raio do poço, m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9627" y="1844824"/>
                <a:ext cx="4128759" cy="1197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pt-BR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pt-BR" sz="2400" i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∙ </m:t>
                          </m:r>
                          <m:r>
                            <m:rPr>
                              <m:sty m:val="p"/>
                            </m:rPr>
                            <a:rPr lang="pt-BR" sz="2400" i="0">
                              <a:latin typeface="Cambria Math" panose="02040503050406030204" pitchFamily="18" charset="0"/>
                            </a:rPr>
                            <m:t>Ko</m:t>
                          </m:r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∙  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400" i="0"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400" i="0">
                                      <a:latin typeface="Cambria Math" panose="02040503050406030204" pitchFamily="18" charset="0"/>
                                    </a:rPr>
                                    <m:t>hp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func>
                            <m:func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2400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pt-BR" sz="2400" i="0">
                                          <a:latin typeface="Cambria Math" panose="02040503050406030204" pitchFamily="18" charset="0"/>
                                        </a:rPr>
                                        <m:t>re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pt-BR" sz="2400" i="0">
                                          <a:latin typeface="Cambria Math" panose="02040503050406030204" pitchFamily="18" charset="0"/>
                                        </a:rPr>
                                        <m:t>rp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∙ 24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7" y="1844824"/>
                <a:ext cx="4128759" cy="11976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Rebaixamento e curva de depressão devido ao bombeamento em poç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42" y="1151111"/>
            <a:ext cx="5085144" cy="320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ço livre - Vazão">
            <a:hlinkClick r:id="" action="ppaction://media"/>
            <a:extLst>
              <a:ext uri="{FF2B5EF4-FFF2-40B4-BE49-F238E27FC236}">
                <a16:creationId xmlns:a16="http://schemas.microsoft.com/office/drawing/2014/main" id="{EB2F486A-B6C0-446B-9424-8A5BBFC5B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05273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001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975" y="92082"/>
            <a:ext cx="8671505" cy="744630"/>
          </a:xfrm>
        </p:spPr>
        <p:txBody>
          <a:bodyPr>
            <a:normAutofit/>
          </a:bodyPr>
          <a:lstStyle/>
          <a:p>
            <a:r>
              <a:rPr lang="pt-BR" sz="3200" dirty="0"/>
              <a:t>Poço Livre (Freático) – Teste de Vazão</a:t>
            </a:r>
          </a:p>
        </p:txBody>
      </p:sp>
      <p:pic>
        <p:nvPicPr>
          <p:cNvPr id="7170" name="Picture 2" descr="Rebaixamento e curva de depressão devido ao bombeamento em poç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17" y="2636912"/>
            <a:ext cx="4682832" cy="29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611560" y="3423455"/>
                <a:ext cx="2484911" cy="1072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Q</m:t>
                      </m:r>
                      <m:r>
                        <a:rPr lang="pt-BR" sz="24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π</m:t>
                          </m:r>
                          <m: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4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pt-BR" sz="24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t-BR" sz="2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∙ ∆</m:t>
                          </m:r>
                          <m:r>
                            <m:rPr>
                              <m:sty m:val="p"/>
                            </m:rP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h</m:t>
                          </m:r>
                          <m: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</m:t>
                          </m:r>
                        </m:num>
                        <m:den>
                          <m: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t</m:t>
                          </m:r>
                          <m:r>
                            <a:rPr lang="pt-BR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423455"/>
                <a:ext cx="2484911" cy="10726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-108520" y="5365697"/>
            <a:ext cx="61206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 – vazão do poço freático (m</a:t>
            </a:r>
            <a:r>
              <a:rPr lang="pt-BR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/h)</a:t>
            </a:r>
          </a:p>
          <a:p>
            <a:pPr marL="270510" algn="just">
              <a:spcAft>
                <a:spcPts val="0"/>
              </a:spcAft>
            </a:pPr>
            <a:r>
              <a:rPr lang="pt-B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– diâmetro do poço (m)</a:t>
            </a:r>
          </a:p>
          <a:p>
            <a:pPr marL="270510" algn="just">
              <a:spcAft>
                <a:spcPts val="0"/>
              </a:spcAft>
            </a:pPr>
            <a:r>
              <a:rPr lang="pt-BR" sz="2000" dirty="0" err="1">
                <a:latin typeface="Symbol" panose="05050102010706020507" pitchFamily="18" charset="2"/>
                <a:ea typeface="Times New Roman" panose="02020603050405020304" pitchFamily="18" charset="0"/>
              </a:rPr>
              <a:t>D</a:t>
            </a:r>
            <a:r>
              <a:rPr lang="pt-B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elevação do nível d’água após o esvaziamento (m)</a:t>
            </a:r>
          </a:p>
          <a:p>
            <a:pPr marL="270510" algn="just">
              <a:spcAft>
                <a:spcPts val="0"/>
              </a:spcAft>
            </a:pPr>
            <a:r>
              <a:rPr lang="pt-BR" sz="2000" dirty="0" err="1">
                <a:latin typeface="Symbol" panose="05050102010706020507" pitchFamily="18" charset="2"/>
                <a:ea typeface="Times New Roman" panose="02020603050405020304" pitchFamily="18" charset="0"/>
              </a:rPr>
              <a:t>D</a:t>
            </a:r>
            <a:r>
              <a:rPr lang="pt-B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tempo para elevação do nível d’água (h)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10596" y="1150507"/>
            <a:ext cx="889226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5113" algn="just">
              <a:spcAft>
                <a:spcPts val="600"/>
              </a:spcAft>
              <a:buFontTx/>
              <a:buChar char="-"/>
            </a:pPr>
            <a:r>
              <a:rPr lang="pt-B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Fazer no fim do período de seca </a:t>
            </a:r>
          </a:p>
          <a:p>
            <a:pPr marL="266700" indent="-265113" algn="just">
              <a:spcAft>
                <a:spcPts val="600"/>
              </a:spcAft>
              <a:buFontTx/>
              <a:buChar char="-"/>
            </a:pPr>
            <a:r>
              <a:rPr lang="pt-B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Esvaziar o poço durante todo o dia (formação do cone de depressão)</a:t>
            </a:r>
          </a:p>
          <a:p>
            <a:pPr marL="266700" indent="-265113" algn="just">
              <a:spcAft>
                <a:spcPts val="600"/>
              </a:spcAft>
              <a:buFontTx/>
              <a:buChar char="-"/>
            </a:pPr>
            <a:r>
              <a:rPr lang="pt-B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Medir o tempo (</a:t>
            </a:r>
            <a:r>
              <a:rPr lang="pt-BR" sz="2300" dirty="0" err="1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D</a:t>
            </a:r>
            <a:r>
              <a:rPr lang="pt-BR" sz="23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pt-B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para o nível do poço subir determinada altura (</a:t>
            </a:r>
            <a:r>
              <a:rPr lang="pt-BR" sz="2300" dirty="0" err="1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D</a:t>
            </a:r>
            <a:r>
              <a:rPr lang="pt-BR" sz="23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pt-B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3" name="Teste_vazão_Poço freátic">
            <a:hlinkClick r:id="" action="ppaction://media"/>
            <a:extLst>
              <a:ext uri="{FF2B5EF4-FFF2-40B4-BE49-F238E27FC236}">
                <a16:creationId xmlns:a16="http://schemas.microsoft.com/office/drawing/2014/main" id="{35087604-17D1-46B5-B64B-CE02A2394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77675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701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pt-BR" sz="2000" dirty="0"/>
              <a:t>Aristóteles: https://pt.wikipedia.org/wiki/Arist%C3%B3teles </a:t>
            </a:r>
            <a:r>
              <a:rPr lang="pt-BR" sz="2000" dirty="0" err="1"/>
              <a:t>Aristotle</a:t>
            </a:r>
            <a:r>
              <a:rPr lang="pt-BR" sz="2000" dirty="0"/>
              <a:t> </a:t>
            </a:r>
            <a:r>
              <a:rPr lang="pt-BR" sz="2000" dirty="0" err="1"/>
              <a:t>Altemps</a:t>
            </a:r>
            <a:r>
              <a:rPr lang="pt-BR" sz="2000" dirty="0"/>
              <a:t> Inv8575.jpg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sz="2000" dirty="0"/>
              <a:t>Ilustração poço: DA SILVA, Alysson Morais; VALENTINI, Carla Maria </a:t>
            </a:r>
            <a:r>
              <a:rPr lang="pt-BR" sz="2000" dirty="0" err="1"/>
              <a:t>Abido</a:t>
            </a:r>
            <a:r>
              <a:rPr lang="pt-BR" sz="2000" dirty="0"/>
              <a:t>. ABASTECIMENTO PÚBLICO DE ÁGUA NO MUNICÍPIO DE NOSSA SENHORA DO LIVRAMENTO-MT: ONTEM E HOJE. </a:t>
            </a:r>
            <a:r>
              <a:rPr lang="pt-BR" sz="2000" b="1" dirty="0"/>
              <a:t>Biodiversidade</a:t>
            </a:r>
            <a:r>
              <a:rPr lang="pt-BR" sz="2000" dirty="0"/>
              <a:t>, v. 16, n. 1, 2017.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sz="2000" dirty="0"/>
              <a:t>Radiestesia:</a:t>
            </a:r>
            <a:r>
              <a:rPr lang="pt-BR" sz="2000" dirty="0">
                <a:hlinkClick r:id="rId2"/>
              </a:rPr>
              <a:t> http://gshow.globo.com/programas/mais-voce/v2011/MaisVoce/0,,MUL479423-10345,00.html</a:t>
            </a:r>
            <a:endParaRPr lang="pt-BR" sz="2000" dirty="0"/>
          </a:p>
          <a:p>
            <a:pPr marL="0" indent="0">
              <a:spcBef>
                <a:spcPts val="1200"/>
              </a:spcBef>
              <a:buNone/>
            </a:pPr>
            <a:endParaRPr lang="pt-BR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BR" dirty="0"/>
              <a:t>Contexto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Estado de São Paulo</a:t>
            </a:r>
          </a:p>
          <a:p>
            <a:pPr marL="900113" algn="just"/>
            <a:r>
              <a:rPr lang="pt-BR" dirty="0"/>
              <a:t>	75% das cidades abastecidas total ou parcialmente por água subterrânea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dirty="0"/>
              <a:t>Meio urbano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3200" dirty="0"/>
              <a:t>Consumos elevados</a:t>
            </a:r>
          </a:p>
          <a:p>
            <a:pPr lvl="2" algn="just"/>
            <a:r>
              <a:rPr lang="pt-BR" sz="2800" dirty="0"/>
              <a:t>Poços tubulares profundos = vantagem econômica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dirty="0"/>
              <a:t>Meio rural</a:t>
            </a:r>
          </a:p>
          <a:p>
            <a:pPr marL="717550" indent="-266700" algn="just"/>
            <a:r>
              <a:rPr lang="pt-BR" dirty="0"/>
              <a:t>Muitas vezes a água subterrânea é a única fonte de água potável disponível.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r>
              <a:rPr lang="pt-BR" sz="2200" dirty="0"/>
              <a:t>Fonte: CETESB (2004)</a:t>
            </a:r>
          </a:p>
        </p:txBody>
      </p:sp>
      <p:pic>
        <p:nvPicPr>
          <p:cNvPr id="2" name="Contexto 2">
            <a:hlinkClick r:id="" action="ppaction://media"/>
            <a:extLst>
              <a:ext uri="{FF2B5EF4-FFF2-40B4-BE49-F238E27FC236}">
                <a16:creationId xmlns:a16="http://schemas.microsoft.com/office/drawing/2014/main" id="{CF61C083-764F-490E-B02D-41F6448D4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73116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744"/>
            <a:ext cx="8229600" cy="886976"/>
          </a:xfrm>
        </p:spPr>
        <p:txBody>
          <a:bodyPr/>
          <a:lstStyle/>
          <a:p>
            <a:r>
              <a:rPr lang="pt-BR" dirty="0"/>
              <a:t>Definições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3200" dirty="0"/>
              <a:t>Poço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Perfuração (solo + subsolo)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Geralmente circular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Murado ou não</a:t>
            </a:r>
          </a:p>
          <a:p>
            <a:pPr marL="0" indent="0">
              <a:buNone/>
            </a:pPr>
            <a:r>
              <a:rPr lang="pt-BR" sz="2600" dirty="0"/>
              <a:t>Cavado p/ atingir um aquífero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3200" dirty="0"/>
              <a:t>Aquífero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Contém ou conduz água</a:t>
            </a:r>
          </a:p>
          <a:p>
            <a:pPr marL="0" indent="0" algn="just">
              <a:spcBef>
                <a:spcPts val="0"/>
              </a:spcBef>
              <a:buNone/>
              <a:tabLst>
                <a:tab pos="450850" algn="l"/>
              </a:tabLst>
            </a:pPr>
            <a:r>
              <a:rPr lang="pt-BR" sz="2600" dirty="0"/>
              <a:t>	Formação geológica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  <a:tabLst>
                <a:tab pos="534988" algn="l"/>
              </a:tabLst>
            </a:pPr>
            <a:r>
              <a:rPr lang="pt-BR" sz="2600" dirty="0"/>
              <a:t>	(Rochas)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  <a:tabLst>
                <a:tab pos="450850" algn="l"/>
              </a:tabLst>
            </a:pPr>
            <a:r>
              <a:rPr lang="pt-BR" sz="2600" dirty="0"/>
              <a:t>	Solo poroso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Emana água subterrânea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Destino: poços e mananciais</a:t>
            </a:r>
          </a:p>
        </p:txBody>
      </p:sp>
      <p:pic>
        <p:nvPicPr>
          <p:cNvPr id="3" name="Definições">
            <a:hlinkClick r:id="" action="ppaction://media"/>
            <a:extLst>
              <a:ext uri="{FF2B5EF4-FFF2-40B4-BE49-F238E27FC236}">
                <a16:creationId xmlns:a16="http://schemas.microsoft.com/office/drawing/2014/main" id="{EB55C54D-C232-43E6-A00A-BBBCFC1DB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73183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39552" y="548680"/>
            <a:ext cx="2271766" cy="642918"/>
          </a:xfrm>
        </p:spPr>
        <p:txBody>
          <a:bodyPr>
            <a:normAutofit fontScale="90000"/>
          </a:bodyPr>
          <a:lstStyle/>
          <a:p>
            <a:r>
              <a:rPr lang="pt-BR" dirty="0"/>
              <a:t>Poços</a:t>
            </a:r>
          </a:p>
        </p:txBody>
      </p:sp>
      <p:pic>
        <p:nvPicPr>
          <p:cNvPr id="10" name="Espaço Reservado para Conteúdo 9" descr="poc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02075" y="0"/>
            <a:ext cx="6041925" cy="6870932"/>
          </a:xfrm>
        </p:spPr>
      </p:pic>
      <p:pic>
        <p:nvPicPr>
          <p:cNvPr id="2" name="Poços 1">
            <a:hlinkClick r:id="" action="ppaction://media"/>
            <a:extLst>
              <a:ext uri="{FF2B5EF4-FFF2-40B4-BE49-F238E27FC236}">
                <a16:creationId xmlns:a16="http://schemas.microsoft.com/office/drawing/2014/main" id="{E7BE9766-6096-4E68-BAF6-974EE15D0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84482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47564" y="0"/>
            <a:ext cx="7848872" cy="642918"/>
          </a:xfrm>
        </p:spPr>
        <p:txBody>
          <a:bodyPr>
            <a:noAutofit/>
          </a:bodyPr>
          <a:lstStyle/>
          <a:p>
            <a:r>
              <a:rPr lang="pt-BR" sz="3600" dirty="0"/>
              <a:t>Poço Livre (“Caipira”) – Aquífero Freático </a:t>
            </a:r>
          </a:p>
        </p:txBody>
      </p:sp>
      <p:pic>
        <p:nvPicPr>
          <p:cNvPr id="2050" name="Picture 2" descr="Galeria de Fotos - Projeto Raízes da Ter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752"/>
            <a:ext cx="2915816" cy="389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nco Poceiro - Poço caipira fossa cisternas Fazermos...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5103"/>
            <a:ext cx="3707904" cy="20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mpeza / Desinfecção / Manutenção de Poço Caipira / Mini Poço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55752"/>
            <a:ext cx="2304256" cy="38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mo furar um poço caipira e colocar os tubos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9099" r="7076" b="9002"/>
          <a:stretch/>
        </p:blipFill>
        <p:spPr bwMode="auto">
          <a:xfrm>
            <a:off x="5148064" y="707140"/>
            <a:ext cx="3727407" cy="25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ço Caipira">
            <a:hlinkClick r:id="" action="ppaction://media"/>
            <a:extLst>
              <a:ext uri="{FF2B5EF4-FFF2-40B4-BE49-F238E27FC236}">
                <a16:creationId xmlns:a16="http://schemas.microsoft.com/office/drawing/2014/main" id="{C29406F1-ECCF-4798-9414-A94B26F49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363169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94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0"/>
            <a:ext cx="7859216" cy="1052736"/>
          </a:xfrm>
        </p:spPr>
        <p:txBody>
          <a:bodyPr>
            <a:noAutofit/>
          </a:bodyPr>
          <a:lstStyle/>
          <a:p>
            <a:r>
              <a:rPr lang="pt-BR" sz="3600" dirty="0"/>
              <a:t>Poço Tubular Profundo</a:t>
            </a:r>
            <a:br>
              <a:rPr lang="pt-BR" sz="3600" dirty="0"/>
            </a:br>
            <a:r>
              <a:rPr lang="pt-BR" sz="3600" dirty="0"/>
              <a:t>(“Artesiano” ou “Semi-artesiano”) </a:t>
            </a:r>
          </a:p>
        </p:txBody>
      </p:sp>
      <p:pic>
        <p:nvPicPr>
          <p:cNvPr id="6146" name="Picture 2" descr="Perfuração De Poço Semi Artesiano Aruja E Região - R$ 4.000,00 em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6140" r="16148"/>
          <a:stretch/>
        </p:blipFill>
        <p:spPr bwMode="auto">
          <a:xfrm>
            <a:off x="170385" y="1196752"/>
            <a:ext cx="3177479" cy="232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84784"/>
            <a:ext cx="4425719" cy="5157192"/>
          </a:xfrm>
          <a:prstGeom prst="rect">
            <a:avLst/>
          </a:prstGeom>
        </p:spPr>
      </p:pic>
      <p:pic>
        <p:nvPicPr>
          <p:cNvPr id="6148" name="Picture 4" descr="Como tratar água de poço artesiano - Terra Consultoria e Análises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9" r="25851"/>
          <a:stretch/>
        </p:blipFill>
        <p:spPr bwMode="auto">
          <a:xfrm>
            <a:off x="971600" y="3524250"/>
            <a:ext cx="2376264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ço tubular profundo">
            <a:hlinkClick r:id="" action="ppaction://media"/>
            <a:extLst>
              <a:ext uri="{FF2B5EF4-FFF2-40B4-BE49-F238E27FC236}">
                <a16:creationId xmlns:a16="http://schemas.microsoft.com/office/drawing/2014/main" id="{66500E2E-1D8E-41FE-9EB4-8B60E60B5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2088" y="342900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389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984</Words>
  <Application>Microsoft Office PowerPoint</Application>
  <PresentationFormat>Apresentação na tela (4:3)</PresentationFormat>
  <Paragraphs>213</Paragraphs>
  <Slides>42</Slides>
  <Notes>0</Notes>
  <HiddenSlides>0</HiddenSlides>
  <MMClips>36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 Math</vt:lpstr>
      <vt:lpstr>Symbol</vt:lpstr>
      <vt:lpstr>Times New Roman</vt:lpstr>
      <vt:lpstr>Wingdings</vt:lpstr>
      <vt:lpstr>Tema do Office</vt:lpstr>
      <vt:lpstr>Apresentação do PowerPoint</vt:lpstr>
      <vt:lpstr>Isso vai passar…</vt:lpstr>
      <vt:lpstr>Haikai Hidrológico</vt:lpstr>
      <vt:lpstr>Contexto</vt:lpstr>
      <vt:lpstr>Contexto</vt:lpstr>
      <vt:lpstr>Definições</vt:lpstr>
      <vt:lpstr>Poços</vt:lpstr>
      <vt:lpstr>Poço Livre (“Caipira”) – Aquífero Freático </vt:lpstr>
      <vt:lpstr>Poço Tubular Profundo (“Artesiano” ou “Semi-artesiano”) </vt:lpstr>
      <vt:lpstr>Poço caipira x Poço tubular </vt:lpstr>
      <vt:lpstr>AQUÍFEROS</vt:lpstr>
      <vt:lpstr>Tipos de aquíferos</vt:lpstr>
      <vt:lpstr>BRASIL Províncias Hidrogeológicas</vt:lpstr>
      <vt:lpstr>BRASIL - Províncias Hidrogeológicas</vt:lpstr>
      <vt:lpstr>Apresentação do PowerPoint</vt:lpstr>
      <vt:lpstr>Aquífero Guarani</vt:lpstr>
      <vt:lpstr>Sistema Aquífero Grande Amazônia (SAGA)</vt:lpstr>
      <vt:lpstr>SAGA – Sistema Aquífero Grande Amazônia</vt:lpstr>
      <vt:lpstr>Aquíferos em São Paulo</vt:lpstr>
      <vt:lpstr>Legendas</vt:lpstr>
      <vt:lpstr>Aquíferos em SP</vt:lpstr>
      <vt:lpstr>Prospecção de água:</vt:lpstr>
      <vt:lpstr>Prospecção de água:</vt:lpstr>
      <vt:lpstr>Apresentação do PowerPoint</vt:lpstr>
      <vt:lpstr>Poços – Nomes Populares</vt:lpstr>
      <vt:lpstr>Poços – Nomes Populares</vt:lpstr>
      <vt:lpstr>Técnicas de Escavação de Poços Percussão</vt:lpstr>
      <vt:lpstr>Técnicas de Escavação de Poços Rotação (Broca Rotativa)</vt:lpstr>
      <vt:lpstr>Poços tubulares profundos</vt:lpstr>
      <vt:lpstr>Poços tubulares profundos</vt:lpstr>
      <vt:lpstr>Poços Tubulares Profundos</vt:lpstr>
      <vt:lpstr>Construção de Poços tubulares profundos</vt:lpstr>
      <vt:lpstr>Construção de Poços tubulares profundos</vt:lpstr>
      <vt:lpstr>Construção de Poços tubulares profundos</vt:lpstr>
      <vt:lpstr>Construção de Poços tubulares profundos</vt:lpstr>
      <vt:lpstr>Construção de Poços tubulares profundos</vt:lpstr>
      <vt:lpstr>Construção de Poços tubulares profundos</vt:lpstr>
      <vt:lpstr>Poço tubular profundo - Expressão da Vazão</vt:lpstr>
      <vt:lpstr>Poço tubular profundo - Expressão da Vazão</vt:lpstr>
      <vt:lpstr>Poço Livre (Aquífero Freático) - Expressão da Vazão</vt:lpstr>
      <vt:lpstr>Poço Livre (Freático) – Teste de Vazão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</dc:creator>
  <cp:lastModifiedBy>---</cp:lastModifiedBy>
  <cp:revision>131</cp:revision>
  <dcterms:created xsi:type="dcterms:W3CDTF">2020-05-18T15:31:50Z</dcterms:created>
  <dcterms:modified xsi:type="dcterms:W3CDTF">2020-05-27T15:41:32Z</dcterms:modified>
</cp:coreProperties>
</file>