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324" r:id="rId2"/>
    <p:sldId id="259" r:id="rId3"/>
    <p:sldId id="260" r:id="rId4"/>
    <p:sldId id="261" r:id="rId5"/>
    <p:sldId id="262" r:id="rId6"/>
    <p:sldId id="263" r:id="rId7"/>
    <p:sldId id="266" r:id="rId8"/>
    <p:sldId id="264" r:id="rId9"/>
    <p:sldId id="267" r:id="rId10"/>
    <p:sldId id="268" r:id="rId11"/>
    <p:sldId id="319" r:id="rId12"/>
    <p:sldId id="322" r:id="rId13"/>
    <p:sldId id="269" r:id="rId14"/>
    <p:sldId id="270" r:id="rId15"/>
    <p:sldId id="271" r:id="rId16"/>
    <p:sldId id="272" r:id="rId17"/>
    <p:sldId id="273" r:id="rId18"/>
    <p:sldId id="301" r:id="rId19"/>
    <p:sldId id="302" r:id="rId20"/>
    <p:sldId id="303" r:id="rId21"/>
    <p:sldId id="304" r:id="rId22"/>
    <p:sldId id="305" r:id="rId23"/>
    <p:sldId id="307" r:id="rId24"/>
    <p:sldId id="308" r:id="rId25"/>
    <p:sldId id="306" r:id="rId26"/>
    <p:sldId id="309" r:id="rId27"/>
    <p:sldId id="310" r:id="rId28"/>
    <p:sldId id="275" r:id="rId29"/>
    <p:sldId id="316" r:id="rId30"/>
    <p:sldId id="317" r:id="rId31"/>
    <p:sldId id="320" r:id="rId32"/>
    <p:sldId id="318" r:id="rId33"/>
    <p:sldId id="321" r:id="rId34"/>
    <p:sldId id="311" r:id="rId35"/>
    <p:sldId id="312" r:id="rId36"/>
    <p:sldId id="315" r:id="rId37"/>
    <p:sldId id="323" r:id="rId38"/>
  </p:sldIdLst>
  <p:sldSz cx="35356800" cy="198882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A417"/>
    <a:srgbClr val="0D9409"/>
    <a:srgbClr val="00CC00"/>
    <a:srgbClr val="F5860B"/>
    <a:srgbClr val="E2F0D9"/>
    <a:srgbClr val="00FF00"/>
    <a:srgbClr val="C5E0B4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4656" autoAdjust="0"/>
  </p:normalViewPr>
  <p:slideViewPr>
    <p:cSldViewPr snapToGrid="0">
      <p:cViewPr varScale="1">
        <p:scale>
          <a:sx n="23" d="100"/>
          <a:sy n="23" d="100"/>
        </p:scale>
        <p:origin x="88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notesMaster" Target="notesMasters/notesMaster1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tableStyles" Target="tableStyles.xml" 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C8C8CA57-3C30-79EC-C052-77E27BB8C0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75C8A39-D746-53A4-A6E5-06742BD4223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0494AED-2CB3-49C9-99CF-1EE6232EB9C6}" type="datetimeFigureOut">
              <a:rPr lang="pt-BR"/>
              <a:pPr>
                <a:defRPr/>
              </a:pPr>
              <a:t>26/08/2023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F98D26DC-B1FF-1D2C-D6E5-0C9799040D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E7348372-28BF-1D60-7FC7-28D102F5E5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607CA39-D11A-EC4A-4275-95F7C8404B0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05D1FF0-94D0-C036-DC84-EC134AAEA1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B71A034-99CB-4245-B3B8-2FA5549ACAF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ço Reservado para Imagem de Slide 1">
            <a:extLst>
              <a:ext uri="{FF2B5EF4-FFF2-40B4-BE49-F238E27FC236}">
                <a16:creationId xmlns:a16="http://schemas.microsoft.com/office/drawing/2014/main" id="{DD8349DC-D88B-BA81-087B-DF93A0B275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Espaço Reservado para Anotações 2">
            <a:extLst>
              <a:ext uri="{FF2B5EF4-FFF2-40B4-BE49-F238E27FC236}">
                <a16:creationId xmlns:a16="http://schemas.microsoft.com/office/drawing/2014/main" id="{431EB390-5021-8361-0CBB-96F7D205FF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36868" name="Espaço Reservado para Número de Slide 3">
            <a:extLst>
              <a:ext uri="{FF2B5EF4-FFF2-40B4-BE49-F238E27FC236}">
                <a16:creationId xmlns:a16="http://schemas.microsoft.com/office/drawing/2014/main" id="{A765B2A7-E250-9764-22F4-66FE158B60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0EB4ECA-4C1D-4175-818B-04591AF265D5}" type="slidenum">
              <a:rPr lang="pt-BR" altLang="pt-BR" smtClean="0"/>
              <a:pPr/>
              <a:t>27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>
            <a:extLst>
              <a:ext uri="{FF2B5EF4-FFF2-40B4-BE49-F238E27FC236}">
                <a16:creationId xmlns:a16="http://schemas.microsoft.com/office/drawing/2014/main" id="{393CF314-2119-EC1E-20D4-49FD636A17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ço Reservado para Anotações 2">
            <a:extLst>
              <a:ext uri="{FF2B5EF4-FFF2-40B4-BE49-F238E27FC236}">
                <a16:creationId xmlns:a16="http://schemas.microsoft.com/office/drawing/2014/main" id="{6357433E-D77E-EC71-F587-1DF96F675A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45060" name="Espaço Reservado para Número de Slide 3">
            <a:extLst>
              <a:ext uri="{FF2B5EF4-FFF2-40B4-BE49-F238E27FC236}">
                <a16:creationId xmlns:a16="http://schemas.microsoft.com/office/drawing/2014/main" id="{FC58BD54-D2C7-F735-0C48-2BC306CE89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433AB3E-582E-4542-BED9-A900CB0B4AFC}" type="slidenum">
              <a:rPr lang="pt-BR" altLang="pt-BR" smtClean="0"/>
              <a:pPr/>
              <a:t>34</a:t>
            </a:fld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 /><Relationship Id="rId3" Type="http://schemas.openxmlformats.org/officeDocument/2006/relationships/image" Target="../media/image3.png" /><Relationship Id="rId7" Type="http://schemas.openxmlformats.org/officeDocument/2006/relationships/image" Target="../media/image7.png" /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6.png" /><Relationship Id="rId5" Type="http://schemas.openxmlformats.org/officeDocument/2006/relationships/image" Target="../media/image5.png" /><Relationship Id="rId10" Type="http://schemas.openxmlformats.org/officeDocument/2006/relationships/image" Target="../media/image10.png" /><Relationship Id="rId4" Type="http://schemas.openxmlformats.org/officeDocument/2006/relationships/image" Target="../media/image4.png" /><Relationship Id="rId9" Type="http://schemas.openxmlformats.org/officeDocument/2006/relationships/image" Target="../media/image9.png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3.png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 /><Relationship Id="rId3" Type="http://schemas.openxmlformats.org/officeDocument/2006/relationships/image" Target="../media/image3.png" /><Relationship Id="rId7" Type="http://schemas.openxmlformats.org/officeDocument/2006/relationships/image" Target="../media/image7.png" /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6.png" /><Relationship Id="rId5" Type="http://schemas.openxmlformats.org/officeDocument/2006/relationships/image" Target="../media/image5.png" /><Relationship Id="rId10" Type="http://schemas.openxmlformats.org/officeDocument/2006/relationships/image" Target="../media/image10.png" /><Relationship Id="rId4" Type="http://schemas.openxmlformats.org/officeDocument/2006/relationships/image" Target="../media/image4.png" /><Relationship Id="rId9" Type="http://schemas.openxmlformats.org/officeDocument/2006/relationships/image" Target="../media/image9.png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7">
            <a:extLst>
              <a:ext uri="{FF2B5EF4-FFF2-40B4-BE49-F238E27FC236}">
                <a16:creationId xmlns:a16="http://schemas.microsoft.com/office/drawing/2014/main" id="{A29624E0-DB57-21A3-DE74-956F50432BC7}"/>
              </a:ext>
            </a:extLst>
          </p:cNvPr>
          <p:cNvSpPr/>
          <p:nvPr userDrawn="1"/>
        </p:nvSpPr>
        <p:spPr>
          <a:xfrm>
            <a:off x="27143075" y="461963"/>
            <a:ext cx="6208713" cy="1899285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grpSp>
        <p:nvGrpSpPr>
          <p:cNvPr id="3" name="Agrupar 3">
            <a:extLst>
              <a:ext uri="{FF2B5EF4-FFF2-40B4-BE49-F238E27FC236}">
                <a16:creationId xmlns:a16="http://schemas.microsoft.com/office/drawing/2014/main" id="{66DEB23A-E684-E467-FF10-7A53C093940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011238" y="-1106488"/>
            <a:ext cx="11993563" cy="13666788"/>
            <a:chOff x="-706583" y="-666677"/>
            <a:chExt cx="8354291" cy="8354291"/>
          </a:xfrm>
        </p:grpSpPr>
        <p:pic>
          <p:nvPicPr>
            <p:cNvPr id="4" name="Imagem 11">
              <a:extLst>
                <a:ext uri="{FF2B5EF4-FFF2-40B4-BE49-F238E27FC236}">
                  <a16:creationId xmlns:a16="http://schemas.microsoft.com/office/drawing/2014/main" id="{BEC82066-AA47-27BE-4163-DAA0CAA5CE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06583" y="-666677"/>
              <a:ext cx="8354291" cy="835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m 13">
              <a:extLst>
                <a:ext uri="{FF2B5EF4-FFF2-40B4-BE49-F238E27FC236}">
                  <a16:creationId xmlns:a16="http://schemas.microsoft.com/office/drawing/2014/main" id="{49FE47B1-9B9C-A140-1215-F26F993031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107382" cy="7107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tângulo: Cantos Diagonais Recortados 9">
            <a:extLst>
              <a:ext uri="{FF2B5EF4-FFF2-40B4-BE49-F238E27FC236}">
                <a16:creationId xmlns:a16="http://schemas.microsoft.com/office/drawing/2014/main" id="{5CFFE177-0CB5-12B6-442A-F52832E34B4F}"/>
              </a:ext>
            </a:extLst>
          </p:cNvPr>
          <p:cNvSpPr/>
          <p:nvPr userDrawn="1"/>
        </p:nvSpPr>
        <p:spPr>
          <a:xfrm flipH="1">
            <a:off x="10155238" y="509588"/>
            <a:ext cx="14995525" cy="18786475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NOME</a:t>
            </a:r>
          </a:p>
        </p:txBody>
      </p:sp>
      <p:sp>
        <p:nvSpPr>
          <p:cNvPr id="7" name="Retângulo 12">
            <a:extLst>
              <a:ext uri="{FF2B5EF4-FFF2-40B4-BE49-F238E27FC236}">
                <a16:creationId xmlns:a16="http://schemas.microsoft.com/office/drawing/2014/main" id="{BC1E286B-C7C1-E14B-CED4-2EAD192C1DAD}"/>
              </a:ext>
            </a:extLst>
          </p:cNvPr>
          <p:cNvSpPr/>
          <p:nvPr userDrawn="1"/>
        </p:nvSpPr>
        <p:spPr>
          <a:xfrm>
            <a:off x="12031574" y="7860782"/>
            <a:ext cx="11264078" cy="513202"/>
          </a:xfrm>
          <a:prstGeom prst="rect">
            <a:avLst/>
          </a:prstGeom>
          <a:solidFill>
            <a:srgbClr val="0D940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8" name="Imagem 17">
            <a:extLst>
              <a:ext uri="{FF2B5EF4-FFF2-40B4-BE49-F238E27FC236}">
                <a16:creationId xmlns:a16="http://schemas.microsoft.com/office/drawing/2014/main" id="{52319EC4-E933-D9C8-D635-BD4EB1A044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1900" y="16421100"/>
            <a:ext cx="5108575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18">
            <a:extLst>
              <a:ext uri="{FF2B5EF4-FFF2-40B4-BE49-F238E27FC236}">
                <a16:creationId xmlns:a16="http://schemas.microsoft.com/office/drawing/2014/main" id="{A9032A03-B6F8-DCF4-11B4-8FF5055F34F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1900" y="10475913"/>
            <a:ext cx="4608513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19">
            <a:extLst>
              <a:ext uri="{FF2B5EF4-FFF2-40B4-BE49-F238E27FC236}">
                <a16:creationId xmlns:a16="http://schemas.microsoft.com/office/drawing/2014/main" id="{7ADA845F-AA2B-7DC8-A6FE-3A4931A2FB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2688" y="11715750"/>
            <a:ext cx="4872037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20">
            <a:extLst>
              <a:ext uri="{FF2B5EF4-FFF2-40B4-BE49-F238E27FC236}">
                <a16:creationId xmlns:a16="http://schemas.microsoft.com/office/drawing/2014/main" id="{CF0752EA-FE19-E70F-9190-4C79695E015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4575" y="7623175"/>
            <a:ext cx="4870450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21">
            <a:extLst>
              <a:ext uri="{FF2B5EF4-FFF2-40B4-BE49-F238E27FC236}">
                <a16:creationId xmlns:a16="http://schemas.microsoft.com/office/drawing/2014/main" id="{BB154A16-BDA8-1A84-484B-8FEBF7F4B52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25" y="4692650"/>
            <a:ext cx="3330575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22">
            <a:extLst>
              <a:ext uri="{FF2B5EF4-FFF2-40B4-BE49-F238E27FC236}">
                <a16:creationId xmlns:a16="http://schemas.microsoft.com/office/drawing/2014/main" id="{BBD10EE0-B8CA-453A-64FB-741BF946D26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8738" y="14760575"/>
            <a:ext cx="4414837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23">
            <a:extLst>
              <a:ext uri="{FF2B5EF4-FFF2-40B4-BE49-F238E27FC236}">
                <a16:creationId xmlns:a16="http://schemas.microsoft.com/office/drawing/2014/main" id="{A91C30A3-1C82-017D-1385-C32BC5ADFD1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25" y="1087438"/>
            <a:ext cx="3071813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ângulo 20">
            <a:extLst>
              <a:ext uri="{FF2B5EF4-FFF2-40B4-BE49-F238E27FC236}">
                <a16:creationId xmlns:a16="http://schemas.microsoft.com/office/drawing/2014/main" id="{00127F4A-7CEB-FF42-E3FB-D8D642B06B1C}"/>
              </a:ext>
            </a:extLst>
          </p:cNvPr>
          <p:cNvSpPr/>
          <p:nvPr userDrawn="1"/>
        </p:nvSpPr>
        <p:spPr>
          <a:xfrm>
            <a:off x="26803350" y="654050"/>
            <a:ext cx="6207125" cy="189928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10547337" y="3282645"/>
            <a:ext cx="14331964" cy="2231547"/>
          </a:xfrm>
        </p:spPr>
        <p:txBody>
          <a:bodyPr anchor="b"/>
          <a:lstStyle>
            <a:lvl1pPr algn="ctr">
              <a:defRPr sz="9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/>
          </p:nvPr>
        </p:nvSpPr>
        <p:spPr>
          <a:xfrm>
            <a:off x="10547337" y="9486900"/>
            <a:ext cx="14331963" cy="7505700"/>
          </a:xfrm>
        </p:spPr>
        <p:txBody>
          <a:bodyPr/>
          <a:lstStyle>
            <a:lvl1pPr marL="0" indent="0" algn="ctr">
              <a:buNone/>
              <a:defRPr sz="6960"/>
            </a:lvl1pPr>
            <a:lvl2pPr marL="1325880" indent="0" algn="ctr">
              <a:buNone/>
              <a:defRPr sz="5800"/>
            </a:lvl2pPr>
            <a:lvl3pPr marL="2651760" indent="0" algn="ctr">
              <a:buNone/>
              <a:defRPr sz="5220"/>
            </a:lvl3pPr>
            <a:lvl4pPr marL="3977640" indent="0" algn="ctr">
              <a:buNone/>
              <a:defRPr sz="4640"/>
            </a:lvl4pPr>
            <a:lvl5pPr marL="5303520" indent="0" algn="ctr">
              <a:buNone/>
              <a:defRPr sz="4640"/>
            </a:lvl5pPr>
            <a:lvl6pPr marL="6629400" indent="0" algn="ctr">
              <a:buNone/>
              <a:defRPr sz="4640"/>
            </a:lvl6pPr>
            <a:lvl7pPr marL="7955280" indent="0" algn="ctr">
              <a:buNone/>
              <a:defRPr sz="4640"/>
            </a:lvl7pPr>
            <a:lvl8pPr marL="9281160" indent="0" algn="ctr">
              <a:buNone/>
              <a:defRPr sz="4640"/>
            </a:lvl8pPr>
            <a:lvl9pPr marL="10607040" indent="0" algn="ctr">
              <a:buNone/>
              <a:defRPr sz="464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838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2365" y="4958242"/>
            <a:ext cx="30495240" cy="8272937"/>
          </a:xfrm>
        </p:spPr>
        <p:txBody>
          <a:bodyPr anchor="b"/>
          <a:lstStyle>
            <a:lvl1pPr>
              <a:defRPr sz="17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12365" y="13309444"/>
            <a:ext cx="30495240" cy="4350542"/>
          </a:xfrm>
        </p:spPr>
        <p:txBody>
          <a:bodyPr/>
          <a:lstStyle>
            <a:lvl1pPr marL="0" indent="0">
              <a:buNone/>
              <a:defRPr sz="6960">
                <a:solidFill>
                  <a:schemeClr val="tx1">
                    <a:tint val="75000"/>
                  </a:schemeClr>
                </a:solidFill>
              </a:defRPr>
            </a:lvl1pPr>
            <a:lvl2pPr marL="1325880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2pPr>
            <a:lvl3pPr marL="2651760" indent="0">
              <a:buNone/>
              <a:defRPr sz="5220">
                <a:solidFill>
                  <a:schemeClr val="tx1">
                    <a:tint val="75000"/>
                  </a:schemeClr>
                </a:solidFill>
              </a:defRPr>
            </a:lvl3pPr>
            <a:lvl4pPr marL="3977640" indent="0">
              <a:buNone/>
              <a:defRPr sz="4640">
                <a:solidFill>
                  <a:schemeClr val="tx1">
                    <a:tint val="75000"/>
                  </a:schemeClr>
                </a:solidFill>
              </a:defRPr>
            </a:lvl4pPr>
            <a:lvl5pPr marL="5303520" indent="0">
              <a:buNone/>
              <a:defRPr sz="4640">
                <a:solidFill>
                  <a:schemeClr val="tx1">
                    <a:tint val="75000"/>
                  </a:schemeClr>
                </a:solidFill>
              </a:defRPr>
            </a:lvl5pPr>
            <a:lvl6pPr marL="6629400" indent="0">
              <a:buNone/>
              <a:defRPr sz="4640">
                <a:solidFill>
                  <a:schemeClr val="tx1">
                    <a:tint val="75000"/>
                  </a:schemeClr>
                </a:solidFill>
              </a:defRPr>
            </a:lvl6pPr>
            <a:lvl7pPr marL="7955280" indent="0">
              <a:buNone/>
              <a:defRPr sz="4640">
                <a:solidFill>
                  <a:schemeClr val="tx1">
                    <a:tint val="75000"/>
                  </a:schemeClr>
                </a:solidFill>
              </a:defRPr>
            </a:lvl7pPr>
            <a:lvl8pPr marL="9281160" indent="0">
              <a:buNone/>
              <a:defRPr sz="4640">
                <a:solidFill>
                  <a:schemeClr val="tx1">
                    <a:tint val="75000"/>
                  </a:schemeClr>
                </a:solidFill>
              </a:defRPr>
            </a:lvl8pPr>
            <a:lvl9pPr marL="10607040" indent="0">
              <a:buNone/>
              <a:defRPr sz="46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DCE9B-7E80-FEC0-A468-9B203D0EBA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0463" y="18434050"/>
            <a:ext cx="7954962" cy="10588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4A81B-B41E-41BC-B824-61F1BA94470C}" type="datetimeFigureOut">
              <a:rPr lang="en-US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1A78C-89DC-97DF-C0AC-42B933F06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12575" y="18434050"/>
            <a:ext cx="11931650" cy="10588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55A79-632B-2FE5-D761-F125BD78E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971375" y="18434050"/>
            <a:ext cx="7954963" cy="10588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AEB64E1B-ABFA-4006-8071-0D4BDAA900BF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77086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0C1F09-CCAB-5F9D-11D4-21243AC665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0463" y="18434050"/>
            <a:ext cx="7954962" cy="10588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F1119-C8DE-439F-8628-E82C28B627AF}" type="datetimeFigureOut">
              <a:rPr lang="en-US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5B9C7D-9BE9-C94A-A9FE-ED5C031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12575" y="18434050"/>
            <a:ext cx="11931650" cy="10588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29956A-F9A8-E165-0734-02BFE4552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971375" y="18434050"/>
            <a:ext cx="7954963" cy="10588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D1178481-98DA-4FE9-82EF-52F4F2FF69D7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507601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9635" y="1716998"/>
            <a:ext cx="27251891" cy="2231547"/>
          </a:xfrm>
        </p:spPr>
        <p:txBody>
          <a:bodyPr anchor="b"/>
          <a:lstStyle>
            <a:lvl1pPr algn="ctr">
              <a:defRPr sz="14500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18509" y="4738255"/>
            <a:ext cx="30383018" cy="14422581"/>
          </a:xfrm>
        </p:spPr>
        <p:txBody>
          <a:bodyPr/>
          <a:lstStyle>
            <a:lvl1pPr marL="0" indent="0" algn="ctr">
              <a:buNone/>
              <a:defRPr sz="6960"/>
            </a:lvl1pPr>
            <a:lvl2pPr marL="1325880" indent="0" algn="ctr">
              <a:buNone/>
              <a:defRPr sz="5800"/>
            </a:lvl2pPr>
            <a:lvl3pPr marL="2651760" indent="0" algn="ctr">
              <a:buNone/>
              <a:defRPr sz="5220"/>
            </a:lvl3pPr>
            <a:lvl4pPr marL="3977640" indent="0" algn="ctr">
              <a:buNone/>
              <a:defRPr sz="4640"/>
            </a:lvl4pPr>
            <a:lvl5pPr marL="5303520" indent="0" algn="ctr">
              <a:buNone/>
              <a:defRPr sz="4640"/>
            </a:lvl5pPr>
            <a:lvl6pPr marL="6629400" indent="0" algn="ctr">
              <a:buNone/>
              <a:defRPr sz="4640"/>
            </a:lvl6pPr>
            <a:lvl7pPr marL="7955280" indent="0" algn="ctr">
              <a:buNone/>
              <a:defRPr sz="4640"/>
            </a:lvl7pPr>
            <a:lvl8pPr marL="9281160" indent="0" algn="ctr">
              <a:buNone/>
              <a:defRPr sz="4640"/>
            </a:lvl8pPr>
            <a:lvl9pPr marL="10607040" indent="0" algn="ctr">
              <a:buNone/>
              <a:defRPr sz="4640"/>
            </a:lvl9pPr>
          </a:lstStyle>
          <a:p>
            <a:r>
              <a:rPr lang="pt-BR" dirty="0"/>
              <a:t>Clique para editar o estilo do subtítulo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796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8">
            <a:extLst>
              <a:ext uri="{FF2B5EF4-FFF2-40B4-BE49-F238E27FC236}">
                <a16:creationId xmlns:a16="http://schemas.microsoft.com/office/drawing/2014/main" id="{248F05ED-FF69-594F-8A0D-E85432B25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35367913" cy="1988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Agrupar 5">
            <a:extLst>
              <a:ext uri="{FF2B5EF4-FFF2-40B4-BE49-F238E27FC236}">
                <a16:creationId xmlns:a16="http://schemas.microsoft.com/office/drawing/2014/main" id="{4D0D13BA-CB6E-BD26-708E-76A084E66682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31681738" y="16987838"/>
            <a:ext cx="4071937" cy="3214687"/>
            <a:chOff x="-706583" y="-666677"/>
            <a:chExt cx="8354291" cy="8354291"/>
          </a:xfrm>
        </p:grpSpPr>
        <p:pic>
          <p:nvPicPr>
            <p:cNvPr id="6" name="Imagem 11">
              <a:extLst>
                <a:ext uri="{FF2B5EF4-FFF2-40B4-BE49-F238E27FC236}">
                  <a16:creationId xmlns:a16="http://schemas.microsoft.com/office/drawing/2014/main" id="{531EC6C1-6A27-41C8-DA89-322BDDCA5E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06583" y="-666677"/>
              <a:ext cx="8354291" cy="835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m 13">
              <a:extLst>
                <a:ext uri="{FF2B5EF4-FFF2-40B4-BE49-F238E27FC236}">
                  <a16:creationId xmlns:a16="http://schemas.microsoft.com/office/drawing/2014/main" id="{9B4CD2E8-9BA0-F610-0308-C953A77D45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107382" cy="7107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6" y="727364"/>
            <a:ext cx="28685836" cy="2231547"/>
          </a:xfrm>
        </p:spPr>
        <p:txBody>
          <a:bodyPr anchor="b"/>
          <a:lstStyle>
            <a:lvl1pPr algn="ctr">
              <a:defRPr sz="14500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1273" y="3679737"/>
            <a:ext cx="33583418" cy="15481099"/>
          </a:xfrm>
        </p:spPr>
        <p:txBody>
          <a:bodyPr/>
          <a:lstStyle>
            <a:lvl1pPr marL="0" indent="0" algn="ctr">
              <a:buNone/>
              <a:defRPr sz="6960"/>
            </a:lvl1pPr>
            <a:lvl2pPr marL="1325880" indent="0" algn="ctr">
              <a:buNone/>
              <a:defRPr sz="5800"/>
            </a:lvl2pPr>
            <a:lvl3pPr marL="2651760" indent="0" algn="ctr">
              <a:buNone/>
              <a:defRPr sz="5220"/>
            </a:lvl3pPr>
            <a:lvl4pPr marL="3977640" indent="0" algn="ctr">
              <a:buNone/>
              <a:defRPr sz="4640"/>
            </a:lvl4pPr>
            <a:lvl5pPr marL="5303520" indent="0" algn="ctr">
              <a:buNone/>
              <a:defRPr sz="4640"/>
            </a:lvl5pPr>
            <a:lvl6pPr marL="6629400" indent="0" algn="ctr">
              <a:buNone/>
              <a:defRPr sz="4640"/>
            </a:lvl6pPr>
            <a:lvl7pPr marL="7955280" indent="0" algn="ctr">
              <a:buNone/>
              <a:defRPr sz="4640"/>
            </a:lvl7pPr>
            <a:lvl8pPr marL="9281160" indent="0" algn="ctr">
              <a:buNone/>
              <a:defRPr sz="4640"/>
            </a:lvl8pPr>
            <a:lvl9pPr marL="10607040" indent="0" algn="ctr">
              <a:buNone/>
              <a:defRPr sz="4640"/>
            </a:lvl9pPr>
          </a:lstStyle>
          <a:p>
            <a:r>
              <a:rPr lang="pt-BR" dirty="0"/>
              <a:t>Clique para editar o estilo do subtítulo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08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158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0780" y="5294313"/>
            <a:ext cx="15026640" cy="1261888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899380" y="5294313"/>
            <a:ext cx="15026640" cy="1261888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283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8">
            <a:extLst>
              <a:ext uri="{FF2B5EF4-FFF2-40B4-BE49-F238E27FC236}">
                <a16:creationId xmlns:a16="http://schemas.microsoft.com/office/drawing/2014/main" id="{1DA567C7-9AB3-0B2B-311C-898E910E5B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35367913" cy="1988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8">
            <a:extLst>
              <a:ext uri="{FF2B5EF4-FFF2-40B4-BE49-F238E27FC236}">
                <a16:creationId xmlns:a16="http://schemas.microsoft.com/office/drawing/2014/main" id="{A21986CA-1C7D-11E8-8997-AAFB644180C6}"/>
              </a:ext>
            </a:extLst>
          </p:cNvPr>
          <p:cNvSpPr/>
          <p:nvPr userDrawn="1"/>
        </p:nvSpPr>
        <p:spPr>
          <a:xfrm>
            <a:off x="528638" y="433388"/>
            <a:ext cx="34218562" cy="18961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1528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269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7">
            <a:extLst>
              <a:ext uri="{FF2B5EF4-FFF2-40B4-BE49-F238E27FC236}">
                <a16:creationId xmlns:a16="http://schemas.microsoft.com/office/drawing/2014/main" id="{6A562F7F-9579-D409-F1C2-73F39CDBAC14}"/>
              </a:ext>
            </a:extLst>
          </p:cNvPr>
          <p:cNvSpPr/>
          <p:nvPr userDrawn="1"/>
        </p:nvSpPr>
        <p:spPr>
          <a:xfrm>
            <a:off x="27143075" y="461963"/>
            <a:ext cx="6208713" cy="1899285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grpSp>
        <p:nvGrpSpPr>
          <p:cNvPr id="3" name="Agrupar 3">
            <a:extLst>
              <a:ext uri="{FF2B5EF4-FFF2-40B4-BE49-F238E27FC236}">
                <a16:creationId xmlns:a16="http://schemas.microsoft.com/office/drawing/2014/main" id="{7C49CA78-AAC3-AAB9-BD05-3BE96DBA360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011238" y="-1106488"/>
            <a:ext cx="11993563" cy="13666788"/>
            <a:chOff x="-706583" y="-666677"/>
            <a:chExt cx="8354291" cy="8354291"/>
          </a:xfrm>
        </p:grpSpPr>
        <p:pic>
          <p:nvPicPr>
            <p:cNvPr id="4" name="Imagem 11">
              <a:extLst>
                <a:ext uri="{FF2B5EF4-FFF2-40B4-BE49-F238E27FC236}">
                  <a16:creationId xmlns:a16="http://schemas.microsoft.com/office/drawing/2014/main" id="{2C220815-D9E8-D45A-68CB-A86A2F4EAF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06583" y="-666677"/>
              <a:ext cx="8354291" cy="835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m 13">
              <a:extLst>
                <a:ext uri="{FF2B5EF4-FFF2-40B4-BE49-F238E27FC236}">
                  <a16:creationId xmlns:a16="http://schemas.microsoft.com/office/drawing/2014/main" id="{7E2674AE-DC50-C1A4-197B-833A2397F2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107382" cy="7107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tângulo: Cantos Diagonais Recortados 9">
            <a:extLst>
              <a:ext uri="{FF2B5EF4-FFF2-40B4-BE49-F238E27FC236}">
                <a16:creationId xmlns:a16="http://schemas.microsoft.com/office/drawing/2014/main" id="{BB3E4A6B-1DEA-184A-2D05-F0687F137ECA}"/>
              </a:ext>
            </a:extLst>
          </p:cNvPr>
          <p:cNvSpPr/>
          <p:nvPr userDrawn="1"/>
        </p:nvSpPr>
        <p:spPr>
          <a:xfrm flipH="1">
            <a:off x="10155238" y="509588"/>
            <a:ext cx="14995525" cy="18786475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NOME</a:t>
            </a:r>
          </a:p>
        </p:txBody>
      </p:sp>
      <p:sp>
        <p:nvSpPr>
          <p:cNvPr id="7" name="Retângulo 12">
            <a:extLst>
              <a:ext uri="{FF2B5EF4-FFF2-40B4-BE49-F238E27FC236}">
                <a16:creationId xmlns:a16="http://schemas.microsoft.com/office/drawing/2014/main" id="{7E904300-1DD3-20B9-73D2-DC0E9AE1F561}"/>
              </a:ext>
            </a:extLst>
          </p:cNvPr>
          <p:cNvSpPr/>
          <p:nvPr userDrawn="1"/>
        </p:nvSpPr>
        <p:spPr>
          <a:xfrm>
            <a:off x="12031574" y="7860782"/>
            <a:ext cx="11264078" cy="513202"/>
          </a:xfrm>
          <a:prstGeom prst="rect">
            <a:avLst/>
          </a:prstGeom>
          <a:solidFill>
            <a:srgbClr val="0D940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8" name="Imagem 17">
            <a:extLst>
              <a:ext uri="{FF2B5EF4-FFF2-40B4-BE49-F238E27FC236}">
                <a16:creationId xmlns:a16="http://schemas.microsoft.com/office/drawing/2014/main" id="{1B8514CD-325E-B021-757B-87EBDDAD4E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1900" y="16421100"/>
            <a:ext cx="5108575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18">
            <a:extLst>
              <a:ext uri="{FF2B5EF4-FFF2-40B4-BE49-F238E27FC236}">
                <a16:creationId xmlns:a16="http://schemas.microsoft.com/office/drawing/2014/main" id="{40E2DC38-14AA-E818-4AEF-A20CC3C8FBA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1900" y="10475913"/>
            <a:ext cx="4608513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19">
            <a:extLst>
              <a:ext uri="{FF2B5EF4-FFF2-40B4-BE49-F238E27FC236}">
                <a16:creationId xmlns:a16="http://schemas.microsoft.com/office/drawing/2014/main" id="{120AFC76-9613-3CB1-1562-BFAD289E268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2688" y="11715750"/>
            <a:ext cx="4872037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20">
            <a:extLst>
              <a:ext uri="{FF2B5EF4-FFF2-40B4-BE49-F238E27FC236}">
                <a16:creationId xmlns:a16="http://schemas.microsoft.com/office/drawing/2014/main" id="{ED5D7A6D-B826-4B7A-0190-946EE65FA6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4575" y="7623175"/>
            <a:ext cx="4870450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21">
            <a:extLst>
              <a:ext uri="{FF2B5EF4-FFF2-40B4-BE49-F238E27FC236}">
                <a16:creationId xmlns:a16="http://schemas.microsoft.com/office/drawing/2014/main" id="{07703054-4113-9043-E450-10CF407999D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25" y="4692650"/>
            <a:ext cx="3330575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22">
            <a:extLst>
              <a:ext uri="{FF2B5EF4-FFF2-40B4-BE49-F238E27FC236}">
                <a16:creationId xmlns:a16="http://schemas.microsoft.com/office/drawing/2014/main" id="{DB4039F5-18B8-8916-225A-75427478C29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8738" y="14760575"/>
            <a:ext cx="4414837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23">
            <a:extLst>
              <a:ext uri="{FF2B5EF4-FFF2-40B4-BE49-F238E27FC236}">
                <a16:creationId xmlns:a16="http://schemas.microsoft.com/office/drawing/2014/main" id="{63398F49-F398-86AA-2D1A-1272203DD01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25" y="1087438"/>
            <a:ext cx="3071813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ângulo 20">
            <a:extLst>
              <a:ext uri="{FF2B5EF4-FFF2-40B4-BE49-F238E27FC236}">
                <a16:creationId xmlns:a16="http://schemas.microsoft.com/office/drawing/2014/main" id="{6E349417-C143-9906-FAA4-8E1DAC80E28F}"/>
              </a:ext>
            </a:extLst>
          </p:cNvPr>
          <p:cNvSpPr/>
          <p:nvPr userDrawn="1"/>
        </p:nvSpPr>
        <p:spPr>
          <a:xfrm>
            <a:off x="26803350" y="654050"/>
            <a:ext cx="6207125" cy="189928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10547337" y="3282645"/>
            <a:ext cx="14331964" cy="2231547"/>
          </a:xfrm>
        </p:spPr>
        <p:txBody>
          <a:bodyPr anchor="b"/>
          <a:lstStyle>
            <a:lvl1pPr algn="ctr">
              <a:defRPr sz="9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/>
          </p:nvPr>
        </p:nvSpPr>
        <p:spPr>
          <a:xfrm>
            <a:off x="10547337" y="9486900"/>
            <a:ext cx="14331963" cy="7505700"/>
          </a:xfrm>
        </p:spPr>
        <p:txBody>
          <a:bodyPr/>
          <a:lstStyle>
            <a:lvl1pPr marL="0" indent="0" algn="ctr">
              <a:buNone/>
              <a:defRPr sz="6960"/>
            </a:lvl1pPr>
            <a:lvl2pPr marL="1325880" indent="0" algn="ctr">
              <a:buNone/>
              <a:defRPr sz="5800"/>
            </a:lvl2pPr>
            <a:lvl3pPr marL="2651760" indent="0" algn="ctr">
              <a:buNone/>
              <a:defRPr sz="5220"/>
            </a:lvl3pPr>
            <a:lvl4pPr marL="3977640" indent="0" algn="ctr">
              <a:buNone/>
              <a:defRPr sz="4640"/>
            </a:lvl4pPr>
            <a:lvl5pPr marL="5303520" indent="0" algn="ctr">
              <a:buNone/>
              <a:defRPr sz="4640"/>
            </a:lvl5pPr>
            <a:lvl6pPr marL="6629400" indent="0" algn="ctr">
              <a:buNone/>
              <a:defRPr sz="4640"/>
            </a:lvl6pPr>
            <a:lvl7pPr marL="7955280" indent="0" algn="ctr">
              <a:buNone/>
              <a:defRPr sz="4640"/>
            </a:lvl7pPr>
            <a:lvl8pPr marL="9281160" indent="0" algn="ctr">
              <a:buNone/>
              <a:defRPr sz="4640"/>
            </a:lvl8pPr>
            <a:lvl9pPr marL="10607040" indent="0" algn="ctr">
              <a:buNone/>
              <a:defRPr sz="464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482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597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e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image" Target="../media/image3.png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image" Target="../media/image2.pn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7">
            <a:extLst>
              <a:ext uri="{FF2B5EF4-FFF2-40B4-BE49-F238E27FC236}">
                <a16:creationId xmlns:a16="http://schemas.microsoft.com/office/drawing/2014/main" id="{7992F744-9D00-964B-0F86-07EB7A4A5CE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35367913" cy="1988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C85E27CA-2511-0245-5CF1-769CD53C71B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75388" y="1058863"/>
            <a:ext cx="28263850" cy="3844925"/>
          </a:xfrm>
          <a:prstGeom prst="rect">
            <a:avLst/>
          </a:prstGeom>
          <a:solidFill>
            <a:srgbClr val="E2F0D9">
              <a:alpha val="3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  <a:endParaRPr lang="en-US" altLang="pt-BR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30E09689-4E08-A27E-B66F-33A28DABAE0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46188" y="5294313"/>
            <a:ext cx="33293050" cy="13990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de texto Mestres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grpSp>
        <p:nvGrpSpPr>
          <p:cNvPr id="1029" name="Agrupar 15">
            <a:extLst>
              <a:ext uri="{FF2B5EF4-FFF2-40B4-BE49-F238E27FC236}">
                <a16:creationId xmlns:a16="http://schemas.microsoft.com/office/drawing/2014/main" id="{7142CCC5-F84E-A257-53FB-56CD1AC55CB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706438" y="-666750"/>
            <a:ext cx="7731126" cy="7358063"/>
            <a:chOff x="-706583" y="-666677"/>
            <a:chExt cx="8354291" cy="8354291"/>
          </a:xfrm>
        </p:grpSpPr>
        <p:pic>
          <p:nvPicPr>
            <p:cNvPr id="1030" name="Imagem 12">
              <a:extLst>
                <a:ext uri="{FF2B5EF4-FFF2-40B4-BE49-F238E27FC236}">
                  <a16:creationId xmlns:a16="http://schemas.microsoft.com/office/drawing/2014/main" id="{01022484-4F9D-A754-541A-5C461EC513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06583" y="-666677"/>
              <a:ext cx="8354291" cy="835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Imagem 10">
              <a:extLst>
                <a:ext uri="{FF2B5EF4-FFF2-40B4-BE49-F238E27FC236}">
                  <a16:creationId xmlns:a16="http://schemas.microsoft.com/office/drawing/2014/main" id="{E35E9500-A688-2F29-916E-E1A6685A8E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107382" cy="7107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3" r:id="rId2"/>
    <p:sldLayoutId id="2147483739" r:id="rId3"/>
    <p:sldLayoutId id="2147483734" r:id="rId4"/>
    <p:sldLayoutId id="2147483735" r:id="rId5"/>
    <p:sldLayoutId id="2147483740" r:id="rId6"/>
    <p:sldLayoutId id="2147483736" r:id="rId7"/>
    <p:sldLayoutId id="2147483741" r:id="rId8"/>
    <p:sldLayoutId id="2147483737" r:id="rId9"/>
    <p:sldLayoutId id="2147483742" r:id="rId10"/>
    <p:sldLayoutId id="2147483743" r:id="rId11"/>
  </p:sldLayoutIdLst>
  <p:txStyles>
    <p:titleStyle>
      <a:lvl1pPr algn="l" defTabSz="26511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2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26511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2700">
          <a:solidFill>
            <a:schemeClr val="tx1"/>
          </a:solidFill>
          <a:latin typeface="Calibri Light" panose="020F0302020204030204" pitchFamily="34" charset="0"/>
        </a:defRPr>
      </a:lvl2pPr>
      <a:lvl3pPr algn="l" defTabSz="26511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2700">
          <a:solidFill>
            <a:schemeClr val="tx1"/>
          </a:solidFill>
          <a:latin typeface="Calibri Light" panose="020F0302020204030204" pitchFamily="34" charset="0"/>
        </a:defRPr>
      </a:lvl3pPr>
      <a:lvl4pPr algn="l" defTabSz="26511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2700">
          <a:solidFill>
            <a:schemeClr val="tx1"/>
          </a:solidFill>
          <a:latin typeface="Calibri Light" panose="020F0302020204030204" pitchFamily="34" charset="0"/>
        </a:defRPr>
      </a:lvl4pPr>
      <a:lvl5pPr algn="l" defTabSz="26511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27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2651125" rtl="0" fontAlgn="base">
        <a:lnSpc>
          <a:spcPct val="90000"/>
        </a:lnSpc>
        <a:spcBef>
          <a:spcPct val="0"/>
        </a:spcBef>
        <a:spcAft>
          <a:spcPct val="0"/>
        </a:spcAft>
        <a:defRPr sz="127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2651125" rtl="0" fontAlgn="base">
        <a:lnSpc>
          <a:spcPct val="90000"/>
        </a:lnSpc>
        <a:spcBef>
          <a:spcPct val="0"/>
        </a:spcBef>
        <a:spcAft>
          <a:spcPct val="0"/>
        </a:spcAft>
        <a:defRPr sz="127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2651125" rtl="0" fontAlgn="base">
        <a:lnSpc>
          <a:spcPct val="90000"/>
        </a:lnSpc>
        <a:spcBef>
          <a:spcPct val="0"/>
        </a:spcBef>
        <a:spcAft>
          <a:spcPct val="0"/>
        </a:spcAft>
        <a:defRPr sz="127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2651125" rtl="0" fontAlgn="base">
        <a:lnSpc>
          <a:spcPct val="90000"/>
        </a:lnSpc>
        <a:spcBef>
          <a:spcPct val="0"/>
        </a:spcBef>
        <a:spcAft>
          <a:spcPct val="0"/>
        </a:spcAft>
        <a:defRPr sz="127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661988" indent="-661988" algn="l" defTabSz="2651125" rtl="0" eaLnBrk="0" fontAlgn="base" hangingPunct="0">
        <a:lnSpc>
          <a:spcPct val="90000"/>
        </a:lnSpc>
        <a:spcBef>
          <a:spcPts val="2900"/>
        </a:spcBef>
        <a:spcAft>
          <a:spcPct val="0"/>
        </a:spcAft>
        <a:buFont typeface="Arial" panose="020B0604020202020204" pitchFamily="34" charset="0"/>
        <a:buChar char="•"/>
        <a:defRPr sz="8100" kern="1200">
          <a:solidFill>
            <a:schemeClr val="tx1"/>
          </a:solidFill>
          <a:latin typeface="+mn-lt"/>
          <a:ea typeface="+mn-ea"/>
          <a:cs typeface="+mn-cs"/>
        </a:defRPr>
      </a:lvl1pPr>
      <a:lvl2pPr marL="1987550" indent="-661988" algn="l" defTabSz="2651125" rtl="0" eaLnBrk="0" fontAlgn="base" hangingPunct="0">
        <a:lnSpc>
          <a:spcPct val="90000"/>
        </a:lnSpc>
        <a:spcBef>
          <a:spcPts val="1450"/>
        </a:spcBef>
        <a:spcAft>
          <a:spcPct val="0"/>
        </a:spcAft>
        <a:buFont typeface="Arial" panose="020B0604020202020204" pitchFamily="34" charset="0"/>
        <a:buChar char="•"/>
        <a:defRPr sz="6900" kern="1200">
          <a:solidFill>
            <a:schemeClr val="tx1"/>
          </a:solidFill>
          <a:latin typeface="+mn-lt"/>
          <a:ea typeface="+mn-ea"/>
          <a:cs typeface="+mn-cs"/>
        </a:defRPr>
      </a:lvl2pPr>
      <a:lvl3pPr marL="3314700" indent="-661988" algn="l" defTabSz="2651125" rtl="0" eaLnBrk="0" fontAlgn="base" hangingPunct="0">
        <a:lnSpc>
          <a:spcPct val="90000"/>
        </a:lnSpc>
        <a:spcBef>
          <a:spcPts val="1450"/>
        </a:spcBef>
        <a:spcAft>
          <a:spcPct val="0"/>
        </a:spcAft>
        <a:buFont typeface="Arial" panose="020B0604020202020204" pitchFamily="34" charset="0"/>
        <a:buChar char="•"/>
        <a:defRPr sz="5800" kern="1200">
          <a:solidFill>
            <a:schemeClr val="tx1"/>
          </a:solidFill>
          <a:latin typeface="+mn-lt"/>
          <a:ea typeface="+mn-ea"/>
          <a:cs typeface="+mn-cs"/>
        </a:defRPr>
      </a:lvl3pPr>
      <a:lvl4pPr marL="4640263" indent="-661988" algn="l" defTabSz="2651125" rtl="0" eaLnBrk="0" fontAlgn="base" hangingPunct="0">
        <a:lnSpc>
          <a:spcPct val="90000"/>
        </a:lnSpc>
        <a:spcBef>
          <a:spcPts val="1450"/>
        </a:spcBef>
        <a:spcAft>
          <a:spcPct val="0"/>
        </a:spcAft>
        <a:buFont typeface="Arial" panose="020B0604020202020204" pitchFamily="34" charset="0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4pPr>
      <a:lvl5pPr marL="5965825" indent="-661988" algn="l" defTabSz="2651125" rtl="0" eaLnBrk="0" fontAlgn="base" hangingPunct="0">
        <a:lnSpc>
          <a:spcPct val="90000"/>
        </a:lnSpc>
        <a:spcBef>
          <a:spcPts val="1450"/>
        </a:spcBef>
        <a:spcAft>
          <a:spcPct val="0"/>
        </a:spcAft>
        <a:buFont typeface="Arial" panose="020B0604020202020204" pitchFamily="34" charset="0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5pPr>
      <a:lvl6pPr marL="7292340" indent="-662940" algn="l" defTabSz="2651760" rtl="0" eaLnBrk="1" latinLnBrk="0" hangingPunct="1">
        <a:lnSpc>
          <a:spcPct val="90000"/>
        </a:lnSpc>
        <a:spcBef>
          <a:spcPts val="1450"/>
        </a:spcBef>
        <a:buFont typeface="Arial" panose="020B0604020202020204" pitchFamily="34" charset="0"/>
        <a:buChar char="•"/>
        <a:defRPr sz="5220" kern="1200">
          <a:solidFill>
            <a:schemeClr val="tx1"/>
          </a:solidFill>
          <a:latin typeface="+mn-lt"/>
          <a:ea typeface="+mn-ea"/>
          <a:cs typeface="+mn-cs"/>
        </a:defRPr>
      </a:lvl6pPr>
      <a:lvl7pPr marL="8618220" indent="-662940" algn="l" defTabSz="2651760" rtl="0" eaLnBrk="1" latinLnBrk="0" hangingPunct="1">
        <a:lnSpc>
          <a:spcPct val="90000"/>
        </a:lnSpc>
        <a:spcBef>
          <a:spcPts val="1450"/>
        </a:spcBef>
        <a:buFont typeface="Arial" panose="020B0604020202020204" pitchFamily="34" charset="0"/>
        <a:buChar char="•"/>
        <a:defRPr sz="5220" kern="1200">
          <a:solidFill>
            <a:schemeClr val="tx1"/>
          </a:solidFill>
          <a:latin typeface="+mn-lt"/>
          <a:ea typeface="+mn-ea"/>
          <a:cs typeface="+mn-cs"/>
        </a:defRPr>
      </a:lvl7pPr>
      <a:lvl8pPr marL="9944100" indent="-662940" algn="l" defTabSz="2651760" rtl="0" eaLnBrk="1" latinLnBrk="0" hangingPunct="1">
        <a:lnSpc>
          <a:spcPct val="90000"/>
        </a:lnSpc>
        <a:spcBef>
          <a:spcPts val="1450"/>
        </a:spcBef>
        <a:buFont typeface="Arial" panose="020B0604020202020204" pitchFamily="34" charset="0"/>
        <a:buChar char="•"/>
        <a:defRPr sz="5220" kern="1200">
          <a:solidFill>
            <a:schemeClr val="tx1"/>
          </a:solidFill>
          <a:latin typeface="+mn-lt"/>
          <a:ea typeface="+mn-ea"/>
          <a:cs typeface="+mn-cs"/>
        </a:defRPr>
      </a:lvl8pPr>
      <a:lvl9pPr marL="11269980" indent="-662940" algn="l" defTabSz="2651760" rtl="0" eaLnBrk="1" latinLnBrk="0" hangingPunct="1">
        <a:lnSpc>
          <a:spcPct val="90000"/>
        </a:lnSpc>
        <a:spcBef>
          <a:spcPts val="1450"/>
        </a:spcBef>
        <a:buFont typeface="Arial" panose="020B0604020202020204" pitchFamily="34" charset="0"/>
        <a:buChar char="•"/>
        <a:defRPr sz="52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651760" rtl="0" eaLnBrk="1" latinLnBrk="0" hangingPunct="1">
        <a:defRPr sz="5220" kern="1200">
          <a:solidFill>
            <a:schemeClr val="tx1"/>
          </a:solidFill>
          <a:latin typeface="+mn-lt"/>
          <a:ea typeface="+mn-ea"/>
          <a:cs typeface="+mn-cs"/>
        </a:defRPr>
      </a:lvl1pPr>
      <a:lvl2pPr marL="1325880" algn="l" defTabSz="2651760" rtl="0" eaLnBrk="1" latinLnBrk="0" hangingPunct="1">
        <a:defRPr sz="5220" kern="1200">
          <a:solidFill>
            <a:schemeClr val="tx1"/>
          </a:solidFill>
          <a:latin typeface="+mn-lt"/>
          <a:ea typeface="+mn-ea"/>
          <a:cs typeface="+mn-cs"/>
        </a:defRPr>
      </a:lvl2pPr>
      <a:lvl3pPr marL="2651760" algn="l" defTabSz="2651760" rtl="0" eaLnBrk="1" latinLnBrk="0" hangingPunct="1">
        <a:defRPr sz="5220" kern="1200">
          <a:solidFill>
            <a:schemeClr val="tx1"/>
          </a:solidFill>
          <a:latin typeface="+mn-lt"/>
          <a:ea typeface="+mn-ea"/>
          <a:cs typeface="+mn-cs"/>
        </a:defRPr>
      </a:lvl3pPr>
      <a:lvl4pPr marL="3977640" algn="l" defTabSz="2651760" rtl="0" eaLnBrk="1" latinLnBrk="0" hangingPunct="1">
        <a:defRPr sz="5220" kern="1200">
          <a:solidFill>
            <a:schemeClr val="tx1"/>
          </a:solidFill>
          <a:latin typeface="+mn-lt"/>
          <a:ea typeface="+mn-ea"/>
          <a:cs typeface="+mn-cs"/>
        </a:defRPr>
      </a:lvl4pPr>
      <a:lvl5pPr marL="5303520" algn="l" defTabSz="2651760" rtl="0" eaLnBrk="1" latinLnBrk="0" hangingPunct="1">
        <a:defRPr sz="5220" kern="1200">
          <a:solidFill>
            <a:schemeClr val="tx1"/>
          </a:solidFill>
          <a:latin typeface="+mn-lt"/>
          <a:ea typeface="+mn-ea"/>
          <a:cs typeface="+mn-cs"/>
        </a:defRPr>
      </a:lvl5pPr>
      <a:lvl6pPr marL="6629400" algn="l" defTabSz="2651760" rtl="0" eaLnBrk="1" latinLnBrk="0" hangingPunct="1">
        <a:defRPr sz="5220" kern="1200">
          <a:solidFill>
            <a:schemeClr val="tx1"/>
          </a:solidFill>
          <a:latin typeface="+mn-lt"/>
          <a:ea typeface="+mn-ea"/>
          <a:cs typeface="+mn-cs"/>
        </a:defRPr>
      </a:lvl6pPr>
      <a:lvl7pPr marL="7955280" algn="l" defTabSz="2651760" rtl="0" eaLnBrk="1" latinLnBrk="0" hangingPunct="1">
        <a:defRPr sz="5220" kern="1200">
          <a:solidFill>
            <a:schemeClr val="tx1"/>
          </a:solidFill>
          <a:latin typeface="+mn-lt"/>
          <a:ea typeface="+mn-ea"/>
          <a:cs typeface="+mn-cs"/>
        </a:defRPr>
      </a:lvl7pPr>
      <a:lvl8pPr marL="9281160" algn="l" defTabSz="2651760" rtl="0" eaLnBrk="1" latinLnBrk="0" hangingPunct="1">
        <a:defRPr sz="5220" kern="1200">
          <a:solidFill>
            <a:schemeClr val="tx1"/>
          </a:solidFill>
          <a:latin typeface="+mn-lt"/>
          <a:ea typeface="+mn-ea"/>
          <a:cs typeface="+mn-cs"/>
        </a:defRPr>
      </a:lvl8pPr>
      <a:lvl9pPr marL="10607040" algn="l" defTabSz="2651760" rtl="0" eaLnBrk="1" latinLnBrk="0" hangingPunct="1">
        <a:defRPr sz="52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6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6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6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 /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6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 /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6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 /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36.jpeg" /><Relationship Id="rId4" Type="http://schemas.openxmlformats.org/officeDocument/2006/relationships/image" Target="../media/image19.jpe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 /><Relationship Id="rId2" Type="http://schemas.openxmlformats.org/officeDocument/2006/relationships/image" Target="../media/image37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40.jpeg" /><Relationship Id="rId4" Type="http://schemas.openxmlformats.org/officeDocument/2006/relationships/image" Target="../media/image39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 /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44.png" /><Relationship Id="rId4" Type="http://schemas.openxmlformats.org/officeDocument/2006/relationships/image" Target="../media/image43.jpe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 /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6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 /><Relationship Id="rId1" Type="http://schemas.openxmlformats.org/officeDocument/2006/relationships/slideLayout" Target="../slideLayouts/slideLayout6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13.jpe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 /><Relationship Id="rId2" Type="http://schemas.openxmlformats.org/officeDocument/2006/relationships/image" Target="../media/image46.png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49.jpeg" /><Relationship Id="rId4" Type="http://schemas.openxmlformats.org/officeDocument/2006/relationships/image" Target="../media/image48.jpe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 /><Relationship Id="rId2" Type="http://schemas.openxmlformats.org/officeDocument/2006/relationships/image" Target="../media/image50.jpeg" /><Relationship Id="rId1" Type="http://schemas.openxmlformats.org/officeDocument/2006/relationships/slideLayout" Target="../slideLayouts/slideLayout6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 /><Relationship Id="rId2" Type="http://schemas.openxmlformats.org/officeDocument/2006/relationships/image" Target="../media/image52.jpeg" /><Relationship Id="rId1" Type="http://schemas.openxmlformats.org/officeDocument/2006/relationships/slideLayout" Target="../slideLayouts/slideLayout6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 /><Relationship Id="rId7" Type="http://schemas.openxmlformats.org/officeDocument/2006/relationships/image" Target="../media/image59.jpeg" /><Relationship Id="rId2" Type="http://schemas.openxmlformats.org/officeDocument/2006/relationships/image" Target="../media/image54.jpeg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58.jpeg" /><Relationship Id="rId5" Type="http://schemas.openxmlformats.org/officeDocument/2006/relationships/image" Target="../media/image57.jpeg" /><Relationship Id="rId4" Type="http://schemas.openxmlformats.org/officeDocument/2006/relationships/image" Target="../media/image56.jpe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 /><Relationship Id="rId2" Type="http://schemas.openxmlformats.org/officeDocument/2006/relationships/image" Target="../media/image60.jpeg" /><Relationship Id="rId1" Type="http://schemas.openxmlformats.org/officeDocument/2006/relationships/slideLayout" Target="../slideLayouts/slideLayout6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 /><Relationship Id="rId2" Type="http://schemas.openxmlformats.org/officeDocument/2006/relationships/image" Target="../media/image62.jpe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64.jpe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 /><Relationship Id="rId2" Type="http://schemas.openxmlformats.org/officeDocument/2006/relationships/image" Target="../media/image65.pn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67.jpe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6.xml" 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 /><Relationship Id="rId3" Type="http://schemas.openxmlformats.org/officeDocument/2006/relationships/image" Target="../media/image70.jpeg" /><Relationship Id="rId7" Type="http://schemas.openxmlformats.org/officeDocument/2006/relationships/image" Target="../media/image74.jpeg" /><Relationship Id="rId2" Type="http://schemas.openxmlformats.org/officeDocument/2006/relationships/image" Target="../media/image69.jpeg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73.png" /><Relationship Id="rId5" Type="http://schemas.openxmlformats.org/officeDocument/2006/relationships/image" Target="../media/image72.png" /><Relationship Id="rId4" Type="http://schemas.openxmlformats.org/officeDocument/2006/relationships/image" Target="../media/image71.jpeg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 /><Relationship Id="rId2" Type="http://schemas.openxmlformats.org/officeDocument/2006/relationships/image" Target="../media/image73.png" /><Relationship Id="rId1" Type="http://schemas.openxmlformats.org/officeDocument/2006/relationships/slideLayout" Target="../slideLayouts/slideLayout6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6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 /><Relationship Id="rId2" Type="http://schemas.openxmlformats.org/officeDocument/2006/relationships/image" Target="../media/image76.jpe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78.jpeg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 /><Relationship Id="rId2" Type="http://schemas.openxmlformats.org/officeDocument/2006/relationships/image" Target="../media/image79.jpeg" /><Relationship Id="rId1" Type="http://schemas.openxmlformats.org/officeDocument/2006/relationships/slideLayout" Target="../slideLayouts/slideLayout6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 /><Relationship Id="rId2" Type="http://schemas.openxmlformats.org/officeDocument/2006/relationships/image" Target="../media/image81.jpeg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84.png" /><Relationship Id="rId4" Type="http://schemas.openxmlformats.org/officeDocument/2006/relationships/image" Target="../media/image83.jpeg" 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 /><Relationship Id="rId3" Type="http://schemas.openxmlformats.org/officeDocument/2006/relationships/image" Target="../media/image86.jpeg" /><Relationship Id="rId7" Type="http://schemas.openxmlformats.org/officeDocument/2006/relationships/image" Target="../media/image90.jpeg" /><Relationship Id="rId2" Type="http://schemas.openxmlformats.org/officeDocument/2006/relationships/image" Target="../media/image85.jpeg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89.jpeg" /><Relationship Id="rId5" Type="http://schemas.openxmlformats.org/officeDocument/2006/relationships/image" Target="../media/image88.jpeg" /><Relationship Id="rId4" Type="http://schemas.openxmlformats.org/officeDocument/2006/relationships/image" Target="../media/image87.jpeg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95.jpeg" /><Relationship Id="rId5" Type="http://schemas.openxmlformats.org/officeDocument/2006/relationships/image" Target="../media/image94.jpeg" /><Relationship Id="rId4" Type="http://schemas.openxmlformats.org/officeDocument/2006/relationships/image" Target="../media/image93.jpeg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 /><Relationship Id="rId2" Type="http://schemas.openxmlformats.org/officeDocument/2006/relationships/slideLayout" Target="../slideLayouts/slideLayout6.xml" /><Relationship Id="rId1" Type="http://schemas.openxmlformats.org/officeDocument/2006/relationships/vmlDrawing" Target="../drawings/vmlDrawing1.vml" /><Relationship Id="rId4" Type="http://schemas.openxmlformats.org/officeDocument/2006/relationships/image" Target="../media/image96.png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 /><Relationship Id="rId2" Type="http://schemas.openxmlformats.org/officeDocument/2006/relationships/image" Target="../media/image97.jpeg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100.jpeg" /><Relationship Id="rId4" Type="http://schemas.openxmlformats.org/officeDocument/2006/relationships/image" Target="../media/image99.jpeg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 /><Relationship Id="rId2" Type="http://schemas.openxmlformats.org/officeDocument/2006/relationships/image" Target="../media/image101.jpeg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105.jpeg" /><Relationship Id="rId5" Type="http://schemas.openxmlformats.org/officeDocument/2006/relationships/image" Target="../media/image104.jpeg" /><Relationship Id="rId4" Type="http://schemas.openxmlformats.org/officeDocument/2006/relationships/image" Target="../media/image103.jpeg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6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6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20.jpeg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6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6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25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>
            <a:extLst>
              <a:ext uri="{FF2B5EF4-FFF2-40B4-BE49-F238E27FC236}">
                <a16:creationId xmlns:a16="http://schemas.microsoft.com/office/drawing/2014/main" id="{CCAEB254-FCD0-255A-8DF1-BD3693BB6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727075"/>
            <a:ext cx="28686125" cy="2232025"/>
          </a:xfrm>
        </p:spPr>
        <p:txBody>
          <a:bodyPr/>
          <a:lstStyle/>
          <a:p>
            <a:r>
              <a:rPr lang="pt-BR" altLang="pt-BR" sz="18000" b="1"/>
              <a:t>Mercado de Hortaliças no Brasil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021D692-71EE-7764-9B64-04F6D464AC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850" y="3679825"/>
            <a:ext cx="33583563" cy="15481300"/>
          </a:xfrm>
        </p:spPr>
        <p:txBody>
          <a:bodyPr/>
          <a:lstStyle/>
          <a:p>
            <a:pPr>
              <a:defRPr/>
            </a:pPr>
            <a:endParaRPr lang="pt-BR" dirty="0"/>
          </a:p>
          <a:p>
            <a:pPr>
              <a:defRPr/>
            </a:pPr>
            <a:endParaRPr lang="pt-BR" dirty="0"/>
          </a:p>
          <a:p>
            <a:pPr>
              <a:defRPr/>
            </a:pPr>
            <a:endParaRPr lang="pt-BR" dirty="0"/>
          </a:p>
          <a:p>
            <a:pPr>
              <a:defRPr/>
            </a:pPr>
            <a:r>
              <a:rPr lang="pt-BR" sz="9600" b="1" dirty="0"/>
              <a:t>Simone Mello</a:t>
            </a:r>
          </a:p>
          <a:p>
            <a:pPr>
              <a:defRPr/>
            </a:pPr>
            <a:r>
              <a:rPr lang="pt-BR" sz="9600" b="1" dirty="0"/>
              <a:t>Departamento de Produção Vegetal, ESALQ/USP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RASTREAR">
            <a:extLst>
              <a:ext uri="{FF2B5EF4-FFF2-40B4-BE49-F238E27FC236}">
                <a16:creationId xmlns:a16="http://schemas.microsoft.com/office/drawing/2014/main" id="{8553A4ED-B81A-335C-124D-89F17A559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0975" y="5181600"/>
            <a:ext cx="12887325" cy="5861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421FFC9-794F-BDB1-E096-3040C49895A3}"/>
              </a:ext>
            </a:extLst>
          </p:cNvPr>
          <p:cNvSpPr/>
          <p:nvPr/>
        </p:nvSpPr>
        <p:spPr>
          <a:xfrm>
            <a:off x="3705225" y="11469688"/>
            <a:ext cx="12887325" cy="21224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b="1" dirty="0">
                <a:solidFill>
                  <a:srgbClr val="222222"/>
                </a:solidFill>
                <a:latin typeface="+mn-lt"/>
              </a:rPr>
              <a:t>Janete Lima</a:t>
            </a:r>
            <a:br>
              <a:rPr lang="pt-BR" sz="4400" b="1" dirty="0">
                <a:latin typeface="+mn-lt"/>
              </a:rPr>
            </a:br>
            <a:r>
              <a:rPr lang="pt-BR" sz="4400" b="1" dirty="0">
                <a:solidFill>
                  <a:srgbClr val="222222"/>
                </a:solidFill>
                <a:latin typeface="+mn-lt"/>
              </a:rPr>
              <a:t>Coordenação-geral de Comunicação Social – imprensa@agricultura.gov.br</a:t>
            </a:r>
            <a:endParaRPr lang="pt-BR" sz="4400" b="1" dirty="0">
              <a:latin typeface="+mn-lt"/>
            </a:endParaRPr>
          </a:p>
        </p:txBody>
      </p:sp>
      <p:pic>
        <p:nvPicPr>
          <p:cNvPr id="5" name="Picture 2" descr="https://alavoura.com.br/wp-content/uploads/2019/01/rastreabilidade.jpg">
            <a:extLst>
              <a:ext uri="{FF2B5EF4-FFF2-40B4-BE49-F238E27FC236}">
                <a16:creationId xmlns:a16="http://schemas.microsoft.com/office/drawing/2014/main" id="{A81C19E7-2C3F-C1CC-72F7-547FD73C1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66100" y="5181600"/>
            <a:ext cx="11722100" cy="5861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7C25086-E942-17B8-B0DA-E8D75FAEFB68}"/>
              </a:ext>
            </a:extLst>
          </p:cNvPr>
          <p:cNvSpPr txBox="1">
            <a:spLocks/>
          </p:cNvSpPr>
          <p:nvPr/>
        </p:nvSpPr>
        <p:spPr>
          <a:xfrm>
            <a:off x="3175000" y="990600"/>
            <a:ext cx="29286199" cy="1894584"/>
          </a:xfrm>
          <a:prstGeom prst="rect">
            <a:avLst/>
          </a:prstGeom>
          <a:solidFill>
            <a:srgbClr val="0CA41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8800" b="1" dirty="0" err="1">
                <a:solidFill>
                  <a:schemeClr val="bg1"/>
                </a:solidFill>
                <a:latin typeface="+mn-lt"/>
              </a:rPr>
              <a:t>Rastreabilidade</a:t>
            </a:r>
            <a:endParaRPr lang="en-US" sz="8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440" name="CaixaDeTexto 1">
            <a:extLst>
              <a:ext uri="{FF2B5EF4-FFF2-40B4-BE49-F238E27FC236}">
                <a16:creationId xmlns:a16="http://schemas.microsoft.com/office/drawing/2014/main" id="{FA189071-C06A-7740-E8C1-3CF52E65E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0" y="14755813"/>
            <a:ext cx="274574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en-US" sz="6000"/>
              <a:t>Obrigatória desde 2018</a:t>
            </a:r>
          </a:p>
          <a:p>
            <a:r>
              <a:rPr lang="pt-BR" altLang="en-US" sz="6000"/>
              <a:t>Alimentos com maior % de defensivos não registrados: pimentão, cenoura, tomate, alface, beterraba.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7697CC6-6272-9EB4-E096-DCCB6D249B54}"/>
              </a:ext>
            </a:extLst>
          </p:cNvPr>
          <p:cNvSpPr txBox="1">
            <a:spLocks/>
          </p:cNvSpPr>
          <p:nvPr/>
        </p:nvSpPr>
        <p:spPr>
          <a:xfrm>
            <a:off x="3175000" y="990600"/>
            <a:ext cx="29286199" cy="1894584"/>
          </a:xfrm>
          <a:prstGeom prst="rect">
            <a:avLst/>
          </a:prstGeom>
          <a:solidFill>
            <a:srgbClr val="0CA41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8800" b="1" dirty="0" err="1">
                <a:solidFill>
                  <a:schemeClr val="bg1"/>
                </a:solidFill>
                <a:latin typeface="+mn-lt"/>
              </a:rPr>
              <a:t>Segurança</a:t>
            </a:r>
            <a:r>
              <a:rPr lang="en-US" sz="8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+mn-lt"/>
              </a:rPr>
              <a:t>alimentar</a:t>
            </a:r>
            <a:endParaRPr lang="en-US" sz="8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461" name="Retângulo 1">
            <a:extLst>
              <a:ext uri="{FF2B5EF4-FFF2-40B4-BE49-F238E27FC236}">
                <a16:creationId xmlns:a16="http://schemas.microsoft.com/office/drawing/2014/main" id="{FA6B0F30-67E8-EEC1-0E12-8A5A5C4F1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4968875"/>
            <a:ext cx="12934950" cy="5632450"/>
          </a:xfrm>
          <a:prstGeom prst="rect">
            <a:avLst/>
          </a:prstGeom>
          <a:solidFill>
            <a:srgbClr val="C5E0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6000" b="1">
                <a:solidFill>
                  <a:srgbClr val="080808"/>
                </a:solidFill>
                <a:latin typeface="Helvetica Neue"/>
              </a:rPr>
              <a:t>Segurança alimentar</a:t>
            </a:r>
            <a:r>
              <a:rPr lang="pt-BR" altLang="pt-BR" sz="6000">
                <a:solidFill>
                  <a:srgbClr val="080808"/>
                </a:solidFill>
                <a:latin typeface="Helvetica Neue"/>
              </a:rPr>
              <a:t>:  direito de todos ao acesso regular e permanente de alimentos de qualidade, em quantidade suficiente, sem comprometer o acesso a outras necessidades essenciais.</a:t>
            </a:r>
            <a:endParaRPr lang="pt-BR" altLang="pt-BR" sz="6000"/>
          </a:p>
        </p:txBody>
      </p:sp>
      <p:sp>
        <p:nvSpPr>
          <p:cNvPr id="19462" name="CaixaDeTexto 5">
            <a:extLst>
              <a:ext uri="{FF2B5EF4-FFF2-40B4-BE49-F238E27FC236}">
                <a16:creationId xmlns:a16="http://schemas.microsoft.com/office/drawing/2014/main" id="{0C8835DA-A82A-B74B-D7C1-52F8740D1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0" y="12236450"/>
            <a:ext cx="12934950" cy="230822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7200"/>
              <a:t>Alimentos seguros: livres de contaminantes.</a:t>
            </a:r>
          </a:p>
        </p:txBody>
      </p:sp>
      <p:pic>
        <p:nvPicPr>
          <p:cNvPr id="19463" name="Picture 2" descr="Food Safety Archives - The life pile">
            <a:extLst>
              <a:ext uri="{FF2B5EF4-FFF2-40B4-BE49-F238E27FC236}">
                <a16:creationId xmlns:a16="http://schemas.microsoft.com/office/drawing/2014/main" id="{86DD40D6-106D-9761-7F5D-CFF46F623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7100" y="5856288"/>
            <a:ext cx="10463213" cy="804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AD445-DE43-08A3-7986-4061980D93FD}"/>
              </a:ext>
            </a:extLst>
          </p:cNvPr>
          <p:cNvSpPr txBox="1">
            <a:spLocks/>
          </p:cNvSpPr>
          <p:nvPr/>
        </p:nvSpPr>
        <p:spPr>
          <a:xfrm>
            <a:off x="3175000" y="990600"/>
            <a:ext cx="29286199" cy="1894584"/>
          </a:xfrm>
          <a:prstGeom prst="rect">
            <a:avLst/>
          </a:prstGeom>
          <a:solidFill>
            <a:srgbClr val="0CA41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8800" b="1" dirty="0" err="1">
                <a:solidFill>
                  <a:schemeClr val="bg1"/>
                </a:solidFill>
                <a:latin typeface="+mn-lt"/>
              </a:rPr>
              <a:t>Domínio</a:t>
            </a:r>
            <a:r>
              <a:rPr lang="en-US" sz="8800" b="1" dirty="0">
                <a:solidFill>
                  <a:schemeClr val="bg1"/>
                </a:solidFill>
                <a:latin typeface="+mn-lt"/>
              </a:rPr>
              <a:t> das </a:t>
            </a:r>
            <a:r>
              <a:rPr lang="en-US" sz="8800" b="1" dirty="0" err="1">
                <a:solidFill>
                  <a:schemeClr val="bg1"/>
                </a:solidFill>
                <a:latin typeface="+mn-lt"/>
              </a:rPr>
              <a:t>grandes</a:t>
            </a:r>
            <a:r>
              <a:rPr lang="en-US" sz="8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+mn-lt"/>
              </a:rPr>
              <a:t>redes</a:t>
            </a:r>
            <a:r>
              <a:rPr lang="en-US" sz="8800" b="1" dirty="0">
                <a:solidFill>
                  <a:schemeClr val="bg1"/>
                </a:solidFill>
                <a:latin typeface="+mn-lt"/>
              </a:rPr>
              <a:t> de </a:t>
            </a:r>
            <a:r>
              <a:rPr lang="en-US" sz="8800" b="1" dirty="0" err="1">
                <a:solidFill>
                  <a:schemeClr val="bg1"/>
                </a:solidFill>
                <a:latin typeface="+mn-lt"/>
              </a:rPr>
              <a:t>supermercados</a:t>
            </a:r>
            <a:endParaRPr lang="en-US" sz="8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485" name="CaixaDeTexto 2">
            <a:extLst>
              <a:ext uri="{FF2B5EF4-FFF2-40B4-BE49-F238E27FC236}">
                <a16:creationId xmlns:a16="http://schemas.microsoft.com/office/drawing/2014/main" id="{FA86E874-7E15-0584-13DD-28FB91EF7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0" y="3792538"/>
            <a:ext cx="26327100" cy="13633450"/>
          </a:xfrm>
          <a:prstGeom prst="rect">
            <a:avLst/>
          </a:prstGeom>
          <a:solidFill>
            <a:srgbClr val="E2F0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8000"/>
              <a:t>Mudanças no mercado da União Europeia:</a:t>
            </a:r>
          </a:p>
          <a:p>
            <a:endParaRPr lang="pt-BR" altLang="pt-BR" sz="8000"/>
          </a:p>
          <a:p>
            <a:r>
              <a:rPr lang="pt-BR" altLang="pt-BR" sz="8000"/>
              <a:t>Pagamento ao produtor não pode ser feito por período maior que 30 dias; </a:t>
            </a:r>
          </a:p>
          <a:p>
            <a:endParaRPr lang="pt-BR" altLang="pt-BR" sz="8000"/>
          </a:p>
          <a:p>
            <a:r>
              <a:rPr lang="pt-BR" altLang="pt-BR" sz="8000"/>
              <a:t>Cancelamento próximo à entrega está proibido;</a:t>
            </a:r>
          </a:p>
          <a:p>
            <a:endParaRPr lang="pt-BR" altLang="pt-BR" sz="8000"/>
          </a:p>
          <a:p>
            <a:r>
              <a:rPr lang="pt-BR" altLang="pt-BR" sz="8000"/>
              <a:t>Mudanças unilateral do contrato;</a:t>
            </a:r>
          </a:p>
          <a:p>
            <a:endParaRPr lang="pt-BR" altLang="pt-BR" sz="8000"/>
          </a:p>
          <a:p>
            <a:r>
              <a:rPr lang="pt-BR" altLang="pt-BR" sz="8000"/>
              <a:t> Proibido transferir os custos dos estabelecimentos para os produtores.</a:t>
            </a:r>
          </a:p>
        </p:txBody>
      </p:sp>
      <p:pic>
        <p:nvPicPr>
          <p:cNvPr id="20486" name="Picture 2" descr="5 dicas para alcançar os R$ 2.500/m² no seu supermercado">
            <a:extLst>
              <a:ext uri="{FF2B5EF4-FFF2-40B4-BE49-F238E27FC236}">
                <a16:creationId xmlns:a16="http://schemas.microsoft.com/office/drawing/2014/main" id="{9E501E89-7B5B-51E4-1666-C7CDFF09F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1675" y="8094663"/>
            <a:ext cx="852805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3EDC3C-1F16-8A5D-6117-926D5D1B4CFD}"/>
              </a:ext>
            </a:extLst>
          </p:cNvPr>
          <p:cNvSpPr txBox="1">
            <a:spLocks/>
          </p:cNvSpPr>
          <p:nvPr/>
        </p:nvSpPr>
        <p:spPr>
          <a:xfrm>
            <a:off x="5007528" y="934932"/>
            <a:ext cx="24735872" cy="2476635"/>
          </a:xfrm>
          <a:prstGeom prst="rect">
            <a:avLst/>
          </a:prstGeom>
          <a:solidFill>
            <a:srgbClr val="0D940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txBody>
          <a:bodyPr/>
          <a:lstStyle>
            <a:lvl1pPr algn="l" defTabSz="26517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7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pt-BR" sz="7200" b="1">
                <a:solidFill>
                  <a:schemeClr val="bg1"/>
                </a:solidFill>
                <a:latin typeface="+mn-lt"/>
              </a:rPr>
              <a:t>Produção de hortaliças em sistemas mais sustentáveis e de hortaliças mais saudáveis  </a:t>
            </a:r>
            <a:endParaRPr lang="pt-BR" sz="7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1509" name="Imagem 2">
            <a:extLst>
              <a:ext uri="{FF2B5EF4-FFF2-40B4-BE49-F238E27FC236}">
                <a16:creationId xmlns:a16="http://schemas.microsoft.com/office/drawing/2014/main" id="{5083D2EA-5059-5329-F12C-32A80F376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0600" y="11820525"/>
            <a:ext cx="10883900" cy="725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http://www.revistahidroponia.com.br/admin/uploads/blog/27416/destaque-K%C3%93GA.jpg">
            <a:extLst>
              <a:ext uri="{FF2B5EF4-FFF2-40B4-BE49-F238E27FC236}">
                <a16:creationId xmlns:a16="http://schemas.microsoft.com/office/drawing/2014/main" id="{EBF2D859-B447-4585-17AC-0541F54EB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0600" y="5394325"/>
            <a:ext cx="10883900" cy="612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C71B01D-AA74-45F2-A76F-8C3F2FDE42BE}"/>
              </a:ext>
            </a:extLst>
          </p:cNvPr>
          <p:cNvSpPr txBox="1"/>
          <p:nvPr/>
        </p:nvSpPr>
        <p:spPr>
          <a:xfrm>
            <a:off x="1995488" y="6392863"/>
            <a:ext cx="18451512" cy="10248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6600" b="1" dirty="0"/>
              <a:t>Menor consumo de água: economia de 70-80%.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6600" b="1" dirty="0"/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6600" b="1" dirty="0"/>
              <a:t>Maior aproveitamento dos fertilizantes aplicados.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6600" b="1" dirty="0"/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6600" b="1" dirty="0"/>
              <a:t>Produto limpo: maior aproveitamento da planta.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6600" b="1" dirty="0"/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6600" b="1" dirty="0"/>
              <a:t>Maior controle do manejo da nutrição das plantas.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6600" b="1" dirty="0"/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6600" b="1" dirty="0"/>
              <a:t>Produção pode ser feita em áreas pequenas com elevado rendimento.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B20B479-8B8A-F6A3-6501-4B08EB8B26C2}"/>
              </a:ext>
            </a:extLst>
          </p:cNvPr>
          <p:cNvSpPr txBox="1"/>
          <p:nvPr/>
        </p:nvSpPr>
        <p:spPr>
          <a:xfrm>
            <a:off x="2316163" y="7481888"/>
            <a:ext cx="12771437" cy="9232900"/>
          </a:xfrm>
          <a:prstGeom prst="rect">
            <a:avLst/>
          </a:prstGeom>
          <a:solidFill>
            <a:srgbClr val="00FF00"/>
          </a:solidFill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6600" b="1" dirty="0">
                <a:solidFill>
                  <a:srgbClr val="FF0000"/>
                </a:solidFill>
              </a:rPr>
              <a:t>Hortas verticais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6600" b="1" dirty="0"/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6600" b="1" dirty="0"/>
              <a:t>Controle total do ambiente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6600" b="1" dirty="0"/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6600" b="1" dirty="0"/>
              <a:t>Uso de iluminação artificial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6600" b="1" dirty="0"/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6600" b="1" dirty="0"/>
              <a:t>Produtos livres de pesticidas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6600" b="1" dirty="0"/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6600" b="1" dirty="0"/>
              <a:t>Elevado valor agregado</a:t>
            </a:r>
          </a:p>
        </p:txBody>
      </p:sp>
      <p:pic>
        <p:nvPicPr>
          <p:cNvPr id="22531" name="Imagem 2">
            <a:extLst>
              <a:ext uri="{FF2B5EF4-FFF2-40B4-BE49-F238E27FC236}">
                <a16:creationId xmlns:a16="http://schemas.microsoft.com/office/drawing/2014/main" id="{9855B667-43D1-1961-8E9C-A7BA65E31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4400" y="13387388"/>
            <a:ext cx="66548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5AF174E-08A7-40ED-472C-E5CBC602C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5988" y="5818188"/>
            <a:ext cx="9421812" cy="1256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170150FE-C83A-1229-68FA-1BC43D23F075}"/>
              </a:ext>
            </a:extLst>
          </p:cNvPr>
          <p:cNvSpPr txBox="1">
            <a:spLocks/>
          </p:cNvSpPr>
          <p:nvPr/>
        </p:nvSpPr>
        <p:spPr>
          <a:xfrm>
            <a:off x="4012209" y="1676400"/>
            <a:ext cx="26828926" cy="2235200"/>
          </a:xfrm>
          <a:prstGeom prst="rect">
            <a:avLst/>
          </a:prstGeom>
          <a:solidFill>
            <a:srgbClr val="0CA41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txBody>
          <a:bodyPr/>
          <a:lstStyle>
            <a:lvl1pPr algn="l" defTabSz="26517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7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pt-BR" sz="7200" b="1" dirty="0">
              <a:solidFill>
                <a:schemeClr val="bg1"/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t-BR" sz="7200" b="1" dirty="0">
                <a:solidFill>
                  <a:schemeClr val="bg1"/>
                </a:solidFill>
                <a:latin typeface="+mn-lt"/>
              </a:rPr>
              <a:t>Cultivo hidropônico: Indústria Vertical em áreas metropolitanas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34E0CE-F505-A6F6-B2ED-18AE9F91D2D0}"/>
              </a:ext>
            </a:extLst>
          </p:cNvPr>
          <p:cNvSpPr txBox="1">
            <a:spLocks/>
          </p:cNvSpPr>
          <p:nvPr/>
        </p:nvSpPr>
        <p:spPr>
          <a:xfrm>
            <a:off x="8401030" y="1701800"/>
            <a:ext cx="18231854" cy="2717800"/>
          </a:xfrm>
          <a:prstGeom prst="rect">
            <a:avLst/>
          </a:prstGeom>
          <a:solidFill>
            <a:srgbClr val="0CA41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txBody>
          <a:bodyPr/>
          <a:lstStyle>
            <a:lvl1pPr algn="l" defTabSz="26517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7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pt-BR" sz="8000" b="1" dirty="0">
              <a:solidFill>
                <a:schemeClr val="bg1"/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t-BR" sz="8000" b="1" dirty="0">
                <a:solidFill>
                  <a:schemeClr val="bg1"/>
                </a:solidFill>
                <a:latin typeface="+mn-lt"/>
              </a:rPr>
              <a:t>Inovações no cultivo de hortaliças</a:t>
            </a:r>
          </a:p>
        </p:txBody>
      </p:sp>
      <p:sp>
        <p:nvSpPr>
          <p:cNvPr id="23557" name="CaixaDeTexto 2">
            <a:extLst>
              <a:ext uri="{FF2B5EF4-FFF2-40B4-BE49-F238E27FC236}">
                <a16:creationId xmlns:a16="http://schemas.microsoft.com/office/drawing/2014/main" id="{CA21CB3A-C153-2239-E246-A04AE6513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35088" y="12063413"/>
            <a:ext cx="6467475" cy="1016000"/>
          </a:xfrm>
          <a:prstGeom prst="rect">
            <a:avLst/>
          </a:prstGeom>
          <a:solidFill>
            <a:srgbClr val="79F8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6000" b="1"/>
              <a:t>Mini hortaliças</a:t>
            </a:r>
          </a:p>
        </p:txBody>
      </p:sp>
      <p:pic>
        <p:nvPicPr>
          <p:cNvPr id="23558" name="Imagem 4">
            <a:extLst>
              <a:ext uri="{FF2B5EF4-FFF2-40B4-BE49-F238E27FC236}">
                <a16:creationId xmlns:a16="http://schemas.microsoft.com/office/drawing/2014/main" id="{C2C0E92D-A108-E417-7546-91E9CF6D0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5088" y="5783263"/>
            <a:ext cx="5980112" cy="587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magem relacionada">
            <a:extLst>
              <a:ext uri="{FF2B5EF4-FFF2-40B4-BE49-F238E27FC236}">
                <a16:creationId xmlns:a16="http://schemas.microsoft.com/office/drawing/2014/main" id="{EB8E8C61-3131-F903-B360-6E79A478A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8288" y="5348288"/>
            <a:ext cx="4429125" cy="590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60" name="CaixaDeTexto 6">
            <a:extLst>
              <a:ext uri="{FF2B5EF4-FFF2-40B4-BE49-F238E27FC236}">
                <a16:creationId xmlns:a16="http://schemas.microsoft.com/office/drawing/2014/main" id="{D4A171BD-426E-36D1-B0F8-362262A1B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9713" y="12063413"/>
            <a:ext cx="5259387" cy="1016000"/>
          </a:xfrm>
          <a:prstGeom prst="rect">
            <a:avLst/>
          </a:prstGeom>
          <a:solidFill>
            <a:srgbClr val="B95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6000" b="1"/>
              <a:t>Microverdes</a:t>
            </a:r>
          </a:p>
        </p:txBody>
      </p:sp>
      <p:sp>
        <p:nvSpPr>
          <p:cNvPr id="23561" name="CaixaDeTexto 8">
            <a:extLst>
              <a:ext uri="{FF2B5EF4-FFF2-40B4-BE49-F238E27FC236}">
                <a16:creationId xmlns:a16="http://schemas.microsoft.com/office/drawing/2014/main" id="{B9D6F5A3-AA38-6E38-8196-F27CBF3E1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288" y="12215813"/>
            <a:ext cx="4429125" cy="1016000"/>
          </a:xfrm>
          <a:prstGeom prst="rect">
            <a:avLst/>
          </a:prstGeom>
          <a:solidFill>
            <a:srgbClr val="C488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6000" b="1"/>
              <a:t>Brotos</a:t>
            </a:r>
          </a:p>
        </p:txBody>
      </p:sp>
      <p:pic>
        <p:nvPicPr>
          <p:cNvPr id="23562" name="Picture 2" descr="microgreens">
            <a:extLst>
              <a:ext uri="{FF2B5EF4-FFF2-40B4-BE49-F238E27FC236}">
                <a16:creationId xmlns:a16="http://schemas.microsoft.com/office/drawing/2014/main" id="{94FBCB28-B9D7-FF83-A8AF-C3E424CFB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213" y="5453063"/>
            <a:ext cx="9448800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2" descr="Lettuce Herb Blend BabyLeaf Mix Vegetable Seeds - VIRIDIS HORTUS">
            <a:extLst>
              <a:ext uri="{FF2B5EF4-FFF2-40B4-BE49-F238E27FC236}">
                <a16:creationId xmlns:a16="http://schemas.microsoft.com/office/drawing/2014/main" id="{0CC8B08C-1964-B58C-49D1-622836E37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1400" y="5783263"/>
            <a:ext cx="7875588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B49ACAE-6E1B-E29E-EB4B-F9FB38C967FB}"/>
              </a:ext>
            </a:extLst>
          </p:cNvPr>
          <p:cNvSpPr txBox="1"/>
          <p:nvPr/>
        </p:nvSpPr>
        <p:spPr>
          <a:xfrm>
            <a:off x="18527713" y="12215813"/>
            <a:ext cx="5259387" cy="101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000" b="1" dirty="0"/>
              <a:t>Baby </a:t>
            </a:r>
            <a:r>
              <a:rPr lang="pt-BR" sz="6000" b="1" dirty="0" err="1"/>
              <a:t>leaf</a:t>
            </a:r>
            <a:endParaRPr lang="pt-BR" sz="60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" descr="Swiss chard: Possible health benefits, uses, and risks">
            <a:extLst>
              <a:ext uri="{FF2B5EF4-FFF2-40B4-BE49-F238E27FC236}">
                <a16:creationId xmlns:a16="http://schemas.microsoft.com/office/drawing/2014/main" id="{90E770C3-9FFE-08BA-6C73-5E930E007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7738" y="2679700"/>
            <a:ext cx="4613275" cy="832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6" descr="Chard, Rainbow - Microgreen Seed | Johnny's Selected Seeds">
            <a:extLst>
              <a:ext uri="{FF2B5EF4-FFF2-40B4-BE49-F238E27FC236}">
                <a16:creationId xmlns:a16="http://schemas.microsoft.com/office/drawing/2014/main" id="{9095B0A7-956E-3BDE-1B53-2075DEF73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-7436" r="886" b="2691"/>
          <a:stretch/>
        </p:blipFill>
        <p:spPr bwMode="auto">
          <a:xfrm>
            <a:off x="10752071" y="4766922"/>
            <a:ext cx="5897862" cy="62328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8" descr="bean sprout - ZT Wholesale">
            <a:extLst>
              <a:ext uri="{FF2B5EF4-FFF2-40B4-BE49-F238E27FC236}">
                <a16:creationId xmlns:a16="http://schemas.microsoft.com/office/drawing/2014/main" id="{CC78E5A1-979E-2C16-1DD2-AFC6548D3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055" y="4766922"/>
            <a:ext cx="6232856" cy="62328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0" descr="Baby Swiss Chard">
            <a:extLst>
              <a:ext uri="{FF2B5EF4-FFF2-40B4-BE49-F238E27FC236}">
                <a16:creationId xmlns:a16="http://schemas.microsoft.com/office/drawing/2014/main" id="{AF795B29-9148-E3A6-8F3F-0BABB19D4B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27838" t="11700" r="30397" b="6143"/>
          <a:stretch/>
        </p:blipFill>
        <p:spPr bwMode="auto">
          <a:xfrm>
            <a:off x="19975513" y="4192624"/>
            <a:ext cx="4613939" cy="6807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82" name="CaixaDeTexto 5">
            <a:extLst>
              <a:ext uri="{FF2B5EF4-FFF2-40B4-BE49-F238E27FC236}">
                <a16:creationId xmlns:a16="http://schemas.microsoft.com/office/drawing/2014/main" id="{6627D8CE-A800-EBFA-ADBA-472F13E9A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863" y="12274550"/>
            <a:ext cx="55372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7200" b="1"/>
              <a:t>Broto</a:t>
            </a:r>
          </a:p>
          <a:p>
            <a:pPr algn="ctr" eaLnBrk="1" hangingPunct="1"/>
            <a:endParaRPr lang="pt-BR" altLang="pt-BR" sz="7200" b="1"/>
          </a:p>
          <a:p>
            <a:pPr algn="ctr" eaLnBrk="1" hangingPunct="1"/>
            <a:r>
              <a:rPr lang="pt-BR" altLang="pt-BR" sz="7200" b="1"/>
              <a:t>4 a 10 dias</a:t>
            </a:r>
          </a:p>
        </p:txBody>
      </p:sp>
      <p:sp>
        <p:nvSpPr>
          <p:cNvPr id="24583" name="CaixaDeTexto 7">
            <a:extLst>
              <a:ext uri="{FF2B5EF4-FFF2-40B4-BE49-F238E27FC236}">
                <a16:creationId xmlns:a16="http://schemas.microsoft.com/office/drawing/2014/main" id="{15E53227-D292-AD80-0C73-095D40924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54375" y="14120813"/>
            <a:ext cx="5537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7200" b="1"/>
              <a:t>Planta adulta</a:t>
            </a:r>
          </a:p>
        </p:txBody>
      </p:sp>
      <p:sp>
        <p:nvSpPr>
          <p:cNvPr id="24584" name="CaixaDeTexto 8">
            <a:extLst>
              <a:ext uri="{FF2B5EF4-FFF2-40B4-BE49-F238E27FC236}">
                <a16:creationId xmlns:a16="http://schemas.microsoft.com/office/drawing/2014/main" id="{65CDDBF2-F1B0-44EA-95F8-335D41FFB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5513" y="12274550"/>
            <a:ext cx="55372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7200" b="1"/>
              <a:t>Baby leaf</a:t>
            </a:r>
          </a:p>
          <a:p>
            <a:pPr algn="ctr" eaLnBrk="1" hangingPunct="1"/>
            <a:endParaRPr lang="pt-BR" altLang="pt-BR" sz="7200" b="1"/>
          </a:p>
          <a:p>
            <a:pPr algn="ctr" eaLnBrk="1" hangingPunct="1"/>
            <a:r>
              <a:rPr lang="pt-BR" altLang="pt-BR" sz="7200" b="1"/>
              <a:t>20 a 40 dias</a:t>
            </a:r>
          </a:p>
        </p:txBody>
      </p:sp>
      <p:sp>
        <p:nvSpPr>
          <p:cNvPr id="24585" name="CaixaDeTexto 9">
            <a:extLst>
              <a:ext uri="{FF2B5EF4-FFF2-40B4-BE49-F238E27FC236}">
                <a16:creationId xmlns:a16="http://schemas.microsoft.com/office/drawing/2014/main" id="{F38469E1-8523-8F61-C304-AC298D0D5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1975" y="12274550"/>
            <a:ext cx="55372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7200" b="1"/>
              <a:t>Microverdes</a:t>
            </a:r>
          </a:p>
          <a:p>
            <a:pPr algn="ctr" eaLnBrk="1" hangingPunct="1"/>
            <a:endParaRPr lang="pt-BR" altLang="pt-BR" sz="7200" b="1"/>
          </a:p>
          <a:p>
            <a:pPr algn="ctr" eaLnBrk="1" hangingPunct="1"/>
            <a:r>
              <a:rPr lang="pt-BR" altLang="pt-BR" sz="7200" b="1"/>
              <a:t>6 a 20 dias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0D56F125-BCFD-3089-4224-86DB823203E8}"/>
              </a:ext>
            </a:extLst>
          </p:cNvPr>
          <p:cNvSpPr txBox="1">
            <a:spLocks/>
          </p:cNvSpPr>
          <p:nvPr/>
        </p:nvSpPr>
        <p:spPr>
          <a:xfrm>
            <a:off x="8595056" y="774905"/>
            <a:ext cx="19767570" cy="2717800"/>
          </a:xfrm>
          <a:prstGeom prst="rect">
            <a:avLst/>
          </a:prstGeom>
          <a:solidFill>
            <a:srgbClr val="0CA41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txBody>
          <a:bodyPr/>
          <a:lstStyle>
            <a:lvl1pPr algn="l" defTabSz="26517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7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pt-BR" sz="8000" b="1" dirty="0">
              <a:solidFill>
                <a:schemeClr val="bg1"/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t-BR" sz="8000" b="1" dirty="0">
                <a:solidFill>
                  <a:schemeClr val="bg1"/>
                </a:solidFill>
                <a:latin typeface="+mn-lt"/>
              </a:rPr>
              <a:t>Estádio fenológico da planta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F8B1BE0-EB00-57AD-C5C2-5E0B0079090A}"/>
              </a:ext>
            </a:extLst>
          </p:cNvPr>
          <p:cNvSpPr txBox="1">
            <a:spLocks/>
          </p:cNvSpPr>
          <p:nvPr/>
        </p:nvSpPr>
        <p:spPr>
          <a:xfrm>
            <a:off x="2581275" y="6245225"/>
            <a:ext cx="13192125" cy="10696575"/>
          </a:xfrm>
          <a:prstGeom prst="rect">
            <a:avLst/>
          </a:prstGeom>
          <a:solidFill>
            <a:srgbClr val="C5E0B4"/>
          </a:solidFill>
        </p:spPr>
        <p:txBody>
          <a:bodyPr/>
          <a:lstStyle>
            <a:lvl1pPr marL="662940" indent="-662940" algn="l" defTabSz="2651760" rtl="0" eaLnBrk="1" latinLnBrk="0" hangingPunct="1">
              <a:lnSpc>
                <a:spcPct val="90000"/>
              </a:lnSpc>
              <a:spcBef>
                <a:spcPts val="2900"/>
              </a:spcBef>
              <a:buFont typeface="Arial" panose="020B0604020202020204" pitchFamily="34" charset="0"/>
              <a:buChar char="•"/>
              <a:defRPr sz="8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8820" indent="-662940" algn="l" defTabSz="2651760" rtl="0" eaLnBrk="1" latinLnBrk="0" hangingPunct="1">
              <a:lnSpc>
                <a:spcPct val="90000"/>
              </a:lnSpc>
              <a:spcBef>
                <a:spcPts val="1450"/>
              </a:spcBef>
              <a:buFont typeface="Arial" panose="020B0604020202020204" pitchFamily="34" charset="0"/>
              <a:buChar char="•"/>
              <a:defRPr sz="6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314700" indent="-662940" algn="l" defTabSz="2651760" rtl="0" eaLnBrk="1" latinLnBrk="0" hangingPunct="1">
              <a:lnSpc>
                <a:spcPct val="90000"/>
              </a:lnSpc>
              <a:spcBef>
                <a:spcPts val="1450"/>
              </a:spcBef>
              <a:buFont typeface="Arial" panose="020B0604020202020204" pitchFamily="34" charset="0"/>
              <a:buChar char="•"/>
              <a:defRPr sz="5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40580" indent="-662940" algn="l" defTabSz="2651760" rtl="0" eaLnBrk="1" latinLnBrk="0" hangingPunct="1">
              <a:lnSpc>
                <a:spcPct val="90000"/>
              </a:lnSpc>
              <a:spcBef>
                <a:spcPts val="1450"/>
              </a:spcBef>
              <a:buFont typeface="Arial" panose="020B0604020202020204" pitchFamily="34" charset="0"/>
              <a:buChar char="•"/>
              <a:defRPr sz="52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966460" indent="-662940" algn="l" defTabSz="2651760" rtl="0" eaLnBrk="1" latinLnBrk="0" hangingPunct="1">
              <a:lnSpc>
                <a:spcPct val="90000"/>
              </a:lnSpc>
              <a:spcBef>
                <a:spcPts val="1450"/>
              </a:spcBef>
              <a:buFont typeface="Arial" panose="020B0604020202020204" pitchFamily="34" charset="0"/>
              <a:buChar char="•"/>
              <a:defRPr sz="52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92340" indent="-662940" algn="l" defTabSz="2651760" rtl="0" eaLnBrk="1" latinLnBrk="0" hangingPunct="1">
              <a:lnSpc>
                <a:spcPct val="90000"/>
              </a:lnSpc>
              <a:spcBef>
                <a:spcPts val="1450"/>
              </a:spcBef>
              <a:buFont typeface="Arial" panose="020B0604020202020204" pitchFamily="34" charset="0"/>
              <a:buChar char="•"/>
              <a:defRPr sz="52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18220" indent="-662940" algn="l" defTabSz="2651760" rtl="0" eaLnBrk="1" latinLnBrk="0" hangingPunct="1">
              <a:lnSpc>
                <a:spcPct val="90000"/>
              </a:lnSpc>
              <a:spcBef>
                <a:spcPts val="1450"/>
              </a:spcBef>
              <a:buFont typeface="Arial" panose="020B0604020202020204" pitchFamily="34" charset="0"/>
              <a:buChar char="•"/>
              <a:defRPr sz="52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944100" indent="-662940" algn="l" defTabSz="2651760" rtl="0" eaLnBrk="1" latinLnBrk="0" hangingPunct="1">
              <a:lnSpc>
                <a:spcPct val="90000"/>
              </a:lnSpc>
              <a:spcBef>
                <a:spcPts val="1450"/>
              </a:spcBef>
              <a:buFont typeface="Arial" panose="020B0604020202020204" pitchFamily="34" charset="0"/>
              <a:buChar char="•"/>
              <a:defRPr sz="52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269980" indent="-662940" algn="l" defTabSz="2651760" rtl="0" eaLnBrk="1" latinLnBrk="0" hangingPunct="1">
              <a:lnSpc>
                <a:spcPct val="90000"/>
              </a:lnSpc>
              <a:spcBef>
                <a:spcPts val="1450"/>
              </a:spcBef>
              <a:buFont typeface="Arial" panose="020B0604020202020204" pitchFamily="34" charset="0"/>
              <a:buChar char="•"/>
              <a:defRPr sz="52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6600" b="1" dirty="0"/>
              <a:t>Plantas na sua fase jovem, imaturas, colhidas quando as folhas cotiledonares estão totalmente expandidas, com ou sem o aparecimento da primeira folha verdadeira ou par de folhas verdadeiras.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t-BR" sz="6600" b="1" dirty="0"/>
          </a:p>
        </p:txBody>
      </p:sp>
      <p:pic>
        <p:nvPicPr>
          <p:cNvPr id="25603" name="Picture 2" descr="Greenbelt Microgreens recall in B.C., Alberta, due to Listeria concerns |  CTV News">
            <a:extLst>
              <a:ext uri="{FF2B5EF4-FFF2-40B4-BE49-F238E27FC236}">
                <a16:creationId xmlns:a16="http://schemas.microsoft.com/office/drawing/2014/main" id="{95D8F14D-CAFE-82B4-B240-2E6CDE7F3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1313" y="12938125"/>
            <a:ext cx="9034462" cy="507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http://www.microgreenfarm.co/uploads/1/7/1/3/1713150/2659214.jpg">
            <a:extLst>
              <a:ext uri="{FF2B5EF4-FFF2-40B4-BE49-F238E27FC236}">
                <a16:creationId xmlns:a16="http://schemas.microsoft.com/office/drawing/2014/main" id="{7AFA3FF4-CCA8-ECE4-6320-F5749D5DB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0" y="6045200"/>
            <a:ext cx="7321550" cy="541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 descr="https://www.hydrocentre.com.au/assets/images/broccoli-waltham-microgreens-wm_1400x.jpg">
            <a:extLst>
              <a:ext uri="{FF2B5EF4-FFF2-40B4-BE49-F238E27FC236}">
                <a16:creationId xmlns:a16="http://schemas.microsoft.com/office/drawing/2014/main" id="{C170FCA1-AE66-76C1-9060-096480882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9538" y="11463338"/>
            <a:ext cx="8556625" cy="689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CaixaDeTexto 6">
            <a:extLst>
              <a:ext uri="{FF2B5EF4-FFF2-40B4-BE49-F238E27FC236}">
                <a16:creationId xmlns:a16="http://schemas.microsoft.com/office/drawing/2014/main" id="{2F896B94-9BAD-3961-A044-5CE972D6C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7600" y="1828800"/>
            <a:ext cx="22098000" cy="1446213"/>
          </a:xfrm>
          <a:prstGeom prst="rect">
            <a:avLst/>
          </a:prstGeom>
          <a:solidFill>
            <a:srgbClr val="0CA4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8800" b="1">
                <a:solidFill>
                  <a:schemeClr val="bg1"/>
                </a:solidFill>
              </a:rPr>
              <a:t>Microverdes</a:t>
            </a:r>
          </a:p>
        </p:txBody>
      </p:sp>
      <p:pic>
        <p:nvPicPr>
          <p:cNvPr id="8" name="Picture 10" descr="How to grow Microgreens">
            <a:extLst>
              <a:ext uri="{FF2B5EF4-FFF2-40B4-BE49-F238E27FC236}">
                <a16:creationId xmlns:a16="http://schemas.microsoft.com/office/drawing/2014/main" id="{299C3DC0-BB6F-C1AF-68E4-D6DD8EADF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t="10098" r="9089" b="-2"/>
          <a:stretch/>
        </p:blipFill>
        <p:spPr bwMode="auto">
          <a:xfrm>
            <a:off x="16619127" y="4715469"/>
            <a:ext cx="8668512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C674B09B-7D05-1A9D-C7B6-913BC4109C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10025" y="1054100"/>
            <a:ext cx="30495875" cy="2809875"/>
          </a:xfrm>
          <a:prstGeom prst="roundRect">
            <a:avLst/>
          </a:prstGeom>
          <a:solidFill>
            <a:srgbClr val="0CA417"/>
          </a:solidFill>
        </p:spPr>
        <p:txBody>
          <a:bodyPr rtlCol="0">
            <a:noAutofit/>
          </a:bodyPr>
          <a:lstStyle/>
          <a:p>
            <a:pPr algn="ctr" defTabSz="2651760" eaLnBrk="1" fontAlgn="auto" hangingPunct="1">
              <a:spcAft>
                <a:spcPts val="0"/>
              </a:spcAft>
              <a:defRPr/>
            </a:pPr>
            <a:r>
              <a:rPr lang="pt-BR" sz="12760" b="1" dirty="0">
                <a:solidFill>
                  <a:schemeClr val="bg1"/>
                </a:solidFill>
                <a:latin typeface="+mn-lt"/>
              </a:rPr>
              <a:t>Aparência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BAA0E56-35CE-141E-71C7-32D7A1CBC96D}"/>
              </a:ext>
            </a:extLst>
          </p:cNvPr>
          <p:cNvSpPr txBox="1"/>
          <p:nvPr/>
        </p:nvSpPr>
        <p:spPr>
          <a:xfrm>
            <a:off x="2746375" y="4962525"/>
            <a:ext cx="11337925" cy="6340475"/>
          </a:xfrm>
          <a:prstGeom prst="rect">
            <a:avLst/>
          </a:prstGeom>
          <a:solidFill>
            <a:srgbClr val="DD79BC"/>
          </a:solidFill>
        </p:spPr>
        <p:txBody>
          <a:bodyPr>
            <a:spAutoFit/>
          </a:bodyPr>
          <a:lstStyle/>
          <a:p>
            <a:pPr defTabSz="13258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120" b="1" dirty="0">
                <a:solidFill>
                  <a:prstClr val="black"/>
                </a:solidFill>
                <a:latin typeface="+mn-lt"/>
              </a:rPr>
              <a:t>Aparência </a:t>
            </a:r>
          </a:p>
          <a:p>
            <a:pPr defTabSz="13258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120" b="1" dirty="0">
                <a:solidFill>
                  <a:prstClr val="black"/>
                </a:solidFill>
                <a:latin typeface="+mn-lt"/>
              </a:rPr>
              <a:t>a) Tamanho</a:t>
            </a:r>
          </a:p>
          <a:p>
            <a:pPr defTabSz="13258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120" b="1" dirty="0">
                <a:solidFill>
                  <a:prstClr val="black"/>
                </a:solidFill>
                <a:latin typeface="+mn-lt"/>
              </a:rPr>
              <a:t>b) Cor</a:t>
            </a:r>
          </a:p>
          <a:p>
            <a:pPr defTabSz="13258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120" b="1" dirty="0">
                <a:solidFill>
                  <a:prstClr val="black"/>
                </a:solidFill>
                <a:latin typeface="+mn-lt"/>
              </a:rPr>
              <a:t>c) Brilho </a:t>
            </a:r>
          </a:p>
          <a:p>
            <a:pPr defTabSz="13258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120" b="1" dirty="0">
                <a:solidFill>
                  <a:prstClr val="black"/>
                </a:solidFill>
                <a:latin typeface="+mn-lt"/>
              </a:rPr>
              <a:t>c) Ausência de defeitos</a:t>
            </a:r>
          </a:p>
        </p:txBody>
      </p:sp>
      <p:sp>
        <p:nvSpPr>
          <p:cNvPr id="5" name="Seta para a direita 4">
            <a:extLst>
              <a:ext uri="{FF2B5EF4-FFF2-40B4-BE49-F238E27FC236}">
                <a16:creationId xmlns:a16="http://schemas.microsoft.com/office/drawing/2014/main" id="{22AC054F-8805-2B80-98A9-E0F96E427AE5}"/>
              </a:ext>
            </a:extLst>
          </p:cNvPr>
          <p:cNvSpPr/>
          <p:nvPr/>
        </p:nvSpPr>
        <p:spPr>
          <a:xfrm>
            <a:off x="14863763" y="7370763"/>
            <a:ext cx="3065462" cy="97313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258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5220">
              <a:solidFill>
                <a:prstClr val="white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450CF07-F0B3-D744-FF76-DFE9C2AF8201}"/>
              </a:ext>
            </a:extLst>
          </p:cNvPr>
          <p:cNvSpPr txBox="1"/>
          <p:nvPr/>
        </p:nvSpPr>
        <p:spPr>
          <a:xfrm>
            <a:off x="19146838" y="4962525"/>
            <a:ext cx="15278100" cy="6340475"/>
          </a:xfrm>
          <a:prstGeom prst="rect">
            <a:avLst/>
          </a:prstGeom>
          <a:solidFill>
            <a:srgbClr val="33DD2B"/>
          </a:solidFill>
        </p:spPr>
        <p:txBody>
          <a:bodyPr>
            <a:spAutoFit/>
          </a:bodyPr>
          <a:lstStyle/>
          <a:p>
            <a:pPr defTabSz="13258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120" b="1" dirty="0">
                <a:solidFill>
                  <a:prstClr val="black"/>
                </a:solidFill>
                <a:latin typeface="+mn-lt"/>
              </a:rPr>
              <a:t>Presença de fungos</a:t>
            </a:r>
          </a:p>
          <a:p>
            <a:pPr defTabSz="13258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120" b="1" dirty="0">
                <a:solidFill>
                  <a:prstClr val="black"/>
                </a:solidFill>
                <a:latin typeface="+mn-lt"/>
              </a:rPr>
              <a:t>Crescimento irregular</a:t>
            </a:r>
          </a:p>
          <a:p>
            <a:pPr defTabSz="13258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120" b="1" dirty="0">
                <a:solidFill>
                  <a:prstClr val="black"/>
                </a:solidFill>
                <a:latin typeface="+mn-lt"/>
              </a:rPr>
              <a:t>Coloração pálida (amarelada)</a:t>
            </a:r>
          </a:p>
          <a:p>
            <a:pPr defTabSz="13258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120" b="1" dirty="0">
                <a:solidFill>
                  <a:prstClr val="black"/>
                </a:solidFill>
                <a:latin typeface="+mn-lt"/>
              </a:rPr>
              <a:t>Plântulas tombadas</a:t>
            </a:r>
          </a:p>
          <a:p>
            <a:pPr defTabSz="13258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120" b="1" dirty="0">
                <a:solidFill>
                  <a:prstClr val="black"/>
                </a:solidFill>
                <a:latin typeface="+mn-lt"/>
              </a:rPr>
              <a:t>Presença de resíduos (substratos)</a:t>
            </a:r>
          </a:p>
        </p:txBody>
      </p:sp>
      <p:pic>
        <p:nvPicPr>
          <p:cNvPr id="26630" name="Picture 2" descr="Greenbelt Microgreens recall in B.C., Alberta, due to Listeria concerns |  CTV News">
            <a:extLst>
              <a:ext uri="{FF2B5EF4-FFF2-40B4-BE49-F238E27FC236}">
                <a16:creationId xmlns:a16="http://schemas.microsoft.com/office/drawing/2014/main" id="{4CD45714-EFE8-A555-C8E1-522E8A89C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12252325"/>
            <a:ext cx="10696575" cy="600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4" descr="http://www.microgreenfarm.co/uploads/1/7/1/3/1713150/2659214.jpg">
            <a:extLst>
              <a:ext uri="{FF2B5EF4-FFF2-40B4-BE49-F238E27FC236}">
                <a16:creationId xmlns:a16="http://schemas.microsoft.com/office/drawing/2014/main" id="{30EBEFE1-2D56-1B22-3F8C-FDCD0ADE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425" y="12252325"/>
            <a:ext cx="8782050" cy="649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E981AD4C-ECF9-E56D-F9D8-854FC58C73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46375" y="814388"/>
            <a:ext cx="30495875" cy="2809875"/>
          </a:xfrm>
          <a:prstGeom prst="roundRect">
            <a:avLst/>
          </a:prstGeom>
          <a:solidFill>
            <a:srgbClr val="0CA417"/>
          </a:solidFill>
        </p:spPr>
        <p:txBody>
          <a:bodyPr rtlCol="0">
            <a:noAutofit/>
          </a:bodyPr>
          <a:lstStyle/>
          <a:p>
            <a:pPr algn="ctr" defTabSz="2651760" eaLnBrk="1" fontAlgn="auto" hangingPunct="1">
              <a:spcAft>
                <a:spcPts val="0"/>
              </a:spcAft>
              <a:defRPr/>
            </a:pPr>
            <a:r>
              <a:rPr lang="pt-BR" sz="9600" b="1" dirty="0">
                <a:solidFill>
                  <a:schemeClr val="bg1"/>
                </a:solidFill>
                <a:latin typeface="+mn-lt"/>
              </a:rPr>
              <a:t>Aceitação quanto ao sabor e aroma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3032991-429F-59B0-A668-B7AF68BA965F}"/>
              </a:ext>
            </a:extLst>
          </p:cNvPr>
          <p:cNvSpPr txBox="1"/>
          <p:nvPr/>
        </p:nvSpPr>
        <p:spPr>
          <a:xfrm>
            <a:off x="2492375" y="4508500"/>
            <a:ext cx="29998988" cy="150860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defTabSz="132588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120" b="1" dirty="0">
                <a:solidFill>
                  <a:prstClr val="black"/>
                </a:solidFill>
                <a:latin typeface="+mn-lt"/>
              </a:rPr>
              <a:t>Sabor</a:t>
            </a:r>
          </a:p>
          <a:p>
            <a:pPr marL="1491615" indent="-1491615" defTabSz="132588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lphaLcParenR"/>
              <a:defRPr/>
            </a:pPr>
            <a:r>
              <a:rPr lang="pt-BR" sz="8120" b="1" dirty="0">
                <a:solidFill>
                  <a:prstClr val="black"/>
                </a:solidFill>
                <a:latin typeface="+mn-lt"/>
              </a:rPr>
              <a:t>Neutro: </a:t>
            </a:r>
            <a:r>
              <a:rPr lang="pt-BR" sz="8120" b="1" dirty="0">
                <a:solidFill>
                  <a:srgbClr val="00B050"/>
                </a:solidFill>
                <a:latin typeface="+mn-lt"/>
              </a:rPr>
              <a:t>espinafre</a:t>
            </a:r>
          </a:p>
          <a:p>
            <a:pPr marL="1491615" indent="-1491615" defTabSz="132588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lphaLcParenR"/>
              <a:defRPr/>
            </a:pPr>
            <a:r>
              <a:rPr lang="pt-BR" sz="8120" b="1" dirty="0">
                <a:solidFill>
                  <a:prstClr val="black"/>
                </a:solidFill>
                <a:latin typeface="+mn-lt"/>
              </a:rPr>
              <a:t>Suave: </a:t>
            </a:r>
            <a:r>
              <a:rPr lang="pt-BR" sz="8120" b="1" dirty="0">
                <a:solidFill>
                  <a:srgbClr val="BB5E01"/>
                </a:solidFill>
                <a:latin typeface="+mn-lt"/>
              </a:rPr>
              <a:t>trevo, aveia</a:t>
            </a:r>
          </a:p>
          <a:p>
            <a:pPr marL="1491615" indent="-1491615" defTabSz="132588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lphaLcParenR"/>
              <a:defRPr/>
            </a:pPr>
            <a:r>
              <a:rPr lang="pt-BR" sz="8120" b="1" dirty="0">
                <a:solidFill>
                  <a:prstClr val="black"/>
                </a:solidFill>
                <a:latin typeface="+mn-lt"/>
              </a:rPr>
              <a:t>Azedo, Adstringente: rúcula, agrião</a:t>
            </a:r>
            <a:endParaRPr lang="pt-BR" sz="8120" b="1" dirty="0">
              <a:solidFill>
                <a:srgbClr val="FF0000"/>
              </a:solidFill>
              <a:latin typeface="+mn-lt"/>
            </a:endParaRPr>
          </a:p>
          <a:p>
            <a:pPr marL="1491615" indent="-1491615" defTabSz="132588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lphaLcParenR"/>
              <a:defRPr/>
            </a:pPr>
            <a:r>
              <a:rPr lang="pt-BR" sz="8120" b="1" dirty="0">
                <a:solidFill>
                  <a:prstClr val="black"/>
                </a:solidFill>
                <a:latin typeface="+mn-lt"/>
              </a:rPr>
              <a:t>Picante: </a:t>
            </a:r>
            <a:r>
              <a:rPr lang="pt-BR" sz="8120" b="1" dirty="0">
                <a:solidFill>
                  <a:srgbClr val="B71197"/>
                </a:solidFill>
                <a:latin typeface="+mn-lt"/>
              </a:rPr>
              <a:t>rabanete, mostarda, rúcula</a:t>
            </a:r>
          </a:p>
          <a:p>
            <a:pPr marL="1491615" indent="-1491615" defTabSz="132588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lphaLcParenR"/>
              <a:defRPr/>
            </a:pPr>
            <a:r>
              <a:rPr lang="pt-BR" sz="8120" b="1" dirty="0">
                <a:solidFill>
                  <a:prstClr val="black"/>
                </a:solidFill>
                <a:latin typeface="+mn-lt"/>
              </a:rPr>
              <a:t>Amargo: </a:t>
            </a:r>
            <a:r>
              <a:rPr lang="pt-BR" sz="8120" b="1" dirty="0">
                <a:solidFill>
                  <a:srgbClr val="0070C0"/>
                </a:solidFill>
                <a:latin typeface="+mn-lt"/>
              </a:rPr>
              <a:t>pepino, melão</a:t>
            </a:r>
          </a:p>
          <a:p>
            <a:pPr marL="1491615" indent="-1491615" defTabSz="132588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lphaLcParenR"/>
              <a:defRPr/>
            </a:pPr>
            <a:r>
              <a:rPr lang="pt-BR" sz="8120" b="1" dirty="0">
                <a:solidFill>
                  <a:prstClr val="black"/>
                </a:solidFill>
                <a:latin typeface="+mn-lt"/>
              </a:rPr>
              <a:t>Adocicado: </a:t>
            </a:r>
            <a:r>
              <a:rPr lang="pt-BR" sz="8120" b="1" dirty="0">
                <a:solidFill>
                  <a:srgbClr val="C00000"/>
                </a:solidFill>
                <a:latin typeface="+mn-lt"/>
              </a:rPr>
              <a:t>beterraba e chia (terroso), milho</a:t>
            </a:r>
          </a:p>
          <a:p>
            <a:pPr marL="1491615" indent="-1491615" defTabSz="132588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lphaLcParenR"/>
              <a:defRPr/>
            </a:pPr>
            <a:endParaRPr lang="pt-BR" sz="8120" b="1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27652" name="Picture 2" descr="Organic microgreens">
            <a:extLst>
              <a:ext uri="{FF2B5EF4-FFF2-40B4-BE49-F238E27FC236}">
                <a16:creationId xmlns:a16="http://schemas.microsoft.com/office/drawing/2014/main" id="{6E775789-EA99-4179-A4F3-D44D58DE1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4038" y="6516688"/>
            <a:ext cx="13227050" cy="860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aixaDeTexto 1">
            <a:extLst>
              <a:ext uri="{FF2B5EF4-FFF2-40B4-BE49-F238E27FC236}">
                <a16:creationId xmlns:a16="http://schemas.microsoft.com/office/drawing/2014/main" id="{DF2E1522-B049-A09D-6C1E-619A2D68E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0200" y="2209800"/>
            <a:ext cx="18084800" cy="1323975"/>
          </a:xfrm>
          <a:prstGeom prst="rect">
            <a:avLst/>
          </a:prstGeom>
          <a:solidFill>
            <a:srgbClr val="0CA4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8000" b="1">
                <a:solidFill>
                  <a:schemeClr val="bg1"/>
                </a:solidFill>
              </a:rPr>
              <a:t>Novas  tendências do setor de alimentos</a:t>
            </a:r>
          </a:p>
        </p:txBody>
      </p:sp>
      <p:sp>
        <p:nvSpPr>
          <p:cNvPr id="3" name="Espaço Reservado para Texto 4">
            <a:extLst>
              <a:ext uri="{FF2B5EF4-FFF2-40B4-BE49-F238E27FC236}">
                <a16:creationId xmlns:a16="http://schemas.microsoft.com/office/drawing/2014/main" id="{36434C00-1E5E-786F-8FD6-227F0845662B}"/>
              </a:ext>
            </a:extLst>
          </p:cNvPr>
          <p:cNvSpPr txBox="1">
            <a:spLocks/>
          </p:cNvSpPr>
          <p:nvPr/>
        </p:nvSpPr>
        <p:spPr>
          <a:xfrm>
            <a:off x="1828800" y="4968875"/>
            <a:ext cx="22855238" cy="11303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8000" b="1" dirty="0"/>
              <a:t>Produção de alimentos focada em plantas.</a:t>
            </a:r>
          </a:p>
        </p:txBody>
      </p:sp>
      <p:pic>
        <p:nvPicPr>
          <p:cNvPr id="4" name="Picture 2" descr="Resultado de imagem para livestock free food pdf crops">
            <a:extLst>
              <a:ext uri="{FF2B5EF4-FFF2-40B4-BE49-F238E27FC236}">
                <a16:creationId xmlns:a16="http://schemas.microsoft.com/office/drawing/2014/main" id="{0C174072-1E05-E010-F959-FCC7650C5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55638" y="11477625"/>
            <a:ext cx="7212012" cy="5495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5" name="Picture 8" descr="soybean field">
            <a:extLst>
              <a:ext uri="{FF2B5EF4-FFF2-40B4-BE49-F238E27FC236}">
                <a16:creationId xmlns:a16="http://schemas.microsoft.com/office/drawing/2014/main" id="{91C3398F-6022-3771-B715-990E597D1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7175500"/>
            <a:ext cx="8720137" cy="65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Fruit and vegetables">
            <a:extLst>
              <a:ext uri="{FF2B5EF4-FFF2-40B4-BE49-F238E27FC236}">
                <a16:creationId xmlns:a16="http://schemas.microsoft.com/office/drawing/2014/main" id="{A7542761-A0BD-D58D-43D2-9381FA431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833475" y="7175500"/>
            <a:ext cx="9513888" cy="6557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529FE247-E381-120B-3187-63BF4F929B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39800" y="1160463"/>
            <a:ext cx="30495875" cy="2217737"/>
          </a:xfrm>
          <a:prstGeom prst="roundRect">
            <a:avLst/>
          </a:prstGeom>
          <a:solidFill>
            <a:srgbClr val="0CA417"/>
          </a:solidFill>
        </p:spPr>
        <p:txBody>
          <a:bodyPr rtlCol="0">
            <a:noAutofit/>
          </a:bodyPr>
          <a:lstStyle/>
          <a:p>
            <a:pPr algn="ctr" defTabSz="2651760" eaLnBrk="1" fontAlgn="auto" hangingPunct="1">
              <a:spcAft>
                <a:spcPts val="0"/>
              </a:spcAft>
              <a:defRPr/>
            </a:pPr>
            <a:r>
              <a:rPr lang="pt-BR" sz="12760" b="1" dirty="0">
                <a:solidFill>
                  <a:schemeClr val="bg1"/>
                </a:solidFill>
                <a:latin typeface="+mn-lt"/>
              </a:rPr>
              <a:t>Hortaliças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ED987FB5-5454-608F-D453-F1177EE84281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2097088" y="4811713"/>
          <a:ext cx="30495875" cy="769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7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7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32171">
                <a:tc>
                  <a:txBody>
                    <a:bodyPr/>
                    <a:lstStyle/>
                    <a:p>
                      <a:r>
                        <a:rPr lang="pt-BR" sz="7000" dirty="0"/>
                        <a:t>Família</a:t>
                      </a:r>
                    </a:p>
                  </a:txBody>
                  <a:tcPr marL="265182" marR="265182" marT="132599" marB="132599"/>
                </a:tc>
                <a:tc>
                  <a:txBody>
                    <a:bodyPr/>
                    <a:lstStyle/>
                    <a:p>
                      <a:r>
                        <a:rPr lang="pt-BR" sz="7000" dirty="0"/>
                        <a:t>Espécies</a:t>
                      </a:r>
                    </a:p>
                  </a:txBody>
                  <a:tcPr marL="265182" marR="265182" marT="132599" marB="13259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6117">
                <a:tc>
                  <a:txBody>
                    <a:bodyPr/>
                    <a:lstStyle/>
                    <a:p>
                      <a:r>
                        <a:rPr lang="pt-BR" sz="7000" b="1" i="1" dirty="0" err="1"/>
                        <a:t>Brassicaceae</a:t>
                      </a:r>
                      <a:endParaRPr lang="pt-BR" sz="7000" b="1" i="1" dirty="0"/>
                    </a:p>
                  </a:txBody>
                  <a:tcPr marL="265182" marR="265182" marT="132599" marB="132599"/>
                </a:tc>
                <a:tc>
                  <a:txBody>
                    <a:bodyPr/>
                    <a:lstStyle/>
                    <a:p>
                      <a:r>
                        <a:rPr lang="pt-BR" sz="7000" dirty="0"/>
                        <a:t>Brócolis, couve, couve-de-Bruxelas, couve-flor, mostarda, rabanete repolho</a:t>
                      </a:r>
                      <a:r>
                        <a:rPr lang="pt-BR" sz="7000" baseline="0" dirty="0"/>
                        <a:t>, rúcula</a:t>
                      </a:r>
                      <a:endParaRPr lang="pt-BR" sz="7000" dirty="0"/>
                    </a:p>
                  </a:txBody>
                  <a:tcPr marL="265182" marR="265182" marT="132599" marB="13259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7912">
                <a:tc>
                  <a:txBody>
                    <a:bodyPr/>
                    <a:lstStyle/>
                    <a:p>
                      <a:endParaRPr lang="pt-BR" sz="7000" dirty="0"/>
                    </a:p>
                  </a:txBody>
                  <a:tcPr marL="265182" marR="265182" marT="132599" marB="132599"/>
                </a:tc>
                <a:tc>
                  <a:txBody>
                    <a:bodyPr/>
                    <a:lstStyle/>
                    <a:p>
                      <a:r>
                        <a:rPr lang="pt-BR" sz="7000" dirty="0"/>
                        <a:t>Mostarda</a:t>
                      </a:r>
                      <a:r>
                        <a:rPr lang="pt-BR" sz="7000" baseline="0" dirty="0"/>
                        <a:t> roxa, rabanete, repolho roxo</a:t>
                      </a:r>
                      <a:endParaRPr lang="pt-BR" sz="7000" dirty="0"/>
                    </a:p>
                  </a:txBody>
                  <a:tcPr marL="265182" marR="265182" marT="132599" marB="13259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8689" name="Picture 2" descr="A Grade Broccoli Microgreens, Packaging Type: Box, Packaging Size: 800 grams">
            <a:extLst>
              <a:ext uri="{FF2B5EF4-FFF2-40B4-BE49-F238E27FC236}">
                <a16:creationId xmlns:a16="http://schemas.microsoft.com/office/drawing/2014/main" id="{9DB0B167-7693-061A-2601-CD7900B17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63" y="12858750"/>
            <a:ext cx="5922962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0" name="Picture 4" descr="https://images-na.ssl-images-amazon.com/images/I/71yyjqEXyXL._AC_SL1500_.jpg">
            <a:extLst>
              <a:ext uri="{FF2B5EF4-FFF2-40B4-BE49-F238E27FC236}">
                <a16:creationId xmlns:a16="http://schemas.microsoft.com/office/drawing/2014/main" id="{9FB3A628-ABC8-5902-2261-9D70D50A3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425" y="12858750"/>
            <a:ext cx="5475288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Picture 6" descr="https://images-na.ssl-images-amazon.com/images/I/51X6TSszdqL.jpg">
            <a:extLst>
              <a:ext uri="{FF2B5EF4-FFF2-40B4-BE49-F238E27FC236}">
                <a16:creationId xmlns:a16="http://schemas.microsoft.com/office/drawing/2014/main" id="{0AE43F34-E65E-B290-4594-2B7FCE8F6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9338" y="12858750"/>
            <a:ext cx="531812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2" name="Picture 8" descr="https://images-na.ssl-images-amazon.com/images/I/71VKm-QtXJL._AC_SL1500_.jpg">
            <a:extLst>
              <a:ext uri="{FF2B5EF4-FFF2-40B4-BE49-F238E27FC236}">
                <a16:creationId xmlns:a16="http://schemas.microsoft.com/office/drawing/2014/main" id="{3BC30710-05F1-1999-BEB5-180C898DC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8100" y="13119100"/>
            <a:ext cx="5257800" cy="339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DB495FAB-9831-94C1-6DD3-7F906297080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00200" y="1143000"/>
            <a:ext cx="30495875" cy="1701800"/>
          </a:xfrm>
          <a:prstGeom prst="roundRect">
            <a:avLst/>
          </a:prstGeom>
          <a:solidFill>
            <a:srgbClr val="0CA417"/>
          </a:solidFill>
        </p:spPr>
        <p:txBody>
          <a:bodyPr rtlCol="0">
            <a:noAutofit/>
          </a:bodyPr>
          <a:lstStyle/>
          <a:p>
            <a:pPr algn="ctr" defTabSz="2651760" eaLnBrk="1" fontAlgn="auto" hangingPunct="1">
              <a:spcAft>
                <a:spcPts val="0"/>
              </a:spcAft>
              <a:defRPr/>
            </a:pPr>
            <a:r>
              <a:rPr lang="pt-BR" sz="12760" b="1" dirty="0">
                <a:solidFill>
                  <a:schemeClr val="bg1"/>
                </a:solidFill>
                <a:latin typeface="+mn-lt"/>
              </a:rPr>
              <a:t>Hortaliças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55AB8B4E-4298-FFC4-42BF-49C4DCA3E915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1963738" y="4919663"/>
          <a:ext cx="30495875" cy="3730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7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7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31924">
                <a:tc>
                  <a:txBody>
                    <a:bodyPr/>
                    <a:lstStyle/>
                    <a:p>
                      <a:r>
                        <a:rPr lang="pt-BR" sz="7000" dirty="0"/>
                        <a:t>Família</a:t>
                      </a:r>
                    </a:p>
                  </a:txBody>
                  <a:tcPr marL="265182" marR="265182" marT="132573" marB="132573"/>
                </a:tc>
                <a:tc>
                  <a:txBody>
                    <a:bodyPr/>
                    <a:lstStyle/>
                    <a:p>
                      <a:r>
                        <a:rPr lang="pt-BR" sz="7000" dirty="0"/>
                        <a:t>Espécies</a:t>
                      </a:r>
                    </a:p>
                  </a:txBody>
                  <a:tcPr marL="265182" marR="265182" marT="132573" marB="13257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701">
                <a:tc>
                  <a:txBody>
                    <a:bodyPr/>
                    <a:lstStyle/>
                    <a:p>
                      <a:r>
                        <a:rPr lang="pt-BR" sz="7000" b="1" i="1" dirty="0" err="1"/>
                        <a:t>Asteraceae</a:t>
                      </a:r>
                      <a:endParaRPr lang="pt-BR" sz="7000" b="1" i="1" dirty="0"/>
                    </a:p>
                  </a:txBody>
                  <a:tcPr marL="265182" marR="265182" marT="132573" marB="132573"/>
                </a:tc>
                <a:tc>
                  <a:txBody>
                    <a:bodyPr/>
                    <a:lstStyle/>
                    <a:p>
                      <a:r>
                        <a:rPr lang="pt-BR" sz="7000" dirty="0"/>
                        <a:t>Alface, chicória, endívia,</a:t>
                      </a:r>
                      <a:r>
                        <a:rPr lang="pt-BR" sz="7000" baseline="0" dirty="0"/>
                        <a:t> escarola, </a:t>
                      </a:r>
                      <a:r>
                        <a:rPr lang="pt-BR" sz="7000" baseline="0" dirty="0" err="1"/>
                        <a:t>radichio</a:t>
                      </a:r>
                      <a:endParaRPr lang="pt-BR" sz="7000" dirty="0"/>
                    </a:p>
                  </a:txBody>
                  <a:tcPr marL="265182" marR="265182" marT="132573" marB="13257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9710" name="Picture 4" descr="https://images-na.ssl-images-amazon.com/images/I/71O5q69LnWL._AC_SL1500_.jpg">
            <a:extLst>
              <a:ext uri="{FF2B5EF4-FFF2-40B4-BE49-F238E27FC236}">
                <a16:creationId xmlns:a16="http://schemas.microsoft.com/office/drawing/2014/main" id="{E1C89E1F-2A8B-CD9C-F2F6-95492E8DC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8" y="10136188"/>
            <a:ext cx="5210175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6" descr="https://images-na.ssl-images-amazon.com/images/I/71nQbTNJozL._SL1344_.jpg">
            <a:extLst>
              <a:ext uri="{FF2B5EF4-FFF2-40B4-BE49-F238E27FC236}">
                <a16:creationId xmlns:a16="http://schemas.microsoft.com/office/drawing/2014/main" id="{DDDB321F-C865-9399-C295-824CF7FDD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988" y="9678988"/>
            <a:ext cx="5526087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8C499A3F-029D-4707-B9A7-C8CB764FE5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60663" y="1023938"/>
            <a:ext cx="30487937" cy="2260600"/>
          </a:xfrm>
          <a:prstGeom prst="roundRect">
            <a:avLst/>
          </a:prstGeom>
          <a:solidFill>
            <a:srgbClr val="0CA417"/>
          </a:solidFill>
        </p:spPr>
        <p:txBody>
          <a:bodyPr rtlCol="0">
            <a:noAutofit/>
          </a:bodyPr>
          <a:lstStyle/>
          <a:p>
            <a:pPr algn="ctr" defTabSz="2651760" eaLnBrk="1" fontAlgn="auto" hangingPunct="1">
              <a:spcAft>
                <a:spcPts val="0"/>
              </a:spcAft>
              <a:defRPr/>
            </a:pPr>
            <a:r>
              <a:rPr lang="pt-BR" sz="12760" b="1" dirty="0">
                <a:solidFill>
                  <a:schemeClr val="bg1"/>
                </a:solidFill>
                <a:latin typeface="+mn-lt"/>
              </a:rPr>
              <a:t>Hortaliças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AF4C9636-CC52-C07E-E31B-C290A9657672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1922463" y="4719638"/>
          <a:ext cx="30494287" cy="3336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7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7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31834">
                <a:tc>
                  <a:txBody>
                    <a:bodyPr/>
                    <a:lstStyle/>
                    <a:p>
                      <a:r>
                        <a:rPr lang="pt-BR" sz="7000" dirty="0"/>
                        <a:t>Família</a:t>
                      </a:r>
                    </a:p>
                  </a:txBody>
                  <a:tcPr marL="265168" marR="265168" marT="132523" marB="132523"/>
                </a:tc>
                <a:tc>
                  <a:txBody>
                    <a:bodyPr/>
                    <a:lstStyle/>
                    <a:p>
                      <a:r>
                        <a:rPr lang="pt-BR" sz="7000" dirty="0"/>
                        <a:t>Espécies</a:t>
                      </a:r>
                    </a:p>
                  </a:txBody>
                  <a:tcPr marL="265168" marR="265168" marT="132523" marB="13252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5091">
                <a:tc>
                  <a:txBody>
                    <a:bodyPr/>
                    <a:lstStyle/>
                    <a:p>
                      <a:r>
                        <a:rPr lang="pt-BR" sz="7000" b="1" i="1" dirty="0" err="1"/>
                        <a:t>Apiaceae</a:t>
                      </a:r>
                      <a:endParaRPr lang="pt-BR" sz="7000" b="1" i="1" dirty="0"/>
                    </a:p>
                  </a:txBody>
                  <a:tcPr marL="265168" marR="265168" marT="132523" marB="132523"/>
                </a:tc>
                <a:tc>
                  <a:txBody>
                    <a:bodyPr/>
                    <a:lstStyle/>
                    <a:p>
                      <a:r>
                        <a:rPr lang="pt-BR" sz="7000" dirty="0"/>
                        <a:t>Aipo, cenoura,</a:t>
                      </a:r>
                      <a:r>
                        <a:rPr lang="pt-BR" sz="7000" baseline="0" dirty="0"/>
                        <a:t> erva-doce</a:t>
                      </a:r>
                      <a:endParaRPr lang="pt-BR" sz="7000" dirty="0"/>
                    </a:p>
                  </a:txBody>
                  <a:tcPr marL="265168" marR="265168" marT="132523" marB="1325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734" name="Picture 2" descr="https://sproutpeople.org/media/catalog/product/cache/1/image/670x540/17c77d3ac38de90e9cd747bfa183af58/c/e/celery03.jpg">
            <a:extLst>
              <a:ext uri="{FF2B5EF4-FFF2-40B4-BE49-F238E27FC236}">
                <a16:creationId xmlns:a16="http://schemas.microsoft.com/office/drawing/2014/main" id="{BEC489BD-2F93-6492-AABA-26CAB885E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3" y="8564563"/>
            <a:ext cx="78740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6" descr="https://www.simplyfresh.co.in/wp-content/uploads/2019/11/2_carrot-microgreens.png">
            <a:extLst>
              <a:ext uri="{FF2B5EF4-FFF2-40B4-BE49-F238E27FC236}">
                <a16:creationId xmlns:a16="http://schemas.microsoft.com/office/drawing/2014/main" id="{2C98B219-D9FB-A77A-3071-60887A971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3050" y="8056563"/>
            <a:ext cx="8115300" cy="811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B4B3439C-AB7E-02DA-B309-6E47E27A16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03638" y="1912938"/>
            <a:ext cx="30495875" cy="1649412"/>
          </a:xfrm>
          <a:prstGeom prst="roundRect">
            <a:avLst/>
          </a:prstGeom>
          <a:solidFill>
            <a:srgbClr val="0CA417"/>
          </a:solidFill>
        </p:spPr>
        <p:txBody>
          <a:bodyPr rtlCol="0">
            <a:noAutofit/>
          </a:bodyPr>
          <a:lstStyle/>
          <a:p>
            <a:pPr algn="ctr" defTabSz="2651760" eaLnBrk="1" fontAlgn="auto" hangingPunct="1">
              <a:spcAft>
                <a:spcPts val="0"/>
              </a:spcAft>
              <a:defRPr/>
            </a:pPr>
            <a:r>
              <a:rPr lang="pt-BR" sz="12760" b="1" dirty="0" err="1">
                <a:solidFill>
                  <a:schemeClr val="bg1"/>
                </a:solidFill>
                <a:latin typeface="+mn-lt"/>
              </a:rPr>
              <a:t>Microverdes</a:t>
            </a:r>
            <a:endParaRPr lang="pt-BR" sz="1276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1747" name="Picture 2" descr="CABBAGE microgreens, 10 days since sown">
            <a:extLst>
              <a:ext uri="{FF2B5EF4-FFF2-40B4-BE49-F238E27FC236}">
                <a16:creationId xmlns:a16="http://schemas.microsoft.com/office/drawing/2014/main" id="{8F4549CE-08CC-596E-73DE-449734594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75" y="4221163"/>
            <a:ext cx="7856538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red cabbage microgreens grown in soil">
            <a:extLst>
              <a:ext uri="{FF2B5EF4-FFF2-40B4-BE49-F238E27FC236}">
                <a16:creationId xmlns:a16="http://schemas.microsoft.com/office/drawing/2014/main" id="{ADAB8E3D-EE15-4B8B-A1F3-DEAF1DF29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8638" y="4745038"/>
            <a:ext cx="6992937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 descr="Microgreen. sementes de mostarda germinadas no tapete de linho close-up Foto gratuita">
            <a:extLst>
              <a:ext uri="{FF2B5EF4-FFF2-40B4-BE49-F238E27FC236}">
                <a16:creationId xmlns:a16="http://schemas.microsoft.com/office/drawing/2014/main" id="{19754914-ED1A-76B3-C702-E32360E37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7413" y="4745038"/>
            <a:ext cx="8429625" cy="561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8" descr="https://images-na.ssl-images-amazon.com/images/I/71VKm-QtXJL._AC_SL1500_.jpg">
            <a:extLst>
              <a:ext uri="{FF2B5EF4-FFF2-40B4-BE49-F238E27FC236}">
                <a16:creationId xmlns:a16="http://schemas.microsoft.com/office/drawing/2014/main" id="{9A0FA0E8-1434-6BF1-0B75-3437753CB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50" y="12909550"/>
            <a:ext cx="8269288" cy="534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0" descr="https://cdn.shopify.com/s/files/1/1022/5071/products/radish-sprouts-microgreens-seeds-red-rambo-specifically-used-for-sprouting-asian-vegetable-1_1800x1800.jpg?v=1601248870">
            <a:extLst>
              <a:ext uri="{FF2B5EF4-FFF2-40B4-BE49-F238E27FC236}">
                <a16:creationId xmlns:a16="http://schemas.microsoft.com/office/drawing/2014/main" id="{17618096-9580-53F1-2123-62089122B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1738" y="12442825"/>
            <a:ext cx="8866187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4" descr="Amaranth • Vitality Farms • Lakeland, FL • Vegetable Confetti • Micro Greens">
            <a:extLst>
              <a:ext uri="{FF2B5EF4-FFF2-40B4-BE49-F238E27FC236}">
                <a16:creationId xmlns:a16="http://schemas.microsoft.com/office/drawing/2014/main" id="{2840EE85-3DB8-B80B-D4E8-FBA99EA1C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3738" y="12366625"/>
            <a:ext cx="5548312" cy="554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7A81F7D4-7410-8DB7-B3D8-DE582B3DA5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27325" y="1098550"/>
            <a:ext cx="30495875" cy="2233613"/>
          </a:xfrm>
          <a:prstGeom prst="roundRect">
            <a:avLst/>
          </a:prstGeom>
          <a:solidFill>
            <a:srgbClr val="0CA417"/>
          </a:solidFill>
        </p:spPr>
        <p:txBody>
          <a:bodyPr rtlCol="0">
            <a:noAutofit/>
          </a:bodyPr>
          <a:lstStyle/>
          <a:p>
            <a:pPr algn="ctr" defTabSz="2651760" eaLnBrk="1" fontAlgn="auto" hangingPunct="1">
              <a:spcAft>
                <a:spcPts val="0"/>
              </a:spcAft>
              <a:defRPr/>
            </a:pPr>
            <a:r>
              <a:rPr lang="pt-BR" sz="12760" b="1" dirty="0">
                <a:solidFill>
                  <a:schemeClr val="bg1"/>
                </a:solidFill>
                <a:latin typeface="+mn-lt"/>
              </a:rPr>
              <a:t>Mix de </a:t>
            </a:r>
            <a:r>
              <a:rPr lang="pt-BR" sz="12760" b="1" dirty="0" err="1">
                <a:solidFill>
                  <a:schemeClr val="bg1"/>
                </a:solidFill>
                <a:latin typeface="+mn-lt"/>
              </a:rPr>
              <a:t>microverdes</a:t>
            </a:r>
            <a:endParaRPr lang="pt-BR" sz="1276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2771" name="Picture 2" descr="Confetti Radish Micro Mix">
            <a:extLst>
              <a:ext uri="{FF2B5EF4-FFF2-40B4-BE49-F238E27FC236}">
                <a16:creationId xmlns:a16="http://schemas.microsoft.com/office/drawing/2014/main" id="{C551C394-73D7-C099-542A-84D67871D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4278313"/>
            <a:ext cx="8286750" cy="828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87CE685-742E-B5E3-1374-90E27567887C}"/>
              </a:ext>
            </a:extLst>
          </p:cNvPr>
          <p:cNvSpPr txBox="1"/>
          <p:nvPr/>
        </p:nvSpPr>
        <p:spPr>
          <a:xfrm>
            <a:off x="4403725" y="12565063"/>
            <a:ext cx="8961438" cy="1163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3258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960" dirty="0">
                <a:solidFill>
                  <a:prstClr val="black"/>
                </a:solidFill>
                <a:latin typeface="+mn-lt"/>
              </a:rPr>
              <a:t>Rabanetes verde e roxo</a:t>
            </a:r>
          </a:p>
        </p:txBody>
      </p:sp>
      <p:pic>
        <p:nvPicPr>
          <p:cNvPr id="32773" name="Picture 4" descr="Mild Micro Mix">
            <a:extLst>
              <a:ext uri="{FF2B5EF4-FFF2-40B4-BE49-F238E27FC236}">
                <a16:creationId xmlns:a16="http://schemas.microsoft.com/office/drawing/2014/main" id="{89073CC6-9598-451F-F150-73B3285EF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5725" y="4025900"/>
            <a:ext cx="8286750" cy="828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2334985-5E54-052D-BB6C-7728FD5DE55D}"/>
              </a:ext>
            </a:extLst>
          </p:cNvPr>
          <p:cNvSpPr txBox="1"/>
          <p:nvPr/>
        </p:nvSpPr>
        <p:spPr>
          <a:xfrm>
            <a:off x="17149763" y="13007975"/>
            <a:ext cx="12257087" cy="1163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3258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960" dirty="0">
                <a:solidFill>
                  <a:prstClr val="black"/>
                </a:solidFill>
                <a:latin typeface="+mn-lt"/>
              </a:rPr>
              <a:t>Couve, couve-rábano e repolho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DCE42669-5533-F256-6359-35FB45AEC2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51125" y="1651000"/>
            <a:ext cx="30495875" cy="2108200"/>
          </a:xfrm>
          <a:prstGeom prst="roundRect">
            <a:avLst/>
          </a:prstGeom>
          <a:solidFill>
            <a:srgbClr val="0CA417"/>
          </a:solidFill>
        </p:spPr>
        <p:txBody>
          <a:bodyPr rtlCol="0">
            <a:noAutofit/>
          </a:bodyPr>
          <a:lstStyle/>
          <a:p>
            <a:pPr algn="ctr" defTabSz="2651760" eaLnBrk="1" fontAlgn="auto" hangingPunct="1">
              <a:spcAft>
                <a:spcPts val="0"/>
              </a:spcAft>
              <a:defRPr/>
            </a:pPr>
            <a:r>
              <a:rPr lang="pt-BR" sz="12760" b="1" dirty="0">
                <a:solidFill>
                  <a:schemeClr val="bg1"/>
                </a:solidFill>
                <a:latin typeface="+mn-lt"/>
              </a:rPr>
              <a:t>ERVAS AROMÁTICAS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E43F5190-4DB2-56F0-9A40-167675FCA215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2311400" y="4613275"/>
          <a:ext cx="30495875" cy="7350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7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7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31971">
                <a:tc>
                  <a:txBody>
                    <a:bodyPr/>
                    <a:lstStyle/>
                    <a:p>
                      <a:r>
                        <a:rPr lang="pt-BR" sz="7000" dirty="0"/>
                        <a:t>Família</a:t>
                      </a:r>
                    </a:p>
                  </a:txBody>
                  <a:tcPr marL="265182" marR="265182" marT="132586" marB="132586"/>
                </a:tc>
                <a:tc>
                  <a:txBody>
                    <a:bodyPr/>
                    <a:lstStyle/>
                    <a:p>
                      <a:r>
                        <a:rPr lang="pt-BR" sz="7000" dirty="0"/>
                        <a:t>Espécies</a:t>
                      </a:r>
                    </a:p>
                  </a:txBody>
                  <a:tcPr marL="265182" marR="265182" marT="132586" marB="13258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6051">
                <a:tc>
                  <a:txBody>
                    <a:bodyPr/>
                    <a:lstStyle/>
                    <a:p>
                      <a:r>
                        <a:rPr lang="pt-BR" sz="8100" b="1" i="1" dirty="0" err="1">
                          <a:solidFill>
                            <a:schemeClr val="tx1"/>
                          </a:solidFill>
                        </a:rPr>
                        <a:t>Lamiaceae</a:t>
                      </a:r>
                      <a:endParaRPr lang="pt-BR" sz="81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265182" marR="265182" marT="132586" marB="132586"/>
                </a:tc>
                <a:tc>
                  <a:txBody>
                    <a:bodyPr/>
                    <a:lstStyle/>
                    <a:p>
                      <a:r>
                        <a:rPr lang="pt-BR" sz="8100" dirty="0">
                          <a:solidFill>
                            <a:schemeClr val="tx1"/>
                          </a:solidFill>
                        </a:rPr>
                        <a:t>Manjericão</a:t>
                      </a:r>
                    </a:p>
                  </a:txBody>
                  <a:tcPr marL="265182" marR="265182" marT="132586" marB="13258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6051">
                <a:tc>
                  <a:txBody>
                    <a:bodyPr/>
                    <a:lstStyle/>
                    <a:p>
                      <a:r>
                        <a:rPr lang="pt-BR" sz="8100" b="1" dirty="0" err="1"/>
                        <a:t>Apiaceae</a:t>
                      </a:r>
                      <a:endParaRPr lang="pt-BR" sz="8100" b="1" dirty="0"/>
                    </a:p>
                  </a:txBody>
                  <a:tcPr marL="265182" marR="265182" marT="132586" marB="132586"/>
                </a:tc>
                <a:tc>
                  <a:txBody>
                    <a:bodyPr/>
                    <a:lstStyle/>
                    <a:p>
                      <a:r>
                        <a:rPr lang="pt-BR" sz="8100" dirty="0"/>
                        <a:t>Coentro, cominho</a:t>
                      </a:r>
                    </a:p>
                  </a:txBody>
                  <a:tcPr marL="265182" marR="265182" marT="132586" marB="13258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6051">
                <a:tc>
                  <a:txBody>
                    <a:bodyPr/>
                    <a:lstStyle/>
                    <a:p>
                      <a:r>
                        <a:rPr lang="pt-BR" sz="81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Amaryllidaceae</a:t>
                      </a:r>
                      <a:endParaRPr lang="pt-BR" sz="8100" b="1" dirty="0"/>
                    </a:p>
                  </a:txBody>
                  <a:tcPr marL="265182" marR="265182" marT="132586" marB="132586"/>
                </a:tc>
                <a:tc>
                  <a:txBody>
                    <a:bodyPr/>
                    <a:lstStyle/>
                    <a:p>
                      <a:r>
                        <a:rPr lang="pt-BR" sz="8100" dirty="0"/>
                        <a:t>Cebolinha</a:t>
                      </a:r>
                    </a:p>
                  </a:txBody>
                  <a:tcPr marL="265182" marR="265182" marT="132586" marB="13258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3812" name="Picture 2" descr="https://images-na.ssl-images-amazon.com/images/I/81ayqamH23L._AC_SL1500_.jpg">
            <a:extLst>
              <a:ext uri="{FF2B5EF4-FFF2-40B4-BE49-F238E27FC236}">
                <a16:creationId xmlns:a16="http://schemas.microsoft.com/office/drawing/2014/main" id="{9E7F3F68-8FE0-06A6-FCA9-C1BF2733A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13442950"/>
            <a:ext cx="8634412" cy="474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3" name="Picture 4" descr="Cilantro Micro-Greens">
            <a:extLst>
              <a:ext uri="{FF2B5EF4-FFF2-40B4-BE49-F238E27FC236}">
                <a16:creationId xmlns:a16="http://schemas.microsoft.com/office/drawing/2014/main" id="{3F4BA98E-689B-2A1A-BBDC-D5592D1C9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875" y="13123863"/>
            <a:ext cx="6754813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4" name="Picture 6" descr="https://images-na.ssl-images-amazon.com/images/I/81IClfSq9xL._AC_SL1500_.jpg">
            <a:extLst>
              <a:ext uri="{FF2B5EF4-FFF2-40B4-BE49-F238E27FC236}">
                <a16:creationId xmlns:a16="http://schemas.microsoft.com/office/drawing/2014/main" id="{2DAF6064-7ECB-6960-DBFA-2B97560EC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2338" y="12203113"/>
            <a:ext cx="7042150" cy="61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DA645E4-E182-489A-E45E-B380C26FC63B}"/>
              </a:ext>
            </a:extLst>
          </p:cNvPr>
          <p:cNvGraphicFramePr>
            <a:graphicFrameLocks noGrp="1"/>
          </p:cNvGraphicFramePr>
          <p:nvPr/>
        </p:nvGraphicFramePr>
        <p:xfrm>
          <a:off x="1701800" y="5238750"/>
          <a:ext cx="21169313" cy="10363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842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9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480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71579">
                <a:tc>
                  <a:txBody>
                    <a:bodyPr/>
                    <a:lstStyle/>
                    <a:p>
                      <a:endParaRPr lang="pt-BR" sz="8000" dirty="0">
                        <a:latin typeface="+mn-lt"/>
                      </a:endParaRPr>
                    </a:p>
                    <a:p>
                      <a:pPr algn="ctr"/>
                      <a:r>
                        <a:rPr lang="pt-BR" sz="8000" b="1" dirty="0">
                          <a:solidFill>
                            <a:schemeClr val="tx1"/>
                          </a:solidFill>
                          <a:latin typeface="+mn-lt"/>
                        </a:rPr>
                        <a:t>Composto</a:t>
                      </a:r>
                    </a:p>
                  </a:txBody>
                  <a:tcPr marL="265172" marR="265172" marT="132590" marB="1325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t-BR" sz="8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65172" marR="265172" marT="132590" marB="1325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pt-BR" sz="8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65172" marR="265172" marT="132590" marB="1325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3613">
                <a:tc>
                  <a:txBody>
                    <a:bodyPr/>
                    <a:lstStyle/>
                    <a:p>
                      <a:r>
                        <a:rPr lang="pt-BR" sz="8000" dirty="0" err="1">
                          <a:latin typeface="+mn-lt"/>
                        </a:rPr>
                        <a:t>Sulforafano</a:t>
                      </a:r>
                      <a:r>
                        <a:rPr lang="pt-BR" sz="8000" dirty="0">
                          <a:latin typeface="+mn-lt"/>
                        </a:rPr>
                        <a:t> (mg/100 g seco)</a:t>
                      </a:r>
                    </a:p>
                  </a:txBody>
                  <a:tcPr marL="265172" marR="265172" marT="132590" marB="1325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8000" dirty="0">
                          <a:latin typeface="+mn-lt"/>
                        </a:rPr>
                        <a:t>633**</a:t>
                      </a:r>
                    </a:p>
                  </a:txBody>
                  <a:tcPr marL="265172" marR="265172" marT="132590" marB="1325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8000" dirty="0">
                          <a:latin typeface="+mn-lt"/>
                        </a:rPr>
                        <a:t>11*** </a:t>
                      </a:r>
                    </a:p>
                  </a:txBody>
                  <a:tcPr marL="265172" marR="265172" marT="132590" marB="1325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3613">
                <a:tc>
                  <a:txBody>
                    <a:bodyPr/>
                    <a:lstStyle/>
                    <a:p>
                      <a:r>
                        <a:rPr lang="pt-BR" sz="8000" dirty="0">
                          <a:latin typeface="+mn-lt"/>
                        </a:rPr>
                        <a:t>K mg/100 g fresco</a:t>
                      </a:r>
                    </a:p>
                  </a:txBody>
                  <a:tcPr marL="265172" marR="265172" marT="132590" marB="1325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6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8000" dirty="0">
                          <a:latin typeface="+mn-lt"/>
                        </a:rPr>
                        <a:t>310-599/422*</a:t>
                      </a:r>
                    </a:p>
                  </a:txBody>
                  <a:tcPr marL="265172" marR="265172" marT="132590" marB="1325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6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8000" dirty="0">
                          <a:latin typeface="+mn-lt"/>
                        </a:rPr>
                        <a:t>255,2</a:t>
                      </a:r>
                    </a:p>
                  </a:txBody>
                  <a:tcPr marL="265172" marR="265172" marT="132590" marB="1325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4396">
                <a:tc>
                  <a:txBody>
                    <a:bodyPr/>
                    <a:lstStyle/>
                    <a:p>
                      <a:r>
                        <a:rPr lang="pt-BR" sz="8000" dirty="0">
                          <a:latin typeface="+mn-lt"/>
                        </a:rPr>
                        <a:t>Mg mg/100 g fresco</a:t>
                      </a:r>
                    </a:p>
                  </a:txBody>
                  <a:tcPr marL="265172" marR="265172" marT="132590" marB="1325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6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8000" dirty="0">
                          <a:latin typeface="+mn-lt"/>
                        </a:rPr>
                        <a:t>17-40/40*</a:t>
                      </a:r>
                    </a:p>
                  </a:txBody>
                  <a:tcPr marL="265172" marR="265172" marT="132590" marB="1325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6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8000" dirty="0">
                          <a:latin typeface="+mn-lt"/>
                        </a:rPr>
                        <a:t>13</a:t>
                      </a:r>
                    </a:p>
                  </a:txBody>
                  <a:tcPr marL="265172" marR="265172" marT="132590" marB="1325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333329E9-6354-63A7-927B-BAB7743CCABD}"/>
              </a:ext>
            </a:extLst>
          </p:cNvPr>
          <p:cNvSpPr txBox="1"/>
          <p:nvPr/>
        </p:nvSpPr>
        <p:spPr>
          <a:xfrm>
            <a:off x="1701800" y="16467138"/>
            <a:ext cx="7639050" cy="2235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/>
            </a:solidFill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464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40" dirty="0">
                <a:latin typeface="+mn-lt"/>
              </a:rPr>
              <a:t>  **Fuente et al., 2019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40" dirty="0">
                <a:latin typeface="+mn-lt"/>
              </a:rPr>
              <a:t>  ***</a:t>
            </a:r>
            <a:r>
              <a:rPr lang="pt-BR" sz="4640" dirty="0" err="1">
                <a:latin typeface="+mn-lt"/>
              </a:rPr>
              <a:t>Herr</a:t>
            </a:r>
            <a:r>
              <a:rPr lang="pt-BR" sz="4640" dirty="0">
                <a:latin typeface="+mn-lt"/>
              </a:rPr>
              <a:t>, </a:t>
            </a:r>
            <a:r>
              <a:rPr lang="pt-BR" sz="4640" dirty="0" err="1">
                <a:latin typeface="+mn-lt"/>
              </a:rPr>
              <a:t>Buchler</a:t>
            </a:r>
            <a:r>
              <a:rPr lang="pt-BR" sz="4640" dirty="0">
                <a:latin typeface="+mn-lt"/>
              </a:rPr>
              <a:t>, 2010</a:t>
            </a:r>
          </a:p>
        </p:txBody>
      </p:sp>
      <p:pic>
        <p:nvPicPr>
          <p:cNvPr id="34844" name="Picture 10" descr="Sulforaphane.png">
            <a:extLst>
              <a:ext uri="{FF2B5EF4-FFF2-40B4-BE49-F238E27FC236}">
                <a16:creationId xmlns:a16="http://schemas.microsoft.com/office/drawing/2014/main" id="{DFECC8EA-DCEE-CCA0-E3AC-CF9CA3240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5963" y="7886700"/>
            <a:ext cx="784225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D3683A3-634F-53D8-90D9-30355407CC0C}"/>
              </a:ext>
            </a:extLst>
          </p:cNvPr>
          <p:cNvSpPr txBox="1"/>
          <p:nvPr/>
        </p:nvSpPr>
        <p:spPr>
          <a:xfrm>
            <a:off x="25515888" y="5519738"/>
            <a:ext cx="6502400" cy="1163637"/>
          </a:xfrm>
          <a:prstGeom prst="rect">
            <a:avLst/>
          </a:prstGeom>
          <a:solidFill>
            <a:srgbClr val="FF99FF"/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960" b="1" dirty="0">
                <a:latin typeface="+mn-lt"/>
              </a:rPr>
              <a:t>SULFORAFANO</a:t>
            </a:r>
          </a:p>
        </p:txBody>
      </p:sp>
      <p:sp>
        <p:nvSpPr>
          <p:cNvPr id="6" name="Seta para baixo 5">
            <a:extLst>
              <a:ext uri="{FF2B5EF4-FFF2-40B4-BE49-F238E27FC236}">
                <a16:creationId xmlns:a16="http://schemas.microsoft.com/office/drawing/2014/main" id="{AB67DA6B-8175-22A7-A2FA-75421A32CD43}"/>
              </a:ext>
            </a:extLst>
          </p:cNvPr>
          <p:cNvSpPr/>
          <p:nvPr/>
        </p:nvSpPr>
        <p:spPr>
          <a:xfrm>
            <a:off x="28230513" y="10883900"/>
            <a:ext cx="1041400" cy="29162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522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AB0BEAD-B623-D265-F8FE-1A85A6FBCFB2}"/>
              </a:ext>
            </a:extLst>
          </p:cNvPr>
          <p:cNvSpPr txBox="1"/>
          <p:nvPr/>
        </p:nvSpPr>
        <p:spPr>
          <a:xfrm>
            <a:off x="24641175" y="14444663"/>
            <a:ext cx="8220075" cy="1163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960" b="1" dirty="0">
                <a:latin typeface="+mn-lt"/>
              </a:rPr>
              <a:t>Combate o câncer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B85C4734-A809-DACF-8052-4A3870F4FF5E}"/>
              </a:ext>
            </a:extLst>
          </p:cNvPr>
          <p:cNvSpPr txBox="1">
            <a:spLocks/>
          </p:cNvSpPr>
          <p:nvPr/>
        </p:nvSpPr>
        <p:spPr>
          <a:xfrm>
            <a:off x="2651125" y="1651000"/>
            <a:ext cx="30495875" cy="2108200"/>
          </a:xfrm>
          <a:prstGeom prst="roundRect">
            <a:avLst/>
          </a:prstGeom>
          <a:solidFill>
            <a:srgbClr val="0CA417"/>
          </a:solidFill>
        </p:spPr>
        <p:txBody>
          <a:bodyPr anchor="ctr"/>
          <a:lstStyle>
            <a:lvl1pPr algn="l" defTabSz="26517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7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pt-BR" b="1" dirty="0">
                <a:solidFill>
                  <a:schemeClr val="bg1"/>
                </a:solidFill>
                <a:latin typeface="+mn-lt"/>
              </a:rPr>
              <a:t>Valor nutricional do brócolis</a:t>
            </a:r>
          </a:p>
        </p:txBody>
      </p:sp>
      <p:pic>
        <p:nvPicPr>
          <p:cNvPr id="34849" name="Picture 6" descr="Organic, Brocoli, Power Greenz, Microgreens, Mallorca">
            <a:extLst>
              <a:ext uri="{FF2B5EF4-FFF2-40B4-BE49-F238E27FC236}">
                <a16:creationId xmlns:a16="http://schemas.microsoft.com/office/drawing/2014/main" id="{F21DDB44-EB27-C1AE-D503-EA73FA84C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313" y="5238750"/>
            <a:ext cx="5486400" cy="34480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50" name="Picture 8" descr="Imagem relacionada">
            <a:extLst>
              <a:ext uri="{FF2B5EF4-FFF2-40B4-BE49-F238E27FC236}">
                <a16:creationId xmlns:a16="http://schemas.microsoft.com/office/drawing/2014/main" id="{30DA9DDE-E081-E1E2-D0AB-0C13868CE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9713" y="5238750"/>
            <a:ext cx="4851400" cy="34480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5528E7-250E-06FF-F345-342921324D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79950" y="1770063"/>
            <a:ext cx="28263850" cy="2014537"/>
          </a:xfrm>
          <a:prstGeom prst="roundRect">
            <a:avLst/>
          </a:prstGeom>
          <a:solidFill>
            <a:srgbClr val="0CA417"/>
          </a:solidFill>
        </p:spPr>
        <p:txBody>
          <a:bodyPr lIns="265176" tIns="132588" rIns="265176" bIns="132588" rtlCol="0">
            <a:normAutofit fontScale="90000"/>
          </a:bodyPr>
          <a:lstStyle/>
          <a:p>
            <a:pPr algn="ctr" defTabSz="2651760" eaLnBrk="1" fontAlgn="auto" hangingPunct="1">
              <a:spcAft>
                <a:spcPts val="0"/>
              </a:spcAft>
              <a:defRPr/>
            </a:pPr>
            <a:r>
              <a:rPr lang="pt-BR" sz="12760" b="1" dirty="0">
                <a:solidFill>
                  <a:schemeClr val="bg1"/>
                </a:solidFill>
              </a:rPr>
              <a:t>Baby </a:t>
            </a:r>
            <a:r>
              <a:rPr lang="pt-BR" sz="12760" b="1" dirty="0" err="1">
                <a:solidFill>
                  <a:schemeClr val="bg1"/>
                </a:solidFill>
              </a:rPr>
              <a:t>Leaf</a:t>
            </a:r>
            <a:endParaRPr lang="pt-BR" sz="12760" b="1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C2BFAD-DEB9-73BC-07F2-70D5E59C684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62200" y="5248275"/>
            <a:ext cx="12928600" cy="10855325"/>
          </a:xfrm>
          <a:solidFill>
            <a:srgbClr val="E2F0D9"/>
          </a:solidFill>
        </p:spPr>
        <p:txBody>
          <a:bodyPr rtlCol="0">
            <a:noAutofit/>
          </a:bodyPr>
          <a:lstStyle/>
          <a:p>
            <a:pPr marL="662940" indent="-662940" defTabSz="2651760" eaLnBrk="1" fontAlgn="auto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/>
              <a:t>Planta </a:t>
            </a:r>
            <a:r>
              <a:rPr lang="en-US" sz="6600" b="1" dirty="0" err="1"/>
              <a:t>colhida</a:t>
            </a:r>
            <a:r>
              <a:rPr lang="en-US" sz="6600" b="1" dirty="0"/>
              <a:t> </a:t>
            </a:r>
            <a:r>
              <a:rPr lang="en-US" sz="6600" b="1" dirty="0" err="1"/>
              <a:t>após</a:t>
            </a:r>
            <a:r>
              <a:rPr lang="en-US" sz="6600" b="1" dirty="0"/>
              <a:t> o </a:t>
            </a:r>
            <a:r>
              <a:rPr lang="en-US" sz="6600" b="1" dirty="0" err="1"/>
              <a:t>surgimento</a:t>
            </a:r>
            <a:r>
              <a:rPr lang="en-US" sz="6600" b="1" dirty="0"/>
              <a:t> das </a:t>
            </a:r>
            <a:r>
              <a:rPr lang="en-US" sz="6600" b="1" dirty="0" err="1"/>
              <a:t>folhas</a:t>
            </a:r>
            <a:r>
              <a:rPr lang="en-US" sz="6600" b="1" dirty="0"/>
              <a:t> </a:t>
            </a:r>
            <a:r>
              <a:rPr lang="en-US" sz="6600" b="1" dirty="0" err="1"/>
              <a:t>verdadeiras</a:t>
            </a:r>
            <a:r>
              <a:rPr lang="en-US" sz="6600" b="1" dirty="0"/>
              <a:t> (1ª a 8ª </a:t>
            </a:r>
            <a:r>
              <a:rPr lang="en-US" sz="6600" b="1" dirty="0" err="1"/>
              <a:t>folha</a:t>
            </a:r>
            <a:r>
              <a:rPr lang="en-US" sz="6600" b="1" dirty="0"/>
              <a:t> </a:t>
            </a:r>
            <a:r>
              <a:rPr lang="en-US" sz="6600" b="1" dirty="0" err="1"/>
              <a:t>verdadeira</a:t>
            </a:r>
            <a:r>
              <a:rPr lang="en-US" sz="6600" b="1" dirty="0"/>
              <a:t>);</a:t>
            </a:r>
          </a:p>
          <a:p>
            <a:pPr marL="662940" indent="-662940" defTabSz="2651760" eaLnBrk="1" fontAlgn="auto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6600" b="1" dirty="0"/>
          </a:p>
          <a:p>
            <a:pPr marL="662940" indent="-662940" defTabSz="2651760" eaLnBrk="1" fontAlgn="auto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 err="1"/>
              <a:t>Colheita</a:t>
            </a:r>
            <a:r>
              <a:rPr lang="en-US" sz="6600" b="1" dirty="0"/>
              <a:t>: 15 a 40 </a:t>
            </a:r>
            <a:r>
              <a:rPr lang="en-US" sz="6600" b="1" dirty="0" err="1"/>
              <a:t>dias</a:t>
            </a:r>
            <a:r>
              <a:rPr lang="en-US" sz="6600" b="1" dirty="0"/>
              <a:t> </a:t>
            </a:r>
            <a:r>
              <a:rPr lang="en-US" sz="6600" b="1" dirty="0" err="1"/>
              <a:t>após</a:t>
            </a:r>
            <a:r>
              <a:rPr lang="en-US" sz="6600" b="1" dirty="0"/>
              <a:t> a </a:t>
            </a:r>
            <a:r>
              <a:rPr lang="en-US" sz="6600" b="1" dirty="0" err="1"/>
              <a:t>semeadura</a:t>
            </a:r>
            <a:r>
              <a:rPr lang="en-US" sz="6600" b="1" dirty="0"/>
              <a:t>: </a:t>
            </a:r>
            <a:r>
              <a:rPr lang="en-US" sz="6600" b="1" dirty="0" err="1"/>
              <a:t>folhas</a:t>
            </a:r>
            <a:r>
              <a:rPr lang="en-US" sz="6600" b="1" dirty="0"/>
              <a:t> </a:t>
            </a:r>
            <a:r>
              <a:rPr lang="en-US" sz="6600" b="1" dirty="0" err="1"/>
              <a:t>ainda</a:t>
            </a:r>
            <a:r>
              <a:rPr lang="en-US" sz="6600" b="1" dirty="0"/>
              <a:t> </a:t>
            </a:r>
            <a:r>
              <a:rPr lang="en-US" sz="6600" b="1" dirty="0" err="1"/>
              <a:t>tenras</a:t>
            </a:r>
            <a:r>
              <a:rPr lang="en-US" sz="6600" b="1" dirty="0"/>
              <a:t>.</a:t>
            </a:r>
          </a:p>
          <a:p>
            <a:pPr marL="0" indent="0" defTabSz="2651760" eaLnBrk="1" fontAlgn="auto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6600" b="1" dirty="0"/>
              <a:t>							</a:t>
            </a:r>
            <a:endParaRPr lang="en-US" sz="6600" b="1" dirty="0">
              <a:solidFill>
                <a:srgbClr val="333333"/>
              </a:solidFill>
            </a:endParaRPr>
          </a:p>
          <a:p>
            <a:pPr marL="662940" indent="-662940" defTabSz="2651760" eaLnBrk="1" fontAlgn="auto" hangingPunct="1">
              <a:spcAft>
                <a:spcPts val="0"/>
              </a:spcAft>
              <a:defRPr/>
            </a:pPr>
            <a:endParaRPr lang="en-US" sz="6600" b="1" dirty="0">
              <a:solidFill>
                <a:srgbClr val="333333"/>
              </a:solidFill>
            </a:endParaRPr>
          </a:p>
        </p:txBody>
      </p:sp>
      <p:pic>
        <p:nvPicPr>
          <p:cNvPr id="35844" name="Picture 2" descr="Baby Leaf Lettuce &amp; Greens | Johnny's Selected Seeds">
            <a:extLst>
              <a:ext uri="{FF2B5EF4-FFF2-40B4-BE49-F238E27FC236}">
                <a16:creationId xmlns:a16="http://schemas.microsoft.com/office/drawing/2014/main" id="{7FD00C9F-DA00-E352-5212-99CCEB5CD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4088" y="4729163"/>
            <a:ext cx="14855825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Baby Green Kale: Alphacom Italia S.R.L. - FRUIT LOGISTICA - Product">
            <a:extLst>
              <a:ext uri="{FF2B5EF4-FFF2-40B4-BE49-F238E27FC236}">
                <a16:creationId xmlns:a16="http://schemas.microsoft.com/office/drawing/2014/main" id="{385437AC-96A8-6B96-D215-2FBB5767C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25" y="2652713"/>
            <a:ext cx="5153025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CaixaDeTexto 2">
            <a:extLst>
              <a:ext uri="{FF2B5EF4-FFF2-40B4-BE49-F238E27FC236}">
                <a16:creationId xmlns:a16="http://schemas.microsoft.com/office/drawing/2014/main" id="{8525605E-385C-1462-7DAA-A2F9A2D9C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62450" y="4721225"/>
            <a:ext cx="4841875" cy="1016000"/>
          </a:xfrm>
          <a:prstGeom prst="rect">
            <a:avLst/>
          </a:prstGeom>
          <a:solidFill>
            <a:srgbClr val="C5E0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6000"/>
              <a:t>Kale</a:t>
            </a:r>
          </a:p>
        </p:txBody>
      </p:sp>
      <p:pic>
        <p:nvPicPr>
          <p:cNvPr id="37892" name="Picture 6" descr="Fresh green baby beetroot leave. S on a wooden table stock photos">
            <a:extLst>
              <a:ext uri="{FF2B5EF4-FFF2-40B4-BE49-F238E27FC236}">
                <a16:creationId xmlns:a16="http://schemas.microsoft.com/office/drawing/2014/main" id="{B91CEE6A-7B5B-3DA7-65C3-476CFABA6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0888" y="8037513"/>
            <a:ext cx="3298825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CaixaDeTexto 6">
            <a:extLst>
              <a:ext uri="{FF2B5EF4-FFF2-40B4-BE49-F238E27FC236}">
                <a16:creationId xmlns:a16="http://schemas.microsoft.com/office/drawing/2014/main" id="{195F3FDA-16A9-13A1-2881-57B1512D6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94163" y="10004425"/>
            <a:ext cx="4840287" cy="1016000"/>
          </a:xfrm>
          <a:prstGeom prst="rect">
            <a:avLst/>
          </a:prstGeom>
          <a:solidFill>
            <a:srgbClr val="C5E0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6000"/>
              <a:t>Beterraba</a:t>
            </a:r>
          </a:p>
        </p:txBody>
      </p:sp>
      <p:pic>
        <p:nvPicPr>
          <p:cNvPr id="37894" name="Picture 8" descr="Chinese cabbage Seeds ,specialty pak choi Tatsoi,harvested at any stage,45  days (25 for baby leaf) in 2020 | Chinese cabbage, Cabbage seeds, Seeds">
            <a:extLst>
              <a:ext uri="{FF2B5EF4-FFF2-40B4-BE49-F238E27FC236}">
                <a16:creationId xmlns:a16="http://schemas.microsoft.com/office/drawing/2014/main" id="{50611172-52CA-CD20-B736-113B12DD0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4913" y="13674725"/>
            <a:ext cx="542925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CaixaDeTexto 8">
            <a:extLst>
              <a:ext uri="{FF2B5EF4-FFF2-40B4-BE49-F238E27FC236}">
                <a16:creationId xmlns:a16="http://schemas.microsoft.com/office/drawing/2014/main" id="{47D6E841-DBE0-05FF-2D8D-311E0D6D3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94163" y="15713075"/>
            <a:ext cx="4840287" cy="1014413"/>
          </a:xfrm>
          <a:prstGeom prst="rect">
            <a:avLst/>
          </a:prstGeom>
          <a:solidFill>
            <a:srgbClr val="C5E0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6000"/>
              <a:t>Pak Shoi</a:t>
            </a:r>
          </a:p>
        </p:txBody>
      </p:sp>
      <p:pic>
        <p:nvPicPr>
          <p:cNvPr id="37896" name="Picture 10" descr="https://tomatopiu.ch/wp-content/uploads/sites/2/2020/04/Batavia-Red-510x364.png">
            <a:extLst>
              <a:ext uri="{FF2B5EF4-FFF2-40B4-BE49-F238E27FC236}">
                <a16:creationId xmlns:a16="http://schemas.microsoft.com/office/drawing/2014/main" id="{2BDF586F-2345-0E03-2E34-B6A75C8E8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2652713"/>
            <a:ext cx="485775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10830D21-9A55-AEA0-07E9-DA2D2B71E65D}"/>
              </a:ext>
            </a:extLst>
          </p:cNvPr>
          <p:cNvSpPr txBox="1">
            <a:spLocks/>
          </p:cNvSpPr>
          <p:nvPr/>
        </p:nvSpPr>
        <p:spPr>
          <a:xfrm>
            <a:off x="4545013" y="958850"/>
            <a:ext cx="28263850" cy="2014538"/>
          </a:xfrm>
          <a:prstGeom prst="roundRect">
            <a:avLst/>
          </a:prstGeom>
          <a:solidFill>
            <a:srgbClr val="0CA417"/>
          </a:solidFill>
        </p:spPr>
        <p:txBody>
          <a:bodyPr lIns="265176" tIns="132588" rIns="265176" bIns="132588" anchor="ctr">
            <a:normAutofit fontScale="90000" lnSpcReduction="10000"/>
          </a:bodyPr>
          <a:lstStyle>
            <a:lvl1pPr algn="l" defTabSz="26517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7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pt-BR" b="1">
                <a:solidFill>
                  <a:schemeClr val="bg1"/>
                </a:solidFill>
              </a:rPr>
              <a:t>Baby Leaf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37898" name="Picture 12" descr="Baby Butter Lettuce - Bowery Farming">
            <a:extLst>
              <a:ext uri="{FF2B5EF4-FFF2-40B4-BE49-F238E27FC236}">
                <a16:creationId xmlns:a16="http://schemas.microsoft.com/office/drawing/2014/main" id="{356AE529-7D9F-B88E-251D-CCE1D63ED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10628313"/>
            <a:ext cx="4545013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9" name="CaixaDeTexto 12">
            <a:extLst>
              <a:ext uri="{FF2B5EF4-FFF2-40B4-BE49-F238E27FC236}">
                <a16:creationId xmlns:a16="http://schemas.microsoft.com/office/drawing/2014/main" id="{0E3E86D2-F012-4F31-6D08-E7F90066D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6038" y="4265613"/>
            <a:ext cx="5864225" cy="1016000"/>
          </a:xfrm>
          <a:prstGeom prst="rect">
            <a:avLst/>
          </a:prstGeom>
          <a:solidFill>
            <a:srgbClr val="C5E0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6000"/>
              <a:t>Alface batávia</a:t>
            </a:r>
          </a:p>
        </p:txBody>
      </p:sp>
      <p:sp>
        <p:nvSpPr>
          <p:cNvPr id="37900" name="CaixaDeTexto 13">
            <a:extLst>
              <a:ext uri="{FF2B5EF4-FFF2-40B4-BE49-F238E27FC236}">
                <a16:creationId xmlns:a16="http://schemas.microsoft.com/office/drawing/2014/main" id="{1698262C-DFAE-3327-471E-976C62127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6038" y="12650788"/>
            <a:ext cx="5864225" cy="1016000"/>
          </a:xfrm>
          <a:prstGeom prst="rect">
            <a:avLst/>
          </a:prstGeom>
          <a:solidFill>
            <a:srgbClr val="C5E0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6000"/>
              <a:t>Alface manteiga</a:t>
            </a:r>
          </a:p>
        </p:txBody>
      </p:sp>
      <p:pic>
        <p:nvPicPr>
          <p:cNvPr id="37901" name="Picture 14" descr="Romaine Lettuce Leaves Isolated On White Background. Baby cos. Top view royalty free stock photo">
            <a:extLst>
              <a:ext uri="{FF2B5EF4-FFF2-40B4-BE49-F238E27FC236}">
                <a16:creationId xmlns:a16="http://schemas.microsoft.com/office/drawing/2014/main" id="{478F68A7-16D0-A445-71AA-1A032EC42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15405100"/>
            <a:ext cx="5356225" cy="372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2" name="CaixaDeTexto 15">
            <a:extLst>
              <a:ext uri="{FF2B5EF4-FFF2-40B4-BE49-F238E27FC236}">
                <a16:creationId xmlns:a16="http://schemas.microsoft.com/office/drawing/2014/main" id="{C5254913-50AA-65C1-E8C8-F7269DAC5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6038" y="16759238"/>
            <a:ext cx="5864225" cy="1016000"/>
          </a:xfrm>
          <a:prstGeom prst="rect">
            <a:avLst/>
          </a:prstGeom>
          <a:solidFill>
            <a:srgbClr val="C5E0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6000"/>
              <a:t>Alface romana</a:t>
            </a:r>
          </a:p>
        </p:txBody>
      </p:sp>
      <p:pic>
        <p:nvPicPr>
          <p:cNvPr id="37903" name="Picture 16" descr="Sementes para plantar Alface Mimosa Roxa Baby Leaf em vasos autoirrigáveis  RAIZ">
            <a:extLst>
              <a:ext uri="{FF2B5EF4-FFF2-40B4-BE49-F238E27FC236}">
                <a16:creationId xmlns:a16="http://schemas.microsoft.com/office/drawing/2014/main" id="{36B5FA2B-31A9-E4A5-C61E-A2DF9FB9D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6777038"/>
            <a:ext cx="3973513" cy="397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4" name="CaixaDeTexto 17">
            <a:extLst>
              <a:ext uri="{FF2B5EF4-FFF2-40B4-BE49-F238E27FC236}">
                <a16:creationId xmlns:a16="http://schemas.microsoft.com/office/drawing/2014/main" id="{08CBC31F-ACAD-4556-A856-F88A01E18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6038" y="8542338"/>
            <a:ext cx="5864225" cy="1016000"/>
          </a:xfrm>
          <a:prstGeom prst="rect">
            <a:avLst/>
          </a:prstGeom>
          <a:solidFill>
            <a:srgbClr val="C5E0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6000"/>
              <a:t>Alface mimosa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F079C6B1-54BB-27F4-E4AC-A8FEEFE00C13}"/>
              </a:ext>
            </a:extLst>
          </p:cNvPr>
          <p:cNvSpPr txBox="1">
            <a:spLocks/>
          </p:cNvSpPr>
          <p:nvPr/>
        </p:nvSpPr>
        <p:spPr>
          <a:xfrm>
            <a:off x="4545013" y="958850"/>
            <a:ext cx="28263850" cy="2014538"/>
          </a:xfrm>
          <a:prstGeom prst="roundRect">
            <a:avLst/>
          </a:prstGeom>
          <a:solidFill>
            <a:srgbClr val="0CA417"/>
          </a:solidFill>
        </p:spPr>
        <p:txBody>
          <a:bodyPr lIns="265176" tIns="132588" rIns="265176" bIns="132588" anchor="ctr">
            <a:normAutofit fontScale="90000" lnSpcReduction="10000"/>
          </a:bodyPr>
          <a:lstStyle>
            <a:lvl1pPr algn="l" defTabSz="26517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7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pt-BR" b="1">
                <a:solidFill>
                  <a:schemeClr val="bg1"/>
                </a:solidFill>
              </a:rPr>
              <a:t>Baby Leaf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6DBB587-FABF-B531-03D5-AEDF4AFDECC8}"/>
              </a:ext>
            </a:extLst>
          </p:cNvPr>
          <p:cNvSpPr txBox="1"/>
          <p:nvPr/>
        </p:nvSpPr>
        <p:spPr>
          <a:xfrm>
            <a:off x="4545013" y="3630613"/>
            <a:ext cx="22053550" cy="3416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sz="7200" b="1" dirty="0">
                <a:solidFill>
                  <a:srgbClr val="0D9409"/>
                </a:solidFill>
              </a:rPr>
              <a:t>Clorofila:</a:t>
            </a:r>
          </a:p>
          <a:p>
            <a:pPr>
              <a:defRPr/>
            </a:pPr>
            <a:r>
              <a:rPr lang="pt-BR" sz="7200" b="1" dirty="0"/>
              <a:t>Previne câncer por atividades </a:t>
            </a:r>
            <a:r>
              <a:rPr lang="pt-BR" sz="7200" b="1" dirty="0" err="1"/>
              <a:t>antimutagênicas</a:t>
            </a:r>
            <a:r>
              <a:rPr lang="pt-BR" sz="7200" b="1" dirty="0"/>
              <a:t>, dentre outros fatores</a:t>
            </a:r>
          </a:p>
        </p:txBody>
      </p:sp>
      <p:pic>
        <p:nvPicPr>
          <p:cNvPr id="38916" name="Picture 12" descr="Baby Butter Lettuce - Bowery Farming">
            <a:extLst>
              <a:ext uri="{FF2B5EF4-FFF2-40B4-BE49-F238E27FC236}">
                <a16:creationId xmlns:a16="http://schemas.microsoft.com/office/drawing/2014/main" id="{FCBE4BD5-5368-E23B-1F10-79A7237C0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7725" y="2838450"/>
            <a:ext cx="4545013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EAE0DC7-D677-A4A2-F08D-639819EBAACE}"/>
              </a:ext>
            </a:extLst>
          </p:cNvPr>
          <p:cNvSpPr txBox="1"/>
          <p:nvPr/>
        </p:nvSpPr>
        <p:spPr>
          <a:xfrm>
            <a:off x="10009188" y="9315450"/>
            <a:ext cx="22053550" cy="23082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sz="7200" b="1" dirty="0">
                <a:solidFill>
                  <a:srgbClr val="F5860B"/>
                </a:solidFill>
              </a:rPr>
              <a:t>Carotenoides:</a:t>
            </a:r>
          </a:p>
          <a:p>
            <a:pPr>
              <a:defRPr/>
            </a:pPr>
            <a:r>
              <a:rPr lang="pt-BR" sz="7200" b="1" dirty="0"/>
              <a:t>Reduz o câncer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110F6AD-E87D-57B6-2606-F39F0A24F468}"/>
              </a:ext>
            </a:extLst>
          </p:cNvPr>
          <p:cNvSpPr txBox="1"/>
          <p:nvPr/>
        </p:nvSpPr>
        <p:spPr>
          <a:xfrm>
            <a:off x="4545013" y="14484350"/>
            <a:ext cx="22053550" cy="23082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sz="7200" b="1" dirty="0">
                <a:solidFill>
                  <a:srgbClr val="FF3300"/>
                </a:solidFill>
              </a:rPr>
              <a:t>Antocianinas:</a:t>
            </a:r>
            <a:r>
              <a:rPr lang="pt-BR" sz="7200" b="1" dirty="0"/>
              <a:t> </a:t>
            </a:r>
          </a:p>
          <a:p>
            <a:pPr>
              <a:defRPr/>
            </a:pPr>
            <a:r>
              <a:rPr lang="pt-BR" sz="7200" b="1" dirty="0"/>
              <a:t>Previne diabetes</a:t>
            </a:r>
            <a:endParaRPr lang="pt-BR" sz="7200" b="1" dirty="0">
              <a:solidFill>
                <a:srgbClr val="FF3300"/>
              </a:solidFill>
            </a:endParaRPr>
          </a:p>
        </p:txBody>
      </p:sp>
      <p:pic>
        <p:nvPicPr>
          <p:cNvPr id="38919" name="Picture 16" descr="Sementes para plantar Alface Mimosa Roxa Baby Leaf em vasos autoirrigáveis  RAIZ">
            <a:extLst>
              <a:ext uri="{FF2B5EF4-FFF2-40B4-BE49-F238E27FC236}">
                <a16:creationId xmlns:a16="http://schemas.microsoft.com/office/drawing/2014/main" id="{76BCFE05-063D-D99B-C78E-C4372E74D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7725" y="14135100"/>
            <a:ext cx="3973513" cy="397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306CD4AA-6D8E-0AE0-FEDC-65B8658AB907}"/>
              </a:ext>
            </a:extLst>
          </p:cNvPr>
          <p:cNvSpPr/>
          <p:nvPr/>
        </p:nvSpPr>
        <p:spPr>
          <a:xfrm>
            <a:off x="4041775" y="5356225"/>
            <a:ext cx="12036425" cy="84026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r>
            <a:r>
              <a:rPr lang="pt-BR" sz="6000" b="1" dirty="0">
                <a:solidFill>
                  <a:srgbClr val="FF0000"/>
                </a:solidFill>
              </a:rPr>
              <a:t> milhões de brasileiros </a:t>
            </a:r>
            <a:r>
              <a:rPr lang="pt-BR" sz="6000" b="1" dirty="0"/>
              <a:t>se consideram vegetarianos (7 milhões de </a:t>
            </a:r>
            <a:r>
              <a:rPr lang="pt-BR" sz="6000" b="1" dirty="0" err="1"/>
              <a:t>veganos</a:t>
            </a:r>
            <a:r>
              <a:rPr lang="pt-BR" sz="6000" b="1" dirty="0"/>
              <a:t>). Aqueles que buscam reduzir o consumo de carne no Brasil agora têm mais opções nos supermercados, desde salsichas de legumes e cachorros-quentes até filés de peito de frango à base de ervilha.  (PMA, 21/08/19)</a:t>
            </a:r>
          </a:p>
        </p:txBody>
      </p:sp>
      <p:pic>
        <p:nvPicPr>
          <p:cNvPr id="11267" name="Picture 2" descr="burger king rebel whopper">
            <a:extLst>
              <a:ext uri="{FF2B5EF4-FFF2-40B4-BE49-F238E27FC236}">
                <a16:creationId xmlns:a16="http://schemas.microsoft.com/office/drawing/2014/main" id="{C1B401F6-1698-C1C7-DE7F-B14C0D58F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1100" y="6291263"/>
            <a:ext cx="13266738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D1F54BD-0C4C-999D-CF97-B551E1521564}"/>
              </a:ext>
            </a:extLst>
          </p:cNvPr>
          <p:cNvSpPr txBox="1">
            <a:spLocks/>
          </p:cNvSpPr>
          <p:nvPr/>
        </p:nvSpPr>
        <p:spPr>
          <a:xfrm>
            <a:off x="6325998" y="1657990"/>
            <a:ext cx="23544402" cy="1898010"/>
          </a:xfrm>
          <a:prstGeom prst="rect">
            <a:avLst/>
          </a:prstGeom>
          <a:solidFill>
            <a:srgbClr val="0CA41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8000" b="1" dirty="0">
                <a:solidFill>
                  <a:schemeClr val="bg1"/>
                </a:solidFill>
                <a:latin typeface="+mn-lt"/>
              </a:rPr>
              <a:t>Alimentos à base de </a:t>
            </a:r>
            <a:r>
              <a:rPr lang="en-US" sz="8000" b="1" dirty="0" err="1">
                <a:solidFill>
                  <a:schemeClr val="bg1"/>
                </a:solidFill>
                <a:latin typeface="+mn-lt"/>
              </a:rPr>
              <a:t>plantas</a:t>
            </a:r>
            <a:r>
              <a:rPr lang="en-US" sz="8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+mn-lt"/>
              </a:rPr>
              <a:t>crescem</a:t>
            </a:r>
            <a:r>
              <a:rPr lang="en-US" sz="8000" b="1" dirty="0">
                <a:solidFill>
                  <a:schemeClr val="bg1"/>
                </a:solidFill>
                <a:latin typeface="+mn-lt"/>
              </a:rPr>
              <a:t> no </a:t>
            </a:r>
            <a:r>
              <a:rPr lang="en-US" sz="8000" b="1" dirty="0" err="1">
                <a:solidFill>
                  <a:schemeClr val="bg1"/>
                </a:solidFill>
                <a:latin typeface="+mn-lt"/>
              </a:rPr>
              <a:t>mundo</a:t>
            </a:r>
            <a:endParaRPr lang="en-US" sz="80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E0433484-843D-9815-3C1C-EBDC1B56AA02}"/>
              </a:ext>
            </a:extLst>
          </p:cNvPr>
          <p:cNvGraphicFramePr>
            <a:graphicFrameLocks noGrp="1"/>
          </p:cNvGraphicFramePr>
          <p:nvPr/>
        </p:nvGraphicFramePr>
        <p:xfrm>
          <a:off x="6403975" y="4746625"/>
          <a:ext cx="23571200" cy="1206023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857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7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57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19223">
                <a:tc>
                  <a:txBody>
                    <a:bodyPr/>
                    <a:lstStyle/>
                    <a:p>
                      <a:r>
                        <a:rPr lang="pt-BR" sz="8000" dirty="0"/>
                        <a:t>Alface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pt-BR" sz="8000" dirty="0" err="1"/>
                        <a:t>Carotnoides</a:t>
                      </a:r>
                      <a:r>
                        <a:rPr lang="pt-BR" sz="8000" dirty="0"/>
                        <a:t> mg/100 g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pt-BR" sz="8000" dirty="0" err="1"/>
                        <a:t>Polifenois</a:t>
                      </a:r>
                      <a:r>
                        <a:rPr lang="pt-BR" sz="8000" baseline="0" dirty="0"/>
                        <a:t> mg/100 g </a:t>
                      </a:r>
                      <a:endParaRPr lang="pt-BR" sz="8000" dirty="0"/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6110">
                <a:tc>
                  <a:txBody>
                    <a:bodyPr/>
                    <a:lstStyle/>
                    <a:p>
                      <a:r>
                        <a:rPr lang="pt-BR" sz="8000" dirty="0" err="1"/>
                        <a:t>Microverdes</a:t>
                      </a:r>
                      <a:endParaRPr lang="pt-BR" sz="80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pt-BR" sz="8000" dirty="0"/>
                        <a:t>17,96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pt-BR" sz="8000" dirty="0"/>
                        <a:t>107,97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6437">
                <a:tc>
                  <a:txBody>
                    <a:bodyPr/>
                    <a:lstStyle/>
                    <a:p>
                      <a:r>
                        <a:rPr lang="pt-BR" sz="8000" dirty="0"/>
                        <a:t>Baby </a:t>
                      </a:r>
                      <a:r>
                        <a:rPr lang="pt-BR" sz="8000" dirty="0" err="1"/>
                        <a:t>leaf</a:t>
                      </a:r>
                      <a:endParaRPr lang="pt-BR" sz="80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pt-BR" sz="8000" dirty="0"/>
                        <a:t>9,76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pt-BR" sz="8000" dirty="0"/>
                        <a:t>421,98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8467">
                <a:tc>
                  <a:txBody>
                    <a:bodyPr/>
                    <a:lstStyle/>
                    <a:p>
                      <a:r>
                        <a:rPr lang="pt-BR" sz="8000" dirty="0"/>
                        <a:t>Adulta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pt-BR" sz="8000" dirty="0"/>
                        <a:t>6,05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pt-BR" sz="8000" dirty="0"/>
                        <a:t>698,74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ítulo 1">
            <a:extLst>
              <a:ext uri="{FF2B5EF4-FFF2-40B4-BE49-F238E27FC236}">
                <a16:creationId xmlns:a16="http://schemas.microsoft.com/office/drawing/2014/main" id="{202FBE79-40F8-E91C-6363-093970045741}"/>
              </a:ext>
            </a:extLst>
          </p:cNvPr>
          <p:cNvSpPr txBox="1">
            <a:spLocks/>
          </p:cNvSpPr>
          <p:nvPr/>
        </p:nvSpPr>
        <p:spPr>
          <a:xfrm>
            <a:off x="4545013" y="958850"/>
            <a:ext cx="28263850" cy="2014538"/>
          </a:xfrm>
          <a:prstGeom prst="roundRect">
            <a:avLst/>
          </a:prstGeom>
          <a:solidFill>
            <a:srgbClr val="0CA417"/>
          </a:solidFill>
        </p:spPr>
        <p:txBody>
          <a:bodyPr lIns="265176" tIns="132588" rIns="265176" bIns="132588" anchor="ctr">
            <a:normAutofit fontScale="90000" lnSpcReduction="10000"/>
          </a:bodyPr>
          <a:lstStyle>
            <a:lvl1pPr algn="l" defTabSz="26517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7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pt-BR" b="1" dirty="0">
                <a:solidFill>
                  <a:schemeClr val="bg1"/>
                </a:solidFill>
              </a:rPr>
              <a:t>Valor nutricional – estádio fenológico</a:t>
            </a:r>
          </a:p>
        </p:txBody>
      </p:sp>
      <p:sp>
        <p:nvSpPr>
          <p:cNvPr id="39961" name="CaixaDeTexto 3">
            <a:extLst>
              <a:ext uri="{FF2B5EF4-FFF2-40B4-BE49-F238E27FC236}">
                <a16:creationId xmlns:a16="http://schemas.microsoft.com/office/drawing/2014/main" id="{0735D6CC-F27A-8CE5-4B3A-2D7AF10D0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8075" y="17346613"/>
            <a:ext cx="56483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5400"/>
              <a:t>Zapata et al., 2019)</a:t>
            </a:r>
          </a:p>
        </p:txBody>
      </p:sp>
      <p:grpSp>
        <p:nvGrpSpPr>
          <p:cNvPr id="39962" name="Grupo 5">
            <a:extLst>
              <a:ext uri="{FF2B5EF4-FFF2-40B4-BE49-F238E27FC236}">
                <a16:creationId xmlns:a16="http://schemas.microsoft.com/office/drawing/2014/main" id="{7B5CFE79-1D9E-7386-9846-B1BA8D5D81B1}"/>
              </a:ext>
            </a:extLst>
          </p:cNvPr>
          <p:cNvGrpSpPr>
            <a:grpSpLocks/>
          </p:cNvGrpSpPr>
          <p:nvPr/>
        </p:nvGrpSpPr>
        <p:grpSpPr bwMode="auto">
          <a:xfrm>
            <a:off x="26128663" y="8005763"/>
            <a:ext cx="3205162" cy="8545512"/>
            <a:chOff x="20857979" y="8597527"/>
            <a:chExt cx="3204320" cy="8546128"/>
          </a:xfrm>
        </p:grpSpPr>
        <p:pic>
          <p:nvPicPr>
            <p:cNvPr id="39963" name="Picture 2" descr="How to Grow Microgreens | photograph tutorials">
              <a:extLst>
                <a:ext uri="{FF2B5EF4-FFF2-40B4-BE49-F238E27FC236}">
                  <a16:creationId xmlns:a16="http://schemas.microsoft.com/office/drawing/2014/main" id="{C7EDD9BE-2E3F-1B0B-F506-558D854D4C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57979" y="8597527"/>
              <a:ext cx="3204320" cy="2179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64" name="Picture 4" descr="Baby Leaf de hortaliças atrai cada vez mais consumidores - MF Magazine">
              <a:extLst>
                <a:ext uri="{FF2B5EF4-FFF2-40B4-BE49-F238E27FC236}">
                  <a16:creationId xmlns:a16="http://schemas.microsoft.com/office/drawing/2014/main" id="{F9462179-F5C7-163D-1B2E-BB965164DF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57979" y="12127307"/>
              <a:ext cx="3204320" cy="1684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65" name="Picture 8" descr="lettuce | Description, Varieties, &amp; Facts | Britannica">
              <a:extLst>
                <a:ext uri="{FF2B5EF4-FFF2-40B4-BE49-F238E27FC236}">
                  <a16:creationId xmlns:a16="http://schemas.microsoft.com/office/drawing/2014/main" id="{CF18196C-AA46-F4B3-449F-D662A657DF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08319" y="14839808"/>
              <a:ext cx="3053980" cy="2303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330D6AD7-0DAC-3BDC-EB7D-F13D1E480B46}"/>
              </a:ext>
            </a:extLst>
          </p:cNvPr>
          <p:cNvGraphicFramePr>
            <a:graphicFrameLocks noGrp="1"/>
          </p:cNvGraphicFramePr>
          <p:nvPr/>
        </p:nvGraphicFramePr>
        <p:xfrm>
          <a:off x="6403975" y="4746625"/>
          <a:ext cx="23571200" cy="1314608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857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7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57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9425">
                <a:tc>
                  <a:txBody>
                    <a:bodyPr/>
                    <a:lstStyle/>
                    <a:p>
                      <a:pPr algn="ctr"/>
                      <a:r>
                        <a:rPr lang="pt-BR" sz="8000" dirty="0"/>
                        <a:t>Estádio</a:t>
                      </a:r>
                      <a:r>
                        <a:rPr lang="pt-BR" sz="8000" baseline="0" dirty="0"/>
                        <a:t> fenológico</a:t>
                      </a:r>
                      <a:endParaRPr lang="pt-BR" sz="80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8000" dirty="0"/>
                        <a:t>Brócolis</a:t>
                      </a:r>
                    </a:p>
                    <a:p>
                      <a:pPr algn="ctr"/>
                      <a:r>
                        <a:rPr lang="pt-BR" sz="8000" dirty="0"/>
                        <a:t>mg</a:t>
                      </a:r>
                      <a:r>
                        <a:rPr lang="pt-BR" sz="8000" baseline="0" dirty="0"/>
                        <a:t> AA/g</a:t>
                      </a:r>
                      <a:endParaRPr lang="pt-BR" sz="80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8000" dirty="0" err="1"/>
                        <a:t>Kale</a:t>
                      </a:r>
                      <a:endParaRPr lang="pt-BR" sz="8000" dirty="0"/>
                    </a:p>
                    <a:p>
                      <a:pPr marL="0" marR="0" lvl="0" indent="0" algn="ctr" defTabSz="26517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8000" dirty="0"/>
                        <a:t>mg</a:t>
                      </a:r>
                      <a:r>
                        <a:rPr lang="pt-BR" sz="8000" baseline="0" dirty="0"/>
                        <a:t> AA/g</a:t>
                      </a:r>
                      <a:endParaRPr lang="pt-BR" sz="8000" dirty="0"/>
                    </a:p>
                    <a:p>
                      <a:pPr algn="ctr"/>
                      <a:endParaRPr lang="pt-BR" sz="80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6182">
                <a:tc>
                  <a:txBody>
                    <a:bodyPr/>
                    <a:lstStyle/>
                    <a:p>
                      <a:pPr algn="ctr"/>
                      <a:r>
                        <a:rPr lang="pt-BR" sz="8800" dirty="0" err="1"/>
                        <a:t>Microverdes</a:t>
                      </a:r>
                      <a:endParaRPr lang="pt-BR" sz="8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endParaRPr lang="pt-BR" sz="8800" dirty="0"/>
                    </a:p>
                    <a:p>
                      <a:pPr algn="ctr"/>
                      <a:r>
                        <a:rPr lang="pt-BR" sz="8800" dirty="0"/>
                        <a:t>7,5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endParaRPr lang="pt-BR" sz="8800" dirty="0"/>
                    </a:p>
                    <a:p>
                      <a:pPr algn="ctr"/>
                      <a:r>
                        <a:rPr lang="pt-BR" sz="8800" dirty="0"/>
                        <a:t>5,9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6516">
                <a:tc>
                  <a:txBody>
                    <a:bodyPr/>
                    <a:lstStyle/>
                    <a:p>
                      <a:pPr algn="ctr"/>
                      <a:r>
                        <a:rPr lang="pt-BR" sz="8800" dirty="0"/>
                        <a:t>Baby </a:t>
                      </a:r>
                      <a:r>
                        <a:rPr lang="pt-BR" sz="8800" dirty="0" err="1"/>
                        <a:t>leaf</a:t>
                      </a:r>
                      <a:endParaRPr lang="pt-BR" sz="8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endParaRPr lang="pt-BR" sz="8800" dirty="0"/>
                    </a:p>
                    <a:p>
                      <a:pPr algn="ctr"/>
                      <a:r>
                        <a:rPr lang="pt-BR" sz="8800" dirty="0"/>
                        <a:t>6,1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endParaRPr lang="pt-BR" sz="8800" dirty="0"/>
                    </a:p>
                    <a:p>
                      <a:pPr algn="ctr"/>
                      <a:r>
                        <a:rPr lang="pt-BR" sz="8800" dirty="0"/>
                        <a:t>5,8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3965">
                <a:tc>
                  <a:txBody>
                    <a:bodyPr/>
                    <a:lstStyle/>
                    <a:p>
                      <a:pPr algn="ctr"/>
                      <a:r>
                        <a:rPr lang="pt-BR" sz="8800" dirty="0"/>
                        <a:t>Adulta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endParaRPr lang="pt-BR" sz="8800" dirty="0"/>
                    </a:p>
                    <a:p>
                      <a:pPr algn="ctr"/>
                      <a:r>
                        <a:rPr lang="pt-BR" sz="8800" dirty="0"/>
                        <a:t>6,67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endParaRPr lang="pt-BR" sz="8800" dirty="0"/>
                    </a:p>
                    <a:p>
                      <a:pPr algn="ctr"/>
                      <a:r>
                        <a:rPr lang="pt-BR" sz="8800" dirty="0"/>
                        <a:t>5,48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ítulo 1">
            <a:extLst>
              <a:ext uri="{FF2B5EF4-FFF2-40B4-BE49-F238E27FC236}">
                <a16:creationId xmlns:a16="http://schemas.microsoft.com/office/drawing/2014/main" id="{6555B741-2DC1-71FC-DF25-2D7811838FEB}"/>
              </a:ext>
            </a:extLst>
          </p:cNvPr>
          <p:cNvSpPr txBox="1">
            <a:spLocks/>
          </p:cNvSpPr>
          <p:nvPr/>
        </p:nvSpPr>
        <p:spPr>
          <a:xfrm>
            <a:off x="4545013" y="958850"/>
            <a:ext cx="28263850" cy="2014538"/>
          </a:xfrm>
          <a:prstGeom prst="roundRect">
            <a:avLst/>
          </a:prstGeom>
          <a:solidFill>
            <a:srgbClr val="0CA417"/>
          </a:solidFill>
        </p:spPr>
        <p:txBody>
          <a:bodyPr lIns="265176" tIns="132588" rIns="265176" bIns="132588" anchor="ctr">
            <a:normAutofit fontScale="90000" lnSpcReduction="10000"/>
          </a:bodyPr>
          <a:lstStyle>
            <a:lvl1pPr algn="l" defTabSz="26517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7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pt-BR" b="1" dirty="0">
                <a:solidFill>
                  <a:schemeClr val="bg1"/>
                </a:solidFill>
              </a:rPr>
              <a:t>Valor nutricional – estádio fenológico</a:t>
            </a:r>
          </a:p>
        </p:txBody>
      </p:sp>
      <p:sp>
        <p:nvSpPr>
          <p:cNvPr id="40985" name="CaixaDeTexto 3">
            <a:extLst>
              <a:ext uri="{FF2B5EF4-FFF2-40B4-BE49-F238E27FC236}">
                <a16:creationId xmlns:a16="http://schemas.microsoft.com/office/drawing/2014/main" id="{EE1D518E-32EF-07A1-F2E0-A63B86622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8700" y="18153063"/>
            <a:ext cx="56467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5400"/>
              <a:t>Bella et al. (2020)</a:t>
            </a:r>
          </a:p>
        </p:txBody>
      </p:sp>
      <p:pic>
        <p:nvPicPr>
          <p:cNvPr id="40986" name="Picture 2" descr="What Is Kale?">
            <a:extLst>
              <a:ext uri="{FF2B5EF4-FFF2-40B4-BE49-F238E27FC236}">
                <a16:creationId xmlns:a16="http://schemas.microsoft.com/office/drawing/2014/main" id="{5720269F-85CF-B2C3-E45C-A25E19A5D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8013" y="7613650"/>
            <a:ext cx="3268662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7" name="Picture 6" descr="Broccoli definição e significado | Dicionário Inglês Collins">
            <a:extLst>
              <a:ext uri="{FF2B5EF4-FFF2-40B4-BE49-F238E27FC236}">
                <a16:creationId xmlns:a16="http://schemas.microsoft.com/office/drawing/2014/main" id="{AB1186D1-4752-EC1C-AFEE-BBECDAD46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7175" y="7613650"/>
            <a:ext cx="3462338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5A16C-E0D4-50C9-6A0A-6429F73D08B2}"/>
              </a:ext>
            </a:extLst>
          </p:cNvPr>
          <p:cNvSpPr txBox="1">
            <a:spLocks/>
          </p:cNvSpPr>
          <p:nvPr/>
        </p:nvSpPr>
        <p:spPr>
          <a:xfrm>
            <a:off x="4006850" y="1120775"/>
            <a:ext cx="28263850" cy="2014538"/>
          </a:xfrm>
          <a:prstGeom prst="roundRect">
            <a:avLst/>
          </a:prstGeom>
          <a:solidFill>
            <a:srgbClr val="0CA417"/>
          </a:solidFill>
        </p:spPr>
        <p:txBody>
          <a:bodyPr lIns="265176" tIns="132588" rIns="265176" bIns="132588" anchor="ctr">
            <a:normAutofit fontScale="90000" lnSpcReduction="10000"/>
          </a:bodyPr>
          <a:lstStyle>
            <a:lvl1pPr algn="l" defTabSz="26517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7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pt-BR" b="1" dirty="0">
                <a:solidFill>
                  <a:schemeClr val="bg1"/>
                </a:solidFill>
              </a:rPr>
              <a:t>Mini hortaliças</a:t>
            </a:r>
          </a:p>
        </p:txBody>
      </p:sp>
      <p:sp>
        <p:nvSpPr>
          <p:cNvPr id="41987" name="CaixaDeTexto 2">
            <a:extLst>
              <a:ext uri="{FF2B5EF4-FFF2-40B4-BE49-F238E27FC236}">
                <a16:creationId xmlns:a16="http://schemas.microsoft.com/office/drawing/2014/main" id="{7FAC6CC6-479B-FCD5-BE47-BF2132DEB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5013" y="6562725"/>
            <a:ext cx="28263850" cy="2308225"/>
          </a:xfrm>
          <a:prstGeom prst="rect">
            <a:avLst/>
          </a:prstGeom>
          <a:solidFill>
            <a:srgbClr val="E2F0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7200" b="1"/>
              <a:t>Hortaliças em miniatura </a:t>
            </a:r>
            <a:r>
              <a:rPr lang="pt-BR" altLang="pt-BR" sz="7200"/>
              <a:t>em relação às convencionais, provenientes do melhoramento genético. </a:t>
            </a:r>
          </a:p>
        </p:txBody>
      </p:sp>
      <p:pic>
        <p:nvPicPr>
          <p:cNvPr id="41988" name="Picture 24" descr="Mini Alface — JJ Alimentos">
            <a:extLst>
              <a:ext uri="{FF2B5EF4-FFF2-40B4-BE49-F238E27FC236}">
                <a16:creationId xmlns:a16="http://schemas.microsoft.com/office/drawing/2014/main" id="{A648BD7F-6A55-BBEA-0CD7-92FE31E5C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3" y="11091863"/>
            <a:ext cx="8304212" cy="622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26" descr="Mini Alface Lisa Verde (unidade) – Hortaí – Sua Feira em Casa">
            <a:extLst>
              <a:ext uri="{FF2B5EF4-FFF2-40B4-BE49-F238E27FC236}">
                <a16:creationId xmlns:a16="http://schemas.microsoft.com/office/drawing/2014/main" id="{A24BFDC4-278C-F4FE-6F42-A7FF69BC4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425" y="9982200"/>
            <a:ext cx="8445500" cy="84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28" descr="ALFACE MINI MINOSA ROXA ORGÂNICA UNID - Super em Kasa">
            <a:extLst>
              <a:ext uri="{FF2B5EF4-FFF2-40B4-BE49-F238E27FC236}">
                <a16:creationId xmlns:a16="http://schemas.microsoft.com/office/drawing/2014/main" id="{91F1EE90-ED35-903D-B434-9102F7FA0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8088" y="10617200"/>
            <a:ext cx="62865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30" descr="FeiraFeita - O melhor hortifruti online Alface Romana Mini Bandeja 150g -  Verduras FeiraFeita - O melhor hortifruti online">
            <a:extLst>
              <a:ext uri="{FF2B5EF4-FFF2-40B4-BE49-F238E27FC236}">
                <a16:creationId xmlns:a16="http://schemas.microsoft.com/office/drawing/2014/main" id="{BF30076B-5B79-5EAB-00E2-8B5AEB2B0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0" y="11310938"/>
            <a:ext cx="5529263" cy="600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674355-F41F-C247-DF8D-9335B7AA72A4}"/>
              </a:ext>
            </a:extLst>
          </p:cNvPr>
          <p:cNvSpPr txBox="1">
            <a:spLocks/>
          </p:cNvSpPr>
          <p:nvPr/>
        </p:nvSpPr>
        <p:spPr>
          <a:xfrm>
            <a:off x="4545013" y="958850"/>
            <a:ext cx="28263850" cy="2014538"/>
          </a:xfrm>
          <a:prstGeom prst="roundRect">
            <a:avLst/>
          </a:prstGeom>
          <a:solidFill>
            <a:srgbClr val="0CA417"/>
          </a:solidFill>
        </p:spPr>
        <p:txBody>
          <a:bodyPr lIns="265176" tIns="132588" rIns="265176" bIns="132588" anchor="ctr">
            <a:normAutofit fontScale="90000" lnSpcReduction="10000"/>
          </a:bodyPr>
          <a:lstStyle>
            <a:lvl1pPr algn="l" defTabSz="26517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7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pt-BR" b="1" dirty="0">
                <a:solidFill>
                  <a:schemeClr val="bg1"/>
                </a:solidFill>
              </a:rPr>
              <a:t>Mini hortaliças</a:t>
            </a:r>
          </a:p>
        </p:txBody>
      </p:sp>
      <p:pic>
        <p:nvPicPr>
          <p:cNvPr id="43011" name="Picture 4" descr="10 Tasty Vegan Eggplant Recipes">
            <a:extLst>
              <a:ext uri="{FF2B5EF4-FFF2-40B4-BE49-F238E27FC236}">
                <a16:creationId xmlns:a16="http://schemas.microsoft.com/office/drawing/2014/main" id="{E17126B8-8D75-6893-8AE2-B5B53ABE0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12131675"/>
            <a:ext cx="8110537" cy="455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10" descr="Mini Zucchini Handva – Savory Semolina Pancakes – My Veggie Lab">
            <a:extLst>
              <a:ext uri="{FF2B5EF4-FFF2-40B4-BE49-F238E27FC236}">
                <a16:creationId xmlns:a16="http://schemas.microsoft.com/office/drawing/2014/main" id="{41ED2098-CCDF-A765-C25D-B81FC0E62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3724275"/>
            <a:ext cx="8112125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12" descr="Mini Cucumbers">
            <a:extLst>
              <a:ext uri="{FF2B5EF4-FFF2-40B4-BE49-F238E27FC236}">
                <a16:creationId xmlns:a16="http://schemas.microsoft.com/office/drawing/2014/main" id="{EA73CD6C-9BE5-2732-43D3-1DC8D6F0E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038" y="4005263"/>
            <a:ext cx="8301037" cy="676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14" descr="Decorative Orange Pumpkins On Display At The Farmers Market In.. Stock  Photo, Picture And Royalty Free Image. Image 98403128.">
            <a:extLst>
              <a:ext uri="{FF2B5EF4-FFF2-40B4-BE49-F238E27FC236}">
                <a16:creationId xmlns:a16="http://schemas.microsoft.com/office/drawing/2014/main" id="{C0C74E0E-1601-9776-0951-B0DBA29F8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6663" y="4359275"/>
            <a:ext cx="8178800" cy="544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18" descr="Yellow Pepper Pizza">
            <a:extLst>
              <a:ext uri="{FF2B5EF4-FFF2-40B4-BE49-F238E27FC236}">
                <a16:creationId xmlns:a16="http://schemas.microsoft.com/office/drawing/2014/main" id="{662A4954-69F3-F90F-1D4E-69D142041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7363" y="12096750"/>
            <a:ext cx="6873875" cy="455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20" descr="Pilha de legumes mini tomate vermelho como pano de fundo | Foto Premium">
            <a:extLst>
              <a:ext uri="{FF2B5EF4-FFF2-40B4-BE49-F238E27FC236}">
                <a16:creationId xmlns:a16="http://schemas.microsoft.com/office/drawing/2014/main" id="{066A9F08-92D6-5EA3-4130-DC32B2A2C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900" y="12131675"/>
            <a:ext cx="6850063" cy="455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22" descr="Pimenta Maria Bonita em Indaiatuba SP à venda. Compre direto 368644">
            <a:extLst>
              <a:ext uri="{FF2B5EF4-FFF2-40B4-BE49-F238E27FC236}">
                <a16:creationId xmlns:a16="http://schemas.microsoft.com/office/drawing/2014/main" id="{47DC49E5-B8A9-29B6-E553-D4F697190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8238" y="12131675"/>
            <a:ext cx="3300412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F8F73-9A6C-FFCB-4F21-C03A871E7C8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01539" y="647559"/>
            <a:ext cx="30494288" cy="2080846"/>
          </a:xfrm>
          <a:solidFill>
            <a:srgbClr val="0CA417"/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>
            <a:normAutofit/>
          </a:bodyPr>
          <a:lstStyle/>
          <a:p>
            <a:pPr algn="ctr" eaLnBrk="1" hangingPunct="1">
              <a:defRPr/>
            </a:pPr>
            <a:r>
              <a:rPr lang="en-US" sz="9600" b="1" dirty="0" err="1">
                <a:solidFill>
                  <a:schemeClr val="bg1"/>
                </a:solidFill>
                <a:latin typeface="+mn-lt"/>
              </a:rPr>
              <a:t>Segmento</a:t>
            </a:r>
            <a:r>
              <a:rPr lang="en-US" sz="9600" b="1" dirty="0">
                <a:solidFill>
                  <a:schemeClr val="bg1"/>
                </a:solidFill>
                <a:latin typeface="+mn-lt"/>
              </a:rPr>
              <a:t> de </a:t>
            </a:r>
            <a:r>
              <a:rPr lang="en-US" sz="9600" b="1" dirty="0" err="1">
                <a:solidFill>
                  <a:schemeClr val="bg1"/>
                </a:solidFill>
                <a:latin typeface="+mn-lt"/>
              </a:rPr>
              <a:t>minitomates</a:t>
            </a:r>
            <a:r>
              <a:rPr lang="en-US" sz="9600" b="1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FA85B-0F6A-DEB3-40DF-2446CB1FEA3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2784475"/>
            <a:ext cx="30494288" cy="14389100"/>
          </a:xfrm>
        </p:spPr>
        <p:txBody>
          <a:bodyPr rtlCol="0">
            <a:noAutofit/>
          </a:bodyPr>
          <a:lstStyle/>
          <a:p>
            <a:pPr eaLnBrk="1" hangingPunct="1">
              <a:lnSpc>
                <a:spcPct val="200000"/>
              </a:lnSpc>
              <a:defRPr/>
            </a:pPr>
            <a:r>
              <a:rPr lang="en-US" b="1" dirty="0">
                <a:solidFill>
                  <a:schemeClr val="bg1"/>
                </a:solidFill>
              </a:rPr>
              <a:t>                                                                  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en-US" b="1" dirty="0">
                <a:solidFill>
                  <a:schemeClr val="bg1"/>
                </a:solidFill>
              </a:rPr>
              <a:t>                                                                         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en-US" b="1" dirty="0">
                <a:solidFill>
                  <a:schemeClr val="bg1"/>
                </a:solidFill>
              </a:rPr>
              <a:t>                                                                   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en-US" b="1" dirty="0">
                <a:solidFill>
                  <a:schemeClr val="bg1"/>
                </a:solidFill>
              </a:rPr>
              <a:t>				            </a:t>
            </a:r>
            <a:endParaRPr lang="en-US" sz="928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hortas.info/sites/default/files/field/imagens/tomate/tomate006.jpg">
            <a:extLst>
              <a:ext uri="{FF2B5EF4-FFF2-40B4-BE49-F238E27FC236}">
                <a16:creationId xmlns:a16="http://schemas.microsoft.com/office/drawing/2014/main" id="{73426DCE-8D56-183E-2324-4046B1C14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766463" y="3422650"/>
            <a:ext cx="8797925" cy="655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9" name="Picture 6" descr="http://hortas.info/sites/default/files/field/imagens/tomate/tomate009.jpg">
            <a:extLst>
              <a:ext uri="{FF2B5EF4-FFF2-40B4-BE49-F238E27FC236}">
                <a16:creationId xmlns:a16="http://schemas.microsoft.com/office/drawing/2014/main" id="{CB2F9CDA-1AF5-175F-725F-DD3A67E97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1175" y="11576050"/>
            <a:ext cx="8799513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http://www.pepiniere-fleurs-terre.com/wp-content/uploads/2013/02/tomatoe-berry.jpg">
            <a:extLst>
              <a:ext uri="{FF2B5EF4-FFF2-40B4-BE49-F238E27FC236}">
                <a16:creationId xmlns:a16="http://schemas.microsoft.com/office/drawing/2014/main" id="{44E49B4C-820B-2DC3-5A7F-77BE3994C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65938" y="11576050"/>
            <a:ext cx="9271000" cy="6503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E19383-3A02-6AE8-EFBC-81EBD9A81E1C}"/>
              </a:ext>
            </a:extLst>
          </p:cNvPr>
          <p:cNvSpPr txBox="1"/>
          <p:nvPr/>
        </p:nvSpPr>
        <p:spPr>
          <a:xfrm>
            <a:off x="2214563" y="6599238"/>
            <a:ext cx="5327650" cy="1162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960" b="1" dirty="0" err="1"/>
              <a:t>Tipo</a:t>
            </a:r>
            <a:r>
              <a:rPr lang="en-US" sz="6960" b="1" dirty="0"/>
              <a:t> Grape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34E3D2-6DEE-CBD2-12E1-DC064D1F6A98}"/>
              </a:ext>
            </a:extLst>
          </p:cNvPr>
          <p:cNvSpPr txBox="1"/>
          <p:nvPr/>
        </p:nvSpPr>
        <p:spPr>
          <a:xfrm>
            <a:off x="19523075" y="14004925"/>
            <a:ext cx="5329238" cy="1162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960" b="1" dirty="0" err="1"/>
              <a:t>Tipo</a:t>
            </a:r>
            <a:r>
              <a:rPr lang="en-US" sz="6960" b="1" dirty="0"/>
              <a:t> </a:t>
            </a:r>
            <a:r>
              <a:rPr lang="en-US" sz="6960" b="1" dirty="0" err="1"/>
              <a:t>Pera</a:t>
            </a:r>
            <a:endParaRPr lang="en-US" sz="696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EEF70E-AB0C-AF98-E5A3-0AD3B53F43D6}"/>
              </a:ext>
            </a:extLst>
          </p:cNvPr>
          <p:cNvSpPr txBox="1"/>
          <p:nvPr/>
        </p:nvSpPr>
        <p:spPr>
          <a:xfrm>
            <a:off x="18783300" y="6210300"/>
            <a:ext cx="5329238" cy="1163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960" b="1" dirty="0" err="1"/>
              <a:t>Tipo</a:t>
            </a:r>
            <a:r>
              <a:rPr lang="en-US" sz="6960" b="1" dirty="0"/>
              <a:t> </a:t>
            </a:r>
            <a:r>
              <a:rPr lang="en-US" sz="6960" b="1" dirty="0" err="1"/>
              <a:t>Cereja</a:t>
            </a:r>
            <a:endParaRPr lang="en-US" sz="696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B1E864-49D2-6DE7-5835-651B4A1E3306}"/>
              </a:ext>
            </a:extLst>
          </p:cNvPr>
          <p:cNvSpPr txBox="1"/>
          <p:nvPr/>
        </p:nvSpPr>
        <p:spPr>
          <a:xfrm>
            <a:off x="1676400" y="14246225"/>
            <a:ext cx="5329238" cy="1163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960" b="1" dirty="0" err="1"/>
              <a:t>Tipo</a:t>
            </a:r>
            <a:r>
              <a:rPr lang="en-US" sz="6960" b="1" dirty="0"/>
              <a:t> Berries</a:t>
            </a:r>
          </a:p>
        </p:txBody>
      </p:sp>
      <p:pic>
        <p:nvPicPr>
          <p:cNvPr id="44045" name="Picture 14" descr="Tomate Grape – HORTIFRUTI">
            <a:extLst>
              <a:ext uri="{FF2B5EF4-FFF2-40B4-BE49-F238E27FC236}">
                <a16:creationId xmlns:a16="http://schemas.microsoft.com/office/drawing/2014/main" id="{9CB0106E-1F01-CB73-FB7B-09A1EAAA2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4381500"/>
            <a:ext cx="9271000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7CB61-EBB6-8EA5-B12A-9367BE855C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32113" y="1158875"/>
            <a:ext cx="30495875" cy="2543175"/>
          </a:xfrm>
          <a:solidFill>
            <a:srgbClr val="0CA417"/>
          </a:solidFill>
        </p:spPr>
        <p:txBody>
          <a:bodyPr rtlCol="0">
            <a:normAutofit/>
          </a:bodyPr>
          <a:lstStyle/>
          <a:p>
            <a:pPr algn="ctr" eaLnBrk="1" hangingPunct="1">
              <a:defRPr/>
            </a:pPr>
            <a:r>
              <a:rPr lang="en-US" sz="1044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Cultivo</a:t>
            </a:r>
            <a:r>
              <a:rPr lang="en-US" sz="1044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1044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minitomate</a:t>
            </a:r>
            <a:endParaRPr lang="en-US" sz="1044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6083" name="Content Placeholder 6">
            <a:extLst>
              <a:ext uri="{FF2B5EF4-FFF2-40B4-BE49-F238E27FC236}">
                <a16:creationId xmlns:a16="http://schemas.microsoft.com/office/drawing/2014/main" id="{BB48982A-C7A4-7FCC-4AD7-3D8D85D9D19D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755650" y="5648325"/>
          <a:ext cx="30597475" cy="12720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Chart" r:id="rId3" imgW="0" imgH="0" progId="Excel.Chart.8">
                  <p:embed/>
                </p:oleObj>
              </mc:Choice>
              <mc:Fallback>
                <p:oleObj name="Chart" r:id="rId3" imgW="0" imgH="0" progId="Excel.Chart.8">
                  <p:embed/>
                  <p:pic>
                    <p:nvPicPr>
                      <p:cNvPr id="46083" name="Content Placeholder 6">
                        <a:extLst>
                          <a:ext uri="{FF2B5EF4-FFF2-40B4-BE49-F238E27FC236}">
                            <a16:creationId xmlns:a16="http://schemas.microsoft.com/office/drawing/2014/main" id="{BB48982A-C7A4-7FCC-4AD7-3D8D85D9D19D}"/>
                          </a:ext>
                        </a:extLst>
                      </p:cNvPr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5648325"/>
                        <a:ext cx="30597475" cy="12720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ítulo 1">
            <a:extLst>
              <a:ext uri="{FF2B5EF4-FFF2-40B4-BE49-F238E27FC236}">
                <a16:creationId xmlns:a16="http://schemas.microsoft.com/office/drawing/2014/main" id="{6D5F2199-487D-74FF-19E2-7485ACC093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41475" y="1522413"/>
            <a:ext cx="31762700" cy="1839912"/>
          </a:xfrm>
          <a:solidFill>
            <a:srgbClr val="0CA417"/>
          </a:solidFill>
        </p:spPr>
        <p:txBody>
          <a:bodyPr/>
          <a:lstStyle/>
          <a:p>
            <a:pPr algn="ctr" eaLnBrk="1" hangingPunct="1"/>
            <a:r>
              <a:rPr lang="pt-BR" altLang="pt-BR" b="1">
                <a:solidFill>
                  <a:schemeClr val="bg1"/>
                </a:solidFill>
              </a:rPr>
              <a:t>Embalagens</a:t>
            </a:r>
          </a:p>
        </p:txBody>
      </p:sp>
      <p:pic>
        <p:nvPicPr>
          <p:cNvPr id="47107" name="Picture 7" descr="http://www.paodeacucar.com.br/img/legacyImages/43/4325130_a1.jpg">
            <a:extLst>
              <a:ext uri="{FF2B5EF4-FFF2-40B4-BE49-F238E27FC236}">
                <a16:creationId xmlns:a16="http://schemas.microsoft.com/office/drawing/2014/main" id="{590C0308-84B6-BD0B-17AC-50B64C8AD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3888" y="4976813"/>
            <a:ext cx="6357937" cy="696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>
            <a:extLst>
              <a:ext uri="{FF2B5EF4-FFF2-40B4-BE49-F238E27FC236}">
                <a16:creationId xmlns:a16="http://schemas.microsoft.com/office/drawing/2014/main" id="{5D455B8E-FF32-E56A-A437-C8B32B374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4088" y="4732338"/>
            <a:ext cx="4587875" cy="780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2" descr="Premium Photo | Packaging cherry tomato. isolated white space. cherry space.">
            <a:extLst>
              <a:ext uri="{FF2B5EF4-FFF2-40B4-BE49-F238E27FC236}">
                <a16:creationId xmlns:a16="http://schemas.microsoft.com/office/drawing/2014/main" id="{E58C939D-3B5D-87FD-796F-1DF8A4041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75" y="5154613"/>
            <a:ext cx="11358563" cy="756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4" descr="Cherry tomatoes in packaging. Isolated ... | Stock image | Colourbox">
            <a:extLst>
              <a:ext uri="{FF2B5EF4-FFF2-40B4-BE49-F238E27FC236}">
                <a16:creationId xmlns:a16="http://schemas.microsoft.com/office/drawing/2014/main" id="{9CF62B52-E577-1379-7FCB-48A5D5050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3888" y="11941175"/>
            <a:ext cx="10985500" cy="715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Imagem 1">
            <a:extLst>
              <a:ext uri="{FF2B5EF4-FFF2-40B4-BE49-F238E27FC236}">
                <a16:creationId xmlns:a16="http://schemas.microsoft.com/office/drawing/2014/main" id="{A09B1275-711B-4C6B-EFFC-660E4BB41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2100" y="4505325"/>
            <a:ext cx="14578013" cy="1093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ítulo 1">
            <a:extLst>
              <a:ext uri="{FF2B5EF4-FFF2-40B4-BE49-F238E27FC236}">
                <a16:creationId xmlns:a16="http://schemas.microsoft.com/office/drawing/2014/main" id="{460D8F5A-A84A-A106-5D69-BEE14735D791}"/>
              </a:ext>
            </a:extLst>
          </p:cNvPr>
          <p:cNvSpPr txBox="1">
            <a:spLocks/>
          </p:cNvSpPr>
          <p:nvPr/>
        </p:nvSpPr>
        <p:spPr bwMode="auto">
          <a:xfrm>
            <a:off x="1990725" y="1189038"/>
            <a:ext cx="29851350" cy="1849437"/>
          </a:xfrm>
          <a:prstGeom prst="rect">
            <a:avLst/>
          </a:prstGeom>
          <a:solidFill>
            <a:srgbClr val="0CA4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2651125">
              <a:lnSpc>
                <a:spcPct val="90000"/>
              </a:lnSpc>
              <a:spcBef>
                <a:spcPts val="2900"/>
              </a:spcBef>
              <a:buFont typeface="Arial" panose="020B0604020202020204" pitchFamily="34" charset="0"/>
              <a:buChar char="•"/>
              <a:defRPr sz="8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987550" indent="-661988" defTabSz="2651125">
              <a:lnSpc>
                <a:spcPct val="90000"/>
              </a:lnSpc>
              <a:spcBef>
                <a:spcPts val="1450"/>
              </a:spcBef>
              <a:buFont typeface="Arial" panose="020B0604020202020204" pitchFamily="34" charset="0"/>
              <a:buChar char="•"/>
              <a:defRPr sz="6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314700" indent="-661988" defTabSz="2651125">
              <a:lnSpc>
                <a:spcPct val="90000"/>
              </a:lnSpc>
              <a:spcBef>
                <a:spcPts val="1450"/>
              </a:spcBef>
              <a:buFont typeface="Arial" panose="020B0604020202020204" pitchFamily="34" charset="0"/>
              <a:buChar char="•"/>
              <a:defRPr sz="5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4640263" indent="-661988" defTabSz="2651125">
              <a:lnSpc>
                <a:spcPct val="90000"/>
              </a:lnSpc>
              <a:spcBef>
                <a:spcPts val="1450"/>
              </a:spcBef>
              <a:buFont typeface="Arial" panose="020B0604020202020204" pitchFamily="34" charset="0"/>
              <a:buChar char="•"/>
              <a:defRPr sz="5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5965825" indent="-661988" defTabSz="2651125">
              <a:lnSpc>
                <a:spcPct val="90000"/>
              </a:lnSpc>
              <a:spcBef>
                <a:spcPts val="1450"/>
              </a:spcBef>
              <a:buFont typeface="Arial" panose="020B0604020202020204" pitchFamily="34" charset="0"/>
              <a:buChar char="•"/>
              <a:defRPr sz="5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6423025" indent="-661988" defTabSz="2651125" eaLnBrk="0" fontAlgn="base" hangingPunct="0">
              <a:lnSpc>
                <a:spcPct val="90000"/>
              </a:lnSpc>
              <a:spcBef>
                <a:spcPts val="14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6880225" indent="-661988" defTabSz="2651125" eaLnBrk="0" fontAlgn="base" hangingPunct="0">
              <a:lnSpc>
                <a:spcPct val="90000"/>
              </a:lnSpc>
              <a:spcBef>
                <a:spcPts val="14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7337425" indent="-661988" defTabSz="2651125" eaLnBrk="0" fontAlgn="base" hangingPunct="0">
              <a:lnSpc>
                <a:spcPct val="90000"/>
              </a:lnSpc>
              <a:spcBef>
                <a:spcPts val="14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7794625" indent="-661988" defTabSz="2651125" eaLnBrk="0" fontAlgn="base" hangingPunct="0">
              <a:lnSpc>
                <a:spcPct val="90000"/>
              </a:lnSpc>
              <a:spcBef>
                <a:spcPts val="14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t-BR" sz="8800" b="1">
                <a:solidFill>
                  <a:schemeClr val="bg1"/>
                </a:solidFill>
                <a:latin typeface="Arial Rounded MT Bold" panose="020F0704030504030204" pitchFamily="34" charset="0"/>
              </a:rPr>
              <a:t>Folhas lavadas e higienizadas</a:t>
            </a:r>
          </a:p>
        </p:txBody>
      </p:sp>
      <p:pic>
        <p:nvPicPr>
          <p:cNvPr id="48132" name="Picture 2" descr="https://3dblkgx9k1v2mbijx40t52x6-wpengine.netdna-ssl.com/wp-content/uploads/2019/06/EBF-5oz-BabySpinach-new-hires.png">
            <a:extLst>
              <a:ext uri="{FF2B5EF4-FFF2-40B4-BE49-F238E27FC236}">
                <a16:creationId xmlns:a16="http://schemas.microsoft.com/office/drawing/2014/main" id="{BF7C4148-3D95-9E45-0FC4-4940EE2D4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3468688"/>
            <a:ext cx="6805613" cy="768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4" descr="NA BABY LEAF HIGIENIZADO - GTIN/EAN/UPC 7898487681002 - Cadastro de Produto  com Tributação e NCM - Cosmos">
            <a:extLst>
              <a:ext uri="{FF2B5EF4-FFF2-40B4-BE49-F238E27FC236}">
                <a16:creationId xmlns:a16="http://schemas.microsoft.com/office/drawing/2014/main" id="{CFF8684E-39E4-4E81-61A1-9CA25588D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3038475"/>
            <a:ext cx="6550025" cy="982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 descr="Co-op Baby Leaf Salad 115g - Co-op">
            <a:extLst>
              <a:ext uri="{FF2B5EF4-FFF2-40B4-BE49-F238E27FC236}">
                <a16:creationId xmlns:a16="http://schemas.microsoft.com/office/drawing/2014/main" id="{26806781-736D-AC15-E167-9604246DD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8" y="12423775"/>
            <a:ext cx="6027737" cy="602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8" descr="Buy Naturaplan Organic Betty Bossi Mixed Salad (100g) cheaply | coop.ch">
            <a:extLst>
              <a:ext uri="{FF2B5EF4-FFF2-40B4-BE49-F238E27FC236}">
                <a16:creationId xmlns:a16="http://schemas.microsoft.com/office/drawing/2014/main" id="{F12051EA-CAE3-D69B-DA97-5F6A05C24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288" y="12863513"/>
            <a:ext cx="5851525" cy="584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444D2F-6F02-82C9-8008-5455D8F4D4EC}"/>
              </a:ext>
            </a:extLst>
          </p:cNvPr>
          <p:cNvSpPr txBox="1">
            <a:spLocks/>
          </p:cNvSpPr>
          <p:nvPr/>
        </p:nvSpPr>
        <p:spPr>
          <a:xfrm>
            <a:off x="8969375" y="1901825"/>
            <a:ext cx="17421225" cy="1349375"/>
          </a:xfrm>
          <a:prstGeom prst="rect">
            <a:avLst/>
          </a:prstGeom>
          <a:solidFill>
            <a:srgbClr val="0CA417"/>
          </a:solidFill>
          <a:ln>
            <a:noFill/>
          </a:ln>
          <a:effectLst/>
        </p:spPr>
        <p:txBody>
          <a:bodyPr/>
          <a:lstStyle>
            <a:lvl1pPr algn="l" defTabSz="26517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7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pt-BR" sz="8000" b="1">
                <a:solidFill>
                  <a:schemeClr val="bg1"/>
                </a:solidFill>
                <a:latin typeface="+mn-lt"/>
              </a:rPr>
              <a:t>Produção de alimentos orgânicos</a:t>
            </a:r>
            <a:endParaRPr lang="pt-BR" sz="8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291" name="Imagem 2">
            <a:extLst>
              <a:ext uri="{FF2B5EF4-FFF2-40B4-BE49-F238E27FC236}">
                <a16:creationId xmlns:a16="http://schemas.microsoft.com/office/drawing/2014/main" id="{CFC27667-73FD-C90D-89B8-E24B57148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5032375"/>
            <a:ext cx="15913100" cy="1193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C0258DD-6D77-CC80-56C3-5EE1EAD8A6A9}"/>
              </a:ext>
            </a:extLst>
          </p:cNvPr>
          <p:cNvSpPr txBox="1"/>
          <p:nvPr/>
        </p:nvSpPr>
        <p:spPr>
          <a:xfrm>
            <a:off x="19961225" y="5032375"/>
            <a:ext cx="10290175" cy="67405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7200" b="1" dirty="0"/>
              <a:t>O </a:t>
            </a:r>
            <a:r>
              <a:rPr lang="pt-BR" sz="7200" b="1" dirty="0">
                <a:solidFill>
                  <a:srgbClr val="FF0000"/>
                </a:solidFill>
              </a:rPr>
              <a:t>mercado brasileiro de orgânicos</a:t>
            </a:r>
            <a:r>
              <a:rPr lang="pt-BR" sz="7200" b="1" dirty="0"/>
              <a:t> faturou em 2018 R$ </a:t>
            </a:r>
            <a:r>
              <a:rPr lang="pt-BR" sz="7200" b="1" dirty="0">
                <a:solidFill>
                  <a:srgbClr val="0070C0"/>
                </a:solidFill>
              </a:rPr>
              <a:t>4 bilhões</a:t>
            </a:r>
            <a:r>
              <a:rPr lang="pt-BR" sz="7200" b="1" dirty="0"/>
              <a:t> (Conselho Brasileiro da Produção Orgânica e Sustentável).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5BEA7-840D-EE6E-C77F-8DE05DF3959A}"/>
              </a:ext>
            </a:extLst>
          </p:cNvPr>
          <p:cNvSpPr txBox="1">
            <a:spLocks/>
          </p:cNvSpPr>
          <p:nvPr/>
        </p:nvSpPr>
        <p:spPr>
          <a:xfrm>
            <a:off x="4322699" y="2376879"/>
            <a:ext cx="27762199" cy="1174459"/>
          </a:xfrm>
          <a:prstGeom prst="rect">
            <a:avLst/>
          </a:prstGeom>
          <a:solidFill>
            <a:srgbClr val="0CA41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8000" b="1" dirty="0" err="1">
                <a:solidFill>
                  <a:schemeClr val="bg1"/>
                </a:solidFill>
                <a:latin typeface="+mn-lt"/>
              </a:rPr>
              <a:t>Produção</a:t>
            </a:r>
            <a:r>
              <a:rPr lang="en-US" sz="8000" b="1" dirty="0">
                <a:solidFill>
                  <a:schemeClr val="bg1"/>
                </a:solidFill>
                <a:latin typeface="+mn-lt"/>
              </a:rPr>
              <a:t> de </a:t>
            </a:r>
            <a:r>
              <a:rPr lang="en-US" sz="8000" b="1" dirty="0" err="1">
                <a:solidFill>
                  <a:schemeClr val="bg1"/>
                </a:solidFill>
                <a:latin typeface="+mn-lt"/>
              </a:rPr>
              <a:t>alimentos</a:t>
            </a:r>
            <a:r>
              <a:rPr lang="en-US" sz="8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+mn-lt"/>
              </a:rPr>
              <a:t>cada</a:t>
            </a:r>
            <a:r>
              <a:rPr lang="en-US" sz="8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+mn-lt"/>
              </a:rPr>
              <a:t>vez</a:t>
            </a:r>
            <a:r>
              <a:rPr lang="en-US" sz="8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+mn-lt"/>
              </a:rPr>
              <a:t>mais</a:t>
            </a:r>
            <a:r>
              <a:rPr lang="en-US" sz="8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+mn-lt"/>
              </a:rPr>
              <a:t>sustentáveis</a:t>
            </a:r>
            <a:endParaRPr lang="en-US" sz="8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317" name="Retângulo 2">
            <a:extLst>
              <a:ext uri="{FF2B5EF4-FFF2-40B4-BE49-F238E27FC236}">
                <a16:creationId xmlns:a16="http://schemas.microsoft.com/office/drawing/2014/main" id="{C2515716-15C0-952B-AC69-A85349F8A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0400" y="7848600"/>
            <a:ext cx="8285163" cy="747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8000" b="1"/>
              <a:t>Produção local de alimentos nas áreas metropolitanas urbanizadas em indústrias verticais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F481E6F-6612-2142-1CA6-F0EB705CB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2850" y="7096125"/>
            <a:ext cx="7931150" cy="10574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44C74C26-CB11-49F0-CFC6-7B3AB239B717}"/>
              </a:ext>
            </a:extLst>
          </p:cNvPr>
          <p:cNvSpPr/>
          <p:nvPr/>
        </p:nvSpPr>
        <p:spPr>
          <a:xfrm>
            <a:off x="14006513" y="16962438"/>
            <a:ext cx="8394700" cy="7080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Jonathan H.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Harsch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 and Sara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Wyan</a:t>
            </a:r>
            <a:endParaRPr lang="pt-B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Vertical farming">
            <a:extLst>
              <a:ext uri="{FF2B5EF4-FFF2-40B4-BE49-F238E27FC236}">
                <a16:creationId xmlns:a16="http://schemas.microsoft.com/office/drawing/2014/main" id="{EA2D1164-8E0B-5EC2-C953-30EB751B9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74463" y="7096125"/>
            <a:ext cx="11977687" cy="8983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1024E-4974-9E90-7CC6-139F98D03E73}"/>
              </a:ext>
            </a:extLst>
          </p:cNvPr>
          <p:cNvSpPr txBox="1">
            <a:spLocks/>
          </p:cNvSpPr>
          <p:nvPr/>
        </p:nvSpPr>
        <p:spPr>
          <a:xfrm>
            <a:off x="3454400" y="2133600"/>
            <a:ext cx="29286199" cy="1894584"/>
          </a:xfrm>
          <a:prstGeom prst="rect">
            <a:avLst/>
          </a:prstGeom>
          <a:solidFill>
            <a:srgbClr val="0CA41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8800" b="1" dirty="0" err="1">
                <a:solidFill>
                  <a:schemeClr val="bg1"/>
                </a:solidFill>
                <a:latin typeface="+mn-lt"/>
              </a:rPr>
              <a:t>Produção</a:t>
            </a:r>
            <a:r>
              <a:rPr lang="en-US" sz="8800" b="1" dirty="0">
                <a:solidFill>
                  <a:schemeClr val="bg1"/>
                </a:solidFill>
                <a:latin typeface="+mn-lt"/>
              </a:rPr>
              <a:t> de </a:t>
            </a:r>
            <a:r>
              <a:rPr lang="en-US" sz="8800" b="1" dirty="0" err="1">
                <a:solidFill>
                  <a:schemeClr val="bg1"/>
                </a:solidFill>
                <a:latin typeface="+mn-lt"/>
              </a:rPr>
              <a:t>alimentos</a:t>
            </a:r>
            <a:r>
              <a:rPr lang="en-US" sz="8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+mn-lt"/>
              </a:rPr>
              <a:t>mais</a:t>
            </a:r>
            <a:r>
              <a:rPr lang="en-US" sz="8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+mn-lt"/>
              </a:rPr>
              <a:t>nutritivos</a:t>
            </a:r>
            <a:endParaRPr lang="en-US" sz="8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Espaço Reservado para Texto 4">
            <a:extLst>
              <a:ext uri="{FF2B5EF4-FFF2-40B4-BE49-F238E27FC236}">
                <a16:creationId xmlns:a16="http://schemas.microsoft.com/office/drawing/2014/main" id="{D95B2AB0-F1F1-B129-927C-38CE8CCC9692}"/>
              </a:ext>
            </a:extLst>
          </p:cNvPr>
          <p:cNvSpPr txBox="1">
            <a:spLocks/>
          </p:cNvSpPr>
          <p:nvPr/>
        </p:nvSpPr>
        <p:spPr>
          <a:xfrm>
            <a:off x="2286000" y="7493000"/>
            <a:ext cx="13608050" cy="10134600"/>
          </a:xfrm>
          <a:prstGeom prst="rect">
            <a:avLst/>
          </a:prstGeom>
        </p:spPr>
        <p:txBody>
          <a:bodyPr/>
          <a:lstStyle>
            <a:lvl1pPr marL="662940" indent="-662940" algn="l" defTabSz="2651760" rtl="0" eaLnBrk="1" latinLnBrk="0" hangingPunct="1">
              <a:lnSpc>
                <a:spcPct val="90000"/>
              </a:lnSpc>
              <a:spcBef>
                <a:spcPts val="2900"/>
              </a:spcBef>
              <a:buFont typeface="Arial" panose="020B0604020202020204" pitchFamily="34" charset="0"/>
              <a:buChar char="•"/>
              <a:defRPr sz="8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8820" indent="-662940" algn="l" defTabSz="2651760" rtl="0" eaLnBrk="1" latinLnBrk="0" hangingPunct="1">
              <a:lnSpc>
                <a:spcPct val="90000"/>
              </a:lnSpc>
              <a:spcBef>
                <a:spcPts val="1450"/>
              </a:spcBef>
              <a:buFont typeface="Arial" panose="020B0604020202020204" pitchFamily="34" charset="0"/>
              <a:buChar char="•"/>
              <a:defRPr sz="6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314700" indent="-662940" algn="l" defTabSz="2651760" rtl="0" eaLnBrk="1" latinLnBrk="0" hangingPunct="1">
              <a:lnSpc>
                <a:spcPct val="90000"/>
              </a:lnSpc>
              <a:spcBef>
                <a:spcPts val="1450"/>
              </a:spcBef>
              <a:buFont typeface="Arial" panose="020B0604020202020204" pitchFamily="34" charset="0"/>
              <a:buChar char="•"/>
              <a:defRPr sz="5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40580" indent="-662940" algn="l" defTabSz="2651760" rtl="0" eaLnBrk="1" latinLnBrk="0" hangingPunct="1">
              <a:lnSpc>
                <a:spcPct val="90000"/>
              </a:lnSpc>
              <a:spcBef>
                <a:spcPts val="1450"/>
              </a:spcBef>
              <a:buFont typeface="Arial" panose="020B0604020202020204" pitchFamily="34" charset="0"/>
              <a:buChar char="•"/>
              <a:defRPr sz="52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966460" indent="-662940" algn="l" defTabSz="2651760" rtl="0" eaLnBrk="1" latinLnBrk="0" hangingPunct="1">
              <a:lnSpc>
                <a:spcPct val="90000"/>
              </a:lnSpc>
              <a:spcBef>
                <a:spcPts val="1450"/>
              </a:spcBef>
              <a:buFont typeface="Arial" panose="020B0604020202020204" pitchFamily="34" charset="0"/>
              <a:buChar char="•"/>
              <a:defRPr sz="52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92340" indent="-662940" algn="l" defTabSz="2651760" rtl="0" eaLnBrk="1" latinLnBrk="0" hangingPunct="1">
              <a:lnSpc>
                <a:spcPct val="90000"/>
              </a:lnSpc>
              <a:spcBef>
                <a:spcPts val="1450"/>
              </a:spcBef>
              <a:buFont typeface="Arial" panose="020B0604020202020204" pitchFamily="34" charset="0"/>
              <a:buChar char="•"/>
              <a:defRPr sz="52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18220" indent="-662940" algn="l" defTabSz="2651760" rtl="0" eaLnBrk="1" latinLnBrk="0" hangingPunct="1">
              <a:lnSpc>
                <a:spcPct val="90000"/>
              </a:lnSpc>
              <a:spcBef>
                <a:spcPts val="1450"/>
              </a:spcBef>
              <a:buFont typeface="Arial" panose="020B0604020202020204" pitchFamily="34" charset="0"/>
              <a:buChar char="•"/>
              <a:defRPr sz="52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944100" indent="-662940" algn="l" defTabSz="2651760" rtl="0" eaLnBrk="1" latinLnBrk="0" hangingPunct="1">
              <a:lnSpc>
                <a:spcPct val="90000"/>
              </a:lnSpc>
              <a:spcBef>
                <a:spcPts val="1450"/>
              </a:spcBef>
              <a:buFont typeface="Arial" panose="020B0604020202020204" pitchFamily="34" charset="0"/>
              <a:buChar char="•"/>
              <a:defRPr sz="52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269980" indent="-662940" algn="l" defTabSz="2651760" rtl="0" eaLnBrk="1" latinLnBrk="0" hangingPunct="1">
              <a:lnSpc>
                <a:spcPct val="90000"/>
              </a:lnSpc>
              <a:spcBef>
                <a:spcPts val="1450"/>
              </a:spcBef>
              <a:buFont typeface="Arial" panose="020B0604020202020204" pitchFamily="34" charset="0"/>
              <a:buChar char="•"/>
              <a:defRPr sz="52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b="1" dirty="0"/>
          </a:p>
          <a:p>
            <a:pPr fontAlgn="auto">
              <a:spcAft>
                <a:spcPts val="0"/>
              </a:spcAft>
              <a:defRPr/>
            </a:pPr>
            <a:r>
              <a:rPr lang="pt-BR" b="1" dirty="0"/>
              <a:t>Compostos </a:t>
            </a:r>
            <a:r>
              <a:rPr lang="pt-BR" b="1" dirty="0" err="1"/>
              <a:t>bioativos</a:t>
            </a:r>
            <a:endParaRPr lang="pt-BR" b="1" dirty="0"/>
          </a:p>
          <a:p>
            <a:pPr fontAlgn="auto">
              <a:spcAft>
                <a:spcPts val="0"/>
              </a:spcAft>
              <a:defRPr/>
            </a:pPr>
            <a:r>
              <a:rPr lang="pt-BR" b="1" dirty="0" err="1"/>
              <a:t>Carotenóides</a:t>
            </a:r>
            <a:endParaRPr lang="pt-BR" b="1" dirty="0"/>
          </a:p>
          <a:p>
            <a:pPr fontAlgn="auto">
              <a:spcAft>
                <a:spcPts val="0"/>
              </a:spcAft>
              <a:defRPr/>
            </a:pPr>
            <a:r>
              <a:rPr lang="pt-BR" b="1" dirty="0"/>
              <a:t>Ácido ascórbico (Vitamina C)</a:t>
            </a:r>
          </a:p>
          <a:p>
            <a:pPr fontAlgn="auto">
              <a:spcAft>
                <a:spcPts val="0"/>
              </a:spcAft>
              <a:defRPr/>
            </a:pPr>
            <a:r>
              <a:rPr lang="pt-BR" b="1" dirty="0"/>
              <a:t>Vitaminas A, K e </a:t>
            </a:r>
            <a:r>
              <a:rPr lang="pt-BR" b="1" dirty="0" err="1"/>
              <a:t>E</a:t>
            </a:r>
            <a:endParaRPr lang="pt-BR" b="1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b="1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700F29D-E4EE-4D9F-F336-6C21257D7B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57"/>
          <a:stretch/>
        </p:blipFill>
        <p:spPr>
          <a:xfrm>
            <a:off x="25466675" y="13030200"/>
            <a:ext cx="5505450" cy="5883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3" name="Picture 2" descr="microgreens">
            <a:extLst>
              <a:ext uri="{FF2B5EF4-FFF2-40B4-BE49-F238E27FC236}">
                <a16:creationId xmlns:a16="http://schemas.microsoft.com/office/drawing/2014/main" id="{93D9E866-2F2C-70BF-8B22-2024C209D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2038" y="6594475"/>
            <a:ext cx="9237662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4" descr="red cabbage microgreens">
            <a:extLst>
              <a:ext uri="{FF2B5EF4-FFF2-40B4-BE49-F238E27FC236}">
                <a16:creationId xmlns:a16="http://schemas.microsoft.com/office/drawing/2014/main" id="{8667C5C9-EEB9-9055-8F4F-B7301F6B2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4050" y="6594475"/>
            <a:ext cx="7810500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ADD37-4F79-DEBD-9482-EAC09B83FDEC}"/>
              </a:ext>
            </a:extLst>
          </p:cNvPr>
          <p:cNvSpPr txBox="1">
            <a:spLocks/>
          </p:cNvSpPr>
          <p:nvPr/>
        </p:nvSpPr>
        <p:spPr>
          <a:xfrm>
            <a:off x="3454400" y="2133600"/>
            <a:ext cx="29286199" cy="1894584"/>
          </a:xfrm>
          <a:prstGeom prst="rect">
            <a:avLst/>
          </a:prstGeom>
          <a:solidFill>
            <a:srgbClr val="0CA41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8800" b="1" dirty="0" err="1">
                <a:solidFill>
                  <a:schemeClr val="bg1"/>
                </a:solidFill>
                <a:latin typeface="+mn-lt"/>
              </a:rPr>
              <a:t>Indústria</a:t>
            </a:r>
            <a:r>
              <a:rPr lang="en-US" sz="8800" b="1" dirty="0">
                <a:solidFill>
                  <a:schemeClr val="bg1"/>
                </a:solidFill>
                <a:latin typeface="+mn-lt"/>
              </a:rPr>
              <a:t> de </a:t>
            </a:r>
            <a:r>
              <a:rPr lang="en-US" sz="8800" b="1" dirty="0" err="1">
                <a:solidFill>
                  <a:schemeClr val="bg1"/>
                </a:solidFill>
                <a:latin typeface="+mn-lt"/>
              </a:rPr>
              <a:t>alimentos</a:t>
            </a:r>
            <a:r>
              <a:rPr lang="en-US" sz="8800" b="1" dirty="0">
                <a:solidFill>
                  <a:schemeClr val="bg1"/>
                </a:solidFill>
                <a:latin typeface="+mn-lt"/>
              </a:rPr>
              <a:t> e </a:t>
            </a:r>
            <a:r>
              <a:rPr lang="en-US" sz="8800" b="1" dirty="0" err="1">
                <a:solidFill>
                  <a:schemeClr val="bg1"/>
                </a:solidFill>
                <a:latin typeface="+mn-lt"/>
              </a:rPr>
              <a:t>bebidas</a:t>
            </a:r>
            <a:endParaRPr lang="en-US" sz="8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365" name="CaixaDeTexto 2">
            <a:extLst>
              <a:ext uri="{FF2B5EF4-FFF2-40B4-BE49-F238E27FC236}">
                <a16:creationId xmlns:a16="http://schemas.microsoft.com/office/drawing/2014/main" id="{1F384260-0F79-19BA-EB96-D4AA505FF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12225" y="13420725"/>
            <a:ext cx="11128375" cy="4154488"/>
          </a:xfrm>
          <a:prstGeom prst="rect">
            <a:avLst/>
          </a:prstGeom>
          <a:solidFill>
            <a:srgbClr val="C5E0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6600" b="1"/>
              <a:t>Mesmo com o aumento da obesidade</a:t>
            </a:r>
          </a:p>
          <a:p>
            <a:pPr eaLnBrk="1" hangingPunct="1"/>
            <a:r>
              <a:rPr lang="pt-BR" altLang="pt-BR" sz="6600"/>
              <a:t>População tem adotado </a:t>
            </a:r>
            <a:r>
              <a:rPr lang="pt-BR" altLang="pt-BR" sz="6600" b="1">
                <a:solidFill>
                  <a:srgbClr val="002060"/>
                </a:solidFill>
              </a:rPr>
              <a:t>hábitos mais saudáveis</a:t>
            </a:r>
            <a:endParaRPr lang="pt-BR" altLang="pt-BR" sz="6600">
              <a:solidFill>
                <a:srgbClr val="002060"/>
              </a:solidFill>
            </a:endParaRPr>
          </a:p>
        </p:txBody>
      </p:sp>
      <p:sp>
        <p:nvSpPr>
          <p:cNvPr id="15366" name="CaixaDeTexto 3">
            <a:extLst>
              <a:ext uri="{FF2B5EF4-FFF2-40B4-BE49-F238E27FC236}">
                <a16:creationId xmlns:a16="http://schemas.microsoft.com/office/drawing/2014/main" id="{0F32E1CF-DB41-08DD-426F-95C5C2AFC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0813" y="5316538"/>
            <a:ext cx="13590587" cy="5170487"/>
          </a:xfrm>
          <a:prstGeom prst="rect">
            <a:avLst/>
          </a:prstGeom>
          <a:solidFill>
            <a:srgbClr val="C5E0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6600" b="1"/>
              <a:t>Indústria de alimentos e bebidas mais saudáveis cresceu mais de 12% nos últimos 5 anos. </a:t>
            </a:r>
          </a:p>
          <a:p>
            <a:pPr eaLnBrk="1" hangingPunct="1"/>
            <a:endParaRPr lang="pt-BR" altLang="pt-BR" sz="6600" b="1"/>
          </a:p>
          <a:p>
            <a:pPr eaLnBrk="1" hangingPunct="1"/>
            <a:endParaRPr lang="pt-BR" altLang="pt-BR" sz="6600" b="1"/>
          </a:p>
        </p:txBody>
      </p:sp>
      <p:pic>
        <p:nvPicPr>
          <p:cNvPr id="15367" name="Picture 2" descr="Best and Worst Salads for Your Health">
            <a:extLst>
              <a:ext uri="{FF2B5EF4-FFF2-40B4-BE49-F238E27FC236}">
                <a16:creationId xmlns:a16="http://schemas.microsoft.com/office/drawing/2014/main" id="{96934CCA-C7D7-4A87-D3D6-8E9326CF0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2225" y="5316538"/>
            <a:ext cx="11128375" cy="756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7B3A381-F2FE-D1D4-B3C9-37259D5B38B7}"/>
              </a:ext>
            </a:extLst>
          </p:cNvPr>
          <p:cNvSpPr txBox="1"/>
          <p:nvPr/>
        </p:nvSpPr>
        <p:spPr>
          <a:xfrm>
            <a:off x="4652963" y="4778375"/>
            <a:ext cx="13965237" cy="133889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7200" b="1" dirty="0">
                <a:latin typeface="+mn-lt"/>
              </a:rPr>
              <a:t>Segundo recomendação da Organização Mundial da Saúde (OMS) e da </a:t>
            </a:r>
            <a:r>
              <a:rPr lang="pt-BR" sz="7200" b="1" dirty="0" err="1">
                <a:latin typeface="+mn-lt"/>
              </a:rPr>
              <a:t>Food</a:t>
            </a:r>
            <a:r>
              <a:rPr lang="pt-BR" sz="7200" b="1" dirty="0">
                <a:latin typeface="+mn-lt"/>
              </a:rPr>
              <a:t> </a:t>
            </a:r>
            <a:r>
              <a:rPr lang="pt-BR" sz="7200" b="1" dirty="0" err="1">
                <a:latin typeface="+mn-lt"/>
              </a:rPr>
              <a:t>and</a:t>
            </a:r>
            <a:r>
              <a:rPr lang="pt-BR" sz="7200" b="1" dirty="0">
                <a:latin typeface="+mn-lt"/>
              </a:rPr>
              <a:t> </a:t>
            </a:r>
            <a:r>
              <a:rPr lang="pt-BR" sz="7200" b="1" dirty="0" err="1">
                <a:latin typeface="+mn-lt"/>
              </a:rPr>
              <a:t>Agriculture</a:t>
            </a:r>
            <a:r>
              <a:rPr lang="pt-BR" sz="7200" b="1" dirty="0">
                <a:latin typeface="+mn-lt"/>
              </a:rPr>
              <a:t> </a:t>
            </a:r>
            <a:r>
              <a:rPr lang="pt-BR" sz="7200" b="1" dirty="0" err="1">
                <a:latin typeface="+mn-lt"/>
              </a:rPr>
              <a:t>Organization</a:t>
            </a:r>
            <a:r>
              <a:rPr lang="pt-BR" sz="7200" b="1" dirty="0">
                <a:latin typeface="+mn-lt"/>
              </a:rPr>
              <a:t> (FAO), é sugerida a ingestão diária de no mínimo 400 g de frutas e hortaliças.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7200" b="1" dirty="0">
              <a:latin typeface="+mn-lt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7200" b="1" dirty="0">
                <a:latin typeface="+mn-lt"/>
              </a:rPr>
              <a:t>No Brasil, o consumo de hortaliças é de </a:t>
            </a:r>
            <a:r>
              <a:rPr lang="pt-BR" sz="7200" b="1" dirty="0">
                <a:solidFill>
                  <a:srgbClr val="C00000"/>
                </a:solidFill>
                <a:latin typeface="+mn-lt"/>
              </a:rPr>
              <a:t>74 g</a:t>
            </a:r>
            <a:r>
              <a:rPr lang="pt-BR" sz="7200" b="1" dirty="0">
                <a:latin typeface="+mn-lt"/>
              </a:rPr>
              <a:t> por habitante, segundo dados da última Pesquisa de Orçamentos Familiares (POF/IBGE, 2018)</a:t>
            </a:r>
          </a:p>
        </p:txBody>
      </p:sp>
      <p:pic>
        <p:nvPicPr>
          <p:cNvPr id="16387" name="Picture 4" descr="https://www.comprerural.com/wp-content/uploads/2015/12/sd-comida-cinco-cores.jpg">
            <a:extLst>
              <a:ext uri="{FF2B5EF4-FFF2-40B4-BE49-F238E27FC236}">
                <a16:creationId xmlns:a16="http://schemas.microsoft.com/office/drawing/2014/main" id="{7D228995-1F24-65AC-1CF0-A1CA2DD15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0" y="5146675"/>
            <a:ext cx="11028363" cy="734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7A9238A-0F27-D13E-B241-FCCB5DEE53C8}"/>
              </a:ext>
            </a:extLst>
          </p:cNvPr>
          <p:cNvSpPr txBox="1">
            <a:spLocks/>
          </p:cNvSpPr>
          <p:nvPr/>
        </p:nvSpPr>
        <p:spPr>
          <a:xfrm>
            <a:off x="3454400" y="2133600"/>
            <a:ext cx="29286199" cy="1894584"/>
          </a:xfrm>
          <a:prstGeom prst="rect">
            <a:avLst/>
          </a:prstGeom>
          <a:solidFill>
            <a:srgbClr val="0CA41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8800" b="1" dirty="0" err="1">
                <a:solidFill>
                  <a:schemeClr val="bg1"/>
                </a:solidFill>
                <a:latin typeface="+mn-lt"/>
              </a:rPr>
              <a:t>Consumo</a:t>
            </a:r>
            <a:r>
              <a:rPr lang="en-US" sz="8800" b="1" dirty="0">
                <a:solidFill>
                  <a:schemeClr val="bg1"/>
                </a:solidFill>
                <a:latin typeface="+mn-lt"/>
              </a:rPr>
              <a:t> de </a:t>
            </a:r>
            <a:r>
              <a:rPr lang="en-US" sz="8800" b="1" dirty="0" err="1">
                <a:solidFill>
                  <a:schemeClr val="bg1"/>
                </a:solidFill>
                <a:latin typeface="+mn-lt"/>
              </a:rPr>
              <a:t>hortaliças</a:t>
            </a:r>
            <a:r>
              <a:rPr lang="en-US" sz="8800" b="1" dirty="0">
                <a:solidFill>
                  <a:schemeClr val="bg1"/>
                </a:solidFill>
                <a:latin typeface="+mn-lt"/>
              </a:rPr>
              <a:t> no </a:t>
            </a:r>
            <a:r>
              <a:rPr lang="en-US" sz="8800" b="1" dirty="0" err="1">
                <a:solidFill>
                  <a:schemeClr val="bg1"/>
                </a:solidFill>
                <a:latin typeface="+mn-lt"/>
              </a:rPr>
              <a:t>Brasil</a:t>
            </a:r>
            <a:endParaRPr lang="en-US" sz="8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391" name="CaixaDeTexto 4">
            <a:extLst>
              <a:ext uri="{FF2B5EF4-FFF2-40B4-BE49-F238E27FC236}">
                <a16:creationId xmlns:a16="http://schemas.microsoft.com/office/drawing/2014/main" id="{61BC1B38-6367-BCAE-4CBB-745DF8F8D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8000" y="13614400"/>
            <a:ext cx="11028363" cy="378618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6000" b="1"/>
              <a:t>4 milhões de mortes no mundo por ano são atribuídas  à falta de ingestão de frutas e hortaliças (OMS, 2019)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7033126-496F-09FE-49AA-3C642A1D1A0D}"/>
              </a:ext>
            </a:extLst>
          </p:cNvPr>
          <p:cNvSpPr txBox="1"/>
          <p:nvPr/>
        </p:nvSpPr>
        <p:spPr>
          <a:xfrm>
            <a:off x="1909763" y="3802063"/>
            <a:ext cx="13965237" cy="10064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marL="857250" indent="-8572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7200" b="1" dirty="0">
                <a:latin typeface="+mn-lt"/>
              </a:rPr>
              <a:t>Maior parte realizada por pequenos produtores em vários países;</a:t>
            </a:r>
          </a:p>
          <a:p>
            <a:pPr marL="857250" indent="-8572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7200" b="1" dirty="0">
              <a:latin typeface="+mn-lt"/>
            </a:endParaRPr>
          </a:p>
          <a:p>
            <a:pPr marL="857250" indent="-8572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7200" b="1" dirty="0">
                <a:latin typeface="+mn-lt"/>
              </a:rPr>
              <a:t>Produção local valoriza o produto; </a:t>
            </a:r>
          </a:p>
          <a:p>
            <a:pPr marL="857250" indent="-8572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7200" b="1" dirty="0">
              <a:latin typeface="+mn-lt"/>
            </a:endParaRPr>
          </a:p>
          <a:p>
            <a:pPr marL="857250" indent="-8572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7200" b="1" dirty="0">
                <a:latin typeface="+mn-lt"/>
              </a:rPr>
              <a:t>Maior valor agregado por kg do que outros alimentos;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4F06391-3908-0BA6-E019-48F5B40F315F}"/>
              </a:ext>
            </a:extLst>
          </p:cNvPr>
          <p:cNvSpPr txBox="1">
            <a:spLocks/>
          </p:cNvSpPr>
          <p:nvPr/>
        </p:nvSpPr>
        <p:spPr>
          <a:xfrm>
            <a:off x="3175000" y="990600"/>
            <a:ext cx="29286199" cy="1894584"/>
          </a:xfrm>
          <a:prstGeom prst="rect">
            <a:avLst/>
          </a:prstGeom>
          <a:solidFill>
            <a:srgbClr val="0CA41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8800" b="1" dirty="0" err="1">
                <a:solidFill>
                  <a:schemeClr val="bg1"/>
                </a:solidFill>
                <a:latin typeface="+mn-lt"/>
              </a:rPr>
              <a:t>Produção</a:t>
            </a:r>
            <a:r>
              <a:rPr lang="en-US" sz="8800" b="1" dirty="0">
                <a:solidFill>
                  <a:schemeClr val="bg1"/>
                </a:solidFill>
                <a:latin typeface="+mn-lt"/>
              </a:rPr>
              <a:t> de </a:t>
            </a:r>
            <a:r>
              <a:rPr lang="en-US" sz="8800" b="1" dirty="0" err="1">
                <a:solidFill>
                  <a:schemeClr val="bg1"/>
                </a:solidFill>
                <a:latin typeface="+mn-lt"/>
              </a:rPr>
              <a:t>hortaliças</a:t>
            </a:r>
            <a:endParaRPr lang="en-US" sz="8800" b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466774F4-4E92-2D8D-F662-C8C2ADC4DADD}"/>
              </a:ext>
            </a:extLst>
          </p:cNvPr>
          <p:cNvGraphicFramePr>
            <a:graphicFrameLocks noGrp="1"/>
          </p:cNvGraphicFramePr>
          <p:nvPr/>
        </p:nvGraphicFramePr>
        <p:xfrm>
          <a:off x="16803688" y="3873500"/>
          <a:ext cx="15936912" cy="521176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876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03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03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02941">
                <a:tc>
                  <a:txBody>
                    <a:bodyPr/>
                    <a:lstStyle/>
                    <a:p>
                      <a:pPr algn="ctr"/>
                      <a:r>
                        <a:rPr lang="pt-BR" sz="7200" dirty="0">
                          <a:solidFill>
                            <a:schemeClr val="tx1"/>
                          </a:solidFill>
                        </a:rPr>
                        <a:t>Setor HF</a:t>
                      </a:r>
                      <a:endParaRPr lang="pt-BR" sz="7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7" marR="91437" marT="45725" marB="45725"/>
                </a:tc>
                <a:tc>
                  <a:txBody>
                    <a:bodyPr/>
                    <a:lstStyle/>
                    <a:p>
                      <a:endParaRPr lang="pt-BR" sz="7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7" marR="91437" marT="45725" marB="45725"/>
                </a:tc>
                <a:tc>
                  <a:txBody>
                    <a:bodyPr/>
                    <a:lstStyle/>
                    <a:p>
                      <a:endParaRPr lang="pt-BR" sz="7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7" marR="91437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2941">
                <a:tc>
                  <a:txBody>
                    <a:bodyPr/>
                    <a:lstStyle/>
                    <a:p>
                      <a:r>
                        <a:rPr lang="pt-BR" sz="7200" b="1" dirty="0"/>
                        <a:t>Cultivo hortaliças</a:t>
                      </a:r>
                      <a:endParaRPr lang="pt-BR" sz="7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7" marR="91437" marT="45725" marB="45725">
                    <a:solidFill>
                      <a:srgbClr val="F5A0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7200" b="1" dirty="0"/>
                        <a:t>43%</a:t>
                      </a:r>
                      <a:endParaRPr lang="pt-BR" sz="7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7" marR="91437" marT="45725" marB="45725">
                    <a:solidFill>
                      <a:srgbClr val="F5A0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7200" b="1" dirty="0"/>
                        <a:t>57%</a:t>
                      </a:r>
                      <a:endParaRPr lang="pt-BR" sz="7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7" marR="91437" marT="45725" marB="45725">
                    <a:solidFill>
                      <a:srgbClr val="F5A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2941">
                <a:tc>
                  <a:txBody>
                    <a:bodyPr/>
                    <a:lstStyle/>
                    <a:p>
                      <a:r>
                        <a:rPr lang="pt-BR" sz="7200" dirty="0"/>
                        <a:t>Cultivo manga, mamão</a:t>
                      </a:r>
                      <a:endParaRPr lang="pt-BR" sz="7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7" marR="91437" marT="45725" marB="45725"/>
                </a:tc>
                <a:tc>
                  <a:txBody>
                    <a:bodyPr/>
                    <a:lstStyle/>
                    <a:p>
                      <a:r>
                        <a:rPr lang="pt-BR" sz="7200" dirty="0"/>
                        <a:t>77%</a:t>
                      </a:r>
                      <a:endParaRPr lang="pt-BR" sz="7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7" marR="91437" marT="45725" marB="45725"/>
                </a:tc>
                <a:tc>
                  <a:txBody>
                    <a:bodyPr/>
                    <a:lstStyle/>
                    <a:p>
                      <a:r>
                        <a:rPr lang="pt-BR" sz="7200" dirty="0"/>
                        <a:t>23%</a:t>
                      </a:r>
                      <a:endParaRPr lang="pt-BR" sz="7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7" marR="91437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2941">
                <a:tc>
                  <a:txBody>
                    <a:bodyPr/>
                    <a:lstStyle/>
                    <a:p>
                      <a:r>
                        <a:rPr lang="pt-BR" sz="7200" dirty="0"/>
                        <a:t>Cultivo</a:t>
                      </a:r>
                      <a:r>
                        <a:rPr lang="pt-BR" sz="7200" baseline="0" dirty="0"/>
                        <a:t> banana</a:t>
                      </a:r>
                      <a:endParaRPr lang="pt-BR" sz="7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7" marR="91437" marT="45725" marB="45725"/>
                </a:tc>
                <a:tc>
                  <a:txBody>
                    <a:bodyPr/>
                    <a:lstStyle/>
                    <a:p>
                      <a:r>
                        <a:rPr lang="pt-BR" sz="7200" dirty="0"/>
                        <a:t>68% </a:t>
                      </a:r>
                      <a:endParaRPr lang="pt-BR" sz="7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7" marR="91437" marT="45725" marB="45725"/>
                </a:tc>
                <a:tc>
                  <a:txBody>
                    <a:bodyPr/>
                    <a:lstStyle/>
                    <a:p>
                      <a:r>
                        <a:rPr lang="pt-BR" sz="7200" dirty="0"/>
                        <a:t>32%</a:t>
                      </a:r>
                      <a:endParaRPr lang="pt-BR" sz="7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7" marR="91437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7436" name="Imagem 4">
            <a:extLst>
              <a:ext uri="{FF2B5EF4-FFF2-40B4-BE49-F238E27FC236}">
                <a16:creationId xmlns:a16="http://schemas.microsoft.com/office/drawing/2014/main" id="{676C721D-C14C-DED4-0668-C6D0D1103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25" y="11225213"/>
            <a:ext cx="11737975" cy="781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7" name="Imagem 6">
            <a:extLst>
              <a:ext uri="{FF2B5EF4-FFF2-40B4-BE49-F238E27FC236}">
                <a16:creationId xmlns:a16="http://schemas.microsoft.com/office/drawing/2014/main" id="{9F5B5A9C-F1EC-E948-5508-C115DE840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9313" y="4165600"/>
            <a:ext cx="912812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8" name="Imagem 7">
            <a:extLst>
              <a:ext uri="{FF2B5EF4-FFF2-40B4-BE49-F238E27FC236}">
                <a16:creationId xmlns:a16="http://schemas.microsoft.com/office/drawing/2014/main" id="{E3031B13-8FA9-18E8-2E49-FEA213E041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5263" y="3941763"/>
            <a:ext cx="701675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4945</TotalTime>
  <Words>994</Words>
  <Application>Microsoft Office PowerPoint</Application>
  <PresentationFormat>Personalizar</PresentationFormat>
  <Paragraphs>242</Paragraphs>
  <Slides>37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38" baseType="lpstr">
      <vt:lpstr>Tema do Office</vt:lpstr>
      <vt:lpstr>Mercado de Hortaliças no Brasil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Aparência</vt:lpstr>
      <vt:lpstr>Aceitação quanto ao sabor e aroma</vt:lpstr>
      <vt:lpstr>Hortaliças</vt:lpstr>
      <vt:lpstr>Hortaliças</vt:lpstr>
      <vt:lpstr>Hortaliças</vt:lpstr>
      <vt:lpstr>Microverdes</vt:lpstr>
      <vt:lpstr>Mix de microverdes</vt:lpstr>
      <vt:lpstr>ERVAS AROMÁTICAS</vt:lpstr>
      <vt:lpstr>Apresentação do PowerPoint</vt:lpstr>
      <vt:lpstr>Baby Leaf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Segmento de minitomates </vt:lpstr>
      <vt:lpstr>Cultivo de minitomate</vt:lpstr>
      <vt:lpstr>Embalagens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Wender</dc:creator>
  <cp:lastModifiedBy>Diego Lucas</cp:lastModifiedBy>
  <cp:revision>78</cp:revision>
  <dcterms:created xsi:type="dcterms:W3CDTF">2021-03-03T20:43:32Z</dcterms:created>
  <dcterms:modified xsi:type="dcterms:W3CDTF">2023-08-26T14:32:49Z</dcterms:modified>
</cp:coreProperties>
</file>