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6.jpg" ContentType="image/jpg"/>
  <Override PartName="/ppt/media/image19.jpg" ContentType="image/jp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notesSlides/notesSlide20.xml" ContentType="application/vnd.openxmlformats-officedocument.presentationml.notesSlide+xml"/>
  <Override PartName="/ppt/media/image40.jpg" ContentType="image/jp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34" r:id="rId2"/>
    <p:sldId id="261" r:id="rId3"/>
    <p:sldId id="526" r:id="rId4"/>
    <p:sldId id="419" r:id="rId5"/>
    <p:sldId id="264" r:id="rId6"/>
    <p:sldId id="266" r:id="rId7"/>
    <p:sldId id="267" r:id="rId8"/>
    <p:sldId id="270" r:id="rId9"/>
    <p:sldId id="271" r:id="rId10"/>
    <p:sldId id="272" r:id="rId11"/>
    <p:sldId id="414" r:id="rId12"/>
    <p:sldId id="504" r:id="rId13"/>
    <p:sldId id="490" r:id="rId14"/>
    <p:sldId id="458" r:id="rId15"/>
    <p:sldId id="455" r:id="rId16"/>
    <p:sldId id="477" r:id="rId17"/>
    <p:sldId id="476" r:id="rId18"/>
    <p:sldId id="294" r:id="rId19"/>
    <p:sldId id="505" r:id="rId20"/>
    <p:sldId id="515" r:id="rId21"/>
    <p:sldId id="295" r:id="rId22"/>
    <p:sldId id="439" r:id="rId23"/>
    <p:sldId id="480" r:id="rId24"/>
    <p:sldId id="481" r:id="rId25"/>
    <p:sldId id="299" r:id="rId26"/>
    <p:sldId id="297" r:id="rId27"/>
    <p:sldId id="301" r:id="rId28"/>
    <p:sldId id="303" r:id="rId29"/>
    <p:sldId id="304" r:id="rId30"/>
    <p:sldId id="306" r:id="rId31"/>
    <p:sldId id="309" r:id="rId32"/>
    <p:sldId id="474" r:id="rId33"/>
    <p:sldId id="466" r:id="rId34"/>
    <p:sldId id="503" r:id="rId35"/>
    <p:sldId id="290" r:id="rId36"/>
    <p:sldId id="292" r:id="rId37"/>
    <p:sldId id="373" r:id="rId38"/>
    <p:sldId id="410" r:id="rId39"/>
    <p:sldId id="413" r:id="rId40"/>
    <p:sldId id="377" r:id="rId41"/>
    <p:sldId id="494" r:id="rId42"/>
    <p:sldId id="409" r:id="rId43"/>
    <p:sldId id="491" r:id="rId44"/>
    <p:sldId id="475" r:id="rId45"/>
    <p:sldId id="445" r:id="rId46"/>
    <p:sldId id="395" r:id="rId47"/>
    <p:sldId id="396" r:id="rId48"/>
    <p:sldId id="397" r:id="rId49"/>
    <p:sldId id="398" r:id="rId50"/>
    <p:sldId id="401" r:id="rId51"/>
    <p:sldId id="402" r:id="rId52"/>
    <p:sldId id="405" r:id="rId53"/>
    <p:sldId id="500" r:id="rId54"/>
    <p:sldId id="528" r:id="rId55"/>
    <p:sldId id="501" r:id="rId56"/>
    <p:sldId id="502" r:id="rId57"/>
    <p:sldId id="488" r:id="rId58"/>
    <p:sldId id="486" r:id="rId59"/>
    <p:sldId id="511" r:id="rId60"/>
    <p:sldId id="330" r:id="rId61"/>
    <p:sldId id="531" r:id="rId62"/>
    <p:sldId id="532" r:id="rId63"/>
    <p:sldId id="533" r:id="rId64"/>
    <p:sldId id="509" r:id="rId65"/>
    <p:sldId id="524" r:id="rId66"/>
    <p:sldId id="523" r:id="rId67"/>
    <p:sldId id="525" r:id="rId68"/>
    <p:sldId id="527" r:id="rId69"/>
    <p:sldId id="332" r:id="rId70"/>
    <p:sldId id="518" r:id="rId71"/>
    <p:sldId id="522" r:id="rId72"/>
    <p:sldId id="530" r:id="rId73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BFE"/>
    <a:srgbClr val="0000FF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5126" autoAdjust="0"/>
  </p:normalViewPr>
  <p:slideViewPr>
    <p:cSldViewPr>
      <p:cViewPr varScale="1">
        <p:scale>
          <a:sx n="73" d="100"/>
          <a:sy n="73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254"/>
    </p:cViewPr>
  </p:sorterViewPr>
  <p:notesViewPr>
    <p:cSldViewPr>
      <p:cViewPr varScale="1">
        <p:scale>
          <a:sx n="86" d="100"/>
          <a:sy n="86" d="100"/>
        </p:scale>
        <p:origin x="15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80B18-DFDE-4AEA-A070-34B08B3EE726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F141-DBE2-4A06-B215-2472074F6F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44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A92B-6578-49E5-AE4E-06C260C23EE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72C0-1D80-46B5-BBFF-ACC8F77C9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73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65213" y="188913"/>
            <a:ext cx="2525712" cy="18938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7315200" cy="711510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69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32B71E6-CF04-48A4-B8ED-CF4F962411DF}" type="slidenum">
              <a:rPr lang="pt-BR" altLang="en-US" sz="1300" smtClean="0">
                <a:solidFill>
                  <a:srgbClr val="000000"/>
                </a:solidFill>
              </a:rPr>
              <a:pPr/>
              <a:t>16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3113" y="460375"/>
            <a:ext cx="3017837" cy="2263775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43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CA81165-BF4C-42C3-AC77-8FBCEFC23100}" type="slidenum">
              <a:rPr lang="pt-BR" altLang="en-US" sz="1300" smtClean="0">
                <a:solidFill>
                  <a:srgbClr val="000000"/>
                </a:solidFill>
              </a:rPr>
              <a:pPr/>
              <a:t>17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4800" y="387350"/>
            <a:ext cx="2582863" cy="193675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10680700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50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0431FF9C-FFFA-4770-A37C-C010976CA611}" type="slidenum">
              <a:rPr lang="pt-BR" altLang="en-US" sz="1300" smtClean="0">
                <a:solidFill>
                  <a:srgbClr val="000000"/>
                </a:solidFill>
              </a:rPr>
              <a:pPr/>
              <a:t>18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4800" y="387350"/>
            <a:ext cx="2582863" cy="193675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10680700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66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F82681A-CFFE-4955-BC04-533DA4D5CC44}" type="slidenum">
              <a:rPr lang="pt-BR" altLang="en-US" sz="1300" smtClean="0">
                <a:solidFill>
                  <a:srgbClr val="000000"/>
                </a:solidFill>
              </a:rPr>
              <a:pPr/>
              <a:t>25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4800" y="387350"/>
            <a:ext cx="2582863" cy="1936750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10680700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50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04E8B53-4246-434D-B103-F198D3B16B7C}" type="slidenum">
              <a:rPr lang="pt-BR" altLang="en-US" sz="1300" smtClean="0">
                <a:solidFill>
                  <a:srgbClr val="000000"/>
                </a:solidFill>
              </a:rPr>
              <a:pPr/>
              <a:t>26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4800" y="387350"/>
            <a:ext cx="2582863" cy="193675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10680700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4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3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151A19A-E91B-4D8A-85DB-C6FC4B1BE8EF}" type="slidenum">
              <a:rPr lang="pt-BR" altLang="en-US" sz="1300" smtClean="0">
                <a:solidFill>
                  <a:srgbClr val="000000"/>
                </a:solidFill>
              </a:rPr>
              <a:pPr/>
              <a:t>31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952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13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441B7B1-DA51-49CD-BF2E-29DE51BC4963}" type="slidenum">
              <a:rPr lang="pt-BR" altLang="en-US" sz="1300" smtClean="0">
                <a:solidFill>
                  <a:srgbClr val="000000"/>
                </a:solidFill>
              </a:rPr>
              <a:pPr/>
              <a:t>35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BCCC110-B4B9-4D01-A9EF-D085D06BDDED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864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F7A9185-1820-46EC-BCA7-1C7696417669}" type="slidenum">
              <a:rPr lang="pt-BR" altLang="en-US" sz="1300" smtClean="0">
                <a:solidFill>
                  <a:srgbClr val="000000"/>
                </a:solidFill>
              </a:rPr>
              <a:pPr/>
              <a:t>36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CAD68C-64E8-424B-9BA1-0CBCD08C0EC7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317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4325" y="228600"/>
            <a:ext cx="3079750" cy="23098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43543" y="2804464"/>
            <a:ext cx="8152732" cy="1134126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35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345EB740-83F0-4279-A0B7-CB8AEBD8A61F}" type="slidenum">
              <a:rPr lang="pt-BR" altLang="en-US" sz="1300" smtClean="0">
                <a:solidFill>
                  <a:srgbClr val="000000"/>
                </a:solidFill>
              </a:rPr>
              <a:pPr/>
              <a:t>44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3113" y="460375"/>
            <a:ext cx="3017837" cy="22637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9054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43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33D6829-8E2C-431E-9B80-26E44A2301BB}" type="slidenum">
              <a:rPr lang="pt-BR" altLang="en-US" sz="1300" smtClean="0">
                <a:solidFill>
                  <a:srgbClr val="000000"/>
                </a:solidFill>
              </a:rPr>
              <a:pPr/>
              <a:t>54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09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23F6C3E-091A-4E04-BE23-85BE75F7A2DD}" type="slidenum">
              <a:rPr lang="pt-BR" altLang="en-US" sz="1300" smtClean="0">
                <a:solidFill>
                  <a:srgbClr val="000000"/>
                </a:solidFill>
              </a:rPr>
              <a:pPr/>
              <a:t>55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B5E2AF2-F3A3-45C1-9222-4817BC288FFB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257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FBA83EE-F7E8-414C-B580-E906E47DA7D8}" type="slidenum">
              <a:rPr lang="pt-BR" altLang="en-US" sz="1300" smtClean="0">
                <a:solidFill>
                  <a:srgbClr val="000000"/>
                </a:solidFill>
              </a:rPr>
              <a:pPr/>
              <a:t>56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7172820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529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749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58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25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01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62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49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64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883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300" smtClean="0">
                <a:solidFill>
                  <a:srgbClr val="000000"/>
                </a:solidFill>
              </a:rPr>
              <a:pPr/>
              <a:t>3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9888" y="242888"/>
            <a:ext cx="2582862" cy="193675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6116703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74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65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395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649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67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9791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02CBF3C-E45F-443C-AA8D-E3E411E30E4D}" type="slidenum">
              <a:rPr lang="pt-BR" altLang="en-US" sz="1300" smtClean="0">
                <a:solidFill>
                  <a:srgbClr val="000000"/>
                </a:solidFill>
              </a:rPr>
              <a:pPr/>
              <a:t>68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9938" y="460375"/>
            <a:ext cx="3019425" cy="2263775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889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1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E1FE62B-455C-452D-A657-0DCEC07CDB46}" type="slidenum">
              <a:rPr lang="pt-BR" altLang="en-US" sz="1300" smtClean="0">
                <a:solidFill>
                  <a:srgbClr val="000000"/>
                </a:solidFill>
              </a:rPr>
              <a:pPr/>
              <a:t>5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D3DC35B-1BBF-48C5-A082-3DF998C9EBE8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608" y="2511625"/>
            <a:ext cx="5952661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494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41EE6A2-FE87-43C2-850A-EF68B52D9A05}" type="slidenum">
              <a:rPr lang="pt-BR" altLang="en-US" sz="1300" smtClean="0">
                <a:solidFill>
                  <a:srgbClr val="000000"/>
                </a:solidFill>
              </a:rPr>
              <a:pPr/>
              <a:t>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3213" y="387350"/>
            <a:ext cx="2579687" cy="1935163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80"/>
            <a:ext cx="10674349" cy="2321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2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B690966-6371-423E-9C8B-1E91433148D0}" type="slidenum">
              <a:rPr lang="pt-BR" altLang="en-US" sz="1300" smtClean="0">
                <a:solidFill>
                  <a:srgbClr val="000000"/>
                </a:solidFill>
              </a:rPr>
              <a:pPr/>
              <a:t>7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5FBD591-3E32-4CA5-AB0A-4C3CA06ADF3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942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CD19A64-BC03-47B2-B2B6-EAF226CC8997}" type="slidenum">
              <a:rPr lang="pt-BR" altLang="en-US" sz="1300" smtClean="0">
                <a:solidFill>
                  <a:srgbClr val="000000"/>
                </a:solidFill>
              </a:rPr>
              <a:pPr/>
              <a:t>8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19B5737-9E6D-4F8A-A143-4F0456892536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017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B1690B4-57CB-4171-BAD5-D927511A5217}" type="slidenum">
              <a:rPr lang="pt-BR" altLang="en-US" sz="1300" smtClean="0">
                <a:solidFill>
                  <a:srgbClr val="000000"/>
                </a:solidFill>
              </a:rPr>
              <a:pPr/>
              <a:t>9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5B715B0-110E-4FB6-988D-5441C77CE3DE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7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780A383-58B8-4F08-835D-920CB4CEE7B1}" type="slidenum">
              <a:rPr lang="pt-BR" altLang="en-US" sz="1300" smtClean="0">
                <a:solidFill>
                  <a:srgbClr val="000000"/>
                </a:solidFill>
              </a:rPr>
              <a:pPr/>
              <a:t>10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4D793E8-3BDA-4BFD-A794-22886425BCB0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1150" y="387350"/>
            <a:ext cx="2582863" cy="1936750"/>
          </a:xfrm>
          <a:solidFill>
            <a:srgbClr val="FFFFFF"/>
          </a:solidFill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035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1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08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5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7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9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18EF-2857-4D75-AACC-D835B0A283C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4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NKWgcFPHqw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kabiologist.asu.edu/cell-division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QOdtUzx3hE" TargetMode="External"/><Relationship Id="rId4" Type="http://schemas.openxmlformats.org/officeDocument/2006/relationships/hyperlink" Target="https://www.youtube.com/watch?v=p3MXIKWAi2w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ulas.usp.br/portal/video.action?idItem=2153" TargetMode="External"/><Relationship Id="rId4" Type="http://schemas.openxmlformats.org/officeDocument/2006/relationships/hyperlink" Target="https://www.youtube.com/watch?v=iQsu3Kz9NYo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846334/pdf/jove-63-3998.pdf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D3185C2-A3E7-4A33-8B61-E6E4EA18D8A8}" type="slidenum">
              <a:rPr lang="pt-BR" altLang="en-US" sz="1400" smtClean="0">
                <a:solidFill>
                  <a:srgbClr val="000000"/>
                </a:solidFill>
              </a:rPr>
              <a:pPr/>
              <a:t>1</a:t>
            </a:fld>
            <a:endParaRPr lang="pt-BR" altLang="en-US" sz="1400" smtClean="0">
              <a:solidFill>
                <a:srgbClr val="000000"/>
              </a:solidFill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27338" y="188640"/>
            <a:ext cx="84978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rgbClr val="000000"/>
                </a:solidFill>
              </a:rPr>
              <a:t>Disciplina</a:t>
            </a:r>
            <a:r>
              <a:rPr lang="pt-BR" altLang="en-US" sz="2600" dirty="0">
                <a:solidFill>
                  <a:srgbClr val="000000"/>
                </a:solidFill>
              </a:rPr>
              <a:t>: </a:t>
            </a:r>
            <a:r>
              <a:rPr lang="pt-BR" altLang="en-US" sz="2600" dirty="0" smtClean="0">
                <a:solidFill>
                  <a:srgbClr val="000000"/>
                </a:solidFill>
              </a:rPr>
              <a:t>Princípios de Genética</a:t>
            </a:r>
            <a:endParaRPr lang="pt-BR" altLang="en-US" sz="26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rgbClr val="000000"/>
                </a:solidFill>
              </a:rPr>
              <a:t>Aula: </a:t>
            </a:r>
            <a:r>
              <a:rPr lang="pt-BR" altLang="en-US" sz="2600" dirty="0" smtClean="0">
                <a:solidFill>
                  <a:srgbClr val="000000"/>
                </a:solidFill>
              </a:rPr>
              <a:t>03</a:t>
            </a:r>
            <a:endParaRPr lang="pt-BR" altLang="en-US" sz="2600" dirty="0" smtClean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Replicação </a:t>
            </a:r>
            <a:r>
              <a:rPr lang="pt-BR" altLang="en-US" sz="48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BR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DNA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alt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in vivo </a:t>
            </a:r>
            <a:r>
              <a:rPr lang="pt-B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pt-BR" alt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in vitro</a:t>
            </a:r>
            <a:r>
              <a:rPr lang="pt-B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altLang="en-US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rgbClr val="000000"/>
                </a:solidFill>
              </a:rPr>
              <a:t>Prof. </a:t>
            </a:r>
            <a:r>
              <a:rPr lang="pt-BR" altLang="en-US" sz="2600" dirty="0" err="1" smtClean="0">
                <a:solidFill>
                  <a:srgbClr val="000000"/>
                </a:solidFill>
              </a:rPr>
              <a:t>Elidamar</a:t>
            </a:r>
            <a:r>
              <a:rPr lang="pt-BR" altLang="en-US" sz="2600" dirty="0" smtClean="0">
                <a:solidFill>
                  <a:srgbClr val="000000"/>
                </a:solidFill>
              </a:rPr>
              <a:t> </a:t>
            </a:r>
            <a:r>
              <a:rPr lang="pt-BR" altLang="en-US" sz="2600" dirty="0">
                <a:solidFill>
                  <a:srgbClr val="000000"/>
                </a:solidFill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rgbClr val="000000"/>
                </a:solidFill>
              </a:rPr>
              <a:t>email</a:t>
            </a:r>
            <a:r>
              <a:rPr lang="pt-BR" altLang="en-US" sz="2600" dirty="0">
                <a:solidFill>
                  <a:srgbClr val="000000"/>
                </a:solidFill>
              </a:rPr>
              <a:t>: </a:t>
            </a:r>
            <a:r>
              <a:rPr lang="pt-BR" altLang="en-US" sz="2600" dirty="0">
                <a:solidFill>
                  <a:srgbClr val="0070C0"/>
                </a:solidFill>
                <a:hlinkClick r:id="rId3"/>
              </a:rPr>
              <a:t>elidamarnunes@gmail.com</a:t>
            </a:r>
            <a:endParaRPr lang="pt-BR" altLang="en-US" sz="2600" dirty="0">
              <a:solidFill>
                <a:srgbClr val="0070C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rgbClr val="000000"/>
                </a:solidFill>
              </a:rPr>
              <a:t>São Paulo, </a:t>
            </a:r>
            <a:r>
              <a:rPr lang="pt-BR" altLang="en-US" sz="2600" dirty="0" smtClean="0">
                <a:solidFill>
                  <a:srgbClr val="000000"/>
                </a:solidFill>
              </a:rPr>
              <a:t>02 </a:t>
            </a:r>
            <a:r>
              <a:rPr lang="pt-BR" altLang="en-US" sz="2600" dirty="0">
                <a:solidFill>
                  <a:srgbClr val="000000"/>
                </a:solidFill>
              </a:rPr>
              <a:t>de </a:t>
            </a:r>
            <a:r>
              <a:rPr lang="pt-BR" altLang="en-US" sz="2600" dirty="0" smtClean="0">
                <a:solidFill>
                  <a:srgbClr val="000000"/>
                </a:solidFill>
              </a:rPr>
              <a:t>Setembro </a:t>
            </a:r>
            <a:r>
              <a:rPr lang="pt-BR" altLang="en-US" sz="2600" dirty="0">
                <a:solidFill>
                  <a:srgbClr val="000000"/>
                </a:solidFill>
              </a:rPr>
              <a:t>de 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059832" y="44232"/>
            <a:ext cx="3600871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Estrutura do DNA</a:t>
            </a: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274377" y="1005314"/>
            <a:ext cx="8735051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296545" indent="-279400">
              <a:lnSpc>
                <a:spcPct val="150000"/>
              </a:lnSpc>
              <a:spcBef>
                <a:spcPts val="100"/>
              </a:spcBef>
              <a:buFontTx/>
              <a:buAutoNum type="arabicPlain"/>
              <a:tabLst>
                <a:tab pos="279400" algn="l"/>
              </a:tabLst>
            </a:pP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Erwin </a:t>
            </a:r>
            <a:r>
              <a:rPr lang="pt-BR" sz="2000" spc="-5" dirty="0" err="1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Chargaff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havia demonstrado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proporção entre 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nucleotídeos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 T 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acontecendo entre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e</a:t>
            </a:r>
            <a:r>
              <a:rPr lang="pt-B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(1949);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296545" indent="-279400">
              <a:lnSpc>
                <a:spcPct val="150000"/>
              </a:lnSpc>
              <a:spcBef>
                <a:spcPts val="100"/>
              </a:spcBef>
              <a:buAutoNum type="arabicPlain"/>
              <a:tabLst>
                <a:tab pos="279400" algn="l"/>
              </a:tabLst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longa, fina 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nucleotídeos:  adenina;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guanina;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citosina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2533501" y="612112"/>
            <a:ext cx="46535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Informações disponíveis: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2902207"/>
            <a:ext cx="5184576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130"/>
              </a:spcBef>
              <a:tabLst>
                <a:tab pos="279400" algn="l"/>
              </a:tabLst>
            </a:pPr>
            <a:r>
              <a:rPr lang="pt-BR" sz="2000" dirty="0" smtClean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Linus </a:t>
            </a:r>
            <a:r>
              <a:rPr lang="pt-BR" sz="2000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Pauling </a:t>
            </a:r>
            <a:r>
              <a:rPr lang="pt-BR" sz="2000" spc="-10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(1950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descreveu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R="5080">
              <a:lnSpc>
                <a:spcPct val="150000"/>
              </a:lnSpc>
              <a:spcBef>
                <a:spcPts val="1130"/>
              </a:spcBef>
              <a:tabLst>
                <a:tab pos="279400" algn="l"/>
              </a:tabLst>
            </a:pP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helicoidal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filamento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mantida por </a:t>
            </a:r>
            <a:r>
              <a:rPr lang="pt-BR" sz="2000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pontes de hidrogênio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proteínas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sugeriu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pudesse ocorrer com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>
              <a:lnSpc>
                <a:spcPct val="150000"/>
              </a:lnSpc>
              <a:spcBef>
                <a:spcPts val="1130"/>
              </a:spcBef>
              <a:tabLst>
                <a:tab pos="279400" algn="l"/>
              </a:tabLst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estudos de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difração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raios 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000" spc="-5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Maurice King </a:t>
            </a:r>
            <a:r>
              <a:rPr lang="pt-BR" sz="2000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spc="-5" dirty="0" err="1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Rosalind</a:t>
            </a:r>
            <a:r>
              <a:rPr lang="pt-BR" sz="2000" spc="-5" dirty="0">
                <a:uFill>
                  <a:solidFill>
                    <a:srgbClr val="45014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Franklin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sugeriam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pt-B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helicoidal (1953).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/>
          </a:p>
        </p:txBody>
      </p:sp>
      <p:pic>
        <p:nvPicPr>
          <p:cNvPr id="10" name="Picture 2" descr="https://acervo.oglobo.globo.com/incoming/11811954-82c-cf5/materia/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42" y="3284984"/>
            <a:ext cx="3521286" cy="20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92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43808" y="27815"/>
            <a:ext cx="5220915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Estrutura do DNA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1115616" y="475181"/>
            <a:ext cx="7200800" cy="38303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algn="ctr">
              <a:spcBef>
                <a:spcPts val="107"/>
              </a:spcBef>
            </a:pPr>
            <a:r>
              <a:rPr lang="pt-BR" sz="2400" i="1" spc="141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Descoberta da Estrutura do DNA</a:t>
            </a:r>
            <a:endParaRPr sz="2400" i="1" dirty="0">
              <a:solidFill>
                <a:srgbClr val="FF0000"/>
              </a:solidFill>
              <a:latin typeface="Comic Sans MS" panose="030F0702030302020204" pitchFamily="66" charset="0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1691" y="1409303"/>
            <a:ext cx="843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Watson e Crick propuseram (1953), um  modelo de molécula de DNA que seria de Dupla Hélice e em Espiral, com duas cadeias de nucleotídeos ligados por pontes de hidrogênio.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9632"/>
            <a:ext cx="4752528" cy="41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179512" y="1608076"/>
            <a:ext cx="8568952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90000" tIns="45000" rIns="90000" bIns="45000"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dirty="0"/>
              <a:t>A Replicação é Bidirecional</a:t>
            </a:r>
          </a:p>
          <a:p>
            <a:pPr marL="457200" indent="-457200" eaLnBrk="1" hangingPunct="1">
              <a:spcBef>
                <a:spcPct val="0"/>
              </a:spcBef>
              <a:buClrTx/>
              <a:buAutoNum type="arabicPeriod"/>
              <a:defRPr/>
            </a:pPr>
            <a:endParaRPr lang="pt-BR" altLang="pt-BR" sz="2400" dirty="0" smtClean="0"/>
          </a:p>
          <a:p>
            <a:pPr marL="457200" indent="-457200" eaLnBrk="1" hangingPunct="1">
              <a:spcBef>
                <a:spcPct val="0"/>
              </a:spcBef>
              <a:buClrTx/>
              <a:buAutoNum type="arabicPeriod"/>
              <a:defRPr/>
            </a:pPr>
            <a:r>
              <a:rPr lang="pt-BR" altLang="pt-BR" sz="2400" dirty="0" smtClean="0"/>
              <a:t>A Replicação é </a:t>
            </a:r>
            <a:r>
              <a:rPr lang="pt-BR" altLang="pt-BR" sz="2400" dirty="0" err="1" smtClean="0"/>
              <a:t>Semidescontínua</a:t>
            </a:r>
            <a:r>
              <a:rPr lang="pt-BR" altLang="pt-BR" sz="2400" dirty="0" smtClean="0"/>
              <a:t> - </a:t>
            </a:r>
            <a:r>
              <a:rPr lang="pt-BR" altLang="pt-BR" sz="2400" dirty="0" err="1" smtClean="0"/>
              <a:t>Assincrônica</a:t>
            </a: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pt-BR" altLang="pt-BR" sz="2400" dirty="0" smtClean="0"/>
              <a:t>3. A Replicação é Semiconservativa</a:t>
            </a: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pt-BR" altLang="pt-BR" sz="2400" dirty="0" smtClean="0"/>
              <a:t>4. A Replicação ocorre em etapas distintas: origem/iniciação, </a:t>
            </a:r>
            <a:r>
              <a:rPr lang="pt-BR" altLang="pt-BR" sz="2400" dirty="0" err="1" smtClean="0"/>
              <a:t>elongamento</a:t>
            </a:r>
            <a:r>
              <a:rPr lang="pt-BR" altLang="pt-BR" sz="2400" dirty="0" smtClean="0"/>
              <a:t> e terminação </a:t>
            </a: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pt-BR" altLang="pt-BR" sz="2400" dirty="0" smtClean="0"/>
              <a:t>5. A Replicação é realizada por Enzimas</a:t>
            </a: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pt-BR" altLang="pt-BR" sz="2400" dirty="0" smtClean="0"/>
              <a:t>6. Existem origens de Replicação</a:t>
            </a: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pt-BR" altLang="pt-BR" sz="2400" dirty="0" smtClean="0"/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pt-BR" altLang="pt-BR" sz="2400" dirty="0" smtClean="0"/>
              <a:t>7. Existem sistemas de correção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  <a:defRPr/>
            </a:pPr>
            <a:endParaRPr lang="pt-BR" altLang="pt-BR" sz="2400" dirty="0" smtClean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699792" y="1073690"/>
            <a:ext cx="4951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Características da Replicação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8657" y="2204864"/>
            <a:ext cx="8892480" cy="2089280"/>
          </a:xfrm>
          <a:prstGeom prst="rect">
            <a:avLst/>
          </a:prstGeom>
        </p:spPr>
        <p:txBody>
          <a:bodyPr vert="horz" wrap="square" lIns="0" tIns="125974" rIns="0" bIns="0" rtlCol="0">
            <a:spAutoFit/>
          </a:bodyPr>
          <a:lstStyle/>
          <a:p>
            <a:pPr>
              <a:spcBef>
                <a:spcPts val="992"/>
              </a:spcBef>
            </a:pPr>
            <a:r>
              <a:rPr lang="pt-BR" sz="2400" spc="25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spc="13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Bidirecional, </a:t>
            </a:r>
            <a:r>
              <a:rPr sz="2400" spc="5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obedece</a:t>
            </a:r>
            <a:r>
              <a:rPr lang="pt-BR" sz="24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sz="2400" spc="4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direcionamento</a:t>
            </a:r>
            <a:r>
              <a:rPr lang="pt-BR" sz="2400" spc="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sentido de crescimento,</a:t>
            </a:r>
            <a:r>
              <a:rPr sz="2400" spc="4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13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915"/>
              </a:spcBef>
              <a:buFontTx/>
              <a:buChar char="-"/>
            </a:pPr>
            <a:r>
              <a:rPr lang="pt-BR" sz="24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característica </a:t>
            </a:r>
            <a:r>
              <a:rPr lang="pt-BR" sz="24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Bidirecionalidade</a:t>
            </a:r>
            <a:r>
              <a:rPr lang="pt-BR" sz="24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ocorre a partir de cada origem de Replicação onde são formados as 2 forquilhas de replicação bidirecional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2309547" y="1152983"/>
            <a:ext cx="53032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Bidirecional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911191" y="19904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894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3707904" y="3906996"/>
            <a:ext cx="4806538" cy="274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755576" y="1137506"/>
            <a:ext cx="82631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Assincrônica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Semidescontínua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79512" y="1519662"/>
            <a:ext cx="8701178" cy="2098358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342900" indent="-342900" algn="just">
              <a:spcBef>
                <a:spcPts val="663"/>
              </a:spcBef>
              <a:buFontTx/>
              <a:buChar char="-"/>
            </a:pPr>
            <a:r>
              <a:rPr lang="pt-BR" sz="2400" spc="7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Semidescontinua</a:t>
            </a:r>
            <a:r>
              <a:rPr lang="pt-BR"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são incorporados pequenos fragmentos/OKASAKY. À medida </a:t>
            </a:r>
            <a:r>
              <a:rPr lang="pt-BR"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ocorre a exposição da fita 5` - 3` </a:t>
            </a:r>
            <a:r>
              <a:rPr lang="pt-BR"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polimerização na direção </a:t>
            </a:r>
            <a:r>
              <a:rPr lang="pt-BR"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antiparalela</a:t>
            </a:r>
          </a:p>
          <a:p>
            <a:pPr marL="342900" indent="-342900" algn="just">
              <a:spcBef>
                <a:spcPts val="663"/>
              </a:spcBef>
              <a:buFontTx/>
              <a:buChar char="-"/>
            </a:pPr>
            <a:r>
              <a:rPr lang="pt-BR"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os fragmentos são unidos pela DNA </a:t>
            </a:r>
            <a:r>
              <a:rPr lang="pt-BR" sz="2400" spc="7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ligase</a:t>
            </a:r>
            <a:endParaRPr lang="pt-BR" sz="2400" spc="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86"/>
              </a:spcBef>
              <a:tabLst>
                <a:tab pos="5273504" algn="l"/>
              </a:tabLst>
            </a:pPr>
            <a:r>
              <a:rPr lang="pt-BR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</a:t>
            </a:r>
            <a:r>
              <a:rPr sz="2400" spc="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contínua</a:t>
            </a:r>
            <a:r>
              <a:rPr lang="pt-BR" sz="2400" spc="1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sz="2400" spc="7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fita</a:t>
            </a:r>
            <a:r>
              <a:rPr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líder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descontinua na fita molde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9734" y="4233352"/>
            <a:ext cx="2584432" cy="2257269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/>
          </a:p>
        </p:txBody>
      </p:sp>
      <p:sp>
        <p:nvSpPr>
          <p:cNvPr id="12" name="Retângulo 11"/>
          <p:cNvSpPr/>
          <p:nvPr/>
        </p:nvSpPr>
        <p:spPr>
          <a:xfrm>
            <a:off x="306031" y="6515029"/>
            <a:ext cx="3131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b="1" dirty="0" err="1" smtClean="0"/>
              <a:t>Reiji</a:t>
            </a:r>
            <a:r>
              <a:rPr lang="pt-BR" altLang="pt-BR" sz="1600" b="1" dirty="0" smtClean="0"/>
              <a:t> </a:t>
            </a:r>
            <a:r>
              <a:rPr lang="pt-BR" altLang="pt-BR" sz="1600" b="1" dirty="0" err="1" smtClean="0"/>
              <a:t>Okasaki</a:t>
            </a:r>
            <a:r>
              <a:rPr lang="pt-BR" altLang="pt-BR" sz="1600" b="1" dirty="0" smtClean="0"/>
              <a:t> (1930-1975</a:t>
            </a:r>
            <a:r>
              <a:rPr lang="pt-BR" altLang="pt-BR" sz="1600" b="1" dirty="0"/>
              <a:t>, </a:t>
            </a:r>
            <a:r>
              <a:rPr lang="pt-BR" altLang="pt-BR" sz="1600" b="1" dirty="0" smtClean="0"/>
              <a:t>biólogo)</a:t>
            </a:r>
            <a:endParaRPr lang="pt-BR" alt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9232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2510497" y="1207952"/>
            <a:ext cx="4951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Semiconservativa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5828" y="1848591"/>
            <a:ext cx="8958262" cy="9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pt-B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Semiconservativa </a:t>
            </a:r>
            <a:r>
              <a:rPr lang="pt-BR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= cada molécula replicada/filha </a:t>
            </a:r>
            <a:r>
              <a:rPr lang="pt-B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contém </a:t>
            </a:r>
            <a:r>
              <a:rPr lang="pt-BR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uma nova fita de DNA </a:t>
            </a:r>
            <a:r>
              <a:rPr lang="pt-B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sintetizado;</a:t>
            </a:r>
            <a:endParaRPr lang="pt-B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3200" y="4121205"/>
            <a:ext cx="8972925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O resultado da replicação do DNA são duas moléculas de DNA consistindo de novas cadeias e de cadeia conservada/antiga de nucleotídeos = semiconservativo</a:t>
            </a: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918948"/>
            <a:ext cx="4680521" cy="18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55828" y="2795444"/>
            <a:ext cx="873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As </a:t>
            </a:r>
            <a:r>
              <a:rPr lang="pt-B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regras de pareamento de bases é sempre mantida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Os dois filamentos da molécula parental se separam e cada um atua como modelo para um novo filamento 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0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CaixaDeTexto 1"/>
          <p:cNvSpPr txBox="1">
            <a:spLocks noChangeArrowheads="1"/>
          </p:cNvSpPr>
          <p:nvPr/>
        </p:nvSpPr>
        <p:spPr bwMode="auto">
          <a:xfrm>
            <a:off x="152400" y="2461438"/>
            <a:ext cx="90360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514350" indent="-514350">
              <a:buAutoNum type="romanLcParenR"/>
            </a:pPr>
            <a:r>
              <a:rPr lang="pt-BR" altLang="pt-BR" b="1" dirty="0" smtClean="0">
                <a:solidFill>
                  <a:schemeClr val="tx1"/>
                </a:solidFill>
              </a:rPr>
              <a:t>Iniciação: </a:t>
            </a:r>
            <a:r>
              <a:rPr lang="pt-BR" altLang="pt-BR" dirty="0" smtClean="0">
                <a:solidFill>
                  <a:schemeClr val="tx1"/>
                </a:solidFill>
              </a:rPr>
              <a:t>Começa no ponto de origem </a:t>
            </a:r>
            <a:r>
              <a:rPr lang="pt-BR" altLang="pt-BR" dirty="0">
                <a:solidFill>
                  <a:schemeClr val="tx1"/>
                </a:solidFill>
              </a:rPr>
              <a:t>da </a:t>
            </a:r>
            <a:r>
              <a:rPr lang="pt-BR" altLang="pt-BR" dirty="0" smtClean="0">
                <a:solidFill>
                  <a:schemeClr val="tx1"/>
                </a:solidFill>
              </a:rPr>
              <a:t>replicação. Ocorre o</a:t>
            </a:r>
          </a:p>
          <a:p>
            <a:pPr marL="0" indent="0"/>
            <a:r>
              <a:rPr lang="pt-BR" altLang="pt-BR" dirty="0" smtClean="0">
                <a:solidFill>
                  <a:schemeClr val="tx1"/>
                </a:solidFill>
              </a:rPr>
              <a:t>desempacotamento da estrutura </a:t>
            </a:r>
            <a:r>
              <a:rPr lang="pt-BR" altLang="pt-BR" i="1" dirty="0" err="1">
                <a:solidFill>
                  <a:schemeClr val="tx1"/>
                </a:solidFill>
              </a:rPr>
              <a:t>super</a:t>
            </a:r>
            <a:r>
              <a:rPr lang="pt-BR" altLang="pt-BR" i="1" dirty="0">
                <a:solidFill>
                  <a:schemeClr val="tx1"/>
                </a:solidFill>
              </a:rPr>
              <a:t> </a:t>
            </a:r>
            <a:r>
              <a:rPr lang="pt-BR" altLang="pt-BR" i="1" dirty="0" err="1">
                <a:solidFill>
                  <a:schemeClr val="tx1"/>
                </a:solidFill>
              </a:rPr>
              <a:t>coilled</a:t>
            </a:r>
            <a:r>
              <a:rPr lang="pt-BR" altLang="pt-BR" dirty="0">
                <a:solidFill>
                  <a:schemeClr val="tx1"/>
                </a:solidFill>
              </a:rPr>
              <a:t> </a:t>
            </a:r>
            <a:r>
              <a:rPr lang="pt-BR" altLang="pt-BR" dirty="0" smtClean="0">
                <a:solidFill>
                  <a:schemeClr val="tx1"/>
                </a:solidFill>
              </a:rPr>
              <a:t>/“zipada” do DNA. Este </a:t>
            </a:r>
            <a:r>
              <a:rPr lang="pt-BR" altLang="pt-BR" dirty="0">
                <a:solidFill>
                  <a:schemeClr val="tx1"/>
                </a:solidFill>
              </a:rPr>
              <a:t>passo é feito pela </a:t>
            </a:r>
            <a:r>
              <a:rPr lang="pt-BR" altLang="pt-BR" dirty="0" err="1">
                <a:solidFill>
                  <a:schemeClr val="tx1"/>
                </a:solidFill>
              </a:rPr>
              <a:t>Helicase</a:t>
            </a:r>
            <a:r>
              <a:rPr lang="pt-BR" altLang="pt-BR" dirty="0">
                <a:solidFill>
                  <a:schemeClr val="tx1"/>
                </a:solidFill>
              </a:rPr>
              <a:t>, </a:t>
            </a:r>
            <a:r>
              <a:rPr lang="pt-BR" altLang="pt-BR" dirty="0" smtClean="0">
                <a:solidFill>
                  <a:schemeClr val="tx1"/>
                </a:solidFill>
              </a:rPr>
              <a:t>quebra </a:t>
            </a:r>
            <a:r>
              <a:rPr lang="pt-BR" altLang="pt-BR" dirty="0">
                <a:solidFill>
                  <a:schemeClr val="tx1"/>
                </a:solidFill>
              </a:rPr>
              <a:t>pontes de </a:t>
            </a:r>
            <a:r>
              <a:rPr lang="pt-BR" altLang="pt-BR" dirty="0" smtClean="0">
                <a:solidFill>
                  <a:schemeClr val="tx1"/>
                </a:solidFill>
              </a:rPr>
              <a:t>hidrogênio, segura </a:t>
            </a:r>
            <a:r>
              <a:rPr lang="pt-BR" altLang="pt-BR" dirty="0">
                <a:solidFill>
                  <a:schemeClr val="tx1"/>
                </a:solidFill>
              </a:rPr>
              <a:t>a base complementar do </a:t>
            </a:r>
            <a:r>
              <a:rPr lang="pt-BR" altLang="pt-BR" dirty="0" smtClean="0">
                <a:solidFill>
                  <a:schemeClr val="tx1"/>
                </a:solidFill>
              </a:rPr>
              <a:t>DNA;</a:t>
            </a:r>
          </a:p>
          <a:p>
            <a:pPr marL="0" indent="0"/>
            <a:r>
              <a:rPr lang="pt-BR" altLang="pt-BR" dirty="0" smtClean="0">
                <a:solidFill>
                  <a:schemeClr val="tx1"/>
                </a:solidFill>
              </a:rPr>
              <a:t> </a:t>
            </a:r>
            <a:endParaRPr lang="pt-BR" altLang="pt-BR" dirty="0">
              <a:solidFill>
                <a:schemeClr val="tx1"/>
              </a:solidFill>
            </a:endParaRPr>
          </a:p>
          <a:p>
            <a:pPr marL="0" indent="0"/>
            <a:r>
              <a:rPr lang="pt-BR" altLang="pt-BR" b="1" dirty="0" err="1" smtClean="0">
                <a:solidFill>
                  <a:schemeClr val="tx1"/>
                </a:solidFill>
              </a:rPr>
              <a:t>ii</a:t>
            </a:r>
            <a:r>
              <a:rPr lang="pt-BR" altLang="pt-BR" b="1" dirty="0" smtClean="0">
                <a:solidFill>
                  <a:schemeClr val="tx1"/>
                </a:solidFill>
              </a:rPr>
              <a:t>) </a:t>
            </a:r>
            <a:r>
              <a:rPr lang="pt-BR" altLang="pt-BR" b="1" dirty="0" err="1" smtClean="0">
                <a:solidFill>
                  <a:schemeClr val="tx1"/>
                </a:solidFill>
              </a:rPr>
              <a:t>Elongamento</a:t>
            </a:r>
            <a:r>
              <a:rPr lang="pt-BR" altLang="pt-BR" b="1" dirty="0">
                <a:solidFill>
                  <a:schemeClr val="tx1"/>
                </a:solidFill>
              </a:rPr>
              <a:t>: </a:t>
            </a:r>
            <a:r>
              <a:rPr lang="pt-BR" altLang="pt-BR" dirty="0">
                <a:solidFill>
                  <a:schemeClr val="tx1"/>
                </a:solidFill>
              </a:rPr>
              <a:t>N</a:t>
            </a:r>
            <a:r>
              <a:rPr lang="pt-BR" altLang="pt-BR" dirty="0" smtClean="0">
                <a:solidFill>
                  <a:schemeClr val="tx1"/>
                </a:solidFill>
              </a:rPr>
              <a:t>ovas </a:t>
            </a:r>
            <a:r>
              <a:rPr lang="pt-BR" altLang="pt-BR" dirty="0">
                <a:solidFill>
                  <a:schemeClr val="tx1"/>
                </a:solidFill>
              </a:rPr>
              <a:t>fitas de DNA são sintetizadas pela DNA </a:t>
            </a:r>
            <a:r>
              <a:rPr lang="pt-BR" altLang="pt-BR" dirty="0" smtClean="0">
                <a:solidFill>
                  <a:schemeClr val="tx1"/>
                </a:solidFill>
              </a:rPr>
              <a:t>polimerase;</a:t>
            </a:r>
          </a:p>
          <a:p>
            <a:pPr marL="0" indent="0"/>
            <a:endParaRPr lang="pt-BR" altLang="pt-BR" dirty="0">
              <a:solidFill>
                <a:schemeClr val="tx1"/>
              </a:solidFill>
            </a:endParaRPr>
          </a:p>
          <a:p>
            <a:pPr marL="0" indent="0"/>
            <a:r>
              <a:rPr lang="pt-BR" altLang="pt-BR" b="1" dirty="0" err="1" smtClean="0">
                <a:solidFill>
                  <a:schemeClr val="tx1"/>
                </a:solidFill>
              </a:rPr>
              <a:t>iii</a:t>
            </a:r>
            <a:r>
              <a:rPr lang="pt-BR" altLang="pt-BR" b="1" dirty="0" smtClean="0">
                <a:solidFill>
                  <a:schemeClr val="tx1"/>
                </a:solidFill>
              </a:rPr>
              <a:t>) Terminação</a:t>
            </a:r>
            <a:r>
              <a:rPr lang="pt-BR" altLang="pt-BR" b="1" dirty="0">
                <a:solidFill>
                  <a:schemeClr val="tx1"/>
                </a:solidFill>
              </a:rPr>
              <a:t>: </a:t>
            </a:r>
            <a:r>
              <a:rPr lang="pt-BR" altLang="pt-BR" dirty="0" smtClean="0">
                <a:solidFill>
                  <a:schemeClr val="tx1"/>
                </a:solidFill>
              </a:rPr>
              <a:t>Existe um ponto de termino da Replicação. A </a:t>
            </a:r>
            <a:r>
              <a:rPr lang="pt-BR" altLang="pt-BR" dirty="0">
                <a:solidFill>
                  <a:schemeClr val="tx1"/>
                </a:solidFill>
              </a:rPr>
              <a:t>replicação é terminada diferentemente em eucariotos e procariotos.</a:t>
            </a: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936104" y="167685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428537" y="1169859"/>
            <a:ext cx="86235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do DNA é um processo de polimerização, procedido por enzimas em 3 etapas...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89221" y="2096062"/>
            <a:ext cx="836175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rgbClr val="000000"/>
                </a:solidFill>
              </a:rPr>
              <a:t>- Substrato = </a:t>
            </a:r>
            <a:r>
              <a:rPr lang="pt-BR" altLang="en-US" dirty="0" smtClean="0">
                <a:solidFill>
                  <a:srgbClr val="000000"/>
                </a:solidFill>
              </a:rPr>
              <a:t>A.T.C.G....4 </a:t>
            </a:r>
            <a:r>
              <a:rPr lang="pt-BR" altLang="en-US" dirty="0">
                <a:solidFill>
                  <a:srgbClr val="000000"/>
                </a:solidFill>
              </a:rPr>
              <a:t>bases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rgbClr val="000000"/>
                </a:solidFill>
              </a:rPr>
              <a:t>- </a:t>
            </a:r>
            <a:r>
              <a:rPr lang="pt-BR" altLang="en-US" dirty="0" err="1">
                <a:solidFill>
                  <a:srgbClr val="000000"/>
                </a:solidFill>
              </a:rPr>
              <a:t>Template</a:t>
            </a:r>
            <a:r>
              <a:rPr lang="pt-BR" altLang="en-US" dirty="0">
                <a:solidFill>
                  <a:srgbClr val="000000"/>
                </a:solidFill>
              </a:rPr>
              <a:t>  = </a:t>
            </a:r>
            <a:r>
              <a:rPr lang="pt-BR" altLang="en-US" dirty="0" smtClean="0">
                <a:solidFill>
                  <a:srgbClr val="000000"/>
                </a:solidFill>
              </a:rPr>
              <a:t>DNA-molde/molécula. Ambas </a:t>
            </a:r>
            <a:r>
              <a:rPr lang="pt-BR" altLang="en-US" dirty="0">
                <a:solidFill>
                  <a:srgbClr val="000000"/>
                </a:solidFill>
              </a:rPr>
              <a:t>as fitas dupla </a:t>
            </a:r>
            <a:r>
              <a:rPr lang="pt-BR" altLang="en-US" dirty="0" err="1">
                <a:solidFill>
                  <a:srgbClr val="000000"/>
                </a:solidFill>
              </a:rPr>
              <a:t>helice</a:t>
            </a:r>
            <a:r>
              <a:rPr lang="pt-BR" altLang="en-US" dirty="0">
                <a:solidFill>
                  <a:srgbClr val="000000"/>
                </a:solidFill>
              </a:rPr>
              <a:t> de DNA serve como </a:t>
            </a:r>
            <a:r>
              <a:rPr lang="pt-BR" altLang="en-US" dirty="0" err="1">
                <a:solidFill>
                  <a:srgbClr val="000000"/>
                </a:solidFill>
              </a:rPr>
              <a:t>template</a:t>
            </a:r>
            <a:r>
              <a:rPr lang="pt-BR" altLang="en-US" dirty="0">
                <a:solidFill>
                  <a:srgbClr val="000000"/>
                </a:solidFill>
              </a:rPr>
              <a:t> para a </a:t>
            </a:r>
            <a:r>
              <a:rPr lang="pt-BR" altLang="en-US" dirty="0" smtClean="0">
                <a:solidFill>
                  <a:srgbClr val="000000"/>
                </a:solidFill>
              </a:rPr>
              <a:t>síntese </a:t>
            </a:r>
            <a:r>
              <a:rPr lang="pt-BR" altLang="en-US" dirty="0">
                <a:solidFill>
                  <a:srgbClr val="000000"/>
                </a:solidFill>
              </a:rPr>
              <a:t>de novas fitas de DNA parentais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rgbClr val="000000"/>
                </a:solidFill>
              </a:rPr>
              <a:t>- Enzimas </a:t>
            </a:r>
            <a:r>
              <a:rPr lang="pt-BR" altLang="en-US" dirty="0" smtClean="0">
                <a:solidFill>
                  <a:srgbClr val="000000"/>
                </a:solidFill>
              </a:rPr>
              <a:t>chave/proteínas = </a:t>
            </a:r>
            <a:r>
              <a:rPr lang="pt-BR" altLang="en-US" dirty="0" err="1" smtClean="0">
                <a:solidFill>
                  <a:srgbClr val="000000"/>
                </a:solidFill>
              </a:rPr>
              <a:t>Helicase</a:t>
            </a:r>
            <a:r>
              <a:rPr lang="pt-BR" altLang="en-US" dirty="0">
                <a:solidFill>
                  <a:srgbClr val="000000"/>
                </a:solidFill>
              </a:rPr>
              <a:t>, </a:t>
            </a:r>
            <a:r>
              <a:rPr lang="pt-BR" altLang="en-US" dirty="0" err="1">
                <a:solidFill>
                  <a:srgbClr val="000000"/>
                </a:solidFill>
              </a:rPr>
              <a:t>Dna</a:t>
            </a:r>
            <a:r>
              <a:rPr lang="pt-BR" altLang="en-US" dirty="0">
                <a:solidFill>
                  <a:srgbClr val="000000"/>
                </a:solidFill>
              </a:rPr>
              <a:t> polimerase, </a:t>
            </a:r>
            <a:r>
              <a:rPr lang="pt-BR" altLang="en-US" dirty="0" err="1">
                <a:solidFill>
                  <a:srgbClr val="000000"/>
                </a:solidFill>
              </a:rPr>
              <a:t>Pimase</a:t>
            </a:r>
            <a:r>
              <a:rPr lang="pt-BR" altLang="en-US" dirty="0">
                <a:solidFill>
                  <a:srgbClr val="000000"/>
                </a:solidFill>
              </a:rPr>
              <a:t> e </a:t>
            </a:r>
            <a:r>
              <a:rPr lang="pt-BR" altLang="en-US" dirty="0" err="1">
                <a:solidFill>
                  <a:srgbClr val="000000"/>
                </a:solidFill>
              </a:rPr>
              <a:t>Ligase</a:t>
            </a:r>
            <a:endParaRPr lang="pt-BR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489221" y="1239280"/>
            <a:ext cx="86235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Componentes necessários para 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22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88624" y="1483803"/>
            <a:ext cx="8822630" cy="310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pt-BR" altLang="en-US" sz="2000" dirty="0" smtClean="0">
                <a:solidFill>
                  <a:srgbClr val="000000"/>
                </a:solidFill>
              </a:rPr>
              <a:t>INICIAÇÃO = </a:t>
            </a:r>
            <a:r>
              <a:rPr lang="pt-BR" altLang="en-US" sz="2000" dirty="0">
                <a:solidFill>
                  <a:schemeClr val="tx1"/>
                </a:solidFill>
              </a:rPr>
              <a:t>A </a:t>
            </a:r>
            <a:r>
              <a:rPr lang="pt-BR" altLang="en-US" sz="2000" dirty="0" smtClean="0">
                <a:solidFill>
                  <a:schemeClr val="tx1"/>
                </a:solidFill>
              </a:rPr>
              <a:t>proteína </a:t>
            </a:r>
            <a:r>
              <a:rPr lang="pt-BR" altLang="en-US" sz="2000" dirty="0">
                <a:solidFill>
                  <a:schemeClr val="tx1"/>
                </a:solidFill>
              </a:rPr>
              <a:t>A do </a:t>
            </a:r>
            <a:r>
              <a:rPr lang="pt-BR" altLang="en-US" sz="2000" dirty="0" smtClean="0">
                <a:solidFill>
                  <a:schemeClr val="tx1"/>
                </a:solidFill>
              </a:rPr>
              <a:t>DNA reconhece </a:t>
            </a:r>
            <a:r>
              <a:rPr lang="pt-BR" altLang="en-US" sz="2000" dirty="0">
                <a:solidFill>
                  <a:schemeClr val="tx1"/>
                </a:solidFill>
              </a:rPr>
              <a:t>e se liga a “</a:t>
            </a:r>
            <a:r>
              <a:rPr lang="pt-BR" altLang="en-US" sz="2000" dirty="0" err="1">
                <a:solidFill>
                  <a:schemeClr val="tx1"/>
                </a:solidFill>
              </a:rPr>
              <a:t>Ori</a:t>
            </a:r>
            <a:r>
              <a:rPr lang="pt-BR" altLang="en-US" sz="2000" dirty="0">
                <a:solidFill>
                  <a:schemeClr val="tx1"/>
                </a:solidFill>
              </a:rPr>
              <a:t>” do </a:t>
            </a:r>
            <a:r>
              <a:rPr lang="pt-BR" altLang="en-US" sz="2000" dirty="0" smtClean="0">
                <a:solidFill>
                  <a:schemeClr val="tx1"/>
                </a:solidFill>
              </a:rPr>
              <a:t>DNA e </a:t>
            </a:r>
            <a:r>
              <a:rPr lang="pt-BR" altLang="en-US" sz="2000" dirty="0" err="1" smtClean="0">
                <a:solidFill>
                  <a:schemeClr val="tx1"/>
                </a:solidFill>
              </a:rPr>
              <a:t>denatura</a:t>
            </a:r>
            <a:r>
              <a:rPr lang="pt-BR" altLang="en-US" sz="2000" dirty="0" smtClean="0">
                <a:solidFill>
                  <a:schemeClr val="tx1"/>
                </a:solidFill>
              </a:rPr>
              <a:t>, quando as fitas </a:t>
            </a:r>
            <a:r>
              <a:rPr lang="pt-BR" altLang="en-US" sz="2000" dirty="0" smtClean="0">
                <a:solidFill>
                  <a:srgbClr val="000000"/>
                </a:solidFill>
              </a:rPr>
              <a:t>estão </a:t>
            </a:r>
            <a:r>
              <a:rPr lang="pt-BR" altLang="en-US" sz="2000" dirty="0">
                <a:solidFill>
                  <a:srgbClr val="000000"/>
                </a:solidFill>
              </a:rPr>
              <a:t>suficientemente separadas, ocorre a ligação da </a:t>
            </a:r>
            <a:r>
              <a:rPr lang="pt-BR" altLang="en-US" sz="2000" dirty="0" err="1">
                <a:solidFill>
                  <a:srgbClr val="000000"/>
                </a:solidFill>
              </a:rPr>
              <a:t>primase</a:t>
            </a:r>
            <a:r>
              <a:rPr lang="pt-BR" altLang="en-US" sz="2000" dirty="0">
                <a:solidFill>
                  <a:srgbClr val="000000"/>
                </a:solidFill>
              </a:rPr>
              <a:t>  e forma o complexo chamado </a:t>
            </a:r>
            <a:r>
              <a:rPr lang="pt-BR" altLang="en-US" sz="2000" dirty="0" err="1">
                <a:solidFill>
                  <a:srgbClr val="000000"/>
                </a:solidFill>
              </a:rPr>
              <a:t>primosomo</a:t>
            </a:r>
            <a:r>
              <a:rPr lang="pt-BR" altLang="en-US" sz="2000" dirty="0">
                <a:solidFill>
                  <a:srgbClr val="000000"/>
                </a:solidFill>
              </a:rPr>
              <a:t>, que reconhece </a:t>
            </a:r>
            <a:r>
              <a:rPr lang="pt-BR" altLang="en-US" sz="2000" dirty="0" smtClean="0">
                <a:solidFill>
                  <a:srgbClr val="000000"/>
                </a:solidFill>
              </a:rPr>
              <a:t>sítios específicos </a:t>
            </a:r>
            <a:r>
              <a:rPr lang="pt-BR" altLang="en-US" sz="2000" dirty="0">
                <a:solidFill>
                  <a:srgbClr val="000000"/>
                </a:solidFill>
              </a:rPr>
              <a:t>para a </a:t>
            </a:r>
            <a:r>
              <a:rPr lang="pt-BR" altLang="en-US" sz="2000" dirty="0" smtClean="0">
                <a:solidFill>
                  <a:srgbClr val="000000"/>
                </a:solidFill>
              </a:rPr>
              <a:t>síntese </a:t>
            </a:r>
            <a:r>
              <a:rPr lang="pt-BR" altLang="en-US" sz="2000" dirty="0">
                <a:solidFill>
                  <a:srgbClr val="000000"/>
                </a:solidFill>
              </a:rPr>
              <a:t>de </a:t>
            </a:r>
            <a:r>
              <a:rPr lang="pt-BR" altLang="en-US" sz="2000" dirty="0" smtClean="0">
                <a:solidFill>
                  <a:srgbClr val="000000"/>
                </a:solidFill>
              </a:rPr>
              <a:t>primer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pt-BR" altLang="en-US" sz="2000" dirty="0" smtClean="0">
                <a:solidFill>
                  <a:srgbClr val="000000"/>
                </a:solidFill>
              </a:rPr>
              <a:t>A </a:t>
            </a:r>
            <a:r>
              <a:rPr lang="pt-BR" altLang="en-US" sz="2000" dirty="0" err="1">
                <a:solidFill>
                  <a:srgbClr val="000000"/>
                </a:solidFill>
              </a:rPr>
              <a:t>Helicase</a:t>
            </a:r>
            <a:r>
              <a:rPr lang="pt-BR" altLang="en-US" sz="2000" dirty="0">
                <a:solidFill>
                  <a:srgbClr val="000000"/>
                </a:solidFill>
              </a:rPr>
              <a:t> se liga nessa </a:t>
            </a:r>
            <a:r>
              <a:rPr lang="pt-BR" altLang="en-US" sz="2000" dirty="0" smtClean="0">
                <a:solidFill>
                  <a:srgbClr val="000000"/>
                </a:solidFill>
              </a:rPr>
              <a:t>região, </a:t>
            </a:r>
            <a:r>
              <a:rPr lang="pt-BR" altLang="en-US" sz="2000" dirty="0">
                <a:solidFill>
                  <a:srgbClr val="000000"/>
                </a:solidFill>
              </a:rPr>
              <a:t>desenrolando as duas fitas complementares do </a:t>
            </a:r>
            <a:r>
              <a:rPr lang="pt-BR" altLang="en-US" sz="2000" dirty="0" smtClean="0">
                <a:solidFill>
                  <a:srgbClr val="000000"/>
                </a:solidFill>
              </a:rPr>
              <a:t>DNA.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Tx/>
              <a:buChar char="-"/>
            </a:pPr>
            <a:r>
              <a:rPr lang="pt-BR" altLang="en-US" sz="2000" dirty="0" smtClean="0">
                <a:solidFill>
                  <a:srgbClr val="000000"/>
                </a:solidFill>
              </a:rPr>
              <a:t>O desenrolar </a:t>
            </a:r>
            <a:r>
              <a:rPr lang="pt-BR" altLang="en-US" sz="2000" dirty="0">
                <a:solidFill>
                  <a:srgbClr val="000000"/>
                </a:solidFill>
              </a:rPr>
              <a:t>induz a formação de uma estrutura em formato “Y” ou “V” chamada forquilha de replicação. </a:t>
            </a:r>
            <a:endParaRPr lang="pt-BR" altLang="en-US" sz="20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911308" y="3412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260981" y="958315"/>
            <a:ext cx="540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Iniciação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607639" y="4502512"/>
            <a:ext cx="7998572" cy="2281841"/>
            <a:chOff x="1000331" y="4491883"/>
            <a:chExt cx="7998572" cy="2281841"/>
          </a:xfrm>
        </p:grpSpPr>
        <p:pic>
          <p:nvPicPr>
            <p:cNvPr id="604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1" y="4504997"/>
              <a:ext cx="3946530" cy="226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04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91883"/>
              <a:ext cx="4138871" cy="228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4714935" y="4502512"/>
              <a:ext cx="1281945" cy="442695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16119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869" y="3356992"/>
            <a:ext cx="8400430" cy="2121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330575" y="1359102"/>
            <a:ext cx="8663018" cy="1269926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1086" algn="just">
              <a:spcBef>
                <a:spcPts val="663"/>
              </a:spcBef>
            </a:pPr>
            <a:r>
              <a:rPr sz="2400" spc="-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0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R</a:t>
            </a:r>
            <a:r>
              <a:rPr sz="2400" spc="10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eplicação</a:t>
            </a:r>
            <a:r>
              <a:rPr sz="2400" spc="10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 </a:t>
            </a:r>
            <a:r>
              <a:rPr sz="24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sítio </a:t>
            </a:r>
            <a:r>
              <a:rPr sz="2400" i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desenrolado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86"/>
              </a:spcBef>
            </a:pPr>
            <a:r>
              <a:rPr sz="2400" spc="-17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l</a:t>
            </a:r>
            <a:r>
              <a:rPr sz="2400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igação</a:t>
            </a:r>
            <a:r>
              <a:rPr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 </a:t>
            </a:r>
            <a:r>
              <a:rPr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DnaA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dispara 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sinais 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desenrolam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do </a:t>
            </a:r>
            <a:r>
              <a:rPr lang="pt-BR" sz="24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403648" y="125872"/>
            <a:ext cx="662473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2195736" y="699373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Origem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251520" y="1268760"/>
            <a:ext cx="8784976" cy="1973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Conceitos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pt-BR" altLang="en-US" sz="2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Fluxo Informacional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pt-BR" altLang="en-US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Estrutura do DNA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pt-BR" altLang="en-US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Replicação </a:t>
            </a: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 DNA </a:t>
            </a: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Mecanismos e Características 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pt-BR" altLang="en-US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ct val="0"/>
              </a:spcBef>
              <a:buClrTx/>
              <a:buFontTx/>
              <a:buChar char="-"/>
              <a:tabLst>
                <a:tab pos="0" algn="l"/>
                <a:tab pos="363538" algn="l"/>
                <a:tab pos="5365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Erros, Danos e Reparos do DNA na Replicação</a:t>
            </a:r>
          </a:p>
          <a:p>
            <a:pPr marL="342900" indent="-342900" algn="just">
              <a:spcBef>
                <a:spcPct val="0"/>
              </a:spcBef>
              <a:buClrTx/>
              <a:buFontTx/>
              <a:buChar char="-"/>
              <a:defRPr/>
            </a:pPr>
            <a:endParaRPr lang="pt-BR" altLang="en-US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Replicação do DNA </a:t>
            </a:r>
            <a:r>
              <a:rPr lang="pt-BR" altLang="en-US" sz="24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 vitro </a:t>
            </a: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PCR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pt-BR" altLang="en-US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  Questões de Discussão</a:t>
            </a:r>
          </a:p>
          <a:p>
            <a:pPr algn="just" eaLnBrk="1" hangingPunct="1">
              <a:spcBef>
                <a:spcPct val="0"/>
              </a:spcBef>
              <a:buClrTx/>
              <a:defRPr/>
            </a:pPr>
            <a:endParaRPr lang="pt-BR" altLang="en-US" sz="1800" dirty="0" smtClean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pt-BR" altLang="en-US" sz="18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044208" y="238825"/>
            <a:ext cx="1405643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803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/>
          </p:cNvSpPr>
          <p:nvPr/>
        </p:nvSpPr>
        <p:spPr>
          <a:xfrm>
            <a:off x="2627784" y="143998"/>
            <a:ext cx="4536504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1042183" y="734241"/>
            <a:ext cx="8100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Forquilha de Replicação – Complexo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multienzimático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107504" y="1484784"/>
            <a:ext cx="5040560" cy="482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7969"/>
            <a:ext cx="4616448" cy="263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71921" y="2308764"/>
            <a:ext cx="8256588" cy="96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08000" rIns="0" bIns="0">
            <a:spAutoFit/>
          </a:bodyPr>
          <a:lstStyle>
            <a:lvl1pPr marL="38100"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50"/>
              </a:spcBef>
              <a:buSzPct val="100000"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Precisa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um nucleotídeo "inicial" para fazer uma ligação</a:t>
            </a:r>
          </a:p>
          <a:p>
            <a:pPr eaLnBrk="1" hangingPunct="1">
              <a:spcBef>
                <a:spcPts val="850"/>
              </a:spcBef>
              <a:buSzPct val="100000"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São necessários primer na síntese de novas fitas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249773" y="1225034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Iniciação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950" y="1857402"/>
            <a:ext cx="8784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Tx/>
              <a:buChar char="-"/>
            </a:pP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superenrolamento</a:t>
            </a: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supercoiling</a:t>
            </a: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desfeito </a:t>
            </a:r>
            <a:r>
              <a:rPr lang="pt-B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lang="pt-BR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Topoisomerases</a:t>
            </a:r>
            <a:r>
              <a:rPr lang="pt-BR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0145" y="3406332"/>
            <a:ext cx="8983710" cy="17689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5508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69900" indent="-457200" eaLnBrk="1" hangingPunct="1">
              <a:lnSpc>
                <a:spcPct val="90000"/>
              </a:lnSpc>
              <a:spcBef>
                <a:spcPts val="438"/>
              </a:spcBef>
              <a:buClrTx/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origem da Replicação “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ori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” é associada com sequencia especifica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dsDNA-binding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protein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com uma serie de sequências repetidas</a:t>
            </a:r>
          </a:p>
          <a:p>
            <a:pPr marL="469900" indent="-457200" eaLnBrk="1" hangingPunct="1">
              <a:lnSpc>
                <a:spcPct val="90000"/>
              </a:lnSpc>
              <a:spcBef>
                <a:spcPts val="438"/>
              </a:spcBef>
              <a:buClrTx/>
              <a:buFontTx/>
              <a:buChar char="-"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E. coli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a origem “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ori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” é limitada pela proteína A DNA, um complexo de 150-250 nucleotídeos. Que induz a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denaturação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e desenrolamento de regiões adjacentes ricas em A+T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5352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procarioto (genoma simples), o DNA é desenrolado em forma de “bolha”. Em uma síntese de +- 4 milhões de nucleotídeos, cada fita de DNA estará completa </a:t>
            </a:r>
            <a:r>
              <a:rPr lang="pt-BR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40 minutos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/>
          <p:cNvSpPr txBox="1">
            <a:spLocks noGrp="1"/>
          </p:cNvSpPr>
          <p:nvPr>
            <p:ph type="title"/>
          </p:nvPr>
        </p:nvSpPr>
        <p:spPr>
          <a:xfrm>
            <a:off x="530454" y="1420061"/>
            <a:ext cx="83404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iniciada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sz="24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pt-BR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spc="1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oligonucleotideos</a:t>
            </a:r>
            <a:r>
              <a:rPr lang="pt-BR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curtos), que gera um segmento de DNA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5"/>
          <p:cNvSpPr txBox="1"/>
          <p:nvPr/>
        </p:nvSpPr>
        <p:spPr>
          <a:xfrm>
            <a:off x="314976" y="3969001"/>
            <a:ext cx="8221345" cy="84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305"/>
              </a:lnSpc>
              <a:spcBef>
                <a:spcPts val="100"/>
              </a:spcBef>
            </a:pPr>
            <a:r>
              <a:rPr lang="pt-BR" sz="2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Primase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sintetiza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curto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(aproximadamente</a:t>
            </a:r>
            <a:r>
              <a:rPr sz="2400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62585" algn="just">
              <a:lnSpc>
                <a:spcPct val="59700"/>
              </a:lnSpc>
              <a:spcBef>
                <a:spcPts val="585"/>
              </a:spcBef>
            </a:pP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pb)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região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cromossomo;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7"/>
          <p:cNvSpPr txBox="1"/>
          <p:nvPr/>
        </p:nvSpPr>
        <p:spPr>
          <a:xfrm>
            <a:off x="314976" y="5136666"/>
            <a:ext cx="8442325" cy="620234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 algn="just">
              <a:lnSpc>
                <a:spcPct val="60100"/>
              </a:lnSpc>
              <a:spcBef>
                <a:spcPts val="1250"/>
              </a:spcBef>
            </a:pPr>
            <a:r>
              <a:rPr lang="pt-BR"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Cadeia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amplificada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polimerase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1403648" y="165305"/>
            <a:ext cx="695452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Origem da Replicação do DNA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 txBox="1">
            <a:spLocks/>
          </p:cNvSpPr>
          <p:nvPr/>
        </p:nvSpPr>
        <p:spPr>
          <a:xfrm>
            <a:off x="2144604" y="734590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Origem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335263" y="2610882"/>
            <a:ext cx="8730787" cy="895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30"/>
              </a:spcBef>
              <a:tabLst>
                <a:tab pos="327025" algn="l"/>
                <a:tab pos="758825" algn="l"/>
                <a:tab pos="1885314" algn="l"/>
                <a:tab pos="2065655" algn="l"/>
                <a:tab pos="2318385" algn="l"/>
                <a:tab pos="2713355" algn="l"/>
                <a:tab pos="3339465" algn="l"/>
                <a:tab pos="4493895" algn="l"/>
                <a:tab pos="4760595" algn="l"/>
                <a:tab pos="5667375" algn="l"/>
                <a:tab pos="6109335" algn="l"/>
                <a:tab pos="6777355" algn="l"/>
              </a:tabLst>
            </a:pPr>
            <a:r>
              <a:rPr lang="pt-BR" sz="24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i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i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spc="8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2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1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20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fixa,	</a:t>
            </a:r>
            <a:r>
              <a:rPr sz="2400" spc="1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progride</a:t>
            </a:r>
            <a:r>
              <a:rPr lang="pt-BR" sz="24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  <a:r>
              <a:rPr sz="2400" spc="1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direcionalmente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2756" y="13666"/>
            <a:ext cx="7660208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 genoma bacteriano circular constitui um único replicon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0" y="1053207"/>
            <a:ext cx="8538210" cy="105157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1240"/>
              </a:spcBef>
              <a:buFont typeface="Comic Sans MS"/>
              <a:buChar char="•"/>
              <a:tabLst>
                <a:tab pos="220979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da forquillha de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bacteriana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50000pb/min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79" indent="-208279">
              <a:lnSpc>
                <a:spcPct val="100000"/>
              </a:lnSpc>
              <a:spcBef>
                <a:spcPts val="1200"/>
              </a:spcBef>
              <a:buFont typeface="Comic Sans MS"/>
              <a:buChar char="•"/>
              <a:tabLst>
                <a:tab pos="220979" algn="l"/>
              </a:tabLst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Sítio ú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 de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E.coli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(OriC,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6925" y="2282597"/>
            <a:ext cx="7793990" cy="4490720"/>
            <a:chOff x="584200" y="836930"/>
            <a:chExt cx="7793990" cy="4490720"/>
          </a:xfrm>
        </p:grpSpPr>
        <p:sp>
          <p:nvSpPr>
            <p:cNvPr id="7" name="object 7"/>
            <p:cNvSpPr/>
            <p:nvPr/>
          </p:nvSpPr>
          <p:spPr>
            <a:xfrm>
              <a:off x="683260" y="1440180"/>
              <a:ext cx="4419600" cy="3887470"/>
            </a:xfrm>
            <a:custGeom>
              <a:avLst/>
              <a:gdLst/>
              <a:ahLst/>
              <a:cxnLst/>
              <a:rect l="l" t="t" r="r" b="b"/>
              <a:pathLst>
                <a:path w="4419600" h="3887470">
                  <a:moveTo>
                    <a:pt x="4419600" y="0"/>
                  </a:moveTo>
                  <a:lnTo>
                    <a:pt x="0" y="0"/>
                  </a:lnTo>
                  <a:lnTo>
                    <a:pt x="0" y="3887470"/>
                  </a:lnTo>
                  <a:lnTo>
                    <a:pt x="4419600" y="3887470"/>
                  </a:lnTo>
                  <a:close/>
                </a:path>
              </a:pathLst>
            </a:custGeom>
            <a:solidFill>
              <a:srgbClr val="333333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200" y="1341120"/>
              <a:ext cx="4419600" cy="3888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1500" y="836930"/>
              <a:ext cx="2726690" cy="445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34472" y="2325844"/>
            <a:ext cx="1579880" cy="197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80"/>
              </a:spcBef>
            </a:pPr>
            <a:r>
              <a:rPr sz="1050" b="1" spc="5" dirty="0">
                <a:latin typeface="Tahoma"/>
                <a:cs typeface="Tahoma"/>
              </a:rPr>
              <a:t>Origem </a:t>
            </a:r>
            <a:r>
              <a:rPr sz="1050" b="1" dirty="0">
                <a:latin typeface="Tahoma"/>
                <a:cs typeface="Tahoma"/>
              </a:rPr>
              <a:t>da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5" dirty="0">
                <a:latin typeface="Tahoma"/>
                <a:cs typeface="Tahoma"/>
              </a:rPr>
              <a:t>replicação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5417" y="2921442"/>
            <a:ext cx="1002807" cy="3424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600"/>
              </a:lnSpc>
              <a:spcBef>
                <a:spcPts val="100"/>
              </a:spcBef>
            </a:pPr>
            <a:r>
              <a:rPr sz="1050" b="1" spc="5" dirty="0">
                <a:latin typeface="Tahoma"/>
                <a:cs typeface="Tahoma"/>
              </a:rPr>
              <a:t>Fo</a:t>
            </a:r>
            <a:r>
              <a:rPr sz="1050" b="1" dirty="0">
                <a:latin typeface="Tahoma"/>
                <a:cs typeface="Tahoma"/>
              </a:rPr>
              <a:t>r</a:t>
            </a:r>
            <a:r>
              <a:rPr sz="1050" b="1" spc="5" dirty="0">
                <a:latin typeface="Tahoma"/>
                <a:cs typeface="Tahoma"/>
              </a:rPr>
              <a:t>q</a:t>
            </a:r>
            <a:r>
              <a:rPr sz="1050" b="1" spc="10" dirty="0">
                <a:latin typeface="Tahoma"/>
                <a:cs typeface="Tahoma"/>
              </a:rPr>
              <a:t>u</a:t>
            </a:r>
            <a:r>
              <a:rPr sz="1050" b="1" spc="-5" dirty="0">
                <a:latin typeface="Tahoma"/>
                <a:cs typeface="Tahoma"/>
              </a:rPr>
              <a:t>il</a:t>
            </a:r>
            <a:r>
              <a:rPr sz="1050" b="1" spc="10" dirty="0">
                <a:latin typeface="Tahoma"/>
                <a:cs typeface="Tahoma"/>
              </a:rPr>
              <a:t>h</a:t>
            </a:r>
            <a:r>
              <a:rPr sz="1050" b="1" spc="5" dirty="0">
                <a:latin typeface="Tahoma"/>
                <a:cs typeface="Tahoma"/>
              </a:rPr>
              <a:t>as  de  </a:t>
            </a:r>
            <a:r>
              <a:rPr sz="1050" b="1" spc="31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r</a:t>
            </a:r>
            <a:r>
              <a:rPr sz="1050" b="1" spc="10" dirty="0">
                <a:latin typeface="Tahoma"/>
                <a:cs typeface="Tahoma"/>
              </a:rPr>
              <a:t>e</a:t>
            </a:r>
            <a:r>
              <a:rPr sz="1050" b="1" spc="5" dirty="0">
                <a:latin typeface="Tahoma"/>
                <a:cs typeface="Tahoma"/>
              </a:rPr>
              <a:t>p</a:t>
            </a:r>
            <a:r>
              <a:rPr sz="1050" b="1" spc="-5" dirty="0">
                <a:latin typeface="Tahoma"/>
                <a:cs typeface="Tahoma"/>
              </a:rPr>
              <a:t>l</a:t>
            </a:r>
            <a:r>
              <a:rPr sz="1050" b="1" spc="5" dirty="0">
                <a:latin typeface="Tahoma"/>
                <a:cs typeface="Tahoma"/>
              </a:rPr>
              <a:t>i</a:t>
            </a:r>
            <a:r>
              <a:rPr sz="1050" b="1" dirty="0">
                <a:latin typeface="Tahoma"/>
                <a:cs typeface="Tahoma"/>
              </a:rPr>
              <a:t>c</a:t>
            </a:r>
            <a:r>
              <a:rPr sz="1050" b="1" spc="-5" dirty="0">
                <a:latin typeface="Tahoma"/>
                <a:cs typeface="Tahoma"/>
              </a:rPr>
              <a:t>a</a:t>
            </a:r>
            <a:r>
              <a:rPr sz="1050" b="1" spc="10" dirty="0">
                <a:latin typeface="Tahoma"/>
                <a:cs typeface="Tahoma"/>
              </a:rPr>
              <a:t>ç</a:t>
            </a:r>
            <a:r>
              <a:rPr sz="1050" b="1" spc="-5" dirty="0">
                <a:latin typeface="Tahoma"/>
                <a:cs typeface="Tahoma"/>
              </a:rPr>
              <a:t>ã</a:t>
            </a:r>
            <a:r>
              <a:rPr sz="1050" b="1" spc="5" dirty="0">
                <a:latin typeface="Tahoma"/>
                <a:cs typeface="Tahoma"/>
              </a:rPr>
              <a:t>o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0387" y="3647256"/>
            <a:ext cx="908050" cy="197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80"/>
              </a:spcBef>
            </a:pPr>
            <a:r>
              <a:rPr sz="1050" b="1" spc="5" dirty="0">
                <a:latin typeface="Tahoma"/>
                <a:cs typeface="Tahoma"/>
              </a:rPr>
              <a:t>Fitas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5" dirty="0">
                <a:latin typeface="Tahoma"/>
                <a:cs typeface="Tahoma"/>
              </a:rPr>
              <a:t>novas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4088" y="4166332"/>
            <a:ext cx="1107832" cy="19877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90"/>
              </a:spcBef>
            </a:pPr>
            <a:r>
              <a:rPr sz="1050" b="1" spc="5" dirty="0" err="1">
                <a:latin typeface="Tahoma"/>
                <a:cs typeface="Tahoma"/>
              </a:rPr>
              <a:t>Fitas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lang="pt-BR" sz="1050" b="1" spc="-30" dirty="0" smtClean="0">
                <a:latin typeface="Tahoma"/>
                <a:cs typeface="Tahoma"/>
              </a:rPr>
              <a:t>parental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1680" y="209153"/>
            <a:ext cx="69545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No</a:t>
            </a:r>
            <a:r>
              <a:rPr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28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genoma</a:t>
            </a:r>
            <a:r>
              <a:rPr sz="2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28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eucari</a:t>
            </a:r>
            <a:r>
              <a:rPr lang="pt-BR" sz="28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oto</a:t>
            </a:r>
            <a:r>
              <a:rPr lang="pt-BR" sz="28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são formadas “bolhas” de replicação - </a:t>
            </a:r>
            <a:r>
              <a:rPr lang="pt-BR" sz="28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replicons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083" y="1576193"/>
            <a:ext cx="8734618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 indent="402590">
              <a:lnSpc>
                <a:spcPct val="100000"/>
              </a:lnSpc>
              <a:spcBef>
                <a:spcPts val="100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da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forquillha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replicação eucariótica é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 pb/min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02590">
              <a:lnSpc>
                <a:spcPct val="100000"/>
              </a:lnSpc>
              <a:spcBef>
                <a:spcPts val="250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replicons eucarióticos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40-100 kb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são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iniciados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 tempos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655">
              <a:lnSpc>
                <a:spcPct val="100000"/>
              </a:lnSpc>
              <a:spcBef>
                <a:spcPts val="250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demora ~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6hrs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célula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somática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79512" y="4005064"/>
            <a:ext cx="4500880" cy="2735829"/>
            <a:chOff x="0" y="1125219"/>
            <a:chExt cx="9072880" cy="3722370"/>
          </a:xfrm>
        </p:grpSpPr>
        <p:sp>
          <p:nvSpPr>
            <p:cNvPr id="10" name="object 10"/>
            <p:cNvSpPr/>
            <p:nvPr/>
          </p:nvSpPr>
          <p:spPr>
            <a:xfrm>
              <a:off x="0" y="1125219"/>
              <a:ext cx="9072880" cy="3722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125219"/>
              <a:ext cx="9072880" cy="3722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9"/>
          <p:cNvSpPr/>
          <p:nvPr/>
        </p:nvSpPr>
        <p:spPr>
          <a:xfrm>
            <a:off x="4953690" y="4005063"/>
            <a:ext cx="3960440" cy="2735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3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07504" y="1658057"/>
            <a:ext cx="8783637" cy="260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pt-BR" altLang="en-US" dirty="0" smtClean="0">
                <a:solidFill>
                  <a:srgbClr val="000000"/>
                </a:solidFill>
              </a:rPr>
              <a:t>- </a:t>
            </a:r>
            <a:r>
              <a:rPr lang="pt-BR" altLang="en-US" dirty="0">
                <a:solidFill>
                  <a:srgbClr val="000000"/>
                </a:solidFill>
              </a:rPr>
              <a:t>A </a:t>
            </a:r>
            <a:r>
              <a:rPr lang="pt-BR" altLang="en-US" dirty="0" smtClean="0">
                <a:solidFill>
                  <a:srgbClr val="000000"/>
                </a:solidFill>
              </a:rPr>
              <a:t>Proteína </a:t>
            </a:r>
            <a:r>
              <a:rPr lang="pt-BR" altLang="en-US" dirty="0">
                <a:solidFill>
                  <a:srgbClr val="000000"/>
                </a:solidFill>
              </a:rPr>
              <a:t>A do DNA reconhece e se liga a </a:t>
            </a:r>
            <a:r>
              <a:rPr lang="pt-BR" altLang="en-US" dirty="0" smtClean="0">
                <a:solidFill>
                  <a:srgbClr val="000000"/>
                </a:solidFill>
              </a:rPr>
              <a:t>região </a:t>
            </a:r>
            <a:r>
              <a:rPr lang="pt-BR" altLang="en-US" dirty="0">
                <a:solidFill>
                  <a:srgbClr val="000000"/>
                </a:solidFill>
              </a:rPr>
              <a:t>“</a:t>
            </a:r>
            <a:r>
              <a:rPr lang="pt-BR" altLang="en-US" dirty="0" err="1">
                <a:solidFill>
                  <a:srgbClr val="000000"/>
                </a:solidFill>
              </a:rPr>
              <a:t>Ori</a:t>
            </a:r>
            <a:r>
              <a:rPr lang="pt-BR" altLang="en-US" dirty="0">
                <a:solidFill>
                  <a:srgbClr val="000000"/>
                </a:solidFill>
              </a:rPr>
              <a:t>” do DNA e sucessivamente </a:t>
            </a:r>
            <a:r>
              <a:rPr lang="pt-BR" altLang="en-US" dirty="0" err="1">
                <a:solidFill>
                  <a:srgbClr val="000000"/>
                </a:solidFill>
              </a:rPr>
              <a:t>denatura</a:t>
            </a:r>
            <a:r>
              <a:rPr lang="pt-BR" altLang="en-US" dirty="0">
                <a:solidFill>
                  <a:srgbClr val="000000"/>
                </a:solidFill>
              </a:rPr>
              <a:t> o DNA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rgbClr val="000000"/>
                </a:solidFill>
              </a:rPr>
              <a:t>- </a:t>
            </a:r>
            <a:r>
              <a:rPr lang="pt-BR" altLang="en-US" dirty="0">
                <a:solidFill>
                  <a:srgbClr val="000000"/>
                </a:solidFill>
              </a:rPr>
              <a:t>A </a:t>
            </a:r>
            <a:r>
              <a:rPr lang="pt-BR" altLang="en-US" dirty="0" smtClean="0">
                <a:solidFill>
                  <a:srgbClr val="000000"/>
                </a:solidFill>
              </a:rPr>
              <a:t>Proteína </a:t>
            </a:r>
            <a:r>
              <a:rPr lang="pt-BR" altLang="en-US" dirty="0">
                <a:solidFill>
                  <a:srgbClr val="000000"/>
                </a:solidFill>
              </a:rPr>
              <a:t>B do DNA/</a:t>
            </a:r>
            <a:r>
              <a:rPr lang="pt-BR" altLang="en-US" dirty="0" err="1">
                <a:solidFill>
                  <a:srgbClr val="000000"/>
                </a:solidFill>
              </a:rPr>
              <a:t>Helicase</a:t>
            </a:r>
            <a:r>
              <a:rPr lang="pt-BR" altLang="en-US" dirty="0">
                <a:solidFill>
                  <a:srgbClr val="000000"/>
                </a:solidFill>
              </a:rPr>
              <a:t>, então se liga a </a:t>
            </a:r>
            <a:r>
              <a:rPr lang="pt-BR" altLang="en-US" dirty="0" smtClean="0">
                <a:solidFill>
                  <a:srgbClr val="000000"/>
                </a:solidFill>
              </a:rPr>
              <a:t>região </a:t>
            </a:r>
            <a:r>
              <a:rPr lang="pt-BR" altLang="en-US" dirty="0">
                <a:solidFill>
                  <a:srgbClr val="000000"/>
                </a:solidFill>
              </a:rPr>
              <a:t>desenrolando o DNA parental, formando a estrutura “Y” que é onde a atividade de síntese ocorre incialmente. Esta região é chamada de forquilha da </a:t>
            </a:r>
            <a:r>
              <a:rPr lang="pt-BR" altLang="en-US" dirty="0" smtClean="0">
                <a:solidFill>
                  <a:srgbClr val="000000"/>
                </a:solidFill>
              </a:rPr>
              <a:t>replicação.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249773" y="1120062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Origem, Forquilha de Replicação 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051720" y="4419727"/>
            <a:ext cx="4897810" cy="2438273"/>
            <a:chOff x="135" y="2343"/>
            <a:chExt cx="5735" cy="2207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400" y="3360"/>
              <a:ext cx="2362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00" y="3696"/>
              <a:ext cx="2362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2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4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6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00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96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48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44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68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20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728" y="3376"/>
              <a:ext cx="0" cy="29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2784" y="2618"/>
              <a:ext cx="2522" cy="74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771" y="3694"/>
              <a:ext cx="2564" cy="43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944" y="3328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3168" y="3264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3744" y="3072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3456" y="3168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4032" y="2976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4320" y="2928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4608" y="2832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4896" y="2736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5136" y="2688"/>
              <a:ext cx="10" cy="1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2944" y="3530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184" y="3578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3472" y="3626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3760" y="3674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4000" y="3722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5152" y="3914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 flipV="1">
              <a:off x="4864" y="3866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V="1">
              <a:off x="4576" y="3818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 flipV="1">
              <a:off x="4288" y="3770"/>
              <a:ext cx="10" cy="1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Rectangle 37">
              <a:extLst/>
            </p:cNvPr>
            <p:cNvSpPr>
              <a:spLocks noChangeArrowheads="1"/>
            </p:cNvSpPr>
            <p:nvPr/>
          </p:nvSpPr>
          <p:spPr bwMode="auto">
            <a:xfrm>
              <a:off x="4454" y="3206"/>
              <a:ext cx="1416" cy="8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Replication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Fork</a:t>
              </a:r>
            </a:p>
          </p:txBody>
        </p:sp>
        <p:sp>
          <p:nvSpPr>
            <p:cNvPr id="46" name="Rectangle 38">
              <a:extLst/>
            </p:cNvPr>
            <p:cNvSpPr>
              <a:spLocks noChangeArrowheads="1"/>
            </p:cNvSpPr>
            <p:nvPr/>
          </p:nvSpPr>
          <p:spPr bwMode="auto">
            <a:xfrm>
              <a:off x="375" y="3062"/>
              <a:ext cx="2768" cy="5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Parental DNA Molecule</a:t>
              </a:r>
            </a:p>
          </p:txBody>
        </p:sp>
        <p:sp>
          <p:nvSpPr>
            <p:cNvPr id="47" name="AutoShape 39"/>
            <p:cNvSpPr>
              <a:spLocks noChangeArrowheads="1"/>
            </p:cNvSpPr>
            <p:nvPr/>
          </p:nvSpPr>
          <p:spPr bwMode="auto">
            <a:xfrm flipH="1">
              <a:off x="3944" y="3320"/>
              <a:ext cx="410" cy="314"/>
            </a:xfrm>
            <a:prstGeom prst="rightArrow">
              <a:avLst>
                <a:gd name="adj1" fmla="val 75000"/>
                <a:gd name="adj2" fmla="val 65293"/>
              </a:avLst>
            </a:prstGeom>
            <a:solidFill>
              <a:srgbClr val="3333CC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5367" y="2343"/>
              <a:ext cx="45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135" y="3159"/>
              <a:ext cx="45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135" y="3591"/>
              <a:ext cx="45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5415" y="4023"/>
              <a:ext cx="45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69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552220" cy="48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195736" y="1088018"/>
            <a:ext cx="61214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Origem - Forquilha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5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8"/>
          <p:cNvSpPr>
            <a:spLocks noChangeArrowheads="1"/>
          </p:cNvSpPr>
          <p:nvPr/>
        </p:nvSpPr>
        <p:spPr bwMode="auto">
          <a:xfrm>
            <a:off x="5724128" y="3024336"/>
            <a:ext cx="3406623" cy="378904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/>
          <p:cNvSpPr txBox="1">
            <a:spLocks/>
          </p:cNvSpPr>
          <p:nvPr/>
        </p:nvSpPr>
        <p:spPr>
          <a:xfrm>
            <a:off x="936104" y="72643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249773" y="1003577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165815" y="1578231"/>
            <a:ext cx="872666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20000"/>
              </a:lnSpc>
              <a:spcBef>
                <a:spcPts val="100"/>
              </a:spcBef>
              <a:buFontTx/>
              <a:buChar char="-"/>
              <a:defRPr/>
            </a:pP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síntese é </a:t>
            </a:r>
            <a:r>
              <a:rPr lang="pt-BR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descontinua ( </a:t>
            </a:r>
            <a:r>
              <a:rPr lang="pt-BR" alt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t-BR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alt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Lagging</a:t>
            </a:r>
            <a:r>
              <a:rPr lang="pt-BR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strands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pt-BR" altLang="en-US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t-BR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</a:t>
            </a:r>
            <a:r>
              <a:rPr lang="pt-BR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cadeia de DNA que corre no sentido 3´p/ 5´é copiada pela polimerase II como uma fita continua, requerendo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primer. 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fita é conhecida como a fita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líder</a:t>
            </a: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Lagging</a:t>
            </a:r>
            <a:r>
              <a:rPr lang="pt-BR" altLang="pt-B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cadeia de DNA corre no </a:t>
            </a: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sentido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5´p/ 3´é copiada pela polimerase III com </a:t>
            </a: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descontinuidade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proceder somente </a:t>
            </a: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direção 5´p/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Essa nova fita é </a:t>
            </a: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conhecida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alt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lagging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strans</a:t>
            </a:r>
            <a:r>
              <a:rPr lang="pt-BR" alt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</a:p>
          <a:p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necessários diversos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(fragmentos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Okasaki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58" y="5428516"/>
            <a:ext cx="62961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20000"/>
              </a:lnSpc>
              <a:spcBef>
                <a:spcPts val="100"/>
              </a:spcBef>
              <a:buFontTx/>
              <a:buChar char="-"/>
              <a:defRPr/>
            </a:pP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fita líder continua a síntese juntando </a:t>
            </a:r>
            <a:r>
              <a:rPr lang="pt-B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fragmentos 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OKASAKI pelas </a:t>
            </a:r>
            <a:r>
              <a:rPr lang="pt-B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ligases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tângulo 1"/>
          <p:cNvSpPr>
            <a:spLocks noChangeArrowheads="1"/>
          </p:cNvSpPr>
          <p:nvPr/>
        </p:nvSpPr>
        <p:spPr bwMode="auto">
          <a:xfrm>
            <a:off x="132638" y="1860268"/>
            <a:ext cx="903604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 smtClean="0">
                <a:solidFill>
                  <a:schemeClr val="tx1"/>
                </a:solidFill>
              </a:rPr>
              <a:t>Como </a:t>
            </a:r>
            <a:r>
              <a:rPr lang="pt-BR" altLang="pt-BR" sz="2000" dirty="0">
                <a:solidFill>
                  <a:schemeClr val="tx1"/>
                </a:solidFill>
              </a:rPr>
              <a:t>a forquilha de replicação se move na fita lenta, primer de RNA são sintetizados em intervalos específicos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>
                <a:solidFill>
                  <a:schemeClr val="tx1"/>
                </a:solidFill>
              </a:rPr>
              <a:t>Esses </a:t>
            </a:r>
            <a:r>
              <a:rPr lang="pt-BR" altLang="pt-BR" sz="2000" dirty="0" err="1">
                <a:solidFill>
                  <a:schemeClr val="tx1"/>
                </a:solidFill>
              </a:rPr>
              <a:t>primers</a:t>
            </a:r>
            <a:r>
              <a:rPr lang="pt-BR" altLang="pt-BR" sz="2000" dirty="0">
                <a:solidFill>
                  <a:schemeClr val="tx1"/>
                </a:solidFill>
              </a:rPr>
              <a:t> de RNA são estendidos pela DNA polimerase II em pequenos fragmentos de DNA denominados fragmentos de OKASAKI (+- 1000-2000/ procarioto e +- 150/eucarioto) e os novos fragmentos sintetizados de DNA formam a fita tardia durante a replicação de DNA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>
                <a:solidFill>
                  <a:schemeClr val="tx1"/>
                </a:solidFill>
              </a:rPr>
              <a:t>Os fragmentos são separados por  primer de RNA de +-10 nucleotídeos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>
                <a:solidFill>
                  <a:schemeClr val="tx1"/>
                </a:solidFill>
              </a:rPr>
              <a:t>Os dois fragmentos de OKASAKI são conectados em uma nova síntese de fita complementar pela enzima </a:t>
            </a:r>
            <a:r>
              <a:rPr lang="pt-BR" altLang="pt-BR" sz="2000" dirty="0" err="1">
                <a:solidFill>
                  <a:schemeClr val="tx1"/>
                </a:solidFill>
              </a:rPr>
              <a:t>ligase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249773" y="127590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>
            <a:spLocks noChangeArrowheads="1"/>
          </p:cNvSpPr>
          <p:nvPr/>
        </p:nvSpPr>
        <p:spPr bwMode="auto">
          <a:xfrm>
            <a:off x="450080" y="2060848"/>
            <a:ext cx="8496300" cy="2821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2600" rIns="0" bIns="0">
            <a:spAutoFit/>
          </a:bodyPr>
          <a:lstStyle>
            <a:lvl1pPr marL="25400"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" algn="l"/>
                <a:tab pos="473075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82600" indent="-457200" eaLnBrk="1" hangingPunct="1">
              <a:lnSpc>
                <a:spcPct val="150000"/>
              </a:lnSpc>
              <a:spcBef>
                <a:spcPts val="100"/>
              </a:spcBef>
              <a:buSzPct val="100000"/>
              <a:buFontTx/>
              <a:buChar char="-"/>
              <a:defRPr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Sintetizado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por </a:t>
            </a: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Primase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82600" indent="-457200" eaLnBrk="1" hangingPunct="1">
              <a:lnSpc>
                <a:spcPct val="150000"/>
              </a:lnSpc>
              <a:spcBef>
                <a:spcPts val="100"/>
              </a:spcBef>
              <a:buSzPct val="100000"/>
              <a:buFontTx/>
              <a:buChar char="-"/>
              <a:defRPr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Serve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como uma sequência inicial para a DNA polimerase III</a:t>
            </a:r>
          </a:p>
          <a:p>
            <a:pPr marL="482600" indent="-457200" eaLnBrk="1" hangingPunct="1">
              <a:lnSpc>
                <a:spcPct val="150000"/>
              </a:lnSpc>
              <a:spcBef>
                <a:spcPts val="100"/>
              </a:spcBef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Apenas um RNA Primer é necessário para a cadeia principal</a:t>
            </a:r>
          </a:p>
          <a:p>
            <a:pPr marL="482600" indent="-457200" eaLnBrk="1" hangingPunct="1">
              <a:lnSpc>
                <a:spcPct val="150000"/>
              </a:lnSpc>
              <a:spcBef>
                <a:spcPts val="100"/>
              </a:spcBef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Os </a:t>
            </a: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primers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de RNA para a fita retardada dependem do número de "FRAGMENTOS OKAZAKI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"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249773" y="127590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79511" y="1211560"/>
            <a:ext cx="8784976" cy="1029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000" dirty="0" smtClean="0"/>
              <a:t>Replicação = Síntese = Duplicação (sinônimos):  É o mecanismos que possibilita transmitir a informação genômica (parental-filha)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 smtClean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442822" y="93659"/>
            <a:ext cx="2153233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Conceitos</a:t>
            </a: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9180" y="749895"/>
            <a:ext cx="351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que é a Replicação ?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72991" y="2792872"/>
            <a:ext cx="33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que é DNA “função”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496" y="326076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2545" algn="just">
              <a:lnSpc>
                <a:spcPct val="150000"/>
              </a:lnSpc>
              <a:spcBef>
                <a:spcPts val="100"/>
              </a:spcBef>
            </a:pP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Molécula essencial à vida, atua como um livro de instruções dizendo o que o nosso corpo necessita para desenvolver suas funções;</a:t>
            </a:r>
            <a:endParaRPr lang="pt-B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" y="4127355"/>
            <a:ext cx="8920830" cy="1029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000" dirty="0" smtClean="0"/>
              <a:t>A molécula DNA (</a:t>
            </a:r>
            <a:r>
              <a:rPr lang="pt-BR" altLang="en-US" sz="2000" i="1" dirty="0" err="1" smtClean="0"/>
              <a:t>Deoxyribonucleic</a:t>
            </a:r>
            <a:r>
              <a:rPr lang="pt-BR" altLang="en-US" sz="2000" i="1" dirty="0" smtClean="0"/>
              <a:t> </a:t>
            </a:r>
            <a:r>
              <a:rPr lang="pt-BR" altLang="en-US" sz="2000" i="1" dirty="0" err="1" smtClean="0"/>
              <a:t>acid</a:t>
            </a:r>
            <a:r>
              <a:rPr lang="pt-BR" altLang="en-US" sz="2000" dirty="0" smtClean="0"/>
              <a:t>) é composta por quatro nucleotídeos, representado pela letra inicial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000" b="1" dirty="0" smtClean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000" b="1" dirty="0"/>
          </a:p>
        </p:txBody>
      </p:sp>
      <p:pic>
        <p:nvPicPr>
          <p:cNvPr id="1026" name="Picture 2" descr="https://i.pinimg.com/originals/24/55/91/2455913d598a0a1f4c102ef75e2938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2559635" cy="19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2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tângulo 1"/>
          <p:cNvSpPr>
            <a:spLocks noChangeArrowheads="1"/>
          </p:cNvSpPr>
          <p:nvPr/>
        </p:nvSpPr>
        <p:spPr bwMode="auto">
          <a:xfrm>
            <a:off x="34925" y="1797050"/>
            <a:ext cx="8857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Após completar a síntese da </a:t>
            </a:r>
            <a:r>
              <a:rPr lang="pt-BR" altLang="pt-BR" dirty="0" smtClean="0">
                <a:solidFill>
                  <a:schemeClr val="tx1"/>
                </a:solidFill>
              </a:rPr>
              <a:t>fita, </a:t>
            </a:r>
            <a:r>
              <a:rPr lang="pt-BR" altLang="pt-BR" dirty="0">
                <a:solidFill>
                  <a:schemeClr val="tx1"/>
                </a:solidFill>
              </a:rPr>
              <a:t>o primer de RNA são removidos dos fragmentos pela DNA polimerase </a:t>
            </a:r>
            <a:r>
              <a:rPr lang="pt-BR" altLang="pt-BR" dirty="0" smtClean="0">
                <a:solidFill>
                  <a:schemeClr val="tx1"/>
                </a:solidFill>
              </a:rPr>
              <a:t>I</a:t>
            </a: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78854" name="CaixaDeTexto 3"/>
          <p:cNvSpPr txBox="1">
            <a:spLocks noChangeArrowheads="1"/>
          </p:cNvSpPr>
          <p:nvPr/>
        </p:nvSpPr>
        <p:spPr bwMode="auto">
          <a:xfrm>
            <a:off x="0" y="2736538"/>
            <a:ext cx="91011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DNA Polimerase III inicia a síntese de novas fitas de DNA pela adição de </a:t>
            </a:r>
            <a:r>
              <a:rPr lang="pt-BR" altLang="pt-BR" dirty="0" err="1">
                <a:solidFill>
                  <a:schemeClr val="tx1"/>
                </a:solidFill>
              </a:rPr>
              <a:t>deoxyrobonucleotideo</a:t>
            </a:r>
            <a:r>
              <a:rPr lang="pt-BR" altLang="pt-BR" dirty="0">
                <a:solidFill>
                  <a:schemeClr val="tx1"/>
                </a:solidFill>
              </a:rPr>
              <a:t> no sentido 3`do primer de RNA</a:t>
            </a:r>
          </a:p>
          <a:p>
            <a:pPr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DNA polimerase III pode sintetizar novas cadeias somente no sentido 5´p/ 3`</a:t>
            </a:r>
          </a:p>
          <a:p>
            <a:pPr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Ambas as fitas de DNA são sintetizadas simultaneamente mas na direção oposta, uma em direção a forquilha de </a:t>
            </a:r>
            <a:r>
              <a:rPr lang="pt-BR" altLang="pt-BR" dirty="0" smtClean="0">
                <a:solidFill>
                  <a:schemeClr val="tx1"/>
                </a:solidFill>
              </a:rPr>
              <a:t>replicação, </a:t>
            </a:r>
            <a:r>
              <a:rPr lang="pt-BR" altLang="pt-BR" dirty="0">
                <a:solidFill>
                  <a:schemeClr val="tx1"/>
                </a:solidFill>
              </a:rPr>
              <a:t>a outra em direção </a:t>
            </a:r>
            <a:r>
              <a:rPr lang="pt-BR" altLang="pt-BR" dirty="0" smtClean="0">
                <a:solidFill>
                  <a:schemeClr val="tx1"/>
                </a:solidFill>
              </a:rPr>
              <a:t>oposta da </a:t>
            </a:r>
            <a:r>
              <a:rPr lang="pt-BR" altLang="pt-BR" dirty="0">
                <a:solidFill>
                  <a:schemeClr val="tx1"/>
                </a:solidFill>
              </a:rPr>
              <a:t>forquilha de replicação.</a:t>
            </a:r>
          </a:p>
          <a:p>
            <a:pPr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249773" y="127590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200025" y="2114550"/>
            <a:ext cx="8713788" cy="325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9288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- As polimerases de DNA sintetizam apenas o DNA na direção 5 'a 3',</a:t>
            </a: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endParaRPr lang="pt-BR" alt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- Como as fitas de DNA são antiparalelas, a polimerase funciona assimetricamente.</a:t>
            </a: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endParaRPr lang="pt-BR" alt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- Na cadeia principal, o DNA é sintetizado continuamente.</a:t>
            </a: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endParaRPr lang="pt-BR" alt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79000"/>
              </a:lnSpc>
              <a:spcBef>
                <a:spcPts val="738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- Na fita atrasada, o DNA é sintetizado em fragmentos /</a:t>
            </a:r>
            <a:r>
              <a:rPr lang="pt-BR" altLang="en-US" sz="2400" dirty="0" err="1" smtClean="0">
                <a:solidFill>
                  <a:schemeClr val="tx1"/>
                </a:solidFill>
                <a:latin typeface="+mj-lt"/>
              </a:rPr>
              <a:t>OKASAKYcurtos</a:t>
            </a: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 (de 1 a 5 </a:t>
            </a:r>
            <a:r>
              <a:rPr lang="pt-BR" altLang="en-US" sz="2400" dirty="0" err="1" smtClean="0">
                <a:solidFill>
                  <a:schemeClr val="tx1"/>
                </a:solidFill>
                <a:latin typeface="+mj-lt"/>
              </a:rPr>
              <a:t>kb</a:t>
            </a:r>
            <a:r>
              <a:rPr lang="pt-BR" altLang="en-US" sz="2400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249773" y="127590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90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51520" y="1527186"/>
            <a:ext cx="9001001" cy="244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60"/>
              </a:lnSpc>
              <a:spcBef>
                <a:spcPts val="100"/>
              </a:spcBef>
              <a:buClr>
                <a:srgbClr val="0435B2"/>
              </a:buClr>
              <a:buSzPct val="70000"/>
              <a:buFontTx/>
              <a:buChar char="-"/>
              <a:tabLst>
                <a:tab pos="354965" algn="l"/>
                <a:tab pos="355600" algn="l"/>
              </a:tabLst>
            </a:pPr>
            <a:r>
              <a:rPr sz="2400" b="1" spc="2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Polimerases</a:t>
            </a:r>
            <a:r>
              <a:rPr sz="2400" b="1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</a:t>
            </a:r>
            <a:r>
              <a:rPr sz="24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sz="2400" spc="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adicionar</a:t>
            </a:r>
            <a:r>
              <a:rPr lang="pt-BR"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sz="2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remover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nucleotídeos, </a:t>
            </a:r>
            <a:r>
              <a:rPr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5’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4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ts val="3060"/>
              </a:lnSpc>
              <a:spcBef>
                <a:spcPts val="100"/>
              </a:spcBef>
              <a:buClr>
                <a:srgbClr val="0435B2"/>
              </a:buClr>
              <a:buSzPct val="70000"/>
              <a:buFontTx/>
              <a:buChar char="-"/>
              <a:tabLst>
                <a:tab pos="354965" algn="l"/>
                <a:tab pos="355600" algn="l"/>
              </a:tabLst>
            </a:pP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removem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 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chamadas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exonucleases</a:t>
            </a:r>
            <a:r>
              <a:rPr lang="pt-BR" sz="2400" b="1" spc="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removem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algum 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lugar 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filamento,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sz="24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chamadas</a:t>
            </a:r>
            <a:r>
              <a:rPr sz="24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endonucleases</a:t>
            </a:r>
            <a:r>
              <a:rPr sz="24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remoção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feita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inverso,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 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4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5’.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2698" y="3995494"/>
            <a:ext cx="8869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produzido </a:t>
            </a:r>
            <a:r>
              <a:rPr lang="pt-B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pelo desenrolamento, </a:t>
            </a:r>
            <a:r>
              <a:rPr lang="pt-B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liberado pela </a:t>
            </a:r>
            <a:r>
              <a:rPr lang="pt-BR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Topoisomerase</a:t>
            </a:r>
            <a:r>
              <a:rPr lang="pt-B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pelo corte de qualquer uma das duplas fitas de DNA.</a:t>
            </a:r>
          </a:p>
          <a:p>
            <a:pPr algn="just" eaLnBrk="1" hangingPunct="1"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proteína de ligação (SSB) estabiliza e separa as fitas, prevenindo sua </a:t>
            </a:r>
            <a:r>
              <a:rPr lang="pt-BR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reassociação</a:t>
            </a:r>
            <a:r>
              <a:rPr lang="pt-B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" y="4409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3"/>
          <p:cNvSpPr txBox="1">
            <a:spLocks/>
          </p:cNvSpPr>
          <p:nvPr/>
        </p:nvSpPr>
        <p:spPr>
          <a:xfrm>
            <a:off x="551855" y="74848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9" name="object 3"/>
          <p:cNvSpPr txBox="1">
            <a:spLocks/>
          </p:cNvSpPr>
          <p:nvPr/>
        </p:nvSpPr>
        <p:spPr>
          <a:xfrm>
            <a:off x="890162" y="926826"/>
            <a:ext cx="70567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procedida por Enzimas-Proteínas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130026" y="1210640"/>
            <a:ext cx="70567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procedida por Enzimas e Proteínas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251520" y="1592796"/>
            <a:ext cx="3096344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helicase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35" y="2371551"/>
            <a:ext cx="8876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Helicase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Desenrola o DNA, atua como um “</a:t>
            </a:r>
            <a:r>
              <a:rPr lang="pt-B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ziper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para descompactar a dupla fita do DNA).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Alivia a torção desempacotando o DNA </a:t>
            </a:r>
          </a:p>
        </p:txBody>
      </p:sp>
      <p:sp>
        <p:nvSpPr>
          <p:cNvPr id="11" name="object 10"/>
          <p:cNvSpPr txBox="1">
            <a:spLocks/>
          </p:cNvSpPr>
          <p:nvPr/>
        </p:nvSpPr>
        <p:spPr>
          <a:xfrm>
            <a:off x="276507" y="3630667"/>
            <a:ext cx="8421279" cy="1785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19900"/>
              </a:lnSpc>
              <a:spcBef>
                <a:spcPts val="100"/>
              </a:spcBef>
            </a:pPr>
            <a:r>
              <a:rPr lang="pt-BR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pt-BR" sz="2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ompem </a:t>
            </a:r>
            <a:r>
              <a:rPr lang="pt-BR"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pontes </a:t>
            </a: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hidrogênio </a:t>
            </a:r>
            <a:r>
              <a:rPr lang="pt-BR" sz="2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 unem </a:t>
            </a:r>
            <a:r>
              <a:rPr lang="pt-BR" sz="24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dois </a:t>
            </a:r>
            <a:r>
              <a:rPr lang="pt-BR" sz="24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filamentos </a:t>
            </a: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4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dupla</a:t>
            </a:r>
            <a:r>
              <a:rPr lang="pt-BR" sz="24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hélice;</a:t>
            </a:r>
            <a:b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Separação das cadeias, previnem o </a:t>
            </a: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re-anelamento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antes da replicação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229926" y="5445224"/>
            <a:ext cx="8856984" cy="860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00"/>
              </a:spcBef>
            </a:pP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torções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removidas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 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permitir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r>
              <a:rPr sz="24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 txBox="1">
            <a:spLocks/>
          </p:cNvSpPr>
          <p:nvPr/>
        </p:nvSpPr>
        <p:spPr>
          <a:xfrm>
            <a:off x="1654724" y="74289"/>
            <a:ext cx="662473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Helicase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e </a:t>
            </a:r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Topoisomerase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3"/>
          <p:cNvSpPr txBox="1">
            <a:spLocks/>
          </p:cNvSpPr>
          <p:nvPr/>
        </p:nvSpPr>
        <p:spPr>
          <a:xfrm>
            <a:off x="2014764" y="724015"/>
            <a:ext cx="59046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procedida por Enzimas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" y="1116432"/>
            <a:ext cx="3096344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helicase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07504" y="2090336"/>
            <a:ext cx="8856984" cy="2697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Catalisa a separação da dupla hélice à frente da forquilha de replicação (suporte adicional para a </a:t>
            </a: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DNAPol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Hexamero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forma um anel ao redor da fita simples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Desestabiliza as fitas parentais - fitas simples para a síntese de novas fitas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helicase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atua sentido 5´- 3´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/>
          <p:cNvSpPr txBox="1">
            <a:spLocks/>
          </p:cNvSpPr>
          <p:nvPr/>
        </p:nvSpPr>
        <p:spPr>
          <a:xfrm>
            <a:off x="1104930" y="106130"/>
            <a:ext cx="767286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Mecanismos e Características da Replicação do DNA 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2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06747" y="1329454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Topoisomerase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object 3"/>
          <p:cNvSpPr txBox="1">
            <a:spLocks/>
          </p:cNvSpPr>
          <p:nvPr/>
        </p:nvSpPr>
        <p:spPr>
          <a:xfrm>
            <a:off x="1739213" y="947298"/>
            <a:ext cx="7038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procedida por Enzimas e Proteínas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object 16"/>
          <p:cNvSpPr txBox="1"/>
          <p:nvPr/>
        </p:nvSpPr>
        <p:spPr>
          <a:xfrm>
            <a:off x="134804" y="2095986"/>
            <a:ext cx="854942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400"/>
              </a:lnSpc>
              <a:spcBef>
                <a:spcPts val="100"/>
              </a:spcBef>
              <a:buFontTx/>
              <a:buChar char="-"/>
            </a:pPr>
            <a:r>
              <a:rPr lang="pt-BR" sz="2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000" spc="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Topoisomerase</a:t>
            </a:r>
            <a:r>
              <a:rPr lang="pt-BR" sz="2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diminui a tensão de torção das fitas, se unindo a ambas as fitas de DNA</a:t>
            </a:r>
          </a:p>
          <a:p>
            <a:pPr marL="355600" marR="5080" indent="-342900">
              <a:lnSpc>
                <a:spcPct val="120400"/>
              </a:lnSpc>
              <a:spcBef>
                <a:spcPts val="100"/>
              </a:spcBef>
              <a:buFontTx/>
              <a:buChar char="-"/>
            </a:pPr>
            <a:r>
              <a:rPr lang="pt-BR" sz="2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a capacidade de </a:t>
            </a:r>
            <a:r>
              <a:rPr lang="pt-BR" sz="2000" spc="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tensionar</a:t>
            </a:r>
            <a:r>
              <a:rPr lang="pt-BR" sz="2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/relaxar a molécula - DNA</a:t>
            </a:r>
            <a:r>
              <a:rPr sz="20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134804" y="3501008"/>
            <a:ext cx="8892479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0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odem</a:t>
            </a:r>
            <a:r>
              <a:rPr sz="20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induzir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2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remover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alças,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 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ligações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0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cadeia</a:t>
            </a:r>
            <a:endParaRPr lang="pt-BR" sz="2000" spc="11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0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nucleasse reversível que desfaz o </a:t>
            </a:r>
            <a:r>
              <a:rPr lang="pt-BR" sz="2000" spc="1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supercoilled</a:t>
            </a:r>
            <a:r>
              <a:rPr lang="pt-BR" sz="20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dupla fita do DNA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0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Cliva uma das fitas e permanece ligada à enzima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0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tensão da dupla hélice dita o giro</a:t>
            </a:r>
          </a:p>
          <a:p>
            <a:pPr marL="355600" marR="5080" indent="-342900">
              <a:lnSpc>
                <a:spcPct val="119900"/>
              </a:lnSpc>
              <a:spcBef>
                <a:spcPts val="100"/>
              </a:spcBef>
              <a:buFontTx/>
              <a:buChar char="-"/>
            </a:pPr>
            <a:r>
              <a:rPr lang="pt-BR" sz="20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linearização do DNA é um obstáculo topológico</a:t>
            </a:r>
          </a:p>
        </p:txBody>
      </p:sp>
    </p:spTree>
    <p:extLst>
      <p:ext uri="{BB962C8B-B14F-4D97-AF65-F5344CB8AC3E}">
        <p14:creationId xmlns:p14="http://schemas.microsoft.com/office/powerpoint/2010/main" val="257880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 txBox="1">
            <a:spLocks/>
          </p:cNvSpPr>
          <p:nvPr/>
        </p:nvSpPr>
        <p:spPr>
          <a:xfrm>
            <a:off x="1115616" y="164778"/>
            <a:ext cx="767286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Mecanismos e Características da Replicação do DNA 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30266" y="1545016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de primers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123728" y="1162488"/>
            <a:ext cx="59046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Replicação é procedida por Enzimas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object 69"/>
          <p:cNvSpPr txBox="1"/>
          <p:nvPr/>
        </p:nvSpPr>
        <p:spPr>
          <a:xfrm>
            <a:off x="250427" y="2394560"/>
            <a:ext cx="8538054" cy="225347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4689">
              <a:lnSpc>
                <a:spcPct val="150000"/>
              </a:lnSpc>
              <a:spcBef>
                <a:spcPts val="92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-Antes da formação de novas fitas de DNA, são necessários </a:t>
            </a:r>
            <a:r>
              <a:rPr lang="pt-BR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RNA para iniciar a adição de novos nucleotídeos</a:t>
            </a:r>
          </a:p>
          <a:p>
            <a:pPr marL="297473" marR="4689" indent="-285750">
              <a:lnSpc>
                <a:spcPct val="150000"/>
              </a:lnSpc>
              <a:spcBef>
                <a:spcPts val="92"/>
              </a:spcBef>
              <a:buFontTx/>
              <a:buChar char="-"/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primase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enzima que sintetiza o primer de RNA</a:t>
            </a:r>
          </a:p>
          <a:p>
            <a:pPr marL="297473" marR="4689" indent="-285750">
              <a:lnSpc>
                <a:spcPct val="150000"/>
              </a:lnSpc>
              <a:spcBef>
                <a:spcPts val="92"/>
              </a:spcBef>
              <a:buFontTx/>
              <a:buChar char="-"/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DNA polimerase pode adicionar novos nucleotídeos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9832" y="4513410"/>
            <a:ext cx="3744416" cy="217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251520" y="1700808"/>
            <a:ext cx="8784976" cy="2482437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342900" marR="95566" indent="-342900">
              <a:spcBef>
                <a:spcPts val="663"/>
              </a:spcBef>
              <a:buFontTx/>
              <a:buChar char="-"/>
            </a:pPr>
            <a:r>
              <a:rPr lang="pt-BR" sz="24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400" spc="14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primase</a:t>
            </a:r>
            <a:r>
              <a:rPr lang="pt-BR" sz="24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e</a:t>
            </a:r>
            <a:r>
              <a:rPr sz="2400" spc="14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nzima</a:t>
            </a:r>
            <a:r>
              <a:rPr sz="24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primers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17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forquilha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endParaRPr lang="pt-BR" sz="2400" spc="8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5566" indent="-342900">
              <a:spcBef>
                <a:spcPts val="663"/>
              </a:spcBef>
              <a:buFontTx/>
              <a:buChar char="-"/>
            </a:pPr>
            <a:r>
              <a:rPr lang="pt-BR" sz="24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lang="pt-BR" sz="2400" spc="8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primase</a:t>
            </a:r>
            <a:r>
              <a:rPr lang="pt-BR" sz="24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/Primer de RNA = são pequenos fragmentos de RNA +- 5-50 nucleotídeos, necessários para a síntese de DNA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760" marR="171584" indent="-342900">
              <a:lnSpc>
                <a:spcPct val="101800"/>
              </a:lnSpc>
              <a:spcBef>
                <a:spcPts val="556"/>
              </a:spcBef>
              <a:buFontTx/>
              <a:buChar char="-"/>
            </a:pPr>
            <a:r>
              <a:rPr sz="24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r>
              <a:rPr sz="2400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fita </a:t>
            </a:r>
            <a:r>
              <a:rPr sz="2400" spc="1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descontínua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 </a:t>
            </a:r>
            <a:r>
              <a:rPr sz="24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sz="24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55576" y="290820"/>
            <a:ext cx="814295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</a:t>
            </a:r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Primase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– RNA </a:t>
            </a:r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pol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DNA dependente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" y="1070151"/>
            <a:ext cx="266378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Primase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 txBox="1"/>
          <p:nvPr/>
        </p:nvSpPr>
        <p:spPr>
          <a:xfrm>
            <a:off x="213360" y="2179644"/>
            <a:ext cx="8930640" cy="2929797"/>
          </a:xfrm>
          <a:prstGeom prst="rect">
            <a:avLst/>
          </a:prstGeom>
        </p:spPr>
        <p:txBody>
          <a:bodyPr vert="horz" wrap="square" lIns="0" tIns="82062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554"/>
              </a:spcBef>
            </a:pP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ecanismos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correção de nucleotídeos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pareados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autocorreção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erros</a:t>
            </a:r>
          </a:p>
          <a:p>
            <a:pPr>
              <a:lnSpc>
                <a:spcPct val="150000"/>
              </a:lnSpc>
              <a:spcBef>
                <a:spcPts val="554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Existem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adicionais 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Reparos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danos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i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Mismatch</a:t>
            </a:r>
            <a:r>
              <a:rPr lang="pt-BR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para assegurar fidelidade  da replicação =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erro a cada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400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2400" spc="76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inserções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48064" y="5212747"/>
            <a:ext cx="3563064" cy="1529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339752" y="180037"/>
            <a:ext cx="490656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Polimerase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797551" y="569693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DNA </a:t>
            </a: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Polimerase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13360" y="1238616"/>
            <a:ext cx="7344816" cy="1117865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47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DNA polimerase I (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</a:t>
            </a:r>
            <a:r>
              <a:rPr sz="24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957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Kornberg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4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= </a:t>
            </a:r>
            <a:r>
              <a:rPr sz="24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928</a:t>
            </a:r>
            <a:r>
              <a:rPr sz="24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213226" y="1837810"/>
            <a:ext cx="8768208" cy="185849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spcBef>
                <a:spcPts val="92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Correção </a:t>
            </a:r>
            <a:r>
              <a:rPr lang="pt-BR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exonucleotídica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DNApolI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exonucleotídica: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7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37" marR="4689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econhece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nucleotídeo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não-pareado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cliva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(até 10  resíduos), simultaneamente completando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polimerização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2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361471" y="156086"/>
            <a:ext cx="490656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Polimerase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213226" y="980728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DNA </a:t>
            </a: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Polimerase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6629554" y="4134638"/>
            <a:ext cx="2321202" cy="2504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12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85" y="4391229"/>
            <a:ext cx="4163617" cy="22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781" y="4509120"/>
            <a:ext cx="8828593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 algn="just">
              <a:lnSpc>
                <a:spcPct val="150000"/>
              </a:lnSpc>
              <a:spcBef>
                <a:spcPts val="100"/>
              </a:spcBef>
            </a:pP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Transportar</a:t>
            </a:r>
            <a:r>
              <a:rPr lang="pt-BR" sz="20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/transferir </a:t>
            </a:r>
            <a:r>
              <a:rPr sz="2000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</a:t>
            </a:r>
            <a:r>
              <a:rPr lang="pt-BR" sz="20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genômica (maior estoque de informação)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célula para célula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através da replicação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40740" algn="just">
              <a:lnSpc>
                <a:spcPct val="150000"/>
              </a:lnSpc>
              <a:spcBef>
                <a:spcPts val="1250"/>
              </a:spcBef>
            </a:pP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produzir 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cópias exatas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si 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cromossomos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duplicados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275856" y="133229"/>
            <a:ext cx="2448272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Conceitos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452958" y="4109010"/>
            <a:ext cx="409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DNA = Base da Hereditariedade</a:t>
            </a:r>
            <a:endParaRPr lang="pt-BR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-108520" y="821018"/>
            <a:ext cx="885698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DNA = Molécula da “vida”. </a:t>
            </a:r>
          </a:p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Contém código para a construção das proteínas de todos seres vivos</a:t>
            </a:r>
            <a:endParaRPr lang="pt-BR" altLang="en-US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139" y="1415442"/>
            <a:ext cx="8715703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49375" algn="just">
              <a:lnSpc>
                <a:spcPct val="100000"/>
              </a:lnSpc>
              <a:spcBef>
                <a:spcPts val="1250"/>
              </a:spcBef>
              <a:tabLst>
                <a:tab pos="1551305" algn="l"/>
              </a:tabLst>
            </a:pP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Apresenta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 </a:t>
            </a:r>
            <a:r>
              <a:rPr lang="pt-BR" sz="2000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decodificação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informação armazenada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traduzindo-as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</a:t>
            </a:r>
            <a:r>
              <a:rPr lang="pt-B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enzimas/proteínas;</a:t>
            </a:r>
          </a:p>
          <a:p>
            <a:pPr marL="12700" marR="32384" algn="just">
              <a:lnSpc>
                <a:spcPct val="100000"/>
              </a:lnSpc>
              <a:spcBef>
                <a:spcPts val="1250"/>
              </a:spcBef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Nos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eucariontes,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encontrado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núcleo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celular 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cromossomos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mitocôndrias;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50"/>
              </a:spcBef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procariontes encontra-se uma molécula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DNA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250"/>
              </a:spcBef>
            </a:pP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(cromossomo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bacteriano)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moléculas </a:t>
            </a:r>
            <a:endParaRPr lang="pt-BR" sz="20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250"/>
              </a:spcBef>
            </a:pPr>
            <a:r>
              <a:rPr lang="pt-BR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circulares </a:t>
            </a:r>
            <a:r>
              <a:rPr lang="pt-B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chamadas  plasmídeos;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6352695" y="2718363"/>
            <a:ext cx="2677881" cy="1840300"/>
            <a:chOff x="5596055" y="4756775"/>
            <a:chExt cx="3152409" cy="2101225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756775"/>
              <a:ext cx="2801634" cy="2101225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5596055" y="6669360"/>
              <a:ext cx="3152409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540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2411760" y="122410"/>
            <a:ext cx="490656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Polimerase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63222" y="950093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DNA </a:t>
            </a: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Polimerase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7630" y="1916832"/>
            <a:ext cx="8878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DNA polimerase confere o pareamento adequado e, apenas o nucleotídeo correto se liga com alta afinidade ao complexo DNA-molde-DNA-polimerase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DNA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checa se a geometria do pareamento esta correta para posteriormente catalisar a reação. A DNA polimerase requer pareamento correto (Watson-Crick)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577" y="5314375"/>
            <a:ext cx="9227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DNApol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dependente </a:t>
            </a:r>
            <a:r>
              <a:rPr lang="pt-BR"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DNApol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executa </a:t>
            </a:r>
            <a:r>
              <a:rPr lang="pt-BR"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 </a:t>
            </a:r>
            <a:r>
              <a:rPr lang="pt-BR"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“autocorreção</a:t>
            </a:r>
            <a:r>
              <a:rPr lang="pt-BR" sz="2400" spc="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”/reparo DNA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1547664" y="87157"/>
            <a:ext cx="662473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Polimerase em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E. coli</a:t>
            </a:r>
            <a:endParaRPr lang="pt-BR" sz="28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04" y="1412776"/>
            <a:ext cx="8977992" cy="3136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5832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69900" indent="-457200">
              <a:lnSpc>
                <a:spcPct val="150000"/>
              </a:lnSpc>
              <a:buFontTx/>
              <a:buChar char="-"/>
              <a:defRPr/>
            </a:pPr>
            <a:r>
              <a:rPr lang="pt-BR" sz="2000" dirty="0" smtClean="0"/>
              <a:t>Em </a:t>
            </a:r>
            <a:r>
              <a:rPr lang="pt-BR" sz="2000" i="1" dirty="0" smtClean="0"/>
              <a:t>E. coli</a:t>
            </a:r>
            <a:r>
              <a:rPr lang="pt-BR" sz="2000" dirty="0" smtClean="0"/>
              <a:t>, a polimerase III (</a:t>
            </a:r>
            <a:r>
              <a:rPr lang="pt-BR" sz="2000" dirty="0" err="1" smtClean="0"/>
              <a:t>pol</a:t>
            </a:r>
            <a:r>
              <a:rPr lang="pt-BR" sz="2000" dirty="0" smtClean="0"/>
              <a:t> III) funciona no garfo de replicação.</a:t>
            </a:r>
          </a:p>
          <a:p>
            <a:pPr marL="469900" indent="-457200">
              <a:lnSpc>
                <a:spcPct val="150000"/>
              </a:lnSpc>
              <a:buFontTx/>
              <a:buChar char="-"/>
              <a:defRPr/>
            </a:pPr>
            <a:r>
              <a:rPr lang="pt-BR" sz="2000" dirty="0" smtClean="0"/>
              <a:t>Catalisa </a:t>
            </a:r>
            <a:r>
              <a:rPr lang="pt-BR" sz="2000" dirty="0"/>
              <a:t>a maior taxa de alongamento da </a:t>
            </a:r>
            <a:r>
              <a:rPr lang="pt-BR" sz="2000" dirty="0" smtClean="0"/>
              <a:t>cadeia, sendo a </a:t>
            </a:r>
            <a:r>
              <a:rPr lang="pt-BR" sz="2000" dirty="0"/>
              <a:t>mais </a:t>
            </a:r>
            <a:r>
              <a:rPr lang="pt-BR" sz="2000" dirty="0" err="1" smtClean="0"/>
              <a:t>processiva</a:t>
            </a:r>
            <a:r>
              <a:rPr lang="pt-BR" sz="2000" dirty="0" smtClean="0"/>
              <a:t> entre todas as polimerases</a:t>
            </a:r>
            <a:endParaRPr lang="pt-BR" sz="2000" dirty="0"/>
          </a:p>
          <a:p>
            <a:pPr marL="469900" indent="-457200">
              <a:lnSpc>
                <a:spcPct val="150000"/>
              </a:lnSpc>
              <a:buFontTx/>
              <a:buChar char="-"/>
              <a:defRPr/>
            </a:pPr>
            <a:r>
              <a:rPr lang="pt-BR" sz="2000" dirty="0" smtClean="0"/>
              <a:t>A polimerase II (</a:t>
            </a:r>
            <a:r>
              <a:rPr lang="pt-BR" sz="2000" dirty="0" err="1" smtClean="0"/>
              <a:t>pol</a:t>
            </a:r>
            <a:r>
              <a:rPr lang="pt-BR" sz="2000" dirty="0" smtClean="0"/>
              <a:t> II) está envolvida na revisão e reparo do DNA</a:t>
            </a:r>
          </a:p>
          <a:p>
            <a:pPr marL="469900" indent="-457200">
              <a:lnSpc>
                <a:spcPct val="150000"/>
              </a:lnSpc>
              <a:buFontTx/>
              <a:buChar char="-"/>
              <a:defRPr/>
            </a:pPr>
            <a:r>
              <a:rPr lang="pt-BR" sz="2000" dirty="0" smtClean="0"/>
              <a:t>A polimerase I (</a:t>
            </a:r>
            <a:r>
              <a:rPr lang="pt-BR" sz="2000" dirty="0" err="1" smtClean="0"/>
              <a:t>pol</a:t>
            </a:r>
            <a:r>
              <a:rPr lang="pt-BR" sz="2000" dirty="0" smtClean="0"/>
              <a:t> I) completa a síntese em cadeia entre os fragmentos de </a:t>
            </a:r>
            <a:r>
              <a:rPr lang="pt-BR" sz="2000" dirty="0" err="1" smtClean="0"/>
              <a:t>Okazaki</a:t>
            </a:r>
            <a:r>
              <a:rPr lang="pt-BR" sz="2000" dirty="0" smtClean="0"/>
              <a:t> na fita retardadora</a:t>
            </a:r>
          </a:p>
        </p:txBody>
      </p:sp>
      <p:sp>
        <p:nvSpPr>
          <p:cNvPr id="8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179512" y="813656"/>
            <a:ext cx="3986923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DNA </a:t>
            </a: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Polimerase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35496" y="4895056"/>
            <a:ext cx="3531867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Ação</a:t>
            </a: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da DNA ligase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4860032" y="5166230"/>
            <a:ext cx="4123996" cy="1503130"/>
            <a:chOff x="390954" y="4161455"/>
            <a:chExt cx="8723804" cy="2657298"/>
          </a:xfrm>
        </p:grpSpPr>
        <p:pic>
          <p:nvPicPr>
            <p:cNvPr id="11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679" y="4169215"/>
              <a:ext cx="3685079" cy="264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54" y="4161455"/>
              <a:ext cx="5038725" cy="264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804" y="5428726"/>
            <a:ext cx="4623204" cy="520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5832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69900" indent="-457200">
              <a:lnSpc>
                <a:spcPct val="150000"/>
              </a:lnSpc>
              <a:buFontTx/>
              <a:buChar char="-"/>
              <a:defRPr/>
            </a:pPr>
            <a:r>
              <a:rPr lang="pt-BR" sz="2000" dirty="0" smtClean="0"/>
              <a:t>Atua unindo os fragmentos sintetizados.</a:t>
            </a:r>
          </a:p>
        </p:txBody>
      </p:sp>
    </p:spTree>
    <p:extLst>
      <p:ext uri="{BB962C8B-B14F-4D97-AF65-F5344CB8AC3E}">
        <p14:creationId xmlns:p14="http://schemas.microsoft.com/office/powerpoint/2010/main" val="147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4360576" y="5318992"/>
            <a:ext cx="1907570" cy="1394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55" name="object 55"/>
          <p:cNvGrpSpPr/>
          <p:nvPr/>
        </p:nvGrpSpPr>
        <p:grpSpPr>
          <a:xfrm>
            <a:off x="1827138" y="5302885"/>
            <a:ext cx="6994370" cy="1555115"/>
            <a:chOff x="1862814" y="4834893"/>
            <a:chExt cx="7392945" cy="1569944"/>
          </a:xfrm>
        </p:grpSpPr>
        <p:sp>
          <p:nvSpPr>
            <p:cNvPr id="56" name="object 56"/>
            <p:cNvSpPr/>
            <p:nvPr/>
          </p:nvSpPr>
          <p:spPr>
            <a:xfrm>
              <a:off x="1862814" y="4885135"/>
              <a:ext cx="2016273" cy="1461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60" name="object 60"/>
            <p:cNvSpPr/>
            <p:nvPr/>
          </p:nvSpPr>
          <p:spPr>
            <a:xfrm>
              <a:off x="7218426" y="4834893"/>
              <a:ext cx="2037333" cy="1569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62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82030" y="1327071"/>
            <a:ext cx="8539478" cy="2899019"/>
          </a:xfrm>
          <a:prstGeom prst="rect">
            <a:avLst/>
          </a:prstGeom>
        </p:spPr>
        <p:txBody>
          <a:bodyPr vert="horz" wrap="square" lIns="0" tIns="82062" rIns="0" bIns="0" rtlCol="0">
            <a:spAutoFit/>
          </a:bodyPr>
          <a:lstStyle/>
          <a:p>
            <a:pPr marL="1759" algn="just">
              <a:spcBef>
                <a:spcPts val="646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Fidelidade na Replicação = 1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pt-BR" sz="2400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400" spc="76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inserções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nucleotídeos</a:t>
            </a:r>
            <a:r>
              <a:rPr sz="2400" spc="33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6" algn="just">
              <a:spcBef>
                <a:spcPts val="554"/>
              </a:spcBef>
            </a:pP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genoma de 4,6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10</a:t>
            </a:r>
            <a:r>
              <a:rPr sz="2400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1.000-10.000</a:t>
            </a:r>
            <a:r>
              <a:rPr sz="2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replicações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2" algn="just">
              <a:spcBef>
                <a:spcPts val="554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humanos, menor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 por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245" indent="-342900" algn="just">
              <a:spcBef>
                <a:spcPts val="554"/>
              </a:spcBef>
              <a:buFontTx/>
              <a:buChar char="-"/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taxa de erro é Menor do que esperado pela precisão do pareamento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6576" y="5331054"/>
            <a:ext cx="1797041" cy="111983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4689">
              <a:spcBef>
                <a:spcPts val="92"/>
              </a:spcBef>
            </a:pPr>
            <a:r>
              <a:rPr b="1" spc="-5" dirty="0">
                <a:latin typeface="TeX Gyre Bonum"/>
                <a:cs typeface="TeX Gyre Bonum"/>
              </a:rPr>
              <a:t>Pa</a:t>
            </a:r>
            <a:r>
              <a:rPr b="1" dirty="0">
                <a:latin typeface="TeX Gyre Bonum"/>
                <a:cs typeface="TeX Gyre Bonum"/>
              </a:rPr>
              <a:t>r</a:t>
            </a:r>
            <a:r>
              <a:rPr b="1" spc="-5" dirty="0">
                <a:latin typeface="TeX Gyre Bonum"/>
                <a:cs typeface="TeX Gyre Bonum"/>
              </a:rPr>
              <a:t>eam</a:t>
            </a:r>
            <a:r>
              <a:rPr b="1" dirty="0">
                <a:latin typeface="TeX Gyre Bonum"/>
                <a:cs typeface="TeX Gyre Bonum"/>
              </a:rPr>
              <a:t>en</a:t>
            </a:r>
            <a:r>
              <a:rPr b="1" spc="-5" dirty="0">
                <a:latin typeface="TeX Gyre Bonum"/>
                <a:cs typeface="TeX Gyre Bonum"/>
              </a:rPr>
              <a:t>to</a:t>
            </a:r>
            <a:r>
              <a:rPr b="1" dirty="0">
                <a:latin typeface="TeX Gyre Bonum"/>
                <a:cs typeface="TeX Gyre Bonum"/>
              </a:rPr>
              <a:t>s  </a:t>
            </a:r>
            <a:r>
              <a:rPr b="1" spc="-5" dirty="0">
                <a:latin typeface="TeX Gyre Bonum"/>
                <a:cs typeface="TeX Gyre Bonum"/>
              </a:rPr>
              <a:t>incorretos </a:t>
            </a:r>
            <a:r>
              <a:rPr b="1" dirty="0">
                <a:latin typeface="Wingdings"/>
                <a:cs typeface="Wingdings"/>
              </a:rPr>
              <a:t>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eX Gyre Bonum"/>
                <a:cs typeface="TeX Gyre Bonum"/>
              </a:rPr>
              <a:t>geometria  incorreta</a:t>
            </a:r>
            <a:endParaRPr b="1" dirty="0">
              <a:latin typeface="TeX Gyre Bonum"/>
              <a:cs typeface="TeX Gyre Bonum"/>
            </a:endParaRPr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2712610" y="163335"/>
            <a:ext cx="490656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DNA Polimerase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3"/>
          <p:cNvSpPr txBox="1">
            <a:spLocks/>
          </p:cNvSpPr>
          <p:nvPr/>
        </p:nvSpPr>
        <p:spPr>
          <a:xfrm>
            <a:off x="2005810" y="655745"/>
            <a:ext cx="59046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Alta fidelidade de Replicação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12160" y="1628800"/>
            <a:ext cx="1947009" cy="285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251520" y="1484784"/>
            <a:ext cx="4752528" cy="2737855"/>
          </a:xfrm>
          <a:prstGeom prst="rect">
            <a:avLst/>
          </a:prstGeom>
        </p:spPr>
        <p:txBody>
          <a:bodyPr vert="horz" wrap="square" lIns="0" tIns="152581" rIns="0" bIns="0" rtlCol="0">
            <a:spAutoFit/>
          </a:bodyPr>
          <a:lstStyle/>
          <a:p>
            <a:pPr marL="330137" indent="-308960">
              <a:spcBef>
                <a:spcPts val="1201"/>
              </a:spcBef>
              <a:buAutoNum type="arabicParenR"/>
              <a:tabLst>
                <a:tab pos="330680" algn="l"/>
              </a:tabLst>
            </a:pP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Níveis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dNTPs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balanceado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137" indent="-308960">
              <a:spcBef>
                <a:spcPts val="1120"/>
              </a:spcBef>
              <a:buAutoNum type="arabicParenR"/>
              <a:tabLst>
                <a:tab pos="330680" algn="l"/>
              </a:tabLst>
            </a:pP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DNApol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137" indent="-308960">
              <a:spcBef>
                <a:spcPts val="1116"/>
              </a:spcBef>
              <a:buAutoNum type="arabicParenR"/>
              <a:tabLst>
                <a:tab pos="330680" algn="l"/>
              </a:tabLst>
            </a:pPr>
            <a:r>
              <a:rPr sz="20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exonuclease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137" indent="-308960">
              <a:spcBef>
                <a:spcPts val="1120"/>
              </a:spcBef>
              <a:buAutoNum type="arabicParenR"/>
              <a:tabLst>
                <a:tab pos="330680" algn="l"/>
              </a:tabLst>
            </a:pPr>
            <a:r>
              <a:rPr sz="20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Várias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enzimas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20" marR="15204">
              <a:lnSpc>
                <a:spcPct val="150700"/>
              </a:lnSpc>
              <a:buAutoNum type="arabicParenR"/>
              <a:tabLst>
                <a:tab pos="330680" algn="l"/>
              </a:tabLst>
            </a:pP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Início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20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(chance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endParaRPr lang="pt-BR" sz="2000" spc="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20" marR="15204">
              <a:lnSpc>
                <a:spcPct val="150700"/>
              </a:lnSpc>
              <a:tabLst>
                <a:tab pos="330680" algn="l"/>
              </a:tabLst>
            </a:pPr>
            <a:r>
              <a:rPr sz="2000" spc="9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pareamento</a:t>
            </a:r>
            <a:r>
              <a:rPr sz="2000" spc="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errado </a:t>
            </a:r>
            <a:r>
              <a:rPr sz="20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início </a:t>
            </a:r>
            <a:r>
              <a:rPr sz="20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0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  <a:endParaRPr lang="pt-BR" sz="2000" spc="9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868736" y="197242"/>
            <a:ext cx="7882521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Fidelidade da Replicação do DNA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046401" y="767534"/>
            <a:ext cx="77048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Vários fatores influenciam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15952" y="5517232"/>
            <a:ext cx="391775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REPLICAÇÃO DNA</a:t>
            </a:r>
          </a:p>
          <a:p>
            <a:pPr algn="ctr"/>
            <a:r>
              <a:rPr lang="pt-BR" b="1" dirty="0">
                <a:hlinkClick r:id="rId4"/>
              </a:rPr>
              <a:t>https://www.youtube.com/watch?v=TNKWgcFPHqw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4288"/>
            <a:ext cx="912812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392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945063"/>
            <a:ext cx="267811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817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2" y="553881"/>
            <a:ext cx="7171198" cy="6214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085861" y="110170"/>
            <a:ext cx="551873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Muita calma nessa hora...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412" y="1362884"/>
            <a:ext cx="8965692" cy="509202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marR="4344">
              <a:lnSpc>
                <a:spcPct val="150000"/>
              </a:lnSpc>
            </a:pPr>
            <a:r>
              <a:rPr lang="pt-BR" sz="2000" spc="13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13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7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fidelidade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0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sz="20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DNA-pol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funçõe</a:t>
            </a:r>
            <a:r>
              <a:rPr lang="pt-BR" sz="20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de correção e </a:t>
            </a:r>
            <a:r>
              <a:rPr sz="20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7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r>
              <a:rPr lang="pt-BR" sz="20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sz="20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essenciais</a:t>
            </a:r>
            <a:r>
              <a:rPr sz="2000" spc="10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sz="20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transmissão</a:t>
            </a:r>
            <a:r>
              <a:rPr sz="20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spc="7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sz="20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10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informação</a:t>
            </a:r>
            <a:r>
              <a:rPr sz="2000" spc="-1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genética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8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10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sz="2000" spc="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endParaRPr lang="pt-BR" sz="2000" spc="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>
              <a:lnSpc>
                <a:spcPct val="150000"/>
              </a:lnSpc>
            </a:pPr>
            <a:r>
              <a:rPr lang="pt-BR"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Inserções/deleções, mudam a fase de leitura/frame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127" marR="165069">
              <a:lnSpc>
                <a:spcPct val="150000"/>
              </a:lnSpc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1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</a:t>
            </a:r>
            <a:r>
              <a:rPr sz="2000" spc="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6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r>
              <a:rPr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sz="20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manter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genoma </a:t>
            </a:r>
            <a:r>
              <a:rPr sz="20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proporcionando</a:t>
            </a:r>
            <a:r>
              <a:rPr sz="20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sz="2000" spc="1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pt-BR" sz="20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8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</a:t>
            </a:r>
            <a:r>
              <a:rPr lang="pt-BR"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molecular</a:t>
            </a:r>
          </a:p>
          <a:p>
            <a:pPr marL="172127" marR="165069">
              <a:lnSpc>
                <a:spcPct val="150000"/>
              </a:lnSpc>
            </a:pPr>
            <a:r>
              <a:rPr lang="pt-BR" sz="20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</a:t>
            </a:r>
            <a:r>
              <a:rPr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saltos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000" spc="8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pequenas</a:t>
            </a:r>
            <a:r>
              <a:rPr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mutações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grandes passos </a:t>
            </a:r>
            <a:r>
              <a:rPr sz="20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evolucionários</a:t>
            </a:r>
            <a:r>
              <a:rPr lang="pt-BR" sz="20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(ou não) deletério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>
              <a:lnSpc>
                <a:spcPct val="150000"/>
              </a:lnSpc>
            </a:pPr>
            <a:r>
              <a:rPr lang="pt-BR" sz="2000" spc="16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16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4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</a:t>
            </a:r>
            <a:r>
              <a:rPr sz="2000" spc="4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000" spc="8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acidentes</a:t>
            </a:r>
            <a:r>
              <a:rPr lang="pt-BR"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6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erros</a:t>
            </a:r>
            <a:r>
              <a:rPr lang="pt-BR" sz="20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f</a:t>
            </a:r>
            <a:r>
              <a:rPr sz="2000" spc="11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alhas</a:t>
            </a:r>
            <a:r>
              <a:rPr sz="2000" spc="1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sz="2000" spc="1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spc="6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r>
              <a:rPr sz="2000" spc="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DNA ou mesmo </a:t>
            </a:r>
            <a:r>
              <a:rPr sz="20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recombinaç</a:t>
            </a:r>
            <a:r>
              <a:rPr lang="pt-BR" sz="2000" spc="9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ões</a:t>
            </a:r>
            <a:r>
              <a:rPr lang="pt-BR" sz="20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ocasiona</a:t>
            </a:r>
            <a:r>
              <a:rPr lang="pt-BR" sz="2000" spc="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spc="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diversos</a:t>
            </a:r>
            <a:r>
              <a:rPr sz="2000" spc="-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683568" y="44625"/>
            <a:ext cx="845353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340888" y="980728"/>
            <a:ext cx="88043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DNA sofre modificações, não é tão inerte quanto parece...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137" y="1565471"/>
            <a:ext cx="8761733" cy="2501055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543">
              <a:spcBef>
                <a:spcPts val="107"/>
              </a:spcBef>
            </a:pPr>
            <a:r>
              <a:rPr sz="2000" spc="5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1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Falhas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simples</a:t>
            </a:r>
            <a:r>
              <a:rPr lang="pt-BR" sz="2000" spc="1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inserção </a:t>
            </a:r>
            <a:r>
              <a:rPr sz="20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deleção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endParaRPr lang="pt-BR" sz="2000" spc="86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>
              <a:spcBef>
                <a:spcPts val="107"/>
              </a:spcBef>
            </a:pPr>
            <a:r>
              <a:rPr lang="pt-BR"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spc="1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Erros </a:t>
            </a:r>
            <a:r>
              <a:rPr lang="pt-BR"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polimerização </a:t>
            </a:r>
            <a:r>
              <a:rPr lang="pt-BR"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0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são </a:t>
            </a:r>
            <a:r>
              <a:rPr lang="pt-BR"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corrigidos </a:t>
            </a:r>
            <a:r>
              <a:rPr lang="pt-BR"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</a:t>
            </a:r>
            <a:r>
              <a:rPr lang="pt-BR" sz="2000" spc="-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maquinaria;</a:t>
            </a:r>
          </a:p>
          <a:p>
            <a:pPr>
              <a:spcBef>
                <a:spcPts val="26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>
              <a:lnSpc>
                <a:spcPct val="101800"/>
              </a:lnSpc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Falhas </a:t>
            </a: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sz="2000" spc="6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rearranjos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genômicos</a:t>
            </a:r>
            <a:r>
              <a:rPr lang="pt-BR" sz="2000" spc="1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spc="1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deleções</a:t>
            </a:r>
            <a:r>
              <a:rPr lang="pt-BR"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duplicações,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inversões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translocações 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-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seqüências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7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9"/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0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taxas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</a:t>
            </a:r>
            <a:r>
              <a:rPr sz="20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</a:t>
            </a:r>
            <a:r>
              <a:rPr sz="20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aceitável 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</a:t>
            </a:r>
            <a:r>
              <a:rPr lang="pt-BR" sz="20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(deletério)</a:t>
            </a:r>
            <a:r>
              <a:rPr sz="20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1570" y="4221088"/>
            <a:ext cx="2629214" cy="23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3060424" y="1035756"/>
            <a:ext cx="3256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Falhas no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83568" y="44625"/>
            <a:ext cx="8460432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7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3039" y="1587887"/>
            <a:ext cx="5544616" cy="1805970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10860">
              <a:spcBef>
                <a:spcPts val="663"/>
              </a:spcBef>
            </a:pP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sz="24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</a:t>
            </a:r>
            <a:r>
              <a:rPr sz="2400" spc="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reativo</a:t>
            </a:r>
            <a:r>
              <a:rPr sz="24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/Ataque </a:t>
            </a:r>
            <a:r>
              <a:rPr lang="pt-BR" sz="24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oxidativo</a:t>
            </a:r>
            <a:r>
              <a:rPr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spc="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>
              <a:spcBef>
                <a:spcPts val="663"/>
              </a:spcBef>
            </a:pP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Substâncias tóxicas;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96">
              <a:spcBef>
                <a:spcPts val="586"/>
              </a:spcBef>
            </a:pP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sz="24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4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radiação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–UV</a:t>
            </a:r>
            <a:r>
              <a:rPr sz="24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spc="9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96">
              <a:spcBef>
                <a:spcPts val="586"/>
              </a:spcBef>
            </a:pPr>
            <a:r>
              <a:rPr lang="pt-BR" sz="2400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Radiação ionizante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3"/>
          <p:cNvSpPr txBox="1">
            <a:spLocks/>
          </p:cNvSpPr>
          <p:nvPr/>
        </p:nvSpPr>
        <p:spPr>
          <a:xfrm>
            <a:off x="2474636" y="960905"/>
            <a:ext cx="4716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Causas/agentes de dano ao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76238" y="4613425"/>
            <a:ext cx="6151946" cy="635416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marR="4344" algn="ctr">
              <a:lnSpc>
                <a:spcPct val="101200"/>
              </a:lnSpc>
            </a:pPr>
            <a:r>
              <a:rPr sz="2000" spc="-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6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1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Dímero</a:t>
            </a:r>
            <a:r>
              <a:rPr sz="2000" spc="1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Pirimidina </a:t>
            </a:r>
            <a:r>
              <a:rPr sz="20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(T/C) causa </a:t>
            </a:r>
            <a:r>
              <a:rPr sz="20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distorção 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dupla-hélice </a:t>
            </a:r>
            <a:r>
              <a:rPr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bloqueia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 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6250439" y="4725144"/>
            <a:ext cx="2468882" cy="1751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object 3"/>
          <p:cNvSpPr txBox="1">
            <a:spLocks/>
          </p:cNvSpPr>
          <p:nvPr/>
        </p:nvSpPr>
        <p:spPr>
          <a:xfrm>
            <a:off x="2442304" y="3939512"/>
            <a:ext cx="46189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Radiação UV (200 – 300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nm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755576" y="44625"/>
            <a:ext cx="8280920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7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2875084" y="1090314"/>
            <a:ext cx="38613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Mutágenos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Carcinógenos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38094" y="1681834"/>
            <a:ext cx="8726394" cy="3128312"/>
          </a:xfrm>
          <a:prstGeom prst="rect">
            <a:avLst/>
          </a:prstGeom>
        </p:spPr>
        <p:txBody>
          <a:bodyPr vert="horz" wrap="square" lIns="0" tIns="83078" rIns="0" bIns="0" rtlCol="0">
            <a:spAutoFit/>
          </a:bodyPr>
          <a:lstStyle/>
          <a:p>
            <a:pPr>
              <a:spcBef>
                <a:spcPts val="654"/>
              </a:spcBef>
            </a:pPr>
            <a:r>
              <a:rPr lang="pt-BR" sz="2400" b="1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Mutágeno</a:t>
            </a:r>
            <a:r>
              <a:rPr lang="pt-BR" sz="2400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Induzem mitose, aumenta a frequência de mutações no DNA</a:t>
            </a:r>
          </a:p>
          <a:p>
            <a:pPr>
              <a:spcBef>
                <a:spcPts val="654"/>
              </a:spcBef>
            </a:pPr>
            <a:r>
              <a:rPr lang="pt-BR" sz="2400" b="1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Carcinógenos</a:t>
            </a: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sz="2400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anificam</a:t>
            </a:r>
            <a:r>
              <a:rPr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diretamente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indiretamente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interferir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>
              <a:spcBef>
                <a:spcPts val="4"/>
              </a:spcBef>
            </a:pPr>
            <a:r>
              <a:rPr lang="pt-BR" sz="2400" spc="2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Progressão</a:t>
            </a:r>
            <a:r>
              <a:rPr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dano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1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linhagem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443" indent="-342900">
              <a:spcBef>
                <a:spcPts val="4"/>
              </a:spcBef>
              <a:buFontTx/>
              <a:buChar char="-"/>
            </a:pPr>
            <a:r>
              <a:rPr sz="2400" spc="23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23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linhagens </a:t>
            </a:r>
            <a:r>
              <a:rPr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germinativas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hereditárias </a:t>
            </a:r>
            <a:r>
              <a:rPr sz="2400" spc="1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progên</a:t>
            </a:r>
            <a:r>
              <a:rPr lang="pt-BR" sz="24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7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443" indent="-342900">
              <a:spcBef>
                <a:spcPts val="4"/>
              </a:spcBef>
              <a:buFontTx/>
              <a:buChar char="-"/>
            </a:pPr>
            <a:r>
              <a:rPr sz="2400" spc="23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23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linhagens </a:t>
            </a:r>
            <a:r>
              <a:rPr sz="24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somáticas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-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função,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apoptose, câncer.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755576" y="44625"/>
            <a:ext cx="8388424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57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004" y="1502555"/>
            <a:ext cx="8648253" cy="472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Font typeface="Comic Sans MS" panose="030F0702030302020204" pitchFamily="66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As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células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replica DNA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 phase (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Sintese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phase)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durante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o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ciclo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interfase</a:t>
            </a:r>
            <a:endParaRPr lang="en-US" alt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750"/>
              </a:spcBef>
              <a:buFont typeface="Comic Sans MS" panose="030F0702030302020204" pitchFamily="66" charset="0"/>
              <a:buChar char="•"/>
              <a:defRPr/>
            </a:pP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Nesse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sentido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a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sintese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DNA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ocorre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períiodo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específico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ciclo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cellular,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fase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052" y="3717032"/>
            <a:ext cx="4824536" cy="2529496"/>
            <a:chOff x="936" y="1696"/>
            <a:chExt cx="4560" cy="2458"/>
          </a:xfrm>
        </p:grpSpPr>
        <p:sp>
          <p:nvSpPr>
            <p:cNvPr id="10250" name="Oval 5"/>
            <p:cNvSpPr>
              <a:spLocks noChangeArrowheads="1"/>
            </p:cNvSpPr>
            <p:nvPr/>
          </p:nvSpPr>
          <p:spPr bwMode="auto">
            <a:xfrm>
              <a:off x="3087" y="1696"/>
              <a:ext cx="2409" cy="2458"/>
            </a:xfrm>
            <a:prstGeom prst="ellipse">
              <a:avLst/>
            </a:prstGeom>
            <a:solidFill>
              <a:srgbClr val="00CC99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400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 flipV="1">
              <a:off x="3231" y="2906"/>
              <a:ext cx="1018" cy="614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10252" name="Line 7"/>
            <p:cNvSpPr>
              <a:spLocks noChangeShapeType="1"/>
            </p:cNvSpPr>
            <p:nvPr/>
          </p:nvSpPr>
          <p:spPr bwMode="auto">
            <a:xfrm flipH="1" flipV="1">
              <a:off x="4250" y="2906"/>
              <a:ext cx="1189" cy="51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10253" name="Line 8"/>
            <p:cNvSpPr>
              <a:spLocks noChangeShapeType="1"/>
            </p:cNvSpPr>
            <p:nvPr/>
          </p:nvSpPr>
          <p:spPr bwMode="auto">
            <a:xfrm flipH="1" flipV="1">
              <a:off x="3721" y="1802"/>
              <a:ext cx="566" cy="114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V="1">
              <a:off x="4287" y="1802"/>
              <a:ext cx="490" cy="114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10255" name="Rectangle 10"/>
            <p:cNvSpPr>
              <a:spLocks noChangeArrowheads="1"/>
            </p:cNvSpPr>
            <p:nvPr/>
          </p:nvSpPr>
          <p:spPr bwMode="auto">
            <a:xfrm>
              <a:off x="3876" y="3082"/>
              <a:ext cx="93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Mitosis</a:t>
              </a:r>
            </a:p>
            <a:p>
              <a:pPr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-prophase</a:t>
              </a:r>
            </a:p>
            <a:p>
              <a:pPr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-metaphase</a:t>
              </a:r>
            </a:p>
            <a:p>
              <a:pPr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-anaphase</a:t>
              </a:r>
            </a:p>
            <a:p>
              <a:pPr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-telophase</a:t>
              </a:r>
            </a:p>
          </p:txBody>
        </p:sp>
        <p:sp>
          <p:nvSpPr>
            <p:cNvPr id="10256" name="Rectangle 11"/>
            <p:cNvSpPr>
              <a:spLocks noChangeArrowheads="1"/>
            </p:cNvSpPr>
            <p:nvPr/>
          </p:nvSpPr>
          <p:spPr bwMode="auto">
            <a:xfrm>
              <a:off x="3161" y="2526"/>
              <a:ext cx="41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G</a:t>
              </a:r>
              <a:r>
                <a:rPr lang="en-US" altLang="en-US" sz="1800" b="1" baseline="-250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0257" name="Rectangle 12"/>
            <p:cNvSpPr>
              <a:spLocks noChangeArrowheads="1"/>
            </p:cNvSpPr>
            <p:nvPr/>
          </p:nvSpPr>
          <p:spPr bwMode="auto">
            <a:xfrm>
              <a:off x="4986" y="2526"/>
              <a:ext cx="41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G</a:t>
              </a:r>
              <a:r>
                <a:rPr lang="en-US" altLang="en-US" sz="1800" b="1" baseline="-25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3974" y="1758"/>
              <a:ext cx="635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   </a:t>
              </a:r>
              <a:r>
                <a:rPr lang="en-US" altLang="en-US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S</a:t>
              </a:r>
            </a:p>
            <a:p>
              <a:pPr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phase</a:t>
              </a:r>
            </a:p>
          </p:txBody>
        </p:sp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3663" y="2656"/>
              <a:ext cx="1258" cy="202"/>
            </a:xfrm>
            <a:prstGeom prst="rect">
              <a:avLst/>
            </a:prstGeom>
            <a:solidFill>
              <a:srgbClr val="FAFD00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400"/>
            </a:p>
          </p:txBody>
        </p:sp>
        <p:sp>
          <p:nvSpPr>
            <p:cNvPr id="10260" name="Rectangle 15"/>
            <p:cNvSpPr>
              <a:spLocks noChangeArrowheads="1"/>
            </p:cNvSpPr>
            <p:nvPr/>
          </p:nvSpPr>
          <p:spPr bwMode="auto">
            <a:xfrm>
              <a:off x="3876" y="2660"/>
              <a:ext cx="90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interphase</a:t>
              </a:r>
            </a:p>
          </p:txBody>
        </p:sp>
        <p:sp>
          <p:nvSpPr>
            <p:cNvPr id="45072" name="Rectangle 16">
              <a:extLst/>
            </p:cNvPr>
            <p:cNvSpPr>
              <a:spLocks noChangeArrowheads="1"/>
            </p:cNvSpPr>
            <p:nvPr/>
          </p:nvSpPr>
          <p:spPr bwMode="auto">
            <a:xfrm>
              <a:off x="936" y="1996"/>
              <a:ext cx="2185" cy="6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Replicação</a:t>
              </a:r>
              <a:r>
                <a:rPr lang="en-US" altLang="en-US" sz="1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DNA </a:t>
              </a:r>
              <a:r>
                <a:rPr lang="en-US" altLang="en-US" sz="1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ocorre</a:t>
              </a:r>
              <a:r>
                <a:rPr lang="en-US" altLang="en-US" sz="1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na</a:t>
              </a:r>
              <a:r>
                <a:rPr lang="en-US" altLang="en-US" sz="1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S phase</a:t>
              </a:r>
              <a:endPara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0262" name="Line 17"/>
            <p:cNvSpPr>
              <a:spLocks noChangeShapeType="1"/>
            </p:cNvSpPr>
            <p:nvPr/>
          </p:nvSpPr>
          <p:spPr bwMode="auto">
            <a:xfrm>
              <a:off x="2943" y="2400"/>
              <a:ext cx="1354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/>
            </a:p>
          </p:txBody>
        </p:sp>
      </p:grp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332666" y="22201"/>
            <a:ext cx="3023100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Ciclo celular</a:t>
            </a:r>
          </a:p>
        </p:txBody>
      </p:sp>
      <p:sp>
        <p:nvSpPr>
          <p:cNvPr id="26" name="object 3"/>
          <p:cNvSpPr txBox="1"/>
          <p:nvPr/>
        </p:nvSpPr>
        <p:spPr>
          <a:xfrm>
            <a:off x="1029871" y="632902"/>
            <a:ext cx="7385498" cy="75237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algn="ctr">
              <a:spcBef>
                <a:spcPts val="107"/>
              </a:spcBef>
            </a:pPr>
            <a:r>
              <a:rPr sz="2400" i="1" spc="141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A </a:t>
            </a:r>
            <a:r>
              <a:rPr sz="2400" i="1" spc="94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síntese </a:t>
            </a:r>
            <a:r>
              <a:rPr sz="2400" i="1" spc="56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de </a:t>
            </a:r>
            <a:r>
              <a:rPr sz="2400" i="1" spc="158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DNA </a:t>
            </a:r>
            <a:r>
              <a:rPr sz="2400" i="1" spc="77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celular </a:t>
            </a:r>
            <a:r>
              <a:rPr sz="2400" i="1" spc="68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ocorre </a:t>
            </a:r>
            <a:r>
              <a:rPr sz="2400" i="1" spc="141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numa </a:t>
            </a:r>
            <a:r>
              <a:rPr sz="2400" i="1" spc="68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fase </a:t>
            </a:r>
            <a:r>
              <a:rPr sz="2400" i="1" spc="81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específica </a:t>
            </a:r>
            <a:r>
              <a:rPr sz="2400" i="1" spc="94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do </a:t>
            </a:r>
            <a:r>
              <a:rPr sz="2400" i="1" spc="97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ciclo</a:t>
            </a:r>
            <a:r>
              <a:rPr sz="2400" i="1" spc="-286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2400" i="1" spc="77" dirty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celular</a:t>
            </a:r>
            <a:endParaRPr sz="2400" i="1" dirty="0">
              <a:solidFill>
                <a:srgbClr val="FF0000"/>
              </a:solidFill>
              <a:latin typeface="Comic Sans MS" panose="030F0702030302020204" pitchFamily="66" charset="0"/>
              <a:cs typeface="Trebuchet MS"/>
            </a:endParaRPr>
          </a:p>
        </p:txBody>
      </p:sp>
      <p:pic>
        <p:nvPicPr>
          <p:cNvPr id="2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5975006" y="4571174"/>
            <a:ext cx="261168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DIVISÃO CELULAR</a:t>
            </a:r>
          </a:p>
          <a:p>
            <a:pPr algn="ctr"/>
            <a:r>
              <a:rPr lang="pt-BR" sz="1600" dirty="0">
                <a:hlinkClick r:id="rId4"/>
              </a:rPr>
              <a:t>https://askabiologist.asu.edu/cell-division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64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2330192" y="1107879"/>
            <a:ext cx="4951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Existem Sistemas de Correção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49751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Reparo do DNA é importante para manter a integridade da informação genômica. Possui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 imediato em sua estrutura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Taxa de mutações aumentada = mecanismos de reparo desativado = câncer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de correção de erros é eficiente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Vírus de DNA fita simples e RNA, durante a replicação, são mais susceptíveis à mutações, processo evolutivo/adaptabilidade (DISCUSSÃO FINAL...)</a:t>
            </a:r>
            <a:endParaRPr lang="pt-BR" sz="2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827584" y="44625"/>
            <a:ext cx="831641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909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2969568" y="1073584"/>
            <a:ext cx="36724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Tipos de Reparo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87524" y="1484784"/>
            <a:ext cx="8460940" cy="3729573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327422" marR="405612" indent="-317105">
              <a:lnSpc>
                <a:spcPct val="150000"/>
              </a:lnSpc>
              <a:spcBef>
                <a:spcPts val="1278"/>
              </a:spcBef>
            </a:pP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-Reparo por remoção de bases, reparo direto e remoção de nucleotídeo</a:t>
            </a:r>
          </a:p>
          <a:p>
            <a:pPr marL="327422" marR="405612" indent="-317105">
              <a:lnSpc>
                <a:spcPct val="150000"/>
              </a:lnSpc>
              <a:spcBef>
                <a:spcPts val="1278"/>
              </a:spcBef>
            </a:pPr>
            <a:r>
              <a:rPr lang="pt-BR"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Glicosidases</a:t>
            </a:r>
            <a:r>
              <a:rPr sz="2400" spc="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 </a:t>
            </a: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danificada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extirpa 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dupla-hélice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clivando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ligação</a:t>
            </a:r>
            <a:r>
              <a:rPr sz="2400" spc="-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glicosídica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263" indent="-131946">
              <a:lnSpc>
                <a:spcPct val="150000"/>
              </a:lnSpc>
              <a:spcBef>
                <a:spcPts val="586"/>
              </a:spcBef>
              <a:buChar char="-"/>
              <a:tabLst>
                <a:tab pos="142806" algn="l"/>
              </a:tabLst>
            </a:pPr>
            <a:r>
              <a:rPr sz="2400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DNA-pol </a:t>
            </a:r>
            <a:r>
              <a:rPr sz="2400" spc="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lacuna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263" indent="-131946">
              <a:lnSpc>
                <a:spcPct val="150000"/>
              </a:lnSpc>
              <a:spcBef>
                <a:spcPts val="586"/>
              </a:spcBef>
              <a:buChar char="-"/>
              <a:tabLst>
                <a:tab pos="142806" algn="l"/>
              </a:tabLst>
            </a:pP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DNA-ligase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 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sz="24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fragmentos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827584" y="44625"/>
            <a:ext cx="8208912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73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6136" y="1628800"/>
            <a:ext cx="3347864" cy="52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150138" y="1628800"/>
            <a:ext cx="7014150" cy="3855249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24977" marR="1897745" indent="1086">
              <a:lnSpc>
                <a:spcPct val="150000"/>
              </a:lnSpc>
            </a:pPr>
            <a:r>
              <a:rPr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</a:t>
            </a:r>
            <a:r>
              <a:rPr lang="pt-BR" sz="2000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pt-BR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enzimático reconhece alterações e distorções na estrutura do DNA</a:t>
            </a:r>
            <a:r>
              <a:rPr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77" marR="1897745" indent="1086">
              <a:lnSpc>
                <a:spcPct val="150000"/>
              </a:lnSpc>
            </a:pPr>
            <a:r>
              <a:rPr lang="pt-BR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Dímeros</a:t>
            </a:r>
            <a:r>
              <a:rPr sz="20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pirimidinas </a:t>
            </a:r>
            <a:r>
              <a:rPr sz="20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</a:t>
            </a:r>
            <a:r>
              <a:rPr sz="2000" spc="7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sz="20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000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4977" marR="1897745" indent="1086">
              <a:lnSpc>
                <a:spcPct val="150000"/>
              </a:lnSpc>
            </a:pPr>
            <a:r>
              <a:rPr sz="2000" spc="8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reparados</a:t>
            </a:r>
            <a:r>
              <a:rPr sz="20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excisão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spc="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10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lacuna</a:t>
            </a:r>
            <a:r>
              <a:rPr sz="20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preenchida</a:t>
            </a:r>
            <a:endParaRPr lang="pt-BR" sz="2000" spc="86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77" marR="1897745" indent="1086">
              <a:lnSpc>
                <a:spcPct val="150000"/>
              </a:lnSpc>
            </a:pPr>
            <a:r>
              <a:rPr sz="2000" spc="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sz="20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DNA-Pol </a:t>
            </a:r>
            <a:r>
              <a:rPr sz="2000" spc="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DNA-ligase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7877" marR="1897745" indent="-342900">
              <a:lnSpc>
                <a:spcPct val="150000"/>
              </a:lnSpc>
              <a:buFontTx/>
              <a:buChar char="-"/>
            </a:pPr>
            <a:r>
              <a:rPr sz="2000" spc="8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Defeito</a:t>
            </a:r>
            <a:r>
              <a:rPr sz="2000" spc="8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</a:t>
            </a:r>
            <a:r>
              <a:rPr sz="20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sz="20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 </a:t>
            </a:r>
            <a:r>
              <a:rPr sz="2000" spc="-2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</a:t>
            </a:r>
            <a:r>
              <a:rPr sz="2000" spc="-2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000" spc="-2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 - </a:t>
            </a:r>
          </a:p>
          <a:p>
            <a:pPr marL="24977" marR="1897745">
              <a:lnSpc>
                <a:spcPct val="150000"/>
              </a:lnSpc>
            </a:pPr>
            <a:r>
              <a:rPr sz="2000" spc="10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Xerodermia</a:t>
            </a:r>
            <a:r>
              <a:rPr sz="2000" spc="-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023" marR="1870052" indent="-215566">
              <a:lnSpc>
                <a:spcPct val="150000"/>
              </a:lnSpc>
              <a:spcBef>
                <a:spcPts val="586"/>
              </a:spcBef>
              <a:buChar char="-"/>
              <a:tabLst>
                <a:tab pos="215566" algn="l"/>
              </a:tabLst>
            </a:pPr>
            <a:r>
              <a:rPr lang="pt-BR"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oença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autossômica </a:t>
            </a:r>
            <a:r>
              <a:rPr sz="2000" spc="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recessiva</a:t>
            </a:r>
            <a:r>
              <a:rPr sz="20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luz  </a:t>
            </a:r>
            <a:r>
              <a:rPr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907704" y="1005674"/>
            <a:ext cx="60486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Reparo por remoção de nucleotídeo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755576" y="44625"/>
            <a:ext cx="8388424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8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tângulo 1"/>
          <p:cNvSpPr>
            <a:spLocks noChangeArrowheads="1"/>
          </p:cNvSpPr>
          <p:nvPr/>
        </p:nvSpPr>
        <p:spPr bwMode="auto">
          <a:xfrm>
            <a:off x="37930" y="1171806"/>
            <a:ext cx="910606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O DNA é copiado pela polimerase com uma alta </a:t>
            </a:r>
            <a:r>
              <a:rPr lang="pt-BR" altLang="pt-BR" dirty="0" smtClean="0">
                <a:solidFill>
                  <a:schemeClr val="tx1"/>
                </a:solidFill>
              </a:rPr>
              <a:t>fidelidade, quando </a:t>
            </a:r>
            <a:r>
              <a:rPr lang="pt-BR" altLang="pt-BR" dirty="0">
                <a:solidFill>
                  <a:schemeClr val="tx1"/>
                </a:solidFill>
              </a:rPr>
              <a:t>os nucleotídeos incorretos são incorporados com uma frequência de +- 108-1012 </a:t>
            </a:r>
            <a:r>
              <a:rPr lang="pt-BR" altLang="pt-BR" dirty="0" smtClean="0">
                <a:solidFill>
                  <a:schemeClr val="tx1"/>
                </a:solidFill>
              </a:rPr>
              <a:t>bases, pode induzir mutação</a:t>
            </a:r>
            <a:endParaRPr lang="pt-BR" alt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A taxa de erro é mantida muito baixa por um processo especifico denominado </a:t>
            </a:r>
            <a:r>
              <a:rPr lang="pt-BR" altLang="pt-BR" dirty="0" err="1">
                <a:solidFill>
                  <a:schemeClr val="tx1"/>
                </a:solidFill>
              </a:rPr>
              <a:t>proofreading</a:t>
            </a:r>
            <a:endParaRPr lang="pt-BR" alt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dirty="0" err="1">
                <a:solidFill>
                  <a:schemeClr val="tx1"/>
                </a:solidFill>
              </a:rPr>
              <a:t>Mismatches</a:t>
            </a:r>
            <a:r>
              <a:rPr lang="pt-BR" altLang="pt-BR" dirty="0">
                <a:solidFill>
                  <a:schemeClr val="tx1"/>
                </a:solidFill>
              </a:rPr>
              <a:t>/trocas podem ocorrer </a:t>
            </a:r>
            <a:r>
              <a:rPr lang="pt-BR" altLang="pt-BR" dirty="0" smtClean="0">
                <a:solidFill>
                  <a:schemeClr val="tx1"/>
                </a:solidFill>
              </a:rPr>
              <a:t>frequentemente, porém </a:t>
            </a:r>
            <a:r>
              <a:rPr lang="pt-BR" altLang="pt-BR" dirty="0">
                <a:solidFill>
                  <a:schemeClr val="tx1"/>
                </a:solidFill>
              </a:rPr>
              <a:t>não </a:t>
            </a:r>
            <a:r>
              <a:rPr lang="pt-BR" altLang="pt-BR" dirty="0" smtClean="0">
                <a:solidFill>
                  <a:schemeClr val="tx1"/>
                </a:solidFill>
              </a:rPr>
              <a:t>induzem incorporações </a:t>
            </a:r>
            <a:r>
              <a:rPr lang="pt-BR" altLang="pt-BR" dirty="0">
                <a:solidFill>
                  <a:schemeClr val="tx1"/>
                </a:solidFill>
              </a:rPr>
              <a:t>estáveis devido </a:t>
            </a:r>
            <a:r>
              <a:rPr lang="pt-BR" altLang="pt-BR" dirty="0" smtClean="0">
                <a:solidFill>
                  <a:schemeClr val="tx1"/>
                </a:solidFill>
              </a:rPr>
              <a:t>a ação da DNA </a:t>
            </a:r>
            <a:r>
              <a:rPr lang="pt-BR" altLang="pt-BR" dirty="0">
                <a:solidFill>
                  <a:schemeClr val="tx1"/>
                </a:solidFill>
              </a:rPr>
              <a:t>polimerase que tem atividade </a:t>
            </a:r>
            <a:r>
              <a:rPr lang="pt-BR" altLang="pt-BR" dirty="0" err="1" smtClean="0">
                <a:solidFill>
                  <a:schemeClr val="tx1"/>
                </a:solidFill>
              </a:rPr>
              <a:t>prooferading</a:t>
            </a:r>
            <a:endParaRPr lang="pt-BR" alt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dirty="0">
                <a:solidFill>
                  <a:schemeClr val="tx1"/>
                </a:solidFill>
              </a:rPr>
              <a:t>A DNA polimerase I e II são conhecidas por tirar os nucleotídeos inseridos erroneamente antes da introdução </a:t>
            </a:r>
            <a:r>
              <a:rPr lang="pt-BR" altLang="pt-BR" dirty="0" smtClean="0">
                <a:solidFill>
                  <a:schemeClr val="tx1"/>
                </a:solidFill>
              </a:rPr>
              <a:t>do próximo </a:t>
            </a:r>
            <a:r>
              <a:rPr lang="pt-BR" altLang="pt-BR" dirty="0">
                <a:solidFill>
                  <a:schemeClr val="tx1"/>
                </a:solidFill>
              </a:rPr>
              <a:t>nucleotídeo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2171155" y="910583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Danos e Reparos no novo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755575" y="44625"/>
            <a:ext cx="8388423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84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4175" y="2294285"/>
            <a:ext cx="8148265" cy="387315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/>
          </a:p>
        </p:txBody>
      </p:sp>
      <p:sp>
        <p:nvSpPr>
          <p:cNvPr id="10" name="Rectangle 120"/>
          <p:cNvSpPr txBox="1">
            <a:spLocks noChangeArrowheads="1"/>
          </p:cNvSpPr>
          <p:nvPr/>
        </p:nvSpPr>
        <p:spPr bwMode="auto">
          <a:xfrm>
            <a:off x="373385" y="1780078"/>
            <a:ext cx="5438378" cy="592137"/>
          </a:xfrm>
          <a:prstGeom prst="rect">
            <a:avLst/>
          </a:prstGeom>
          <a:noFill/>
          <a:ln>
            <a:noFill/>
          </a:ln>
          <a:extLst/>
        </p:spPr>
        <p:txBody>
          <a:bodyPr tIns="12600"/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"/>
              </a:spcBef>
              <a:buClrTx/>
              <a:buFontTx/>
              <a:buNone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Complexos de DNA polimerase I, II, III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468053" y="998442"/>
            <a:ext cx="266378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</a:t>
            </a:r>
            <a:r>
              <a:rPr lang="en-US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Polimerase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0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3BCEB09-C402-4425-A843-61509115D92C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SzPct val="100000"/>
              </a:pPr>
              <a:t>55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79512" y="2708920"/>
            <a:ext cx="8642351" cy="27086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 polimerase de DNA comete inicialmente cerca de 1 em 10.000 erros de emparelhamento de bases</a:t>
            </a:r>
          </a:p>
          <a:p>
            <a:pPr marL="457200" indent="-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As enzimas revisam e corrigem esses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erros. 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nova taxa de erro do DNA revisada é de 1 em 1 bilhão de erros de emparelhamento base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468052" y="1502112"/>
            <a:ext cx="86423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12600" rIns="0" bIns="0">
            <a:spAutoFit/>
          </a:bodyPr>
          <a:lstStyle>
            <a:lvl1pPr marL="38100"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9000"/>
              </a:lnSpc>
              <a:spcBef>
                <a:spcPts val="100"/>
              </a:spcBef>
              <a:buSzPct val="100000"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DNA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polimerase I: revisa e corrige erros de digitação</a:t>
            </a:r>
          </a:p>
          <a:p>
            <a:pPr eaLnBrk="1" hangingPunct="1">
              <a:lnSpc>
                <a:spcPct val="109000"/>
              </a:lnSpc>
              <a:spcBef>
                <a:spcPts val="100"/>
              </a:spcBef>
              <a:buSzPct val="100000"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repara bases incompatíveis, remove bases anormais</a:t>
            </a: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2144389" y="956508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Danos e Reparos no novo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776237" y="81910"/>
            <a:ext cx="8208912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2549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7504" y="1408237"/>
            <a:ext cx="8785225" cy="38517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spcBef>
                <a:spcPts val="700"/>
              </a:spcBef>
              <a:buClr>
                <a:srgbClr val="A50021"/>
              </a:buClr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Produtos químicos e radiação ultravioleta danificam o DNA</a:t>
            </a:r>
          </a:p>
          <a:p>
            <a:pPr marL="0" indent="0" eaLnBrk="1" hangingPunct="1">
              <a:spcBef>
                <a:spcPts val="700"/>
              </a:spcBef>
              <a:buClr>
                <a:srgbClr val="A50021"/>
              </a:buClr>
              <a:defRPr/>
            </a:pPr>
            <a:endParaRPr lang="pt-BR" alt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A50021"/>
              </a:buClr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As células reparam continuamente o DNA DANIFICADO</a:t>
            </a:r>
          </a:p>
          <a:p>
            <a:pPr marL="0" indent="0" eaLnBrk="1" hangingPunct="1">
              <a:spcBef>
                <a:spcPts val="700"/>
              </a:spcBef>
              <a:buClr>
                <a:srgbClr val="A50021"/>
              </a:buClr>
              <a:defRPr/>
            </a:pPr>
            <a:endParaRPr lang="pt-BR" alt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700"/>
              </a:spcBef>
              <a:buClr>
                <a:srgbClr val="A50021"/>
              </a:buClr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 reparo por excisão ocorre quando qualquer uma das mais de 50 enzimas de reparo remove partes danificadas do DNA</a:t>
            </a:r>
          </a:p>
          <a:p>
            <a:pPr marL="0" indent="0" eaLnBrk="1" hangingPunct="1">
              <a:spcBef>
                <a:spcPts val="700"/>
              </a:spcBef>
              <a:buClr>
                <a:srgbClr val="A50021"/>
              </a:buClr>
              <a:defRPr/>
            </a:pPr>
            <a:endParaRPr lang="pt-BR" alt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700"/>
              </a:spcBef>
              <a:buClr>
                <a:srgbClr val="A50021"/>
              </a:buClr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DNA polimerase e DNA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ligase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substituem e ligam os novos nucleotídeos</a:t>
            </a:r>
            <a:endParaRPr lang="en-US" alt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2016963" y="980728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Danos e Reparos no novo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48064" y="5661248"/>
            <a:ext cx="331460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hlinkClick r:id="rId4"/>
              </a:rPr>
              <a:t>https://</a:t>
            </a:r>
            <a:r>
              <a:rPr lang="pt-BR" sz="1600" dirty="0" smtClean="0">
                <a:hlinkClick r:id="rId4"/>
              </a:rPr>
              <a:t>www.youtube.com/watch?v</a:t>
            </a:r>
          </a:p>
          <a:p>
            <a:r>
              <a:rPr lang="pt-BR" sz="1600" dirty="0" smtClean="0">
                <a:hlinkClick r:id="rId4"/>
              </a:rPr>
              <a:t>=</a:t>
            </a:r>
            <a:r>
              <a:rPr lang="pt-BR" sz="1600" dirty="0">
                <a:hlinkClick r:id="rId4"/>
              </a:rPr>
              <a:t>p3MXIKWAi2w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8052" y="5661248"/>
            <a:ext cx="388843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DANOS/REPARO DNA</a:t>
            </a:r>
          </a:p>
          <a:p>
            <a:pPr algn="ctr"/>
            <a:r>
              <a:rPr lang="pt-BR" sz="1600" dirty="0">
                <a:hlinkClick r:id="rId5"/>
              </a:rPr>
              <a:t>https://www.youtube.com/watch?v=2QOdtUzx3hE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827583" y="44625"/>
            <a:ext cx="806514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625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tângulo 1"/>
          <p:cNvSpPr>
            <a:spLocks noChangeArrowheads="1"/>
          </p:cNvSpPr>
          <p:nvPr/>
        </p:nvSpPr>
        <p:spPr bwMode="auto">
          <a:xfrm>
            <a:off x="107502" y="1897157"/>
            <a:ext cx="8939193" cy="24006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BR" altLang="pt-BR" sz="2000" dirty="0" smtClean="0">
                <a:solidFill>
                  <a:schemeClr val="tx1"/>
                </a:solidFill>
              </a:rPr>
              <a:t>A sequencia de terminação, e.g. “ter” direciona o termino da replicação do DNA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BR" altLang="pt-BR" sz="2000" dirty="0" smtClean="0">
                <a:solidFill>
                  <a:schemeClr val="tx1"/>
                </a:solidFill>
              </a:rPr>
              <a:t>Uma proteína especifica, “ter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binding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protein</a:t>
            </a:r>
            <a:r>
              <a:rPr lang="pt-BR" altLang="pt-BR" sz="2000" dirty="0" smtClean="0">
                <a:solidFill>
                  <a:schemeClr val="tx1"/>
                </a:solidFill>
              </a:rPr>
              <a:t>” se liga a essas sequências prevenindo que a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helicase</a:t>
            </a:r>
            <a:r>
              <a:rPr lang="pt-BR" altLang="pt-BR" sz="2000" dirty="0" smtClean="0">
                <a:solidFill>
                  <a:schemeClr val="tx1"/>
                </a:solidFill>
              </a:rPr>
              <a:t> desenrole o DNA e facilita a terminação da replicação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pt-BR" altLang="pt-BR" sz="2000" dirty="0" smtClean="0">
                <a:solidFill>
                  <a:schemeClr val="tx1"/>
                </a:solidFill>
              </a:rPr>
              <a:t>- A replicação do DNA termina quando os garfos de replicação atingem "locais de terminação" específicos.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468052" y="187713"/>
            <a:ext cx="857864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2267744" y="106231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Terminação da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3933" y="4297814"/>
            <a:ext cx="8690555" cy="14105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12600" rIns="0" bIns="0">
            <a:spAutoFit/>
          </a:bodyPr>
          <a:lstStyle>
            <a:lvl1pPr marL="381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"/>
              </a:spcBef>
              <a:buClrTx/>
              <a:buFontTx/>
              <a:buNone/>
              <a:defRPr/>
            </a:pPr>
            <a:r>
              <a:rPr lang="pt-BR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Esse processo é concluído em cerca de 30 minutos (taxa de replicação de 3 x 105 </a:t>
            </a:r>
            <a:r>
              <a:rPr lang="pt-BR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pb</a:t>
            </a:r>
            <a:r>
              <a:rPr lang="pt-BR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/ min em procariontes)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ClrTx/>
              <a:buFontTx/>
              <a:buNone/>
              <a:defRPr/>
            </a:pPr>
            <a:r>
              <a:rPr lang="pt-BR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Em eucariontes esse tempo é de aproximadamente 9 horas.</a:t>
            </a:r>
          </a:p>
        </p:txBody>
      </p:sp>
    </p:spTree>
    <p:extLst>
      <p:ext uri="{BB962C8B-B14F-4D97-AF65-F5344CB8AC3E}">
        <p14:creationId xmlns:p14="http://schemas.microsoft.com/office/powerpoint/2010/main" val="26580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107950" y="1844675"/>
            <a:ext cx="8928100" cy="2241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1260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69900" indent="-457200" eaLnBrk="1" hangingPunct="1">
              <a:lnSpc>
                <a:spcPct val="150000"/>
              </a:lnSpc>
              <a:spcBef>
                <a:spcPts val="100"/>
              </a:spcBef>
              <a:buClrTx/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estrutura da cromatina deve ser reestruturada após a replicação. </a:t>
            </a:r>
          </a:p>
          <a:p>
            <a:pPr marL="469900" indent="-457200" eaLnBrk="1" hangingPunct="1">
              <a:lnSpc>
                <a:spcPct val="150000"/>
              </a:lnSpc>
              <a:spcBef>
                <a:spcPts val="100"/>
              </a:spcBef>
              <a:buClrTx/>
              <a:buFontTx/>
              <a:buChar char="-"/>
              <a:defRPr/>
            </a:pP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 DNA recém-replicado é rapidamente montado em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nucleossomos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e os </a:t>
            </a:r>
            <a:r>
              <a:rPr lang="pt-BR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octâmeros</a:t>
            </a:r>
            <a:r>
              <a:rPr lang="pt-BR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histonas pré-existentes e recém-montados são distribuídos aleatoriamente em cada braço do garfo de replicação.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199092"/>
            <a:ext cx="809994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Mecanismos e Características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249773" y="1268104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Reconstituição da cromatina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687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1340768"/>
            <a:ext cx="7776864" cy="5052617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/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541760" y="116705"/>
            <a:ext cx="7129797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Resumo - Replicação do DNA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5749" y="4076633"/>
            <a:ext cx="8713788" cy="2836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12700" algn="just" eaLnBrk="1" hangingPunct="1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O fluxo da informação na célula começa no DNA, que replica para formar mais DNA</a:t>
            </a:r>
          </a:p>
          <a:p>
            <a:pPr marL="12700" algn="just" eaLnBrk="1" hangingPunct="1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2700" algn="just" eaLnBrk="1" hangingPunct="1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A informação é então transcrita em RNA e depois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traduzida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em proteína</a:t>
            </a:r>
          </a:p>
          <a:p>
            <a:pPr marL="12700" algn="just" eaLnBrk="1" hangingPunct="1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2700" algn="just" eaLnBrk="1" hangingPunct="1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As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proteínas são as unidades “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trabalhadoras”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nas células</a:t>
            </a:r>
          </a:p>
        </p:txBody>
      </p:sp>
      <p:pic>
        <p:nvPicPr>
          <p:cNvPr id="13315" name="Picture 4" descr="https://static.mundoeducacao.bol.uol.com.br/mundoeducacao/conteudo/dog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65" y="1155171"/>
            <a:ext cx="3510790" cy="27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"/>
          <p:cNvSpPr txBox="1">
            <a:spLocks noChangeArrowheads="1"/>
          </p:cNvSpPr>
          <p:nvPr/>
        </p:nvSpPr>
        <p:spPr bwMode="auto">
          <a:xfrm>
            <a:off x="2089098" y="646643"/>
            <a:ext cx="571052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0"/>
              </a:spcBef>
              <a:buSzPct val="100000"/>
            </a:pPr>
            <a:r>
              <a:rPr lang="pt-BR" alt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Dogma </a:t>
            </a:r>
            <a:r>
              <a:rPr lang="pt-BR" alt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Central da Biologia Molecular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951630" y="64752"/>
            <a:ext cx="3748125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Fluxo informacional</a:t>
            </a: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2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19213"/>
            <a:ext cx="69342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541760" y="116705"/>
            <a:ext cx="7129797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Resumo - Replicação do DNA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1916751" y="783527"/>
            <a:ext cx="61386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Histórico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960217" y="223117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51520" y="135063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Conceituada/desenvolvida por </a:t>
            </a:r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 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Mullis </a:t>
            </a:r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anos 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 </a:t>
            </a:r>
            <a:r>
              <a:rPr lang="pt-BR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uma das técnicas mais utilizadas/mencionadas em Biologia (3% das citações </a:t>
            </a:r>
            <a:r>
              <a:rPr lang="pt-BR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Anteriormente a Mullis, a técnica era </a:t>
            </a:r>
            <a:r>
              <a:rPr lang="pt-BR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termoinstável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dispendiosa e laboriosa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Graças ao isolamento e purificação </a:t>
            </a:r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polimerases </a:t>
            </a:r>
            <a:r>
              <a:rPr lang="pt-BR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thermostable</a:t>
            </a:r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</a:p>
          <a:p>
            <a:r>
              <a:rPr lang="pt-B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ossível desenvolver aprimorar PCR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Mullis inovou ao utilizar 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DNA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polimerase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termoestável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isolada da bactéria de fontes termais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Thermus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aquaticus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mantém estável até 117ºC, e temperatura ótima 72ºC. </a:t>
            </a:r>
          </a:p>
        </p:txBody>
      </p:sp>
      <p:pic>
        <p:nvPicPr>
          <p:cNvPr id="1026" name="Picture 2" descr="https://pbs.twimg.com/media/CJzDCRmWEAQCm4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5" y="4534317"/>
            <a:ext cx="28083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7589" y="6137865"/>
            <a:ext cx="325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u="sng" dirty="0" smtClean="0">
                <a:latin typeface="arial" panose="020B0604020202020204" pitchFamily="34" charset="0"/>
              </a:rPr>
              <a:t>Yellowstone </a:t>
            </a:r>
            <a:r>
              <a:rPr lang="pt-BR" sz="1600" u="sng" dirty="0" err="1" smtClean="0">
                <a:latin typeface="arial" panose="020B0604020202020204" pitchFamily="34" charset="0"/>
              </a:rPr>
              <a:t>National</a:t>
            </a:r>
            <a:r>
              <a:rPr lang="pt-BR" sz="1600" u="sng" dirty="0" smtClean="0">
                <a:latin typeface="arial" panose="020B0604020202020204" pitchFamily="34" charset="0"/>
              </a:rPr>
              <a:t> Park - EUA</a:t>
            </a:r>
            <a:endParaRPr lang="pt-BR" sz="1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www.dnagyaan.com/wp-content/uploads/2019/08/Kary-B-Mulli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60" y="4397915"/>
            <a:ext cx="3616152" cy="20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_B3PxmuCbTsU/SsZc5sWZk6I/AAAAAAAABfM/DI3eY7twEPw/s400/mulli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15963"/>
            <a:ext cx="1872208" cy="2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414535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187624" y="1077026"/>
            <a:ext cx="6534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Principios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1726673"/>
            <a:ext cx="8856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técnica de PCR consiste na amplificação de um segmento especifico do DNA, e desenvolver moléculas semelhantes. Essa amplificação genômica é possível graças a complexo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multienzimáticos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37170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PCR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PCR</a:t>
            </a:r>
          </a:p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Nested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RT-PCR</a:t>
            </a:r>
          </a:p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Competitivo</a:t>
            </a:r>
          </a:p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Multiplex</a:t>
            </a:r>
          </a:p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2650022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4898" y="4817688"/>
            <a:ext cx="887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Anelamento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é onde ocorre a união das fitas de DNA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 cada lado complementar.  A partir daí, o trabalho de amplificação começa. 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anelamento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 durante o resfriamento no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termociclador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Polimerização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é a extensão do DNA, realizado pela polimerase. A extensão e força de reproduzir uma nova molécula, ocorre a uma temperatura 72°. São necessários vários ciclos (30) para que a molécula seja obtida. 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936104" y="334052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328675" y="858246"/>
            <a:ext cx="6534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Etapas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3203" y="1484784"/>
            <a:ext cx="8865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 primeiro passo é pegar o material genético a ser utilizado – DNA, não pode ser alterado/contaminado por outro reagente que altere o resultado esperado. A extração é obtida ao aquecer, a ponto de ser desnaturada juntamente com a região que precisa ser amplificada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Desnaturação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é dividida em duas partes. Primeiro adicionar 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oligonucleotídeos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A,T, C e G) e a polimerase para a síntese da reação. Em seguida, pôr a mistura no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termociclador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ira promover variações de temperatura específicas em uma solução tampão onde se encontra o DNA e a mistura. Essa instabilidade na temperatura ajuda a transformar as fitas de DNA em uma única estrutura, em caráter desnaturado. Temperaturas: aquecimento, máxima de 95° para que as fitas se separem, resfriamento, 50°</a:t>
            </a:r>
          </a:p>
        </p:txBody>
      </p:sp>
    </p:spTree>
    <p:extLst>
      <p:ext uri="{BB962C8B-B14F-4D97-AF65-F5344CB8AC3E}">
        <p14:creationId xmlns:p14="http://schemas.microsoft.com/office/powerpoint/2010/main" val="26934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6104" y="414535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249773" y="1077026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Princípios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7205" y="1459182"/>
            <a:ext cx="893108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PCR permite amplificar pequenos fragmentos de DNA (100-150pb)</a:t>
            </a:r>
          </a:p>
        </p:txBody>
      </p:sp>
      <p:pic>
        <p:nvPicPr>
          <p:cNvPr id="1026" name="Picture 2" descr="https://upload.wikimedia.org/wikipedia/commons/thumb/9/96/Polymerase_chain_reaction.svg/848px-Polymerase_chain_reac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9246"/>
            <a:ext cx="8490665" cy="44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74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67892" y="258379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804932" y="905930"/>
            <a:ext cx="81369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Componentes necessários..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2.wp.com/profissaobiotec.com.br/wp-content/uploads/2017/08/pcr-components_med-3.jpeg?resize=424%2C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77" y="1558776"/>
            <a:ext cx="3955759" cy="529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52735" y="1695765"/>
            <a:ext cx="4923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amplificar DNA: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 alvo a ser amplificada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polimerase estável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Iniciadores-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Bases, tampão de reação e concentração de MgCL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Termociclador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84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792311" y="290821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755576" y="980728"/>
            <a:ext cx="79928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Fundamental observar..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968" y="1662921"/>
            <a:ext cx="9039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PCR é importante atentar para as concentrações de Mg 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enzimas,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temperatura de hibridização, devendo ser definidas para cada primer/iniciador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produtos usados em PCR devem ser separados dos demais usos em laboratório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área de preparação das reações deve ser, preferencialmente, diferente da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análise do material amplificado   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técnica sensível, relativamente simples, que permite amplificar milhares de vezes moléculas de DNA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27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1227" y="261678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956864" y="937097"/>
            <a:ext cx="60486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Aplicações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" y="1772816"/>
            <a:ext cx="906684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polimorfismo do DNA: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flanqueiam determinada região polimórfica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Diagnóstico: detecção de doenças, inicialmente, para detectar anemia falciforme,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talassemia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fibrose cística. São usados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“universal”, sequência arbitrária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Outras doenças incluindo doenças autoimune e cardiopatias: mutações no gene receptor de lipoproteína - LDL</a:t>
            </a:r>
          </a:p>
        </p:txBody>
      </p:sp>
    </p:spTree>
    <p:extLst>
      <p:ext uri="{BB962C8B-B14F-4D97-AF65-F5344CB8AC3E}">
        <p14:creationId xmlns:p14="http://schemas.microsoft.com/office/powerpoint/2010/main" val="2894198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931227" y="182323"/>
            <a:ext cx="80999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Replicação do DNA </a:t>
            </a:r>
            <a:r>
              <a:rPr lang="pt-B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vitro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- PCR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956864" y="974411"/>
            <a:ext cx="60486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PCR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Protein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Chain </a:t>
            </a:r>
            <a:r>
              <a:rPr lang="pt-BR" sz="2400" i="1" spc="-5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Reaction</a:t>
            </a:r>
            <a:r>
              <a:rPr lang="pt-BR" sz="2400" i="1" spc="-5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Aplicações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2687" y="1547221"/>
            <a:ext cx="89754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 Forense: detecta padrões de sequencias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nucleotídicas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curtas que variam de pessoa-a-pessoa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Estudos de Evolução molecular: estudos de regiões polimórficas em diferentes populações humanas, permite a construção de árvore filogenética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 doenças infecciosas: rapidez, sensibilidade e especificidade no diagnostico de vírus, protozoários e parasitas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5708193"/>
            <a:ext cx="273630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PCR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dirty="0" smtClean="0">
                <a:hlinkClick r:id="rId4"/>
              </a:rPr>
              <a:t>https://www.youtube.com/watch?v=iQsu3Kz9NYo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5292080" y="5846755"/>
            <a:ext cx="3024336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hlinkClick r:id="rId5"/>
              </a:rPr>
              <a:t>http://eaulas.usp.br/portal/video.action?idItem=2153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6967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1403648" y="219418"/>
            <a:ext cx="302433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Referências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2918" y="1340768"/>
            <a:ext cx="86795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Arnaldo. Biologia Molecular Básica. 3. Ed, 2003. Mercado Aberto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Carneiro, José; Junqueira, Luiz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Biologia Celular e Molecular - 9ª Ed. 2012. Guanabara Koogan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Bruce. Biologia Molecular da Célula - 6ª Ed. 2017. Artmed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D. Watson.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 of the Gene Paperback, 2017.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99" y="1292165"/>
            <a:ext cx="8924445" cy="25138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900"/>
              </a:spcBef>
              <a:buFontTx/>
              <a:buChar char="-"/>
              <a:defRPr/>
            </a:pP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Estrutura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dupla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helice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composta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nucleotideos</a:t>
            </a:r>
            <a:r>
              <a:rPr lang="pt-BR" sz="20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900"/>
              </a:spcBef>
              <a:defRPr/>
            </a:pPr>
            <a:r>
              <a:rPr lang="pt-BR" sz="2000" dirty="0" smtClean="0">
                <a:cs typeface="Times New Roman" panose="02020603050405020304" pitchFamily="18" charset="0"/>
              </a:rPr>
              <a:t>- Cada nucleotídeo, </a:t>
            </a:r>
            <a:r>
              <a:rPr lang="pt-BR" sz="2000" dirty="0">
                <a:cs typeface="Times New Roman" panose="02020603050405020304" pitchFamily="18" charset="0"/>
              </a:rPr>
              <a:t>que são unidades fundamentais dos ácidos </a:t>
            </a:r>
            <a:r>
              <a:rPr lang="pt-BR" sz="2000" dirty="0" smtClean="0">
                <a:cs typeface="Times New Roman" panose="02020603050405020304" pitchFamily="18" charset="0"/>
              </a:rPr>
              <a:t>nucleicos, é </a:t>
            </a:r>
            <a:r>
              <a:rPr lang="pt-BR" sz="2000" dirty="0">
                <a:cs typeface="Times New Roman" panose="02020603050405020304" pitchFamily="18" charset="0"/>
              </a:rPr>
              <a:t>constituído por um grupo fosfato, uma </a:t>
            </a:r>
            <a:r>
              <a:rPr lang="pt-BR" sz="2000" dirty="0" smtClean="0">
                <a:cs typeface="Times New Roman" panose="02020603050405020304" pitchFamily="18" charset="0"/>
              </a:rPr>
              <a:t>pentose/</a:t>
            </a:r>
            <a:r>
              <a:rPr lang="pt-BR" sz="2000" dirty="0" err="1" smtClean="0">
                <a:cs typeface="Times New Roman" panose="02020603050405020304" pitchFamily="18" charset="0"/>
              </a:rPr>
              <a:t>deoxyribose</a:t>
            </a:r>
            <a:r>
              <a:rPr lang="pt-BR" sz="2000" dirty="0" smtClean="0">
                <a:cs typeface="Times New Roman" panose="02020603050405020304" pitchFamily="18" charset="0"/>
              </a:rPr>
              <a:t> </a:t>
            </a:r>
            <a:r>
              <a:rPr lang="pt-BR" sz="2000" dirty="0">
                <a:cs typeface="Times New Roman" panose="02020603050405020304" pitchFamily="18" charset="0"/>
              </a:rPr>
              <a:t>e uma </a:t>
            </a:r>
            <a:r>
              <a:rPr lang="pt-BR" sz="2000" dirty="0" smtClean="0">
                <a:cs typeface="Times New Roman" panose="02020603050405020304" pitchFamily="18" charset="0"/>
              </a:rPr>
              <a:t>base nitrogenada </a:t>
            </a:r>
            <a:endParaRPr lang="en-US" alt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defRPr/>
            </a:pPr>
            <a:endParaRPr lang="en-US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900"/>
              </a:spcBef>
              <a:defRPr/>
            </a:pPr>
            <a:r>
              <a:rPr lang="pt-BR" sz="2000" dirty="0" smtClean="0">
                <a:cs typeface="Times New Roman" panose="02020603050405020304" pitchFamily="18" charset="0"/>
              </a:rPr>
              <a:t>- Ácidos </a:t>
            </a:r>
            <a:r>
              <a:rPr lang="pt-BR" sz="2000" dirty="0">
                <a:cs typeface="Times New Roman" panose="02020603050405020304" pitchFamily="18" charset="0"/>
              </a:rPr>
              <a:t>nucleicos = são compostos por nucleotídeos ligados entre si através de ligação covalente</a:t>
            </a: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defRPr/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defRPr/>
            </a:pPr>
            <a:endParaRPr lang="en-US" alt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defRPr/>
            </a:pPr>
            <a:endParaRPr lang="en-US" alt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 typeface="Comic Sans MS" panose="030F0702030302020204" pitchFamily="66" charset="0"/>
              <a:buChar char="•"/>
              <a:defRPr/>
            </a:pPr>
            <a:endParaRPr lang="en-US" alt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defRPr/>
            </a:pPr>
            <a:endParaRPr lang="en-US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0" y="4092178"/>
            <a:ext cx="7066486" cy="187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8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Adenine se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parea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com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Timina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8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Guanina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se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pareia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com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citosina</a:t>
            </a:r>
            <a:endParaRPr lang="en-US" altLang="en-US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8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As bases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formam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pontes de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hidrogênio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Três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para </a:t>
            </a:r>
            <a:r>
              <a:rPr lang="en-US" alt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ligar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 e C)</a:t>
            </a:r>
            <a:endParaRPr lang="en-US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3655879" y="5560297"/>
            <a:ext cx="2102052" cy="1092161"/>
            <a:chOff x="388" y="1751"/>
            <a:chExt cx="4698" cy="2332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3430" y="2563"/>
              <a:ext cx="1491" cy="1486"/>
            </a:xfrm>
            <a:prstGeom prst="hexagon">
              <a:avLst>
                <a:gd name="adj" fmla="val 25079"/>
                <a:gd name="vf" fmla="val 115470"/>
              </a:avLst>
            </a:prstGeom>
            <a:solidFill>
              <a:srgbClr val="3333CC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1377" y="2563"/>
              <a:ext cx="1488" cy="1486"/>
            </a:xfrm>
            <a:prstGeom prst="hexagon">
              <a:avLst>
                <a:gd name="adj" fmla="val 25029"/>
                <a:gd name="vf" fmla="val 115470"/>
              </a:avLst>
            </a:prstGeom>
            <a:solidFill>
              <a:srgbClr val="9234DB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014" y="3016"/>
              <a:ext cx="589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898" y="3016"/>
              <a:ext cx="612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2533" y="2537"/>
              <a:ext cx="1297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2917" y="3312"/>
              <a:ext cx="529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533" y="4083"/>
              <a:ext cx="1297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128" y="1751"/>
              <a:ext cx="1958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 H-bonds</a:t>
              </a: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3199" y="2241"/>
              <a:ext cx="91" cy="276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 rot="-3540000">
              <a:off x="245" y="1906"/>
              <a:ext cx="1539" cy="1254"/>
            </a:xfrm>
            <a:prstGeom prst="pentagon">
              <a:avLst/>
            </a:prstGeom>
            <a:solidFill>
              <a:srgbClr val="9234DB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</p:grp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6642195" y="5156338"/>
            <a:ext cx="2025142" cy="996405"/>
            <a:chOff x="960" y="2893"/>
            <a:chExt cx="2169" cy="1019"/>
          </a:xfrm>
        </p:grpSpPr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2059" y="3241"/>
              <a:ext cx="615" cy="671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FE9B03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960" y="3241"/>
              <a:ext cx="615" cy="671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CCCCFF"/>
            </a:solidFill>
            <a:ln w="507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1620" y="3614"/>
              <a:ext cx="451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1453" y="3220"/>
              <a:ext cx="725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1167" y="3365"/>
              <a:ext cx="41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2214" y="3365"/>
              <a:ext cx="4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47" name="AutoShape 20"/>
            <p:cNvSpPr>
              <a:spLocks noChangeArrowheads="1"/>
            </p:cNvSpPr>
            <p:nvPr/>
          </p:nvSpPr>
          <p:spPr bwMode="auto">
            <a:xfrm rot="-780000">
              <a:off x="2532" y="2893"/>
              <a:ext cx="597" cy="649"/>
            </a:xfrm>
            <a:prstGeom prst="pentagon">
              <a:avLst/>
            </a:prstGeom>
            <a:solidFill>
              <a:srgbClr val="FE9B03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pt-BR" sz="1200"/>
            </a:p>
          </p:txBody>
        </p:sp>
      </p:grp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3078297" y="110753"/>
            <a:ext cx="3641007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Estrutura do DNA</a:t>
            </a:r>
          </a:p>
        </p:txBody>
      </p:sp>
      <p:pic>
        <p:nvPicPr>
          <p:cNvPr id="4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ject 3"/>
          <p:cNvSpPr txBox="1"/>
          <p:nvPr/>
        </p:nvSpPr>
        <p:spPr>
          <a:xfrm>
            <a:off x="2881166" y="617670"/>
            <a:ext cx="3978607" cy="38303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algn="ctr">
              <a:spcBef>
                <a:spcPts val="107"/>
              </a:spcBef>
            </a:pPr>
            <a:r>
              <a:rPr lang="pt-BR" sz="2400" i="1" spc="141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Composição do </a:t>
            </a:r>
            <a:r>
              <a:rPr sz="2400" i="1" spc="158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DNA</a:t>
            </a:r>
            <a:endParaRPr sz="2400" i="1" dirty="0">
              <a:solidFill>
                <a:srgbClr val="FF0000"/>
              </a:solidFill>
              <a:latin typeface="Comic Sans MS" panose="030F0702030302020204" pitchFamily="66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4161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10927" y="32961"/>
            <a:ext cx="8640513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Atividades – Questões e Discussões de caso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535" y="659719"/>
            <a:ext cx="8712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Questão</a:t>
            </a: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Composição</a:t>
            </a: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genômica</a:t>
            </a: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Um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genoma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seguimento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específico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),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contendo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30% de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Adenina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quanto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Citosina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estará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presente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03848" y="1788395"/>
            <a:ext cx="3585489" cy="1728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Resposta</a:t>
            </a:r>
            <a:endParaRPr lang="en-US" altLang="en-US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    </a:t>
            </a:r>
            <a:r>
              <a:rPr lang="en-US" alt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Haveria</a:t>
            </a:r>
            <a:r>
              <a:rPr lang="en-US" alt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</a:t>
            </a:r>
            <a:r>
              <a:rPr lang="en-US" alt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% </a:t>
            </a: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Cytosine</a:t>
            </a:r>
          </a:p>
          <a:p>
            <a:pPr marL="0" indent="0" eaLnBrk="1" hangingPunct="1"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-    Adenine </a:t>
            </a:r>
            <a:r>
              <a:rPr lang="en-US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(30%) = Thymine (30%)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Guanine (20%) = Cytosine (20%)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Portanto</a:t>
            </a: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60% A-T and 40% C-G</a:t>
            </a:r>
          </a:p>
          <a:p>
            <a:pPr marL="342900" eaLnBrk="1" hangingPunct="1">
              <a:spcBef>
                <a:spcPts val="900"/>
              </a:spcBef>
              <a:buSzPct val="100000"/>
              <a:defRPr/>
            </a:pPr>
            <a:endParaRPr lang="en-US" altLang="en-US" sz="15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535" y="4231198"/>
            <a:ext cx="51167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000000"/>
              </a:buClr>
              <a:buSzPct val="100000"/>
            </a:pP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Questão</a:t>
            </a: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Complementariedade</a:t>
            </a:r>
            <a:r>
              <a:rPr lang="en-US" altLang="en-US" sz="1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do DNA)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53133" y="4530168"/>
            <a:ext cx="8763023" cy="7316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pt-BR" altLang="en-US" sz="1800" dirty="0">
                <a:latin typeface="Comic Sans MS" panose="030F0702030302020204" pitchFamily="66" charset="0"/>
              </a:rPr>
              <a:t>Qual seria a cadeia de </a:t>
            </a:r>
            <a:r>
              <a:rPr lang="pt-BR" altLang="en-US" sz="1800" dirty="0" smtClean="0">
                <a:latin typeface="Comic Sans MS" panose="030F0702030302020204" pitchFamily="66" charset="0"/>
              </a:rPr>
              <a:t>DNA complementar </a:t>
            </a:r>
            <a:r>
              <a:rPr lang="pt-BR" altLang="en-US" sz="1800" dirty="0">
                <a:latin typeface="Comic Sans MS" panose="030F0702030302020204" pitchFamily="66" charset="0"/>
              </a:rPr>
              <a:t>para a seguinte sequência de DNA?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pt-BR" altLang="en-US" sz="1800" dirty="0" smtClean="0">
                <a:latin typeface="Comic Sans MS" panose="030F0702030302020204" pitchFamily="66" charset="0"/>
              </a:rPr>
              <a:t>DNA </a:t>
            </a:r>
            <a:r>
              <a:rPr lang="pt-BR" altLang="en-US" sz="1800" dirty="0">
                <a:latin typeface="Comic Sans MS" panose="030F0702030302020204" pitchFamily="66" charset="0"/>
              </a:rPr>
              <a:t>5'-CGTATG-3 '</a:t>
            </a:r>
            <a:endParaRPr lang="en-US" altLang="en-US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347864" y="5247213"/>
            <a:ext cx="2880320" cy="12241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Resposta</a:t>
            </a:r>
            <a:endParaRPr lang="en-US" altLang="en-US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5´- CGTATG - 3`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A50021"/>
              </a:buClr>
              <a:buSzPct val="100000"/>
              <a:defRPr/>
            </a:pP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3´- GCATAC – 5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`</a:t>
            </a:r>
          </a:p>
          <a:p>
            <a:pPr marL="342900" eaLnBrk="1" hangingPunct="1">
              <a:lnSpc>
                <a:spcPct val="90000"/>
              </a:lnSpc>
              <a:spcBef>
                <a:spcPts val="900"/>
              </a:spcBef>
              <a:buSzPct val="100000"/>
              <a:defRPr/>
            </a:pPr>
            <a:endParaRPr lang="en-US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681" y="67788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buClr>
                <a:srgbClr val="000000"/>
              </a:buCl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3. </a:t>
            </a:r>
            <a:r>
              <a:rPr lang="en-US" altLang="en-US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Questão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Experimentos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681" y="1047220"/>
            <a:ext cx="882114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R"/>
            </a:pPr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Vírus </a:t>
            </a:r>
            <a:r>
              <a:rPr lang="pt-BR" dirty="0">
                <a:latin typeface="Comic Sans MS" panose="030F0702030302020204" pitchFamily="66" charset="0"/>
                <a:cs typeface="Times New Roman" panose="02020603050405020304" pitchFamily="18" charset="0"/>
              </a:rPr>
              <a:t>de DNA fita simples e RNA, durante a replicação, são </a:t>
            </a:r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mais</a:t>
            </a:r>
          </a:p>
          <a:p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susceptíveis </a:t>
            </a:r>
            <a:r>
              <a:rPr lang="pt-BR" dirty="0">
                <a:latin typeface="Comic Sans MS" panose="030F0702030302020204" pitchFamily="66" charset="0"/>
                <a:cs typeface="Times New Roman" panose="02020603050405020304" pitchFamily="18" charset="0"/>
              </a:rPr>
              <a:t>à </a:t>
            </a:r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mutações durante o processo evolutivo e de adaptabilidade. Discuta/Explique</a:t>
            </a:r>
          </a:p>
          <a:p>
            <a:endParaRPr lang="pt-BR" sz="12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pt-BR" sz="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ii</a:t>
            </a:r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 Um cientista injetou </a:t>
            </a:r>
            <a:r>
              <a:rPr lang="pt-B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mRNA</a:t>
            </a:r>
            <a:r>
              <a:rPr lang="pt-B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de vírus em ovócitos de anfíbios. Após algum tempo, verificou-se que esses ovócitos estavam produzindo, além de suas próprias proteínas, produziam as proteínas virais. Esses dados sugerem que: </a:t>
            </a:r>
          </a:p>
          <a:p>
            <a:r>
              <a:rPr lang="pt-BR" sz="5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 material injetado nos ovócitos foi capaz de autoduplicar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Os ovócitos foram capazes de interpretar a informação contida no </a:t>
            </a:r>
            <a:r>
              <a:rPr lang="pt-BR" sz="1600" i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mRNA</a:t>
            </a: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viral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 DNA dos ovócitos foi impedido de se expressar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 </a:t>
            </a:r>
            <a:r>
              <a:rPr lang="pt-BR" sz="1600" i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mRNA</a:t>
            </a: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integrou-se ao DNA dos ovócitos, comandando a síntese da proteína viral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 experimento não deu certo porque estava contaminado</a:t>
            </a:r>
            <a:endParaRPr lang="pt-BR" sz="16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310927" y="32961"/>
            <a:ext cx="8640513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Atividades – Questões e Discussões de caso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8343" y="5296624"/>
            <a:ext cx="476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buClr>
                <a:srgbClr val="000000"/>
              </a:buClr>
              <a:buSzPct val="100000"/>
            </a:pP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en-US" altLang="en-US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Questão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Discussão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altLang="en-US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caso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- PAPER)</a:t>
            </a:r>
            <a:endParaRPr lang="en-US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681" y="5578876"/>
            <a:ext cx="5504431" cy="79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AutoNum type="alphaLcParenR"/>
            </a:pP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Pontue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os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components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necessários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fazer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PCR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AutoNum type="alphaLcParenR"/>
            </a:pP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Discuta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problemas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riscos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insucesso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PCR</a:t>
            </a:r>
            <a:endParaRPr lang="en-US" altLang="en-US" sz="1600" b="1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24128" y="5396194"/>
            <a:ext cx="26277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2"/>
              </a:rPr>
              <a:t>https://www.ncbi.nlm.nih.gov/pmc/articles/PMC4846334/pdf/jove-63-3998.pdf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88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516075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35696" y="476672"/>
            <a:ext cx="55300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Grata a todos pela Atenção!</a:t>
            </a:r>
          </a:p>
          <a:p>
            <a:endParaRPr lang="pt-BR" sz="2800" b="1" dirty="0" smtClean="0"/>
          </a:p>
          <a:p>
            <a:pPr algn="ctr"/>
            <a:r>
              <a:rPr lang="pt-BR" sz="2800" b="1" dirty="0" smtClean="0"/>
              <a:t>Prof. </a:t>
            </a:r>
            <a:r>
              <a:rPr lang="pt-BR" sz="2800" b="1" dirty="0" err="1" smtClean="0"/>
              <a:t>Elidamar</a:t>
            </a:r>
            <a:r>
              <a:rPr lang="pt-BR" sz="2800" b="1" dirty="0" smtClean="0"/>
              <a:t> Nunes</a:t>
            </a:r>
          </a:p>
          <a:p>
            <a:r>
              <a:rPr lang="pt-BR" sz="2800" b="1" dirty="0" err="1" smtClean="0"/>
              <a:t>Email</a:t>
            </a:r>
            <a:r>
              <a:rPr lang="pt-BR" sz="2800" b="1" dirty="0" smtClean="0"/>
              <a:t> : </a:t>
            </a:r>
            <a:r>
              <a:rPr lang="pt-BR" sz="2800" b="1" dirty="0" smtClean="0">
                <a:hlinkClick r:id="rId3"/>
              </a:rPr>
              <a:t>elidamarnunes@gmail.com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257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07504" y="1296937"/>
            <a:ext cx="9036496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ts val="800"/>
              </a:spcBef>
              <a:buClr>
                <a:srgbClr val="A50021"/>
              </a:buClr>
              <a:buSzPct val="100000"/>
              <a:buFontTx/>
              <a:buChar char="-"/>
              <a:defRPr/>
            </a:pP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Erwin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Chargaff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mostrou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igualdade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composição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pareamento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bases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A50021"/>
              </a:buClr>
              <a:buSzPct val="100000"/>
              <a:defRPr/>
            </a:pP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eaLnBrk="1" hangingPunct="1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	</a:t>
            </a:r>
          </a:p>
        </p:txBody>
      </p:sp>
      <p:pic>
        <p:nvPicPr>
          <p:cNvPr id="21510" name="Picture 7" descr="https://image.slidesharecdn.com/1-dnastructurerevised-110729113431-phpapp01/95/dna-structure-9-728.jpg?cb=13119409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3" y="2360160"/>
            <a:ext cx="3400489" cy="25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93483" y="44625"/>
            <a:ext cx="3490686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Estrutura do DNA</a:t>
            </a: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1"/>
          <p:cNvSpPr>
            <a:spLocks noChangeArrowheads="1"/>
          </p:cNvSpPr>
          <p:nvPr/>
        </p:nvSpPr>
        <p:spPr bwMode="auto">
          <a:xfrm>
            <a:off x="3995936" y="2553637"/>
            <a:ext cx="5063480" cy="28581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/>
          </a:p>
        </p:txBody>
      </p:sp>
      <p:sp>
        <p:nvSpPr>
          <p:cNvPr id="15" name="object 3"/>
          <p:cNvSpPr txBox="1"/>
          <p:nvPr/>
        </p:nvSpPr>
        <p:spPr>
          <a:xfrm>
            <a:off x="1403648" y="526499"/>
            <a:ext cx="7200800" cy="38303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algn="ctr">
              <a:spcBef>
                <a:spcPts val="107"/>
              </a:spcBef>
            </a:pPr>
            <a:r>
              <a:rPr lang="pt-BR" sz="2400" i="1" spc="141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Pareamento das bases – </a:t>
            </a:r>
            <a:r>
              <a:rPr lang="pt-BR" sz="2400" i="1" spc="14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Chargaff´s</a:t>
            </a:r>
            <a:r>
              <a:rPr lang="pt-BR" sz="2400" i="1" spc="141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lang="pt-BR" sz="2400" i="1" spc="14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rule</a:t>
            </a:r>
            <a:endParaRPr sz="2400" i="1" dirty="0">
              <a:solidFill>
                <a:srgbClr val="FF0000"/>
              </a:solidFill>
              <a:latin typeface="Comic Sans MS" panose="030F0702030302020204" pitchFamily="66" charset="0"/>
              <a:cs typeface="Trebuchet M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8815" y="4923157"/>
            <a:ext cx="2771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30.3%</a:t>
            </a:r>
          </a:p>
          <a:p>
            <a:pPr marL="3429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T = 30.3%</a:t>
            </a:r>
          </a:p>
          <a:p>
            <a:pPr marL="3429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G = 19.5%</a:t>
            </a:r>
          </a:p>
          <a:p>
            <a:pPr marL="3429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C = 19.9%</a:t>
            </a:r>
          </a:p>
        </p:txBody>
      </p:sp>
    </p:spTree>
    <p:extLst>
      <p:ext uri="{BB962C8B-B14F-4D97-AF65-F5344CB8AC3E}">
        <p14:creationId xmlns:p14="http://schemas.microsoft.com/office/powerpoint/2010/main" val="3346229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 rot="10800000" flipV="1">
            <a:off x="62634" y="1470829"/>
            <a:ext cx="89646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33375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900"/>
              </a:spcBef>
              <a:buClr>
                <a:srgbClr val="A50021"/>
              </a:buClr>
              <a:defRPr/>
            </a:pP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Rosalind Franklin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fotografou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DNA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Difração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Raio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-x</a:t>
            </a:r>
          </a:p>
          <a:p>
            <a:pPr marL="0" indent="0" eaLnBrk="1" hangingPunct="1">
              <a:spcBef>
                <a:spcPts val="900"/>
              </a:spcBef>
              <a:buClr>
                <a:srgbClr val="A50021"/>
              </a:buClr>
              <a:defRPr/>
            </a:pPr>
            <a:endParaRPr lang="en-US" altLang="en-US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3560" name="Picture 10" descr="https://images.slideplayer.com/25/7929116/slides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50" y="2171700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8" y="2171699"/>
            <a:ext cx="2765076" cy="35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765657" y="0"/>
            <a:ext cx="3606544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Estrutura do DNA</a:t>
            </a: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/>
          <p:nvPr/>
        </p:nvSpPr>
        <p:spPr>
          <a:xfrm>
            <a:off x="1478550" y="512645"/>
            <a:ext cx="7200800" cy="38303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algn="ctr">
              <a:spcBef>
                <a:spcPts val="107"/>
              </a:spcBef>
            </a:pPr>
            <a:r>
              <a:rPr lang="pt-BR" sz="2400" i="1" spc="141" dirty="0" smtClean="0">
                <a:solidFill>
                  <a:srgbClr val="FF0000"/>
                </a:solidFill>
                <a:latin typeface="Comic Sans MS" panose="030F0702030302020204" pitchFamily="66" charset="0"/>
                <a:cs typeface="Trebuchet MS"/>
              </a:rPr>
              <a:t>Descoberta da Estrutura do DNA</a:t>
            </a:r>
            <a:endParaRPr sz="2400" i="1" dirty="0">
              <a:solidFill>
                <a:srgbClr val="FF0000"/>
              </a:solidFill>
              <a:latin typeface="Comic Sans MS" panose="030F0702030302020204" pitchFamily="66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588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Words>4578</Words>
  <Application>Microsoft Office PowerPoint</Application>
  <PresentationFormat>Apresentação na tela (4:3)</PresentationFormat>
  <Paragraphs>566</Paragraphs>
  <Slides>72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83" baseType="lpstr">
      <vt:lpstr>Microsoft YaHei</vt:lpstr>
      <vt:lpstr>Arial</vt:lpstr>
      <vt:lpstr>Arial</vt:lpstr>
      <vt:lpstr>Calibri</vt:lpstr>
      <vt:lpstr>Comic Sans MS</vt:lpstr>
      <vt:lpstr>Tahoma</vt:lpstr>
      <vt:lpstr>TeX Gyre Bonum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A síntese de DNA deve ser iniciada com um primer (oligonucleotideos curtos), que gera um segmento de DNA</vt:lpstr>
      <vt:lpstr>O genoma bacteriano circular constitui um único replicon</vt:lpstr>
      <vt:lpstr>No genoma eucarioto são formadas “bolhas” de replicação - replicons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M Francoy</dc:creator>
  <cp:lastModifiedBy>Elida</cp:lastModifiedBy>
  <cp:revision>446</cp:revision>
  <dcterms:created xsi:type="dcterms:W3CDTF">2018-03-05T14:19:58Z</dcterms:created>
  <dcterms:modified xsi:type="dcterms:W3CDTF">2020-09-03T00:15:27Z</dcterms:modified>
</cp:coreProperties>
</file>