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70" r:id="rId8"/>
    <p:sldId id="272" r:id="rId9"/>
    <p:sldId id="273" r:id="rId10"/>
    <p:sldId id="277" r:id="rId11"/>
    <p:sldId id="274" r:id="rId12"/>
    <p:sldId id="276" r:id="rId13"/>
    <p:sldId id="263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0" d="100"/>
          <a:sy n="80" d="100"/>
        </p:scale>
        <p:origin x="-85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2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1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777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08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04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87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0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53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3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5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79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62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7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F8DDF1-B016-4A8D-9BE7-1A41C780DD66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E67CC3-0C97-4711-A425-39C876F245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369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scuola.net/wp-content/uploads/2011/02/pdf_water_pollution_2.pdf" TargetMode="External"/><Relationship Id="rId2" Type="http://schemas.openxmlformats.org/officeDocument/2006/relationships/hyperlink" Target="https://www.intechopen.com/books/introduction-to-enhanced-oil-recovery-eor-processes-and-bioremediation-of-oil-contaminated-sites/heavy-metals-interference-in-microbial-degradation-of-crude-oil-petroleum-hydrocarbons-the-challe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ilspillprevention.org/oil-spill-cleanup/ocean-oil-spill-cleanup" TargetMode="External"/><Relationship Id="rId4" Type="http://schemas.openxmlformats.org/officeDocument/2006/relationships/hyperlink" Target="https://hmr.biomedcentral.com/track/pdf/10.1007/BF01611234?site=hmr.biomedcentra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C13911-CECD-491E-97F4-E53CEB456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Contaminação e Poluição por HIDROCARBONETOS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4CADF14-A401-437C-AC91-4850E42D8FE5}"/>
              </a:ext>
            </a:extLst>
          </p:cNvPr>
          <p:cNvSpPr txBox="1"/>
          <p:nvPr/>
        </p:nvSpPr>
        <p:spPr>
          <a:xfrm>
            <a:off x="939452" y="4421688"/>
            <a:ext cx="3663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Raphael Enohata 7632575</a:t>
            </a:r>
          </a:p>
          <a:p>
            <a:r>
              <a:rPr lang="pt-BR" dirty="0"/>
              <a:t>Matheus </a:t>
            </a:r>
            <a:r>
              <a:rPr lang="pt-BR" dirty="0" smtClean="0"/>
              <a:t>Vasconcellos </a:t>
            </a:r>
            <a:r>
              <a:rPr lang="pt-BR" dirty="0"/>
              <a:t>9023026</a:t>
            </a:r>
          </a:p>
          <a:p>
            <a:r>
              <a:rPr lang="pt-BR" dirty="0"/>
              <a:t>Rafael </a:t>
            </a:r>
            <a:r>
              <a:rPr lang="pt-BR" dirty="0" err="1"/>
              <a:t>Guasti</a:t>
            </a:r>
            <a:r>
              <a:rPr lang="pt-BR" dirty="0"/>
              <a:t> 9017078</a:t>
            </a:r>
          </a:p>
        </p:txBody>
      </p:sp>
    </p:spTree>
    <p:extLst>
      <p:ext uri="{BB962C8B-B14F-4D97-AF65-F5344CB8AC3E}">
        <p14:creationId xmlns:p14="http://schemas.microsoft.com/office/powerpoint/2010/main" val="361229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87" y="651602"/>
            <a:ext cx="8534400" cy="1507067"/>
          </a:xfrm>
        </p:spPr>
        <p:txBody>
          <a:bodyPr/>
          <a:lstStyle/>
          <a:p>
            <a:r>
              <a:rPr lang="pt-BR" dirty="0" smtClean="0"/>
              <a:t>Maiores vazamentos da 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087" y="2443348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Arabian Gulf/Kuwait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When:</a:t>
            </a:r>
            <a:r>
              <a:rPr lang="en-US" dirty="0">
                <a:solidFill>
                  <a:schemeClr val="tx1"/>
                </a:solidFill>
              </a:rPr>
              <a:t> Jan. 19, 1991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Where:</a:t>
            </a:r>
            <a:r>
              <a:rPr lang="en-US" dirty="0">
                <a:solidFill>
                  <a:schemeClr val="tx1"/>
                </a:solidFill>
              </a:rPr>
              <a:t> Persian Gulf, Kuwait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Amount spilled:</a:t>
            </a:r>
            <a:r>
              <a:rPr lang="en-US" dirty="0">
                <a:solidFill>
                  <a:schemeClr val="tx1"/>
                </a:solidFill>
              </a:rPr>
              <a:t> 380-520 million gallons 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pt-BR" b="1" dirty="0" err="1">
                <a:solidFill>
                  <a:schemeClr val="tx1"/>
                </a:solidFill>
              </a:rPr>
              <a:t>Gulf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oil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spill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When:</a:t>
            </a:r>
            <a:r>
              <a:rPr lang="en-US" dirty="0">
                <a:solidFill>
                  <a:schemeClr val="tx1"/>
                </a:solidFill>
              </a:rPr>
              <a:t> April 22, 2010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Where:</a:t>
            </a:r>
            <a:r>
              <a:rPr lang="en-US" dirty="0">
                <a:solidFill>
                  <a:schemeClr val="tx1"/>
                </a:solidFill>
              </a:rPr>
              <a:t> Gulf of Mexico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Amount spilled:</a:t>
            </a:r>
            <a:r>
              <a:rPr lang="en-US" dirty="0">
                <a:solidFill>
                  <a:schemeClr val="tx1"/>
                </a:solidFill>
              </a:rPr>
              <a:t> An estimated 206 million </a:t>
            </a:r>
            <a:r>
              <a:rPr lang="en-US" dirty="0" smtClean="0">
                <a:solidFill>
                  <a:schemeClr val="tx1"/>
                </a:solidFill>
              </a:rPr>
              <a:t>gallons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pt-BR" b="1" dirty="0" err="1">
                <a:solidFill>
                  <a:schemeClr val="tx1"/>
                </a:solidFill>
              </a:rPr>
              <a:t>Ixtoc</a:t>
            </a:r>
            <a:r>
              <a:rPr lang="pt-BR" b="1" dirty="0">
                <a:solidFill>
                  <a:schemeClr val="tx1"/>
                </a:solidFill>
              </a:rPr>
              <a:t> 1 </a:t>
            </a:r>
            <a:r>
              <a:rPr lang="pt-BR" b="1" dirty="0" err="1">
                <a:solidFill>
                  <a:schemeClr val="tx1"/>
                </a:solidFill>
              </a:rPr>
              <a:t>Oil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Spill</a:t>
            </a:r>
            <a:endParaRPr lang="pt-BR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When:</a:t>
            </a:r>
            <a:r>
              <a:rPr lang="en-US" dirty="0">
                <a:solidFill>
                  <a:schemeClr val="tx1"/>
                </a:solidFill>
              </a:rPr>
              <a:t> June 3, 1979 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Where:</a:t>
            </a:r>
            <a:r>
              <a:rPr lang="en-US" dirty="0">
                <a:solidFill>
                  <a:schemeClr val="tx1"/>
                </a:solidFill>
              </a:rPr>
              <a:t> Bay of Campeche off Ciudad del Carmen, Mexico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Amount spilled:</a:t>
            </a:r>
            <a:r>
              <a:rPr lang="en-US" dirty="0">
                <a:solidFill>
                  <a:schemeClr val="tx1"/>
                </a:solidFill>
              </a:rPr>
              <a:t> 140 million gallons 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deepwater horizon oil sp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6" y="2054431"/>
            <a:ext cx="3157641" cy="20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XTOC I oil sp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95" y="4306627"/>
            <a:ext cx="3157641" cy="21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F57337-E3EA-4F2B-92CA-77465D7A1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60" y="5113633"/>
            <a:ext cx="8534400" cy="1507067"/>
          </a:xfrm>
        </p:spPr>
        <p:txBody>
          <a:bodyPr/>
          <a:lstStyle/>
          <a:p>
            <a:r>
              <a:rPr lang="pt-BR" dirty="0"/>
              <a:t>Número de derramamentos por década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="" xmlns:a16="http://schemas.microsoft.com/office/drawing/2014/main" id="{D59D475A-2AC1-4450-AFFF-3C7BEC32A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44" y="112671"/>
            <a:ext cx="7514031" cy="50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="" xmlns:a16="http://schemas.microsoft.com/office/drawing/2014/main" id="{3588CE9C-09DC-4609-9919-61CCFEFD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" y="187891"/>
            <a:ext cx="11679527" cy="65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85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4DC290-2489-49BC-AD56-521F3E79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3" y="0"/>
            <a:ext cx="8534400" cy="1507067"/>
          </a:xfrm>
        </p:spPr>
        <p:txBody>
          <a:bodyPr/>
          <a:lstStyle/>
          <a:p>
            <a:r>
              <a:rPr lang="pt-BR" dirty="0"/>
              <a:t>EXEMPLO Brasileiro: Vazamento na baía da Guanabara de 2000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B286C8E-EBE7-47B7-879E-1D2A6121DE0A}"/>
              </a:ext>
            </a:extLst>
          </p:cNvPr>
          <p:cNvSpPr txBox="1"/>
          <p:nvPr/>
        </p:nvSpPr>
        <p:spPr>
          <a:xfrm>
            <a:off x="350729" y="1577466"/>
            <a:ext cx="11686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Vazamento por duto: 1,3 milhão de litros de petróleo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-Diminuição do oxigênio da água, o que matou mariscos, caranguejos, peixes e outras formas de vida</a:t>
            </a:r>
          </a:p>
          <a:p>
            <a:r>
              <a:rPr lang="pt-BR" dirty="0" smtClean="0"/>
              <a:t>-</a:t>
            </a:r>
            <a:r>
              <a:rPr lang="pt-BR" dirty="0"/>
              <a:t>Afetou a pesca regional, estes que foram ressarcidos pela Petrobrás</a:t>
            </a:r>
          </a:p>
          <a:p>
            <a:r>
              <a:rPr lang="pt-BR" dirty="0"/>
              <a:t>-Processos jurídicos contra a Petrobrás, que resultaram prejuízo de 28 milhões de dólares</a:t>
            </a:r>
          </a:p>
          <a:p>
            <a:r>
              <a:rPr lang="pt-BR" dirty="0"/>
              <a:t>-Piora na DRE da empresa, o que prejudicou acionistas</a:t>
            </a:r>
          </a:p>
        </p:txBody>
      </p:sp>
      <p:pic>
        <p:nvPicPr>
          <p:cNvPr id="5122" name="Picture 2" descr="http://www.ceped.ufsc.br/wp-content/uploads/2015/08/petrobras-1.jpg">
            <a:extLst>
              <a:ext uri="{FF2B5EF4-FFF2-40B4-BE49-F238E27FC236}">
                <a16:creationId xmlns="" xmlns:a16="http://schemas.microsoft.com/office/drawing/2014/main" id="{553D849B-FE77-4005-A4DF-88AE69A9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6" y="3652985"/>
            <a:ext cx="3045990" cy="30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eped.ufsc.br/wp-content/uploads/2015/07/peixes.jpg">
            <a:extLst>
              <a:ext uri="{FF2B5EF4-FFF2-40B4-BE49-F238E27FC236}">
                <a16:creationId xmlns="" xmlns:a16="http://schemas.microsoft.com/office/drawing/2014/main" id="{4789E73E-7396-4430-A307-681B125C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545548"/>
            <a:ext cx="4263807" cy="31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eped.ufsc.br/wp-content/uploads/2015/07/petrobras-7.jpg">
            <a:extLst>
              <a:ext uri="{FF2B5EF4-FFF2-40B4-BE49-F238E27FC236}">
                <a16:creationId xmlns="" xmlns:a16="http://schemas.microsoft.com/office/drawing/2014/main" id="{BB37BE99-BABA-45E1-BF3A-66ABF158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41" y="3732767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7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75353"/>
            <a:ext cx="8534400" cy="1507067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960" y="2087084"/>
            <a:ext cx="11001107" cy="36152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pt-BR" sz="1800" dirty="0" smtClean="0">
                <a:solidFill>
                  <a:schemeClr val="tx1"/>
                </a:solidFill>
                <a:hlinkClick r:id="rId2"/>
              </a:rPr>
              <a:t>www.intechopen.com/books/introduction-to-enhanced-oil-recovery-eor-processes-and-bioremediation-of-oil-contaminated-sites/heavy-metals-interference-in-microbial-degradation-of-crude-oil-petroleum-hydrocarbons-the-challenge</a:t>
            </a:r>
            <a:endParaRPr lang="pt-B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pt-BR" sz="1800" dirty="0" smtClean="0">
                <a:solidFill>
                  <a:schemeClr val="tx1"/>
                </a:solidFill>
                <a:hlinkClick r:id="rId3"/>
              </a:rPr>
              <a:t>www.eniscuola.net/wp-content/uploads/2011/02/pdf_water_pollution_2.pdf</a:t>
            </a:r>
            <a:endParaRPr lang="pt-B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pt-BR" sz="1800" dirty="0" smtClean="0">
                <a:solidFill>
                  <a:schemeClr val="tx1"/>
                </a:solidFill>
                <a:hlinkClick r:id="rId4"/>
              </a:rPr>
              <a:t>hmr.biomedcentral.com/track/pdf/10.1007/BF01611234?site=hmr.biomedcentral.com</a:t>
            </a:r>
            <a:endParaRPr lang="pt-B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pt-BR" sz="1800" dirty="0" smtClean="0">
                <a:solidFill>
                  <a:schemeClr val="tx1"/>
                </a:solidFill>
                <a:hlinkClick r:id="rId5"/>
              </a:rPr>
              <a:t>www.oilspillprevention.org/oil-spill-cleanup/ocean-oil-spill-cleanup</a:t>
            </a:r>
            <a:endParaRPr lang="pt-B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8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BDA008-19BF-452D-B4BA-AB36764F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6" y="328691"/>
            <a:ext cx="8534400" cy="1507067"/>
          </a:xfrm>
        </p:spPr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86B6A88-7E6A-43C9-BB70-7206301D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1406976"/>
            <a:ext cx="8534400" cy="361526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Hidrocarboneto: Compostos formados por carbono e </a:t>
            </a:r>
            <a:r>
              <a:rPr lang="pt-BR" dirty="0" smtClean="0">
                <a:solidFill>
                  <a:schemeClr val="tx1"/>
                </a:solidFill>
              </a:rPr>
              <a:t>hidrogênio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G</a:t>
            </a:r>
            <a:r>
              <a:rPr lang="pt-BR" dirty="0" smtClean="0">
                <a:solidFill>
                  <a:schemeClr val="tx1"/>
                </a:solidFill>
              </a:rPr>
              <a:t>ás </a:t>
            </a:r>
            <a:r>
              <a:rPr lang="pt-BR" dirty="0">
                <a:solidFill>
                  <a:schemeClr val="tx1"/>
                </a:solidFill>
              </a:rPr>
              <a:t>de cozinha(Butano, </a:t>
            </a:r>
            <a:r>
              <a:rPr lang="pt-BR" dirty="0" smtClean="0">
                <a:solidFill>
                  <a:schemeClr val="tx1"/>
                </a:solidFill>
              </a:rPr>
              <a:t>propano)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Gasolina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Diesel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Características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Apolares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Inflamáveis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87" y="710979"/>
            <a:ext cx="8534400" cy="1507067"/>
          </a:xfrm>
        </p:spPr>
        <p:txBody>
          <a:bodyPr/>
          <a:lstStyle/>
          <a:p>
            <a:r>
              <a:rPr lang="pt-BR" dirty="0" smtClean="0"/>
              <a:t>Fontes de Poluição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8597" y="2110839"/>
            <a:ext cx="8534400" cy="3615267"/>
          </a:xfrm>
        </p:spPr>
        <p:txBody>
          <a:bodyPr/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Exploração de reservatórios de petróleo</a:t>
            </a:r>
          </a:p>
          <a:p>
            <a:pPr lvl="0"/>
            <a:r>
              <a:rPr lang="pt-BR" dirty="0">
                <a:solidFill>
                  <a:schemeClr val="tx1"/>
                </a:solidFill>
              </a:rPr>
              <a:t>Acidentes no processo de exploração</a:t>
            </a:r>
          </a:p>
          <a:p>
            <a:pPr lvl="0"/>
            <a:r>
              <a:rPr lang="pt-BR" dirty="0">
                <a:solidFill>
                  <a:schemeClr val="tx1"/>
                </a:solidFill>
              </a:rPr>
              <a:t>Descarte de água utilizada para limpeza dos tanques</a:t>
            </a:r>
          </a:p>
          <a:p>
            <a:pPr lvl="0"/>
            <a:r>
              <a:rPr lang="pt-BR" dirty="0">
                <a:solidFill>
                  <a:schemeClr val="tx1"/>
                </a:solidFill>
              </a:rPr>
              <a:t>Vazamento em barcos de esporte e recreio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20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675353"/>
            <a:ext cx="8534400" cy="1507067"/>
          </a:xfrm>
        </p:spPr>
        <p:txBody>
          <a:bodyPr/>
          <a:lstStyle/>
          <a:p>
            <a:r>
              <a:rPr lang="pt-BR" dirty="0" smtClean="0"/>
              <a:t>CONSEQUÊNCIAS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6711" y="2372097"/>
            <a:ext cx="8534400" cy="3615267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As consequências de derramamento de hidrocarbonetos são variadas e dependem basicamente da composição química do fluído e da forma e do tempo em que ocorre contaminação.</a:t>
            </a:r>
          </a:p>
          <a:p>
            <a:r>
              <a:rPr lang="pt-BR" dirty="0">
                <a:solidFill>
                  <a:schemeClr val="tx1"/>
                </a:solidFill>
              </a:rPr>
              <a:t>D</a:t>
            </a:r>
            <a:r>
              <a:rPr lang="pt-BR" dirty="0" smtClean="0">
                <a:solidFill>
                  <a:schemeClr val="tx1"/>
                </a:solidFill>
              </a:rPr>
              <a:t>ificulta </a:t>
            </a:r>
            <a:r>
              <a:rPr lang="pt-BR" dirty="0">
                <a:solidFill>
                  <a:schemeClr val="tx1"/>
                </a:solidFill>
              </a:rPr>
              <a:t>penetração de luz solar e troca de oxigênio entre a atmosfera e a </a:t>
            </a:r>
            <a:r>
              <a:rPr lang="pt-BR" dirty="0" smtClean="0">
                <a:solidFill>
                  <a:schemeClr val="tx1"/>
                </a:solidFill>
              </a:rPr>
              <a:t>água</a:t>
            </a:r>
          </a:p>
          <a:p>
            <a:r>
              <a:rPr lang="pt-BR" dirty="0">
                <a:solidFill>
                  <a:schemeClr val="tx1"/>
                </a:solidFill>
              </a:rPr>
              <a:t>Afeta diretamente a vida </a:t>
            </a:r>
            <a:r>
              <a:rPr lang="pt-BR" dirty="0" smtClean="0">
                <a:solidFill>
                  <a:schemeClr val="tx1"/>
                </a:solidFill>
              </a:rPr>
              <a:t>marinha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 Prejuízos sociais e econômicos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1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586" y="675353"/>
            <a:ext cx="8534400" cy="1507067"/>
          </a:xfrm>
        </p:spPr>
        <p:txBody>
          <a:bodyPr/>
          <a:lstStyle/>
          <a:p>
            <a:r>
              <a:rPr lang="pt-BR" dirty="0" smtClean="0"/>
              <a:t>REMEDIAÇÃO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586" y="2763982"/>
            <a:ext cx="8534400" cy="3615267"/>
          </a:xfrm>
        </p:spPr>
        <p:txBody>
          <a:bodyPr/>
          <a:lstStyle/>
          <a:p>
            <a:pPr lvl="1"/>
            <a:r>
              <a:rPr lang="pt-BR" sz="1500" dirty="0">
                <a:solidFill>
                  <a:schemeClr val="tx1"/>
                </a:solidFill>
              </a:rPr>
              <a:t>Química</a:t>
            </a:r>
          </a:p>
          <a:p>
            <a:pPr lvl="2"/>
            <a:r>
              <a:rPr lang="pt-BR" sz="1500" dirty="0">
                <a:solidFill>
                  <a:schemeClr val="tx1"/>
                </a:solidFill>
              </a:rPr>
              <a:t>Dispersantes: transforma a mancha em gotículas digeríveis por bactérias</a:t>
            </a:r>
          </a:p>
          <a:p>
            <a:pPr lvl="2"/>
            <a:r>
              <a:rPr lang="pt-BR" sz="1500" dirty="0">
                <a:solidFill>
                  <a:schemeClr val="tx1"/>
                </a:solidFill>
              </a:rPr>
              <a:t>Combustão: queima dos hidrocarbonetos. Geralmente utilizado após o Boom. Subprodutos </a:t>
            </a:r>
            <a:r>
              <a:rPr lang="pt-BR" sz="1500" dirty="0" smtClean="0">
                <a:solidFill>
                  <a:schemeClr val="tx1"/>
                </a:solidFill>
              </a:rPr>
              <a:t>nocivos</a:t>
            </a:r>
          </a:p>
          <a:p>
            <a:pPr marL="914400" lvl="2" indent="0">
              <a:buNone/>
            </a:pPr>
            <a:endParaRPr lang="pt-BR" sz="1500" dirty="0">
              <a:solidFill>
                <a:schemeClr val="tx1"/>
              </a:solidFill>
            </a:endParaRPr>
          </a:p>
          <a:p>
            <a:r>
              <a:rPr lang="pt-BR" sz="1500" dirty="0">
                <a:solidFill>
                  <a:schemeClr val="tx1"/>
                </a:solidFill>
              </a:rPr>
              <a:t>Vantagens: os dispersantes podem ser usados em grandes manchas de óleo; é efetivo para diferentes componentes.</a:t>
            </a:r>
          </a:p>
          <a:p>
            <a:r>
              <a:rPr lang="pt-BR" sz="1500" dirty="0">
                <a:solidFill>
                  <a:schemeClr val="tx1"/>
                </a:solidFill>
              </a:rPr>
              <a:t>Desvantagens: gera subprodutos nocivos; causa efeitos adversos no ambiente.</a:t>
            </a:r>
          </a:p>
          <a:p>
            <a:endParaRPr lang="pt-BR" dirty="0"/>
          </a:p>
        </p:txBody>
      </p:sp>
      <p:pic>
        <p:nvPicPr>
          <p:cNvPr id="2050" name="Picture 2" descr="Resultado de imagem para chemical dispersants oil sp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95" y="574532"/>
            <a:ext cx="4910994" cy="27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30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586" y="675353"/>
            <a:ext cx="8534400" cy="1507067"/>
          </a:xfrm>
        </p:spPr>
        <p:txBody>
          <a:bodyPr/>
          <a:lstStyle/>
          <a:p>
            <a:r>
              <a:rPr lang="pt-BR" dirty="0" smtClean="0"/>
              <a:t>REMEDIAÇÃO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586" y="2763982"/>
            <a:ext cx="8534400" cy="3615267"/>
          </a:xfrm>
        </p:spPr>
        <p:txBody>
          <a:bodyPr/>
          <a:lstStyle/>
          <a:p>
            <a:pPr lvl="1"/>
            <a:r>
              <a:rPr lang="pt-BR" sz="1500" dirty="0">
                <a:solidFill>
                  <a:schemeClr val="tx1"/>
                </a:solidFill>
              </a:rPr>
              <a:t>Mecânica</a:t>
            </a:r>
          </a:p>
          <a:p>
            <a:pPr lvl="2"/>
            <a:r>
              <a:rPr lang="pt-BR" sz="1500" dirty="0">
                <a:solidFill>
                  <a:schemeClr val="tx1"/>
                </a:solidFill>
              </a:rPr>
              <a:t>Boom: barreiras físicas flutuantes colocadas em volta da mancha de óleo</a:t>
            </a:r>
          </a:p>
          <a:p>
            <a:pPr lvl="2"/>
            <a:r>
              <a:rPr lang="pt-BR" sz="1500" dirty="0" err="1">
                <a:solidFill>
                  <a:schemeClr val="tx1"/>
                </a:solidFill>
              </a:rPr>
              <a:t>Skimmers</a:t>
            </a:r>
            <a:r>
              <a:rPr lang="pt-BR" sz="1500" dirty="0">
                <a:solidFill>
                  <a:schemeClr val="tx1"/>
                </a:solidFill>
              </a:rPr>
              <a:t>: materiais que absorvem ou máquinas que aspiram o óleo da </a:t>
            </a:r>
            <a:r>
              <a:rPr lang="pt-BR" sz="1500" dirty="0" smtClean="0">
                <a:solidFill>
                  <a:schemeClr val="tx1"/>
                </a:solidFill>
              </a:rPr>
              <a:t>superfície</a:t>
            </a:r>
          </a:p>
          <a:p>
            <a:pPr lvl="2"/>
            <a:endParaRPr lang="pt-BR" sz="1500" dirty="0">
              <a:solidFill>
                <a:schemeClr val="tx1"/>
              </a:solidFill>
            </a:endParaRPr>
          </a:p>
          <a:p>
            <a:r>
              <a:rPr lang="pt-BR" sz="1500" dirty="0">
                <a:solidFill>
                  <a:schemeClr val="tx1"/>
                </a:solidFill>
              </a:rPr>
              <a:t>Vantagens: pode ser utilizado independentemente da composição do óleo; evita dispersões por completo; não gera subprodutos nocivos.</a:t>
            </a:r>
          </a:p>
          <a:p>
            <a:r>
              <a:rPr lang="pt-BR" sz="1500" dirty="0">
                <a:solidFill>
                  <a:schemeClr val="tx1"/>
                </a:solidFill>
              </a:rPr>
              <a:t>Desvantagens: utilizado apenas em pequenas manchas.</a:t>
            </a:r>
          </a:p>
          <a:p>
            <a:endParaRPr lang="pt-BR" dirty="0"/>
          </a:p>
        </p:txBody>
      </p:sp>
      <p:pic>
        <p:nvPicPr>
          <p:cNvPr id="1026" name="Picture 2" descr="Resultado de imagem para boom and skim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640205"/>
            <a:ext cx="4405745" cy="26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0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586" y="675353"/>
            <a:ext cx="8534400" cy="1507067"/>
          </a:xfrm>
        </p:spPr>
        <p:txBody>
          <a:bodyPr/>
          <a:lstStyle/>
          <a:p>
            <a:r>
              <a:rPr lang="pt-BR" dirty="0" smtClean="0"/>
              <a:t>REMEDIAÇÃO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586" y="2763982"/>
            <a:ext cx="8534400" cy="3615267"/>
          </a:xfrm>
        </p:spPr>
        <p:txBody>
          <a:bodyPr/>
          <a:lstStyle/>
          <a:p>
            <a:pPr lvl="1"/>
            <a:r>
              <a:rPr lang="pt-BR" sz="1500" dirty="0" err="1">
                <a:solidFill>
                  <a:schemeClr val="tx1"/>
                </a:solidFill>
              </a:rPr>
              <a:t>Bioremediação</a:t>
            </a:r>
            <a:endParaRPr lang="pt-BR" sz="1500" dirty="0">
              <a:solidFill>
                <a:schemeClr val="tx1"/>
              </a:solidFill>
            </a:endParaRPr>
          </a:p>
          <a:p>
            <a:pPr lvl="2"/>
            <a:r>
              <a:rPr lang="pt-BR" sz="1500" dirty="0">
                <a:solidFill>
                  <a:schemeClr val="tx1"/>
                </a:solidFill>
              </a:rPr>
              <a:t>Microrganismos ou enzimas utilizadas para transformas os componentes tóxicos do petróleo em substâncias menos </a:t>
            </a:r>
            <a:r>
              <a:rPr lang="pt-BR" sz="1500" dirty="0" smtClean="0">
                <a:solidFill>
                  <a:schemeClr val="tx1"/>
                </a:solidFill>
              </a:rPr>
              <a:t>nocivas</a:t>
            </a:r>
          </a:p>
          <a:p>
            <a:pPr lvl="2"/>
            <a:endParaRPr lang="pt-BR" sz="1500" dirty="0">
              <a:solidFill>
                <a:schemeClr val="tx1"/>
              </a:solidFill>
            </a:endParaRPr>
          </a:p>
          <a:p>
            <a:r>
              <a:rPr lang="pt-BR" sz="1500" dirty="0">
                <a:solidFill>
                  <a:schemeClr val="tx1"/>
                </a:solidFill>
              </a:rPr>
              <a:t>Vantagens: baixo custo; não gera subprodutos nocivos.</a:t>
            </a:r>
          </a:p>
          <a:p>
            <a:r>
              <a:rPr lang="pt-BR" sz="1500" dirty="0">
                <a:solidFill>
                  <a:schemeClr val="tx1"/>
                </a:solidFill>
              </a:rPr>
              <a:t>Desvantagens: aplicável apenas em componentes micro biologicamente degradáveis, demora para ter efeito</a:t>
            </a:r>
            <a:r>
              <a:rPr lang="pt-BR" dirty="0"/>
              <a:t>.</a:t>
            </a:r>
            <a:endParaRPr lang="pt-BR" sz="1800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55179" y="694938"/>
            <a:ext cx="4932589" cy="25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87" y="710979"/>
            <a:ext cx="8534400" cy="1507067"/>
          </a:xfrm>
        </p:spPr>
        <p:txBody>
          <a:bodyPr/>
          <a:lstStyle/>
          <a:p>
            <a:r>
              <a:rPr lang="pt-BR" dirty="0" smtClean="0"/>
              <a:t>Métodos preventivos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586" y="2502725"/>
            <a:ext cx="8534400" cy="3615267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Duplo casco: regulamentação IMO após acidente Exxon Valdez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Árvore de natal molhada</a:t>
            </a:r>
          </a:p>
          <a:p>
            <a:pPr lvl="1"/>
            <a:r>
              <a:rPr lang="pt-BR" sz="1600" dirty="0">
                <a:solidFill>
                  <a:schemeClr val="tx1"/>
                </a:solidFill>
              </a:rPr>
              <a:t>C</a:t>
            </a:r>
            <a:r>
              <a:rPr lang="pt-BR" sz="1600" dirty="0" smtClean="0">
                <a:solidFill>
                  <a:schemeClr val="tx1"/>
                </a:solidFill>
              </a:rPr>
              <a:t>ontém o óleo no reservatório se necessário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AutoShape 2" descr="Resultado de imagem para double h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0" name="Picture 4" descr="Resultado de imagem para double h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66" y="1377208"/>
            <a:ext cx="4463926" cy="20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m para arvore de natal molh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arvore de natal molh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Resultado de imagem para arvore de natal molh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8" name="Picture 12" descr="Resultado de imagem para arvore de natal molh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92" y="3633850"/>
            <a:ext cx="2552000" cy="29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2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515686-DCBE-46AC-8143-9E4689F5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16" y="5350933"/>
            <a:ext cx="8534400" cy="1507067"/>
          </a:xfrm>
        </p:spPr>
        <p:txBody>
          <a:bodyPr/>
          <a:lstStyle/>
          <a:p>
            <a:r>
              <a:rPr lang="pt-BR" dirty="0"/>
              <a:t>Série histórica de derramamento de óleo por </a:t>
            </a:r>
            <a:r>
              <a:rPr lang="pt-BR" dirty="0" err="1"/>
              <a:t>tankers</a:t>
            </a:r>
            <a:r>
              <a:rPr lang="pt-BR" dirty="0"/>
              <a:t>(ITOPF)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="" xmlns:a16="http://schemas.microsoft.com/office/drawing/2014/main" id="{9CDCCC08-9B62-4EF1-A2F9-7DA4D098C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16" y="193641"/>
            <a:ext cx="7990561" cy="528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E655BAB-E4E5-46BE-AA15-75DAA3DBAFF2}"/>
              </a:ext>
            </a:extLst>
          </p:cNvPr>
          <p:cNvSpPr txBox="1"/>
          <p:nvPr/>
        </p:nvSpPr>
        <p:spPr>
          <a:xfrm>
            <a:off x="9670093" y="801666"/>
            <a:ext cx="23134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Em 2017 houve</a:t>
            </a:r>
          </a:p>
          <a:p>
            <a:r>
              <a:rPr lang="pt-BR" dirty="0"/>
              <a:t>2 derramamentos</a:t>
            </a:r>
          </a:p>
          <a:p>
            <a:r>
              <a:rPr lang="pt-BR" dirty="0"/>
              <a:t>Grandes(&gt;700 </a:t>
            </a:r>
            <a:r>
              <a:rPr lang="pt-BR" dirty="0" err="1"/>
              <a:t>ton</a:t>
            </a:r>
            <a:r>
              <a:rPr lang="pt-BR" dirty="0"/>
              <a:t>)</a:t>
            </a:r>
          </a:p>
          <a:p>
            <a:r>
              <a:rPr lang="pt-BR" dirty="0"/>
              <a:t>4 médios(7&lt;V&lt;700)</a:t>
            </a:r>
          </a:p>
          <a:p>
            <a:endParaRPr lang="pt-BR" dirty="0"/>
          </a:p>
          <a:p>
            <a:r>
              <a:rPr lang="pt-BR" dirty="0"/>
              <a:t>E estes foram</a:t>
            </a:r>
          </a:p>
          <a:p>
            <a:r>
              <a:rPr lang="pt-BR" dirty="0"/>
              <a:t>Associados a </a:t>
            </a:r>
          </a:p>
          <a:p>
            <a:r>
              <a:rPr lang="pt-BR" dirty="0"/>
              <a:t>Acidentes entre</a:t>
            </a:r>
          </a:p>
          <a:p>
            <a:r>
              <a:rPr lang="pt-BR" dirty="0" err="1"/>
              <a:t>tankers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0241089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368</Words>
  <Application>Microsoft Office PowerPoint</Application>
  <PresentationFormat>Personalizar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Fatia</vt:lpstr>
      <vt:lpstr>Contaminação e Poluição por HIDROCARBONETOS</vt:lpstr>
      <vt:lpstr>Introdução</vt:lpstr>
      <vt:lpstr>Fontes de Poluição</vt:lpstr>
      <vt:lpstr>CONSEQUÊNCIAS</vt:lpstr>
      <vt:lpstr>REMEDIAÇÃO</vt:lpstr>
      <vt:lpstr>REMEDIAÇÃO</vt:lpstr>
      <vt:lpstr>REMEDIAÇÃO</vt:lpstr>
      <vt:lpstr>Métodos preventivos</vt:lpstr>
      <vt:lpstr>Série histórica de derramamento de óleo por tankers(ITOPF)</vt:lpstr>
      <vt:lpstr>Maiores vazamentos da história</vt:lpstr>
      <vt:lpstr>Número de derramamentos por década</vt:lpstr>
      <vt:lpstr>Apresentação do PowerPoint</vt:lpstr>
      <vt:lpstr>EXEMPLO Brasileiro: Vazamento na baía da Guanabara de 2000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Contaminação e Poluição por HIDROCARBONETOS</dc:title>
  <dc:creator>Raphael Enohata</dc:creator>
  <cp:lastModifiedBy>Usuario Temporario Naval</cp:lastModifiedBy>
  <cp:revision>17</cp:revision>
  <dcterms:created xsi:type="dcterms:W3CDTF">2018-08-23T12:20:16Z</dcterms:created>
  <dcterms:modified xsi:type="dcterms:W3CDTF">2018-08-23T15:15:18Z</dcterms:modified>
</cp:coreProperties>
</file>