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5" r:id="rId3"/>
    <p:sldId id="322" r:id="rId4"/>
    <p:sldId id="327" r:id="rId5"/>
    <p:sldId id="328" r:id="rId6"/>
    <p:sldId id="329" r:id="rId7"/>
    <p:sldId id="331" r:id="rId8"/>
    <p:sldId id="333" r:id="rId9"/>
    <p:sldId id="33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AEC"/>
    <a:srgbClr val="C3CFD3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79" d="100"/>
          <a:sy n="79" d="100"/>
        </p:scale>
        <p:origin x="10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3CB38F-3509-46C8-A579-6B974B32E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2BFD5-13DC-413B-9246-0EA3B69DE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31596A-550E-4F12-AF7E-ACE0FC713BD3}" type="datetime1">
              <a:rPr lang="pt-BR"/>
              <a:pPr>
                <a:defRPr/>
              </a:pPr>
              <a:t>08/05/2019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BCF56-1AB9-41A9-857B-A24ED9FC22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ED840-801B-41F0-B28D-E13A0A69F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223D12-DA3B-461D-A629-E0969D808F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DCE1F-43D3-4929-9ABB-46FAF42DE9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7D5F6-A3C6-40B4-A6AA-C87B4FC4E9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7EF592-2365-4528-8377-B4D31CC6AF15}" type="datetime1">
              <a:rPr lang="pt-BR"/>
              <a:pPr>
                <a:defRPr/>
              </a:pPr>
              <a:t>08/05/2019</a:t>
            </a:fld>
            <a:endParaRPr lang="pt-B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A36C8E9-15F2-453A-B547-25E08A1F4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82D9B8-ED06-4259-81DD-27AE36088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92A8E-6D3C-4D2C-8EFF-9A52D37A50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DD2D7-9670-4202-811D-E97B8A835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EC647-039F-4A18-B95B-7FBA10316D1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EC647-039F-4A18-B95B-7FBA10316D14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60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6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1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6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0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3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0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7/Lei/L13467.htm#art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7227E58-68ED-4B2F-BAB8-7B9F9FA407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2151094"/>
          </a:xfrm>
        </p:spPr>
        <p:txBody>
          <a:bodyPr>
            <a:normAutofit fontScale="90000"/>
          </a:bodyPr>
          <a:lstStyle/>
          <a:p>
            <a:r>
              <a:rPr lang="en-US" alt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Fundamentos e princípios do direito empresarial </a:t>
            </a:r>
            <a:r>
              <a:rPr lang="pt-BR" sz="2700" dirty="0"/>
              <a:t>(DCO0221)</a:t>
            </a:r>
            <a:br>
              <a:rPr lang="pt-BR" altLang="pt-BR" sz="2200" dirty="0">
                <a:ea typeface="ＭＳ Ｐゴシック" panose="020B0600070205080204" pitchFamily="34" charset="-128"/>
              </a:rPr>
            </a:br>
            <a:r>
              <a:rPr lang="en-US" altLang="pt-BR" sz="2200" dirty="0">
                <a:ea typeface="ＭＳ Ｐゴシック" panose="020B0600070205080204" pitchFamily="34" charset="-128"/>
              </a:rPr>
              <a:t> </a:t>
            </a:r>
            <a:br>
              <a:rPr lang="pt-BR" altLang="pt-BR" sz="2200" dirty="0">
                <a:ea typeface="ＭＳ Ｐゴシック" panose="020B0600070205080204" pitchFamily="34" charset="-128"/>
              </a:rPr>
            </a:br>
            <a:r>
              <a:rPr lang="pt-BR" altLang="pt-BR" sz="2200" dirty="0">
                <a:ea typeface="ＭＳ Ｐゴシック" panose="020B0600070205080204" pitchFamily="34" charset="-128"/>
              </a:rPr>
              <a:t>tema 12: </a:t>
            </a:r>
            <a:br>
              <a:rPr lang="pt-BR" altLang="pt-BR" sz="2200" dirty="0">
                <a:ea typeface="ＭＳ Ｐゴシック" panose="020B0600070205080204" pitchFamily="34" charset="-128"/>
              </a:rPr>
            </a:br>
            <a:r>
              <a:rPr lang="pt-BR" altLang="pt-BR" sz="2200" b="1" dirty="0">
                <a:ea typeface="ＭＳ Ｐゴシック" panose="020B0600070205080204" pitchFamily="34" charset="-128"/>
              </a:rPr>
              <a:t>Conceito de sociedade empresarial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B3CBA5D-C8D7-4089-B754-CEF7027E1B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447585" cy="1044529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1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Carlos Portugal Gouvêa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Universidade de São Paulo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FC760-011C-4DD6-878C-FE6A7005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422" y="5334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1. Sociedade como “contrato plurilateral” e “feixe de contratos”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15929-E214-4B6D-9428-6799E5BB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4572000"/>
          </a:xfrm>
        </p:spPr>
        <p:txBody>
          <a:bodyPr>
            <a:normAutofit/>
          </a:bodyPr>
          <a:lstStyle/>
          <a:p>
            <a:pPr algn="just"/>
            <a:r>
              <a:rPr lang="pt-BR" cap="small" dirty="0"/>
              <a:t>Ascarelli</a:t>
            </a:r>
            <a:r>
              <a:rPr lang="pt-BR" dirty="0"/>
              <a:t>, Tullio. O Contrato Plurilateral. In: </a:t>
            </a:r>
            <a:r>
              <a:rPr lang="pt-BR" i="1" dirty="0"/>
              <a:t>Problemas das Sociedades Anônimas e Direito Comparado</a:t>
            </a:r>
            <a:r>
              <a:rPr lang="pt-BR" dirty="0"/>
              <a:t>. São Paulo: Quorum, 2008, p. 372-452.</a:t>
            </a:r>
          </a:p>
          <a:p>
            <a:pPr marL="685800" lvl="3" indent="0" algn="just">
              <a:buNone/>
            </a:pPr>
            <a:r>
              <a:rPr lang="pt-BR" sz="1800" i="1" dirty="0"/>
              <a:t>“Essa categoria distingue-se, com efeito: a) pela possibilidade da participação de mais de duas partes; b) pelo fato de que, quanto a todas essas partes, decorrem do contrato, quer obrigações, de um lado, quer direitos, de outro.” </a:t>
            </a:r>
            <a:endParaRPr lang="en-US" sz="1800" i="1" cap="small" dirty="0"/>
          </a:p>
          <a:p>
            <a:pPr algn="just"/>
            <a:endParaRPr lang="en-US" cap="small" dirty="0"/>
          </a:p>
          <a:p>
            <a:pPr algn="just"/>
            <a:r>
              <a:rPr lang="en-US" cap="small" dirty="0"/>
              <a:t>Jensen</a:t>
            </a:r>
            <a:r>
              <a:rPr lang="en-US" dirty="0"/>
              <a:t>, Michael C.; </a:t>
            </a:r>
            <a:r>
              <a:rPr lang="en-US" cap="small" dirty="0"/>
              <a:t>Meckling</a:t>
            </a:r>
            <a:r>
              <a:rPr lang="en-US" dirty="0"/>
              <a:t>, William H. Theory of the Firm: Managerial Behaviour, Agency Costs and Ownership Structure. </a:t>
            </a:r>
            <a:r>
              <a:rPr lang="en-US" i="1" dirty="0"/>
              <a:t>Journal of Financial Economics</a:t>
            </a:r>
            <a:r>
              <a:rPr lang="en-US" dirty="0"/>
              <a:t>, v. 3, p. 305-360, 1976</a:t>
            </a:r>
          </a:p>
          <a:p>
            <a:pPr marL="685800" lvl="3" indent="0" algn="just">
              <a:buNone/>
            </a:pPr>
            <a:r>
              <a:rPr lang="en-US" sz="1800" i="1" dirty="0"/>
              <a:t>“</a:t>
            </a:r>
            <a:r>
              <a:rPr lang="en-US" sz="1800" i="1" u="sng" dirty="0"/>
              <a:t>Contractual relations are the essence of the firm</a:t>
            </a:r>
            <a:r>
              <a:rPr lang="en-US" sz="1800" i="1" dirty="0"/>
              <a:t>, not only with employees but with suppliers, customers, creditors, etc. (…) It is important to recognize that most organizations are simply legal fictions which serve as a nexus for a set of contracting relationships among individuals.” </a:t>
            </a:r>
            <a:endParaRPr lang="pt-BR" sz="18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2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D70CE-3F07-4112-99FE-DA3F8BE2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858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2. Características jurídicas básicas da Sociedade Anônima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F03B7B-61E4-40F3-BBB4-46879741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(i) Personalidade jurídica</a:t>
            </a:r>
          </a:p>
          <a:p>
            <a:pPr marL="0" indent="0" algn="just">
              <a:buNone/>
            </a:pPr>
            <a:r>
              <a:rPr lang="pt-BR" sz="2000" dirty="0"/>
              <a:t>(ii) Autonomia patrimonial: responsabilidade limitada e “blindagem da sociedade”</a:t>
            </a:r>
          </a:p>
          <a:p>
            <a:pPr marL="0" indent="0" algn="just">
              <a:buNone/>
            </a:pPr>
            <a:r>
              <a:rPr lang="pt-BR" sz="2000" dirty="0"/>
              <a:t>(iii) Ações transferíveis</a:t>
            </a:r>
          </a:p>
          <a:p>
            <a:pPr marL="0" indent="0" algn="just">
              <a:buNone/>
            </a:pPr>
            <a:r>
              <a:rPr lang="pt-BR" sz="2000" dirty="0"/>
              <a:t>(iv) Administração delegada com estrutura de conselho</a:t>
            </a:r>
          </a:p>
          <a:p>
            <a:pPr marL="0" indent="0" algn="just">
              <a:buNone/>
            </a:pPr>
            <a:r>
              <a:rPr lang="pt-BR" sz="2000" dirty="0"/>
              <a:t>(v) Propriedade compartilhada de investidores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 “</a:t>
            </a:r>
            <a:r>
              <a:rPr lang="pt-BR" sz="2000" i="1" dirty="0"/>
              <a:t>A principal função do direito societário é proporcionar às empresas uma forma jurídica que possua esses cinco atributos fundamentais</a:t>
            </a:r>
            <a:r>
              <a:rPr lang="pt-BR" sz="2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3534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8322-D095-4F5A-AFF8-388A38D9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44" y="914400"/>
            <a:ext cx="6852155" cy="1188720"/>
          </a:xfrm>
        </p:spPr>
        <p:txBody>
          <a:bodyPr>
            <a:normAutofit/>
          </a:bodyPr>
          <a:lstStyle/>
          <a:p>
            <a:r>
              <a:rPr lang="pt-BR" sz="2400" dirty="0"/>
              <a:t>3. Desconsideração da personalidade jurídica no CC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53160F8-ECD0-4B79-BEF2-E265BB57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25705"/>
              </p:ext>
            </p:extLst>
          </p:nvPr>
        </p:nvGraphicFramePr>
        <p:xfrm>
          <a:off x="1606044" y="2514600"/>
          <a:ext cx="6166356" cy="387259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83178">
                  <a:extLst>
                    <a:ext uri="{9D8B030D-6E8A-4147-A177-3AD203B41FA5}">
                      <a16:colId xmlns:a16="http://schemas.microsoft.com/office/drawing/2014/main" val="1681692502"/>
                    </a:ext>
                  </a:extLst>
                </a:gridCol>
                <a:gridCol w="3083178">
                  <a:extLst>
                    <a:ext uri="{9D8B030D-6E8A-4147-A177-3AD203B41FA5}">
                      <a16:colId xmlns:a16="http://schemas.microsoft.com/office/drawing/2014/main" val="853222609"/>
                    </a:ext>
                  </a:extLst>
                </a:gridCol>
              </a:tblGrid>
              <a:tr h="35266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Código Civil de 2002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9" marR="6302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</a:rPr>
                        <a:t>Medida Provisória nº 881, de 2019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9" marR="63029" marT="0" marB="0"/>
                </a:tc>
                <a:extLst>
                  <a:ext uri="{0D108BD9-81ED-4DB2-BD59-A6C34878D82A}">
                    <a16:rowId xmlns:a16="http://schemas.microsoft.com/office/drawing/2014/main" val="733868377"/>
                  </a:ext>
                </a:extLst>
              </a:tr>
              <a:tr h="233319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0" dirty="0">
                          <a:effectLst/>
                        </a:rPr>
                        <a:t>Art. 50. Em caso de abuso da personalidade jurídica, caracterizado pelo </a:t>
                      </a:r>
                      <a:r>
                        <a:rPr lang="pt-BR" sz="1400" b="0" u="sng" dirty="0">
                          <a:effectLst/>
                        </a:rPr>
                        <a:t>desvio de finalidade</a:t>
                      </a:r>
                      <a:r>
                        <a:rPr lang="pt-BR" sz="1400" b="0" dirty="0">
                          <a:effectLst/>
                        </a:rPr>
                        <a:t>, ou pela </a:t>
                      </a:r>
                      <a:r>
                        <a:rPr lang="pt-BR" sz="1400" b="0" u="sng" dirty="0">
                          <a:effectLst/>
                        </a:rPr>
                        <a:t>confusão patrimonial</a:t>
                      </a:r>
                      <a:r>
                        <a:rPr lang="pt-BR" sz="1400" b="0" dirty="0">
                          <a:effectLst/>
                        </a:rPr>
                        <a:t>, pode o juiz decidir, a requerimento da parte, ou do Ministério Público quando lhe couber intervir no processo, que os efeitos de certas e determinadas relações de obrigações sejam estendidos aos bens particulares dos administradores ou sócios da pessoa jurídica.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9" marR="63029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3048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Art. 50.  Em caso de abuso da personalidade jurídica, caracterizado pelo </a:t>
                      </a:r>
                      <a:r>
                        <a:rPr lang="pt-BR" sz="1400" u="sng" dirty="0">
                          <a:effectLst/>
                        </a:rPr>
                        <a:t>desvio de finalidade</a:t>
                      </a:r>
                      <a:r>
                        <a:rPr lang="pt-BR" sz="1400" u="none" dirty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ou pela </a:t>
                      </a:r>
                      <a:r>
                        <a:rPr lang="pt-BR" sz="1400" u="sng" dirty="0">
                          <a:effectLst/>
                        </a:rPr>
                        <a:t>confusão patrimonial</a:t>
                      </a:r>
                      <a:r>
                        <a:rPr lang="pt-BR" sz="1400" dirty="0">
                          <a:effectLst/>
                        </a:rPr>
                        <a:t>, pode o juiz, a requerimento da parte, ou do Ministério Público quando lhe couber intervir no processo, desconsiderá-la para que os efeitos de certas e determinadas relações de obrigações sejam estendidos aos bens particulares de administradores ou de sócios da pessoa jurídica </a:t>
                      </a:r>
                      <a:r>
                        <a:rPr lang="pt-BR" sz="1400" u="sng" dirty="0">
                          <a:effectLst/>
                        </a:rPr>
                        <a:t>beneficiados direta ou indiretamente pelo abuso.</a:t>
                      </a:r>
                      <a:r>
                        <a:rPr lang="pt-BR" sz="1400" dirty="0">
                          <a:effectLst/>
                        </a:rPr>
                        <a:t>     </a:t>
                      </a:r>
                    </a:p>
                    <a:p>
                      <a:pPr marL="71755" marR="71755" indent="3048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29" marR="63029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3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78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50B54-D75D-45BA-A074-7FFAAAEC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4419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2600" dirty="0"/>
              <a:t>§ 1º  Para fins do disposto neste artigo, desvio de finalidade é a </a:t>
            </a:r>
            <a:r>
              <a:rPr lang="pt-BR" sz="2600" u="sng" dirty="0"/>
              <a:t>utilização </a:t>
            </a:r>
            <a:r>
              <a:rPr lang="pt-BR" sz="2600" b="1" u="sng" dirty="0"/>
              <a:t>dolosa</a:t>
            </a:r>
            <a:r>
              <a:rPr lang="pt-BR" sz="2600" u="sng" dirty="0"/>
              <a:t> da pessoa jurídica</a:t>
            </a:r>
            <a:r>
              <a:rPr lang="pt-BR" sz="2600" dirty="0"/>
              <a:t> com o propósito de lesar credores e para a prática de atos ilícitos de qualquer natureza.    </a:t>
            </a:r>
          </a:p>
          <a:p>
            <a:pPr marL="0" indent="0" algn="just">
              <a:buNone/>
            </a:pPr>
            <a:r>
              <a:rPr lang="pt-BR" sz="2600" dirty="0"/>
              <a:t>§ 2º  Entende-se por confusão patrimonial a ausência de separação de fato entre os patrimônios, caracterizada por:     </a:t>
            </a:r>
          </a:p>
          <a:p>
            <a:pPr marL="0" indent="0" algn="just">
              <a:buNone/>
            </a:pPr>
            <a:r>
              <a:rPr lang="pt-BR" sz="2600" dirty="0"/>
              <a:t>I - cumprimento repetitivo pela sociedade de obrigações do sócio ou do administrador ou vice-versa;    </a:t>
            </a:r>
          </a:p>
          <a:p>
            <a:pPr marL="0" indent="0" algn="just">
              <a:buNone/>
            </a:pPr>
            <a:r>
              <a:rPr lang="pt-BR" sz="2600" dirty="0"/>
              <a:t>II - transferência de ativos ou de passivos sem efetivas contraprestações, exceto o de valor proporcionalmente insignificante; e     </a:t>
            </a:r>
          </a:p>
          <a:p>
            <a:pPr marL="0" indent="0" algn="just">
              <a:buNone/>
            </a:pPr>
            <a:r>
              <a:rPr lang="pt-BR" sz="2600" dirty="0"/>
              <a:t>III - outros atos de descumprimento da autonomia patrimonial.    </a:t>
            </a:r>
          </a:p>
          <a:p>
            <a:pPr marL="0" indent="0" algn="just">
              <a:buNone/>
            </a:pPr>
            <a:r>
              <a:rPr lang="pt-BR" sz="2600" dirty="0"/>
              <a:t>§ 3º  O disposto no </a:t>
            </a:r>
            <a:r>
              <a:rPr lang="pt-BR" sz="2600" i="1" dirty="0"/>
              <a:t>caput</a:t>
            </a:r>
            <a:r>
              <a:rPr lang="pt-BR" sz="2600" dirty="0"/>
              <a:t> e nos § 1º e § 2º também se aplica à extensão das obrigações de sócios ou de administradores à pessoa jurídica.    </a:t>
            </a:r>
          </a:p>
          <a:p>
            <a:pPr marL="0" indent="0" algn="just">
              <a:buNone/>
            </a:pPr>
            <a:r>
              <a:rPr lang="pt-BR" sz="2600" dirty="0"/>
              <a:t>§ 4º  A mera existência de grupo econômico sem a presença dos requisitos de que trata o </a:t>
            </a:r>
            <a:r>
              <a:rPr lang="pt-BR" sz="2600" i="1" dirty="0"/>
              <a:t>caput</a:t>
            </a:r>
            <a:r>
              <a:rPr lang="pt-BR" sz="2600" dirty="0"/>
              <a:t> não autoriza a desconsideração da personalidade da pessoa jurídica.      </a:t>
            </a:r>
          </a:p>
          <a:p>
            <a:pPr marL="0" indent="0" algn="just">
              <a:buNone/>
            </a:pPr>
            <a:r>
              <a:rPr lang="pt-BR" sz="2600" dirty="0"/>
              <a:t>§ 5º  Não constitui desvio de finalidade a mera expansão ou a alteração da finalidade original da atividade econômica específica da pessoa jurídica.       </a:t>
            </a:r>
          </a:p>
          <a:p>
            <a:pPr algn="just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DB220F-4C28-49BF-B864-DF3E1013F113}"/>
              </a:ext>
            </a:extLst>
          </p:cNvPr>
          <p:cNvSpPr txBox="1">
            <a:spLocks/>
          </p:cNvSpPr>
          <p:nvPr/>
        </p:nvSpPr>
        <p:spPr bwMode="black">
          <a:xfrm>
            <a:off x="1145922" y="685800"/>
            <a:ext cx="68521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3. Desconsideração da personalidade jurídica no CC</a:t>
            </a:r>
          </a:p>
        </p:txBody>
      </p:sp>
    </p:spTree>
    <p:extLst>
      <p:ext uri="{BB962C8B-B14F-4D97-AF65-F5344CB8AC3E}">
        <p14:creationId xmlns:p14="http://schemas.microsoft.com/office/powerpoint/2010/main" val="79429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8322-D095-4F5A-AFF8-388A38D9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23257"/>
            <a:ext cx="6928355" cy="1188720"/>
          </a:xfrm>
        </p:spPr>
        <p:txBody>
          <a:bodyPr>
            <a:normAutofit/>
          </a:bodyPr>
          <a:lstStyle/>
          <a:p>
            <a:r>
              <a:rPr lang="pt-BR" sz="2400" dirty="0"/>
              <a:t>4. Desconsideração da personalidade jurídica no CDC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50B54-D75D-45BA-A074-7FFAAAEC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4191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br>
              <a:rPr lang="pt-BR" b="1" dirty="0"/>
            </a:br>
            <a:r>
              <a:rPr lang="pt-BR" b="1" dirty="0"/>
              <a:t>Da Desconsideração da Personalidade Jurídica</a:t>
            </a:r>
          </a:p>
          <a:p>
            <a:pPr marL="0" indent="0" algn="just">
              <a:buNone/>
            </a:pPr>
            <a:r>
              <a:rPr lang="pt-BR" dirty="0"/>
              <a:t>Art. 28. O juiz poderá desconsiderar a personalidade jurídica da sociedade quando, em detrimento do consumidor, houver abuso de direito, excesso de poder, infração da lei, fato ou ato ilícito ou violação dos estatutos ou contrato social. A desconsideração também será efetivada quando houver falência, estado de insolvência, encerramento ou inatividade da pessoa jurídica provocados por má administração.</a:t>
            </a:r>
          </a:p>
          <a:p>
            <a:pPr marL="0" indent="0" algn="just">
              <a:buNone/>
            </a:pPr>
            <a:r>
              <a:rPr lang="pt-BR" dirty="0"/>
              <a:t>§ 1° (Vetado).</a:t>
            </a:r>
          </a:p>
          <a:p>
            <a:pPr marL="0" indent="0" algn="just">
              <a:buNone/>
            </a:pPr>
            <a:r>
              <a:rPr lang="pt-BR" dirty="0"/>
              <a:t>§ 2° As sociedades integrantes dos grupos societários e as sociedades controladas, são subsidiariamente responsáveis pelas obrigações decorrentes deste código.</a:t>
            </a:r>
          </a:p>
          <a:p>
            <a:pPr marL="0" indent="0" algn="just">
              <a:buNone/>
            </a:pPr>
            <a:r>
              <a:rPr lang="pt-BR" dirty="0"/>
              <a:t>§ 3° As sociedades consorciadas são solidariamente responsáveis pelas obrigações decorrentes deste código.</a:t>
            </a:r>
          </a:p>
          <a:p>
            <a:pPr marL="0" indent="0" algn="just">
              <a:buNone/>
            </a:pPr>
            <a:r>
              <a:rPr lang="pt-BR" dirty="0"/>
              <a:t>§ 4° As sociedades coligadas só responderão por culpa.</a:t>
            </a:r>
          </a:p>
          <a:p>
            <a:pPr marL="0" indent="0" algn="just">
              <a:buNone/>
            </a:pPr>
            <a:r>
              <a:rPr lang="pt-BR" dirty="0"/>
              <a:t>§ 5° </a:t>
            </a:r>
            <a:r>
              <a:rPr lang="pt-BR" u="sng" dirty="0"/>
              <a:t>Também poderá ser desconsiderada a pessoa jurídica sempre que sua personalidade for, de alguma forma, obstáculo ao ressarcimento de prejuízos causados aos consumidores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9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8322-D095-4F5A-AFF8-388A38D9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23257"/>
            <a:ext cx="7086600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5. Incidente de Desconsideração da personalidade jurídica no CPC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50B54-D75D-45BA-A074-7FFAAAEC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8153400" cy="4419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Art. 133. O incidente de desconsideração da personalidade jurídica será instaurado a pedido da parte ou do Ministério Público, quando lhe couber intervir no processo.</a:t>
            </a:r>
          </a:p>
          <a:p>
            <a:pPr marL="0" indent="0" algn="just">
              <a:buNone/>
            </a:pPr>
            <a:r>
              <a:rPr lang="pt-BR" dirty="0"/>
              <a:t>§ 1º O pedido de desconsideração da personalidade jurídica observará os </a:t>
            </a:r>
            <a:r>
              <a:rPr lang="pt-BR" u="sng" dirty="0"/>
              <a:t>pressupostos previstos em lei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§ 2º Aplica-se o disposto neste Capítulo à hipótese de desconsideração inversa da personalidade jurídica.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Desconsideração inversa </a:t>
            </a:r>
          </a:p>
          <a:p>
            <a:pPr marL="0" indent="0" algn="just">
              <a:buNone/>
            </a:pPr>
            <a:r>
              <a:rPr lang="pt-BR" dirty="0"/>
              <a:t>“É cabível a desconsideração da personalidade jurídica denominada "inversa" para alcançar bens de sócio que se valeu da pessoa jurídica para ocultar ou desviar bens pessoais, com prejuízo a terceiros” (IV Jornada de Direito Civil, Enunciado nº 283).</a:t>
            </a:r>
          </a:p>
          <a:p>
            <a:pPr algn="just"/>
            <a:r>
              <a:rPr lang="pt-BR" b="1" dirty="0"/>
              <a:t>CLT</a:t>
            </a:r>
            <a:r>
              <a:rPr lang="pt-BR" dirty="0"/>
              <a:t>: </a:t>
            </a:r>
          </a:p>
          <a:p>
            <a:pPr marL="0" indent="0" algn="just">
              <a:buNone/>
            </a:pPr>
            <a:r>
              <a:rPr lang="pt-BR" dirty="0"/>
              <a:t>Art. 855-A.  Aplica-se ao processo do trabalho o incidente de desconsideração da personalidade jurídica previsto nos arts. 133 a 137 da Lei no. 13.105, de 16 de março de 2015. 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13.467, de 2017)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10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FA844C-F73B-4E28-8D60-270C30F4D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08" t="673" r="1810" b="872"/>
          <a:stretch/>
        </p:blipFill>
        <p:spPr>
          <a:xfrm>
            <a:off x="4724400" y="533400"/>
            <a:ext cx="3886200" cy="60023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BE3DFC-6564-4EAC-93F3-ED9CF2DA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79" y="1890077"/>
            <a:ext cx="4138802" cy="462436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C3C69B8-A4FF-40C4-BD99-5D78D0F9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00" y="457200"/>
            <a:ext cx="2895600" cy="1188720"/>
          </a:xfrm>
        </p:spPr>
        <p:txBody>
          <a:bodyPr/>
          <a:lstStyle/>
          <a:p>
            <a:r>
              <a:rPr lang="pt-BR" dirty="0"/>
              <a:t>6. Caso ford pinto</a:t>
            </a:r>
          </a:p>
        </p:txBody>
      </p:sp>
    </p:spTree>
    <p:extLst>
      <p:ext uri="{BB962C8B-B14F-4D97-AF65-F5344CB8AC3E}">
        <p14:creationId xmlns:p14="http://schemas.microsoft.com/office/powerpoint/2010/main" val="267734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86935-864E-4D67-8176-F097587F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505968"/>
            <a:ext cx="2895600" cy="1188720"/>
          </a:xfrm>
        </p:spPr>
        <p:txBody>
          <a:bodyPr/>
          <a:lstStyle/>
          <a:p>
            <a:r>
              <a:rPr lang="pt-BR" dirty="0"/>
              <a:t>6. Caso ford pinto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7C553D-1FCF-43DA-B549-6116C70C5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5968"/>
            <a:ext cx="4621948" cy="58460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A1BE056-7ECF-4A86-8790-E7D9343DC9B0}"/>
              </a:ext>
            </a:extLst>
          </p:cNvPr>
          <p:cNvSpPr txBox="1"/>
          <p:nvPr/>
        </p:nvSpPr>
        <p:spPr>
          <a:xfrm>
            <a:off x="5166360" y="1981200"/>
            <a:ext cx="3901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117 processos individuais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Grimshaw v. Ford Motor Co. (1981)</a:t>
            </a:r>
          </a:p>
          <a:p>
            <a:r>
              <a:rPr lang="pt-BR" dirty="0"/>
              <a:t>Ação proposta no Condado de Orange, Califórnia, em fevereiro de 1978.</a:t>
            </a:r>
          </a:p>
          <a:p>
            <a:endParaRPr lang="pt-BR" dirty="0"/>
          </a:p>
          <a:p>
            <a:r>
              <a:rPr lang="pt-BR" u="sng" dirty="0"/>
              <a:t>Condenação</a:t>
            </a:r>
            <a:r>
              <a:rPr lang="pt-BR" dirty="0"/>
              <a:t>:</a:t>
            </a:r>
            <a:endParaRPr lang="en-US" dirty="0"/>
          </a:p>
          <a:p>
            <a:r>
              <a:rPr lang="en-US" dirty="0"/>
              <a:t>$127.8 milhões (</a:t>
            </a:r>
            <a:r>
              <a:rPr lang="en-US" i="1" dirty="0"/>
              <a:t>damages</a:t>
            </a:r>
            <a:r>
              <a:rPr lang="en-US" dirty="0"/>
              <a:t>) + </a:t>
            </a:r>
          </a:p>
          <a:p>
            <a:r>
              <a:rPr lang="en-US" dirty="0"/>
              <a:t>$125 milhões (</a:t>
            </a:r>
            <a:r>
              <a:rPr lang="en-US" i="1" dirty="0"/>
              <a:t>punitive damages</a:t>
            </a:r>
            <a:r>
              <a:rPr lang="en-US" dirty="0"/>
              <a:t>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Posterior redução dos </a:t>
            </a:r>
            <a:r>
              <a:rPr lang="en-US" b="1" i="1" dirty="0"/>
              <a:t>punitive damages</a:t>
            </a:r>
            <a:r>
              <a:rPr lang="en-US" b="1" dirty="0"/>
              <a:t> para $3.5 milhões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pelo</a:t>
            </a:r>
            <a:r>
              <a:rPr lang="en-US" b="1" dirty="0"/>
              <a:t> </a:t>
            </a:r>
            <a:r>
              <a:rPr lang="pt-BR" dirty="0"/>
              <a:t>tribunal de apelação da Califórnia, em maio de 1981.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362652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577</Words>
  <Application>Microsoft Office PowerPoint</Application>
  <PresentationFormat>Apresentação na tela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Gill Sans MT</vt:lpstr>
      <vt:lpstr>Times New Roman</vt:lpstr>
      <vt:lpstr>Wingdings</vt:lpstr>
      <vt:lpstr>Pacote</vt:lpstr>
      <vt:lpstr>Fundamentos e princípios do direito empresarial (DCO0221)   tema 12:  Conceito de sociedade empresarial</vt:lpstr>
      <vt:lpstr>1. Sociedade como “contrato plurilateral” e “feixe de contratos”</vt:lpstr>
      <vt:lpstr>2. Características jurídicas básicas da Sociedade Anônima</vt:lpstr>
      <vt:lpstr>3. Desconsideração da personalidade jurídica no CC</vt:lpstr>
      <vt:lpstr>Apresentação do PowerPoint</vt:lpstr>
      <vt:lpstr>4. Desconsideração da personalidade jurídica no CDC</vt:lpstr>
      <vt:lpstr>5. Incidente de Desconsideração da personalidade jurídica no CPC</vt:lpstr>
      <vt:lpstr>6. Caso ford pinto</vt:lpstr>
      <vt:lpstr>6. Caso ford pinto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e princípios do direito empresarial (DCO0221)   tema 12:  Conceito de sociedade empresarial</dc:title>
  <dc:creator>Yasmin Saba Relvas</dc:creator>
  <cp:lastModifiedBy>Yasmin Saba Relvas</cp:lastModifiedBy>
  <cp:revision>20</cp:revision>
  <dcterms:created xsi:type="dcterms:W3CDTF">2019-05-07T20:25:18Z</dcterms:created>
  <dcterms:modified xsi:type="dcterms:W3CDTF">2019-05-08T19:33:39Z</dcterms:modified>
</cp:coreProperties>
</file>