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259" r:id="rId4"/>
    <p:sldId id="264" r:id="rId5"/>
    <p:sldId id="263" r:id="rId6"/>
    <p:sldId id="270" r:id="rId7"/>
    <p:sldId id="265" r:id="rId8"/>
    <p:sldId id="268" r:id="rId9"/>
    <p:sldId id="266" r:id="rId10"/>
    <p:sldId id="267" r:id="rId11"/>
    <p:sldId id="260" r:id="rId12"/>
    <p:sldId id="261" r:id="rId13"/>
    <p:sldId id="262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80" r:id="rId22"/>
    <p:sldId id="281" r:id="rId23"/>
    <p:sldId id="326" r:id="rId24"/>
    <p:sldId id="327" r:id="rId25"/>
    <p:sldId id="282" r:id="rId26"/>
    <p:sldId id="283" r:id="rId27"/>
    <p:sldId id="286" r:id="rId28"/>
    <p:sldId id="285" r:id="rId29"/>
    <p:sldId id="287" r:id="rId30"/>
    <p:sldId id="288" r:id="rId31"/>
    <p:sldId id="289" r:id="rId32"/>
    <p:sldId id="291" r:id="rId33"/>
    <p:sldId id="294" r:id="rId34"/>
    <p:sldId id="296" r:id="rId35"/>
    <p:sldId id="297" r:id="rId36"/>
    <p:sldId id="298" r:id="rId37"/>
    <p:sldId id="292" r:id="rId38"/>
    <p:sldId id="328" r:id="rId39"/>
    <p:sldId id="293" r:id="rId40"/>
    <p:sldId id="301" r:id="rId41"/>
    <p:sldId id="302" r:id="rId42"/>
    <p:sldId id="304" r:id="rId43"/>
    <p:sldId id="305" r:id="rId44"/>
    <p:sldId id="306" r:id="rId45"/>
    <p:sldId id="308" r:id="rId46"/>
    <p:sldId id="309" r:id="rId47"/>
    <p:sldId id="310" r:id="rId48"/>
    <p:sldId id="311" r:id="rId49"/>
    <p:sldId id="312" r:id="rId50"/>
    <p:sldId id="314" r:id="rId51"/>
    <p:sldId id="315" r:id="rId52"/>
    <p:sldId id="317" r:id="rId53"/>
    <p:sldId id="318" r:id="rId54"/>
    <p:sldId id="319" r:id="rId55"/>
    <p:sldId id="329" r:id="rId56"/>
    <p:sldId id="320" r:id="rId57"/>
    <p:sldId id="321" r:id="rId58"/>
    <p:sldId id="323" r:id="rId59"/>
    <p:sldId id="322" r:id="rId60"/>
    <p:sldId id="324" r:id="rId61"/>
    <p:sldId id="325" r:id="rId6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4" autoAdjust="0"/>
    <p:restoredTop sz="94660"/>
  </p:normalViewPr>
  <p:slideViewPr>
    <p:cSldViewPr snapToGrid="0">
      <p:cViewPr varScale="1">
        <p:scale>
          <a:sx n="70" d="100"/>
          <a:sy n="70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29E91-C516-4689-BC68-5FB09893A39F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37A64-5F6B-4577-A7B7-A6444AECFD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948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F82948-305E-444E-9B4C-A2B35F74A3D9}" type="slidenum">
              <a:rPr lang="pt-BR" altLang="pt-BR">
                <a:latin typeface="Calibri" panose="020F0502020204030204" pitchFamily="34" charset="0"/>
              </a:rPr>
              <a:pPr/>
              <a:t>9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274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EE3311-FA46-4FD4-ACBD-9C5BC676ED86}" type="slidenum">
              <a:rPr lang="pt-BR" altLang="pt-BR"/>
              <a:pPr/>
              <a:t>36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8046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63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874AA3-570A-4A3C-95E4-2F246ECBA571}" type="slidenum">
              <a:rPr lang="pt-BR" altLang="pt-BR"/>
              <a:pPr/>
              <a:t>37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5061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25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EC29D2-BA47-4E65-BEEB-9568178B3C8A}" type="slidenum">
              <a:rPr lang="pt-BR" altLang="pt-BR"/>
              <a:pPr/>
              <a:t>39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7457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1C6FB9-2457-45AE-8FF0-D98BD085F25C}" type="slidenum">
              <a:rPr lang="pt-BR" altLang="pt-BR"/>
              <a:pPr/>
              <a:t>47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9269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pt-BR" dirty="0"/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57EC1D-8FB2-42C7-B29B-2ABC83AF7BCE}" type="slidenum">
              <a:rPr lang="pt-BR" altLang="pt-BR"/>
              <a:pPr/>
              <a:t>48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8816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EEEFCD-36C8-4D82-B9A0-47F90308EA30}" type="slidenum">
              <a:rPr lang="pt-BR" altLang="pt-BR"/>
              <a:pPr/>
              <a:t>49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7230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78BB77-E7B5-4872-AB78-8DA54CC87347}" type="slidenum">
              <a:rPr lang="pt-BR" altLang="pt-BR"/>
              <a:pPr/>
              <a:t>50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066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677319-1566-4207-919A-C7E5C80B589A}" type="slidenum">
              <a:rPr lang="pt-BR" altLang="pt-BR"/>
              <a:pPr/>
              <a:t>51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4820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A74896-B331-4137-8A71-6170AE82BC44}" type="slidenum">
              <a:rPr lang="pt-BR" altLang="pt-BR"/>
              <a:pPr/>
              <a:t>60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2837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BDBBC4-E56B-43B6-8604-9D1794DE391A}" type="slidenum">
              <a:rPr lang="pt-BR" altLang="pt-BR"/>
              <a:pPr/>
              <a:t>61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129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1A919D-395F-495E-A340-B249E5D54CA9}" type="slidenum">
              <a:rPr lang="pt-BR" altLang="pt-BR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984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2E66AC-A643-4C4A-87E2-72DA51281258}" type="slidenum">
              <a:rPr lang="pt-BR" altLang="pt-BR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3061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6926BD-F633-4414-96D6-EA9F390F4A10}" type="slidenum">
              <a:rPr lang="pt-BR" altLang="pt-BR"/>
              <a:pPr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3107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570AA5-83B2-46B6-917F-97F2CF18A442}" type="slidenum">
              <a:rPr lang="pt-BR" altLang="pt-BR"/>
              <a:pPr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2614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EA43C6-3E2D-4503-A953-45532DE3EEF1}" type="slidenum">
              <a:rPr lang="pt-BR" altLang="pt-BR"/>
              <a:pPr/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8523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D877E2-C44B-4362-A97E-100553BB861A}" type="slidenum">
              <a:rPr lang="pt-BR" altLang="pt-BR"/>
              <a:pPr/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5954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C76307-F37D-4591-9334-1F91FFFEC103}" type="slidenum">
              <a:rPr lang="pt-BR" altLang="pt-BR"/>
              <a:pPr/>
              <a:t>34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9714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001" indent="-3019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7694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0771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3849" indent="-24153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B18834-D0BF-4EE9-8661-25D7B79D07A9}" type="slidenum">
              <a:rPr lang="pt-BR" altLang="pt-BR"/>
              <a:pPr/>
              <a:t>35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276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4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35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2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981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30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96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97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730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94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3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AC50B-666E-49AE-9B92-EA1CDF39030B}" type="datetimeFigureOut">
              <a:rPr lang="pt-BR" smtClean="0"/>
              <a:t>22/10/2020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82DFD-43DB-4F6B-9CC0-5A556449D7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lidamarnunes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elidamarnunes@usp.b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2" y="210266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464957" y="707571"/>
            <a:ext cx="9340514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Disciplina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ACH4106-Biologia do Corpo Humano</a:t>
            </a:r>
            <a:endParaRPr lang="pt-BR" altLang="en-US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Aula: 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09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4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SISTEMA DIGESTÓRIO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Prof. </a:t>
            </a:r>
            <a:r>
              <a:rPr lang="pt-BR" altLang="en-US" sz="26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Elidamar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Nunes de Carvalho Lima 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email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pt-BR" altLang="en-US" sz="2600" dirty="0">
                <a:solidFill>
                  <a:srgbClr val="7030A0"/>
                </a:solidFill>
                <a:cs typeface="Times New Roman" panose="02020603050405020304" pitchFamily="18" charset="0"/>
                <a:hlinkClick r:id="rId3"/>
              </a:rPr>
              <a:t>elidamarnunes@gmail.com</a:t>
            </a: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São Paulo, 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22 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de 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Outubro de 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2020</a:t>
            </a: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</a:pPr>
            <a:endParaRPr lang="pt-BR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77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MASTIGAÇÃO, DEGLUTIÇÃO E O MOVIMENTO PERISTÁLTICO</a:t>
            </a:r>
          </a:p>
        </p:txBody>
      </p:sp>
      <p:pic>
        <p:nvPicPr>
          <p:cNvPr id="9220" name="Picture 2" descr="http://2.bp.blogspot.com/_9J9dTKbTx4E/Si2z8ouI53I/AAAAAAAAADc/YoiSsKFsC7w/s400/img_esofa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636838"/>
            <a:ext cx="2514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://3.bp.blogspot.com/_Nk2kbgGSAUo/TC1JleO2EcI/AAAAAAAAAMk/ZvKzbmqGSak/s1600/Postagem+mastiga%C3%A7%C3%A3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997200"/>
            <a:ext cx="4608512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10</a:t>
            </a:fld>
            <a:endParaRPr lang="pt-BR"/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Ação Mecânica 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4248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961565" y="1360196"/>
            <a:ext cx="8830101" cy="45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t-BR" altLang="pt-BR" sz="2000" dirty="0" smtClean="0">
                <a:latin typeface="Verdana" panose="020B0604030504040204" pitchFamily="34" charset="0"/>
              </a:rPr>
              <a:t>Todos </a:t>
            </a:r>
            <a:r>
              <a:rPr lang="pt-BR" altLang="pt-BR" sz="2000" dirty="0">
                <a:latin typeface="Verdana" panose="020B0604030504040204" pitchFamily="34" charset="0"/>
              </a:rPr>
              <a:t>os animais, seres heterotróficos,</a:t>
            </a:r>
            <a:r>
              <a:rPr lang="pt-BR" altLang="pt-BR" sz="2400" dirty="0">
                <a:latin typeface="Verdana" panose="020B0604030504040204" pitchFamily="34" charset="0"/>
              </a:rPr>
              <a:t> </a:t>
            </a:r>
            <a:r>
              <a:rPr lang="pt-BR" altLang="pt-BR" sz="2000" dirty="0">
                <a:latin typeface="Verdana" panose="020B0604030504040204" pitchFamily="34" charset="0"/>
              </a:rPr>
              <a:t>necessitam de vários nutrientes: proteínas, lipídios, glicídios, vitaminas, água e sais minerais.</a:t>
            </a: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pt-BR" altLang="pt-BR" sz="2000" dirty="0" smtClean="0">
              <a:latin typeface="Verdana" panose="020B060403050404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t-BR" altLang="pt-BR" sz="2000" dirty="0" smtClean="0">
                <a:latin typeface="Verdana" panose="020B0604030504040204" pitchFamily="34" charset="0"/>
              </a:rPr>
              <a:t>Estes </a:t>
            </a:r>
            <a:r>
              <a:rPr lang="pt-BR" altLang="pt-BR" sz="2000" dirty="0">
                <a:latin typeface="Verdana" panose="020B0604030504040204" pitchFamily="34" charset="0"/>
              </a:rPr>
              <a:t>nutrientes encontram-se nos alimentos em uma forma complexa.</a:t>
            </a: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pt-BR" altLang="pt-BR" sz="2000" dirty="0" smtClean="0">
              <a:latin typeface="Verdana" panose="020B060403050404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pt-BR" altLang="pt-BR" sz="2000" dirty="0" smtClean="0">
                <a:latin typeface="Verdana" panose="020B0604030504040204" pitchFamily="34" charset="0"/>
              </a:rPr>
              <a:t>Assim</a:t>
            </a:r>
            <a:r>
              <a:rPr lang="pt-BR" altLang="pt-BR" sz="2000" dirty="0">
                <a:latin typeface="Verdana" panose="020B0604030504040204" pitchFamily="34" charset="0"/>
              </a:rPr>
              <a:t>, eles precisam ser transformados em moléculas simples, passíveis de absorção e utilização pelas células no seu metabolismo. </a:t>
            </a:r>
          </a:p>
        </p:txBody>
      </p:sp>
      <p:pic>
        <p:nvPicPr>
          <p:cNvPr id="5" name="Picture 8" descr="masci%20digestivo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5" y="1761641"/>
            <a:ext cx="2538100" cy="429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11</a:t>
            </a:fld>
            <a:endParaRPr lang="pt-BR"/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Digestão e sistema digestivo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715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sl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4" b="12961"/>
          <a:stretch>
            <a:fillRect/>
          </a:stretch>
        </p:blipFill>
        <p:spPr bwMode="auto">
          <a:xfrm>
            <a:off x="156925" y="3032421"/>
            <a:ext cx="7676890" cy="331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440567" y="1602216"/>
            <a:ext cx="7393248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 smtClean="0">
                <a:latin typeface="Verdana" panose="020B0604030504040204" pitchFamily="34" charset="0"/>
              </a:rPr>
              <a:t>O </a:t>
            </a:r>
            <a:r>
              <a:rPr lang="pt-BR" altLang="pt-BR" sz="1800" dirty="0">
                <a:latin typeface="Verdana" panose="020B0604030504040204" pitchFamily="34" charset="0"/>
              </a:rPr>
              <a:t>sistema digestivo é constituído pelo tubo digestivo e pelos órgãos anexos.</a:t>
            </a:r>
          </a:p>
        </p:txBody>
      </p:sp>
      <p:pic>
        <p:nvPicPr>
          <p:cNvPr id="5" name="Picture 5" descr="sl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 b="13251"/>
          <a:stretch>
            <a:fillRect/>
          </a:stretch>
        </p:blipFill>
        <p:spPr bwMode="auto">
          <a:xfrm>
            <a:off x="7738281" y="3535542"/>
            <a:ext cx="4175266" cy="228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284190" y="2988524"/>
            <a:ext cx="28067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t-BR" altLang="pt-BR" sz="2000" dirty="0">
                <a:latin typeface="Verdana" panose="020B0604030504040204" pitchFamily="34" charset="0"/>
              </a:rPr>
              <a:t>Anatomia - boca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12</a:t>
            </a:fld>
            <a:endParaRPr lang="pt-BR"/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Digestão e sistema digestivo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890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1919287" y="1690688"/>
            <a:ext cx="1002250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000" dirty="0" smtClean="0">
                <a:latin typeface="Verdana" panose="020B0604030504040204" pitchFamily="34" charset="0"/>
              </a:rPr>
              <a:t>Os </a:t>
            </a:r>
            <a:r>
              <a:rPr lang="pt-BR" altLang="pt-BR" sz="2000" dirty="0">
                <a:latin typeface="Verdana" panose="020B0604030504040204" pitchFamily="34" charset="0"/>
              </a:rPr>
              <a:t>alimentos sofrem, durante a digestão, uma ação mecânica e uma ação química.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000" dirty="0">
                <a:latin typeface="Verdana" panose="020B0604030504040204" pitchFamily="34" charset="0"/>
              </a:rPr>
              <a:t>A ação mecânica, controlada por estímulos nervosos, é desenvolvida pela língua, pelos dentes e pelos movimentos peristálticos que ocorrem ao longo de todo o tubo digestivo.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000" dirty="0">
                <a:latin typeface="Verdana" panose="020B0604030504040204" pitchFamily="34" charset="0"/>
              </a:rPr>
              <a:t>A ação química, controlada por estímulos hormonais e nervosos, é provocada pelos sucos digestivos, produzidos pelos diferentes órgãos do sistema digestivo.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000" dirty="0">
                <a:latin typeface="Verdana" panose="020B0604030504040204" pitchFamily="34" charset="0"/>
              </a:rPr>
              <a:t>Estes sucos possuem, em sua maioria, enzimas digestivas que são chamadas genericamente de </a:t>
            </a:r>
            <a:r>
              <a:rPr lang="pt-BR" altLang="pt-BR" sz="2000" dirty="0" err="1">
                <a:latin typeface="Verdana" panose="020B0604030504040204" pitchFamily="34" charset="0"/>
              </a:rPr>
              <a:t>hidrolases</a:t>
            </a:r>
            <a:r>
              <a:rPr lang="pt-BR" altLang="pt-BR" sz="2000" dirty="0">
                <a:latin typeface="Verdana" panose="020B0604030504040204" pitchFamily="34" charset="0"/>
              </a:rPr>
              <a:t>, uma vez que catalisam reações químicas de hidrólise.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dirty="0">
              <a:latin typeface="Verdana" panose="020B0604030504040204" pitchFamily="34" charset="0"/>
            </a:endParaRPr>
          </a:p>
        </p:txBody>
      </p:sp>
      <p:pic>
        <p:nvPicPr>
          <p:cNvPr id="9220" name="Picture 5" descr="sl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 r="70953" b="41943"/>
          <a:stretch>
            <a:fillRect/>
          </a:stretch>
        </p:blipFill>
        <p:spPr bwMode="auto">
          <a:xfrm>
            <a:off x="0" y="2478846"/>
            <a:ext cx="18716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13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Digestão – Ações mecânica e química 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05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368490" y="1690688"/>
            <a:ext cx="1155965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400" dirty="0" smtClean="0">
                <a:latin typeface="Verdana" panose="020B0604030504040204" pitchFamily="34" charset="0"/>
              </a:rPr>
              <a:t>O </a:t>
            </a:r>
            <a:r>
              <a:rPr lang="pt-BR" altLang="pt-BR" sz="2400" dirty="0">
                <a:latin typeface="Verdana" panose="020B0604030504040204" pitchFamily="34" charset="0"/>
              </a:rPr>
              <a:t>processo digestivo inicia-se na boca pela ação mecânica dos dentes que trituram e moem na os alimentos. A saliva, produzida pelas glândulas salivares contém uma substância, a mucina, que tem a função de umedecer e lubrificar os alimentos.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4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400" dirty="0">
                <a:latin typeface="Verdana" panose="020B0604030504040204" pitchFamily="34" charset="0"/>
              </a:rPr>
              <a:t>Em associação, existe a amilase salivar ou ptialina, responsável pela transformação do amido em maltose. A atividade desta enzima é possível devido ao pH alcalino existente na boca.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400" b="1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400" dirty="0">
                <a:latin typeface="Verdana" panose="020B0604030504040204" pitchFamily="34" charset="0"/>
              </a:rPr>
              <a:t>A ação conjunta desses agentes e da língua tem como resultado a formação do bolo alimentar, que vai ser deglutido para a faringe.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14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Processo digestivo 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3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http://www.afh.bio.br/digest/img/Diges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636838"/>
            <a:ext cx="34559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852738" y="2072411"/>
            <a:ext cx="1512888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2400" dirty="0"/>
              <a:t>    BOCA</a:t>
            </a:r>
          </a:p>
        </p:txBody>
      </p:sp>
      <p:pic>
        <p:nvPicPr>
          <p:cNvPr id="14341" name="Picture 4" descr="http://www.afh.bio.br/digest/img/Digest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213100"/>
            <a:ext cx="28797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http://www.afh.bio.br/digest/img/Digest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484314"/>
            <a:ext cx="381635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CaixaDeTexto 6"/>
          <p:cNvSpPr txBox="1">
            <a:spLocks noChangeArrowheads="1"/>
          </p:cNvSpPr>
          <p:nvPr/>
        </p:nvSpPr>
        <p:spPr bwMode="auto">
          <a:xfrm>
            <a:off x="8832851" y="3357563"/>
            <a:ext cx="112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 AMARGO</a:t>
            </a:r>
          </a:p>
        </p:txBody>
      </p:sp>
      <p:sp>
        <p:nvSpPr>
          <p:cNvPr id="14344" name="CaixaDeTexto 7"/>
          <p:cNvSpPr txBox="1">
            <a:spLocks noChangeArrowheads="1"/>
          </p:cNvSpPr>
          <p:nvPr/>
        </p:nvSpPr>
        <p:spPr bwMode="auto">
          <a:xfrm>
            <a:off x="8975726" y="4437064"/>
            <a:ext cx="1846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AZEDO OU ACIDO</a:t>
            </a:r>
          </a:p>
        </p:txBody>
      </p:sp>
      <p:sp>
        <p:nvSpPr>
          <p:cNvPr id="14345" name="CaixaDeTexto 8"/>
          <p:cNvSpPr txBox="1">
            <a:spLocks noChangeArrowheads="1"/>
          </p:cNvSpPr>
          <p:nvPr/>
        </p:nvSpPr>
        <p:spPr bwMode="auto">
          <a:xfrm>
            <a:off x="8975726" y="5229225"/>
            <a:ext cx="1089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SALGADO</a:t>
            </a:r>
          </a:p>
        </p:txBody>
      </p:sp>
      <p:sp>
        <p:nvSpPr>
          <p:cNvPr id="14346" name="CaixaDeTexto 9"/>
          <p:cNvSpPr txBox="1">
            <a:spLocks noChangeArrowheads="1"/>
          </p:cNvSpPr>
          <p:nvPr/>
        </p:nvSpPr>
        <p:spPr bwMode="auto">
          <a:xfrm>
            <a:off x="9120188" y="5876925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DOCE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15</a:t>
            </a:fld>
            <a:endParaRPr lang="pt-BR"/>
          </a:p>
        </p:txBody>
      </p:sp>
      <p:sp>
        <p:nvSpPr>
          <p:cNvPr id="13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" name="Picture 2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Digestão – Ações mecânica e química 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3886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ortaldoprofessor.mec.gov.br/storage/discovirtual/aulas/1134/imagens/AMENDOIM_digestao_ETAP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97" y="1670074"/>
            <a:ext cx="6491784" cy="48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16</a:t>
            </a:fld>
            <a:endParaRPr lang="pt-BR"/>
          </a:p>
        </p:txBody>
      </p:sp>
      <p:sp>
        <p:nvSpPr>
          <p:cNvPr id="4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Digestão – Ações mecânica e química 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5403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Grupo 2"/>
          <p:cNvGrpSpPr>
            <a:grpSpLocks/>
          </p:cNvGrpSpPr>
          <p:nvPr/>
        </p:nvGrpSpPr>
        <p:grpSpPr bwMode="auto">
          <a:xfrm>
            <a:off x="5160963" y="1423989"/>
            <a:ext cx="5022850" cy="4695825"/>
            <a:chOff x="3636819" y="1423988"/>
            <a:chExt cx="5022850" cy="4695824"/>
          </a:xfrm>
        </p:grpSpPr>
        <p:sp>
          <p:nvSpPr>
            <p:cNvPr id="31748" name="Text Box 4"/>
            <p:cNvSpPr txBox="1">
              <a:spLocks noChangeArrowheads="1"/>
            </p:cNvSpPr>
            <p:nvPr/>
          </p:nvSpPr>
          <p:spPr bwMode="auto">
            <a:xfrm>
              <a:off x="4770294" y="1423988"/>
              <a:ext cx="2700337" cy="3968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pt-BR" altLang="pt-BR" sz="2000">
                  <a:latin typeface="+mn-lt"/>
                </a:rPr>
                <a:t>Alimento na boca</a:t>
              </a:r>
            </a:p>
          </p:txBody>
        </p:sp>
        <p:grpSp>
          <p:nvGrpSpPr>
            <p:cNvPr id="29702" name="Grupo 1"/>
            <p:cNvGrpSpPr>
              <a:grpSpLocks/>
            </p:cNvGrpSpPr>
            <p:nvPr/>
          </p:nvGrpSpPr>
          <p:grpSpPr bwMode="auto">
            <a:xfrm>
              <a:off x="3636819" y="1857375"/>
              <a:ext cx="5022850" cy="4262437"/>
              <a:chOff x="3699525" y="1857375"/>
              <a:chExt cx="5022850" cy="4262437"/>
            </a:xfrm>
          </p:grpSpPr>
          <p:sp>
            <p:nvSpPr>
              <p:cNvPr id="31749" name="Text Box 5"/>
              <p:cNvSpPr txBox="1">
                <a:spLocks noChangeArrowheads="1"/>
              </p:cNvSpPr>
              <p:nvPr/>
            </p:nvSpPr>
            <p:spPr bwMode="auto">
              <a:xfrm>
                <a:off x="4586937" y="2205038"/>
                <a:ext cx="3913188" cy="7080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pt-BR" altLang="pt-BR" sz="2000" dirty="0">
                    <a:latin typeface="+mn-lt"/>
                  </a:rPr>
                  <a:t>Contração reflexa dos músculos </a:t>
                </a:r>
                <a:r>
                  <a:rPr lang="pt-BR" altLang="pt-BR" sz="2000" dirty="0" err="1">
                    <a:latin typeface="+mn-lt"/>
                  </a:rPr>
                  <a:t>digástrico</a:t>
                </a:r>
                <a:r>
                  <a:rPr lang="pt-BR" altLang="pt-BR" sz="2000" dirty="0">
                    <a:latin typeface="+mn-lt"/>
                  </a:rPr>
                  <a:t>  e </a:t>
                </a:r>
                <a:r>
                  <a:rPr lang="pt-BR" altLang="pt-BR" sz="2000" dirty="0" err="1">
                    <a:latin typeface="+mn-lt"/>
                  </a:rPr>
                  <a:t>pterigóide</a:t>
                </a:r>
                <a:r>
                  <a:rPr lang="pt-BR" altLang="pt-BR" sz="2000" dirty="0">
                    <a:latin typeface="+mn-lt"/>
                  </a:rPr>
                  <a:t> lateral </a:t>
                </a:r>
              </a:p>
            </p:txBody>
          </p:sp>
          <p:sp>
            <p:nvSpPr>
              <p:cNvPr id="31751" name="Text Box 7"/>
              <p:cNvSpPr txBox="1">
                <a:spLocks noChangeArrowheads="1"/>
              </p:cNvSpPr>
              <p:nvPr/>
            </p:nvSpPr>
            <p:spPr bwMode="auto">
              <a:xfrm>
                <a:off x="3699525" y="4440237"/>
                <a:ext cx="5022850" cy="70802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pt-BR" altLang="pt-BR" sz="2000" dirty="0">
                    <a:latin typeface="+mn-lt"/>
                  </a:rPr>
                  <a:t>Estiramento dos músculos masseter, </a:t>
                </a:r>
                <a:r>
                  <a:rPr lang="pt-BR" altLang="pt-BR" sz="2000" dirty="0" err="1">
                    <a:latin typeface="+mn-lt"/>
                  </a:rPr>
                  <a:t>pterigóide</a:t>
                </a:r>
                <a:r>
                  <a:rPr lang="pt-BR" altLang="pt-BR" sz="2000" dirty="0">
                    <a:latin typeface="+mn-lt"/>
                  </a:rPr>
                  <a:t> medial e temporal</a:t>
                </a:r>
              </a:p>
            </p:txBody>
          </p:sp>
          <p:sp>
            <p:nvSpPr>
              <p:cNvPr id="31752" name="Text Box 8"/>
              <p:cNvSpPr txBox="1">
                <a:spLocks noChangeArrowheads="1"/>
              </p:cNvSpPr>
              <p:nvPr/>
            </p:nvSpPr>
            <p:spPr bwMode="auto">
              <a:xfrm>
                <a:off x="5507687" y="5722937"/>
                <a:ext cx="1757363" cy="3968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pt-BR" altLang="pt-BR" sz="2000" dirty="0">
                    <a:latin typeface="+mn-lt"/>
                  </a:rPr>
                  <a:t>Boca fecha</a:t>
                </a:r>
              </a:p>
            </p:txBody>
          </p:sp>
          <p:sp>
            <p:nvSpPr>
              <p:cNvPr id="31755" name="Text Box 11"/>
              <p:cNvSpPr txBox="1">
                <a:spLocks noChangeArrowheads="1"/>
              </p:cNvSpPr>
              <p:nvPr/>
            </p:nvSpPr>
            <p:spPr bwMode="auto">
              <a:xfrm>
                <a:off x="5471175" y="3373438"/>
                <a:ext cx="1625600" cy="39687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pt-BR" altLang="pt-BR" sz="2000" dirty="0">
                    <a:latin typeface="+mn-lt"/>
                  </a:rPr>
                  <a:t>Boca abre</a:t>
                </a:r>
              </a:p>
            </p:txBody>
          </p:sp>
          <p:sp>
            <p:nvSpPr>
              <p:cNvPr id="31756" name="AutoShape 12"/>
              <p:cNvSpPr>
                <a:spLocks noChangeArrowheads="1"/>
              </p:cNvSpPr>
              <p:nvPr/>
            </p:nvSpPr>
            <p:spPr bwMode="auto">
              <a:xfrm>
                <a:off x="6068075" y="1857375"/>
                <a:ext cx="203200" cy="377825"/>
              </a:xfrm>
              <a:prstGeom prst="downArrow">
                <a:avLst>
                  <a:gd name="adj1" fmla="val 50000"/>
                  <a:gd name="adj2" fmla="val 46484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>
                  <a:latin typeface="+mn-lt"/>
                </a:endParaRPr>
              </a:p>
            </p:txBody>
          </p:sp>
          <p:sp>
            <p:nvSpPr>
              <p:cNvPr id="31757" name="AutoShape 13"/>
              <p:cNvSpPr>
                <a:spLocks noChangeArrowheads="1"/>
              </p:cNvSpPr>
              <p:nvPr/>
            </p:nvSpPr>
            <p:spPr bwMode="auto">
              <a:xfrm>
                <a:off x="6068075" y="2962275"/>
                <a:ext cx="203200" cy="377825"/>
              </a:xfrm>
              <a:prstGeom prst="downArrow">
                <a:avLst>
                  <a:gd name="adj1" fmla="val 50000"/>
                  <a:gd name="adj2" fmla="val 46484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>
                  <a:latin typeface="+mn-lt"/>
                </a:endParaRPr>
              </a:p>
            </p:txBody>
          </p:sp>
          <p:sp>
            <p:nvSpPr>
              <p:cNvPr id="31758" name="AutoShape 14"/>
              <p:cNvSpPr>
                <a:spLocks noChangeArrowheads="1"/>
              </p:cNvSpPr>
              <p:nvPr/>
            </p:nvSpPr>
            <p:spPr bwMode="auto">
              <a:xfrm>
                <a:off x="6109350" y="3875088"/>
                <a:ext cx="203200" cy="377825"/>
              </a:xfrm>
              <a:prstGeom prst="downArrow">
                <a:avLst>
                  <a:gd name="adj1" fmla="val 50000"/>
                  <a:gd name="adj2" fmla="val 46484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>
                  <a:latin typeface="+mn-lt"/>
                </a:endParaRPr>
              </a:p>
            </p:txBody>
          </p:sp>
          <p:sp>
            <p:nvSpPr>
              <p:cNvPr id="31759" name="AutoShape 15"/>
              <p:cNvSpPr>
                <a:spLocks noChangeArrowheads="1"/>
              </p:cNvSpPr>
              <p:nvPr/>
            </p:nvSpPr>
            <p:spPr bwMode="auto">
              <a:xfrm>
                <a:off x="6182375" y="5175249"/>
                <a:ext cx="203200" cy="377825"/>
              </a:xfrm>
              <a:prstGeom prst="downArrow">
                <a:avLst>
                  <a:gd name="adj1" fmla="val 50000"/>
                  <a:gd name="adj2" fmla="val 46484"/>
                </a:avLst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>
                  <a:latin typeface="+mn-lt"/>
                </a:endParaRPr>
              </a:p>
            </p:txBody>
          </p:sp>
        </p:grpSp>
      </p:grpSp>
      <p:pic>
        <p:nvPicPr>
          <p:cNvPr id="29700" name="Picture 17" descr="mastigaç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63" y="1907682"/>
            <a:ext cx="2300375" cy="236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27188" y="4814998"/>
            <a:ext cx="4736381" cy="1815882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latin typeface="+mn-lt"/>
              </a:rPr>
              <a:t> Mastigação 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latin typeface="+mn-lt"/>
              </a:rPr>
              <a:t> Fase oral da deglutição</a:t>
            </a:r>
          </a:p>
          <a:p>
            <a:pPr marL="457200" indent="-457200" algn="just" eaLnBrk="1" hangingPunct="1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latin typeface="+mn-lt"/>
              </a:rPr>
              <a:t> Produção de saliva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17</a:t>
            </a:fld>
            <a:endParaRPr lang="pt-BR"/>
          </a:p>
        </p:txBody>
      </p:sp>
      <p:sp>
        <p:nvSpPr>
          <p:cNvPr id="18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9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Digestão – Ações mecânica e química 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2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6861720" y="1805714"/>
            <a:ext cx="5029201" cy="4486275"/>
            <a:chOff x="2405" y="1126"/>
            <a:chExt cx="3168" cy="2826"/>
          </a:xfrm>
        </p:grpSpPr>
        <p:pic>
          <p:nvPicPr>
            <p:cNvPr id="33796" name="Picture 4" descr="salivar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" y="1493"/>
              <a:ext cx="2132" cy="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4189" y="1126"/>
              <a:ext cx="13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>
                  <a:latin typeface="Tahoma" panose="020B0604030504040204" pitchFamily="34" charset="0"/>
                </a:rPr>
                <a:t>Glândula parótida</a:t>
              </a:r>
            </a:p>
          </p:txBody>
        </p:sp>
        <p:sp>
          <p:nvSpPr>
            <p:cNvPr id="33798" name="Text Box 6"/>
            <p:cNvSpPr txBox="1">
              <a:spLocks noChangeArrowheads="1"/>
            </p:cNvSpPr>
            <p:nvPr/>
          </p:nvSpPr>
          <p:spPr bwMode="auto">
            <a:xfrm>
              <a:off x="4272" y="2938"/>
              <a:ext cx="130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>
                  <a:latin typeface="Tahoma" panose="020B0604030504040204" pitchFamily="34" charset="0"/>
                </a:rPr>
                <a:t>Glândula submandibular</a:t>
              </a:r>
            </a:p>
          </p:txBody>
        </p:sp>
        <p:sp>
          <p:nvSpPr>
            <p:cNvPr id="33799" name="Text Box 7"/>
            <p:cNvSpPr txBox="1">
              <a:spLocks noChangeArrowheads="1"/>
            </p:cNvSpPr>
            <p:nvPr/>
          </p:nvSpPr>
          <p:spPr bwMode="auto">
            <a:xfrm>
              <a:off x="2405" y="3548"/>
              <a:ext cx="130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>
                  <a:latin typeface="Tahoma" panose="020B0604030504040204" pitchFamily="34" charset="0"/>
                </a:rPr>
                <a:t>Glândula sublingual</a:t>
              </a:r>
            </a:p>
          </p:txBody>
        </p:sp>
        <p:sp>
          <p:nvSpPr>
            <p:cNvPr id="33800" name="Line 8"/>
            <p:cNvSpPr>
              <a:spLocks noChangeShapeType="1"/>
            </p:cNvSpPr>
            <p:nvPr/>
          </p:nvSpPr>
          <p:spPr bwMode="auto">
            <a:xfrm flipH="1">
              <a:off x="4494" y="1345"/>
              <a:ext cx="245" cy="36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1" name="Line 9"/>
            <p:cNvSpPr>
              <a:spLocks noChangeShapeType="1"/>
            </p:cNvSpPr>
            <p:nvPr/>
          </p:nvSpPr>
          <p:spPr bwMode="auto">
            <a:xfrm flipV="1">
              <a:off x="3116" y="2950"/>
              <a:ext cx="262" cy="62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802" name="Line 10"/>
            <p:cNvSpPr>
              <a:spLocks noChangeShapeType="1"/>
            </p:cNvSpPr>
            <p:nvPr/>
          </p:nvSpPr>
          <p:spPr bwMode="auto">
            <a:xfrm flipH="1">
              <a:off x="3944" y="3072"/>
              <a:ext cx="58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8246" y="3184435"/>
            <a:ext cx="6204104" cy="2185214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/>
              <a:t>Funções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400" dirty="0"/>
              <a:t>1- Misturar o alimento com a saliva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400" dirty="0"/>
              <a:t>2- Reduzir o tamanho das partículas alimentares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400" dirty="0"/>
              <a:t>3- Misturar os glicídios com a amilase salivar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18</a:t>
            </a:fld>
            <a:endParaRPr lang="pt-BR"/>
          </a:p>
        </p:txBody>
      </p:sp>
      <p:sp>
        <p:nvSpPr>
          <p:cNvPr id="15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Boca – mastigação e secreção salivar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81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3" name="Group 24"/>
          <p:cNvGrpSpPr>
            <a:grpSpLocks/>
          </p:cNvGrpSpPr>
          <p:nvPr/>
        </p:nvGrpSpPr>
        <p:grpSpPr bwMode="auto">
          <a:xfrm>
            <a:off x="6350594" y="1645598"/>
            <a:ext cx="5029200" cy="4486275"/>
            <a:chOff x="2405" y="1126"/>
            <a:chExt cx="3168" cy="2826"/>
          </a:xfrm>
        </p:grpSpPr>
        <p:pic>
          <p:nvPicPr>
            <p:cNvPr id="35857" name="Picture 4" descr="salivar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" y="1493"/>
              <a:ext cx="2132" cy="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8" name="Text Box 6"/>
            <p:cNvSpPr txBox="1">
              <a:spLocks noChangeArrowheads="1"/>
            </p:cNvSpPr>
            <p:nvPr/>
          </p:nvSpPr>
          <p:spPr bwMode="auto">
            <a:xfrm>
              <a:off x="4189" y="1126"/>
              <a:ext cx="13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>
                  <a:latin typeface="Tahoma" panose="020B0604030504040204" pitchFamily="34" charset="0"/>
                </a:rPr>
                <a:t>Glândula parótida</a:t>
              </a:r>
            </a:p>
          </p:txBody>
        </p:sp>
        <p:sp>
          <p:nvSpPr>
            <p:cNvPr id="35859" name="Text Box 7"/>
            <p:cNvSpPr txBox="1">
              <a:spLocks noChangeArrowheads="1"/>
            </p:cNvSpPr>
            <p:nvPr/>
          </p:nvSpPr>
          <p:spPr bwMode="auto">
            <a:xfrm>
              <a:off x="4272" y="2938"/>
              <a:ext cx="130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>
                  <a:latin typeface="Tahoma" panose="020B0604030504040204" pitchFamily="34" charset="0"/>
                </a:rPr>
                <a:t>Glândula submandibular</a:t>
              </a:r>
            </a:p>
          </p:txBody>
        </p:sp>
        <p:sp>
          <p:nvSpPr>
            <p:cNvPr id="35860" name="Text Box 8"/>
            <p:cNvSpPr txBox="1">
              <a:spLocks noChangeArrowheads="1"/>
            </p:cNvSpPr>
            <p:nvPr/>
          </p:nvSpPr>
          <p:spPr bwMode="auto">
            <a:xfrm>
              <a:off x="2405" y="3548"/>
              <a:ext cx="130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>
                  <a:latin typeface="Tahoma" panose="020B0604030504040204" pitchFamily="34" charset="0"/>
                </a:rPr>
                <a:t>Glândula sublingual</a:t>
              </a:r>
            </a:p>
          </p:txBody>
        </p:sp>
        <p:sp>
          <p:nvSpPr>
            <p:cNvPr id="35861" name="Line 9"/>
            <p:cNvSpPr>
              <a:spLocks noChangeShapeType="1"/>
            </p:cNvSpPr>
            <p:nvPr/>
          </p:nvSpPr>
          <p:spPr bwMode="auto">
            <a:xfrm flipH="1">
              <a:off x="4494" y="1345"/>
              <a:ext cx="245" cy="36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862" name="Line 10"/>
            <p:cNvSpPr>
              <a:spLocks noChangeShapeType="1"/>
            </p:cNvSpPr>
            <p:nvPr/>
          </p:nvSpPr>
          <p:spPr bwMode="auto">
            <a:xfrm flipV="1">
              <a:off x="3116" y="2950"/>
              <a:ext cx="262" cy="62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863" name="Line 11"/>
            <p:cNvSpPr>
              <a:spLocks noChangeShapeType="1"/>
            </p:cNvSpPr>
            <p:nvPr/>
          </p:nvSpPr>
          <p:spPr bwMode="auto">
            <a:xfrm flipH="1">
              <a:off x="3944" y="3072"/>
              <a:ext cx="585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5844" name="Text Box 12"/>
          <p:cNvSpPr txBox="1">
            <a:spLocks noChangeArrowheads="1"/>
          </p:cNvSpPr>
          <p:nvPr/>
        </p:nvSpPr>
        <p:spPr bwMode="auto">
          <a:xfrm>
            <a:off x="2481263" y="1608138"/>
            <a:ext cx="296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800"/>
          </a:p>
        </p:txBody>
      </p:sp>
      <p:grpSp>
        <p:nvGrpSpPr>
          <p:cNvPr id="35845" name="Group 25"/>
          <p:cNvGrpSpPr>
            <a:grpSpLocks/>
          </p:cNvGrpSpPr>
          <p:nvPr/>
        </p:nvGrpSpPr>
        <p:grpSpPr bwMode="auto">
          <a:xfrm>
            <a:off x="925199" y="1601964"/>
            <a:ext cx="3890962" cy="4622800"/>
            <a:chOff x="206" y="925"/>
            <a:chExt cx="2451" cy="2912"/>
          </a:xfrm>
        </p:grpSpPr>
        <p:sp>
          <p:nvSpPr>
            <p:cNvPr id="35846" name="Text Box 13"/>
            <p:cNvSpPr txBox="1">
              <a:spLocks noChangeArrowheads="1"/>
            </p:cNvSpPr>
            <p:nvPr/>
          </p:nvSpPr>
          <p:spPr bwMode="auto">
            <a:xfrm>
              <a:off x="663" y="925"/>
              <a:ext cx="13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>
                  <a:latin typeface="Tahoma" panose="020B0604030504040204" pitchFamily="34" charset="0"/>
                </a:rPr>
                <a:t>Alimento na boca</a:t>
              </a:r>
            </a:p>
          </p:txBody>
        </p:sp>
        <p:sp>
          <p:nvSpPr>
            <p:cNvPr id="35847" name="Text Box 14"/>
            <p:cNvSpPr txBox="1">
              <a:spLocks noChangeArrowheads="1"/>
            </p:cNvSpPr>
            <p:nvPr/>
          </p:nvSpPr>
          <p:spPr bwMode="auto">
            <a:xfrm>
              <a:off x="441" y="1367"/>
              <a:ext cx="19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>
                  <a:latin typeface="Tahoma" panose="020B0604030504040204" pitchFamily="34" charset="0"/>
                </a:rPr>
                <a:t>Estimula receptores táteis</a:t>
              </a:r>
            </a:p>
          </p:txBody>
        </p:sp>
        <p:sp>
          <p:nvSpPr>
            <p:cNvPr id="35848" name="Text Box 15"/>
            <p:cNvSpPr txBox="1">
              <a:spLocks noChangeArrowheads="1"/>
            </p:cNvSpPr>
            <p:nvPr/>
          </p:nvSpPr>
          <p:spPr bwMode="auto">
            <a:xfrm>
              <a:off x="206" y="1768"/>
              <a:ext cx="245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>
                  <a:latin typeface="Tahoma" panose="020B0604030504040204" pitchFamily="34" charset="0"/>
                </a:rPr>
                <a:t>Nervos glossofaríngeo e facial</a:t>
              </a:r>
            </a:p>
          </p:txBody>
        </p:sp>
        <p:sp>
          <p:nvSpPr>
            <p:cNvPr id="35849" name="Text Box 16"/>
            <p:cNvSpPr txBox="1">
              <a:spLocks noChangeArrowheads="1"/>
            </p:cNvSpPr>
            <p:nvPr/>
          </p:nvSpPr>
          <p:spPr bwMode="auto">
            <a:xfrm>
              <a:off x="336" y="2264"/>
              <a:ext cx="21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>
                  <a:latin typeface="Tahoma" panose="020B0604030504040204" pitchFamily="34" charset="0"/>
                </a:rPr>
                <a:t>Centro salivação - bulbo</a:t>
              </a:r>
            </a:p>
          </p:txBody>
        </p:sp>
        <p:sp>
          <p:nvSpPr>
            <p:cNvPr id="35850" name="Text Box 17"/>
            <p:cNvSpPr txBox="1">
              <a:spLocks noChangeArrowheads="1"/>
            </p:cNvSpPr>
            <p:nvPr/>
          </p:nvSpPr>
          <p:spPr bwMode="auto">
            <a:xfrm>
              <a:off x="249" y="2710"/>
              <a:ext cx="231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>
                  <a:latin typeface="Tahoma" panose="020B0604030504040204" pitchFamily="34" charset="0"/>
                </a:rPr>
                <a:t>Fibras parassimpáticas dos nervos glossofaríngeo e facial</a:t>
              </a:r>
            </a:p>
          </p:txBody>
        </p:sp>
        <p:sp>
          <p:nvSpPr>
            <p:cNvPr id="35851" name="Text Box 18"/>
            <p:cNvSpPr txBox="1">
              <a:spLocks noChangeArrowheads="1"/>
            </p:cNvSpPr>
            <p:nvPr/>
          </p:nvSpPr>
          <p:spPr bwMode="auto">
            <a:xfrm>
              <a:off x="463" y="3395"/>
              <a:ext cx="183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2000">
                  <a:latin typeface="Tahoma" panose="020B0604030504040204" pitchFamily="34" charset="0"/>
                </a:rPr>
                <a:t>Estimulam glândulas salivares</a:t>
              </a:r>
            </a:p>
          </p:txBody>
        </p:sp>
        <p:sp>
          <p:nvSpPr>
            <p:cNvPr id="35852" name="Line 19"/>
            <p:cNvSpPr>
              <a:spLocks noChangeShapeType="1"/>
            </p:cNvSpPr>
            <p:nvPr/>
          </p:nvSpPr>
          <p:spPr bwMode="auto">
            <a:xfrm>
              <a:off x="1283" y="1161"/>
              <a:ext cx="0" cy="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3" name="Line 20"/>
            <p:cNvSpPr>
              <a:spLocks noChangeShapeType="1"/>
            </p:cNvSpPr>
            <p:nvPr/>
          </p:nvSpPr>
          <p:spPr bwMode="auto">
            <a:xfrm>
              <a:off x="1298" y="1594"/>
              <a:ext cx="0" cy="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4" name="Line 21"/>
            <p:cNvSpPr>
              <a:spLocks noChangeShapeType="1"/>
            </p:cNvSpPr>
            <p:nvPr/>
          </p:nvSpPr>
          <p:spPr bwMode="auto">
            <a:xfrm>
              <a:off x="1305" y="2013"/>
              <a:ext cx="0" cy="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5" name="Line 22"/>
            <p:cNvSpPr>
              <a:spLocks noChangeShapeType="1"/>
            </p:cNvSpPr>
            <p:nvPr/>
          </p:nvSpPr>
          <p:spPr bwMode="auto">
            <a:xfrm>
              <a:off x="1314" y="2519"/>
              <a:ext cx="0" cy="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856" name="Line 23"/>
            <p:cNvSpPr>
              <a:spLocks noChangeShapeType="1"/>
            </p:cNvSpPr>
            <p:nvPr/>
          </p:nvSpPr>
          <p:spPr bwMode="auto">
            <a:xfrm>
              <a:off x="1332" y="3130"/>
              <a:ext cx="0" cy="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19</a:t>
            </a:fld>
            <a:endParaRPr lang="pt-BR"/>
          </a:p>
        </p:txBody>
      </p:sp>
      <p:sp>
        <p:nvSpPr>
          <p:cNvPr id="2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Salivação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125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63907" y="304800"/>
            <a:ext cx="5405846" cy="922871"/>
          </a:xfrm>
        </p:spPr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latin typeface="+mn-lt"/>
              </a:rPr>
              <a:t>ROTEIRO-CONTEÚDO</a:t>
            </a:r>
            <a:endParaRPr lang="pt-B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263907" y="1784532"/>
            <a:ext cx="570443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pt-BR" sz="2800" b="1" dirty="0" smtClean="0"/>
              <a:t>Sistema Digestório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....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8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5"/>
          <p:cNvSpPr txBox="1">
            <a:spLocks noChangeArrowheads="1"/>
          </p:cNvSpPr>
          <p:nvPr/>
        </p:nvSpPr>
        <p:spPr bwMode="auto">
          <a:xfrm>
            <a:off x="2576138" y="2267934"/>
            <a:ext cx="7189787" cy="2677656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latin typeface="+mn-lt"/>
              </a:rPr>
              <a:t>Possui 2 tipos de secreção:</a:t>
            </a:r>
          </a:p>
          <a:p>
            <a:pPr marL="457200" indent="-457200" algn="just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pt-BR" sz="2800" dirty="0">
                <a:latin typeface="+mn-lt"/>
              </a:rPr>
              <a:t>Secreção serosa – contém a ptialina</a:t>
            </a:r>
          </a:p>
          <a:p>
            <a:pPr marL="457200" indent="-457200" algn="just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pt-BR" sz="2800" dirty="0">
                <a:latin typeface="+mn-lt"/>
              </a:rPr>
              <a:t>Secreção mucosa – contém mucina que lubrifica e protege. Possui PH entre 6 e 7.4, favorável a ação digestiva da ptialina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20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Salivação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69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0710" y="1805714"/>
            <a:ext cx="8269890" cy="441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7188" indent="-3571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406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altLang="pt-BR" sz="1800" b="1" dirty="0">
                <a:latin typeface="Arial" panose="020B0604020202020204" pitchFamily="34" charset="0"/>
              </a:rPr>
              <a:t>Órgão exócrino e endócrino que digere os alimentos e secreta hormônios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altLang="pt-BR" sz="1800" b="1" dirty="0">
                <a:latin typeface="Arial" panose="020B0604020202020204" pitchFamily="34" charset="0"/>
              </a:rPr>
              <a:t>É uma dilatação do tubo digestivo onde o bolo alimentar é processado até formar um  fluido viscoso – quimo</a:t>
            </a:r>
          </a:p>
          <a:p>
            <a:pPr algn="just" eaLnBrk="1" hangingPunct="1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altLang="pt-BR" sz="1800" b="1" dirty="0">
                <a:latin typeface="Arial" panose="020B0604020202020204" pitchFamily="34" charset="0"/>
              </a:rPr>
              <a:t>Digestão do alimento – ácido clorídrico, pepsina, lipase gástrica, e produção de hormônios (</a:t>
            </a:r>
            <a:r>
              <a:rPr lang="pt-BR" altLang="pt-BR" sz="1800" b="1" dirty="0" err="1">
                <a:latin typeface="Arial" panose="020B0604020202020204" pitchFamily="34" charset="0"/>
              </a:rPr>
              <a:t>gastrina</a:t>
            </a:r>
            <a:r>
              <a:rPr lang="pt-BR" altLang="pt-BR" sz="1800" b="1" dirty="0">
                <a:latin typeface="Arial" panose="020B0604020202020204" pitchFamily="34" charset="0"/>
              </a:rPr>
              <a:t>, </a:t>
            </a:r>
            <a:r>
              <a:rPr lang="pt-BR" altLang="pt-BR" sz="1800" b="1" dirty="0" err="1">
                <a:latin typeface="Arial" panose="020B0604020202020204" pitchFamily="34" charset="0"/>
              </a:rPr>
              <a:t>grelina</a:t>
            </a:r>
            <a:r>
              <a:rPr lang="pt-BR" altLang="pt-BR" sz="1800" b="1" dirty="0">
                <a:latin typeface="Arial" panose="020B0604020202020204" pitchFamily="34" charset="0"/>
              </a:rPr>
              <a:t>, </a:t>
            </a:r>
            <a:r>
              <a:rPr lang="pt-BR" altLang="pt-BR" sz="1800" b="1" dirty="0" err="1">
                <a:latin typeface="Arial" panose="020B0604020202020204" pitchFamily="34" charset="0"/>
              </a:rPr>
              <a:t>etc</a:t>
            </a:r>
            <a:r>
              <a:rPr lang="pt-BR" altLang="pt-BR" sz="180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altLang="pt-BR" sz="1800" b="1" dirty="0">
                <a:latin typeface="Arial" panose="020B0604020202020204" pitchFamily="34" charset="0"/>
              </a:rPr>
              <a:t>Três regiões com estruturas histológicas diferentes: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pt-BR" altLang="pt-BR" sz="1800" b="1" dirty="0">
                <a:latin typeface="Arial" panose="020B0604020202020204" pitchFamily="34" charset="0"/>
              </a:rPr>
              <a:t>	Cárdia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pt-BR" altLang="pt-BR" sz="1800" b="1" dirty="0">
                <a:latin typeface="Arial" panose="020B0604020202020204" pitchFamily="34" charset="0"/>
              </a:rPr>
              <a:t> Fundo	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pt-BR" altLang="pt-BR" sz="1800" b="1" dirty="0">
                <a:latin typeface="Arial" panose="020B0604020202020204" pitchFamily="34" charset="0"/>
              </a:rPr>
              <a:t> Corpo </a:t>
            </a:r>
          </a:p>
          <a:p>
            <a:pPr lvl="1" eaLnBrk="1" hangingPunct="1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pt-BR" altLang="pt-BR" sz="1800" b="1" dirty="0">
                <a:latin typeface="Arial" panose="020B0604020202020204" pitchFamily="34" charset="0"/>
              </a:rPr>
              <a:t>	Antro/Piloro</a:t>
            </a:r>
          </a:p>
        </p:txBody>
      </p:sp>
      <p:grpSp>
        <p:nvGrpSpPr>
          <p:cNvPr id="206853" name="Group 5"/>
          <p:cNvGrpSpPr>
            <a:grpSpLocks/>
          </p:cNvGrpSpPr>
          <p:nvPr/>
        </p:nvGrpSpPr>
        <p:grpSpPr bwMode="auto">
          <a:xfrm>
            <a:off x="8980227" y="1937982"/>
            <a:ext cx="2613618" cy="2949252"/>
            <a:chOff x="3408" y="2064"/>
            <a:chExt cx="2277" cy="2177"/>
          </a:xfrm>
        </p:grpSpPr>
        <p:pic>
          <p:nvPicPr>
            <p:cNvPr id="5125" name="Picture 6" descr="ESTOMAGO"/>
            <p:cNvPicPr>
              <a:picLocks noChangeAspect="1" noChangeArrowheads="1"/>
            </p:cNvPicPr>
            <p:nvPr/>
          </p:nvPicPr>
          <p:blipFill>
            <a:blip r:embed="rId2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50" t="8827" b="18004"/>
            <a:stretch>
              <a:fillRect/>
            </a:stretch>
          </p:blipFill>
          <p:spPr bwMode="auto">
            <a:xfrm>
              <a:off x="3408" y="2064"/>
              <a:ext cx="2277" cy="217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26" name="Group 7"/>
            <p:cNvGrpSpPr>
              <a:grpSpLocks/>
            </p:cNvGrpSpPr>
            <p:nvPr/>
          </p:nvGrpSpPr>
          <p:grpSpPr bwMode="auto">
            <a:xfrm>
              <a:off x="3408" y="2282"/>
              <a:ext cx="910" cy="598"/>
              <a:chOff x="3480" y="2282"/>
              <a:chExt cx="910" cy="598"/>
            </a:xfrm>
          </p:grpSpPr>
          <p:sp>
            <p:nvSpPr>
              <p:cNvPr id="5127" name="Rectangle 8"/>
              <p:cNvSpPr>
                <a:spLocks noChangeArrowheads="1"/>
              </p:cNvSpPr>
              <p:nvPr/>
            </p:nvSpPr>
            <p:spPr bwMode="auto">
              <a:xfrm>
                <a:off x="3480" y="2282"/>
                <a:ext cx="512" cy="4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pt-BR" altLang="pt-BR">
                  <a:solidFill>
                    <a:schemeClr val="bg1"/>
                  </a:solidFill>
                </a:endParaRPr>
              </a:p>
            </p:txBody>
          </p:sp>
          <p:sp>
            <p:nvSpPr>
              <p:cNvPr id="5128" name="Rectangle 9"/>
              <p:cNvSpPr>
                <a:spLocks noChangeArrowheads="1"/>
              </p:cNvSpPr>
              <p:nvPr/>
            </p:nvSpPr>
            <p:spPr bwMode="auto">
              <a:xfrm>
                <a:off x="3981" y="2608"/>
                <a:ext cx="409" cy="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pt-BR" altLang="pt-BR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21</a:t>
            </a:fld>
            <a:endParaRPr lang="pt-BR"/>
          </a:p>
        </p:txBody>
      </p:sp>
      <p:sp>
        <p:nvSpPr>
          <p:cNvPr id="10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652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/>
          <p:cNvSpPr txBox="1">
            <a:spLocks noChangeArrowheads="1"/>
          </p:cNvSpPr>
          <p:nvPr/>
        </p:nvSpPr>
        <p:spPr bwMode="auto">
          <a:xfrm>
            <a:off x="600501" y="1524001"/>
            <a:ext cx="11286699" cy="312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7338" indent="-2873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Glândulas gástricas – 2 a 3 litros de suco gástrico por dia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Suco gástrico – água, </a:t>
            </a:r>
            <a:r>
              <a:rPr lang="pt-BR" altLang="pt-BR" dirty="0" err="1">
                <a:latin typeface="Arial" panose="020B0604020202020204" pitchFamily="34" charset="0"/>
              </a:rPr>
              <a:t>HCl</a:t>
            </a:r>
            <a:r>
              <a:rPr lang="pt-BR" altLang="pt-BR" dirty="0">
                <a:latin typeface="Arial" panose="020B0604020202020204" pitchFamily="34" charset="0"/>
              </a:rPr>
              <a:t>, </a:t>
            </a:r>
            <a:r>
              <a:rPr lang="pt-BR" altLang="pt-BR" dirty="0" err="1">
                <a:latin typeface="Arial" panose="020B0604020202020204" pitchFamily="34" charset="0"/>
              </a:rPr>
              <a:t>pepsinogênio</a:t>
            </a:r>
            <a:r>
              <a:rPr lang="pt-BR" altLang="pt-BR" dirty="0">
                <a:latin typeface="Arial" panose="020B0604020202020204" pitchFamily="34" charset="0"/>
              </a:rPr>
              <a:t> (pepsina), lipase gástrica e muco (protetor)</a:t>
            </a:r>
          </a:p>
          <a:p>
            <a:pPr algn="just" eaLnBrk="1" hangingPunct="1">
              <a:lnSpc>
                <a:spcPct val="120000"/>
              </a:lnSpc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O quimo é lançado no duodeno (intestino delgado) de forma intermitente graças a contração coordenada da camada muscular e o relaxamento do esfíncter pilórico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22</a:t>
            </a:fld>
            <a:endParaRPr lang="pt-BR"/>
          </a:p>
        </p:txBody>
      </p:sp>
      <p:sp>
        <p:nvSpPr>
          <p:cNvPr id="5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Estômago - </a:t>
            </a:r>
            <a:r>
              <a:rPr lang="pt-BR" sz="2800" b="1" i="1" dirty="0" err="1" smtClean="0">
                <a:solidFill>
                  <a:srgbClr val="0070C0"/>
                </a:solidFill>
                <a:latin typeface="+mn-lt"/>
              </a:rPr>
              <a:t>Histofisiologia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7610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Picture 4" descr="5a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6561" r="7092" b="51125"/>
          <a:stretch>
            <a:fillRect/>
          </a:stretch>
        </p:blipFill>
        <p:spPr bwMode="auto">
          <a:xfrm>
            <a:off x="640562" y="3207224"/>
            <a:ext cx="4612681" cy="309896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683064" y="3207224"/>
            <a:ext cx="5658225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000" dirty="0">
                <a:latin typeface="Arial" panose="020B0604020202020204" pitchFamily="34" charset="0"/>
              </a:rPr>
              <a:t>1 Epitélio </a:t>
            </a:r>
            <a:r>
              <a:rPr lang="pt-BR" altLang="pt-BR" sz="2000" dirty="0" err="1">
                <a:latin typeface="Arial" panose="020B0604020202020204" pitchFamily="34" charset="0"/>
              </a:rPr>
              <a:t>mucossecretor</a:t>
            </a:r>
            <a:endParaRPr lang="pt-BR" altLang="pt-BR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pt-BR" sz="2000" dirty="0">
                <a:latin typeface="Arial" panose="020B0604020202020204" pitchFamily="34" charset="0"/>
              </a:rPr>
              <a:t>   Lâmina própria c/glândulas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2000" dirty="0">
                <a:latin typeface="Arial" panose="020B0604020202020204" pitchFamily="34" charset="0"/>
              </a:rPr>
              <a:t>2 Muscular da mucosa (ML)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2000" dirty="0">
                <a:latin typeface="Arial" panose="020B0604020202020204" pitchFamily="34" charset="0"/>
              </a:rPr>
              <a:t>3 Submucosa (T. C. denso)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2000" dirty="0">
                <a:latin typeface="Arial" panose="020B0604020202020204" pitchFamily="34" charset="0"/>
              </a:rPr>
              <a:t>4 Muscular Externa (ML)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2000" dirty="0">
                <a:latin typeface="Arial" panose="020B0604020202020204" pitchFamily="34" charset="0"/>
              </a:rPr>
              <a:t>5 Serosa (tecido conjuntivo e </a:t>
            </a:r>
            <a:r>
              <a:rPr lang="pt-BR" altLang="pt-BR" sz="2000" dirty="0" err="1">
                <a:latin typeface="Arial" panose="020B0604020202020204" pitchFamily="34" charset="0"/>
              </a:rPr>
              <a:t>mesotélio</a:t>
            </a:r>
            <a:r>
              <a:rPr lang="pt-BR" altLang="pt-BR" sz="20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10623739" y="4045187"/>
            <a:ext cx="247650" cy="1143000"/>
          </a:xfrm>
          <a:prstGeom prst="rightBrace">
            <a:avLst>
              <a:gd name="adj1" fmla="val 3846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871389" y="4280137"/>
            <a:ext cx="93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1600" b="1" dirty="0">
                <a:latin typeface="Arial" panose="020B0604020202020204" pitchFamily="34" charset="0"/>
              </a:rPr>
              <a:t>Mucosa</a:t>
            </a:r>
          </a:p>
        </p:txBody>
      </p:sp>
    </p:spTree>
    <p:extLst>
      <p:ext uri="{BB962C8B-B14F-4D97-AF65-F5344CB8AC3E}">
        <p14:creationId xmlns:p14="http://schemas.microsoft.com/office/powerpoint/2010/main" val="3084265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50" y="1951630"/>
            <a:ext cx="7680055" cy="458624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Tubo digestório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5687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532" name="Group 4"/>
          <p:cNvGrpSpPr>
            <a:grpSpLocks/>
          </p:cNvGrpSpPr>
          <p:nvPr/>
        </p:nvGrpSpPr>
        <p:grpSpPr bwMode="auto">
          <a:xfrm>
            <a:off x="6538741" y="2229594"/>
            <a:ext cx="2374711" cy="4126756"/>
            <a:chOff x="3360" y="480"/>
            <a:chExt cx="2304" cy="3648"/>
          </a:xfrm>
        </p:grpSpPr>
        <p:pic>
          <p:nvPicPr>
            <p:cNvPr id="7178" name="Picture 5" descr="histologia estômago"/>
            <p:cNvPicPr>
              <a:picLocks noChangeAspect="1" noChangeArrowheads="1"/>
            </p:cNvPicPr>
            <p:nvPr/>
          </p:nvPicPr>
          <p:blipFill>
            <a:blip r:embed="rId2">
              <a:lum bright="-1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2" r="2222"/>
            <a:stretch>
              <a:fillRect/>
            </a:stretch>
          </p:blipFill>
          <p:spPr bwMode="auto">
            <a:xfrm>
              <a:off x="3360" y="480"/>
              <a:ext cx="2304" cy="3648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9" name="Text Box 6"/>
            <p:cNvSpPr txBox="1">
              <a:spLocks noChangeArrowheads="1"/>
            </p:cNvSpPr>
            <p:nvPr/>
          </p:nvSpPr>
          <p:spPr bwMode="auto">
            <a:xfrm>
              <a:off x="4896" y="483"/>
              <a:ext cx="480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 b="1">
                  <a:latin typeface="Arial" panose="020B0604020202020204" pitchFamily="34" charset="0"/>
                </a:rPr>
                <a:t>Fosseta</a:t>
              </a:r>
            </a:p>
          </p:txBody>
        </p:sp>
      </p:grpSp>
      <p:grpSp>
        <p:nvGrpSpPr>
          <p:cNvPr id="278536" name="Group 8"/>
          <p:cNvGrpSpPr>
            <a:grpSpLocks/>
          </p:cNvGrpSpPr>
          <p:nvPr/>
        </p:nvGrpSpPr>
        <p:grpSpPr bwMode="auto">
          <a:xfrm>
            <a:off x="1545406" y="2520980"/>
            <a:ext cx="3318696" cy="3936685"/>
            <a:chOff x="112" y="480"/>
            <a:chExt cx="3488" cy="3744"/>
          </a:xfrm>
        </p:grpSpPr>
        <p:pic>
          <p:nvPicPr>
            <p:cNvPr id="7173" name="Picture 9" descr="varredura estomago"/>
            <p:cNvPicPr>
              <a:picLocks noChangeAspect="1" noChangeArrowheads="1"/>
            </p:cNvPicPr>
            <p:nvPr/>
          </p:nvPicPr>
          <p:blipFill>
            <a:blip r:embed="rId3">
              <a:lum bright="-24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9"/>
            <a:stretch>
              <a:fillRect/>
            </a:stretch>
          </p:blipFill>
          <p:spPr bwMode="auto">
            <a:xfrm>
              <a:off x="112" y="480"/>
              <a:ext cx="3117" cy="3648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Rectangle 10"/>
            <p:cNvSpPr>
              <a:spLocks noChangeArrowheads="1"/>
            </p:cNvSpPr>
            <p:nvPr/>
          </p:nvSpPr>
          <p:spPr bwMode="auto">
            <a:xfrm>
              <a:off x="2704" y="2112"/>
              <a:ext cx="480" cy="33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175" name="Text Box 11"/>
            <p:cNvSpPr txBox="1">
              <a:spLocks noChangeArrowheads="1"/>
            </p:cNvSpPr>
            <p:nvPr/>
          </p:nvSpPr>
          <p:spPr bwMode="auto">
            <a:xfrm>
              <a:off x="2696" y="2203"/>
              <a:ext cx="5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altLang="pt-BR" sz="1200" b="1">
                  <a:latin typeface="Arial" panose="020B0604020202020204" pitchFamily="34" charset="0"/>
                </a:rPr>
                <a:t>Fossetas</a:t>
              </a:r>
            </a:p>
          </p:txBody>
        </p:sp>
        <p:sp>
          <p:nvSpPr>
            <p:cNvPr id="7176" name="Text Box 12"/>
            <p:cNvSpPr txBox="1">
              <a:spLocks noChangeArrowheads="1"/>
            </p:cNvSpPr>
            <p:nvPr/>
          </p:nvSpPr>
          <p:spPr bwMode="auto">
            <a:xfrm>
              <a:off x="3120" y="835"/>
              <a:ext cx="480" cy="1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sz="1200" b="1">
                  <a:latin typeface="Arial" panose="020B0604020202020204" pitchFamily="34" charset="0"/>
                </a:rPr>
                <a:t>Prega</a:t>
              </a:r>
            </a:p>
          </p:txBody>
        </p:sp>
        <p:sp>
          <p:nvSpPr>
            <p:cNvPr id="7177" name="Text Box 13"/>
            <p:cNvSpPr txBox="1">
              <a:spLocks noChangeArrowheads="1"/>
            </p:cNvSpPr>
            <p:nvPr/>
          </p:nvSpPr>
          <p:spPr bwMode="auto">
            <a:xfrm>
              <a:off x="1312" y="4051"/>
              <a:ext cx="480" cy="1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sz="1200" b="1">
                  <a:latin typeface="Arial" panose="020B0604020202020204" pitchFamily="34" charset="0"/>
                </a:rPr>
                <a:t>Muco</a:t>
              </a:r>
            </a:p>
          </p:txBody>
        </p: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25</a:t>
            </a:fld>
            <a:endParaRPr lang="pt-BR"/>
          </a:p>
        </p:txBody>
      </p:sp>
      <p:sp>
        <p:nvSpPr>
          <p:cNvPr id="19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0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02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8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8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8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8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8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4"/>
          <p:cNvGrpSpPr>
            <a:grpSpLocks/>
          </p:cNvGrpSpPr>
          <p:nvPr/>
        </p:nvGrpSpPr>
        <p:grpSpPr bwMode="auto">
          <a:xfrm>
            <a:off x="5704764" y="571500"/>
            <a:ext cx="3791662" cy="3481885"/>
            <a:chOff x="480" y="424"/>
            <a:chExt cx="4886" cy="3472"/>
          </a:xfrm>
        </p:grpSpPr>
        <p:sp>
          <p:nvSpPr>
            <p:cNvPr id="9222" name="Text Box 5"/>
            <p:cNvSpPr txBox="1">
              <a:spLocks noChangeArrowheads="1"/>
            </p:cNvSpPr>
            <p:nvPr/>
          </p:nvSpPr>
          <p:spPr bwMode="auto">
            <a:xfrm>
              <a:off x="4272" y="1008"/>
              <a:ext cx="109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pt-BR" altLang="pt-BR" sz="2800" b="1">
                  <a:latin typeface="Arial" panose="020B0604020202020204" pitchFamily="34" charset="0"/>
                </a:rPr>
                <a:t> </a:t>
              </a:r>
              <a:r>
                <a:rPr lang="pt-BR" altLang="pt-BR" b="1">
                  <a:latin typeface="Arial" panose="020B0604020202020204" pitchFamily="34" charset="0"/>
                </a:rPr>
                <a:t>MUCOSA</a:t>
              </a:r>
              <a:r>
                <a:rPr lang="pt-BR" altLang="pt-BR" sz="2800" b="1">
                  <a:solidFill>
                    <a:srgbClr val="333399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pic>
          <p:nvPicPr>
            <p:cNvPr id="9223" name="Picture 6" descr="mucosa estoma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424"/>
              <a:ext cx="3888" cy="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Rectangle 7"/>
            <p:cNvSpPr>
              <a:spLocks noChangeArrowheads="1"/>
            </p:cNvSpPr>
            <p:nvPr/>
          </p:nvSpPr>
          <p:spPr bwMode="auto">
            <a:xfrm>
              <a:off x="3120" y="3072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9219" name="Text Box 8"/>
          <p:cNvSpPr txBox="1">
            <a:spLocks noChangeArrowheads="1"/>
          </p:cNvSpPr>
          <p:nvPr/>
        </p:nvSpPr>
        <p:spPr bwMode="auto">
          <a:xfrm>
            <a:off x="5249864" y="406400"/>
            <a:ext cx="2128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b="1">
                <a:solidFill>
                  <a:srgbClr val="333399"/>
                </a:solidFill>
                <a:latin typeface="Arial" panose="020B0604020202020204" pitchFamily="34" charset="0"/>
              </a:rPr>
              <a:t> ESTÔMAGO </a:t>
            </a:r>
          </a:p>
        </p:txBody>
      </p:sp>
      <p:sp>
        <p:nvSpPr>
          <p:cNvPr id="279561" name="Text Box 9"/>
          <p:cNvSpPr txBox="1">
            <a:spLocks noChangeArrowheads="1"/>
          </p:cNvSpPr>
          <p:nvPr/>
        </p:nvSpPr>
        <p:spPr bwMode="auto">
          <a:xfrm>
            <a:off x="6311900" y="3860800"/>
            <a:ext cx="4572000" cy="283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 indent="2667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pt-BR" altLang="pt-BR">
                <a:solidFill>
                  <a:srgbClr val="000066"/>
                </a:solidFill>
                <a:latin typeface="Arial" panose="020B0604020202020204" pitchFamily="34" charset="0"/>
              </a:rPr>
              <a:t> Epitélio</a:t>
            </a:r>
            <a:r>
              <a:rPr lang="pt-BR" altLang="pt-BR" sz="2000">
                <a:latin typeface="Arial" panose="020B0604020202020204" pitchFamily="34" charset="0"/>
              </a:rPr>
              <a:t> </a:t>
            </a:r>
            <a:r>
              <a:rPr lang="pt-BR" altLang="pt-BR" sz="2000">
                <a:latin typeface="Arial" panose="020B0604020202020204" pitchFamily="34" charset="0"/>
                <a:sym typeface="Symbol" panose="05050102010706020507" pitchFamily="18" charset="2"/>
              </a:rPr>
              <a:t> Fossetas  Glândulas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pt-BR" altLang="pt-BR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Tecido conjuntivo frouxo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pt-BR" altLang="pt-BR" sz="2000">
                <a:latin typeface="Arial" panose="020B0604020202020204" pitchFamily="34" charset="0"/>
                <a:sym typeface="Symbol" panose="05050102010706020507" pitchFamily="18" charset="2"/>
              </a:rPr>
              <a:t>	- Células Musculares lisa 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pt-BR" altLang="pt-BR" sz="2000">
                <a:latin typeface="Arial" panose="020B0604020202020204" pitchFamily="34" charset="0"/>
                <a:sym typeface="Symbol" panose="05050102010706020507" pitchFamily="18" charset="2"/>
              </a:rPr>
              <a:t>	- Células linfóides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pt-BR" altLang="pt-BR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Muscular da Mucosa</a:t>
            </a:r>
            <a:r>
              <a:rPr lang="pt-BR" altLang="pt-BR" b="1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279562" name="Line 10"/>
          <p:cNvSpPr>
            <a:spLocks noChangeShapeType="1"/>
          </p:cNvSpPr>
          <p:nvPr/>
        </p:nvSpPr>
        <p:spPr bwMode="auto">
          <a:xfrm>
            <a:off x="8597900" y="2400300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16338" y="261583"/>
            <a:ext cx="411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b="1">
                <a:solidFill>
                  <a:srgbClr val="333399"/>
                </a:solidFill>
                <a:latin typeface="Arial" panose="020B0604020202020204" pitchFamily="34" charset="0"/>
              </a:rPr>
              <a:t> MUCOSA </a:t>
            </a:r>
            <a:r>
              <a:rPr lang="pt-BR" altLang="pt-BR" b="1">
                <a:solidFill>
                  <a:srgbClr val="333399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 Epitélio</a:t>
            </a:r>
            <a:r>
              <a:rPr lang="pt-BR" altLang="pt-BR" sz="2800" b="1">
                <a:solidFill>
                  <a:srgbClr val="333399"/>
                </a:solidFill>
                <a:latin typeface="Arial" panose="020B0604020202020204" pitchFamily="34" charset="0"/>
              </a:rPr>
              <a:t>  </a:t>
            </a: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922738" y="1023583"/>
            <a:ext cx="3124200" cy="2530475"/>
            <a:chOff x="352" y="576"/>
            <a:chExt cx="1968" cy="1594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52" y="576"/>
              <a:ext cx="196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 b="1">
                  <a:latin typeface="Arial" panose="020B0604020202020204" pitchFamily="34" charset="0"/>
                </a:rPr>
                <a:t>Célula epitelial de </a:t>
              </a:r>
            </a:p>
            <a:p>
              <a:pPr algn="ctr">
                <a:spcBef>
                  <a:spcPct val="50000"/>
                </a:spcBef>
              </a:pPr>
              <a:r>
                <a:rPr lang="pt-BR" altLang="pt-BR" sz="2000" b="1">
                  <a:latin typeface="Arial" panose="020B0604020202020204" pitchFamily="34" charset="0"/>
                </a:rPr>
                <a:t>revestimento cilíndrica</a:t>
              </a: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1344" y="1184"/>
              <a:ext cx="0" cy="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688" y="1728"/>
              <a:ext cx="1316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sz="2000" b="1">
                  <a:latin typeface="Arial" panose="020B0604020202020204" pitchFamily="34" charset="0"/>
                </a:rPr>
                <a:t>Secreção de mucinas</a:t>
              </a:r>
            </a:p>
          </p:txBody>
        </p:sp>
      </p:grpSp>
      <p:pic>
        <p:nvPicPr>
          <p:cNvPr id="14" name="Picture 10" descr="ep muscosa estomago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/>
          <a:stretch>
            <a:fillRect/>
          </a:stretch>
        </p:blipFill>
        <p:spPr bwMode="auto">
          <a:xfrm>
            <a:off x="1125938" y="3766782"/>
            <a:ext cx="2628900" cy="299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57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6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1028"/>
          <p:cNvSpPr txBox="1">
            <a:spLocks noChangeArrowheads="1"/>
          </p:cNvSpPr>
          <p:nvPr/>
        </p:nvSpPr>
        <p:spPr bwMode="auto">
          <a:xfrm>
            <a:off x="533399" y="1917582"/>
            <a:ext cx="11176379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7825" indent="-3778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células superficiais de revestimento (muco)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células mucosas do colo (muco)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células fonte (de reserva)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células </a:t>
            </a:r>
            <a:r>
              <a:rPr lang="pt-BR" altLang="pt-BR" dirty="0" err="1">
                <a:latin typeface="Arial" panose="020B0604020202020204" pitchFamily="34" charset="0"/>
              </a:rPr>
              <a:t>enteroendócrinas</a:t>
            </a:r>
            <a:r>
              <a:rPr lang="pt-BR" altLang="pt-BR" dirty="0">
                <a:latin typeface="Arial" panose="020B0604020202020204" pitchFamily="34" charset="0"/>
              </a:rPr>
              <a:t> (hormônios- </a:t>
            </a:r>
            <a:r>
              <a:rPr lang="pt-BR" altLang="pt-BR" dirty="0" err="1">
                <a:latin typeface="Arial" panose="020B0604020202020204" pitchFamily="34" charset="0"/>
              </a:rPr>
              <a:t>gastrina</a:t>
            </a:r>
            <a:r>
              <a:rPr lang="pt-BR" altLang="pt-BR" dirty="0">
                <a:latin typeface="Arial" panose="020B0604020202020204" pitchFamily="34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célula principal (zimogênica) – enzimas (</a:t>
            </a:r>
            <a:r>
              <a:rPr lang="pt-BR" altLang="pt-BR" dirty="0" err="1">
                <a:latin typeface="Arial" panose="020B0604020202020204" pitchFamily="34" charset="0"/>
              </a:rPr>
              <a:t>pepsinogênio</a:t>
            </a:r>
            <a:r>
              <a:rPr lang="pt-BR" altLang="pt-BR" dirty="0">
                <a:latin typeface="Arial" panose="020B0604020202020204" pitchFamily="34" charset="0"/>
              </a:rPr>
              <a:t> e lipase)– suco gástrico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células parietais (</a:t>
            </a:r>
            <a:r>
              <a:rPr lang="pt-BR" altLang="pt-BR" dirty="0" err="1">
                <a:latin typeface="Arial" panose="020B0604020202020204" pitchFamily="34" charset="0"/>
              </a:rPr>
              <a:t>oxínticas</a:t>
            </a:r>
            <a:r>
              <a:rPr lang="pt-BR" altLang="pt-BR" dirty="0">
                <a:latin typeface="Arial" panose="020B0604020202020204" pitchFamily="34" charset="0"/>
              </a:rPr>
              <a:t>) – produção de </a:t>
            </a:r>
            <a:r>
              <a:rPr lang="pt-BR" altLang="pt-BR" dirty="0" err="1">
                <a:latin typeface="Arial" panose="020B0604020202020204" pitchFamily="34" charset="0"/>
              </a:rPr>
              <a:t>HCl</a:t>
            </a:r>
            <a:r>
              <a:rPr lang="pt-BR" altLang="pt-BR" dirty="0">
                <a:latin typeface="Arial" panose="020B0604020202020204" pitchFamily="34" charset="0"/>
              </a:rPr>
              <a:t>, fator intrínseco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27</a:t>
            </a:fld>
            <a:endParaRPr lang="pt-BR"/>
          </a:p>
        </p:txBody>
      </p:sp>
      <p:sp>
        <p:nvSpPr>
          <p:cNvPr id="5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Região </a:t>
            </a:r>
            <a:r>
              <a:rPr lang="pt-BR" sz="2800" b="1" i="1" dirty="0" err="1" smtClean="0">
                <a:solidFill>
                  <a:srgbClr val="0070C0"/>
                </a:solidFill>
                <a:latin typeface="+mn-lt"/>
              </a:rPr>
              <a:t>fúndica</a:t>
            </a:r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 do 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7184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905376"/>
            <a:ext cx="1543050" cy="96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3695700"/>
            <a:ext cx="154305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14601"/>
            <a:ext cx="1543050" cy="96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295400"/>
            <a:ext cx="154305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5" y="1386872"/>
            <a:ext cx="5484126" cy="4556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7696200" y="4937126"/>
            <a:ext cx="114300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7772400" y="3567113"/>
            <a:ext cx="12192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7772400" y="2846389"/>
            <a:ext cx="762000" cy="217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7620000" y="1622425"/>
            <a:ext cx="114300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2438400" y="6035675"/>
            <a:ext cx="6858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b="1" dirty="0">
                <a:latin typeface="Arial" panose="020B0604020202020204" pitchFamily="34" charset="0"/>
              </a:rPr>
              <a:t>Glândulas gástricas: Istmo, colo e base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28</a:t>
            </a:fld>
            <a:endParaRPr lang="pt-BR"/>
          </a:p>
        </p:txBody>
      </p:sp>
      <p:sp>
        <p:nvSpPr>
          <p:cNvPr id="14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Picture 2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Região </a:t>
            </a:r>
            <a:r>
              <a:rPr lang="pt-BR" sz="2800" b="1" i="1" dirty="0" err="1" smtClean="0">
                <a:solidFill>
                  <a:srgbClr val="0070C0"/>
                </a:solidFill>
                <a:latin typeface="+mn-lt"/>
              </a:rPr>
              <a:t>fúndica</a:t>
            </a:r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 do 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67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667534" y="1773238"/>
            <a:ext cx="7206017" cy="414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400" dirty="0" smtClean="0">
                <a:latin typeface="Verdana" panose="020B0604030504040204" pitchFamily="34" charset="0"/>
              </a:rPr>
              <a:t>Os </a:t>
            </a:r>
            <a:r>
              <a:rPr lang="pt-BR" altLang="pt-BR" sz="2400" dirty="0">
                <a:latin typeface="Verdana" panose="020B0604030504040204" pitchFamily="34" charset="0"/>
              </a:rPr>
              <a:t>alimentos atingem agora o estômago, cujas paredes se encontram forradas por glândulas gástricas que segregam o suco gástrico.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4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400" dirty="0">
                <a:latin typeface="Verdana" panose="020B0604030504040204" pitchFamily="34" charset="0"/>
              </a:rPr>
              <a:t>Este é responsável, não só pela ação </a:t>
            </a:r>
            <a:r>
              <a:rPr lang="pt-BR" altLang="pt-BR" sz="2400" dirty="0" err="1">
                <a:latin typeface="Verdana" panose="020B0604030504040204" pitchFamily="34" charset="0"/>
              </a:rPr>
              <a:t>anti-séptica</a:t>
            </a:r>
            <a:r>
              <a:rPr lang="pt-BR" altLang="pt-BR" sz="2400" dirty="0">
                <a:latin typeface="Verdana" panose="020B0604030504040204" pitchFamily="34" charset="0"/>
              </a:rPr>
              <a:t> sobre os alimentos, como também pela sua conservação sem que ocorra putrefação.</a:t>
            </a:r>
          </a:p>
        </p:txBody>
      </p:sp>
      <p:pic>
        <p:nvPicPr>
          <p:cNvPr id="10244" name="Picture 5" descr="sl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4" r="37805" b="15544"/>
          <a:stretch>
            <a:fillRect/>
          </a:stretch>
        </p:blipFill>
        <p:spPr bwMode="auto">
          <a:xfrm>
            <a:off x="497306" y="2360826"/>
            <a:ext cx="36718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29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Digestão no 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225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5"/>
          <p:cNvGrpSpPr>
            <a:grpSpLocks/>
          </p:cNvGrpSpPr>
          <p:nvPr/>
        </p:nvGrpSpPr>
        <p:grpSpPr bwMode="auto">
          <a:xfrm>
            <a:off x="990600" y="3388648"/>
            <a:ext cx="5562600" cy="3232151"/>
            <a:chOff x="416" y="2535"/>
            <a:chExt cx="3504" cy="2036"/>
          </a:xfrm>
        </p:grpSpPr>
        <p:sp>
          <p:nvSpPr>
            <p:cNvPr id="3080" name="Text Box 6"/>
            <p:cNvSpPr txBox="1">
              <a:spLocks noChangeArrowheads="1"/>
            </p:cNvSpPr>
            <p:nvPr/>
          </p:nvSpPr>
          <p:spPr bwMode="auto">
            <a:xfrm>
              <a:off x="416" y="2535"/>
              <a:ext cx="3504" cy="20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altLang="pt-BR" b="1" i="1">
                  <a:solidFill>
                    <a:srgbClr val="CC0000"/>
                  </a:solidFill>
                  <a:latin typeface="Arial" panose="020B0604020202020204" pitchFamily="34" charset="0"/>
                </a:rPr>
                <a:t>FUNÇÕES:</a:t>
              </a:r>
              <a:endParaRPr lang="pt-BR" altLang="pt-BR">
                <a:solidFill>
                  <a:srgbClr val="CC0000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pt-BR" altLang="pt-BR">
                  <a:latin typeface="Arial" panose="020B0604020202020204" pitchFamily="34" charset="0"/>
                </a:rPr>
                <a:t>1. Ingestão</a:t>
              </a:r>
            </a:p>
            <a:p>
              <a:pPr>
                <a:spcBef>
                  <a:spcPct val="50000"/>
                </a:spcBef>
              </a:pPr>
              <a:r>
                <a:rPr lang="pt-BR" altLang="pt-BR">
                  <a:latin typeface="Arial" panose="020B0604020202020204" pitchFamily="34" charset="0"/>
                </a:rPr>
                <a:t>2. Mastigação</a:t>
              </a:r>
            </a:p>
            <a:p>
              <a:pPr>
                <a:spcBef>
                  <a:spcPct val="50000"/>
                </a:spcBef>
              </a:pPr>
              <a:r>
                <a:rPr lang="pt-BR" altLang="pt-BR">
                  <a:latin typeface="Arial" panose="020B0604020202020204" pitchFamily="34" charset="0"/>
                </a:rPr>
                <a:t>3. Digestão</a:t>
              </a:r>
            </a:p>
            <a:p>
              <a:pPr>
                <a:spcBef>
                  <a:spcPct val="50000"/>
                </a:spcBef>
              </a:pPr>
              <a:r>
                <a:rPr lang="pt-BR" altLang="pt-BR">
                  <a:latin typeface="Arial" panose="020B0604020202020204" pitchFamily="34" charset="0"/>
                </a:rPr>
                <a:t>4. Absorção</a:t>
              </a:r>
            </a:p>
            <a:p>
              <a:pPr>
                <a:spcBef>
                  <a:spcPct val="50000"/>
                </a:spcBef>
              </a:pPr>
              <a:r>
                <a:rPr lang="pt-BR" altLang="pt-BR">
                  <a:latin typeface="Arial" panose="020B0604020202020204" pitchFamily="34" charset="0"/>
                </a:rPr>
                <a:t>5. Eliminação de resíduos</a:t>
              </a:r>
            </a:p>
          </p:txBody>
        </p:sp>
        <p:sp>
          <p:nvSpPr>
            <p:cNvPr id="3081" name="AutoShape 7"/>
            <p:cNvSpPr>
              <a:spLocks/>
            </p:cNvSpPr>
            <p:nvPr/>
          </p:nvSpPr>
          <p:spPr bwMode="auto">
            <a:xfrm>
              <a:off x="1728" y="2960"/>
              <a:ext cx="192" cy="1248"/>
            </a:xfrm>
            <a:prstGeom prst="rightBrace">
              <a:avLst>
                <a:gd name="adj1" fmla="val 54167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3082" name="Text Box 8"/>
            <p:cNvSpPr txBox="1">
              <a:spLocks noChangeArrowheads="1"/>
            </p:cNvSpPr>
            <p:nvPr/>
          </p:nvSpPr>
          <p:spPr bwMode="auto">
            <a:xfrm>
              <a:off x="2064" y="3456"/>
              <a:ext cx="10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altLang="pt-BR">
                  <a:latin typeface="Arial" panose="020B0604020202020204" pitchFamily="34" charset="0"/>
                </a:rPr>
                <a:t>Alimentos</a:t>
              </a:r>
            </a:p>
          </p:txBody>
        </p:sp>
      </p:grpSp>
      <p:grpSp>
        <p:nvGrpSpPr>
          <p:cNvPr id="277513" name="Group 9"/>
          <p:cNvGrpSpPr>
            <a:grpSpLocks/>
          </p:cNvGrpSpPr>
          <p:nvPr/>
        </p:nvGrpSpPr>
        <p:grpSpPr bwMode="auto">
          <a:xfrm>
            <a:off x="4964373" y="3785928"/>
            <a:ext cx="5638800" cy="1216025"/>
            <a:chOff x="1296" y="4640"/>
            <a:chExt cx="3552" cy="766"/>
          </a:xfrm>
        </p:grpSpPr>
        <p:sp>
          <p:nvSpPr>
            <p:cNvPr id="3077" name="Text Box 10"/>
            <p:cNvSpPr txBox="1">
              <a:spLocks noChangeArrowheads="1"/>
            </p:cNvSpPr>
            <p:nvPr/>
          </p:nvSpPr>
          <p:spPr bwMode="auto">
            <a:xfrm>
              <a:off x="1296" y="4640"/>
              <a:ext cx="1056" cy="53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>
                  <a:latin typeface="Arial" panose="020B0604020202020204" pitchFamily="34" charset="0"/>
                </a:rPr>
                <a:t>Diferentes Funções</a:t>
              </a:r>
            </a:p>
          </p:txBody>
        </p:sp>
        <p:sp>
          <p:nvSpPr>
            <p:cNvPr id="3078" name="Text Box 11"/>
            <p:cNvSpPr txBox="1">
              <a:spLocks noChangeArrowheads="1"/>
            </p:cNvSpPr>
            <p:nvPr/>
          </p:nvSpPr>
          <p:spPr bwMode="auto">
            <a:xfrm>
              <a:off x="3312" y="4640"/>
              <a:ext cx="1536" cy="76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>
                  <a:latin typeface="Arial" panose="020B0604020202020204" pitchFamily="34" charset="0"/>
                </a:rPr>
                <a:t>Estruturas Modificadas e Especializadas</a:t>
              </a:r>
            </a:p>
          </p:txBody>
        </p:sp>
        <p:sp>
          <p:nvSpPr>
            <p:cNvPr id="3079" name="AutoShape 12"/>
            <p:cNvSpPr>
              <a:spLocks noChangeArrowheads="1"/>
            </p:cNvSpPr>
            <p:nvPr/>
          </p:nvSpPr>
          <p:spPr bwMode="auto">
            <a:xfrm>
              <a:off x="2592" y="4736"/>
              <a:ext cx="528" cy="336"/>
            </a:xfrm>
            <a:prstGeom prst="rightArrow">
              <a:avLst>
                <a:gd name="adj1" fmla="val 50000"/>
                <a:gd name="adj2" fmla="val 77080"/>
              </a:avLst>
            </a:prstGeom>
            <a:noFill/>
            <a:ln w="38100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</a:t>
            </a:fld>
            <a:endParaRPr lang="pt-BR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51977" y="1977746"/>
            <a:ext cx="10986446" cy="954107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pt-BR" sz="2800" dirty="0"/>
              <a:t>Quebra dos alimentos e fornecimento de água, nutrientes e sais minerais necessários para manter a vida </a:t>
            </a:r>
          </a:p>
        </p:txBody>
      </p:sp>
      <p:sp>
        <p:nvSpPr>
          <p:cNvPr id="13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Funções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789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45659" y="1906588"/>
            <a:ext cx="117370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000" dirty="0" smtClean="0">
                <a:latin typeface="Verdana" panose="020B0604030504040204" pitchFamily="34" charset="0"/>
              </a:rPr>
              <a:t>Nas </a:t>
            </a:r>
            <a:r>
              <a:rPr lang="pt-BR" altLang="pt-BR" sz="2000" dirty="0">
                <a:latin typeface="Verdana" panose="020B0604030504040204" pitchFamily="34" charset="0"/>
              </a:rPr>
              <a:t>secreções gástricas existe mucina, que lubrifica as paredes do estômago e o bolo alimentar, ácido clorídrico e enzimas.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000" dirty="0">
                <a:latin typeface="Verdana" panose="020B0604030504040204" pitchFamily="34" charset="0"/>
              </a:rPr>
              <a:t>O ácido clorídrico confere a este suco um pH ácido que vai auxiliar o processo de fragmentação  dos alimentos e permitir que ocorra a atividade enzimática.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000" dirty="0">
                <a:latin typeface="Verdana" panose="020B0604030504040204" pitchFamily="34" charset="0"/>
              </a:rPr>
              <a:t>Os movimentos peristálticos sentidos aqui são responsáveis pela mistura dos alimentos com o suco gástrico, originando uma mistura líquida – o quimo.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30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Digestão no 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1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aixaDeTexto 2"/>
          <p:cNvSpPr txBox="1">
            <a:spLocks noChangeArrowheads="1"/>
          </p:cNvSpPr>
          <p:nvPr/>
        </p:nvSpPr>
        <p:spPr bwMode="auto">
          <a:xfrm>
            <a:off x="666015" y="2656149"/>
            <a:ext cx="73042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pt-BR" sz="2400" dirty="0"/>
              <a:t>ARMAZENAMENTO TEMPORÁRIO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z="2400" dirty="0"/>
              <a:t>MISTURA DO ALIMENTO COM SUCO GÁSTRICO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z="2400" dirty="0"/>
              <a:t>CONDUÇÃO DO ALIMENTO PARA O INTESTINO</a:t>
            </a:r>
          </a:p>
        </p:txBody>
      </p:sp>
      <p:pic>
        <p:nvPicPr>
          <p:cNvPr id="16388" name="Picture 2" descr="http://www.jornallivre.com.br/images_enviadas/tudo-sobre-o-estomago-estoma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44" y="1907561"/>
            <a:ext cx="3334068" cy="389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31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5334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45070" y="1805714"/>
            <a:ext cx="10708729" cy="20928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chemeClr val="tx2"/>
                </a:solidFill>
              </a:rPr>
              <a:t>Produção de calor </a:t>
            </a:r>
            <a:r>
              <a:rPr lang="pt-BR" dirty="0">
                <a:solidFill>
                  <a:schemeClr val="tx2"/>
                </a:solidFill>
              </a:rPr>
              <a:t>(manter a temperatura do corpo)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chemeClr val="tx2"/>
                </a:solidFill>
              </a:rPr>
              <a:t>Realização de trabalho </a:t>
            </a:r>
            <a:r>
              <a:rPr lang="pt-BR" dirty="0">
                <a:solidFill>
                  <a:schemeClr val="tx2"/>
                </a:solidFill>
              </a:rPr>
              <a:t>(secreção glandular, contração muscular, transporte celular, síntese)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pt-BR" sz="2800" dirty="0">
                <a:solidFill>
                  <a:schemeClr val="tx2"/>
                </a:solidFill>
              </a:rPr>
              <a:t>Armazenamento sob forma de glicogênio e de gorduras </a:t>
            </a:r>
            <a:r>
              <a:rPr lang="pt-BR" dirty="0">
                <a:solidFill>
                  <a:schemeClr val="tx2"/>
                </a:solidFill>
              </a:rPr>
              <a:t>(para se transformar em fonte de energia quando necessário)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32</a:t>
            </a:fld>
            <a:endParaRPr lang="pt-BR"/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Uso de energia pelos alimentos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54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9" y="1602059"/>
            <a:ext cx="10867011" cy="493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33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663575"/>
          </a:xfrm>
        </p:spPr>
        <p:txBody>
          <a:bodyPr/>
          <a:lstStyle/>
          <a:p>
            <a:pPr eaLnBrk="1" hangingPunct="1"/>
            <a:r>
              <a:rPr lang="pt-BR" altLang="pt-BR" sz="3200">
                <a:cs typeface="Tahoma" panose="020B0604030504040204" pitchFamily="34" charset="0"/>
              </a:rPr>
              <a:t>Tipos funcionais de movimento  do TGI</a:t>
            </a:r>
          </a:p>
        </p:txBody>
      </p:sp>
      <p:pic>
        <p:nvPicPr>
          <p:cNvPr id="50179" name="Imagem 9" descr="estômagomovimen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5176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22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estôma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9" y="1940351"/>
            <a:ext cx="5170488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15"/>
          <p:cNvSpPr txBox="1">
            <a:spLocks noChangeArrowheads="1"/>
          </p:cNvSpPr>
          <p:nvPr/>
        </p:nvSpPr>
        <p:spPr bwMode="auto">
          <a:xfrm>
            <a:off x="4599295" y="3293186"/>
            <a:ext cx="7246961" cy="181588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>
                <a:latin typeface="+mn-lt"/>
              </a:rPr>
              <a:t>Ocorrem quando o estômago permanece vazio por muitas horas, são contrações peristálticas rítmicas no corpo do estômago. Essas contrações estão associadas a fome.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35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Contrações de fome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6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4665" y="1743511"/>
            <a:ext cx="7772400" cy="692150"/>
          </a:xfrm>
        </p:spPr>
        <p:txBody>
          <a:bodyPr/>
          <a:lstStyle/>
          <a:p>
            <a:r>
              <a:rPr lang="pt-BR" altLang="pt-BR" sz="3200" dirty="0">
                <a:cs typeface="Tahoma" panose="020B0604030504040204" pitchFamily="34" charset="0"/>
              </a:rPr>
              <a:t>Absorção no Estômago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7531101" y="3565525"/>
            <a:ext cx="1731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8534400" y="1879600"/>
            <a:ext cx="444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solidFill>
                  <a:schemeClr val="bg1"/>
                </a:solidFill>
                <a:latin typeface="Tahoma" panose="020B0604030504040204" pitchFamily="34" charset="0"/>
              </a:rPr>
              <a:t>SS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750627" y="2395538"/>
            <a:ext cx="10713492" cy="116955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solidFill>
                  <a:schemeClr val="tx1"/>
                </a:solidFill>
                <a:latin typeface="+mj-lt"/>
              </a:rPr>
              <a:t>Pouca absorção de nutrientes ocorre no estômago. 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800" dirty="0">
                <a:solidFill>
                  <a:schemeClr val="tx1"/>
                </a:solidFill>
                <a:latin typeface="+mj-lt"/>
              </a:rPr>
              <a:t>Absorção de substâncias solúveis em lipídios.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36</a:t>
            </a:fld>
            <a:endParaRPr lang="pt-BR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58255" y="4554102"/>
            <a:ext cx="11098235" cy="184665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3000" dirty="0"/>
              <a:t>Funções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800" dirty="0"/>
              <a:t> Motora – </a:t>
            </a:r>
            <a:r>
              <a:rPr lang="pt-BR" sz="2400" dirty="0"/>
              <a:t>armazenamento, mistura e esvaziamento </a:t>
            </a:r>
          </a:p>
          <a:p>
            <a:pPr marL="457200" indent="-45720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pt-BR" sz="2800" dirty="0"/>
              <a:t>Secretora</a:t>
            </a:r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Estômago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6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82" y="1143284"/>
            <a:ext cx="5527817" cy="557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37</a:t>
            </a:fld>
            <a:endParaRPr lang="pt-BR"/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Atividades do TGI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441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78" y="169665"/>
            <a:ext cx="5152149" cy="655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692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84"/>
          <p:cNvGrpSpPr>
            <a:grpSpLocks/>
          </p:cNvGrpSpPr>
          <p:nvPr/>
        </p:nvGrpSpPr>
        <p:grpSpPr bwMode="auto">
          <a:xfrm>
            <a:off x="994611" y="1805714"/>
            <a:ext cx="4408227" cy="4480661"/>
            <a:chOff x="1309" y="723"/>
            <a:chExt cx="2731" cy="3471"/>
          </a:xfrm>
        </p:grpSpPr>
        <p:pic>
          <p:nvPicPr>
            <p:cNvPr id="21509" name="Picture 85" descr="musculo liso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9" y="723"/>
              <a:ext cx="1438" cy="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0" name="Text Box 86"/>
            <p:cNvSpPr txBox="1">
              <a:spLocks noChangeArrowheads="1"/>
            </p:cNvSpPr>
            <p:nvPr/>
          </p:nvSpPr>
          <p:spPr bwMode="auto">
            <a:xfrm>
              <a:off x="2660" y="1024"/>
              <a:ext cx="7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 b="1"/>
                <a:t>Miosina</a:t>
              </a:r>
            </a:p>
          </p:txBody>
        </p:sp>
        <p:sp>
          <p:nvSpPr>
            <p:cNvPr id="21511" name="Text Box 87"/>
            <p:cNvSpPr txBox="1">
              <a:spLocks noChangeArrowheads="1"/>
            </p:cNvSpPr>
            <p:nvPr/>
          </p:nvSpPr>
          <p:spPr bwMode="auto">
            <a:xfrm>
              <a:off x="2668" y="1260"/>
              <a:ext cx="7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 b="1"/>
                <a:t>Actina</a:t>
              </a:r>
            </a:p>
          </p:txBody>
        </p:sp>
        <p:sp>
          <p:nvSpPr>
            <p:cNvPr id="21512" name="Text Box 88"/>
            <p:cNvSpPr txBox="1">
              <a:spLocks noChangeArrowheads="1"/>
            </p:cNvSpPr>
            <p:nvPr/>
          </p:nvSpPr>
          <p:spPr bwMode="auto">
            <a:xfrm>
              <a:off x="2668" y="1717"/>
              <a:ext cx="11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 b="1"/>
                <a:t>Corpo denso</a:t>
              </a:r>
            </a:p>
          </p:txBody>
        </p:sp>
        <p:sp>
          <p:nvSpPr>
            <p:cNvPr id="21513" name="Text Box 89"/>
            <p:cNvSpPr txBox="1">
              <a:spLocks noChangeArrowheads="1"/>
            </p:cNvSpPr>
            <p:nvPr/>
          </p:nvSpPr>
          <p:spPr bwMode="auto">
            <a:xfrm>
              <a:off x="2677" y="2686"/>
              <a:ext cx="136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pt-BR" altLang="pt-BR" sz="1800" b="1"/>
                <a:t>Junções abertas</a:t>
              </a:r>
            </a:p>
          </p:txBody>
        </p:sp>
      </p:grpSp>
      <p:sp>
        <p:nvSpPr>
          <p:cNvPr id="19460" name="Text Box 90"/>
          <p:cNvSpPr txBox="1">
            <a:spLocks noChangeArrowheads="1"/>
          </p:cNvSpPr>
          <p:nvPr/>
        </p:nvSpPr>
        <p:spPr bwMode="auto">
          <a:xfrm>
            <a:off x="5292342" y="2454430"/>
            <a:ext cx="6636516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2400" dirty="0">
                <a:latin typeface="+mn-lt"/>
              </a:rPr>
              <a:t>O músculo liso do sistema gastrointestinal é do tipo unitário, no qual as células estão acopladas eletricamente por meio de vias de baixa resistência, as junções abertas.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39</a:t>
            </a:fld>
            <a:endParaRPr lang="pt-BR"/>
          </a:p>
        </p:txBody>
      </p:sp>
      <p:sp>
        <p:nvSpPr>
          <p:cNvPr id="12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Estômago - Músculo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70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>
          <a:xfrm>
            <a:off x="537950" y="3330053"/>
            <a:ext cx="10515600" cy="2846910"/>
          </a:xfrm>
        </p:spPr>
        <p:txBody>
          <a:bodyPr/>
          <a:lstStyle/>
          <a:p>
            <a:pPr eaLnBrk="1" hangingPunct="1"/>
            <a:r>
              <a:rPr lang="pt-BR" altLang="pt-BR" dirty="0" smtClean="0"/>
              <a:t>INGESTÃO </a:t>
            </a:r>
          </a:p>
          <a:p>
            <a:pPr eaLnBrk="1" hangingPunct="1"/>
            <a:r>
              <a:rPr lang="pt-BR" altLang="pt-BR" dirty="0" smtClean="0"/>
              <a:t>DIGESTÃO</a:t>
            </a:r>
          </a:p>
          <a:p>
            <a:pPr eaLnBrk="1" hangingPunct="1"/>
            <a:r>
              <a:rPr lang="pt-BR" altLang="pt-BR" dirty="0" smtClean="0"/>
              <a:t>ABSORÇÃO</a:t>
            </a:r>
          </a:p>
          <a:p>
            <a:pPr eaLnBrk="1" hangingPunct="1"/>
            <a:r>
              <a:rPr lang="pt-BR" altLang="pt-BR" dirty="0" smtClean="0"/>
              <a:t>ELIMINAÇÃO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Funções específicas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0890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pic>
        <p:nvPicPr>
          <p:cNvPr id="14339" name="Picture 5" descr="transicao esof estomag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552825"/>
            <a:ext cx="4533900" cy="29702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 t="14227" r="50595" b="57919"/>
          <a:stretch>
            <a:fillRect/>
          </a:stretch>
        </p:blipFill>
        <p:spPr bwMode="auto">
          <a:xfrm>
            <a:off x="6257925" y="3552825"/>
            <a:ext cx="3887788" cy="2971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8129589" y="6154739"/>
            <a:ext cx="1296987" cy="14128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47688" y="1649437"/>
            <a:ext cx="360205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000" dirty="0">
                <a:latin typeface="Arial" panose="020B0604020202020204" pitchFamily="34" charset="0"/>
              </a:rPr>
              <a:t> Células muco secretoras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000" dirty="0">
                <a:latin typeface="Arial" panose="020B0604020202020204" pitchFamily="34" charset="0"/>
              </a:rPr>
              <a:t> Células endócrinas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000" dirty="0">
                <a:latin typeface="Arial" panose="020B0604020202020204" pitchFamily="34" charset="0"/>
              </a:rPr>
              <a:t> Algumas células parietais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2000" dirty="0">
                <a:latin typeface="Arial" panose="020B0604020202020204" pitchFamily="34" charset="0"/>
              </a:rPr>
              <a:t> Nenhuma célula zimogênica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40</a:t>
            </a:fld>
            <a:endParaRPr lang="pt-BR"/>
          </a:p>
        </p:txBody>
      </p:sp>
      <p:sp>
        <p:nvSpPr>
          <p:cNvPr id="11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Estômago - Muco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7993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34" y="1254198"/>
            <a:ext cx="5162265" cy="541171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9191625" y="1484313"/>
            <a:ext cx="122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/>
              <a:t>fosseta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9191625" y="2636838"/>
            <a:ext cx="122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/>
              <a:t>colo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9120188" y="4365625"/>
            <a:ext cx="1225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/>
              <a:t>Região superior do corpo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9191625" y="5589588"/>
            <a:ext cx="12255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/>
              <a:t>Região inferior do corpo</a:t>
            </a: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7967663" y="4797425"/>
            <a:ext cx="2159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200" b="1"/>
              <a:t>principais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41</a:t>
            </a:fld>
            <a:endParaRPr lang="pt-BR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11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Células gástricas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300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371602"/>
            <a:ext cx="8342313" cy="452405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8112126" y="2420938"/>
            <a:ext cx="2339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600" b="1">
                <a:solidFill>
                  <a:srgbClr val="CC3300"/>
                </a:solidFill>
              </a:rPr>
              <a:t>Fossetas profundas</a:t>
            </a: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7967664" y="5300664"/>
            <a:ext cx="2160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b="1">
                <a:solidFill>
                  <a:srgbClr val="CC3300"/>
                </a:solidFill>
              </a:rPr>
              <a:t>Revestidas por cels muco-secretoras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42</a:t>
            </a:fld>
            <a:endParaRPr lang="pt-BR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err="1" smtClean="0">
                <a:solidFill>
                  <a:srgbClr val="0070C0"/>
                </a:solidFill>
                <a:latin typeface="+mn-lt"/>
              </a:rPr>
              <a:t>Glânduls</a:t>
            </a:r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 gástricas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1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72955" y="1997616"/>
            <a:ext cx="1155965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b="1" dirty="0" smtClean="0">
                <a:latin typeface="Arial" panose="020B0604020202020204" pitchFamily="34" charset="0"/>
              </a:rPr>
              <a:t>Cefálico</a:t>
            </a:r>
            <a:r>
              <a:rPr lang="pt-BR" altLang="pt-BR" dirty="0" smtClean="0">
                <a:latin typeface="Arial" panose="020B0604020202020204" pitchFamily="34" charset="0"/>
              </a:rPr>
              <a:t> </a:t>
            </a:r>
            <a:r>
              <a:rPr lang="pt-BR" altLang="pt-BR" dirty="0">
                <a:latin typeface="Arial" panose="020B0604020202020204" pitchFamily="34" charset="0"/>
              </a:rPr>
              <a:t>(pensamento, cheiro, visão)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None/>
            </a:pPr>
            <a:r>
              <a:rPr lang="pt-BR" altLang="pt-BR" dirty="0">
                <a:latin typeface="Arial" panose="020B0604020202020204" pitchFamily="34" charset="0"/>
              </a:rPr>
              <a:t>  Impulsos parassimpáticos – acetilcolina – célula parietal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b="1" dirty="0">
                <a:latin typeface="Arial" panose="020B0604020202020204" pitchFamily="34" charset="0"/>
              </a:rPr>
              <a:t>Gástrico</a:t>
            </a:r>
            <a:r>
              <a:rPr lang="pt-BR" altLang="pt-BR" dirty="0">
                <a:latin typeface="Arial" panose="020B0604020202020204" pitchFamily="34" charset="0"/>
              </a:rPr>
              <a:t> (presença de alimento no estômago)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None/>
            </a:pPr>
            <a:r>
              <a:rPr lang="pt-BR" altLang="pt-BR" dirty="0">
                <a:latin typeface="Arial" panose="020B0604020202020204" pitchFamily="34" charset="0"/>
              </a:rPr>
              <a:t>  </a:t>
            </a:r>
            <a:r>
              <a:rPr lang="pt-BR" altLang="pt-BR" dirty="0" err="1">
                <a:latin typeface="Arial" panose="020B0604020202020204" pitchFamily="34" charset="0"/>
              </a:rPr>
              <a:t>Gastrina</a:t>
            </a:r>
            <a:r>
              <a:rPr lang="pt-BR" altLang="pt-BR" dirty="0">
                <a:latin typeface="Arial" panose="020B0604020202020204" pitchFamily="34" charset="0"/>
              </a:rPr>
              <a:t> e histamina – célula parietal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pt-BR" altLang="pt-BR" dirty="0">
                <a:latin typeface="Arial" panose="020B0604020202020204" pitchFamily="34" charset="0"/>
              </a:rPr>
              <a:t> </a:t>
            </a:r>
            <a:r>
              <a:rPr lang="pt-BR" altLang="pt-BR" b="1" dirty="0">
                <a:latin typeface="Arial" panose="020B0604020202020204" pitchFamily="34" charset="0"/>
              </a:rPr>
              <a:t>Intestinal </a:t>
            </a:r>
            <a:r>
              <a:rPr lang="pt-BR" altLang="pt-BR" dirty="0">
                <a:latin typeface="Arial" panose="020B0604020202020204" pitchFamily="34" charset="0"/>
              </a:rPr>
              <a:t>(presença de alimento no intestino delgado)</a:t>
            </a:r>
          </a:p>
          <a:p>
            <a:pPr algn="just" eaLnBrk="1" hangingPunct="1">
              <a:spcBef>
                <a:spcPct val="50000"/>
              </a:spcBef>
              <a:buClr>
                <a:srgbClr val="CC3300"/>
              </a:buClr>
              <a:buFont typeface="Wingdings" panose="05000000000000000000" pitchFamily="2" charset="2"/>
              <a:buNone/>
            </a:pPr>
            <a:r>
              <a:rPr lang="pt-BR" altLang="pt-BR" dirty="0">
                <a:latin typeface="Arial" panose="020B0604020202020204" pitchFamily="34" charset="0"/>
              </a:rPr>
              <a:t>   </a:t>
            </a:r>
            <a:r>
              <a:rPr lang="pt-BR" altLang="pt-BR" dirty="0" err="1">
                <a:latin typeface="Arial" panose="020B0604020202020204" pitchFamily="34" charset="0"/>
              </a:rPr>
              <a:t>Gastrina</a:t>
            </a:r>
            <a:r>
              <a:rPr lang="pt-BR" altLang="pt-BR" dirty="0">
                <a:latin typeface="Arial" panose="020B0604020202020204" pitchFamily="34" charset="0"/>
              </a:rPr>
              <a:t> – células parietais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BR" altLang="pt-BR" dirty="0">
                <a:latin typeface="Arial" panose="020B0604020202020204" pitchFamily="34" charset="0"/>
              </a:rPr>
              <a:t>A ligação de qualquer destes sinalizadores nos receptores da célula parietal inicia a síntese e liberação de HCL para os canalículos da célula.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43</a:t>
            </a:fld>
            <a:endParaRPr lang="pt-BR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6880942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Estímulos para secreção de HCL  - células parietais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71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94388" cy="601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962401" y="192088"/>
            <a:ext cx="433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b="1">
                <a:latin typeface="Arial" panose="020B0604020202020204" pitchFamily="34" charset="0"/>
              </a:rPr>
              <a:t>MUCOSA GÁSTRICA- MUCO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7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revistawomenshealth.abril.com.br/imagens/006/saude-miudos01-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196975"/>
            <a:ext cx="77057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45</a:t>
            </a:fld>
            <a:endParaRPr lang="pt-BR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Ação química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3262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ixaDeTexto 1"/>
          <p:cNvSpPr txBox="1">
            <a:spLocks noChangeArrowheads="1"/>
          </p:cNvSpPr>
          <p:nvPr/>
        </p:nvSpPr>
        <p:spPr bwMode="auto">
          <a:xfrm>
            <a:off x="395786" y="1111299"/>
            <a:ext cx="11518709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/>
              <a:t>Além das enzimas ocorre a reação dos sucos digestivos: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/>
              <a:t>SUCO</a:t>
            </a:r>
            <a:r>
              <a:rPr lang="pt-BR" altLang="pt-BR" sz="2000" dirty="0"/>
              <a:t> </a:t>
            </a:r>
            <a:r>
              <a:rPr lang="pt-BR" altLang="pt-BR" sz="2000" b="1" dirty="0"/>
              <a:t>PANCREÁTICO</a:t>
            </a:r>
            <a:r>
              <a:rPr lang="pt-BR" altLang="pt-BR" sz="2000" dirty="0"/>
              <a:t>: produzido no </a:t>
            </a:r>
            <a:r>
              <a:rPr lang="pt-BR" altLang="pt-BR" sz="2000" dirty="0" err="1"/>
              <a:t>pâncrea</a:t>
            </a:r>
            <a:r>
              <a:rPr lang="pt-BR" altLang="pt-BR" sz="2000" dirty="0"/>
              <a:t>, rico em enzimas digestiva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Exemplo: tripsina: quebra proteínas,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                  </a:t>
            </a:r>
            <a:r>
              <a:rPr lang="pt-BR" altLang="pt-BR" sz="2000" dirty="0" err="1"/>
              <a:t>amilopsina</a:t>
            </a:r>
            <a:r>
              <a:rPr lang="pt-BR" altLang="pt-BR" sz="2000" dirty="0"/>
              <a:t>: quebra </a:t>
            </a:r>
            <a:r>
              <a:rPr lang="pt-BR" altLang="pt-BR" sz="2000" dirty="0" err="1"/>
              <a:t>ámido</a:t>
            </a:r>
            <a:endParaRPr lang="pt-BR" altLang="pt-B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                  lipase: quebra </a:t>
            </a:r>
            <a:r>
              <a:rPr lang="pt-BR" altLang="pt-BR" sz="2000" dirty="0" err="1"/>
              <a:t>lípidios</a:t>
            </a:r>
            <a:r>
              <a:rPr lang="pt-BR" altLang="pt-BR" sz="20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/>
              <a:t>SUCO</a:t>
            </a:r>
            <a:r>
              <a:rPr lang="pt-BR" altLang="pt-BR" sz="2000" dirty="0"/>
              <a:t> </a:t>
            </a:r>
            <a:r>
              <a:rPr lang="pt-BR" altLang="pt-BR" sz="2000" b="1" dirty="0"/>
              <a:t>BILIAR</a:t>
            </a:r>
            <a:r>
              <a:rPr lang="pt-BR" altLang="pt-BR" sz="2000" dirty="0"/>
              <a:t>: Produzido no fígado e armazenado na </a:t>
            </a:r>
            <a:r>
              <a:rPr lang="pt-BR" altLang="pt-BR" sz="2000" dirty="0" err="1"/>
              <a:t>vísicula</a:t>
            </a:r>
            <a:r>
              <a:rPr lang="pt-BR" altLang="pt-BR" sz="2000" dirty="0"/>
              <a:t> biliar, liberado no intestino delgado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Função: emulsão das gorduras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/>
              <a:t>SUCO</a:t>
            </a:r>
            <a:r>
              <a:rPr lang="pt-BR" altLang="pt-BR" sz="2000" dirty="0"/>
              <a:t> </a:t>
            </a:r>
            <a:r>
              <a:rPr lang="pt-BR" altLang="pt-BR" sz="2000" b="1" dirty="0"/>
              <a:t>ENTÉRICO</a:t>
            </a:r>
            <a:r>
              <a:rPr lang="pt-BR" altLang="pt-BR" sz="2000" dirty="0"/>
              <a:t>: suco intestinal, produzido pela mucosa intestinal, responsável pela digestão dos nutrientes que serão absorvidos  pelo intestino delgado até chegarem à circulação.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Exemplo: Maltase – maltose – glicose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                  </a:t>
            </a:r>
            <a:r>
              <a:rPr lang="pt-BR" altLang="pt-BR" sz="2000" dirty="0" err="1"/>
              <a:t>pepetidase</a:t>
            </a:r>
            <a:r>
              <a:rPr lang="pt-BR" altLang="pt-BR" sz="2000" dirty="0"/>
              <a:t> – frações </a:t>
            </a:r>
            <a:r>
              <a:rPr lang="pt-BR" altLang="pt-BR" sz="2000" dirty="0" err="1"/>
              <a:t>peptidicas</a:t>
            </a:r>
            <a:r>
              <a:rPr lang="pt-BR" altLang="pt-BR" sz="2000" dirty="0"/>
              <a:t> – aminoácidos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                  </a:t>
            </a:r>
            <a:r>
              <a:rPr lang="pt-BR" altLang="pt-BR" sz="2000" dirty="0" err="1"/>
              <a:t>lactase</a:t>
            </a:r>
            <a:r>
              <a:rPr lang="pt-BR" altLang="pt-BR" sz="2000" dirty="0"/>
              <a:t> -  lactose – glicose + galactose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901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0251" y="2332051"/>
            <a:ext cx="11477766" cy="31085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pt-BR" sz="2800" dirty="0">
                <a:latin typeface="+mn-lt"/>
              </a:rPr>
              <a:t>É revestido por </a:t>
            </a:r>
            <a:r>
              <a:rPr lang="pt-BR" sz="2800" i="1" dirty="0">
                <a:latin typeface="+mn-lt"/>
              </a:rPr>
              <a:t>glândulas mucosas simples </a:t>
            </a:r>
            <a:r>
              <a:rPr lang="pt-BR" sz="2800" dirty="0">
                <a:latin typeface="+mn-lt"/>
              </a:rPr>
              <a:t>que secretam muco e proporcionam lubrificação para a deglutição </a:t>
            </a:r>
            <a:r>
              <a:rPr lang="pt-BR" sz="2800" dirty="0" smtClean="0">
                <a:latin typeface="+mn-lt"/>
              </a:rPr>
              <a:t> </a:t>
            </a:r>
            <a:endParaRPr lang="pt-BR" sz="2800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800" dirty="0">
                <a:latin typeface="+mn-lt"/>
              </a:rPr>
              <a:t>Nas extremidades inicial e gástrica existem </a:t>
            </a:r>
            <a:r>
              <a:rPr lang="pt-BR" sz="2800" i="1" dirty="0">
                <a:latin typeface="+mn-lt"/>
              </a:rPr>
              <a:t>glândulas mucosas compostas</a:t>
            </a:r>
            <a:r>
              <a:rPr lang="pt-BR" sz="2800" dirty="0">
                <a:latin typeface="+mn-lt"/>
              </a:rPr>
              <a:t>. </a:t>
            </a:r>
            <a:endParaRPr lang="pt-BR" sz="2800" dirty="0" smtClean="0">
              <a:latin typeface="+mn-lt"/>
            </a:endParaRP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800" dirty="0" smtClean="0">
                <a:latin typeface="+mn-lt"/>
              </a:rPr>
              <a:t>O </a:t>
            </a:r>
            <a:r>
              <a:rPr lang="pt-BR" sz="2800" dirty="0">
                <a:latin typeface="+mn-lt"/>
              </a:rPr>
              <a:t>muco secretado pelas glândulas compostas próximas à junção esofagogástrica protege a parede do esôfago de sucos gástricos que refluem do estômago.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47</a:t>
            </a:fld>
            <a:endParaRPr lang="pt-BR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Secreção esofágica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56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81314" y="176213"/>
            <a:ext cx="6670675" cy="735012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3600" b="1" dirty="0">
                <a:solidFill>
                  <a:srgbClr val="FF0000"/>
                </a:solidFill>
              </a:rPr>
              <a:t>Regulação da Secreção Gástrica</a:t>
            </a:r>
          </a:p>
        </p:txBody>
      </p:sp>
      <p:pic>
        <p:nvPicPr>
          <p:cNvPr id="54275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1025525"/>
            <a:ext cx="6577012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1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4020807" y="461171"/>
            <a:ext cx="3930650" cy="73501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36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Secreção Gástrica</a:t>
            </a:r>
          </a:p>
        </p:txBody>
      </p:sp>
      <p:pic>
        <p:nvPicPr>
          <p:cNvPr id="56323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45" y="1776295"/>
            <a:ext cx="8573408" cy="458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CaixaDeTexto 1"/>
          <p:cNvSpPr txBox="1">
            <a:spLocks noChangeArrowheads="1"/>
          </p:cNvSpPr>
          <p:nvPr/>
        </p:nvSpPr>
        <p:spPr bwMode="auto">
          <a:xfrm>
            <a:off x="4830999" y="5452921"/>
            <a:ext cx="1719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Célula parietal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3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http://www.portalsaofrancisco.com.br/alfa/corpo-humano-sistema-digestivo/imagens/aparelho-digesti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557339"/>
            <a:ext cx="714375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Componentes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7044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02" y="1081215"/>
            <a:ext cx="5480216" cy="564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79863" y="374651"/>
            <a:ext cx="3930650" cy="73501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36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Secreção Gástrica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2347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16706" y="325154"/>
            <a:ext cx="7772400" cy="777875"/>
          </a:xfrm>
        </p:spPr>
        <p:txBody>
          <a:bodyPr/>
          <a:lstStyle/>
          <a:p>
            <a:pPr eaLnBrk="1" hangingPunct="1"/>
            <a:r>
              <a:rPr lang="pt-BR" altLang="pt-BR" sz="3600" b="1" dirty="0">
                <a:solidFill>
                  <a:srgbClr val="FF0000"/>
                </a:solidFill>
              </a:rPr>
              <a:t>Fases da Secreção </a:t>
            </a:r>
            <a:r>
              <a:rPr lang="pt-BR" altLang="pt-BR" sz="3600" b="1" dirty="0" err="1">
                <a:solidFill>
                  <a:srgbClr val="FF0000"/>
                </a:solidFill>
              </a:rPr>
              <a:t>HCl</a:t>
            </a:r>
            <a:endParaRPr lang="pt-BR" altLang="pt-BR" sz="3600" b="1" dirty="0">
              <a:solidFill>
                <a:srgbClr val="FF0000"/>
              </a:solidFill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4183063" y="2327276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pt-BR" sz="1800"/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477672" y="1372352"/>
            <a:ext cx="11450469" cy="20005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/>
              <a:t>Fase cefálica</a:t>
            </a:r>
            <a:r>
              <a:rPr lang="pt-BR" sz="2400" dirty="0"/>
              <a:t>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400" dirty="0"/>
              <a:t>É responsável por aproximadamente 30% da secreção de HCL os estímulos para secreção nesta fase são o </a:t>
            </a:r>
            <a:r>
              <a:rPr lang="pt-BR" sz="2400" i="1" dirty="0"/>
              <a:t>olfato e o paladar, a mastigação e a deglutição</a:t>
            </a:r>
            <a:r>
              <a:rPr lang="pt-BR" sz="2400" dirty="0"/>
              <a:t>. </a:t>
            </a:r>
            <a:endParaRPr lang="pt-BR" sz="2400" dirty="0" smtClean="0"/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400" dirty="0" smtClean="0"/>
              <a:t>Os </a:t>
            </a:r>
            <a:r>
              <a:rPr lang="pt-BR" sz="2400" dirty="0"/>
              <a:t>mecanismos de secreção são o nervo vago e a gastrina.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51</a:t>
            </a:fld>
            <a:endParaRPr lang="pt-BR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5785" y="3642223"/>
            <a:ext cx="11532357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dirty="0"/>
              <a:t>Fase gástrica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400" dirty="0"/>
              <a:t>É responsável por aproximadamente 60% da secreção de HCL em resposta a uma refeição. </a:t>
            </a:r>
            <a:endParaRPr lang="pt-BR" sz="2400" dirty="0" smtClean="0"/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400" dirty="0" smtClean="0"/>
              <a:t>Os </a:t>
            </a:r>
            <a:r>
              <a:rPr lang="pt-BR" sz="2400" dirty="0"/>
              <a:t>estímulos são a </a:t>
            </a:r>
            <a:r>
              <a:rPr lang="pt-BR" sz="2400" i="1" dirty="0"/>
              <a:t>distensão do estômago e a presença de aminoácidos e pequenos peptídeos</a:t>
            </a:r>
            <a:r>
              <a:rPr lang="pt-BR" sz="2400" dirty="0"/>
              <a:t>. </a:t>
            </a:r>
            <a:endParaRPr lang="pt-BR" sz="2400" dirty="0" smtClean="0"/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400" dirty="0" smtClean="0"/>
              <a:t>Os </a:t>
            </a:r>
            <a:r>
              <a:rPr lang="pt-BR" sz="2400" dirty="0"/>
              <a:t>mecanismos de secreção são o nervo vago, a </a:t>
            </a:r>
            <a:r>
              <a:rPr lang="pt-BR" sz="2400" dirty="0" err="1"/>
              <a:t>gastrina</a:t>
            </a:r>
            <a:r>
              <a:rPr lang="pt-BR" sz="2400" dirty="0"/>
              <a:t> e reflexos locais do antro. </a:t>
            </a:r>
            <a:endParaRPr lang="pt-BR" sz="2400" dirty="0" smtClean="0"/>
          </a:p>
          <a:p>
            <a:pPr algn="just" eaLnBrk="1" hangingPunct="1">
              <a:spcBef>
                <a:spcPct val="50000"/>
              </a:spcBef>
              <a:defRPr/>
            </a:pPr>
            <a:r>
              <a:rPr lang="pt-BR" sz="2400" dirty="0" smtClean="0"/>
              <a:t>O </a:t>
            </a:r>
            <a:r>
              <a:rPr lang="pt-BR" sz="2400" dirty="0"/>
              <a:t>álcool e a cafeína também estimulam a secreção gástrica de </a:t>
            </a:r>
            <a:r>
              <a:rPr lang="pt-BR" sz="2400" dirty="0" err="1"/>
              <a:t>HCl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455987" y="1989138"/>
            <a:ext cx="8335679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400" b="1" dirty="0">
                <a:latin typeface="Verdana" panose="020B0604030504040204" pitchFamily="34" charset="0"/>
              </a:rPr>
              <a:t>Processo digestivo no intestino delgado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4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000" dirty="0">
                <a:latin typeface="Verdana" panose="020B0604030504040204" pitchFamily="34" charset="0"/>
              </a:rPr>
              <a:t>Quando o quimo passa pela válvula pilórica para o duodeno, estimula a secreção do suco intestinal que é alcalino e contém várias enzimas.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000" dirty="0">
                <a:latin typeface="Verdana" panose="020B0604030504040204" pitchFamily="34" charset="0"/>
              </a:rPr>
              <a:t>Também aqui serão lançados o suco biliar (bile), que não é enzimático e é produzido no fígado e o suco pancreático, produzido no pâncreas.</a:t>
            </a:r>
          </a:p>
        </p:txBody>
      </p:sp>
      <p:pic>
        <p:nvPicPr>
          <p:cNvPr id="14340" name="Picture 5" descr="sl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5" r="44279" b="14934"/>
          <a:stretch>
            <a:fillRect/>
          </a:stretch>
        </p:blipFill>
        <p:spPr bwMode="auto">
          <a:xfrm>
            <a:off x="0" y="3044825"/>
            <a:ext cx="345598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52</a:t>
            </a:fld>
            <a:endParaRPr lang="pt-BR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Intestino delgado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20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2136" y="1690688"/>
            <a:ext cx="1127305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b="1" dirty="0">
                <a:latin typeface="Verdana" panose="020B0604030504040204" pitchFamily="34" charset="0"/>
              </a:rPr>
              <a:t>Processo digestivo no intestino delgado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A maior parte dos nutrientes é transformada no intestino delgado pela ação da bile, do suco pancreático, do suco intestinal e dos movimentos peristálticos.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O suco intestinal ou entérico é segregado pelas glândulas intestinais ou entéricas e contém várias enzimas: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SzPct val="90000"/>
              <a:buFontTx/>
              <a:buChar char="•"/>
            </a:pPr>
            <a:r>
              <a:rPr lang="pt-BR" altLang="pt-BR" sz="1800" dirty="0">
                <a:latin typeface="Verdana" panose="020B0604030504040204" pitchFamily="34" charset="0"/>
              </a:rPr>
              <a:t>Proteases – a </a:t>
            </a:r>
            <a:r>
              <a:rPr lang="pt-BR" altLang="pt-BR" sz="1800" dirty="0" err="1">
                <a:latin typeface="Verdana" panose="020B0604030504040204" pitchFamily="34" charset="0"/>
              </a:rPr>
              <a:t>dipeptidase</a:t>
            </a:r>
            <a:r>
              <a:rPr lang="pt-BR" altLang="pt-BR" sz="1800" dirty="0">
                <a:latin typeface="Verdana" panose="020B0604030504040204" pitchFamily="34" charset="0"/>
              </a:rPr>
              <a:t> e a </a:t>
            </a:r>
            <a:r>
              <a:rPr lang="pt-BR" altLang="pt-BR" sz="1800" dirty="0" err="1">
                <a:latin typeface="Verdana" panose="020B0604030504040204" pitchFamily="34" charset="0"/>
              </a:rPr>
              <a:t>aminopeptidase</a:t>
            </a:r>
            <a:r>
              <a:rPr lang="pt-BR" altLang="pt-BR" sz="1800" dirty="0">
                <a:latin typeface="Verdana" panose="020B0604030504040204" pitchFamily="34" charset="0"/>
              </a:rPr>
              <a:t> (atuam sobre pequenos </a:t>
            </a:r>
            <a:r>
              <a:rPr lang="pt-BR" altLang="pt-BR" sz="1800" dirty="0" err="1">
                <a:latin typeface="Verdana" panose="020B0604030504040204" pitchFamily="34" charset="0"/>
              </a:rPr>
              <a:t>péptidos</a:t>
            </a:r>
            <a:r>
              <a:rPr lang="pt-BR" altLang="pt-BR" sz="1800" dirty="0">
                <a:latin typeface="Verdana" panose="020B0604030504040204" pitchFamily="34" charset="0"/>
              </a:rPr>
              <a:t>, transformando-os em aminoácidos);</a:t>
            </a:r>
          </a:p>
          <a:p>
            <a:pPr algn="just" eaLnBrk="1" hangingPunct="1">
              <a:buSzPct val="90000"/>
              <a:buFontTx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SzPct val="90000"/>
              <a:buFontTx/>
              <a:buChar char="•"/>
            </a:pPr>
            <a:r>
              <a:rPr lang="pt-BR" altLang="pt-BR" sz="1800" dirty="0" err="1">
                <a:latin typeface="Verdana" panose="020B0604030504040204" pitchFamily="34" charset="0"/>
              </a:rPr>
              <a:t>Glicidases</a:t>
            </a:r>
            <a:r>
              <a:rPr lang="pt-BR" altLang="pt-BR" sz="1800" dirty="0">
                <a:latin typeface="Verdana" panose="020B0604030504040204" pitchFamily="34" charset="0"/>
              </a:rPr>
              <a:t>  - maltase, </a:t>
            </a:r>
            <a:r>
              <a:rPr lang="pt-BR" altLang="pt-BR" sz="1800" dirty="0" err="1">
                <a:latin typeface="Verdana" panose="020B0604030504040204" pitchFamily="34" charset="0"/>
              </a:rPr>
              <a:t>sacarase</a:t>
            </a:r>
            <a:r>
              <a:rPr lang="pt-BR" altLang="pt-BR" sz="1800" dirty="0">
                <a:latin typeface="Verdana" panose="020B0604030504040204" pitchFamily="34" charset="0"/>
              </a:rPr>
              <a:t> e </a:t>
            </a:r>
            <a:r>
              <a:rPr lang="pt-BR" altLang="pt-BR" sz="1800" dirty="0" err="1">
                <a:latin typeface="Verdana" panose="020B0604030504040204" pitchFamily="34" charset="0"/>
              </a:rPr>
              <a:t>lactase</a:t>
            </a:r>
            <a:r>
              <a:rPr lang="pt-BR" altLang="pt-BR" sz="1800" dirty="0">
                <a:latin typeface="Verdana" panose="020B0604030504040204" pitchFamily="34" charset="0"/>
              </a:rPr>
              <a:t> (atuam, respectivamente, sobre a maltose, a sacarose e a lactose, transformando-as em monossacarídeos);</a:t>
            </a:r>
          </a:p>
          <a:p>
            <a:pPr algn="just" eaLnBrk="1" hangingPunct="1">
              <a:buSzPct val="90000"/>
              <a:buFontTx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SzPct val="90000"/>
              <a:buFontTx/>
              <a:buChar char="•"/>
            </a:pPr>
            <a:r>
              <a:rPr lang="pt-BR" altLang="pt-BR" sz="1800" dirty="0">
                <a:latin typeface="Verdana" panose="020B0604030504040204" pitchFamily="34" charset="0"/>
              </a:rPr>
              <a:t>Lipases intestinais – que desdobram os lipídios em ácidos graxos e glicerol.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53</a:t>
            </a:fld>
            <a:endParaRPr lang="pt-BR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Intestino delgado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49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8489" y="1690688"/>
            <a:ext cx="11245755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b="1" dirty="0">
                <a:latin typeface="Verdana" panose="020B0604030504040204" pitchFamily="34" charset="0"/>
              </a:rPr>
              <a:t>Processo digestivo no intestino delgado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b="1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Os nutrientes encontram-se agora em sua forma mais simples: aminoácidos, ácidos graxos, </a:t>
            </a:r>
            <a:r>
              <a:rPr lang="pt-BR" altLang="pt-BR" sz="1800" dirty="0" smtClean="0">
                <a:latin typeface="Verdana" panose="020B0604030504040204" pitchFamily="34" charset="0"/>
              </a:rPr>
              <a:t>e </a:t>
            </a:r>
            <a:r>
              <a:rPr lang="pt-BR" altLang="pt-BR" sz="1800" dirty="0">
                <a:latin typeface="Verdana" panose="020B0604030504040204" pitchFamily="34" charset="0"/>
              </a:rPr>
              <a:t>glicerol.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Juntamente com substâncias que não sofreram ação digestiva, como a água, as vitaminas, os sais minerais e a celulose, formam o quilo.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</p:txBody>
      </p:sp>
      <p:pic>
        <p:nvPicPr>
          <p:cNvPr id="16388" name="Picture 5" descr="sl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0" b="14664"/>
          <a:stretch>
            <a:fillRect/>
          </a:stretch>
        </p:blipFill>
        <p:spPr bwMode="auto">
          <a:xfrm>
            <a:off x="2365769" y="4405163"/>
            <a:ext cx="7616431" cy="23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54</a:t>
            </a:fld>
            <a:endParaRPr lang="pt-BR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Intestino delgado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31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_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 b="14299"/>
          <a:stretch>
            <a:fillRect/>
          </a:stretch>
        </p:blipFill>
        <p:spPr bwMode="auto">
          <a:xfrm>
            <a:off x="1042930" y="3001431"/>
            <a:ext cx="6359308" cy="338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720728" y="2182067"/>
            <a:ext cx="2520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t-BR" altLang="pt-BR" sz="2800" dirty="0">
                <a:latin typeface="Verdana" panose="020B0604030504040204" pitchFamily="34" charset="0"/>
              </a:rPr>
              <a:t>Anatomia</a:t>
            </a:r>
          </a:p>
        </p:txBody>
      </p:sp>
      <p:pic>
        <p:nvPicPr>
          <p:cNvPr id="4" name="Picture 5" descr="sl_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r="48834" b="20970"/>
          <a:stretch>
            <a:fillRect/>
          </a:stretch>
        </p:blipFill>
        <p:spPr bwMode="auto">
          <a:xfrm>
            <a:off x="7402238" y="3760788"/>
            <a:ext cx="31686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Intestino delgado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1059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77672" y="1690688"/>
            <a:ext cx="1130034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800" b="1" dirty="0">
                <a:latin typeface="Verdana" panose="020B0604030504040204" pitchFamily="34" charset="0"/>
              </a:rPr>
              <a:t>Absorção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800" b="1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400" dirty="0">
                <a:latin typeface="Verdana" panose="020B0604030504040204" pitchFamily="34" charset="0"/>
              </a:rPr>
              <a:t>Cada uma dessas pregas apresenta pequenas saliências em forma de dedo de luva – as vilosidades intestinais (cerca de 4 milhões) – que, por sua vez, possuem membranas com expansões para a cavidade ou lúmen do intestino – as </a:t>
            </a:r>
            <a:r>
              <a:rPr lang="pt-BR" altLang="pt-BR" sz="2400" dirty="0" err="1">
                <a:latin typeface="Verdana" panose="020B0604030504040204" pitchFamily="34" charset="0"/>
              </a:rPr>
              <a:t>microvilosidades</a:t>
            </a:r>
            <a:r>
              <a:rPr lang="pt-BR" altLang="pt-BR" sz="2400" dirty="0">
                <a:latin typeface="Verdana" panose="020B0604030504040204" pitchFamily="34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4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400" dirty="0">
                <a:latin typeface="Verdana" panose="020B0604030504040204" pitchFamily="34" charset="0"/>
              </a:rPr>
              <a:t>Cada vilosidade contém capilares sanguíneos e um vaso quilífero ou linfático central e realiza uma absorção seletiva dos alimentos, passando uns para os capilares sanguíneos e outros para os linfáticos.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4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400" dirty="0">
              <a:latin typeface="Verdana" panose="020B060403050404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56</a:t>
            </a:fld>
            <a:endParaRPr lang="pt-BR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Intestino delgado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65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48509" y="2095500"/>
            <a:ext cx="11832609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b="1" dirty="0">
                <a:latin typeface="Verdana" panose="020B0604030504040204" pitchFamily="34" charset="0"/>
              </a:rPr>
              <a:t>Absorção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b="1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Nem todas as moléculas resultantes da digestão são transportadas através das membranas das células das vilosidades intestinais do mesmo modo. Assim: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SzPct val="90000"/>
              <a:buFontTx/>
              <a:buChar char="•"/>
            </a:pPr>
            <a:r>
              <a:rPr lang="pt-BR" altLang="pt-BR" sz="1800" dirty="0">
                <a:latin typeface="Verdana" panose="020B0604030504040204" pitchFamily="34" charset="0"/>
              </a:rPr>
              <a:t>Os aminoácidos, as </a:t>
            </a:r>
            <a:r>
              <a:rPr lang="pt-BR" altLang="pt-BR" sz="1800" dirty="0" err="1">
                <a:latin typeface="Verdana" panose="020B0604030504040204" pitchFamily="34" charset="0"/>
              </a:rPr>
              <a:t>oses</a:t>
            </a:r>
            <a:r>
              <a:rPr lang="pt-BR" altLang="pt-BR" sz="1800" dirty="0">
                <a:latin typeface="Verdana" panose="020B0604030504040204" pitchFamily="34" charset="0"/>
              </a:rPr>
              <a:t> e os sais minerais são absorvidos por difusão facilitada ou por transporte ativo,  conforme as concentrações, até os capilares sanguíneos das vilosidades. </a:t>
            </a:r>
            <a:endParaRPr lang="pt-BR" altLang="pt-BR" sz="1800" dirty="0" smtClean="0">
              <a:latin typeface="Verdana" panose="020B0604030504040204" pitchFamily="34" charset="0"/>
            </a:endParaRPr>
          </a:p>
          <a:p>
            <a:pPr algn="just" eaLnBrk="1" hangingPunct="1">
              <a:buSzPct val="90000"/>
              <a:buFontTx/>
              <a:buChar char="•"/>
            </a:pPr>
            <a:r>
              <a:rPr lang="pt-BR" altLang="pt-BR" sz="1800" dirty="0" smtClean="0">
                <a:latin typeface="Verdana" panose="020B0604030504040204" pitchFamily="34" charset="0"/>
              </a:rPr>
              <a:t>Estes </a:t>
            </a:r>
            <a:r>
              <a:rPr lang="pt-BR" altLang="pt-BR" sz="1800" dirty="0">
                <a:latin typeface="Verdana" panose="020B0604030504040204" pitchFamily="34" charset="0"/>
              </a:rPr>
              <a:t>capilares estão ligados à veia porta hepática que os irá conduzir até o fígado, onde serão purificados para que depois possam entrar de novo na circulação e ser conduzidos a todo o organismo.</a:t>
            </a:r>
          </a:p>
          <a:p>
            <a:pPr algn="just" eaLnBrk="1" hangingPunct="1">
              <a:buSzPct val="90000"/>
              <a:buFontTx/>
              <a:buChar char="•"/>
            </a:pPr>
            <a:r>
              <a:rPr lang="pt-BR" altLang="pt-BR" sz="1800" dirty="0">
                <a:latin typeface="Verdana" panose="020B0604030504040204" pitchFamily="34" charset="0"/>
              </a:rPr>
              <a:t>Os ácido graxos e o glicerol são absorvidos por difusão, através da camada lipídica da membrana para os vasos linfáticos que, mais tarde, farão ligação com o sistema circulatório.</a:t>
            </a:r>
          </a:p>
          <a:p>
            <a:pPr algn="just" eaLnBrk="1" hangingPunct="1">
              <a:buSzPct val="90000"/>
              <a:buFontTx/>
              <a:buChar char="•"/>
            </a:pPr>
            <a:r>
              <a:rPr lang="pt-BR" altLang="pt-BR" sz="1800" dirty="0">
                <a:latin typeface="Verdana" panose="020B0604030504040204" pitchFamily="34" charset="0"/>
              </a:rPr>
              <a:t>A água é absorvida por osmose, seguindo o mesmo trajeto dos </a:t>
            </a:r>
            <a:r>
              <a:rPr lang="pt-BR" altLang="pt-BR" sz="1800" dirty="0" err="1">
                <a:latin typeface="Verdana" panose="020B0604030504040204" pitchFamily="34" charset="0"/>
              </a:rPr>
              <a:t>lípídios</a:t>
            </a:r>
            <a:r>
              <a:rPr lang="pt-BR" altLang="pt-BR" sz="1800" dirty="0">
                <a:latin typeface="Verdana" panose="020B0604030504040204" pitchFamily="34" charset="0"/>
              </a:rPr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57</a:t>
            </a:fld>
            <a:endParaRPr lang="pt-BR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Intestino delgado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9" name="Picture 4" descr="http://3.bp.blogspot.com/_yXzgl1uusgE/SZgfGiZWK9I/AAAAAAAAAA0/t4cuSPg6vNE/s200/orgaos_intestino_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068" y="541930"/>
            <a:ext cx="1851050" cy="229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33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aixaDeTexto 2"/>
          <p:cNvSpPr txBox="1">
            <a:spLocks noChangeArrowheads="1"/>
          </p:cNvSpPr>
          <p:nvPr/>
        </p:nvSpPr>
        <p:spPr bwMode="auto">
          <a:xfrm>
            <a:off x="325390" y="1890574"/>
            <a:ext cx="103198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/>
              <a:t>INTESTINO </a:t>
            </a:r>
            <a:r>
              <a:rPr lang="pt-BR" altLang="pt-BR" sz="2000" dirty="0"/>
              <a:t>DELGADO:  ABSORÇÃO DOS NUTRIENTES NÃO DIGERIDOS, COMO A GORDURA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INTESTINO GROSSO: ABSORÇÃO DA ÁGUA E FORMAÇÃO DAS FEZES</a:t>
            </a:r>
          </a:p>
        </p:txBody>
      </p:sp>
      <p:pic>
        <p:nvPicPr>
          <p:cNvPr id="17412" name="Picture 2" descr="http://jmarcosrs.files.wordpress.com/2011/04/cc3b3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961" y="330835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ttp://3.bp.blogspot.com/_yXzgl1uusgE/SZgfGi4KGkI/AAAAAAAAAA8/dJ41ZlgavGs/s200/vilosidad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40" y="3792537"/>
            <a:ext cx="337978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58</a:t>
            </a:fld>
            <a:endParaRPr lang="pt-BR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Intestino delgado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8227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583112" y="1690688"/>
            <a:ext cx="7508803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47675" indent="-44767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89000" indent="-439738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3813" indent="-403225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1163" indent="-385763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70100" indent="-3873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73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845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417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8900" indent="-3873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000" b="1" dirty="0">
                <a:latin typeface="Verdana" panose="020B0604030504040204" pitchFamily="34" charset="0"/>
              </a:rPr>
              <a:t>Processo digestivo no intestino grosso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As substâncias não digeridas passam para o intestino grosso misturadas com a água. Aqui ocorrerá a absorção da maior quantidade possível de água.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No intestino grosso podemos encontrar algumas bactérias que desempenham um importante papel na produção de certas vitaminas, que são depois absorvidas pelo sangue.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Ao desfazerem algumas fibras, elas contribuem ainda para a formação de um considerável volume de gases.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1800" dirty="0">
                <a:latin typeface="Verdana" panose="020B0604030504040204" pitchFamily="34" charset="0"/>
              </a:rPr>
              <a:t>Os restos dos alimentos, juntamente com bactérias, muco e células mortas das paredes intestinais, formam as fezes, que serão expulsas pelo ânus.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>
              <a:latin typeface="Verdana" panose="020B0604030504040204" pitchFamily="34" charset="0"/>
            </a:endParaRPr>
          </a:p>
        </p:txBody>
      </p:sp>
      <p:pic>
        <p:nvPicPr>
          <p:cNvPr id="5" name="Picture 4" descr="sl_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 b="14822"/>
          <a:stretch>
            <a:fillRect/>
          </a:stretch>
        </p:blipFill>
        <p:spPr bwMode="auto">
          <a:xfrm>
            <a:off x="329188" y="3730841"/>
            <a:ext cx="4090768" cy="22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59</a:t>
            </a:fld>
            <a:endParaRPr lang="pt-BR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71813" y="549275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sp>
        <p:nvSpPr>
          <p:cNvPr id="9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Intestino grosso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603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sl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b="13589"/>
          <a:stretch>
            <a:fillRect/>
          </a:stretch>
        </p:blipFill>
        <p:spPr bwMode="auto">
          <a:xfrm>
            <a:off x="2819401" y="2205038"/>
            <a:ext cx="65516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6</a:t>
            </a:fld>
            <a:endParaRPr lang="pt-BR"/>
          </a:p>
        </p:txBody>
      </p:sp>
      <p:sp>
        <p:nvSpPr>
          <p:cNvPr id="5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Anatomia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440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vôm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0"/>
            <a:ext cx="7764462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93888" y="350838"/>
            <a:ext cx="2692400" cy="692150"/>
          </a:xfrm>
        </p:spPr>
        <p:txBody>
          <a:bodyPr/>
          <a:lstStyle/>
          <a:p>
            <a:pPr eaLnBrk="1" hangingPunct="1"/>
            <a:r>
              <a:rPr lang="pt-BR" altLang="pt-BR" sz="3200"/>
              <a:t>Vômito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08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CaixaDeTexto 1"/>
          <p:cNvSpPr txBox="1">
            <a:spLocks noChangeArrowheads="1"/>
          </p:cNvSpPr>
          <p:nvPr/>
        </p:nvSpPr>
        <p:spPr bwMode="auto">
          <a:xfrm>
            <a:off x="0" y="672981"/>
            <a:ext cx="46652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dirty="0" smtClean="0"/>
              <a:t>REFERÊNCIAS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61</a:t>
            </a:fld>
            <a:endParaRPr lang="pt-BR"/>
          </a:p>
        </p:txBody>
      </p:sp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3455158" y="3895763"/>
            <a:ext cx="4959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 smtClean="0"/>
              <a:t>CONTATO-DÚVIDAS: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hlinkClick r:id="rId3"/>
              </a:rPr>
              <a:t>elidamarnunes@usp.br</a:t>
            </a:r>
            <a:r>
              <a:rPr lang="pt-BR" altLang="pt-BR" sz="2400" b="1" dirty="0" smtClean="0"/>
              <a:t> </a:t>
            </a:r>
            <a:endParaRPr lang="pt-BR" altLang="pt-BR" sz="2400" b="1" dirty="0"/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0" y="1435177"/>
            <a:ext cx="116005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pt-BR" altLang="pt-BR" sz="2400" dirty="0"/>
              <a:t>Berne – Levy. </a:t>
            </a:r>
            <a:r>
              <a:rPr lang="pt-BR" altLang="pt-BR" sz="2400" i="1" dirty="0"/>
              <a:t>Fisiologia</a:t>
            </a:r>
            <a:r>
              <a:rPr lang="pt-BR" altLang="pt-BR" sz="2400" dirty="0"/>
              <a:t>. </a:t>
            </a:r>
            <a:r>
              <a:rPr lang="pt-BR" altLang="pt-BR" sz="2400" dirty="0" smtClean="0"/>
              <a:t>2009. 6</a:t>
            </a:r>
            <a:r>
              <a:rPr lang="pt-BR" altLang="pt-BR" sz="2400" dirty="0"/>
              <a:t>. </a:t>
            </a:r>
            <a:r>
              <a:rPr lang="pt-BR" altLang="pt-BR" sz="2400" dirty="0"/>
              <a:t>Ed. </a:t>
            </a:r>
            <a:r>
              <a:rPr lang="pt-BR" altLang="pt-BR" sz="2400" dirty="0" err="1"/>
              <a:t>Elsevier</a:t>
            </a:r>
            <a:r>
              <a:rPr lang="pt-BR" altLang="pt-BR" sz="2400" dirty="0"/>
              <a:t>. </a:t>
            </a: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pt-BR" altLang="pt-BR" sz="2400" dirty="0" smtClean="0"/>
              <a:t>Douglas Cisternas. </a:t>
            </a:r>
            <a:r>
              <a:rPr lang="pt-BR" altLang="pt-BR" sz="2400" i="1" dirty="0" smtClean="0"/>
              <a:t>Fisiologia Clínica do Sistema Digestório</a:t>
            </a:r>
            <a:r>
              <a:rPr lang="pt-BR" altLang="pt-BR" sz="2400" dirty="0" smtClean="0"/>
              <a:t>. 2004. </a:t>
            </a:r>
            <a:r>
              <a:rPr lang="pt-BR" altLang="pt-BR" sz="2400" dirty="0" err="1" smtClean="0"/>
              <a:t>Tecmed</a:t>
            </a:r>
            <a:endParaRPr lang="pt-BR" alt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3449280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http://4.bp.blogspot.com/_YRt28eWtqIA/S8JQW2HMKAI/AAAAAAAAAQY/esU-nRVSqp8/s1600/piramid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052514"/>
            <a:ext cx="5976938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7</a:t>
            </a:fld>
            <a:endParaRPr lang="pt-BR"/>
          </a:p>
        </p:txBody>
      </p:sp>
      <p:sp>
        <p:nvSpPr>
          <p:cNvPr id="6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/>
          <p:cNvSpPr txBox="1">
            <a:spLocks/>
          </p:cNvSpPr>
          <p:nvPr/>
        </p:nvSpPr>
        <p:spPr>
          <a:xfrm>
            <a:off x="3225800" y="722954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Processamento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844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ttp://3.bp.blogspot.com/-WQqq0c-_cV0/TbMHR-AjC6I/AAAAAAAAAb0/LKnOhfStmso/s1600/frut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13" y="3994409"/>
            <a:ext cx="4107723" cy="236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http://www.abcmac.org.br/img/noticias/ag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0" y="1820496"/>
            <a:ext cx="338455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aixaDeTexto 6"/>
          <p:cNvSpPr txBox="1">
            <a:spLocks noChangeArrowheads="1"/>
          </p:cNvSpPr>
          <p:nvPr/>
        </p:nvSpPr>
        <p:spPr bwMode="auto">
          <a:xfrm>
            <a:off x="4285397" y="2584287"/>
            <a:ext cx="70684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/>
              <a:t>NÃO SOFREM DIGESTÃO, POIS JÁ SÃO SUFICIENTEMENTE PEQUENOS PARA SEREM ABSORVIDOS PELO ORGANISMO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8</a:t>
            </a:fld>
            <a:endParaRPr lang="pt-BR"/>
          </a:p>
        </p:txBody>
      </p:sp>
      <p:sp>
        <p:nvSpPr>
          <p:cNvPr id="7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Processamento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730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749300"/>
          </a:xfrm>
        </p:spPr>
        <p:txBody>
          <a:bodyPr/>
          <a:lstStyle/>
          <a:p>
            <a:pPr eaLnBrk="1" hangingPunct="1"/>
            <a:r>
              <a:rPr lang="pt-BR" altLang="pt-BR" smtClean="0"/>
              <a:t>Conjunto de ações: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pt-BR" altLang="pt-BR" smtClean="0"/>
          </a:p>
        </p:txBody>
      </p:sp>
      <p:pic>
        <p:nvPicPr>
          <p:cNvPr id="7172" name="Picture 2" descr="http://2.bp.blogspot.com/_fuWcImZ3AXo/SxWGx12r29I/AAAAAAAAAEQ/TX0kRvMWf1s/s320/mastiga%C3%A7%C3%A3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141663"/>
            <a:ext cx="22193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566988" y="2708275"/>
            <a:ext cx="1370012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/>
              <a:t>MECÂNICAS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175500" y="2060575"/>
            <a:ext cx="1163638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/>
              <a:t>QUÍMICAS</a:t>
            </a:r>
          </a:p>
        </p:txBody>
      </p:sp>
      <p:pic>
        <p:nvPicPr>
          <p:cNvPr id="7175" name="Picture 6" descr="http://www.sorria.com.br/imagens/vcsabia_estoma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81300"/>
            <a:ext cx="3524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3C89-B549-43B9-9E5B-1C937594B58B}" type="slidenum">
              <a:rPr lang="pt-BR" smtClean="0"/>
              <a:t>9</a:t>
            </a:fld>
            <a:endParaRPr lang="pt-BR"/>
          </a:p>
        </p:txBody>
      </p:sp>
      <p:sp>
        <p:nvSpPr>
          <p:cNvPr id="10" name="Título 4"/>
          <p:cNvSpPr txBox="1">
            <a:spLocks/>
          </p:cNvSpPr>
          <p:nvPr/>
        </p:nvSpPr>
        <p:spPr>
          <a:xfrm>
            <a:off x="3225800" y="239722"/>
            <a:ext cx="5405846" cy="56596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FF0000"/>
                </a:solidFill>
                <a:latin typeface="+mn-lt"/>
              </a:rPr>
              <a:t>SISTEMA DIGESTÓRIO</a:t>
            </a:r>
            <a:endParaRPr lang="pt-BR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4"/>
          <p:cNvSpPr txBox="1">
            <a:spLocks/>
          </p:cNvSpPr>
          <p:nvPr/>
        </p:nvSpPr>
        <p:spPr>
          <a:xfrm>
            <a:off x="3204754" y="802451"/>
            <a:ext cx="5405846" cy="4405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i="1" dirty="0" smtClean="0">
                <a:solidFill>
                  <a:srgbClr val="0070C0"/>
                </a:solidFill>
                <a:latin typeface="+mn-lt"/>
              </a:rPr>
              <a:t>Digestão</a:t>
            </a:r>
            <a:endParaRPr lang="pt-BR" sz="2800" b="1" i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49497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2295</Words>
  <Application>Microsoft Office PowerPoint</Application>
  <PresentationFormat>Widescreen</PresentationFormat>
  <Paragraphs>429</Paragraphs>
  <Slides>61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1" baseType="lpstr">
      <vt:lpstr>Microsoft YaHei</vt:lpstr>
      <vt:lpstr>Arial</vt:lpstr>
      <vt:lpstr>Calibri</vt:lpstr>
      <vt:lpstr>Calibri Light</vt:lpstr>
      <vt:lpstr>Symbol</vt:lpstr>
      <vt:lpstr>Tahoma</vt:lpstr>
      <vt:lpstr>Times New Roman</vt:lpstr>
      <vt:lpstr>Verdana</vt:lpstr>
      <vt:lpstr>Wingdings</vt:lpstr>
      <vt:lpstr>Tema do Office</vt:lpstr>
      <vt:lpstr>Apresentação do PowerPoint</vt:lpstr>
      <vt:lpstr>ROTEIRO-CONTEÚDO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Tipos funcionais de movimento  do TGI</vt:lpstr>
      <vt:lpstr>Apresentação do PowerPoint</vt:lpstr>
      <vt:lpstr>Absorção no Estômago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Regulação da Secreção Gástrica</vt:lpstr>
      <vt:lpstr>Apresentação do PowerPoint</vt:lpstr>
      <vt:lpstr>Apresentação do PowerPoint</vt:lpstr>
      <vt:lpstr>Fases da Secreção HCl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Vômito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Elida</dc:creator>
  <cp:lastModifiedBy>Elida</cp:lastModifiedBy>
  <cp:revision>49</cp:revision>
  <dcterms:created xsi:type="dcterms:W3CDTF">2020-10-22T18:58:45Z</dcterms:created>
  <dcterms:modified xsi:type="dcterms:W3CDTF">2020-10-22T22:46:16Z</dcterms:modified>
</cp:coreProperties>
</file>