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40"/>
  </p:notesMasterIdLst>
  <p:sldIdLst>
    <p:sldId id="270" r:id="rId2"/>
    <p:sldId id="261" r:id="rId3"/>
    <p:sldId id="271" r:id="rId4"/>
    <p:sldId id="272" r:id="rId5"/>
    <p:sldId id="273" r:id="rId6"/>
    <p:sldId id="274" r:id="rId7"/>
    <p:sldId id="275" r:id="rId8"/>
    <p:sldId id="276" r:id="rId9"/>
    <p:sldId id="277" r:id="rId10"/>
    <p:sldId id="278" r:id="rId11"/>
    <p:sldId id="279" r:id="rId12"/>
    <p:sldId id="280" r:id="rId13"/>
    <p:sldId id="281" r:id="rId14"/>
    <p:sldId id="282" r:id="rId15"/>
    <p:sldId id="283" r:id="rId16"/>
    <p:sldId id="284" r:id="rId17"/>
    <p:sldId id="285" r:id="rId18"/>
    <p:sldId id="286" r:id="rId19"/>
    <p:sldId id="287" r:id="rId20"/>
    <p:sldId id="288" r:id="rId21"/>
    <p:sldId id="289" r:id="rId22"/>
    <p:sldId id="290" r:id="rId23"/>
    <p:sldId id="291" r:id="rId24"/>
    <p:sldId id="292" r:id="rId25"/>
    <p:sldId id="294" r:id="rId26"/>
    <p:sldId id="293" r:id="rId27"/>
    <p:sldId id="295" r:id="rId28"/>
    <p:sldId id="296" r:id="rId29"/>
    <p:sldId id="297" r:id="rId30"/>
    <p:sldId id="298" r:id="rId31"/>
    <p:sldId id="299" r:id="rId32"/>
    <p:sldId id="300" r:id="rId33"/>
    <p:sldId id="301" r:id="rId34"/>
    <p:sldId id="302" r:id="rId35"/>
    <p:sldId id="303" r:id="rId36"/>
    <p:sldId id="304" r:id="rId37"/>
    <p:sldId id="305" r:id="rId38"/>
    <p:sldId id="306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05" autoAdjust="0"/>
    <p:restoredTop sz="94660"/>
  </p:normalViewPr>
  <p:slideViewPr>
    <p:cSldViewPr>
      <p:cViewPr varScale="1">
        <p:scale>
          <a:sx n="77" d="100"/>
          <a:sy n="77" d="100"/>
        </p:scale>
        <p:origin x="1757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4D7B03-5B77-4510-90AC-47AE9C4CE645}" type="datetimeFigureOut">
              <a:rPr lang="en-US" smtClean="0"/>
              <a:pPr/>
              <a:t>3/24/2020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7E77A7-C6ED-4824-86CC-012A4265D9B4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79828-8EF4-4C39-A60A-10C6652C4CC2}" type="datetime1">
              <a:rPr lang="en-US" smtClean="0"/>
              <a:pPr/>
              <a:t>3/24/2020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2013 Cengage Learning Engineering. All Rights Reserved. </a:t>
            </a: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1CD17-104F-4E8A-A80E-ABA066597E8B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90931-AA9F-4464-9F9D-3799B4EEEB5F}" type="datetime1">
              <a:rPr lang="en-US" smtClean="0"/>
              <a:pPr/>
              <a:t>3/24/2020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2013 Cengage Learning Engineering. All Rights Reserved.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1CD17-104F-4E8A-A80E-ABA066597E8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9B0D0-05BE-41FE-8A03-E45D80844481}" type="datetime1">
              <a:rPr lang="en-US" smtClean="0"/>
              <a:pPr/>
              <a:t>3/24/2020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2013 Cengage Learning Engineering. All Rights Reserved.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1CD17-104F-4E8A-A80E-ABA066597E8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9E340-EB48-4E96-A4B6-C736DF29B615}" type="datetime1">
              <a:rPr lang="en-US" smtClean="0"/>
              <a:pPr/>
              <a:t>3/24/2020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2013 Cengage Learning Engineering. All Rights Reserved.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1CD17-104F-4E8A-A80E-ABA066597E8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AD324-FBEC-4A16-91C7-6AC9EC85CF7B}" type="datetime1">
              <a:rPr lang="en-US" smtClean="0"/>
              <a:pPr/>
              <a:t>3/24/2020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2013 Cengage Learning Engineering. All Rights Reserved.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1CD17-104F-4E8A-A80E-ABA066597E8B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A57B0-1F73-4CE8-8B9E-8BA6F55E47E5}" type="datetime1">
              <a:rPr lang="en-US" smtClean="0"/>
              <a:pPr/>
              <a:t>3/24/2020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2013 Cengage Learning Engineering. All Rights Reserved.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1CD17-104F-4E8A-A80E-ABA066597E8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C63AF-8A8E-48D3-AB3F-A3DB508870AC}" type="datetime1">
              <a:rPr lang="en-US" smtClean="0"/>
              <a:pPr/>
              <a:t>3/24/2020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2013 Cengage Learning Engineering. All Rights Reserved.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1CD17-104F-4E8A-A80E-ABA066597E8B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2A048-A7FD-493B-9902-CCD95D2DD741}" type="datetime1">
              <a:rPr lang="en-US" smtClean="0"/>
              <a:pPr/>
              <a:t>3/24/2020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2013 Cengage Learning Engineering. All Rights Reserved.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1CD17-104F-4E8A-A80E-ABA066597E8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5C58F-0BAC-4857-8D6B-831BAD551833}" type="datetime1">
              <a:rPr lang="en-US" smtClean="0"/>
              <a:pPr/>
              <a:t>3/24/2020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2013 Cengage Learning Engineering. All Rights Reserved.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1CD17-104F-4E8A-A80E-ABA066597E8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37057-77DD-4EEA-B8CD-DBB9DA52CDD8}" type="datetime1">
              <a:rPr lang="en-US" smtClean="0"/>
              <a:pPr/>
              <a:t>3/24/2020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2013 Cengage Learning Engineering. All Rights Reserved.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1CD17-104F-4E8A-A80E-ABA066597E8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/>
          <a:p>
            <a:fld id="{8FC74F5D-D3D2-499B-8F48-3DBB67B8628B}" type="datetime1">
              <a:rPr lang="en-US" smtClean="0"/>
              <a:pPr/>
              <a:t>3/24/2020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/>
          <a:p>
            <a:r>
              <a:rPr lang="en-US"/>
              <a:t>© 2013 Cengage Learning Engineering. All Rights Reserved.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/>
          <a:p>
            <a:fld id="{1C81CD17-104F-4E8A-A80E-ABA066597E8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84A84EB5-942F-400F-8987-01278E7F21FD}" type="datetime1">
              <a:rPr lang="en-US" smtClean="0"/>
              <a:pPr/>
              <a:t>3/24/2020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r>
              <a:rPr lang="en-US"/>
              <a:t>© 2013 Cengage Learning Engineering. All Rights Reserved. </a:t>
            </a: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1C81CD17-104F-4E8A-A80E-ABA066597E8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724400" y="1981200"/>
            <a:ext cx="4114800" cy="4038600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/>
              <a:t>Shear Forces and Bending Moments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sz="5500" dirty="0"/>
              <a:t>Chapter 4: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9600" y="0"/>
            <a:ext cx="822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Mechanics of Materials, 8</a:t>
            </a:r>
            <a:r>
              <a:rPr lang="en-US" sz="1400" baseline="30000" dirty="0"/>
              <a:t>th</a:t>
            </a:r>
            <a:r>
              <a:rPr lang="en-US" sz="1400" dirty="0"/>
              <a:t> Edition SI					              </a:t>
            </a:r>
            <a:r>
              <a:rPr lang="en-US" sz="1400" dirty="0" err="1"/>
              <a:t>Gere</a:t>
            </a:r>
            <a:r>
              <a:rPr lang="en-US" sz="1400" dirty="0"/>
              <a:t> &amp; Goodno</a:t>
            </a:r>
          </a:p>
        </p:txBody>
      </p:sp>
      <p:pic>
        <p:nvPicPr>
          <p:cNvPr id="6" name="Picture 10" descr="CL_Logo_RGB_JPG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600" y="6291263"/>
            <a:ext cx="1295400" cy="56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2013 Cengage Learning Engineering. All Rights Reserved.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2013 Cengage Learning Engineering. All Rights Reserved.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1CD17-104F-4E8A-A80E-ABA066597E8B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09600" y="0"/>
            <a:ext cx="822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Mechanics of Materials, 8</a:t>
            </a:r>
            <a:r>
              <a:rPr lang="en-US" sz="1400" baseline="30000" dirty="0"/>
              <a:t>th</a:t>
            </a:r>
            <a:r>
              <a:rPr lang="en-US" sz="1400" dirty="0"/>
              <a:t> Edition SI					              </a:t>
            </a:r>
            <a:r>
              <a:rPr lang="en-US" sz="1400" dirty="0" err="1"/>
              <a:t>Gere</a:t>
            </a:r>
            <a:r>
              <a:rPr lang="en-US" sz="1400" dirty="0"/>
              <a:t> &amp; Goodno</a:t>
            </a:r>
          </a:p>
        </p:txBody>
      </p:sp>
      <p:pic>
        <p:nvPicPr>
          <p:cNvPr id="397314" name="Picture 2" descr="C:\Documents and Settings\altit\Desktop\Gere 8e JPEG\ch04\Fig4-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0" y="2133600"/>
            <a:ext cx="2365375" cy="250595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2013 Cengage Learning Engineering. All Rights Reserved.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1CD17-104F-4E8A-A80E-ABA066597E8B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09600" y="0"/>
            <a:ext cx="822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Mechanics of Materials, 8</a:t>
            </a:r>
            <a:r>
              <a:rPr lang="en-US" sz="1400" baseline="30000" dirty="0"/>
              <a:t>th</a:t>
            </a:r>
            <a:r>
              <a:rPr lang="en-US" sz="1400" dirty="0"/>
              <a:t> Edition SI					              </a:t>
            </a:r>
            <a:r>
              <a:rPr lang="en-US" sz="1400" dirty="0" err="1"/>
              <a:t>Gere</a:t>
            </a:r>
            <a:r>
              <a:rPr lang="en-US" sz="1400" dirty="0"/>
              <a:t> &amp; Goodno</a:t>
            </a:r>
          </a:p>
        </p:txBody>
      </p:sp>
      <p:pic>
        <p:nvPicPr>
          <p:cNvPr id="398338" name="Picture 2" descr="C:\Documents and Settings\altit\Desktop\Gere 8e JPEG\ch04\Fig4-2c-re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0" y="2057400"/>
            <a:ext cx="2209800" cy="26199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2013 Cengage Learning Engineering. All Rights Reserved.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1CD17-104F-4E8A-A80E-ABA066597E8B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09600" y="0"/>
            <a:ext cx="822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Mechanics of Materials, 8</a:t>
            </a:r>
            <a:r>
              <a:rPr lang="en-US" sz="1400" baseline="30000" dirty="0"/>
              <a:t>th</a:t>
            </a:r>
            <a:r>
              <a:rPr lang="en-US" sz="1400" dirty="0"/>
              <a:t> Edition SI					              </a:t>
            </a:r>
            <a:r>
              <a:rPr lang="en-US" sz="1400" dirty="0" err="1"/>
              <a:t>Gere</a:t>
            </a:r>
            <a:r>
              <a:rPr lang="en-US" sz="1400" dirty="0"/>
              <a:t> &amp; Goodno</a:t>
            </a:r>
          </a:p>
        </p:txBody>
      </p:sp>
      <p:pic>
        <p:nvPicPr>
          <p:cNvPr id="399362" name="Picture 2" descr="C:\Documents and Settings\altit\Desktop\Gere 8e JPEG\ch04\Fig4-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2133600"/>
            <a:ext cx="2286000" cy="25111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2013 Cengage Learning Engineering. All Rights Reserved.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1CD17-104F-4E8A-A80E-ABA066597E8B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09600" y="0"/>
            <a:ext cx="822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Mechanics of Materials, 8</a:t>
            </a:r>
            <a:r>
              <a:rPr lang="en-US" sz="1400" baseline="30000" dirty="0"/>
              <a:t>th</a:t>
            </a:r>
            <a:r>
              <a:rPr lang="en-US" sz="1400" dirty="0"/>
              <a:t> Edition SI					              </a:t>
            </a:r>
            <a:r>
              <a:rPr lang="en-US" sz="1400" dirty="0" err="1"/>
              <a:t>Gere</a:t>
            </a:r>
            <a:r>
              <a:rPr lang="en-US" sz="1400" dirty="0"/>
              <a:t> &amp; Goodno</a:t>
            </a:r>
          </a:p>
        </p:txBody>
      </p:sp>
      <p:pic>
        <p:nvPicPr>
          <p:cNvPr id="400386" name="Picture 2" descr="C:\Documents and Settings\altit\Desktop\Gere 8e JPEG\ch04\Fig4-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990600"/>
            <a:ext cx="2362200" cy="46028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2013 Cengage Learning Engineering. All Rights Reserved.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1CD17-104F-4E8A-A80E-ABA066597E8B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09600" y="0"/>
            <a:ext cx="822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Mechanics of Materials, 8</a:t>
            </a:r>
            <a:r>
              <a:rPr lang="en-US" sz="1400" baseline="30000" dirty="0"/>
              <a:t>th</a:t>
            </a:r>
            <a:r>
              <a:rPr lang="en-US" sz="1400" dirty="0"/>
              <a:t> Edition SI					              </a:t>
            </a:r>
            <a:r>
              <a:rPr lang="en-US" sz="1400" dirty="0" err="1"/>
              <a:t>Gere</a:t>
            </a:r>
            <a:r>
              <a:rPr lang="en-US" sz="1400" dirty="0"/>
              <a:t> &amp; Goodno</a:t>
            </a:r>
          </a:p>
        </p:txBody>
      </p:sp>
      <p:pic>
        <p:nvPicPr>
          <p:cNvPr id="401410" name="Picture 2" descr="C:\Documents and Settings\altit\Desktop\Gere 8e JPEG\ch04\Fig4-8-re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1400" y="1270107"/>
            <a:ext cx="2209800" cy="390901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2013 Cengage Learning Engineering. All Rights Reserved.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1CD17-104F-4E8A-A80E-ABA066597E8B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09600" y="0"/>
            <a:ext cx="822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Mechanics of Materials, 8</a:t>
            </a:r>
            <a:r>
              <a:rPr lang="en-US" sz="1400" baseline="30000" dirty="0"/>
              <a:t>th</a:t>
            </a:r>
            <a:r>
              <a:rPr lang="en-US" sz="1400" dirty="0"/>
              <a:t> Edition SI					              </a:t>
            </a:r>
            <a:r>
              <a:rPr lang="en-US" sz="1400" dirty="0" err="1"/>
              <a:t>Gere</a:t>
            </a:r>
            <a:r>
              <a:rPr lang="en-US" sz="1400" dirty="0"/>
              <a:t> &amp; Goodno</a:t>
            </a:r>
          </a:p>
        </p:txBody>
      </p:sp>
      <p:pic>
        <p:nvPicPr>
          <p:cNvPr id="402434" name="Picture 2" descr="C:\Documents and Settings\altit\Desktop\Gere 8e JPEG\ch04\Fig4-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2514600"/>
            <a:ext cx="2409825" cy="15676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2013 Cengage Learning Engineering. All Rights Reserved.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1CD17-104F-4E8A-A80E-ABA066597E8B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09600" y="0"/>
            <a:ext cx="822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Mechanics of Materials, 8</a:t>
            </a:r>
            <a:r>
              <a:rPr lang="en-US" sz="1400" baseline="30000" dirty="0"/>
              <a:t>th</a:t>
            </a:r>
            <a:r>
              <a:rPr lang="en-US" sz="1400" dirty="0"/>
              <a:t> Edition SI					              </a:t>
            </a:r>
            <a:r>
              <a:rPr lang="en-US" sz="1400" dirty="0" err="1"/>
              <a:t>Gere</a:t>
            </a:r>
            <a:r>
              <a:rPr lang="en-US" sz="1400" dirty="0"/>
              <a:t> &amp; Goodno</a:t>
            </a:r>
          </a:p>
        </p:txBody>
      </p:sp>
      <p:pic>
        <p:nvPicPr>
          <p:cNvPr id="403458" name="Picture 2" descr="C:\Documents and Settings\altit\Desktop\Gere 8e JPEG\ch04\Fig4-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0" y="1600200"/>
            <a:ext cx="2135187" cy="33480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2013 Cengage Learning Engineering. All Rights Reserved.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1CD17-104F-4E8A-A80E-ABA066597E8B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09600" y="0"/>
            <a:ext cx="822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Mechanics of Materials, 8</a:t>
            </a:r>
            <a:r>
              <a:rPr lang="en-US" sz="1400" baseline="30000" dirty="0"/>
              <a:t>th</a:t>
            </a:r>
            <a:r>
              <a:rPr lang="en-US" sz="1400" dirty="0"/>
              <a:t> Edition SI					              </a:t>
            </a:r>
            <a:r>
              <a:rPr lang="en-US" sz="1400" dirty="0" err="1"/>
              <a:t>Gere</a:t>
            </a:r>
            <a:r>
              <a:rPr lang="en-US" sz="1400" dirty="0"/>
              <a:t> &amp; Goodno</a:t>
            </a:r>
          </a:p>
        </p:txBody>
      </p:sp>
      <p:pic>
        <p:nvPicPr>
          <p:cNvPr id="404482" name="Picture 2" descr="C:\Documents and Settings\altit\Desktop\Gere 8e JPEG\ch04\Fig4-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20850" y="2314575"/>
            <a:ext cx="5702300" cy="2228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2013 Cengage Learning Engineering. All Rights Reserved.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1CD17-104F-4E8A-A80E-ABA066597E8B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09600" y="0"/>
            <a:ext cx="822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Mechanics of Materials, 8</a:t>
            </a:r>
            <a:r>
              <a:rPr lang="en-US" sz="1400" baseline="30000" dirty="0"/>
              <a:t>th</a:t>
            </a:r>
            <a:r>
              <a:rPr lang="en-US" sz="1400" dirty="0"/>
              <a:t> Edition SI					              </a:t>
            </a:r>
            <a:r>
              <a:rPr lang="en-US" sz="1400" dirty="0" err="1"/>
              <a:t>Gere</a:t>
            </a:r>
            <a:r>
              <a:rPr lang="en-US" sz="1400" dirty="0"/>
              <a:t> &amp; Goodno</a:t>
            </a:r>
          </a:p>
        </p:txBody>
      </p:sp>
      <p:pic>
        <p:nvPicPr>
          <p:cNvPr id="405506" name="Picture 2" descr="C:\Documents and Settings\altit\Desktop\Gere 8e JPEG\ch04\Fig4-11-co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4913" y="1917700"/>
            <a:ext cx="1652587" cy="30210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2013 Cengage Learning Engineering. All Rights Reserved.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1CD17-104F-4E8A-A80E-ABA066597E8B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09600" y="0"/>
            <a:ext cx="822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Mechanics of Materials, 8</a:t>
            </a:r>
            <a:r>
              <a:rPr lang="en-US" sz="1400" baseline="30000" dirty="0"/>
              <a:t>th</a:t>
            </a:r>
            <a:r>
              <a:rPr lang="en-US" sz="1400" dirty="0"/>
              <a:t> Edition SI					              </a:t>
            </a:r>
            <a:r>
              <a:rPr lang="en-US" sz="1400" dirty="0" err="1"/>
              <a:t>Gere</a:t>
            </a:r>
            <a:r>
              <a:rPr lang="en-US" sz="1400" dirty="0"/>
              <a:t> &amp; Goodno</a:t>
            </a:r>
          </a:p>
        </p:txBody>
      </p:sp>
      <p:pic>
        <p:nvPicPr>
          <p:cNvPr id="406530" name="Picture 2" descr="C:\Documents and Settings\altit\Desktop\Gere 8e JPEG\ch04\Fig4-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9263" y="2197100"/>
            <a:ext cx="5705475" cy="24622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2013 Cengage Learning Engineering. All Rights Reserved.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1CD17-104F-4E8A-A80E-ABA066597E8B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09600" y="0"/>
            <a:ext cx="822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Mechanics of Materials, 8</a:t>
            </a:r>
            <a:r>
              <a:rPr lang="en-US" sz="1400" baseline="30000" dirty="0"/>
              <a:t>th</a:t>
            </a:r>
            <a:r>
              <a:rPr lang="en-US" sz="1400" dirty="0"/>
              <a:t> Edition SI					              </a:t>
            </a:r>
            <a:r>
              <a:rPr lang="en-US" sz="1400" dirty="0" err="1"/>
              <a:t>Gere</a:t>
            </a:r>
            <a:r>
              <a:rPr lang="en-US" sz="1400" dirty="0"/>
              <a:t> &amp; Goodno</a:t>
            </a:r>
          </a:p>
        </p:txBody>
      </p:sp>
      <p:pic>
        <p:nvPicPr>
          <p:cNvPr id="1028" name="Picture 4" descr="C:\Documents and Settings\altit\Desktop\Gere 8e JPEG\ch04\Fig4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2133600"/>
            <a:ext cx="2443162" cy="241095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2013 Cengage Learning Engineering. All Rights Reserved.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1CD17-104F-4E8A-A80E-ABA066597E8B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09600" y="0"/>
            <a:ext cx="822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Mechanics of Materials, 8</a:t>
            </a:r>
            <a:r>
              <a:rPr lang="en-US" sz="1400" baseline="30000" dirty="0"/>
              <a:t>th</a:t>
            </a:r>
            <a:r>
              <a:rPr lang="en-US" sz="1400" dirty="0"/>
              <a:t> Edition SI					              </a:t>
            </a:r>
            <a:r>
              <a:rPr lang="en-US" sz="1400" dirty="0" err="1"/>
              <a:t>Gere</a:t>
            </a:r>
            <a:r>
              <a:rPr lang="en-US" sz="1400" dirty="0"/>
              <a:t> &amp; Goodno</a:t>
            </a:r>
          </a:p>
        </p:txBody>
      </p:sp>
      <p:pic>
        <p:nvPicPr>
          <p:cNvPr id="407554" name="Picture 2" descr="C:\Documents and Settings\altit\Desktop\Gere 8e JPEG\ch04\Fig4-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25613" y="2212975"/>
            <a:ext cx="5691187" cy="24320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2013 Cengage Learning Engineering. All Rights Reserved.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1CD17-104F-4E8A-A80E-ABA066597E8B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09600" y="0"/>
            <a:ext cx="822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Mechanics of Materials, 8</a:t>
            </a:r>
            <a:r>
              <a:rPr lang="en-US" sz="1400" baseline="30000" dirty="0"/>
              <a:t>th</a:t>
            </a:r>
            <a:r>
              <a:rPr lang="en-US" sz="1400" dirty="0"/>
              <a:t> Edition SI 					              </a:t>
            </a:r>
            <a:r>
              <a:rPr lang="en-US" sz="1400" dirty="0" err="1"/>
              <a:t>Gere</a:t>
            </a:r>
            <a:r>
              <a:rPr lang="en-US" sz="1400" dirty="0"/>
              <a:t> &amp; Goodno</a:t>
            </a:r>
          </a:p>
        </p:txBody>
      </p:sp>
      <p:pic>
        <p:nvPicPr>
          <p:cNvPr id="408578" name="Picture 2" descr="C:\Documents and Settings\altit\Desktop\Gere 8e JPEG\ch04\Fig4-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31963" y="2220913"/>
            <a:ext cx="5678487" cy="24145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2013 Cengage Learning Engineering. All Rights Reserved.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1CD17-104F-4E8A-A80E-ABA066597E8B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09600" y="0"/>
            <a:ext cx="822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Mechanics of Materials, 8</a:t>
            </a:r>
            <a:r>
              <a:rPr lang="en-US" sz="1400" baseline="30000" dirty="0"/>
              <a:t>th</a:t>
            </a:r>
            <a:r>
              <a:rPr lang="en-US" sz="1400" dirty="0"/>
              <a:t> Edition SI					              </a:t>
            </a:r>
            <a:r>
              <a:rPr lang="en-US" sz="1400" dirty="0" err="1"/>
              <a:t>Gere</a:t>
            </a:r>
            <a:r>
              <a:rPr lang="en-US" sz="1400" dirty="0"/>
              <a:t> &amp; Goodno</a:t>
            </a:r>
          </a:p>
        </p:txBody>
      </p:sp>
      <p:pic>
        <p:nvPicPr>
          <p:cNvPr id="1026" name="Picture 2" descr="C:\Documents and Settings\altit\Desktop\Gere 8e SI Jpeg\ch04\Fig 4-15 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9263" y="1033463"/>
            <a:ext cx="5705475" cy="47910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2013 Cengage Learning Engineering. All Rights Reserved.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1CD17-104F-4E8A-A80E-ABA066597E8B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09600" y="0"/>
            <a:ext cx="822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Mechanics of Materials, 8</a:t>
            </a:r>
            <a:r>
              <a:rPr lang="en-US" sz="1400" baseline="30000" dirty="0"/>
              <a:t>th</a:t>
            </a:r>
            <a:r>
              <a:rPr lang="en-US" sz="1400" dirty="0"/>
              <a:t> Edition SI					              </a:t>
            </a:r>
            <a:r>
              <a:rPr lang="en-US" sz="1400" dirty="0" err="1"/>
              <a:t>Gere</a:t>
            </a:r>
            <a:r>
              <a:rPr lang="en-US" sz="1400" dirty="0"/>
              <a:t> &amp; Goodno</a:t>
            </a:r>
          </a:p>
        </p:txBody>
      </p:sp>
      <p:pic>
        <p:nvPicPr>
          <p:cNvPr id="2050" name="Picture 2" descr="C:\Documents and Settings\altit\Desktop\Gere 8e SI Jpeg\ch04\Fig 4-15(repeated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98875" y="1574800"/>
            <a:ext cx="1746250" cy="37068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2013 Cengage Learning Engineering. All Rights Reserved.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1CD17-104F-4E8A-A80E-ABA066597E8B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09600" y="0"/>
            <a:ext cx="822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Mechanics of Materials, 8</a:t>
            </a:r>
            <a:r>
              <a:rPr lang="en-US" sz="1400" baseline="30000" dirty="0"/>
              <a:t>th</a:t>
            </a:r>
            <a:r>
              <a:rPr lang="en-US" sz="1400" dirty="0"/>
              <a:t> Edition SI					              </a:t>
            </a:r>
            <a:r>
              <a:rPr lang="en-US" sz="1400" dirty="0" err="1"/>
              <a:t>Gere</a:t>
            </a:r>
            <a:r>
              <a:rPr lang="en-US" sz="1400" dirty="0"/>
              <a:t> &amp; Goodno</a:t>
            </a:r>
          </a:p>
        </p:txBody>
      </p:sp>
      <p:pic>
        <p:nvPicPr>
          <p:cNvPr id="411650" name="Picture 2" descr="C:\Documents and Settings\altit\Desktop\Gere 8e JPEG\ch04\Fig4-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3800" y="847725"/>
            <a:ext cx="1676400" cy="51625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2013 Cengage Learning Engineering. All Rights Reserved.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1CD17-104F-4E8A-A80E-ABA066597E8B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09600" y="0"/>
            <a:ext cx="822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Mechanics of Materials, 8</a:t>
            </a:r>
            <a:r>
              <a:rPr lang="en-US" sz="1400" baseline="30000" dirty="0"/>
              <a:t>th</a:t>
            </a:r>
            <a:r>
              <a:rPr lang="en-US" sz="1400" dirty="0"/>
              <a:t> Edition SI					              </a:t>
            </a:r>
            <a:r>
              <a:rPr lang="en-US" sz="1400" dirty="0" err="1"/>
              <a:t>Gere</a:t>
            </a:r>
            <a:r>
              <a:rPr lang="en-US" sz="1400" dirty="0"/>
              <a:t> &amp; Goodno</a:t>
            </a:r>
          </a:p>
        </p:txBody>
      </p:sp>
      <p:pic>
        <p:nvPicPr>
          <p:cNvPr id="413698" name="Picture 2" descr="C:\Documents and Settings\altit\Desktop\Gere 8e JPEG\ch04\Fig4-16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0" y="2286000"/>
            <a:ext cx="2209800" cy="207796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2013 Cengage Learning Engineering. All Rights Reserved.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1CD17-104F-4E8A-A80E-ABA066597E8B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09600" y="0"/>
            <a:ext cx="822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Mechanics of Materials, 8</a:t>
            </a:r>
            <a:r>
              <a:rPr lang="en-US" sz="1400" baseline="30000" dirty="0"/>
              <a:t>th</a:t>
            </a:r>
            <a:r>
              <a:rPr lang="en-US" sz="1400" dirty="0"/>
              <a:t> Edition SI					              </a:t>
            </a:r>
            <a:r>
              <a:rPr lang="en-US" sz="1400" dirty="0" err="1"/>
              <a:t>Gere</a:t>
            </a:r>
            <a:r>
              <a:rPr lang="en-US" sz="1400" dirty="0"/>
              <a:t> &amp; Goodno</a:t>
            </a:r>
          </a:p>
        </p:txBody>
      </p:sp>
      <p:pic>
        <p:nvPicPr>
          <p:cNvPr id="412674" name="Picture 2" descr="C:\Documents and Settings\altit\Desktop\Gere 8e JPEG\ch04\Fig4-16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2286000"/>
            <a:ext cx="2209800" cy="20130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2013 Cengage Learning Engineering. All Rights Reserved.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1CD17-104F-4E8A-A80E-ABA066597E8B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09600" y="0"/>
            <a:ext cx="822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Mechanics of Materials, 8</a:t>
            </a:r>
            <a:r>
              <a:rPr lang="en-US" sz="1400" baseline="30000" dirty="0"/>
              <a:t>th</a:t>
            </a:r>
            <a:r>
              <a:rPr lang="en-US" sz="1400" dirty="0"/>
              <a:t> Edition SI					              </a:t>
            </a:r>
            <a:r>
              <a:rPr lang="en-US" sz="1400" dirty="0" err="1"/>
              <a:t>Gere</a:t>
            </a:r>
            <a:r>
              <a:rPr lang="en-US" sz="1400" dirty="0"/>
              <a:t> &amp; Goodno</a:t>
            </a:r>
          </a:p>
        </p:txBody>
      </p:sp>
      <p:pic>
        <p:nvPicPr>
          <p:cNvPr id="414722" name="Picture 2" descr="C:\Documents and Settings\altit\Desktop\Gere 8e JPEG\ch04\Fig4-16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0" y="2209800"/>
            <a:ext cx="2286000" cy="22643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2013 Cengage Learning Engineering. All Rights Reserved.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1CD17-104F-4E8A-A80E-ABA066597E8B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09600" y="0"/>
            <a:ext cx="822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Mechanics of Materials, 8</a:t>
            </a:r>
            <a:r>
              <a:rPr lang="en-US" sz="1400" baseline="30000" dirty="0"/>
              <a:t>th</a:t>
            </a:r>
            <a:r>
              <a:rPr lang="en-US" sz="1400" dirty="0"/>
              <a:t> Edition SI					              </a:t>
            </a:r>
            <a:r>
              <a:rPr lang="en-US" sz="1400" dirty="0" err="1"/>
              <a:t>Gere</a:t>
            </a:r>
            <a:r>
              <a:rPr lang="en-US" sz="1400" dirty="0"/>
              <a:t> &amp; Goodno</a:t>
            </a:r>
          </a:p>
        </p:txBody>
      </p:sp>
      <p:pic>
        <p:nvPicPr>
          <p:cNvPr id="415746" name="Picture 2" descr="C:\Documents and Settings\altit\Desktop\Gere 8e JPEG\ch04\Fig4-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1981200"/>
            <a:ext cx="2374900" cy="266982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2013 Cengage Learning Engineering. All Rights Reserved.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1CD17-104F-4E8A-A80E-ABA066597E8B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09600" y="0"/>
            <a:ext cx="822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Mechanics of Materials, 8</a:t>
            </a:r>
            <a:r>
              <a:rPr lang="en-US" sz="1400" baseline="30000" dirty="0"/>
              <a:t>th</a:t>
            </a:r>
            <a:r>
              <a:rPr lang="en-US" sz="1400" dirty="0"/>
              <a:t> Edition SI					              </a:t>
            </a:r>
            <a:r>
              <a:rPr lang="en-US" sz="1400" dirty="0" err="1"/>
              <a:t>Gere</a:t>
            </a:r>
            <a:r>
              <a:rPr lang="en-US" sz="1400" dirty="0"/>
              <a:t> &amp; Goodno</a:t>
            </a:r>
          </a:p>
        </p:txBody>
      </p:sp>
      <p:pic>
        <p:nvPicPr>
          <p:cNvPr id="416770" name="Picture 2" descr="C:\Documents and Settings\altit\Desktop\Gere 8e JPEG\ch04\Fig4-17-re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56685" y="166689"/>
            <a:ext cx="1664628" cy="63865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2013 Cengage Learning Engineering. All Rights Reserved.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1CD17-104F-4E8A-A80E-ABA066597E8B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09600" y="0"/>
            <a:ext cx="822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Mechanics of Materials, 8</a:t>
            </a:r>
            <a:r>
              <a:rPr lang="en-US" sz="1400" baseline="30000" dirty="0"/>
              <a:t>th</a:t>
            </a:r>
            <a:r>
              <a:rPr lang="en-US" sz="1400" dirty="0"/>
              <a:t> Edition SI					              </a:t>
            </a:r>
            <a:r>
              <a:rPr lang="en-US" sz="1400" dirty="0" err="1"/>
              <a:t>Gere</a:t>
            </a:r>
            <a:r>
              <a:rPr lang="en-US" sz="1400" dirty="0"/>
              <a:t> &amp; Goodno</a:t>
            </a:r>
          </a:p>
        </p:txBody>
      </p:sp>
      <p:pic>
        <p:nvPicPr>
          <p:cNvPr id="390146" name="Picture 2" descr="C:\Documents and Settings\altit\Desktop\Gere 8e JPEG\ch04\Fig4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4650" y="1739900"/>
            <a:ext cx="5854700" cy="33766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2013 Cengage Learning Engineering. All Rights Reserved.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1CD17-104F-4E8A-A80E-ABA066597E8B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09600" y="0"/>
            <a:ext cx="822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Mechanics of Materials, 8</a:t>
            </a:r>
            <a:r>
              <a:rPr lang="en-US" sz="1400" baseline="30000" dirty="0"/>
              <a:t>th</a:t>
            </a:r>
            <a:r>
              <a:rPr lang="en-US" sz="1400" dirty="0"/>
              <a:t> Edition SI					              </a:t>
            </a:r>
            <a:r>
              <a:rPr lang="en-US" sz="1400" dirty="0" err="1"/>
              <a:t>Gere</a:t>
            </a:r>
            <a:r>
              <a:rPr lang="en-US" sz="1400" dirty="0"/>
              <a:t> &amp; Goodno</a:t>
            </a:r>
          </a:p>
        </p:txBody>
      </p:sp>
      <p:pic>
        <p:nvPicPr>
          <p:cNvPr id="417794" name="Picture 2" descr="C:\Documents and Settings\altit\Desktop\Gere 8e JPEG\ch04\Fig4-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17925" y="1182688"/>
            <a:ext cx="1706563" cy="44926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2013 Cengage Learning Engineering. All Rights Reserved.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1CD17-104F-4E8A-A80E-ABA066597E8B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09600" y="0"/>
            <a:ext cx="822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Mechanics of Materials, 8</a:t>
            </a:r>
            <a:r>
              <a:rPr lang="en-US" sz="1400" baseline="30000" dirty="0"/>
              <a:t>th</a:t>
            </a:r>
            <a:r>
              <a:rPr lang="en-US" sz="1400" dirty="0"/>
              <a:t> Edition SI					              </a:t>
            </a:r>
            <a:r>
              <a:rPr lang="en-US" sz="1400" dirty="0" err="1"/>
              <a:t>Gere</a:t>
            </a:r>
            <a:r>
              <a:rPr lang="en-US" sz="1400" dirty="0"/>
              <a:t> &amp; Goodno</a:t>
            </a:r>
          </a:p>
        </p:txBody>
      </p:sp>
      <p:pic>
        <p:nvPicPr>
          <p:cNvPr id="418818" name="Picture 2" descr="C:\Documents and Settings\altit\Desktop\Gere 8e JPEG\ch04\Fig4-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1828800"/>
            <a:ext cx="2224087" cy="32107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2013 Cengage Learning Engineering. All Rights Reserved.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1CD17-104F-4E8A-A80E-ABA066597E8B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09600" y="0"/>
            <a:ext cx="822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Mechanics of Materials, 8</a:t>
            </a:r>
            <a:r>
              <a:rPr lang="en-US" sz="1400" baseline="30000" dirty="0"/>
              <a:t>th</a:t>
            </a:r>
            <a:r>
              <a:rPr lang="en-US" sz="1400" dirty="0"/>
              <a:t> Edition SI					              </a:t>
            </a:r>
            <a:r>
              <a:rPr lang="en-US" sz="1400" dirty="0" err="1"/>
              <a:t>Gere</a:t>
            </a:r>
            <a:r>
              <a:rPr lang="en-US" sz="1400" dirty="0"/>
              <a:t> &amp; Goodno</a:t>
            </a:r>
          </a:p>
        </p:txBody>
      </p:sp>
      <p:pic>
        <p:nvPicPr>
          <p:cNvPr id="419842" name="Picture 2" descr="C:\Documents and Settings\altit\Desktop\Gere 8e JPEG\ch04\Fig4-19-re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19513" y="1028700"/>
            <a:ext cx="1703387" cy="4800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2013 Cengage Learning Engineering. All Rights Reserved.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1CD17-104F-4E8A-A80E-ABA066597E8B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09600" y="0"/>
            <a:ext cx="822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Mechanics of Materials, 8</a:t>
            </a:r>
            <a:r>
              <a:rPr lang="en-US" sz="1400" baseline="30000" dirty="0"/>
              <a:t>th</a:t>
            </a:r>
            <a:r>
              <a:rPr lang="en-US" sz="1400" dirty="0"/>
              <a:t> Edition SI					              </a:t>
            </a:r>
            <a:r>
              <a:rPr lang="en-US" sz="1400" dirty="0" err="1"/>
              <a:t>Gere</a:t>
            </a:r>
            <a:r>
              <a:rPr lang="en-US" sz="1400" dirty="0"/>
              <a:t> &amp; Goodno</a:t>
            </a:r>
          </a:p>
        </p:txBody>
      </p:sp>
      <p:pic>
        <p:nvPicPr>
          <p:cNvPr id="420866" name="Picture 2" descr="C:\Documents and Settings\altit\Desktop\Gere 8e JPEG\ch04\Fig4-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1738" y="1527175"/>
            <a:ext cx="1660525" cy="38036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2013 Cengage Learning Engineering. All Rights Reserved.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1CD17-104F-4E8A-A80E-ABA066597E8B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09600" y="0"/>
            <a:ext cx="822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Mechanics of Materials, 8</a:t>
            </a:r>
            <a:r>
              <a:rPr lang="en-US" sz="1400" baseline="30000" dirty="0"/>
              <a:t>th</a:t>
            </a:r>
            <a:r>
              <a:rPr lang="en-US" sz="1400" dirty="0"/>
              <a:t> Edition SI					              </a:t>
            </a:r>
            <a:r>
              <a:rPr lang="en-US" sz="1400" dirty="0" err="1"/>
              <a:t>Gere</a:t>
            </a:r>
            <a:r>
              <a:rPr lang="en-US" sz="1400" dirty="0"/>
              <a:t> &amp; Goodno</a:t>
            </a:r>
          </a:p>
        </p:txBody>
      </p:sp>
      <p:pic>
        <p:nvPicPr>
          <p:cNvPr id="421890" name="Picture 2" descr="C:\Documents and Settings\altit\Desktop\Gere 8e JPEG\ch04\Fig4-20-re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0150" y="1527175"/>
            <a:ext cx="1663700" cy="38036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2013 Cengage Learning Engineering. All Rights Reserved.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1CD17-104F-4E8A-A80E-ABA066597E8B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09600" y="0"/>
            <a:ext cx="822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Mechanics of Materials, 8</a:t>
            </a:r>
            <a:r>
              <a:rPr lang="en-US" sz="1400" baseline="30000" dirty="0"/>
              <a:t>th</a:t>
            </a:r>
            <a:r>
              <a:rPr lang="en-US" sz="1400" dirty="0"/>
              <a:t> Edition SI					              </a:t>
            </a:r>
            <a:r>
              <a:rPr lang="en-US" sz="1400" dirty="0" err="1"/>
              <a:t>Gere</a:t>
            </a:r>
            <a:r>
              <a:rPr lang="en-US" sz="1400" dirty="0"/>
              <a:t> &amp; Goodno</a:t>
            </a:r>
          </a:p>
        </p:txBody>
      </p:sp>
      <p:pic>
        <p:nvPicPr>
          <p:cNvPr id="422914" name="Picture 2" descr="C:\Documents and Settings\altit\Desktop\Gere 8e JPEG\ch04\Fig4-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31963" y="1727200"/>
            <a:ext cx="5678487" cy="34020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2013 Cengage Learning Engineering. All Rights Reserved.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1CD17-104F-4E8A-A80E-ABA066597E8B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09600" y="0"/>
            <a:ext cx="822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Mechanics of Materials, 8</a:t>
            </a:r>
            <a:r>
              <a:rPr lang="en-US" sz="1400" baseline="30000" dirty="0"/>
              <a:t>th</a:t>
            </a:r>
            <a:r>
              <a:rPr lang="en-US" sz="1400" dirty="0"/>
              <a:t> Edition SI					              </a:t>
            </a:r>
            <a:r>
              <a:rPr lang="en-US" sz="1400" dirty="0" err="1"/>
              <a:t>Gere</a:t>
            </a:r>
            <a:r>
              <a:rPr lang="en-US" sz="1400" dirty="0"/>
              <a:t> &amp; Goodno</a:t>
            </a:r>
          </a:p>
        </p:txBody>
      </p:sp>
      <p:pic>
        <p:nvPicPr>
          <p:cNvPr id="423938" name="Picture 2" descr="C:\Documents and Settings\altit\Desktop\Gere 8e JPEG\ch04\Fig4-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27200" y="1209675"/>
            <a:ext cx="5688013" cy="44386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2013 Cengage Learning Engineering. All Rights Reserved.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1CD17-104F-4E8A-A80E-ABA066597E8B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09600" y="0"/>
            <a:ext cx="822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Mechanics of Materials, 8</a:t>
            </a:r>
            <a:r>
              <a:rPr lang="en-US" sz="1400" baseline="30000" dirty="0"/>
              <a:t>th</a:t>
            </a:r>
            <a:r>
              <a:rPr lang="en-US" sz="1400" dirty="0"/>
              <a:t> Edition SI					              </a:t>
            </a:r>
            <a:r>
              <a:rPr lang="en-US" sz="1400" dirty="0" err="1"/>
              <a:t>Gere</a:t>
            </a:r>
            <a:r>
              <a:rPr lang="en-US" sz="1400" dirty="0"/>
              <a:t> &amp; Goodno</a:t>
            </a:r>
          </a:p>
        </p:txBody>
      </p:sp>
      <p:pic>
        <p:nvPicPr>
          <p:cNvPr id="3074" name="Picture 2" descr="C:\Documents and Settings\altit\Desktop\Gere 8e SI Jpeg\ch04\Fig 4-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2362200"/>
            <a:ext cx="6903974" cy="20796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2013 Cengage Learning Engineering. All Rights Reserved.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1CD17-104F-4E8A-A80E-ABA066597E8B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09600" y="0"/>
            <a:ext cx="822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Mechanics of Materials, 8</a:t>
            </a:r>
            <a:r>
              <a:rPr lang="en-US" sz="1400" baseline="30000" dirty="0"/>
              <a:t>th</a:t>
            </a:r>
            <a:r>
              <a:rPr lang="en-US" sz="1400" dirty="0"/>
              <a:t> Edition SI 					              </a:t>
            </a:r>
            <a:r>
              <a:rPr lang="en-US" sz="1400" dirty="0" err="1"/>
              <a:t>Gere</a:t>
            </a:r>
            <a:r>
              <a:rPr lang="en-US" sz="1400" dirty="0"/>
              <a:t> &amp; Goodno</a:t>
            </a:r>
          </a:p>
        </p:txBody>
      </p:sp>
      <p:pic>
        <p:nvPicPr>
          <p:cNvPr id="4098" name="Picture 2" descr="C:\Documents and Settings\altit\Desktop\Gere 8e SI Jpeg\ch04\Fig 4-23(continued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2275" y="2092325"/>
            <a:ext cx="5757863" cy="26733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2013 Cengage Learning Engineering. All Rights Reserved.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1CD17-104F-4E8A-A80E-ABA066597E8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09600" y="0"/>
            <a:ext cx="822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Mechanics of Materials, 8</a:t>
            </a:r>
            <a:r>
              <a:rPr lang="en-US" sz="1400" baseline="30000" dirty="0"/>
              <a:t>th</a:t>
            </a:r>
            <a:r>
              <a:rPr lang="en-US" sz="1400" dirty="0"/>
              <a:t> Edition SI					              </a:t>
            </a:r>
            <a:r>
              <a:rPr lang="en-US" sz="1400" dirty="0" err="1"/>
              <a:t>Gere</a:t>
            </a:r>
            <a:r>
              <a:rPr lang="en-US" sz="1400" dirty="0"/>
              <a:t> &amp; Goodno</a:t>
            </a:r>
          </a:p>
        </p:txBody>
      </p:sp>
      <p:pic>
        <p:nvPicPr>
          <p:cNvPr id="391170" name="Picture 2" descr="C:\Documents and Settings\altit\Desktop\Gere 8e JPEG\ch04\Fig4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1400" y="1010243"/>
            <a:ext cx="1981199" cy="483205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2013 Cengage Learning Engineering. All Rights Reserved.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1CD17-104F-4E8A-A80E-ABA066597E8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09600" y="0"/>
            <a:ext cx="822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Mechanics of Materials, 8</a:t>
            </a:r>
            <a:r>
              <a:rPr lang="en-US" sz="1400" baseline="30000" dirty="0"/>
              <a:t>th</a:t>
            </a:r>
            <a:r>
              <a:rPr lang="en-US" sz="1400" dirty="0"/>
              <a:t> Edition SI					              </a:t>
            </a:r>
            <a:r>
              <a:rPr lang="en-US" sz="1400" dirty="0" err="1"/>
              <a:t>Gere</a:t>
            </a:r>
            <a:r>
              <a:rPr lang="en-US" sz="1400" dirty="0"/>
              <a:t> &amp; Goodno</a:t>
            </a:r>
          </a:p>
        </p:txBody>
      </p:sp>
      <p:pic>
        <p:nvPicPr>
          <p:cNvPr id="392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381000"/>
            <a:ext cx="2116804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2013 Cengage Learning Engineering. All Rights Reserved.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1CD17-104F-4E8A-A80E-ABA066597E8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09600" y="0"/>
            <a:ext cx="822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Mechanics of Materials, 8</a:t>
            </a:r>
            <a:r>
              <a:rPr lang="en-US" sz="1400" baseline="30000" dirty="0"/>
              <a:t>th</a:t>
            </a:r>
            <a:r>
              <a:rPr lang="en-US" sz="1400" dirty="0"/>
              <a:t> Edition SI					              </a:t>
            </a:r>
            <a:r>
              <a:rPr lang="en-US" sz="1400" dirty="0" err="1"/>
              <a:t>Gere</a:t>
            </a:r>
            <a:r>
              <a:rPr lang="en-US" sz="1400" dirty="0"/>
              <a:t> &amp; Goodno</a:t>
            </a:r>
          </a:p>
        </p:txBody>
      </p:sp>
      <p:pic>
        <p:nvPicPr>
          <p:cNvPr id="393218" name="Picture 2" descr="C:\Documents and Settings\altit\Desktop\Gere 8e JPEG\ch04\Fig4-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4650" y="1887538"/>
            <a:ext cx="5854700" cy="30813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2013 Cengage Learning Engineering. All Rights Reserved.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1CD17-104F-4E8A-A80E-ABA066597E8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09600" y="0"/>
            <a:ext cx="822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Mechanics of Materials, 8</a:t>
            </a:r>
            <a:r>
              <a:rPr lang="en-US" sz="1400" baseline="30000" dirty="0"/>
              <a:t>th</a:t>
            </a:r>
            <a:r>
              <a:rPr lang="en-US" sz="1400" dirty="0"/>
              <a:t> Edition SI					              </a:t>
            </a:r>
            <a:r>
              <a:rPr lang="en-US" sz="1400" dirty="0" err="1"/>
              <a:t>Gere</a:t>
            </a:r>
            <a:r>
              <a:rPr lang="en-US" sz="1400" dirty="0"/>
              <a:t> &amp; Goodno</a:t>
            </a:r>
          </a:p>
        </p:txBody>
      </p:sp>
      <p:pic>
        <p:nvPicPr>
          <p:cNvPr id="394242" name="Picture 2" descr="C:\Documents and Settings\altit\Desktop\Gere 8e JPEG\ch04\Fig4-2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2133600"/>
            <a:ext cx="2286000" cy="25933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2013 Cengage Learning Engineering. All Rights Reserved.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1CD17-104F-4E8A-A80E-ABA066597E8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09600" y="0"/>
            <a:ext cx="822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Mechanics of Materials, 8</a:t>
            </a:r>
            <a:r>
              <a:rPr lang="en-US" sz="1400" baseline="30000" dirty="0"/>
              <a:t>th</a:t>
            </a:r>
            <a:r>
              <a:rPr lang="en-US" sz="1400" dirty="0"/>
              <a:t> Edition SI					              </a:t>
            </a:r>
            <a:r>
              <a:rPr lang="en-US" sz="1400" dirty="0" err="1"/>
              <a:t>Gere</a:t>
            </a:r>
            <a:r>
              <a:rPr lang="en-US" sz="1400" dirty="0"/>
              <a:t> &amp; Goodno</a:t>
            </a:r>
          </a:p>
        </p:txBody>
      </p:sp>
      <p:pic>
        <p:nvPicPr>
          <p:cNvPr id="395266" name="Picture 2" descr="C:\Documents and Settings\altit\Desktop\Gere 8e JPEG\ch04\Fig4-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2209800"/>
            <a:ext cx="2401887" cy="248875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2013 Cengage Learning Engineering. All Rights Reserved.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1CD17-104F-4E8A-A80E-ABA066597E8B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09600" y="0"/>
            <a:ext cx="822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Mechanics of Materials, 8</a:t>
            </a:r>
            <a:r>
              <a:rPr lang="en-US" sz="1400" baseline="30000" dirty="0"/>
              <a:t>th</a:t>
            </a:r>
            <a:r>
              <a:rPr lang="en-US" sz="1400" dirty="0"/>
              <a:t> Edition SI					              </a:t>
            </a:r>
            <a:r>
              <a:rPr lang="en-US" sz="1400" dirty="0" err="1"/>
              <a:t>Gere</a:t>
            </a:r>
            <a:r>
              <a:rPr lang="en-US" sz="1400" dirty="0"/>
              <a:t> &amp; Goodno</a:t>
            </a:r>
          </a:p>
        </p:txBody>
      </p:sp>
      <p:pic>
        <p:nvPicPr>
          <p:cNvPr id="396290" name="Picture 2" descr="C:\Documents and Settings\altit\Desktop\Gere 8e JPEG\ch04\Fig4-2b-re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1981200"/>
            <a:ext cx="2286000" cy="2571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683</TotalTime>
  <Words>1033</Words>
  <Application>Microsoft Office PowerPoint</Application>
  <PresentationFormat>Apresentação na tela (4:3)</PresentationFormat>
  <Paragraphs>115</Paragraphs>
  <Slides>38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38</vt:i4>
      </vt:variant>
    </vt:vector>
  </HeadingPairs>
  <TitlesOfParts>
    <vt:vector size="45" baseType="lpstr">
      <vt:lpstr>Calibri</vt:lpstr>
      <vt:lpstr>Consolas</vt:lpstr>
      <vt:lpstr>Corbel</vt:lpstr>
      <vt:lpstr>Wingdings</vt:lpstr>
      <vt:lpstr>Wingdings 2</vt:lpstr>
      <vt:lpstr>Wingdings 3</vt:lpstr>
      <vt:lpstr>Metro</vt:lpstr>
      <vt:lpstr>Chapter 4: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NTL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1:</dc:title>
  <dc:creator>altit</dc:creator>
  <cp:lastModifiedBy>Pedro Afonso de Oliveira Almeida</cp:lastModifiedBy>
  <cp:revision>81</cp:revision>
  <dcterms:created xsi:type="dcterms:W3CDTF">2011-09-21T18:14:50Z</dcterms:created>
  <dcterms:modified xsi:type="dcterms:W3CDTF">2020-03-24T12:21:28Z</dcterms:modified>
</cp:coreProperties>
</file>