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69" r:id="rId5"/>
    <p:sldId id="270" r:id="rId6"/>
    <p:sldId id="271" r:id="rId7"/>
    <p:sldId id="286" r:id="rId8"/>
    <p:sldId id="287" r:id="rId9"/>
    <p:sldId id="285" r:id="rId10"/>
    <p:sldId id="268" r:id="rId11"/>
    <p:sldId id="258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0" r:id="rId21"/>
    <p:sldId id="284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6B86-E3E5-4BC0-9242-3C5CB54F6A8F}" type="datetimeFigureOut">
              <a:rPr lang="pt-BR" smtClean="0"/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D46-D4A1-4157-9176-2FF48DF37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76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6B86-E3E5-4BC0-9242-3C5CB54F6A8F}" type="datetimeFigureOut">
              <a:rPr lang="pt-BR" smtClean="0"/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D46-D4A1-4157-9176-2FF48DF37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76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6B86-E3E5-4BC0-9242-3C5CB54F6A8F}" type="datetimeFigureOut">
              <a:rPr lang="pt-BR" smtClean="0"/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D46-D4A1-4157-9176-2FF48DF37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22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6B86-E3E5-4BC0-9242-3C5CB54F6A8F}" type="datetimeFigureOut">
              <a:rPr lang="pt-BR" smtClean="0"/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D46-D4A1-4157-9176-2FF48DF37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84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6B86-E3E5-4BC0-9242-3C5CB54F6A8F}" type="datetimeFigureOut">
              <a:rPr lang="pt-BR" smtClean="0"/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D46-D4A1-4157-9176-2FF48DF37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51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6B86-E3E5-4BC0-9242-3C5CB54F6A8F}" type="datetimeFigureOut">
              <a:rPr lang="pt-BR" smtClean="0"/>
              <a:t>02/10/2020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D46-D4A1-4157-9176-2FF48DF37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55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6B86-E3E5-4BC0-9242-3C5CB54F6A8F}" type="datetimeFigureOut">
              <a:rPr lang="pt-BR" smtClean="0"/>
              <a:t>02/10/2020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D46-D4A1-4157-9176-2FF48DF37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41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6B86-E3E5-4BC0-9242-3C5CB54F6A8F}" type="datetimeFigureOut">
              <a:rPr lang="pt-BR" smtClean="0"/>
              <a:t>02/10/2020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D46-D4A1-4157-9176-2FF48DF37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9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6B86-E3E5-4BC0-9242-3C5CB54F6A8F}" type="datetimeFigureOut">
              <a:rPr lang="pt-BR" smtClean="0"/>
              <a:t>02/10/2020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D46-D4A1-4157-9176-2FF48DF37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3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6B86-E3E5-4BC0-9242-3C5CB54F6A8F}" type="datetimeFigureOut">
              <a:rPr lang="pt-BR" smtClean="0"/>
              <a:t>02/10/2020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D46-D4A1-4157-9176-2FF48DF37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25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6B86-E3E5-4BC0-9242-3C5CB54F6A8F}" type="datetimeFigureOut">
              <a:rPr lang="pt-BR" smtClean="0"/>
              <a:t>02/10/2020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D46-D4A1-4157-9176-2FF48DF37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45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6B86-E3E5-4BC0-9242-3C5CB54F6A8F}" type="datetimeFigureOut">
              <a:rPr lang="pt-BR" smtClean="0"/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4D46-D4A1-4157-9176-2FF48DF37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A ESCRITA NAS AULAS DE BIOLOGIA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85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TEXTO E DISCURSO</a:t>
            </a:r>
            <a:endParaRPr lang="pt-BR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20437" r="16670" b="14087"/>
          <a:stretch/>
        </p:blipFill>
        <p:spPr bwMode="auto">
          <a:xfrm>
            <a:off x="179511" y="1700808"/>
            <a:ext cx="8766629" cy="478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44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TEXTO – aquilo que a gente escreve/fala. </a:t>
            </a:r>
          </a:p>
          <a:p>
            <a:r>
              <a:rPr lang="pt-BR" dirty="0" smtClean="0"/>
              <a:t>DISCURSO – sentido que construímos a partir do que está escrito/falado. É dinâmico, criamos sentido o tempo todo. 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 smtClean="0"/>
              <a:t>Discurso é o texto em atividade comunicativa; vindo a público e se realizando.</a:t>
            </a:r>
            <a:endParaRPr lang="pt-BR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TEXTO E DISCURSO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3747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A ESCRITA ATIVA CONHECIMENTOS:</a:t>
            </a:r>
          </a:p>
          <a:p>
            <a:pPr marL="514350" indent="-514350">
              <a:buAutoNum type="arabicParenR"/>
            </a:pPr>
            <a:r>
              <a:rPr lang="pt-BR" b="1" dirty="0" smtClean="0"/>
              <a:t>LINGUÍSTICOS: ortografia, gramática, léxico.</a:t>
            </a:r>
          </a:p>
          <a:p>
            <a:pPr marL="514350" indent="-514350">
              <a:buAutoNum type="arabicParenR"/>
            </a:pPr>
            <a:r>
              <a:rPr lang="pt-BR" b="1" dirty="0" smtClean="0"/>
              <a:t>ENCICLOPÉDICOS: científicos</a:t>
            </a:r>
          </a:p>
          <a:p>
            <a:pPr marL="514350" indent="-514350">
              <a:buAutoNum type="arabicParenR"/>
            </a:pPr>
            <a:r>
              <a:rPr lang="pt-BR" b="1" dirty="0" smtClean="0"/>
              <a:t>DE TEXTOS: modelos e tipos.</a:t>
            </a:r>
          </a:p>
          <a:p>
            <a:pPr marL="514350" indent="-514350">
              <a:buAutoNum type="arabicParenR"/>
            </a:pPr>
            <a:r>
              <a:rPr lang="pt-BR" b="1" dirty="0" smtClean="0"/>
              <a:t>INTERACIONAIS: reconhece intenções, quantidade de informações, reconhece a variante linguística, reconhece o gênero</a:t>
            </a:r>
          </a:p>
          <a:p>
            <a:endParaRPr lang="pt-BR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ATIVAÇÃO DE CONHECIMENTOS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6720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b="1" dirty="0" smtClean="0"/>
              <a:t>Você comeu uma maçã. </a:t>
            </a:r>
            <a:r>
              <a:rPr lang="pt-BR" sz="5400" b="1" dirty="0" smtClean="0"/>
              <a:t>O </a:t>
            </a:r>
            <a:r>
              <a:rPr lang="pt-BR" sz="5400" b="1" dirty="0" smtClean="0"/>
              <a:t>que </a:t>
            </a:r>
            <a:r>
              <a:rPr lang="pt-BR" sz="5400" b="1" dirty="0" smtClean="0"/>
              <a:t>irá acontecer com ela dentro do seu corpo?</a:t>
            </a:r>
            <a:endParaRPr lang="pt-BR" sz="54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ATIVAÇÃO DE CONHECIMENTOS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044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sz="5400" b="1" dirty="0" smtClean="0"/>
              <a:t>Primeiro texto</a:t>
            </a:r>
          </a:p>
          <a:p>
            <a:pPr marL="0" indent="0" algn="just">
              <a:buNone/>
            </a:pPr>
            <a:r>
              <a:rPr lang="pt-BR" sz="5400" dirty="0" smtClean="0"/>
              <a:t>Primeiro a pessoa lava a maçã e em seguida a pessoa coloca ela na boca, morde e mastiga, tritura. Em seguida a maçã passa pela garganta e vai para o estômago e em seguida espalha energia pelo corpo. Em seguida passa pelo intestino delgado, depois pelo ânus e sai em forma de fezes e em seguida vai para o esgoto e depois para o rio.</a:t>
            </a:r>
          </a:p>
          <a:p>
            <a:pPr marL="0" indent="0" algn="just">
              <a:buNone/>
            </a:pPr>
            <a:endParaRPr lang="pt-BR" sz="54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ATIVAÇÃO DE CONHECIMENTOS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555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sz="5400" b="1" dirty="0" smtClean="0"/>
              <a:t>Primeiro texto</a:t>
            </a:r>
          </a:p>
          <a:p>
            <a:pPr marL="0" indent="0" algn="just">
              <a:buNone/>
            </a:pPr>
            <a:r>
              <a:rPr lang="pt-BR" sz="5400" dirty="0" smtClean="0">
                <a:solidFill>
                  <a:srgbClr val="FF0000"/>
                </a:solidFill>
              </a:rPr>
              <a:t>Primeiro a pessoa lava a maçã </a:t>
            </a:r>
            <a:r>
              <a:rPr lang="pt-BR" sz="5400" dirty="0" smtClean="0"/>
              <a:t>e em seguida a pessoa coloca ela na boca, </a:t>
            </a:r>
            <a:r>
              <a:rPr lang="pt-BR" sz="5400" dirty="0" smtClean="0">
                <a:solidFill>
                  <a:srgbClr val="0070C0"/>
                </a:solidFill>
              </a:rPr>
              <a:t>morde e mastiga,</a:t>
            </a:r>
            <a:r>
              <a:rPr lang="pt-BR" sz="5400" dirty="0" smtClean="0"/>
              <a:t> tritura. </a:t>
            </a:r>
            <a:r>
              <a:rPr lang="pt-BR" sz="5400" dirty="0" smtClean="0">
                <a:solidFill>
                  <a:srgbClr val="0070C0"/>
                </a:solidFill>
              </a:rPr>
              <a:t>Em seguida </a:t>
            </a:r>
            <a:r>
              <a:rPr lang="pt-BR" sz="5400" dirty="0" smtClean="0"/>
              <a:t>a maçã passa pela garganta e vai para o estômago </a:t>
            </a:r>
            <a:r>
              <a:rPr lang="pt-BR" sz="5400" dirty="0" smtClean="0">
                <a:solidFill>
                  <a:srgbClr val="0070C0"/>
                </a:solidFill>
              </a:rPr>
              <a:t>e em seguida</a:t>
            </a:r>
            <a:r>
              <a:rPr lang="pt-BR" sz="5400" dirty="0" smtClean="0"/>
              <a:t> </a:t>
            </a:r>
            <a:r>
              <a:rPr lang="pt-BR" sz="5400" dirty="0" smtClean="0">
                <a:solidFill>
                  <a:srgbClr val="FF0000"/>
                </a:solidFill>
              </a:rPr>
              <a:t>espalha energia pelo corpo</a:t>
            </a:r>
            <a:r>
              <a:rPr lang="pt-BR" sz="5400" dirty="0" smtClean="0"/>
              <a:t>. </a:t>
            </a:r>
            <a:r>
              <a:rPr lang="pt-BR" sz="5400" dirty="0" smtClean="0">
                <a:solidFill>
                  <a:srgbClr val="0070C0"/>
                </a:solidFill>
              </a:rPr>
              <a:t>Em seguida</a:t>
            </a:r>
            <a:r>
              <a:rPr lang="pt-BR" sz="5400" dirty="0" smtClean="0"/>
              <a:t> passa pelo </a:t>
            </a:r>
            <a:r>
              <a:rPr lang="pt-BR" sz="5400" dirty="0" smtClean="0">
                <a:solidFill>
                  <a:srgbClr val="FF0000"/>
                </a:solidFill>
              </a:rPr>
              <a:t>intestino delgado, depois pelo ânus </a:t>
            </a:r>
            <a:r>
              <a:rPr lang="pt-BR" sz="5400" dirty="0" smtClean="0"/>
              <a:t>e sai em forma de fezes e </a:t>
            </a:r>
            <a:r>
              <a:rPr lang="pt-BR" sz="5400" dirty="0" smtClean="0">
                <a:solidFill>
                  <a:srgbClr val="FF0000"/>
                </a:solidFill>
              </a:rPr>
              <a:t>em seguida vai para o esgoto e depois para o rio</a:t>
            </a:r>
            <a:r>
              <a:rPr lang="pt-BR" sz="5400" dirty="0" smtClean="0"/>
              <a:t>.</a:t>
            </a:r>
          </a:p>
          <a:p>
            <a:pPr marL="0" indent="0" algn="just">
              <a:buNone/>
            </a:pPr>
            <a:endParaRPr lang="pt-BR" sz="5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ATIVAÇÃO DE CONHECIMENTOS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167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t-BR" sz="5400" b="1" dirty="0" smtClean="0"/>
              <a:t>Segundo texto</a:t>
            </a:r>
          </a:p>
          <a:p>
            <a:pPr marL="0" indent="0" algn="just">
              <a:buNone/>
            </a:pPr>
            <a:r>
              <a:rPr lang="pt-BR" sz="5400" dirty="0" smtClean="0"/>
              <a:t>Primeiro a maçã passa pela boca e na boca as glândulas salivares soltam saliva. Em  seguida ela passa pela faringe e depois pelo esôfago. Depois ela vai para o estômago e  para o intestino delgado.  No intestino delgado os órgãos anexos soltam um líquido que  ajuda a digerir. Em seguida a maçã vai para o intestino grosso e no final do  intestino grosso a maçã vai para o reto. Do reto vai para o ânus e isso é chamado de  sistema digestório.</a:t>
            </a:r>
          </a:p>
          <a:p>
            <a:pPr marL="0" indent="0" algn="just">
              <a:buNone/>
            </a:pPr>
            <a:r>
              <a:rPr lang="pt-BR" sz="5400" dirty="0" smtClean="0"/>
              <a:t>.</a:t>
            </a:r>
          </a:p>
          <a:p>
            <a:pPr marL="0" indent="0" algn="just">
              <a:buNone/>
            </a:pPr>
            <a:endParaRPr lang="pt-BR" sz="54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ATIVAÇÃO DE CONHECIMENTOS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260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t-BR" sz="5400" b="1" dirty="0" smtClean="0"/>
              <a:t>Segundo texto</a:t>
            </a:r>
          </a:p>
          <a:p>
            <a:pPr marL="0" indent="0" algn="just">
              <a:buNone/>
            </a:pPr>
            <a:r>
              <a:rPr lang="pt-BR" sz="5400" dirty="0" smtClean="0">
                <a:solidFill>
                  <a:srgbClr val="00B050"/>
                </a:solidFill>
              </a:rPr>
              <a:t>Primeiro a maçã passa pela boca </a:t>
            </a:r>
            <a:r>
              <a:rPr lang="pt-BR" sz="5400" dirty="0" smtClean="0">
                <a:solidFill>
                  <a:srgbClr val="0070C0"/>
                </a:solidFill>
              </a:rPr>
              <a:t>e na boca </a:t>
            </a:r>
            <a:r>
              <a:rPr lang="pt-BR" sz="5400" dirty="0" smtClean="0"/>
              <a:t>as glândulas salivares </a:t>
            </a:r>
            <a:r>
              <a:rPr lang="pt-BR" sz="5400" dirty="0" smtClean="0">
                <a:solidFill>
                  <a:srgbClr val="0070C0"/>
                </a:solidFill>
              </a:rPr>
              <a:t>soltam</a:t>
            </a:r>
            <a:r>
              <a:rPr lang="pt-BR" sz="5400" dirty="0" smtClean="0"/>
              <a:t> saliva. </a:t>
            </a:r>
            <a:r>
              <a:rPr lang="pt-BR" sz="5400" dirty="0" smtClean="0">
                <a:solidFill>
                  <a:srgbClr val="0070C0"/>
                </a:solidFill>
              </a:rPr>
              <a:t>Em  seguida </a:t>
            </a:r>
            <a:r>
              <a:rPr lang="pt-BR" sz="5400" dirty="0" smtClean="0"/>
              <a:t>ela passa pela </a:t>
            </a:r>
            <a:r>
              <a:rPr lang="pt-BR" sz="5400" dirty="0" smtClean="0">
                <a:solidFill>
                  <a:srgbClr val="00B050"/>
                </a:solidFill>
              </a:rPr>
              <a:t>faringe e depois pelo esôfago</a:t>
            </a:r>
            <a:r>
              <a:rPr lang="pt-BR" sz="5400" dirty="0" smtClean="0"/>
              <a:t>. Depois ela vai para o estômago e  para o intestino delgado.  No intestino delgado os </a:t>
            </a:r>
            <a:r>
              <a:rPr lang="pt-BR" sz="5400" dirty="0" smtClean="0">
                <a:solidFill>
                  <a:srgbClr val="00B050"/>
                </a:solidFill>
              </a:rPr>
              <a:t>órgãos anexos </a:t>
            </a:r>
            <a:r>
              <a:rPr lang="pt-BR" sz="5400" dirty="0" smtClean="0">
                <a:solidFill>
                  <a:srgbClr val="0070C0"/>
                </a:solidFill>
              </a:rPr>
              <a:t>soltam</a:t>
            </a:r>
            <a:r>
              <a:rPr lang="pt-BR" sz="5400" dirty="0" smtClean="0"/>
              <a:t> um líquido que  </a:t>
            </a:r>
            <a:r>
              <a:rPr lang="pt-BR" sz="5400" dirty="0" smtClean="0">
                <a:solidFill>
                  <a:srgbClr val="FF0000"/>
                </a:solidFill>
              </a:rPr>
              <a:t>ajuda a digerir</a:t>
            </a:r>
            <a:r>
              <a:rPr lang="pt-BR" sz="5400" dirty="0" smtClean="0"/>
              <a:t>. Em seguida </a:t>
            </a:r>
            <a:r>
              <a:rPr lang="pt-BR" sz="5400" dirty="0" smtClean="0">
                <a:solidFill>
                  <a:srgbClr val="FF0000"/>
                </a:solidFill>
              </a:rPr>
              <a:t>a maçã </a:t>
            </a:r>
            <a:r>
              <a:rPr lang="pt-BR" sz="5400" dirty="0" smtClean="0"/>
              <a:t>vai para o </a:t>
            </a:r>
            <a:r>
              <a:rPr lang="pt-BR" sz="5400" dirty="0" smtClean="0">
                <a:solidFill>
                  <a:srgbClr val="00B050"/>
                </a:solidFill>
              </a:rPr>
              <a:t>intestino grosso </a:t>
            </a:r>
            <a:r>
              <a:rPr lang="pt-BR" sz="5400" dirty="0" smtClean="0"/>
              <a:t>e no final do  intestino grosso </a:t>
            </a:r>
            <a:r>
              <a:rPr lang="pt-BR" sz="5400" dirty="0" smtClean="0">
                <a:solidFill>
                  <a:srgbClr val="FF0000"/>
                </a:solidFill>
              </a:rPr>
              <a:t>a maçã vai para o reto</a:t>
            </a:r>
            <a:r>
              <a:rPr lang="pt-BR" sz="5400" dirty="0" smtClean="0"/>
              <a:t>. </a:t>
            </a:r>
            <a:r>
              <a:rPr lang="pt-BR" sz="5400" dirty="0" smtClean="0">
                <a:solidFill>
                  <a:srgbClr val="FF0000"/>
                </a:solidFill>
              </a:rPr>
              <a:t>Do reto vai para o ânus e isso é chamado de  sistema digestório</a:t>
            </a:r>
            <a:r>
              <a:rPr lang="pt-BR" sz="5400" dirty="0" smtClean="0"/>
              <a:t>.</a:t>
            </a:r>
          </a:p>
          <a:p>
            <a:pPr marL="0" indent="0" algn="just">
              <a:buNone/>
            </a:pPr>
            <a:r>
              <a:rPr lang="pt-BR" sz="5400" dirty="0" smtClean="0"/>
              <a:t>.</a:t>
            </a:r>
          </a:p>
          <a:p>
            <a:pPr marL="0" indent="0" algn="just">
              <a:buNone/>
            </a:pPr>
            <a:endParaRPr lang="pt-BR" sz="54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ATIVAÇÃO DE CONHECIMENTOS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812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600" b="1" dirty="0" smtClean="0"/>
              <a:t>Terceiro </a:t>
            </a:r>
            <a:r>
              <a:rPr lang="pt-BR" sz="1600" b="1" dirty="0"/>
              <a:t>T</a:t>
            </a:r>
            <a:r>
              <a:rPr lang="pt-BR" sz="1600" b="1" dirty="0" smtClean="0"/>
              <a:t>exto</a:t>
            </a:r>
          </a:p>
          <a:p>
            <a:pPr marL="0" indent="0" algn="just">
              <a:buNone/>
            </a:pPr>
            <a:r>
              <a:rPr lang="pt-BR" sz="1600" dirty="0" smtClean="0"/>
              <a:t>No começo o caminho dos alimentos passa pela boca, que tem os dentes molares, incisivos e caninos que trituram o alimento e dentro da boca existe um líquido chamado saliva que vem das glândulas salivares. O alimento é mastigado e fica em pedaços menores, mas ainda o mesmo alimento. Essa é a transformação física. Depois de mastigado a saliva age para fazer a transformação química que é quando a saliva entra em contato com o alimento que está menor existe mais superfície de contato. Depois o alimento passa pela faringe que decide a divisão de sistema digestório e o respiratório. Em seguida o alimento vai para o esôfago que faz um movimento chamado movimento peristáltico que empurra o alimento para o estômago. No estômago o alimento faz também o processo físico e químico. Existe uma substância chamada protease que só age com as proteínas. Junto com a protease tem o suco gástrico e os dois juntos digerem as proteínas. Em seguida vai para o </a:t>
            </a:r>
            <a:r>
              <a:rPr lang="pt-BR" sz="1600" dirty="0" err="1" smtClean="0"/>
              <a:t>intestino_delgado</a:t>
            </a:r>
            <a:r>
              <a:rPr lang="pt-BR" sz="1600" dirty="0" smtClean="0"/>
              <a:t>. Nele os órgãos anexos, fígado e pâncreas, soltam um líquido chamado bile, que vem do fígado, e o suco pancreático, que vem do pâncreas. Os dois líquidos juntos agem com a lipase, a bile quebrando e o suco pancreático digerindo. Ainda no </a:t>
            </a:r>
            <a:r>
              <a:rPr lang="pt-BR" sz="1600" dirty="0" err="1" smtClean="0"/>
              <a:t>intestino_delgado</a:t>
            </a:r>
            <a:r>
              <a:rPr lang="pt-BR" sz="1600" dirty="0" smtClean="0"/>
              <a:t> tem a superfície de contato maior com a superfície de contato ondulado e nessa superfície essa ondulação puxa os nutrientes para o sangue. Em seguida, vai para o </a:t>
            </a:r>
            <a:r>
              <a:rPr lang="pt-BR" sz="1600" dirty="0" err="1" smtClean="0"/>
              <a:t>intestino_grosso</a:t>
            </a:r>
            <a:r>
              <a:rPr lang="pt-BR" sz="1600" dirty="0" smtClean="0"/>
              <a:t> que puxa os restos de nutrientes e armazena as fezes e puxa a água das fezes endurecendo elas. Em seguida as fezes vão passar pelo reto e, em seguida, as fezes vão sair pelo ânus.</a:t>
            </a:r>
            <a:endParaRPr lang="pt-BR" sz="16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ATIVAÇÃO DE CONHECIMENTOS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56922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600" b="1" dirty="0" smtClean="0"/>
              <a:t>Terceiro </a:t>
            </a:r>
            <a:r>
              <a:rPr lang="pt-BR" sz="1600" b="1" dirty="0"/>
              <a:t>T</a:t>
            </a:r>
            <a:r>
              <a:rPr lang="pt-BR" sz="1600" b="1" dirty="0" smtClean="0"/>
              <a:t>exto</a:t>
            </a:r>
          </a:p>
          <a:p>
            <a:pPr marL="0" indent="0" algn="just">
              <a:buNone/>
            </a:pPr>
            <a:r>
              <a:rPr lang="pt-BR" sz="1600" dirty="0" smtClean="0"/>
              <a:t>No começo o caminho dos alimentos passa pela boca, </a:t>
            </a:r>
            <a:r>
              <a:rPr lang="pt-BR" sz="1600" dirty="0" smtClean="0">
                <a:solidFill>
                  <a:srgbClr val="0070C0"/>
                </a:solidFill>
              </a:rPr>
              <a:t>que tem os </a:t>
            </a:r>
            <a:r>
              <a:rPr lang="pt-BR" sz="1600" dirty="0" smtClean="0">
                <a:solidFill>
                  <a:srgbClr val="00B050"/>
                </a:solidFill>
              </a:rPr>
              <a:t>dentes molares, incisivos e caninos</a:t>
            </a:r>
            <a:r>
              <a:rPr lang="pt-BR" sz="1600" dirty="0" smtClean="0">
                <a:solidFill>
                  <a:srgbClr val="0070C0"/>
                </a:solidFill>
              </a:rPr>
              <a:t> que trituram o alimento e dentro da boca existe um líquido chamado saliva </a:t>
            </a:r>
            <a:r>
              <a:rPr lang="pt-BR" sz="1600" u="sng" dirty="0" smtClean="0">
                <a:solidFill>
                  <a:srgbClr val="0070C0"/>
                </a:solidFill>
              </a:rPr>
              <a:t>que vem </a:t>
            </a:r>
            <a:r>
              <a:rPr lang="pt-BR" sz="1600" dirty="0" smtClean="0">
                <a:solidFill>
                  <a:srgbClr val="0070C0"/>
                </a:solidFill>
              </a:rPr>
              <a:t>das glândulas salivares</a:t>
            </a:r>
            <a:r>
              <a:rPr lang="pt-BR" sz="1600" dirty="0" smtClean="0"/>
              <a:t>. O alimento é mastigado e fica em pedaços menores, mas ainda o mesmo alimento. Essa é a </a:t>
            </a:r>
            <a:r>
              <a:rPr lang="pt-BR" sz="1600" dirty="0" smtClean="0">
                <a:solidFill>
                  <a:srgbClr val="00B050"/>
                </a:solidFill>
              </a:rPr>
              <a:t>transformação física</a:t>
            </a:r>
            <a:r>
              <a:rPr lang="pt-BR" sz="1600" dirty="0" smtClean="0"/>
              <a:t>. </a:t>
            </a:r>
            <a:r>
              <a:rPr lang="pt-BR" sz="1600" dirty="0" smtClean="0">
                <a:solidFill>
                  <a:srgbClr val="FF0000"/>
                </a:solidFill>
              </a:rPr>
              <a:t>Depois de mastigado </a:t>
            </a:r>
            <a:r>
              <a:rPr lang="pt-BR" sz="1600" dirty="0" smtClean="0"/>
              <a:t>a saliva age para fazer a </a:t>
            </a:r>
            <a:r>
              <a:rPr lang="pt-BR" sz="1600" dirty="0" smtClean="0">
                <a:solidFill>
                  <a:srgbClr val="00B050"/>
                </a:solidFill>
              </a:rPr>
              <a:t>transformação química </a:t>
            </a:r>
            <a:r>
              <a:rPr lang="pt-BR" sz="1600" dirty="0" smtClean="0"/>
              <a:t>que é quando a saliva entra em contato com o alimento que </a:t>
            </a:r>
            <a:r>
              <a:rPr lang="pt-BR" sz="1600" dirty="0" smtClean="0">
                <a:solidFill>
                  <a:srgbClr val="0070C0"/>
                </a:solidFill>
              </a:rPr>
              <a:t>está menor existe</a:t>
            </a:r>
            <a:r>
              <a:rPr lang="pt-BR" sz="1600" dirty="0" smtClean="0"/>
              <a:t> mais superfície de contato. Depois o alimento passa pela faringe </a:t>
            </a:r>
            <a:r>
              <a:rPr lang="pt-BR" sz="1600" dirty="0" smtClean="0">
                <a:solidFill>
                  <a:srgbClr val="0070C0"/>
                </a:solidFill>
              </a:rPr>
              <a:t>que decide </a:t>
            </a:r>
            <a:r>
              <a:rPr lang="pt-BR" sz="1600" dirty="0" smtClean="0"/>
              <a:t>a divisão de sistema digestório e o respiratório. </a:t>
            </a:r>
            <a:r>
              <a:rPr lang="pt-BR" sz="1600" dirty="0" smtClean="0">
                <a:solidFill>
                  <a:srgbClr val="0070C0"/>
                </a:solidFill>
              </a:rPr>
              <a:t>Em seguida </a:t>
            </a:r>
            <a:r>
              <a:rPr lang="pt-BR" sz="1600" dirty="0" smtClean="0"/>
              <a:t>o alimento vai para o esôfago que faz um </a:t>
            </a:r>
            <a:r>
              <a:rPr lang="pt-BR" sz="1600" dirty="0" smtClean="0">
                <a:solidFill>
                  <a:srgbClr val="0070C0"/>
                </a:solidFill>
              </a:rPr>
              <a:t>movimento chamado movimento </a:t>
            </a:r>
            <a:r>
              <a:rPr lang="pt-BR" sz="1600" dirty="0" smtClean="0">
                <a:solidFill>
                  <a:srgbClr val="00B050"/>
                </a:solidFill>
              </a:rPr>
              <a:t>peristáltico</a:t>
            </a:r>
            <a:r>
              <a:rPr lang="pt-BR" sz="1600" dirty="0" smtClean="0"/>
              <a:t> que </a:t>
            </a:r>
            <a:r>
              <a:rPr lang="pt-BR" sz="1600" dirty="0" smtClean="0">
                <a:solidFill>
                  <a:srgbClr val="0070C0"/>
                </a:solidFill>
              </a:rPr>
              <a:t>empurra</a:t>
            </a:r>
            <a:r>
              <a:rPr lang="pt-BR" sz="1600" dirty="0" smtClean="0"/>
              <a:t> o alimento para o estômago. No estômago o alimento faz também o </a:t>
            </a:r>
            <a:r>
              <a:rPr lang="pt-BR" sz="1600" dirty="0" smtClean="0">
                <a:solidFill>
                  <a:srgbClr val="FF0000"/>
                </a:solidFill>
              </a:rPr>
              <a:t>processo físico e químico</a:t>
            </a:r>
            <a:r>
              <a:rPr lang="pt-BR" sz="1600" dirty="0" smtClean="0"/>
              <a:t>. Existe uma substância chamada </a:t>
            </a:r>
            <a:r>
              <a:rPr lang="pt-BR" sz="1600" dirty="0" smtClean="0">
                <a:solidFill>
                  <a:srgbClr val="00B050"/>
                </a:solidFill>
              </a:rPr>
              <a:t>protease</a:t>
            </a:r>
            <a:r>
              <a:rPr lang="pt-BR" sz="1600" dirty="0" smtClean="0"/>
              <a:t> que só age com as proteínas. Junto com a protease tem o suco gástrico e os dois juntos digerem as proteínas. Em seguida vai para o </a:t>
            </a:r>
            <a:r>
              <a:rPr lang="pt-BR" sz="1600" dirty="0" err="1" smtClean="0"/>
              <a:t>intestino_delgado</a:t>
            </a:r>
            <a:r>
              <a:rPr lang="pt-BR" sz="1600" dirty="0" smtClean="0"/>
              <a:t>. Nele os órgãos anexos, fígado e pâncreas, soltam um líquido chamado bile, que vem do fígado, e o suco pancreático, que vem do pâncreas. </a:t>
            </a:r>
            <a:r>
              <a:rPr lang="pt-BR" sz="1600" dirty="0" smtClean="0">
                <a:solidFill>
                  <a:srgbClr val="0070C0"/>
                </a:solidFill>
              </a:rPr>
              <a:t>Os dois líquidos juntos agem com a lipase, a bile quebrando e o suco pancreático digerindo</a:t>
            </a:r>
            <a:r>
              <a:rPr lang="pt-BR" sz="1600" dirty="0" smtClean="0"/>
              <a:t>. Ainda no </a:t>
            </a:r>
            <a:r>
              <a:rPr lang="pt-BR" sz="1600" dirty="0" err="1" smtClean="0"/>
              <a:t>intestino_delgado</a:t>
            </a:r>
            <a:r>
              <a:rPr lang="pt-BR" sz="1600" dirty="0" smtClean="0"/>
              <a:t> tem a superfície </a:t>
            </a:r>
            <a:r>
              <a:rPr lang="pt-BR" sz="1600" dirty="0" smtClean="0">
                <a:solidFill>
                  <a:srgbClr val="0070C0"/>
                </a:solidFill>
              </a:rPr>
              <a:t>de contato maior com a superfície de contato ondulado e nessa superfície essa ondulação </a:t>
            </a:r>
            <a:r>
              <a:rPr lang="pt-BR" sz="1600" dirty="0" smtClean="0">
                <a:solidFill>
                  <a:srgbClr val="FF0000"/>
                </a:solidFill>
              </a:rPr>
              <a:t>puxa </a:t>
            </a:r>
            <a:r>
              <a:rPr lang="pt-BR" sz="1600" dirty="0" smtClean="0">
                <a:solidFill>
                  <a:srgbClr val="0070C0"/>
                </a:solidFill>
              </a:rPr>
              <a:t>os nutrientes para o sa</a:t>
            </a:r>
            <a:r>
              <a:rPr lang="pt-BR" sz="1600" dirty="0" smtClean="0"/>
              <a:t>ngue. Em seguida, vai para o </a:t>
            </a:r>
            <a:r>
              <a:rPr lang="pt-BR" sz="1600" dirty="0" err="1" smtClean="0"/>
              <a:t>intestino_grosso</a:t>
            </a:r>
            <a:r>
              <a:rPr lang="pt-BR" sz="1600" dirty="0" smtClean="0"/>
              <a:t> que </a:t>
            </a:r>
            <a:r>
              <a:rPr lang="pt-BR" sz="1600" dirty="0" smtClean="0">
                <a:solidFill>
                  <a:srgbClr val="FF0000"/>
                </a:solidFill>
              </a:rPr>
              <a:t>puxa </a:t>
            </a:r>
            <a:r>
              <a:rPr lang="pt-BR" sz="1600" dirty="0" smtClean="0"/>
              <a:t>os restos de nutrientes e armazena as fezes e puxa a água das fezes endurecendo elas. Em seguida as fezes vão passar pelo reto e, em seguida, as fezes vão sair pelo ânus.</a:t>
            </a:r>
            <a:endParaRPr lang="pt-BR" sz="16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ATIVAÇÃO DE CONHECIMENTOS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9481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2000" dirty="0" smtClean="0">
                <a:latin typeface="Arial Black" pitchFamily="34" charset="0"/>
              </a:rPr>
              <a:t>CECÍLIA MEIRELES, </a:t>
            </a:r>
            <a:r>
              <a:rPr lang="pt-BR" altLang="pt-BR" sz="2000" dirty="0">
                <a:latin typeface="Arial Black" pitchFamily="34" charset="0"/>
              </a:rPr>
              <a:t>1963In "Poesia Completa", Ed. Nova Aguilar, Rio de Janeiro, 1993, pg. 1403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 smtClean="0"/>
              <a:t>Para </a:t>
            </a:r>
            <a:r>
              <a:rPr lang="pt-BR" dirty="0"/>
              <a:t>que a escrita seja legível,</a:t>
            </a:r>
          </a:p>
          <a:p>
            <a:pPr marL="0" indent="0">
              <a:buNone/>
            </a:pPr>
            <a:r>
              <a:rPr lang="pt-BR" dirty="0"/>
              <a:t>é preciso dispor os instrumentos,</a:t>
            </a:r>
          </a:p>
          <a:p>
            <a:pPr marL="0" indent="0">
              <a:buNone/>
            </a:pPr>
            <a:r>
              <a:rPr lang="pt-BR" dirty="0"/>
              <a:t>exercitar a mão,</a:t>
            </a:r>
          </a:p>
          <a:p>
            <a:pPr marL="0" indent="0">
              <a:buNone/>
            </a:pPr>
            <a:r>
              <a:rPr lang="pt-BR" dirty="0"/>
              <a:t>conhecer todos os caracteres.</a:t>
            </a:r>
          </a:p>
          <a:p>
            <a:pPr marL="0" indent="0">
              <a:buNone/>
            </a:pPr>
            <a:r>
              <a:rPr lang="pt-BR" dirty="0"/>
              <a:t>Mas para começar a dizer</a:t>
            </a:r>
          </a:p>
          <a:p>
            <a:pPr marL="0" indent="0">
              <a:buNone/>
            </a:pPr>
            <a:r>
              <a:rPr lang="pt-BR" dirty="0"/>
              <a:t>alguma coisa que valha a pena,</a:t>
            </a:r>
          </a:p>
          <a:p>
            <a:pPr marL="0" indent="0">
              <a:buNone/>
            </a:pPr>
            <a:r>
              <a:rPr lang="pt-BR" dirty="0"/>
              <a:t>é preciso conhecer todos os sentidos</a:t>
            </a:r>
          </a:p>
          <a:p>
            <a:pPr marL="0" indent="0">
              <a:buNone/>
            </a:pPr>
            <a:r>
              <a:rPr lang="pt-BR" dirty="0"/>
              <a:t>de todos os caracteres,</a:t>
            </a:r>
          </a:p>
          <a:p>
            <a:pPr marL="0" indent="0">
              <a:buNone/>
            </a:pPr>
            <a:r>
              <a:rPr lang="pt-BR" dirty="0"/>
              <a:t>e ter experimentado em si próprio</a:t>
            </a:r>
          </a:p>
          <a:p>
            <a:pPr marL="0" indent="0">
              <a:buNone/>
            </a:pPr>
            <a:r>
              <a:rPr lang="pt-BR" dirty="0"/>
              <a:t>todos esses sentidos,</a:t>
            </a:r>
          </a:p>
          <a:p>
            <a:pPr marL="0" indent="0">
              <a:buNone/>
            </a:pPr>
            <a:r>
              <a:rPr lang="pt-BR" dirty="0"/>
              <a:t>e ter observado no mundo</a:t>
            </a:r>
          </a:p>
          <a:p>
            <a:pPr marL="0" indent="0">
              <a:buNone/>
            </a:pPr>
            <a:r>
              <a:rPr lang="pt-BR" dirty="0"/>
              <a:t>e no </a:t>
            </a:r>
            <a:r>
              <a:rPr lang="pt-BR" dirty="0" err="1"/>
              <a:t>transmundo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todos os resultados dessas experiências. </a:t>
            </a:r>
          </a:p>
        </p:txBody>
      </p:sp>
    </p:spTree>
    <p:extLst>
      <p:ext uri="{BB962C8B-B14F-4D97-AF65-F5344CB8AC3E}">
        <p14:creationId xmlns:p14="http://schemas.microsoft.com/office/powerpoint/2010/main" val="3616100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CARACTERÍSTICAS DO BOM TEXTO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ICONICIDADE TEMPORAL – regras de temporalidade</a:t>
            </a:r>
          </a:p>
          <a:p>
            <a:r>
              <a:rPr lang="pt-BR" dirty="0" smtClean="0"/>
              <a:t>CONTINUIDADE – o que eu digo agora tem a ver com que disse antes</a:t>
            </a:r>
          </a:p>
          <a:p>
            <a:r>
              <a:rPr lang="pt-BR" dirty="0" smtClean="0"/>
              <a:t>PROGRESSÃO – acrescenta alguma coisa</a:t>
            </a:r>
          </a:p>
          <a:p>
            <a:r>
              <a:rPr lang="pt-BR" dirty="0" smtClean="0"/>
              <a:t>NÃO CONTRADIÇÃO – o que se diz depois não pode ser contrario a o que se diz antes</a:t>
            </a:r>
          </a:p>
          <a:p>
            <a:r>
              <a:rPr lang="pt-BR" dirty="0" smtClean="0"/>
              <a:t>RELAÇÃO – tem uma relação com as coisas do mundo (real ou imaginário)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1309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pt-BR" sz="2000" dirty="0" smtClean="0"/>
              <a:t>AGOSTO DE 1964</a:t>
            </a:r>
            <a:br>
              <a:rPr lang="pt-BR" sz="2000" dirty="0" smtClean="0"/>
            </a:br>
            <a:r>
              <a:rPr lang="pt-BR" sz="2000" dirty="0" smtClean="0"/>
              <a:t>(Ferreira Goulart)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764704"/>
            <a:ext cx="6768752" cy="6093296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pt-BR" sz="1800" dirty="0" smtClean="0"/>
              <a:t>Entre </a:t>
            </a:r>
            <a:r>
              <a:rPr lang="pt-BR" sz="1800" dirty="0"/>
              <a:t>lojas de flores</a:t>
            </a:r>
          </a:p>
          <a:p>
            <a:pPr marL="0" indent="0">
              <a:buNone/>
            </a:pPr>
            <a:r>
              <a:rPr lang="pt-BR" sz="1800" dirty="0"/>
              <a:t>e de sapatos, bares,</a:t>
            </a:r>
          </a:p>
          <a:p>
            <a:pPr marL="0" indent="0">
              <a:buNone/>
            </a:pPr>
            <a:r>
              <a:rPr lang="pt-BR" sz="1800" dirty="0"/>
              <a:t>mercados, butiques,</a:t>
            </a:r>
          </a:p>
          <a:p>
            <a:pPr marL="0" indent="0">
              <a:buNone/>
            </a:pPr>
            <a:r>
              <a:rPr lang="pt-BR" sz="1800" dirty="0"/>
              <a:t>viajo num ônibus</a:t>
            </a:r>
          </a:p>
          <a:p>
            <a:pPr marL="0" indent="0">
              <a:buNone/>
            </a:pPr>
            <a:r>
              <a:rPr lang="pt-BR" sz="1800" dirty="0"/>
              <a:t>Estrada de Ferro-Leblon.</a:t>
            </a:r>
          </a:p>
          <a:p>
            <a:pPr marL="0" indent="0">
              <a:buNone/>
            </a:pPr>
            <a:r>
              <a:rPr lang="pt-BR" sz="1800" dirty="0"/>
              <a:t>Volto do trabalho,</a:t>
            </a:r>
          </a:p>
          <a:p>
            <a:pPr marL="0" indent="0">
              <a:buNone/>
            </a:pPr>
            <a:r>
              <a:rPr lang="pt-BR" sz="1800" dirty="0"/>
              <a:t>a noite em meio,</a:t>
            </a:r>
          </a:p>
          <a:p>
            <a:pPr marL="0" indent="0">
              <a:buNone/>
            </a:pPr>
            <a:r>
              <a:rPr lang="pt-BR" sz="1800" dirty="0"/>
              <a:t>fatigado de mentiras.</a:t>
            </a:r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O </a:t>
            </a:r>
            <a:r>
              <a:rPr lang="pt-BR" sz="1800" dirty="0"/>
              <a:t>ônibus sacoleja.</a:t>
            </a:r>
          </a:p>
          <a:p>
            <a:pPr marL="0" indent="0">
              <a:buNone/>
            </a:pPr>
            <a:r>
              <a:rPr lang="pt-BR" sz="1800" dirty="0"/>
              <a:t>Adeus, Rimbaud,</a:t>
            </a:r>
          </a:p>
          <a:p>
            <a:pPr marL="0" indent="0">
              <a:buNone/>
            </a:pPr>
            <a:r>
              <a:rPr lang="pt-BR" sz="1800" dirty="0"/>
              <a:t>relógio de lilases,</a:t>
            </a:r>
          </a:p>
          <a:p>
            <a:pPr marL="0" indent="0">
              <a:buNone/>
            </a:pPr>
            <a:r>
              <a:rPr lang="pt-BR" sz="1800" dirty="0"/>
              <a:t>concretismo,</a:t>
            </a:r>
          </a:p>
          <a:p>
            <a:pPr marL="0" indent="0">
              <a:buNone/>
            </a:pPr>
            <a:r>
              <a:rPr lang="pt-BR" sz="1800" dirty="0"/>
              <a:t>neoconcretismo,</a:t>
            </a:r>
          </a:p>
          <a:p>
            <a:pPr marL="0" indent="0">
              <a:buNone/>
            </a:pPr>
            <a:r>
              <a:rPr lang="pt-BR" sz="1800" dirty="0"/>
              <a:t>ficções da juventude,</a:t>
            </a:r>
          </a:p>
          <a:p>
            <a:pPr marL="0" indent="0">
              <a:buNone/>
            </a:pPr>
            <a:r>
              <a:rPr lang="pt-BR" sz="1800" dirty="0"/>
              <a:t>adeus, que a vida</a:t>
            </a:r>
          </a:p>
          <a:p>
            <a:pPr marL="0" indent="0">
              <a:buNone/>
            </a:pPr>
            <a:r>
              <a:rPr lang="pt-BR" sz="1800" dirty="0"/>
              <a:t>eu compro à vista</a:t>
            </a:r>
          </a:p>
          <a:p>
            <a:pPr marL="0" indent="0">
              <a:buNone/>
            </a:pPr>
            <a:r>
              <a:rPr lang="pt-BR" sz="1800" dirty="0"/>
              <a:t>aos donos do mundo.</a:t>
            </a:r>
          </a:p>
          <a:p>
            <a:pPr marL="0" indent="0">
              <a:buNone/>
            </a:pPr>
            <a:r>
              <a:rPr lang="pt-BR" sz="1800" dirty="0"/>
              <a:t>Ao peso dos impostos,</a:t>
            </a:r>
          </a:p>
          <a:p>
            <a:pPr marL="0" indent="0">
              <a:buNone/>
            </a:pPr>
            <a:r>
              <a:rPr lang="pt-BR" sz="1800" dirty="0"/>
              <a:t>o verso sufoca,</a:t>
            </a:r>
          </a:p>
          <a:p>
            <a:pPr marL="0" indent="0">
              <a:buNone/>
            </a:pPr>
            <a:r>
              <a:rPr lang="pt-BR" sz="1800" dirty="0"/>
              <a:t>a poesia agora</a:t>
            </a:r>
          </a:p>
          <a:p>
            <a:pPr marL="0" indent="0">
              <a:buNone/>
            </a:pPr>
            <a:r>
              <a:rPr lang="pt-BR" sz="1800" dirty="0"/>
              <a:t>responde a inquérito</a:t>
            </a:r>
          </a:p>
          <a:p>
            <a:pPr marL="0" indent="0">
              <a:buNone/>
            </a:pPr>
            <a:r>
              <a:rPr lang="pt-BR" sz="1800" dirty="0"/>
              <a:t>policial-militar.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Digo adeus à ilusão</a:t>
            </a:r>
          </a:p>
          <a:p>
            <a:pPr marL="0" indent="0">
              <a:buNone/>
            </a:pPr>
            <a:r>
              <a:rPr lang="pt-BR" sz="1800" dirty="0"/>
              <a:t>mas não ao mundo.</a:t>
            </a:r>
          </a:p>
          <a:p>
            <a:pPr marL="0" indent="0">
              <a:buNone/>
            </a:pPr>
            <a:r>
              <a:rPr lang="pt-BR" sz="1800" dirty="0"/>
              <a:t>Mas não à vida,</a:t>
            </a:r>
          </a:p>
          <a:p>
            <a:pPr marL="0" indent="0">
              <a:buNone/>
            </a:pPr>
            <a:r>
              <a:rPr lang="pt-BR" sz="1800" dirty="0"/>
              <a:t>meu reduto e meu reino.</a:t>
            </a:r>
          </a:p>
          <a:p>
            <a:pPr marL="0" indent="0">
              <a:buNone/>
            </a:pPr>
            <a:r>
              <a:rPr lang="pt-BR" sz="1800" dirty="0"/>
              <a:t>Do salário injusto,</a:t>
            </a:r>
          </a:p>
          <a:p>
            <a:pPr marL="0" indent="0">
              <a:buNone/>
            </a:pPr>
            <a:r>
              <a:rPr lang="pt-BR" sz="1800" dirty="0"/>
              <a:t>da punição injusta,</a:t>
            </a:r>
          </a:p>
          <a:p>
            <a:pPr marL="0" indent="0">
              <a:buNone/>
            </a:pPr>
            <a:r>
              <a:rPr lang="pt-BR" sz="1800" dirty="0"/>
              <a:t>da humilhação,</a:t>
            </a:r>
          </a:p>
          <a:p>
            <a:pPr marL="0" indent="0">
              <a:buNone/>
            </a:pPr>
            <a:r>
              <a:rPr lang="pt-BR" sz="1800" dirty="0"/>
              <a:t>da tortura, do horror,</a:t>
            </a:r>
          </a:p>
          <a:p>
            <a:pPr marL="0" indent="0">
              <a:buNone/>
            </a:pPr>
            <a:r>
              <a:rPr lang="pt-BR" sz="1800" dirty="0"/>
              <a:t>retiramos algo e com ele</a:t>
            </a:r>
          </a:p>
          <a:p>
            <a:pPr marL="0" indent="0">
              <a:buNone/>
            </a:pPr>
            <a:r>
              <a:rPr lang="pt-BR" sz="1800" dirty="0"/>
              <a:t>construímos um artefato</a:t>
            </a:r>
          </a:p>
          <a:p>
            <a:pPr marL="0" indent="0">
              <a:buNone/>
            </a:pPr>
            <a:r>
              <a:rPr lang="pt-BR" sz="1800" dirty="0"/>
              <a:t>um poema</a:t>
            </a:r>
          </a:p>
          <a:p>
            <a:pPr marL="0" indent="0">
              <a:buNone/>
            </a:pPr>
            <a:r>
              <a:rPr lang="pt-BR" sz="1800" dirty="0"/>
              <a:t>uma bandeira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3615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FOCO NA LÍNGUA</a:t>
            </a:r>
            <a:endParaRPr lang="pt-BR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611560" y="2060848"/>
            <a:ext cx="8064896" cy="40324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ÊNFASE NAS REGRAS GRAMATICAIS E NO VOCABULÁRIO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 smtClean="0"/>
              <a:t>O TEXTO É UM CODIFICAÇÃO DO ESCRITOR E SERÁ DECODIFICADO PELO LEITOR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 smtClean="0"/>
              <a:t>O QUE ESTÁ ESCRITO DEVE SER ENTENDIDO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2734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FOCO NO ESCRITOR</a:t>
            </a:r>
            <a:endParaRPr lang="pt-BR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611560" y="2060848"/>
            <a:ext cx="8064896" cy="43924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ÊNFASE </a:t>
            </a:r>
            <a:r>
              <a:rPr lang="pt-BR" sz="2800" dirty="0" smtClean="0"/>
              <a:t>NA ESCRITA COMO REPRESENTAÇÃO DO PENSAMENTO DO AUTOR</a:t>
            </a:r>
            <a:endParaRPr lang="pt-BR" sz="2800" dirty="0" smtClean="0"/>
          </a:p>
          <a:p>
            <a:pPr algn="ctr"/>
            <a:endParaRPr lang="pt-BR" sz="2800" dirty="0"/>
          </a:p>
          <a:p>
            <a:pPr algn="ctr"/>
            <a:r>
              <a:rPr lang="pt-BR" sz="2800" dirty="0" smtClean="0"/>
              <a:t>O TEXTO É UM </a:t>
            </a:r>
            <a:r>
              <a:rPr lang="pt-BR" sz="2800" dirty="0" smtClean="0"/>
              <a:t>PRODUTO DO PENSAMENTO (REPRESENTAÇÃO MENTAL DO ESCRITOR)</a:t>
            </a:r>
            <a:endParaRPr lang="pt-BR" sz="2800" dirty="0" smtClean="0"/>
          </a:p>
          <a:p>
            <a:pPr algn="ctr"/>
            <a:endParaRPr lang="pt-BR" sz="2800" dirty="0"/>
          </a:p>
          <a:p>
            <a:pPr algn="ctr"/>
            <a:r>
              <a:rPr lang="pt-BR" sz="2800" dirty="0" smtClean="0"/>
              <a:t>A ESCRITA É A ATIVIDADE QUE EXPRESSA O PENSAMENTO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 smtClean="0"/>
              <a:t>NÃO LEVA EM CONTA A EXPERIÊNCIA DO LEITOR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5202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FOCO NA INTERAÇÃO</a:t>
            </a:r>
            <a:endParaRPr lang="pt-BR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611560" y="2060848"/>
            <a:ext cx="8064896" cy="40324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EXIGE ATIVAÇÃO DO CONHECIMENTO DO LEITOR</a:t>
            </a:r>
          </a:p>
          <a:p>
            <a:pPr algn="ctr"/>
            <a:r>
              <a:rPr lang="pt-BR" sz="2800" dirty="0" smtClean="0"/>
              <a:t>O ESCRITOR PENSA NO QUE VAI ESCREVER</a:t>
            </a:r>
          </a:p>
          <a:p>
            <a:pPr algn="ctr"/>
            <a:r>
              <a:rPr lang="pt-BR" sz="2800" dirty="0" smtClean="0"/>
              <a:t>O ESCRITOR LÊ, </a:t>
            </a:r>
            <a:r>
              <a:rPr lang="pt-BR" sz="2800" dirty="0" smtClean="0"/>
              <a:t>PENSA, </a:t>
            </a:r>
            <a:r>
              <a:rPr lang="pt-BR" sz="2800" dirty="0" smtClean="0"/>
              <a:t>RELÊ, REESCREVE</a:t>
            </a:r>
          </a:p>
          <a:p>
            <a:pPr algn="ctr"/>
            <a:r>
              <a:rPr lang="pt-BR" sz="2800" dirty="0" smtClean="0"/>
              <a:t>O LEITOR É LEVADO EM CONSIDERAÇÃO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9311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t-BR" b="1" dirty="0" smtClean="0"/>
              <a:t>ATIVIDADE</a:t>
            </a:r>
            <a:endParaRPr lang="pt-B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356701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3568" y="4437112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PARA QUEM É O TEXTO?</a:t>
            </a:r>
          </a:p>
          <a:p>
            <a:pPr algn="ctr"/>
            <a:r>
              <a:rPr lang="pt-BR" sz="2400" b="1" dirty="0" smtClean="0"/>
              <a:t>QUAL O OBJETIVO DO TEXTO?</a:t>
            </a:r>
          </a:p>
          <a:p>
            <a:pPr algn="ctr"/>
            <a:r>
              <a:rPr lang="pt-BR" sz="2400" b="1" dirty="0" smtClean="0"/>
              <a:t>QUEM ESCREVEU?</a:t>
            </a:r>
          </a:p>
          <a:p>
            <a:pPr algn="ctr"/>
            <a:r>
              <a:rPr lang="pt-BR" sz="2400" b="1" dirty="0" smtClean="0"/>
              <a:t>QUANDO ESCREVEU?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99171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TEXTO 1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altLang="pt-BR" dirty="0"/>
              <a:t>" - Você já ouviu falar do Dodô?</a:t>
            </a:r>
          </a:p>
          <a:p>
            <a:pPr marL="0" indent="0">
              <a:buNone/>
            </a:pPr>
            <a:r>
              <a:rPr lang="pt-BR" altLang="pt-BR" dirty="0"/>
              <a:t>  - Quais características desse animal que te chamam atenção?</a:t>
            </a:r>
          </a:p>
          <a:p>
            <a:pPr marL="0" indent="0">
              <a:buNone/>
            </a:pPr>
            <a:r>
              <a:rPr lang="pt-BR" altLang="pt-BR" dirty="0"/>
              <a:t>  - Ele se parece com algum outro animal que você conhece?</a:t>
            </a:r>
          </a:p>
          <a:p>
            <a:pPr marL="0" indent="0">
              <a:buNone/>
            </a:pPr>
            <a:r>
              <a:rPr lang="pt-BR" altLang="pt-BR" dirty="0"/>
              <a:t>O Dodô é uma ave que já deixou de existir (se extinguiu) ha bastante tempo, mais de 400 anos atrás. Quando vivo, habitava ilhas próximas à região de Madagascar. Antes da chegada dos humanos nesse ilha, eles viviam sem predadores e se tornaram numerosos. Porém, devido ao seu tamanho e peso, não conseguiam correr, voar ou se esconder. Por isso, eram capturados facilmente, até que deixaram de existir</a:t>
            </a:r>
            <a:r>
              <a:rPr lang="pt-BR" altLang="pt-BR" dirty="0" smtClean="0"/>
              <a:t>.“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8094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TEXTO 2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altLang="pt-BR" dirty="0" smtClean="0"/>
              <a:t>O </a:t>
            </a:r>
            <a:r>
              <a:rPr lang="pt-BR" altLang="pt-BR" dirty="0"/>
              <a:t>Dodô é uma ave que foi extinta por volta de 1700, devido a caça excessiva feita por navegadores holandeses para alimentação; elas eram muito predadas devido a sua incapacidade de voo.</a:t>
            </a:r>
          </a:p>
          <a:p>
            <a:pPr marL="0" indent="0">
              <a:buNone/>
            </a:pPr>
            <a:r>
              <a:rPr lang="pt-BR" altLang="pt-BR" dirty="0"/>
              <a:t>Essas aves eram endêmicas das Ilhas Maurício, no oceano Índico. A sua extinção poucos anos após seu descobrimento - cerca de 100 anos - chamou atenção para um problema importante, e que na época era desconhecido: o extermínio por completo de uma espécie pela ação humana, que causou um severo desequilíbrio ambiental nas Ilhas Maurício.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247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84354"/>
            <a:ext cx="4684514" cy="624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933434" y="2640547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TEXTO 3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202373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1695</Words>
  <Application>Microsoft Office PowerPoint</Application>
  <PresentationFormat>Apresentação na tela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 ESCRITA NAS AULAS DE BIOLOGIA</vt:lpstr>
      <vt:lpstr>CECÍLIA MEIRELES, 1963In "Poesia Completa", Ed. Nova Aguilar, Rio de Janeiro, 1993, pg. 1403</vt:lpstr>
      <vt:lpstr>FOCO NA LÍNGUA</vt:lpstr>
      <vt:lpstr>FOCO NO ESCRITOR</vt:lpstr>
      <vt:lpstr>FOCO NA INTERAÇÃO</vt:lpstr>
      <vt:lpstr>ATIVIDADE</vt:lpstr>
      <vt:lpstr>TEXTO 1</vt:lpstr>
      <vt:lpstr>TEXTO 2</vt:lpstr>
      <vt:lpstr>Apresentação do PowerPoint</vt:lpstr>
      <vt:lpstr>TEXTO E DISCURSO</vt:lpstr>
      <vt:lpstr>TEXTO E DISCURSO</vt:lpstr>
      <vt:lpstr>ATIVAÇÃO DE CONHECIMENTOS</vt:lpstr>
      <vt:lpstr>ATIVAÇÃO DE CONHECIMENTOS</vt:lpstr>
      <vt:lpstr>ATIVAÇÃO DE CONHECIMENTOS</vt:lpstr>
      <vt:lpstr>ATIVAÇÃO DE CONHECIMENTOS</vt:lpstr>
      <vt:lpstr>ATIVAÇÃO DE CONHECIMENTOS</vt:lpstr>
      <vt:lpstr>ATIVAÇÃO DE CONHECIMENTOS</vt:lpstr>
      <vt:lpstr>ATIVAÇÃO DE CONHECIMENTOS</vt:lpstr>
      <vt:lpstr>ATIVAÇÃO DE CONHECIMENTOS</vt:lpstr>
      <vt:lpstr>CARACTERÍSTICAS DO BOM TEXTO</vt:lpstr>
      <vt:lpstr>AGOSTO DE 1964 (Ferreira Goulart)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ESCRITA NAS AULAS DE BIOLOGIA</dc:title>
  <dc:creator>Marcelo</dc:creator>
  <cp:lastModifiedBy>Marcelo</cp:lastModifiedBy>
  <cp:revision>18</cp:revision>
  <dcterms:created xsi:type="dcterms:W3CDTF">2020-10-01T14:19:55Z</dcterms:created>
  <dcterms:modified xsi:type="dcterms:W3CDTF">2020-10-02T20:50:07Z</dcterms:modified>
</cp:coreProperties>
</file>