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 ContentType="image/tiff"/>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4.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15.xml" ContentType="application/vnd.openxmlformats-officedocument.presentationml.notesSlide+xml"/>
  <Override PartName="/ppt/charts/chart6.xml" ContentType="application/vnd.openxmlformats-officedocument.drawingml.chart+xml"/>
  <Override PartName="/ppt/drawings/drawing4.xml" ContentType="application/vnd.openxmlformats-officedocument.drawingml.chartshapes+xml"/>
  <Override PartName="/ppt/notesSlides/notesSlide16.xml" ContentType="application/vnd.openxmlformats-officedocument.presentationml.notesSlide+xml"/>
  <Override PartName="/ppt/charts/chart7.xml" ContentType="application/vnd.openxmlformats-officedocument.drawingml.chart+xml"/>
  <Override PartName="/ppt/drawings/drawing5.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8.xml" ContentType="application/vnd.openxmlformats-officedocument.drawingml.chart+xml"/>
  <Override PartName="/ppt/theme/themeOverride1.xml" ContentType="application/vnd.openxmlformats-officedocument.themeOverr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0.xml" ContentType="application/vnd.openxmlformats-officedocument.drawingml.chart+xml"/>
  <Override PartName="/ppt/notesSlides/notesSlide22.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23.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24.xml" ContentType="application/vnd.openxmlformats-officedocument.presentationml.notesSlide+xml"/>
  <Override PartName="/ppt/charts/chart15.xml" ContentType="application/vnd.openxmlformats-officedocument.drawingml.chart+xml"/>
  <Override PartName="/ppt/notesSlides/notesSlide25.xml" ContentType="application/vnd.openxmlformats-officedocument.presentationml.notesSlide+xml"/>
  <Override PartName="/ppt/charts/chart16.xml" ContentType="application/vnd.openxmlformats-officedocument.drawingml.chart+xml"/>
  <Override PartName="/ppt/notesSlides/notesSlide26.xml" ContentType="application/vnd.openxmlformats-officedocument.presentationml.notesSlide+xml"/>
  <Override PartName="/ppt/charts/chart17.xml" ContentType="application/vnd.openxmlformats-officedocument.drawingml.chart+xml"/>
  <Override PartName="/ppt/notesSlides/notesSlide27.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28.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4.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5.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33.xml" ContentType="application/vnd.openxmlformats-officedocument.presentationml.notesSlide+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4.xml" ContentType="application/vnd.openxmlformats-officedocument.presentationml.notesSlide+xml"/>
  <Override PartName="/ppt/charts/chart27.xml" ContentType="application/vnd.openxmlformats-officedocument.drawingml.chart+xml"/>
  <Override PartName="/ppt/theme/themeOverride3.xml" ContentType="application/vnd.openxmlformats-officedocument.themeOverride+xml"/>
  <Override PartName="/ppt/notesSlides/notesSlide35.xml" ContentType="application/vnd.openxmlformats-officedocument.presentationml.notesSlide+xml"/>
  <Override PartName="/ppt/charts/chart28.xml" ContentType="application/vnd.openxmlformats-officedocument.drawingml.chart+xml"/>
  <Override PartName="/ppt/theme/themeOverride4.xml" ContentType="application/vnd.openxmlformats-officedocument.themeOverride+xml"/>
  <Override PartName="/ppt/notesSlides/notesSlide36.xml" ContentType="application/vnd.openxmlformats-officedocument.presentationml.notesSlide+xml"/>
  <Override PartName="/ppt/charts/chart29.xml" ContentType="application/vnd.openxmlformats-officedocument.drawingml.chart+xml"/>
  <Override PartName="/ppt/theme/themeOverride5.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30.xml" ContentType="application/vnd.openxmlformats-officedocument.drawingml.chart+xml"/>
  <Override PartName="/ppt/theme/themeOverride6.xml" ContentType="application/vnd.openxmlformats-officedocument.themeOverride+xml"/>
  <Override PartName="/ppt/notesSlides/notesSlide39.xml" ContentType="application/vnd.openxmlformats-officedocument.presentationml.notesSlide+xml"/>
  <Override PartName="/ppt/charts/chart31.xml" ContentType="application/vnd.openxmlformats-officedocument.drawingml.chart+xml"/>
  <Override PartName="/ppt/theme/themeOverride7.xml" ContentType="application/vnd.openxmlformats-officedocument.themeOverride+xml"/>
  <Override PartName="/ppt/charts/chart32.xml" ContentType="application/vnd.openxmlformats-officedocument.drawingml.chart+xml"/>
  <Override PartName="/ppt/theme/themeOverride8.xml" ContentType="application/vnd.openxmlformats-officedocument.themeOverride+xml"/>
  <Override PartName="/ppt/charts/chart33.xml" ContentType="application/vnd.openxmlformats-officedocument.drawingml.chart+xml"/>
  <Override PartName="/ppt/theme/themeOverride9.xml" ContentType="application/vnd.openxmlformats-officedocument.themeOverride+xml"/>
  <Override PartName="/ppt/charts/chart34.xml" ContentType="application/vnd.openxmlformats-officedocument.drawingml.chart+xml"/>
  <Override PartName="/ppt/theme/themeOverride10.xml" ContentType="application/vnd.openxmlformats-officedocument.themeOverride+xml"/>
  <Override PartName="/ppt/notesSlides/notesSlide40.xml" ContentType="application/vnd.openxmlformats-officedocument.presentationml.notesSlide+xml"/>
  <Override PartName="/ppt/charts/chart35.xml" ContentType="application/vnd.openxmlformats-officedocument.drawingml.chart+xml"/>
  <Override PartName="/ppt/theme/themeOverride11.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36.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37.xml" ContentType="application/vnd.openxmlformats-officedocument.drawingml.chart+xml"/>
  <Override PartName="/ppt/notesSlides/notesSlide45.xml" ContentType="application/vnd.openxmlformats-officedocument.presentationml.notesSlide+xml"/>
  <Override PartName="/ppt/charts/chart38.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9.xml" ContentType="application/vnd.openxmlformats-officedocument.drawingml.chart+xml"/>
  <Override PartName="/ppt/charts/chart4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 id="2147483699" r:id="rId4"/>
  </p:sldMasterIdLst>
  <p:notesMasterIdLst>
    <p:notesMasterId r:id="rId119"/>
  </p:notesMasterIdLst>
  <p:sldIdLst>
    <p:sldId id="297" r:id="rId5"/>
    <p:sldId id="544" r:id="rId6"/>
    <p:sldId id="545" r:id="rId7"/>
    <p:sldId id="546" r:id="rId8"/>
    <p:sldId id="258" r:id="rId9"/>
    <p:sldId id="313" r:id="rId10"/>
    <p:sldId id="614" r:id="rId11"/>
    <p:sldId id="572" r:id="rId12"/>
    <p:sldId id="627" r:id="rId13"/>
    <p:sldId id="599" r:id="rId14"/>
    <p:sldId id="661" r:id="rId15"/>
    <p:sldId id="662" r:id="rId16"/>
    <p:sldId id="663" r:id="rId17"/>
    <p:sldId id="664" r:id="rId18"/>
    <p:sldId id="647" r:id="rId19"/>
    <p:sldId id="615" r:id="rId20"/>
    <p:sldId id="665" r:id="rId21"/>
    <p:sldId id="275" r:id="rId22"/>
    <p:sldId id="276" r:id="rId23"/>
    <p:sldId id="263" r:id="rId24"/>
    <p:sldId id="634" r:id="rId25"/>
    <p:sldId id="635" r:id="rId26"/>
    <p:sldId id="636" r:id="rId27"/>
    <p:sldId id="637" r:id="rId28"/>
    <p:sldId id="639" r:id="rId29"/>
    <p:sldId id="632" r:id="rId30"/>
    <p:sldId id="262" r:id="rId31"/>
    <p:sldId id="641" r:id="rId32"/>
    <p:sldId id="643" r:id="rId33"/>
    <p:sldId id="644" r:id="rId34"/>
    <p:sldId id="645" r:id="rId35"/>
    <p:sldId id="646" r:id="rId36"/>
    <p:sldId id="648" r:id="rId37"/>
    <p:sldId id="649" r:id="rId38"/>
    <p:sldId id="650" r:id="rId39"/>
    <p:sldId id="651" r:id="rId40"/>
    <p:sldId id="652" r:id="rId41"/>
    <p:sldId id="656" r:id="rId42"/>
    <p:sldId id="657" r:id="rId43"/>
    <p:sldId id="658" r:id="rId44"/>
    <p:sldId id="616" r:id="rId45"/>
    <p:sldId id="573" r:id="rId46"/>
    <p:sldId id="257" r:id="rId47"/>
    <p:sldId id="558" r:id="rId48"/>
    <p:sldId id="569" r:id="rId49"/>
    <p:sldId id="559" r:id="rId50"/>
    <p:sldId id="505" r:id="rId51"/>
    <p:sldId id="501" r:id="rId52"/>
    <p:sldId id="301" r:id="rId53"/>
    <p:sldId id="562" r:id="rId54"/>
    <p:sldId id="574" r:id="rId55"/>
    <p:sldId id="563" r:id="rId56"/>
    <p:sldId id="564" r:id="rId57"/>
    <p:sldId id="565" r:id="rId58"/>
    <p:sldId id="582" r:id="rId59"/>
    <p:sldId id="617" r:id="rId60"/>
    <p:sldId id="629" r:id="rId61"/>
    <p:sldId id="630" r:id="rId62"/>
    <p:sldId id="631" r:id="rId63"/>
    <p:sldId id="585" r:id="rId64"/>
    <p:sldId id="586" r:id="rId65"/>
    <p:sldId id="587" r:id="rId66"/>
    <p:sldId id="611" r:id="rId67"/>
    <p:sldId id="584" r:id="rId68"/>
    <p:sldId id="608" r:id="rId69"/>
    <p:sldId id="609" r:id="rId70"/>
    <p:sldId id="593" r:id="rId71"/>
    <p:sldId id="628" r:id="rId72"/>
    <p:sldId id="618" r:id="rId73"/>
    <p:sldId id="619" r:id="rId74"/>
    <p:sldId id="351" r:id="rId75"/>
    <p:sldId id="360" r:id="rId76"/>
    <p:sldId id="363" r:id="rId77"/>
    <p:sldId id="367" r:id="rId78"/>
    <p:sldId id="327" r:id="rId79"/>
    <p:sldId id="372" r:id="rId80"/>
    <p:sldId id="620" r:id="rId81"/>
    <p:sldId id="621" r:id="rId82"/>
    <p:sldId id="622" r:id="rId83"/>
    <p:sldId id="354" r:id="rId84"/>
    <p:sldId id="357" r:id="rId85"/>
    <p:sldId id="328" r:id="rId86"/>
    <p:sldId id="626" r:id="rId87"/>
    <p:sldId id="535" r:id="rId88"/>
    <p:sldId id="537" r:id="rId89"/>
    <p:sldId id="538" r:id="rId90"/>
    <p:sldId id="540" r:id="rId91"/>
    <p:sldId id="541" r:id="rId92"/>
    <p:sldId id="589" r:id="rId93"/>
    <p:sldId id="527" r:id="rId94"/>
    <p:sldId id="530" r:id="rId95"/>
    <p:sldId id="528" r:id="rId96"/>
    <p:sldId id="590" r:id="rId97"/>
    <p:sldId id="591" r:id="rId98"/>
    <p:sldId id="542" r:id="rId99"/>
    <p:sldId id="543" r:id="rId100"/>
    <p:sldId id="539" r:id="rId101"/>
    <p:sldId id="623" r:id="rId102"/>
    <p:sldId id="624" r:id="rId103"/>
    <p:sldId id="309" r:id="rId104"/>
    <p:sldId id="311" r:id="rId105"/>
    <p:sldId id="516" r:id="rId106"/>
    <p:sldId id="518" r:id="rId107"/>
    <p:sldId id="503" r:id="rId108"/>
    <p:sldId id="625" r:id="rId109"/>
    <p:sldId id="600" r:id="rId110"/>
    <p:sldId id="256" r:id="rId111"/>
    <p:sldId id="566" r:id="rId112"/>
    <p:sldId id="598" r:id="rId113"/>
    <p:sldId id="261" r:id="rId114"/>
    <p:sldId id="522" r:id="rId115"/>
    <p:sldId id="523" r:id="rId116"/>
    <p:sldId id="524" r:id="rId117"/>
    <p:sldId id="525" r:id="rId118"/>
  </p:sldIdLst>
  <p:sldSz cx="109728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5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Érica Benjamim" initials="É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7B26C5-4107-4FEC-AEDC-1716B250A1EF}">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Estilo Mé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395" autoAdjust="0"/>
  </p:normalViewPr>
  <p:slideViewPr>
    <p:cSldViewPr>
      <p:cViewPr varScale="1">
        <p:scale>
          <a:sx n="79" d="100"/>
          <a:sy n="79" d="100"/>
        </p:scale>
        <p:origin x="480" y="78"/>
      </p:cViewPr>
      <p:guideLst>
        <p:guide orient="horz" pos="2160"/>
        <p:guide pos="2880"/>
        <p:guide pos="34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256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charts/_rels/chart1.xml.rels><?xml version="1.0" encoding="UTF-8" standalone="yes"?>
<Relationships xmlns="http://schemas.openxmlformats.org/package/2006/relationships"><Relationship Id="rId1" Type="http://schemas.openxmlformats.org/officeDocument/2006/relationships/package" Target="../embeddings/Planilha_do_Microsoft_Excel2.xlsx"/></Relationships>
</file>

<file path=ppt/charts/_rels/chart10.xml.rels><?xml version="1.0" encoding="UTF-8" standalone="yes"?>
<Relationships xmlns="http://schemas.openxmlformats.org/package/2006/relationships"><Relationship Id="rId1" Type="http://schemas.openxmlformats.org/officeDocument/2006/relationships/oleObject" Target="file:///C:\Users\juliana\Desktop\Disserta&#231;&#227;o%202\GRAFICO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juliana\Desktop\Disserta&#231;&#227;o%202\GRAFICO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juliana\Desktop\Disserta&#231;&#227;o%202\GRAFICO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juliana\Desktop\Disserta&#231;&#227;o%202\GRAFICO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juliana\Desktop\Disserta&#231;&#227;o%202\GRAFICOS.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juliana\Desktop\Disserta&#231;&#227;o%202\GRAFICOS.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juliana\Desktop\Disserta&#231;&#227;o%202\GRAFICOS.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CLIENTE\Desktop\GRAFICOS.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CLIENTE\Desktop\GRAFICOS.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CLIENTE\Doutorado%20Esalq\Publica&#231;&#245;es%20Doutorado\Simp%20Maring&#225;%202014\GRAFICOS.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Planilha_do_Microsoft_Excel3.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1" Type="http://schemas.openxmlformats.org/officeDocument/2006/relationships/oleObject" Target="file:///C:\Users\juliana\Downloads\Exp%20Juliana%20HMC%20SAS%20correla&#231;&#227;o%20(4).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juliana\Downloads\Exp%20Juliana%20HMC%20SAS%20correla&#231;&#227;o%20(4).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Macintosh%20HD:Users:Limin:Desktop:Michelle's%20Stuff:Michelle's%20Stuff:2012%20Harvest%20Season:12%20Protease%20Experiments:12%20HMC:12%20HMC%20Raw%20Data%20for%20JMP%20.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Macintosh%20HD:Users:Limin:Desktop:Michelle's%20Stuff:Michelle's%20Stuff:2012%20Harvest%20Season:12%20Protease%20Experiments:12%20HMC:12%20HMC%20Raw%20Data%20for%20JMP%20.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juliana\Desktop\Disserta&#231;&#227;o%202\GRAFICOS.xlsx"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Planilha_do_Microsoft_Excel4.xlsx"/></Relationships>
</file>

<file path=ppt/charts/_rels/chart26.xml.rels><?xml version="1.0" encoding="UTF-8" standalone="yes"?>
<Relationships xmlns="http://schemas.openxmlformats.org/package/2006/relationships"><Relationship Id="rId3" Type="http://schemas.openxmlformats.org/officeDocument/2006/relationships/oleObject" Target="file:///C:\Users\morai\Documents\3.%20Slides%20Slovackia\GRAFICOS%2017_ICFC.xlsx" TargetMode="External"/><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Planilha_do_Microsoft_Excel5.xlsx"/><Relationship Id="rId1" Type="http://schemas.openxmlformats.org/officeDocument/2006/relationships/themeOverride" Target="../theme/themeOverride3.xml"/></Relationships>
</file>

<file path=ppt/charts/_rels/chart28.xml.rels><?xml version="1.0" encoding="UTF-8" standalone="yes"?>
<Relationships xmlns="http://schemas.openxmlformats.org/package/2006/relationships"><Relationship Id="rId2" Type="http://schemas.openxmlformats.org/officeDocument/2006/relationships/package" Target="../embeddings/Planilha_do_Microsoft_Excel6.xlsx"/><Relationship Id="rId1" Type="http://schemas.openxmlformats.org/officeDocument/2006/relationships/themeOverride" Target="../theme/themeOverride4.xml"/></Relationships>
</file>

<file path=ppt/charts/_rels/chart29.xml.rels><?xml version="1.0" encoding="UTF-8" standalone="yes"?>
<Relationships xmlns="http://schemas.openxmlformats.org/package/2006/relationships"><Relationship Id="rId2" Type="http://schemas.openxmlformats.org/officeDocument/2006/relationships/package" Target="../embeddings/Planilha_do_Microsoft_Excel7.xlsx"/><Relationship Id="rId1" Type="http://schemas.openxmlformats.org/officeDocument/2006/relationships/themeOverride" Target="../theme/themeOverride5.xml"/></Relationships>
</file>

<file path=ppt/charts/_rels/chart3.xml.rels><?xml version="1.0" encoding="UTF-8" standalone="yes"?>
<Relationships xmlns="http://schemas.openxmlformats.org/package/2006/relationships"><Relationship Id="rId3" Type="http://schemas.openxmlformats.org/officeDocument/2006/relationships/oleObject" Target="file:///D:\Users\PERFIL\Desktop\Sum&#225;rio%20Safra%20vs%20Safrinha%20Nussio.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0.xml.rels><?xml version="1.0" encoding="UTF-8" standalone="yes"?>
<Relationships xmlns="http://schemas.openxmlformats.org/package/2006/relationships"><Relationship Id="rId2" Type="http://schemas.openxmlformats.org/officeDocument/2006/relationships/package" Target="../embeddings/Planilha_do_Microsoft_Excel8.xlsx"/><Relationship Id="rId1" Type="http://schemas.openxmlformats.org/officeDocument/2006/relationships/themeOverride" Target="../theme/themeOverride6.xml"/></Relationships>
</file>

<file path=ppt/charts/_rels/chart31.xml.rels><?xml version="1.0" encoding="UTF-8" standalone="yes"?>
<Relationships xmlns="http://schemas.openxmlformats.org/package/2006/relationships"><Relationship Id="rId2" Type="http://schemas.openxmlformats.org/officeDocument/2006/relationships/package" Target="../embeddings/Planilha_do_Microsoft_Excel9.xlsx"/><Relationship Id="rId1" Type="http://schemas.openxmlformats.org/officeDocument/2006/relationships/themeOverride" Target="../theme/themeOverride7.xml"/></Relationships>
</file>

<file path=ppt/charts/_rels/chart32.xml.rels><?xml version="1.0" encoding="UTF-8" standalone="yes"?>
<Relationships xmlns="http://schemas.openxmlformats.org/package/2006/relationships"><Relationship Id="rId2" Type="http://schemas.openxmlformats.org/officeDocument/2006/relationships/package" Target="../embeddings/Planilha_do_Microsoft_Excel10.xlsx"/><Relationship Id="rId1" Type="http://schemas.openxmlformats.org/officeDocument/2006/relationships/themeOverride" Target="../theme/themeOverride8.xml"/></Relationships>
</file>

<file path=ppt/charts/_rels/chart33.xml.rels><?xml version="1.0" encoding="UTF-8" standalone="yes"?>
<Relationships xmlns="http://schemas.openxmlformats.org/package/2006/relationships"><Relationship Id="rId2" Type="http://schemas.openxmlformats.org/officeDocument/2006/relationships/package" Target="../embeddings/Planilha_do_Microsoft_Excel11.xlsx"/><Relationship Id="rId1" Type="http://schemas.openxmlformats.org/officeDocument/2006/relationships/themeOverride" Target="../theme/themeOverride9.xml"/></Relationships>
</file>

<file path=ppt/charts/_rels/chart34.xml.rels><?xml version="1.0" encoding="UTF-8" standalone="yes"?>
<Relationships xmlns="http://schemas.openxmlformats.org/package/2006/relationships"><Relationship Id="rId2" Type="http://schemas.openxmlformats.org/officeDocument/2006/relationships/package" Target="../embeddings/Planilha_do_Microsoft_Excel12.xlsx"/><Relationship Id="rId1" Type="http://schemas.openxmlformats.org/officeDocument/2006/relationships/themeOverride" Target="../theme/themeOverride10.xml"/></Relationships>
</file>

<file path=ppt/charts/_rels/chart35.xml.rels><?xml version="1.0" encoding="UTF-8" standalone="yes"?>
<Relationships xmlns="http://schemas.openxmlformats.org/package/2006/relationships"><Relationship Id="rId2" Type="http://schemas.openxmlformats.org/officeDocument/2006/relationships/package" Target="../embeddings/Planilha_do_Microsoft_Excel13.xlsx"/><Relationship Id="rId1" Type="http://schemas.openxmlformats.org/officeDocument/2006/relationships/themeOverride" Target="../theme/themeOverride11.xml"/></Relationships>
</file>

<file path=ppt/charts/_rels/chart36.xml.rels><?xml version="1.0" encoding="UTF-8" standalone="yes"?>
<Relationships xmlns="http://schemas.openxmlformats.org/package/2006/relationships"><Relationship Id="rId1" Type="http://schemas.openxmlformats.org/officeDocument/2006/relationships/package" Target="../embeddings/Planilha_do_Microsoft_Excel14.xlsx"/></Relationships>
</file>

<file path=ppt/charts/_rels/chart37.xml.rels><?xml version="1.0" encoding="UTF-8" standalone="yes"?>
<Relationships xmlns="http://schemas.openxmlformats.org/package/2006/relationships"><Relationship Id="rId1" Type="http://schemas.openxmlformats.org/officeDocument/2006/relationships/package" Target="../embeddings/Planilha_do_Microsoft_Excel15.xlsx"/></Relationships>
</file>

<file path=ppt/charts/_rels/chart38.xml.rels><?xml version="1.0" encoding="UTF-8" standalone="yes"?>
<Relationships xmlns="http://schemas.openxmlformats.org/package/2006/relationships"><Relationship Id="rId1" Type="http://schemas.openxmlformats.org/officeDocument/2006/relationships/package" Target="../embeddings/Planilha_do_Microsoft_Excel16.xlsx"/></Relationships>
</file>

<file path=ppt/charts/_rels/chart39.xml.rels><?xml version="1.0" encoding="UTF-8" standalone="yes"?>
<Relationships xmlns="http://schemas.openxmlformats.org/package/2006/relationships"><Relationship Id="rId1" Type="http://schemas.openxmlformats.org/officeDocument/2006/relationships/package" Target="../embeddings/Planilha_do_Microsoft_Excel17.xlsx"/></Relationships>
</file>

<file path=ppt/charts/_rels/chart4.xml.rels><?xml version="1.0" encoding="UTF-8" standalone="yes"?>
<Relationships xmlns="http://schemas.openxmlformats.org/package/2006/relationships"><Relationship Id="rId3" Type="http://schemas.openxmlformats.org/officeDocument/2006/relationships/oleObject" Target="file:///D:\Users\PERFIL\Downloads\Safra%20vs%20Safrinha%20Lavras%20Bastos%20e%20Lima.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0.xml.rels><?xml version="1.0" encoding="UTF-8" standalone="yes"?>
<Relationships xmlns="http://schemas.openxmlformats.org/package/2006/relationships"><Relationship Id="rId1" Type="http://schemas.openxmlformats.org/officeDocument/2006/relationships/package" Target="../embeddings/Planilha_do_Microsoft_Excel18.xlsx"/></Relationships>
</file>

<file path=ppt/charts/_rels/chart5.xml.rels><?xml version="1.0" encoding="UTF-8" standalone="yes"?>
<Relationships xmlns="http://schemas.openxmlformats.org/package/2006/relationships"><Relationship Id="rId3" Type="http://schemas.openxmlformats.org/officeDocument/2006/relationships/oleObject" Target="file:///D:\Users\PERFIL\Desktop\Safra%20vs%20Safrinha%20Lavras%20Bastos%20e%20Lima.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Joao%20Daniel\Outros%20projetos\Gr&#227;o%20&#250;mido%20milho_Juliana_Paula_Bleine\Bleine\Dados%20Bleine.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Paula\Documents\Disserta&#231;&#227;o%20arquivos\Gr&#225;ficos%20disserta&#231;&#227;o.xlsx" TargetMode="External"/></Relationships>
</file>

<file path=ppt/charts/_rels/chart8.xml.rels><?xml version="1.0" encoding="UTF-8" standalone="yes"?>
<Relationships xmlns="http://schemas.openxmlformats.org/package/2006/relationships"><Relationship Id="rId2" Type="http://schemas.openxmlformats.org/officeDocument/2006/relationships/oleObject" Target="file:///C:\Users\Paula\Documents\Disserta&#231;&#227;o%20arquivos\Gr&#225;ficos%20disserta&#231;&#227;o.xlsx" TargetMode="External"/><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3" Type="http://schemas.openxmlformats.org/officeDocument/2006/relationships/oleObject" Target="file:///C:\Users\morai\Documents\2.%20Paper%20GU%20Ju\Dados%20Ju\Pasta1.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28965657461833"/>
          <c:y val="0.12344355693519095"/>
          <c:w val="0.8374579497985285"/>
          <c:h val="0.74217746820109065"/>
        </c:manualLayout>
      </c:layout>
      <c:lineChart>
        <c:grouping val="standard"/>
        <c:varyColors val="0"/>
        <c:ser>
          <c:idx val="0"/>
          <c:order val="0"/>
          <c:tx>
            <c:strRef>
              <c:f>Plan1!$B$1</c:f>
              <c:strCache>
                <c:ptCount val="1"/>
                <c:pt idx="0">
                  <c:v>Dig, % MS</c:v>
                </c:pt>
              </c:strCache>
            </c:strRef>
          </c:tx>
          <c:spPr>
            <a:ln w="50800">
              <a:solidFill>
                <a:schemeClr val="tx1"/>
              </a:solidFill>
            </a:ln>
          </c:spPr>
          <c:marker>
            <c:symbol val="circle"/>
            <c:size val="15"/>
            <c:spPr>
              <a:solidFill>
                <a:srgbClr val="FFC000"/>
              </a:solidFill>
              <a:scene3d>
                <a:camera prst="orthographicFront"/>
                <a:lightRig rig="threePt" dir="t"/>
              </a:scene3d>
              <a:sp3d>
                <a:bevelT/>
              </a:sp3d>
            </c:spPr>
          </c:marker>
          <c:dPt>
            <c:idx val="5"/>
            <c:marker>
              <c:spPr>
                <a:solidFill>
                  <a:srgbClr val="FFC000"/>
                </a:solidFill>
                <a:ln>
                  <a:solidFill>
                    <a:srgbClr val="FFC000"/>
                  </a:solidFill>
                </a:ln>
                <a:scene3d>
                  <a:camera prst="orthographicFront"/>
                  <a:lightRig rig="threePt" dir="t"/>
                </a:scene3d>
                <a:sp3d>
                  <a:bevelT/>
                </a:sp3d>
              </c:spPr>
            </c:marker>
            <c:bubble3D val="0"/>
            <c:extLst xmlns:c16r2="http://schemas.microsoft.com/office/drawing/2015/06/chart">
              <c:ext xmlns:c16="http://schemas.microsoft.com/office/drawing/2014/chart" uri="{C3380CC4-5D6E-409C-BE32-E72D297353CC}">
                <c16:uniqueId val="{00000000-906E-42E7-8EEA-82186F7A0C49}"/>
              </c:ext>
            </c:extLst>
          </c:dPt>
          <c:cat>
            <c:strRef>
              <c:f>Plan1!$A$2:$A$7</c:f>
              <c:strCache>
                <c:ptCount val="6"/>
                <c:pt idx="0">
                  <c:v>32</c:v>
                </c:pt>
                <c:pt idx="1">
                  <c:v>16</c:v>
                </c:pt>
                <c:pt idx="2">
                  <c:v>8</c:v>
                </c:pt>
                <c:pt idx="3">
                  <c:v>4</c:v>
                </c:pt>
                <c:pt idx="4">
                  <c:v>2</c:v>
                </c:pt>
                <c:pt idx="5">
                  <c:v>Whole grain</c:v>
                </c:pt>
              </c:strCache>
            </c:strRef>
          </c:cat>
          <c:val>
            <c:numRef>
              <c:f>Plan1!$B$2:$B$7</c:f>
              <c:numCache>
                <c:formatCode>General</c:formatCode>
                <c:ptCount val="6"/>
                <c:pt idx="0">
                  <c:v>72</c:v>
                </c:pt>
                <c:pt idx="1">
                  <c:v>71</c:v>
                </c:pt>
                <c:pt idx="2">
                  <c:v>65</c:v>
                </c:pt>
                <c:pt idx="3">
                  <c:v>52</c:v>
                </c:pt>
                <c:pt idx="4">
                  <c:v>40</c:v>
                </c:pt>
                <c:pt idx="5">
                  <c:v>5</c:v>
                </c:pt>
              </c:numCache>
            </c:numRef>
          </c:val>
          <c:smooth val="0"/>
          <c:extLst xmlns:c16r2="http://schemas.microsoft.com/office/drawing/2015/06/chart">
            <c:ext xmlns:c16="http://schemas.microsoft.com/office/drawing/2014/chart" uri="{C3380CC4-5D6E-409C-BE32-E72D297353CC}">
              <c16:uniqueId val="{00000001-906E-42E7-8EEA-82186F7A0C49}"/>
            </c:ext>
          </c:extLst>
        </c:ser>
        <c:dLbls>
          <c:showLegendKey val="0"/>
          <c:showVal val="0"/>
          <c:showCatName val="0"/>
          <c:showSerName val="0"/>
          <c:showPercent val="0"/>
          <c:showBubbleSize val="0"/>
        </c:dLbls>
        <c:marker val="1"/>
        <c:smooth val="0"/>
        <c:axId val="143347184"/>
        <c:axId val="143346400"/>
      </c:lineChart>
      <c:catAx>
        <c:axId val="143347184"/>
        <c:scaling>
          <c:orientation val="minMax"/>
        </c:scaling>
        <c:delete val="0"/>
        <c:axPos val="b"/>
        <c:numFmt formatCode="General" sourceLinked="1"/>
        <c:majorTickMark val="out"/>
        <c:minorTickMark val="none"/>
        <c:tickLblPos val="nextTo"/>
        <c:spPr>
          <a:ln w="50800">
            <a:solidFill>
              <a:schemeClr val="tx1"/>
            </a:solidFill>
          </a:ln>
        </c:spPr>
        <c:crossAx val="143346400"/>
        <c:crosses val="autoZero"/>
        <c:auto val="1"/>
        <c:lblAlgn val="ctr"/>
        <c:lblOffset val="100"/>
        <c:noMultiLvlLbl val="0"/>
      </c:catAx>
      <c:valAx>
        <c:axId val="143346400"/>
        <c:scaling>
          <c:orientation val="minMax"/>
        </c:scaling>
        <c:delete val="0"/>
        <c:axPos val="l"/>
        <c:title>
          <c:tx>
            <c:rich>
              <a:bodyPr rot="-5400000" vert="horz"/>
              <a:lstStyle/>
              <a:p>
                <a:pPr>
                  <a:defRPr sz="2000">
                    <a:latin typeface="Comic Sans MS" pitchFamily="66" charset="0"/>
                  </a:defRPr>
                </a:pPr>
                <a:r>
                  <a:rPr lang="pt-BR" sz="2000" dirty="0">
                    <a:latin typeface="Comic Sans MS" pitchFamily="66" charset="0"/>
                  </a:rPr>
                  <a:t>% </a:t>
                </a:r>
              </a:p>
            </c:rich>
          </c:tx>
          <c:layout>
            <c:manualLayout>
              <c:xMode val="edge"/>
              <c:yMode val="edge"/>
              <c:x val="1.4121109861267373E-2"/>
              <c:y val="0.44773986585010206"/>
            </c:manualLayout>
          </c:layout>
          <c:overlay val="0"/>
        </c:title>
        <c:numFmt formatCode="General" sourceLinked="1"/>
        <c:majorTickMark val="out"/>
        <c:minorTickMark val="none"/>
        <c:tickLblPos val="nextTo"/>
        <c:spPr>
          <a:ln w="50800">
            <a:solidFill>
              <a:schemeClr val="tx1"/>
            </a:solidFill>
          </a:ln>
        </c:spPr>
        <c:crossAx val="143347184"/>
        <c:crosses val="autoZero"/>
        <c:crossBetween val="between"/>
      </c:valAx>
    </c:plotArea>
    <c:plotVisOnly val="1"/>
    <c:dispBlanksAs val="gap"/>
    <c:showDLblsOverMax val="0"/>
  </c:chart>
  <c:txPr>
    <a:bodyPr/>
    <a:lstStyle/>
    <a:p>
      <a:pPr>
        <a:defRPr sz="2000">
          <a:latin typeface="Comic Sans MS" pitchFamily="66" charset="0"/>
        </a:defRPr>
      </a:pPr>
      <a:endParaRPr lang="pt-B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351810515873018"/>
          <c:y val="3.1926388888888886E-2"/>
          <c:w val="0.84820401633802656"/>
          <c:h val="0.6850418981481482"/>
        </c:manualLayout>
      </c:layout>
      <c:scatterChart>
        <c:scatterStyle val="lineMarker"/>
        <c:varyColors val="0"/>
        <c:ser>
          <c:idx val="1"/>
          <c:order val="0"/>
          <c:tx>
            <c:strRef>
              <c:f>'pH lático acetona'!$K$3</c:f>
              <c:strCache>
                <c:ptCount val="1"/>
                <c:pt idx="0">
                  <c:v>GU IAC8390</c:v>
                </c:pt>
              </c:strCache>
            </c:strRef>
          </c:tx>
          <c:spPr>
            <a:ln w="19050">
              <a:solidFill>
                <a:schemeClr val="tx1"/>
              </a:solidFill>
            </a:ln>
          </c:spPr>
          <c:marker>
            <c:symbol val="square"/>
            <c:size val="6"/>
            <c:spPr>
              <a:solidFill>
                <a:srgbClr val="FF6600"/>
              </a:solidFill>
              <a:ln>
                <a:solidFill>
                  <a:schemeClr val="tx1"/>
                </a:solidFill>
              </a:ln>
            </c:spPr>
          </c:marker>
          <c:trendline>
            <c:trendlineType val="log"/>
            <c:dispRSqr val="0"/>
            <c:dispEq val="0"/>
          </c:trendline>
          <c:errBars>
            <c:errDir val="y"/>
            <c:errBarType val="both"/>
            <c:errValType val="cust"/>
            <c:noEndCap val="0"/>
            <c:plus>
              <c:numRef>
                <c:f>'pH lático acetona'!$L$4:$L$8</c:f>
                <c:numCache>
                  <c:formatCode>General</c:formatCode>
                  <c:ptCount val="5"/>
                  <c:pt idx="0">
                    <c:v>8.7400000000000005E-2</c:v>
                  </c:pt>
                  <c:pt idx="1">
                    <c:v>8.7400000000000005E-2</c:v>
                  </c:pt>
                  <c:pt idx="2">
                    <c:v>8.7400000000000005E-2</c:v>
                  </c:pt>
                  <c:pt idx="3">
                    <c:v>8.7400000000000005E-2</c:v>
                  </c:pt>
                  <c:pt idx="4">
                    <c:v>8.7400000000000005E-2</c:v>
                  </c:pt>
                </c:numCache>
              </c:numRef>
            </c:plus>
            <c:minus>
              <c:numRef>
                <c:f>'pH lático acetona'!$L$4:$L$8</c:f>
                <c:numCache>
                  <c:formatCode>General</c:formatCode>
                  <c:ptCount val="5"/>
                  <c:pt idx="0">
                    <c:v>8.7400000000000005E-2</c:v>
                  </c:pt>
                  <c:pt idx="1">
                    <c:v>8.7400000000000005E-2</c:v>
                  </c:pt>
                  <c:pt idx="2">
                    <c:v>8.7400000000000005E-2</c:v>
                  </c:pt>
                  <c:pt idx="3">
                    <c:v>8.7400000000000005E-2</c:v>
                  </c:pt>
                  <c:pt idx="4">
                    <c:v>8.7400000000000005E-2</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acetona'!$K$4:$K$8</c:f>
              <c:numCache>
                <c:formatCode>0.00</c:formatCode>
                <c:ptCount val="5"/>
                <c:pt idx="0">
                  <c:v>6.3250000000000002</c:v>
                </c:pt>
                <c:pt idx="1">
                  <c:v>4.2824999999999998</c:v>
                </c:pt>
                <c:pt idx="2">
                  <c:v>4.165</c:v>
                </c:pt>
                <c:pt idx="3">
                  <c:v>4.1224999999999996</c:v>
                </c:pt>
                <c:pt idx="4">
                  <c:v>4.1224999999999996</c:v>
                </c:pt>
              </c:numCache>
            </c:numRef>
          </c:yVal>
          <c:smooth val="0"/>
          <c:extLst xmlns:c16r2="http://schemas.microsoft.com/office/drawing/2015/06/chart">
            <c:ext xmlns:c16="http://schemas.microsoft.com/office/drawing/2014/chart" uri="{C3380CC4-5D6E-409C-BE32-E72D297353CC}">
              <c16:uniqueId val="{00000000-399D-4B49-80FC-F064200F6C8F}"/>
            </c:ext>
          </c:extLst>
        </c:ser>
        <c:ser>
          <c:idx val="2"/>
          <c:order val="1"/>
          <c:tx>
            <c:strRef>
              <c:f>'pH lático acetona'!$M$3</c:f>
              <c:strCache>
                <c:ptCount val="1"/>
                <c:pt idx="0">
                  <c:v>GSR IAC8390</c:v>
                </c:pt>
              </c:strCache>
            </c:strRef>
          </c:tx>
          <c:spPr>
            <a:ln w="19050">
              <a:solidFill>
                <a:schemeClr val="tx1"/>
              </a:solidFill>
            </a:ln>
          </c:spPr>
          <c:marker>
            <c:symbol val="triangle"/>
            <c:size val="7"/>
            <c:spPr>
              <a:solidFill>
                <a:srgbClr val="FF6600"/>
              </a:solidFill>
              <a:ln>
                <a:solidFill>
                  <a:schemeClr val="tx1"/>
                </a:solidFill>
              </a:ln>
            </c:spPr>
          </c:marker>
          <c:errBars>
            <c:errDir val="y"/>
            <c:errBarType val="both"/>
            <c:errValType val="cust"/>
            <c:noEndCap val="0"/>
            <c:plus>
              <c:numRef>
                <c:f>'pH lático acetona'!$N$4:$N$8</c:f>
                <c:numCache>
                  <c:formatCode>General</c:formatCode>
                  <c:ptCount val="5"/>
                  <c:pt idx="0">
                    <c:v>8.7400000000000005E-2</c:v>
                  </c:pt>
                  <c:pt idx="1">
                    <c:v>8.7400000000000005E-2</c:v>
                  </c:pt>
                  <c:pt idx="2">
                    <c:v>8.7400000000000005E-2</c:v>
                  </c:pt>
                  <c:pt idx="3">
                    <c:v>8.7400000000000005E-2</c:v>
                  </c:pt>
                  <c:pt idx="4">
                    <c:v>8.7400000000000005E-2</c:v>
                  </c:pt>
                </c:numCache>
              </c:numRef>
            </c:plus>
            <c:minus>
              <c:numRef>
                <c:f>'pH lático acetona'!$N$4:$N$8</c:f>
                <c:numCache>
                  <c:formatCode>General</c:formatCode>
                  <c:ptCount val="5"/>
                  <c:pt idx="0">
                    <c:v>8.7400000000000005E-2</c:v>
                  </c:pt>
                  <c:pt idx="1">
                    <c:v>8.7400000000000005E-2</c:v>
                  </c:pt>
                  <c:pt idx="2">
                    <c:v>8.7400000000000005E-2</c:v>
                  </c:pt>
                  <c:pt idx="3">
                    <c:v>8.7400000000000005E-2</c:v>
                  </c:pt>
                  <c:pt idx="4">
                    <c:v>8.7400000000000005E-2</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acetona'!$M$4:$M$8</c:f>
              <c:numCache>
                <c:formatCode>0.00</c:formatCode>
                <c:ptCount val="5"/>
                <c:pt idx="0">
                  <c:v>6.4950000000000001</c:v>
                </c:pt>
                <c:pt idx="1">
                  <c:v>5.26</c:v>
                </c:pt>
                <c:pt idx="2">
                  <c:v>4.915</c:v>
                </c:pt>
                <c:pt idx="3">
                  <c:v>4.6624999999999996</c:v>
                </c:pt>
                <c:pt idx="4">
                  <c:v>4.7649999999999997</c:v>
                </c:pt>
              </c:numCache>
            </c:numRef>
          </c:yVal>
          <c:smooth val="0"/>
          <c:extLst xmlns:c16r2="http://schemas.microsoft.com/office/drawing/2015/06/chart">
            <c:ext xmlns:c16="http://schemas.microsoft.com/office/drawing/2014/chart" uri="{C3380CC4-5D6E-409C-BE32-E72D297353CC}">
              <c16:uniqueId val="{00000001-399D-4B49-80FC-F064200F6C8F}"/>
            </c:ext>
          </c:extLst>
        </c:ser>
        <c:ser>
          <c:idx val="4"/>
          <c:order val="2"/>
          <c:tx>
            <c:strRef>
              <c:f>'pH lático acetona'!$Q$3</c:f>
              <c:strCache>
                <c:ptCount val="1"/>
                <c:pt idx="0">
                  <c:v>GU AG1051</c:v>
                </c:pt>
              </c:strCache>
            </c:strRef>
          </c:tx>
          <c:spPr>
            <a:ln w="19050">
              <a:solidFill>
                <a:schemeClr val="tx1"/>
              </a:solidFill>
              <a:prstDash val="sysDash"/>
            </a:ln>
          </c:spPr>
          <c:marker>
            <c:symbol val="square"/>
            <c:size val="7"/>
            <c:spPr>
              <a:solidFill>
                <a:srgbClr val="FFFF00"/>
              </a:solidFill>
              <a:ln>
                <a:solidFill>
                  <a:schemeClr val="tx1"/>
                </a:solidFill>
              </a:ln>
            </c:spPr>
          </c:marker>
          <c:errBars>
            <c:errDir val="y"/>
            <c:errBarType val="both"/>
            <c:errValType val="cust"/>
            <c:noEndCap val="0"/>
            <c:plus>
              <c:numRef>
                <c:f>'pH lático acetona'!$R$4:$R$8</c:f>
                <c:numCache>
                  <c:formatCode>General</c:formatCode>
                  <c:ptCount val="5"/>
                  <c:pt idx="0">
                    <c:v>8.7400000000000005E-2</c:v>
                  </c:pt>
                  <c:pt idx="1">
                    <c:v>8.7400000000000005E-2</c:v>
                  </c:pt>
                  <c:pt idx="2">
                    <c:v>8.7400000000000005E-2</c:v>
                  </c:pt>
                  <c:pt idx="3">
                    <c:v>8.7400000000000005E-2</c:v>
                  </c:pt>
                  <c:pt idx="4">
                    <c:v>8.7400000000000005E-2</c:v>
                  </c:pt>
                </c:numCache>
              </c:numRef>
            </c:plus>
            <c:minus>
              <c:numRef>
                <c:f>'pH lático acetona'!$R$4:$R$8</c:f>
                <c:numCache>
                  <c:formatCode>General</c:formatCode>
                  <c:ptCount val="5"/>
                  <c:pt idx="0">
                    <c:v>8.7400000000000005E-2</c:v>
                  </c:pt>
                  <c:pt idx="1">
                    <c:v>8.7400000000000005E-2</c:v>
                  </c:pt>
                  <c:pt idx="2">
                    <c:v>8.7400000000000005E-2</c:v>
                  </c:pt>
                  <c:pt idx="3">
                    <c:v>8.7400000000000005E-2</c:v>
                  </c:pt>
                  <c:pt idx="4">
                    <c:v>8.7400000000000005E-2</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acetona'!$Q$4:$Q$8</c:f>
              <c:numCache>
                <c:formatCode>0.00</c:formatCode>
                <c:ptCount val="5"/>
                <c:pt idx="0">
                  <c:v>6.44</c:v>
                </c:pt>
                <c:pt idx="1">
                  <c:v>4.335</c:v>
                </c:pt>
                <c:pt idx="2">
                  <c:v>4.3150000000000004</c:v>
                </c:pt>
                <c:pt idx="3">
                  <c:v>4.33</c:v>
                </c:pt>
                <c:pt idx="4">
                  <c:v>4.2474999999999996</c:v>
                </c:pt>
              </c:numCache>
            </c:numRef>
          </c:yVal>
          <c:smooth val="0"/>
          <c:extLst xmlns:c16r2="http://schemas.microsoft.com/office/drawing/2015/06/chart">
            <c:ext xmlns:c16="http://schemas.microsoft.com/office/drawing/2014/chart" uri="{C3380CC4-5D6E-409C-BE32-E72D297353CC}">
              <c16:uniqueId val="{00000002-399D-4B49-80FC-F064200F6C8F}"/>
            </c:ext>
          </c:extLst>
        </c:ser>
        <c:ser>
          <c:idx val="5"/>
          <c:order val="3"/>
          <c:tx>
            <c:strRef>
              <c:f>'pH lático acetona'!$S$3</c:f>
              <c:strCache>
                <c:ptCount val="1"/>
                <c:pt idx="0">
                  <c:v>GSR AG1051</c:v>
                </c:pt>
              </c:strCache>
            </c:strRef>
          </c:tx>
          <c:spPr>
            <a:ln w="19050">
              <a:solidFill>
                <a:schemeClr val="tx1"/>
              </a:solidFill>
              <a:prstDash val="sysDash"/>
            </a:ln>
          </c:spPr>
          <c:marker>
            <c:symbol val="triangle"/>
            <c:size val="7"/>
            <c:spPr>
              <a:solidFill>
                <a:srgbClr val="FFFF00"/>
              </a:solidFill>
              <a:ln>
                <a:solidFill>
                  <a:schemeClr val="tx1"/>
                </a:solidFill>
              </a:ln>
            </c:spPr>
          </c:marker>
          <c:errBars>
            <c:errDir val="y"/>
            <c:errBarType val="both"/>
            <c:errValType val="cust"/>
            <c:noEndCap val="0"/>
            <c:plus>
              <c:numRef>
                <c:f>'pH lático acetona'!$T$4:$T$8</c:f>
                <c:numCache>
                  <c:formatCode>General</c:formatCode>
                  <c:ptCount val="5"/>
                  <c:pt idx="0">
                    <c:v>8.7400000000000005E-2</c:v>
                  </c:pt>
                  <c:pt idx="1">
                    <c:v>8.7400000000000005E-2</c:v>
                  </c:pt>
                  <c:pt idx="2">
                    <c:v>8.7400000000000005E-2</c:v>
                  </c:pt>
                  <c:pt idx="3">
                    <c:v>8.7400000000000005E-2</c:v>
                  </c:pt>
                  <c:pt idx="4">
                    <c:v>8.7400000000000005E-2</c:v>
                  </c:pt>
                </c:numCache>
              </c:numRef>
            </c:plus>
            <c:minus>
              <c:numRef>
                <c:f>'pH lático acetona'!$T$4:$T$8</c:f>
                <c:numCache>
                  <c:formatCode>General</c:formatCode>
                  <c:ptCount val="5"/>
                  <c:pt idx="0">
                    <c:v>8.7400000000000005E-2</c:v>
                  </c:pt>
                  <c:pt idx="1">
                    <c:v>8.7400000000000005E-2</c:v>
                  </c:pt>
                  <c:pt idx="2">
                    <c:v>8.7400000000000005E-2</c:v>
                  </c:pt>
                  <c:pt idx="3">
                    <c:v>8.7400000000000005E-2</c:v>
                  </c:pt>
                  <c:pt idx="4">
                    <c:v>8.7400000000000005E-2</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acetona'!$S$4:$S$8</c:f>
              <c:numCache>
                <c:formatCode>0.00</c:formatCode>
                <c:ptCount val="5"/>
                <c:pt idx="0">
                  <c:v>6.665</c:v>
                </c:pt>
                <c:pt idx="1">
                  <c:v>5.2024999999999997</c:v>
                </c:pt>
                <c:pt idx="2">
                  <c:v>4.9450000000000003</c:v>
                </c:pt>
                <c:pt idx="3">
                  <c:v>4.7050000000000001</c:v>
                </c:pt>
                <c:pt idx="4">
                  <c:v>4.7175000000000002</c:v>
                </c:pt>
              </c:numCache>
            </c:numRef>
          </c:yVal>
          <c:smooth val="0"/>
          <c:extLst xmlns:c16r2="http://schemas.microsoft.com/office/drawing/2015/06/chart">
            <c:ext xmlns:c16="http://schemas.microsoft.com/office/drawing/2014/chart" uri="{C3380CC4-5D6E-409C-BE32-E72D297353CC}">
              <c16:uniqueId val="{00000003-399D-4B49-80FC-F064200F6C8F}"/>
            </c:ext>
          </c:extLst>
        </c:ser>
        <c:dLbls>
          <c:showLegendKey val="0"/>
          <c:showVal val="0"/>
          <c:showCatName val="0"/>
          <c:showSerName val="0"/>
          <c:showPercent val="0"/>
          <c:showBubbleSize val="0"/>
        </c:dLbls>
        <c:axId val="190580648"/>
        <c:axId val="190581040"/>
      </c:scatterChart>
      <c:valAx>
        <c:axId val="190580648"/>
        <c:scaling>
          <c:orientation val="minMax"/>
          <c:max val="125"/>
          <c:min val="0"/>
        </c:scaling>
        <c:delete val="0"/>
        <c:axPos val="b"/>
        <c:title>
          <c:tx>
            <c:rich>
              <a:bodyPr/>
              <a:lstStyle/>
              <a:p>
                <a:pPr>
                  <a:defRPr sz="1400"/>
                </a:pPr>
                <a:r>
                  <a:rPr lang="en-US" sz="1400"/>
                  <a:t>Tempo de armazenamento (dias)</a:t>
                </a:r>
              </a:p>
            </c:rich>
          </c:tx>
          <c:layout>
            <c:manualLayout>
              <c:xMode val="edge"/>
              <c:yMode val="edge"/>
              <c:x val="0.36554935515873016"/>
              <c:y val="0.78475625000000004"/>
            </c:manualLayout>
          </c:layout>
          <c:overlay val="0"/>
        </c:title>
        <c:numFmt formatCode="General" sourceLinked="1"/>
        <c:majorTickMark val="out"/>
        <c:minorTickMark val="none"/>
        <c:tickLblPos val="nextTo"/>
        <c:spPr>
          <a:ln w="19050">
            <a:solidFill>
              <a:schemeClr val="tx1"/>
            </a:solidFill>
          </a:ln>
        </c:spPr>
        <c:crossAx val="190581040"/>
        <c:crosses val="autoZero"/>
        <c:crossBetween val="midCat"/>
        <c:majorUnit val="30"/>
      </c:valAx>
      <c:valAx>
        <c:axId val="190581040"/>
        <c:scaling>
          <c:orientation val="minMax"/>
          <c:max val="7"/>
          <c:min val="3.5"/>
        </c:scaling>
        <c:delete val="0"/>
        <c:axPos val="l"/>
        <c:title>
          <c:tx>
            <c:rich>
              <a:bodyPr rot="-5400000" vert="horz"/>
              <a:lstStyle/>
              <a:p>
                <a:pPr algn="ctr" rtl="0">
                  <a:defRPr/>
                </a:pPr>
                <a:r>
                  <a:rPr lang="en-US"/>
                  <a:t>pH</a:t>
                </a:r>
                <a:endParaRPr lang="pt-BR"/>
              </a:p>
            </c:rich>
          </c:tx>
          <c:layout>
            <c:manualLayout>
              <c:xMode val="edge"/>
              <c:yMode val="edge"/>
              <c:x val="2.677613585233793E-3"/>
              <c:y val="0.35535453106529624"/>
            </c:manualLayout>
          </c:layout>
          <c:overlay val="0"/>
        </c:title>
        <c:numFmt formatCode="0.0" sourceLinked="0"/>
        <c:majorTickMark val="out"/>
        <c:minorTickMark val="none"/>
        <c:tickLblPos val="nextTo"/>
        <c:spPr>
          <a:ln w="19050">
            <a:solidFill>
              <a:schemeClr val="tx1"/>
            </a:solidFill>
          </a:ln>
        </c:spPr>
        <c:crossAx val="190580648"/>
        <c:crosses val="autoZero"/>
        <c:crossBetween val="midCat"/>
        <c:majorUnit val="0.5"/>
        <c:minorUnit val="0.5"/>
      </c:valAx>
      <c:spPr>
        <a:noFill/>
        <a:ln w="25400">
          <a:noFill/>
        </a:ln>
      </c:spPr>
    </c:plotArea>
    <c:legend>
      <c:legendPos val="b"/>
      <c:legendEntry>
        <c:idx val="4"/>
        <c:delete val="1"/>
      </c:legendEntry>
      <c:layout>
        <c:manualLayout>
          <c:xMode val="edge"/>
          <c:yMode val="edge"/>
          <c:x val="0.21107266865079366"/>
          <c:y val="0.85171405101079922"/>
          <c:w val="0.6250915178571429"/>
          <c:h val="0.14720096293695772"/>
        </c:manualLayout>
      </c:layout>
      <c:overlay val="0"/>
      <c:txPr>
        <a:bodyPr/>
        <a:lstStyle/>
        <a:p>
          <a:pPr>
            <a:defRPr sz="1400"/>
          </a:pPr>
          <a:endParaRPr lang="pt-BR"/>
        </a:p>
      </c:txPr>
    </c:legend>
    <c:plotVisOnly val="1"/>
    <c:dispBlanksAs val="gap"/>
    <c:showDLblsOverMax val="0"/>
  </c:chart>
  <c:spPr>
    <a:noFill/>
    <a:ln>
      <a:noFill/>
    </a:ln>
  </c:spPr>
  <c:txPr>
    <a:bodyPr/>
    <a:lstStyle/>
    <a:p>
      <a:pPr>
        <a:defRPr sz="1600" b="1">
          <a:latin typeface="Times New Roman" panose="02020603050405020304" pitchFamily="18" charset="0"/>
          <a:cs typeface="Times New Roman" panose="02020603050405020304" pitchFamily="18" charset="0"/>
        </a:defRPr>
      </a:pPr>
      <a:endParaRPr lang="pt-B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135115668672339"/>
          <c:y val="2.2403690116121235E-2"/>
          <c:w val="0.80578212726413823"/>
          <c:h val="0.65932916164148325"/>
        </c:manualLayout>
      </c:layout>
      <c:scatterChart>
        <c:scatterStyle val="lineMarker"/>
        <c:varyColors val="0"/>
        <c:ser>
          <c:idx val="0"/>
          <c:order val="0"/>
          <c:tx>
            <c:strRef>
              <c:f>'propionico propanodiol butirico'!$I$3</c:f>
              <c:strCache>
                <c:ptCount val="1"/>
                <c:pt idx="0">
                  <c:v>PI IAC8390</c:v>
                </c:pt>
              </c:strCache>
            </c:strRef>
          </c:tx>
          <c:spPr>
            <a:ln w="19050">
              <a:solidFill>
                <a:schemeClr val="tx1"/>
              </a:solidFill>
            </a:ln>
          </c:spPr>
          <c:marker>
            <c:symbol val="circle"/>
            <c:size val="7"/>
            <c:spPr>
              <a:solidFill>
                <a:srgbClr val="FF6600"/>
              </a:solidFill>
              <a:ln>
                <a:solidFill>
                  <a:schemeClr val="tx1"/>
                </a:solidFill>
              </a:ln>
            </c:spPr>
          </c:marker>
          <c:errBars>
            <c:errDir val="y"/>
            <c:errBarType val="both"/>
            <c:errValType val="cust"/>
            <c:noEndCap val="0"/>
            <c:plus>
              <c:numRef>
                <c:f>'propionico propanodiol butirico'!$AZ$4:$AZ$8</c:f>
                <c:numCache>
                  <c:formatCode>General</c:formatCode>
                  <c:ptCount val="5"/>
                  <c:pt idx="0">
                    <c:v>86.7761</c:v>
                  </c:pt>
                  <c:pt idx="1">
                    <c:v>86.7761</c:v>
                  </c:pt>
                  <c:pt idx="2">
                    <c:v>86.7761</c:v>
                  </c:pt>
                  <c:pt idx="3">
                    <c:v>86.7761</c:v>
                  </c:pt>
                  <c:pt idx="4">
                    <c:v>86.7761</c:v>
                  </c:pt>
                </c:numCache>
              </c:numRef>
            </c:plus>
            <c:minus>
              <c:numRef>
                <c:f>'propionico propanodiol butirico'!$AZ$4:$AZ$8</c:f>
                <c:numCache>
                  <c:formatCode>General</c:formatCode>
                  <c:ptCount val="5"/>
                  <c:pt idx="0">
                    <c:v>86.7761</c:v>
                  </c:pt>
                  <c:pt idx="1">
                    <c:v>86.7761</c:v>
                  </c:pt>
                  <c:pt idx="2">
                    <c:v>86.7761</c:v>
                  </c:pt>
                  <c:pt idx="3">
                    <c:v>86.7761</c:v>
                  </c:pt>
                  <c:pt idx="4">
                    <c:v>86.7761</c:v>
                  </c:pt>
                </c:numCache>
              </c:numRef>
            </c:minus>
          </c:errBars>
          <c:xVal>
            <c:numRef>
              <c:f>'propionico propanodiol butirico'!$H$4:$H$8</c:f>
              <c:numCache>
                <c:formatCode>General</c:formatCode>
                <c:ptCount val="5"/>
                <c:pt idx="0">
                  <c:v>0</c:v>
                </c:pt>
                <c:pt idx="1">
                  <c:v>7</c:v>
                </c:pt>
                <c:pt idx="2">
                  <c:v>21</c:v>
                </c:pt>
                <c:pt idx="3">
                  <c:v>60</c:v>
                </c:pt>
                <c:pt idx="4">
                  <c:v>120</c:v>
                </c:pt>
              </c:numCache>
            </c:numRef>
          </c:xVal>
          <c:yVal>
            <c:numRef>
              <c:f>'propionico propanodiol butirico'!$AY$4:$AY$8</c:f>
              <c:numCache>
                <c:formatCode>0.00</c:formatCode>
                <c:ptCount val="5"/>
                <c:pt idx="0">
                  <c:v>39.925000000000011</c:v>
                </c:pt>
                <c:pt idx="1">
                  <c:v>11.8</c:v>
                </c:pt>
                <c:pt idx="2">
                  <c:v>52.4</c:v>
                </c:pt>
                <c:pt idx="3">
                  <c:v>8.5500000000000007</c:v>
                </c:pt>
                <c:pt idx="4">
                  <c:v>6.6249999999999956</c:v>
                </c:pt>
              </c:numCache>
            </c:numRef>
          </c:yVal>
          <c:smooth val="0"/>
          <c:extLst xmlns:c16r2="http://schemas.microsoft.com/office/drawing/2015/06/chart">
            <c:ext xmlns:c16="http://schemas.microsoft.com/office/drawing/2014/chart" uri="{C3380CC4-5D6E-409C-BE32-E72D297353CC}">
              <c16:uniqueId val="{00000000-1875-4CEC-AB88-80EC8D5637FF}"/>
            </c:ext>
          </c:extLst>
        </c:ser>
        <c:ser>
          <c:idx val="1"/>
          <c:order val="1"/>
          <c:tx>
            <c:strRef>
              <c:f>'propionico propanodiol butirico'!$K$3</c:f>
              <c:strCache>
                <c:ptCount val="1"/>
                <c:pt idx="0">
                  <c:v>GU IAC8390</c:v>
                </c:pt>
              </c:strCache>
            </c:strRef>
          </c:tx>
          <c:spPr>
            <a:ln w="19050">
              <a:solidFill>
                <a:schemeClr val="tx1"/>
              </a:solidFill>
            </a:ln>
          </c:spPr>
          <c:marker>
            <c:symbol val="square"/>
            <c:size val="7"/>
            <c:spPr>
              <a:solidFill>
                <a:srgbClr val="FF6600"/>
              </a:solidFill>
              <a:ln>
                <a:solidFill>
                  <a:schemeClr val="tx1"/>
                </a:solidFill>
              </a:ln>
            </c:spPr>
          </c:marker>
          <c:errBars>
            <c:errDir val="y"/>
            <c:errBarType val="both"/>
            <c:errValType val="cust"/>
            <c:noEndCap val="0"/>
            <c:plus>
              <c:numRef>
                <c:f>'propionico propanodiol butirico'!$BB$4:$BB$8</c:f>
                <c:numCache>
                  <c:formatCode>General</c:formatCode>
                  <c:ptCount val="5"/>
                  <c:pt idx="0">
                    <c:v>86.7761</c:v>
                  </c:pt>
                  <c:pt idx="1">
                    <c:v>86.7761</c:v>
                  </c:pt>
                  <c:pt idx="2">
                    <c:v>86.7761</c:v>
                  </c:pt>
                  <c:pt idx="3">
                    <c:v>86.7761</c:v>
                  </c:pt>
                  <c:pt idx="4">
                    <c:v>86.7761</c:v>
                  </c:pt>
                </c:numCache>
              </c:numRef>
            </c:plus>
            <c:minus>
              <c:numRef>
                <c:f>'propionico propanodiol butirico'!$BB$4:$BB$8</c:f>
                <c:numCache>
                  <c:formatCode>General</c:formatCode>
                  <c:ptCount val="5"/>
                  <c:pt idx="0">
                    <c:v>86.7761</c:v>
                  </c:pt>
                  <c:pt idx="1">
                    <c:v>86.7761</c:v>
                  </c:pt>
                  <c:pt idx="2">
                    <c:v>86.7761</c:v>
                  </c:pt>
                  <c:pt idx="3">
                    <c:v>86.7761</c:v>
                  </c:pt>
                  <c:pt idx="4">
                    <c:v>86.7761</c:v>
                  </c:pt>
                </c:numCache>
              </c:numRef>
            </c:minus>
          </c:errBars>
          <c:xVal>
            <c:numRef>
              <c:f>'propionico propanodiol butirico'!$H$4:$H$8</c:f>
              <c:numCache>
                <c:formatCode>General</c:formatCode>
                <c:ptCount val="5"/>
                <c:pt idx="0">
                  <c:v>0</c:v>
                </c:pt>
                <c:pt idx="1">
                  <c:v>7</c:v>
                </c:pt>
                <c:pt idx="2">
                  <c:v>21</c:v>
                </c:pt>
                <c:pt idx="3">
                  <c:v>60</c:v>
                </c:pt>
                <c:pt idx="4">
                  <c:v>120</c:v>
                </c:pt>
              </c:numCache>
            </c:numRef>
          </c:xVal>
          <c:yVal>
            <c:numRef>
              <c:f>'propionico propanodiol butirico'!$BA$4:$BA$8</c:f>
              <c:numCache>
                <c:formatCode>0.00</c:formatCode>
                <c:ptCount val="5"/>
                <c:pt idx="0">
                  <c:v>22.95</c:v>
                </c:pt>
                <c:pt idx="1">
                  <c:v>4.3249999999999966</c:v>
                </c:pt>
                <c:pt idx="2">
                  <c:v>2.7749999999999999</c:v>
                </c:pt>
                <c:pt idx="3">
                  <c:v>14.525</c:v>
                </c:pt>
                <c:pt idx="4">
                  <c:v>5.9</c:v>
                </c:pt>
              </c:numCache>
            </c:numRef>
          </c:yVal>
          <c:smooth val="0"/>
          <c:extLst xmlns:c16r2="http://schemas.microsoft.com/office/drawing/2015/06/chart">
            <c:ext xmlns:c16="http://schemas.microsoft.com/office/drawing/2014/chart" uri="{C3380CC4-5D6E-409C-BE32-E72D297353CC}">
              <c16:uniqueId val="{00000001-1875-4CEC-AB88-80EC8D5637FF}"/>
            </c:ext>
          </c:extLst>
        </c:ser>
        <c:ser>
          <c:idx val="2"/>
          <c:order val="2"/>
          <c:tx>
            <c:strRef>
              <c:f>'propionico propanodiol butirico'!$M$3</c:f>
              <c:strCache>
                <c:ptCount val="1"/>
                <c:pt idx="0">
                  <c:v>GSR IAC8390</c:v>
                </c:pt>
              </c:strCache>
            </c:strRef>
          </c:tx>
          <c:spPr>
            <a:ln w="19050">
              <a:solidFill>
                <a:schemeClr val="tx1"/>
              </a:solidFill>
            </a:ln>
          </c:spPr>
          <c:marker>
            <c:symbol val="triangle"/>
            <c:size val="7"/>
            <c:spPr>
              <a:solidFill>
                <a:srgbClr val="FF6600"/>
              </a:solidFill>
              <a:ln>
                <a:solidFill>
                  <a:schemeClr val="tx1"/>
                </a:solidFill>
              </a:ln>
            </c:spPr>
          </c:marker>
          <c:errBars>
            <c:errDir val="y"/>
            <c:errBarType val="both"/>
            <c:errValType val="cust"/>
            <c:noEndCap val="0"/>
            <c:plus>
              <c:numRef>
                <c:f>'propionico propanodiol butirico'!$BD$4:$BD$8</c:f>
                <c:numCache>
                  <c:formatCode>General</c:formatCode>
                  <c:ptCount val="5"/>
                  <c:pt idx="0">
                    <c:v>86.7761</c:v>
                  </c:pt>
                  <c:pt idx="1">
                    <c:v>86.7761</c:v>
                  </c:pt>
                  <c:pt idx="2">
                    <c:v>86.7761</c:v>
                  </c:pt>
                  <c:pt idx="3">
                    <c:v>86.7761</c:v>
                  </c:pt>
                  <c:pt idx="4">
                    <c:v>86.7761</c:v>
                  </c:pt>
                </c:numCache>
              </c:numRef>
            </c:plus>
            <c:minus>
              <c:numRef>
                <c:f>'propionico propanodiol butirico'!$BD$4:$BD$8</c:f>
                <c:numCache>
                  <c:formatCode>General</c:formatCode>
                  <c:ptCount val="5"/>
                  <c:pt idx="0">
                    <c:v>86.7761</c:v>
                  </c:pt>
                  <c:pt idx="1">
                    <c:v>86.7761</c:v>
                  </c:pt>
                  <c:pt idx="2">
                    <c:v>86.7761</c:v>
                  </c:pt>
                  <c:pt idx="3">
                    <c:v>86.7761</c:v>
                  </c:pt>
                  <c:pt idx="4">
                    <c:v>86.7761</c:v>
                  </c:pt>
                </c:numCache>
              </c:numRef>
            </c:minus>
          </c:errBars>
          <c:xVal>
            <c:numRef>
              <c:f>'propionico propanodiol butirico'!$H$4:$H$8</c:f>
              <c:numCache>
                <c:formatCode>General</c:formatCode>
                <c:ptCount val="5"/>
                <c:pt idx="0">
                  <c:v>0</c:v>
                </c:pt>
                <c:pt idx="1">
                  <c:v>7</c:v>
                </c:pt>
                <c:pt idx="2">
                  <c:v>21</c:v>
                </c:pt>
                <c:pt idx="3">
                  <c:v>60</c:v>
                </c:pt>
                <c:pt idx="4">
                  <c:v>120</c:v>
                </c:pt>
              </c:numCache>
            </c:numRef>
          </c:xVal>
          <c:yVal>
            <c:numRef>
              <c:f>'propionico propanodiol butirico'!$BC$4:$BC$8</c:f>
              <c:numCache>
                <c:formatCode>0.00</c:formatCode>
                <c:ptCount val="5"/>
                <c:pt idx="0">
                  <c:v>2.2999999999999998</c:v>
                </c:pt>
                <c:pt idx="1">
                  <c:v>157.33000000000001</c:v>
                </c:pt>
                <c:pt idx="2">
                  <c:v>384.83</c:v>
                </c:pt>
                <c:pt idx="3">
                  <c:v>682.98</c:v>
                </c:pt>
                <c:pt idx="4">
                  <c:v>1822.75</c:v>
                </c:pt>
              </c:numCache>
            </c:numRef>
          </c:yVal>
          <c:smooth val="0"/>
          <c:extLst xmlns:c16r2="http://schemas.microsoft.com/office/drawing/2015/06/chart">
            <c:ext xmlns:c16="http://schemas.microsoft.com/office/drawing/2014/chart" uri="{C3380CC4-5D6E-409C-BE32-E72D297353CC}">
              <c16:uniqueId val="{00000002-1875-4CEC-AB88-80EC8D5637FF}"/>
            </c:ext>
          </c:extLst>
        </c:ser>
        <c:ser>
          <c:idx val="3"/>
          <c:order val="3"/>
          <c:tx>
            <c:strRef>
              <c:f>'propionico propanodiol butirico'!$O$3</c:f>
              <c:strCache>
                <c:ptCount val="1"/>
                <c:pt idx="0">
                  <c:v>PI AG1051</c:v>
                </c:pt>
              </c:strCache>
            </c:strRef>
          </c:tx>
          <c:spPr>
            <a:ln w="19050">
              <a:solidFill>
                <a:schemeClr val="tx1"/>
              </a:solidFill>
              <a:prstDash val="dash"/>
            </a:ln>
          </c:spPr>
          <c:marker>
            <c:symbol val="circle"/>
            <c:size val="7"/>
            <c:spPr>
              <a:solidFill>
                <a:srgbClr val="FFFF00"/>
              </a:solidFill>
              <a:ln>
                <a:solidFill>
                  <a:schemeClr val="tx1"/>
                </a:solidFill>
              </a:ln>
            </c:spPr>
          </c:marker>
          <c:errBars>
            <c:errDir val="y"/>
            <c:errBarType val="both"/>
            <c:errValType val="cust"/>
            <c:noEndCap val="0"/>
            <c:plus>
              <c:numRef>
                <c:f>'propionico propanodiol butirico'!$BF$4:$BF$8</c:f>
                <c:numCache>
                  <c:formatCode>General</c:formatCode>
                  <c:ptCount val="5"/>
                  <c:pt idx="0">
                    <c:v>86.7761</c:v>
                  </c:pt>
                  <c:pt idx="1">
                    <c:v>86.7761</c:v>
                  </c:pt>
                  <c:pt idx="2">
                    <c:v>86.7761</c:v>
                  </c:pt>
                  <c:pt idx="3">
                    <c:v>86.7761</c:v>
                  </c:pt>
                  <c:pt idx="4">
                    <c:v>86.7761</c:v>
                  </c:pt>
                </c:numCache>
              </c:numRef>
            </c:plus>
            <c:minus>
              <c:numRef>
                <c:f>'propionico propanodiol butirico'!$BF$4:$BF$8</c:f>
                <c:numCache>
                  <c:formatCode>General</c:formatCode>
                  <c:ptCount val="5"/>
                  <c:pt idx="0">
                    <c:v>86.7761</c:v>
                  </c:pt>
                  <c:pt idx="1">
                    <c:v>86.7761</c:v>
                  </c:pt>
                  <c:pt idx="2">
                    <c:v>86.7761</c:v>
                  </c:pt>
                  <c:pt idx="3">
                    <c:v>86.7761</c:v>
                  </c:pt>
                  <c:pt idx="4">
                    <c:v>86.7761</c:v>
                  </c:pt>
                </c:numCache>
              </c:numRef>
            </c:minus>
          </c:errBars>
          <c:xVal>
            <c:numRef>
              <c:f>'propionico propanodiol butirico'!$H$4:$H$8</c:f>
              <c:numCache>
                <c:formatCode>General</c:formatCode>
                <c:ptCount val="5"/>
                <c:pt idx="0">
                  <c:v>0</c:v>
                </c:pt>
                <c:pt idx="1">
                  <c:v>7</c:v>
                </c:pt>
                <c:pt idx="2">
                  <c:v>21</c:v>
                </c:pt>
                <c:pt idx="3">
                  <c:v>60</c:v>
                </c:pt>
                <c:pt idx="4">
                  <c:v>120</c:v>
                </c:pt>
              </c:numCache>
            </c:numRef>
          </c:xVal>
          <c:yVal>
            <c:numRef>
              <c:f>'propionico propanodiol butirico'!$BE$4:$BE$8</c:f>
              <c:numCache>
                <c:formatCode>0.00</c:formatCode>
                <c:ptCount val="5"/>
                <c:pt idx="0">
                  <c:v>7.8</c:v>
                </c:pt>
                <c:pt idx="1">
                  <c:v>0.45</c:v>
                </c:pt>
                <c:pt idx="2">
                  <c:v>3.7250000000000001</c:v>
                </c:pt>
                <c:pt idx="3">
                  <c:v>6.05</c:v>
                </c:pt>
                <c:pt idx="4">
                  <c:v>13.15</c:v>
                </c:pt>
              </c:numCache>
            </c:numRef>
          </c:yVal>
          <c:smooth val="0"/>
          <c:extLst xmlns:c16r2="http://schemas.microsoft.com/office/drawing/2015/06/chart">
            <c:ext xmlns:c16="http://schemas.microsoft.com/office/drawing/2014/chart" uri="{C3380CC4-5D6E-409C-BE32-E72D297353CC}">
              <c16:uniqueId val="{00000003-1875-4CEC-AB88-80EC8D5637FF}"/>
            </c:ext>
          </c:extLst>
        </c:ser>
        <c:ser>
          <c:idx val="4"/>
          <c:order val="4"/>
          <c:tx>
            <c:strRef>
              <c:f>'propionico propanodiol butirico'!$Q$3</c:f>
              <c:strCache>
                <c:ptCount val="1"/>
                <c:pt idx="0">
                  <c:v>GU AG1051</c:v>
                </c:pt>
              </c:strCache>
            </c:strRef>
          </c:tx>
          <c:spPr>
            <a:ln w="19050">
              <a:solidFill>
                <a:schemeClr val="tx1"/>
              </a:solidFill>
              <a:prstDash val="dash"/>
            </a:ln>
          </c:spPr>
          <c:marker>
            <c:symbol val="square"/>
            <c:size val="7"/>
            <c:spPr>
              <a:solidFill>
                <a:srgbClr val="FFFF00"/>
              </a:solidFill>
              <a:ln>
                <a:solidFill>
                  <a:schemeClr val="tx1"/>
                </a:solidFill>
              </a:ln>
            </c:spPr>
          </c:marker>
          <c:errBars>
            <c:errDir val="y"/>
            <c:errBarType val="both"/>
            <c:errValType val="cust"/>
            <c:noEndCap val="0"/>
            <c:plus>
              <c:numRef>
                <c:f>'propionico propanodiol butirico'!$BH$4:$BH$8</c:f>
                <c:numCache>
                  <c:formatCode>General</c:formatCode>
                  <c:ptCount val="5"/>
                  <c:pt idx="0">
                    <c:v>86.7761</c:v>
                  </c:pt>
                  <c:pt idx="1">
                    <c:v>86.7761</c:v>
                  </c:pt>
                  <c:pt idx="2">
                    <c:v>86.7761</c:v>
                  </c:pt>
                  <c:pt idx="3">
                    <c:v>86.7761</c:v>
                  </c:pt>
                  <c:pt idx="4">
                    <c:v>86.7761</c:v>
                  </c:pt>
                </c:numCache>
              </c:numRef>
            </c:plus>
            <c:minus>
              <c:numRef>
                <c:f>'propionico propanodiol butirico'!$BH$4:$BH$8</c:f>
                <c:numCache>
                  <c:formatCode>General</c:formatCode>
                  <c:ptCount val="5"/>
                  <c:pt idx="0">
                    <c:v>86.7761</c:v>
                  </c:pt>
                  <c:pt idx="1">
                    <c:v>86.7761</c:v>
                  </c:pt>
                  <c:pt idx="2">
                    <c:v>86.7761</c:v>
                  </c:pt>
                  <c:pt idx="3">
                    <c:v>86.7761</c:v>
                  </c:pt>
                  <c:pt idx="4">
                    <c:v>86.7761</c:v>
                  </c:pt>
                </c:numCache>
              </c:numRef>
            </c:minus>
          </c:errBars>
          <c:xVal>
            <c:numRef>
              <c:f>'propionico propanodiol butirico'!$H$4:$H$8</c:f>
              <c:numCache>
                <c:formatCode>General</c:formatCode>
                <c:ptCount val="5"/>
                <c:pt idx="0">
                  <c:v>0</c:v>
                </c:pt>
                <c:pt idx="1">
                  <c:v>7</c:v>
                </c:pt>
                <c:pt idx="2">
                  <c:v>21</c:v>
                </c:pt>
                <c:pt idx="3">
                  <c:v>60</c:v>
                </c:pt>
                <c:pt idx="4">
                  <c:v>120</c:v>
                </c:pt>
              </c:numCache>
            </c:numRef>
          </c:xVal>
          <c:yVal>
            <c:numRef>
              <c:f>'propionico propanodiol butirico'!$BG$4:$BG$8</c:f>
              <c:numCache>
                <c:formatCode>0.00</c:formatCode>
                <c:ptCount val="5"/>
                <c:pt idx="0">
                  <c:v>12.475000000000005</c:v>
                </c:pt>
                <c:pt idx="1">
                  <c:v>15.1</c:v>
                </c:pt>
                <c:pt idx="2">
                  <c:v>43.4</c:v>
                </c:pt>
                <c:pt idx="3">
                  <c:v>5.724999999999997</c:v>
                </c:pt>
                <c:pt idx="4">
                  <c:v>5.75</c:v>
                </c:pt>
              </c:numCache>
            </c:numRef>
          </c:yVal>
          <c:smooth val="0"/>
          <c:extLst xmlns:c16r2="http://schemas.microsoft.com/office/drawing/2015/06/chart">
            <c:ext xmlns:c16="http://schemas.microsoft.com/office/drawing/2014/chart" uri="{C3380CC4-5D6E-409C-BE32-E72D297353CC}">
              <c16:uniqueId val="{00000004-1875-4CEC-AB88-80EC8D5637FF}"/>
            </c:ext>
          </c:extLst>
        </c:ser>
        <c:ser>
          <c:idx val="5"/>
          <c:order val="5"/>
          <c:tx>
            <c:strRef>
              <c:f>'propionico propanodiol butirico'!$S$3</c:f>
              <c:strCache>
                <c:ptCount val="1"/>
                <c:pt idx="0">
                  <c:v>GSR AG1051</c:v>
                </c:pt>
              </c:strCache>
            </c:strRef>
          </c:tx>
          <c:spPr>
            <a:ln w="19050">
              <a:solidFill>
                <a:schemeClr val="tx1"/>
              </a:solidFill>
              <a:prstDash val="dash"/>
            </a:ln>
          </c:spPr>
          <c:marker>
            <c:symbol val="triangle"/>
            <c:size val="7"/>
            <c:spPr>
              <a:solidFill>
                <a:srgbClr val="FFFF00"/>
              </a:solidFill>
              <a:ln>
                <a:solidFill>
                  <a:schemeClr val="tx1"/>
                </a:solidFill>
              </a:ln>
            </c:spPr>
          </c:marker>
          <c:errBars>
            <c:errDir val="y"/>
            <c:errBarType val="both"/>
            <c:errValType val="cust"/>
            <c:noEndCap val="0"/>
            <c:plus>
              <c:numRef>
                <c:f>'propionico propanodiol butirico'!$BJ$4:$BJ$8</c:f>
                <c:numCache>
                  <c:formatCode>General</c:formatCode>
                  <c:ptCount val="5"/>
                  <c:pt idx="0">
                    <c:v>86.7761</c:v>
                  </c:pt>
                  <c:pt idx="1">
                    <c:v>86.7761</c:v>
                  </c:pt>
                  <c:pt idx="2">
                    <c:v>86.7761</c:v>
                  </c:pt>
                  <c:pt idx="3">
                    <c:v>86.7761</c:v>
                  </c:pt>
                  <c:pt idx="4">
                    <c:v>86.7761</c:v>
                  </c:pt>
                </c:numCache>
              </c:numRef>
            </c:plus>
            <c:minus>
              <c:numRef>
                <c:f>'propionico propanodiol butirico'!$BJ$4:$BJ$8</c:f>
                <c:numCache>
                  <c:formatCode>General</c:formatCode>
                  <c:ptCount val="5"/>
                  <c:pt idx="0">
                    <c:v>86.7761</c:v>
                  </c:pt>
                  <c:pt idx="1">
                    <c:v>86.7761</c:v>
                  </c:pt>
                  <c:pt idx="2">
                    <c:v>86.7761</c:v>
                  </c:pt>
                  <c:pt idx="3">
                    <c:v>86.7761</c:v>
                  </c:pt>
                  <c:pt idx="4">
                    <c:v>86.7761</c:v>
                  </c:pt>
                </c:numCache>
              </c:numRef>
            </c:minus>
          </c:errBars>
          <c:xVal>
            <c:numRef>
              <c:f>'propionico propanodiol butirico'!$H$4:$H$8</c:f>
              <c:numCache>
                <c:formatCode>General</c:formatCode>
                <c:ptCount val="5"/>
                <c:pt idx="0">
                  <c:v>0</c:v>
                </c:pt>
                <c:pt idx="1">
                  <c:v>7</c:v>
                </c:pt>
                <c:pt idx="2">
                  <c:v>21</c:v>
                </c:pt>
                <c:pt idx="3">
                  <c:v>60</c:v>
                </c:pt>
                <c:pt idx="4">
                  <c:v>120</c:v>
                </c:pt>
              </c:numCache>
            </c:numRef>
          </c:xVal>
          <c:yVal>
            <c:numRef>
              <c:f>'propionico propanodiol butirico'!$BI$4:$BI$8</c:f>
              <c:numCache>
                <c:formatCode>0.00</c:formatCode>
                <c:ptCount val="5"/>
                <c:pt idx="0">
                  <c:v>33.975000000000001</c:v>
                </c:pt>
                <c:pt idx="1">
                  <c:v>44.925000000000011</c:v>
                </c:pt>
                <c:pt idx="2">
                  <c:v>85.55</c:v>
                </c:pt>
                <c:pt idx="3">
                  <c:v>615.23</c:v>
                </c:pt>
                <c:pt idx="4">
                  <c:v>2300.9499999999998</c:v>
                </c:pt>
              </c:numCache>
            </c:numRef>
          </c:yVal>
          <c:smooth val="0"/>
          <c:extLst xmlns:c16r2="http://schemas.microsoft.com/office/drawing/2015/06/chart">
            <c:ext xmlns:c16="http://schemas.microsoft.com/office/drawing/2014/chart" uri="{C3380CC4-5D6E-409C-BE32-E72D297353CC}">
              <c16:uniqueId val="{00000005-1875-4CEC-AB88-80EC8D5637FF}"/>
            </c:ext>
          </c:extLst>
        </c:ser>
        <c:dLbls>
          <c:showLegendKey val="0"/>
          <c:showVal val="0"/>
          <c:showCatName val="0"/>
          <c:showSerName val="0"/>
          <c:showPercent val="0"/>
          <c:showBubbleSize val="0"/>
        </c:dLbls>
        <c:axId val="190579472"/>
        <c:axId val="190577904"/>
      </c:scatterChart>
      <c:valAx>
        <c:axId val="190579472"/>
        <c:scaling>
          <c:orientation val="minMax"/>
          <c:max val="125"/>
          <c:min val="0"/>
        </c:scaling>
        <c:delete val="0"/>
        <c:axPos val="b"/>
        <c:title>
          <c:tx>
            <c:rich>
              <a:bodyPr/>
              <a:lstStyle/>
              <a:p>
                <a:pPr>
                  <a:defRPr/>
                </a:pPr>
                <a:r>
                  <a:rPr lang="pt-BR" dirty="0"/>
                  <a:t>Time</a:t>
                </a:r>
                <a:r>
                  <a:rPr lang="pt-BR" baseline="0" dirty="0"/>
                  <a:t> </a:t>
                </a:r>
                <a:r>
                  <a:rPr lang="pt-BR" baseline="0" dirty="0" err="1"/>
                  <a:t>of</a:t>
                </a:r>
                <a:r>
                  <a:rPr lang="pt-BR" baseline="0" dirty="0"/>
                  <a:t> </a:t>
                </a:r>
                <a:r>
                  <a:rPr lang="pt-BR" baseline="0" dirty="0" err="1"/>
                  <a:t>storage</a:t>
                </a:r>
                <a:r>
                  <a:rPr lang="pt-BR" dirty="0"/>
                  <a:t> (</a:t>
                </a:r>
                <a:r>
                  <a:rPr lang="pt-BR" dirty="0" err="1"/>
                  <a:t>days</a:t>
                </a:r>
                <a:r>
                  <a:rPr lang="pt-BR" dirty="0"/>
                  <a:t>)</a:t>
                </a:r>
              </a:p>
            </c:rich>
          </c:tx>
          <c:layout>
            <c:manualLayout>
              <c:xMode val="edge"/>
              <c:yMode val="edge"/>
              <c:x val="0.36672958341954104"/>
              <c:y val="0.75371979364648456"/>
            </c:manualLayout>
          </c:layout>
          <c:overlay val="0"/>
        </c:title>
        <c:numFmt formatCode="General" sourceLinked="1"/>
        <c:majorTickMark val="out"/>
        <c:minorTickMark val="none"/>
        <c:tickLblPos val="nextTo"/>
        <c:spPr>
          <a:ln w="19050">
            <a:solidFill>
              <a:schemeClr val="tx1"/>
            </a:solidFill>
          </a:ln>
        </c:spPr>
        <c:crossAx val="190577904"/>
        <c:crosses val="autoZero"/>
        <c:crossBetween val="midCat"/>
        <c:majorUnit val="30"/>
      </c:valAx>
      <c:valAx>
        <c:axId val="190577904"/>
        <c:scaling>
          <c:orientation val="minMax"/>
          <c:max val="2400"/>
          <c:min val="0"/>
        </c:scaling>
        <c:delete val="0"/>
        <c:axPos val="l"/>
        <c:title>
          <c:tx>
            <c:rich>
              <a:bodyPr rot="-5400000" vert="horz"/>
              <a:lstStyle/>
              <a:p>
                <a:pPr algn="ctr" rtl="0">
                  <a:defRPr/>
                </a:pPr>
                <a:r>
                  <a:rPr lang="en-US" dirty="0"/>
                  <a:t>Butyric</a:t>
                </a:r>
                <a:r>
                  <a:rPr lang="en-US" baseline="0" dirty="0"/>
                  <a:t> acid </a:t>
                </a:r>
                <a:r>
                  <a:rPr lang="en-US" dirty="0"/>
                  <a:t>(mg/kg DM)</a:t>
                </a:r>
              </a:p>
            </c:rich>
          </c:tx>
          <c:layout>
            <c:manualLayout>
              <c:xMode val="edge"/>
              <c:yMode val="edge"/>
              <c:x val="0"/>
              <c:y val="0.13972968194533028"/>
            </c:manualLayout>
          </c:layout>
          <c:overlay val="0"/>
        </c:title>
        <c:numFmt formatCode="#,##0" sourceLinked="0"/>
        <c:majorTickMark val="out"/>
        <c:minorTickMark val="none"/>
        <c:tickLblPos val="nextTo"/>
        <c:spPr>
          <a:ln w="19050">
            <a:solidFill>
              <a:schemeClr val="tx1"/>
            </a:solidFill>
          </a:ln>
        </c:spPr>
        <c:crossAx val="190579472"/>
        <c:crosses val="autoZero"/>
        <c:crossBetween val="midCat"/>
        <c:majorUnit val="400"/>
        <c:minorUnit val="0.5"/>
      </c:valAx>
      <c:spPr>
        <a:noFill/>
        <a:ln>
          <a:noFill/>
        </a:ln>
      </c:spPr>
    </c:plotArea>
    <c:plotVisOnly val="1"/>
    <c:dispBlanksAs val="gap"/>
    <c:showDLblsOverMax val="0"/>
  </c:chart>
  <c:spPr>
    <a:noFill/>
    <a:ln>
      <a:noFill/>
    </a:ln>
  </c:spPr>
  <c:txPr>
    <a:bodyPr/>
    <a:lstStyle/>
    <a:p>
      <a:pPr>
        <a:defRPr b="0"/>
      </a:pPr>
      <a:endParaRPr lang="pt-B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04466914613363"/>
          <c:y val="2.4468803869444146E-2"/>
          <c:w val="0.84165377981425227"/>
          <c:h val="0.63525816289804182"/>
        </c:manualLayout>
      </c:layout>
      <c:scatterChart>
        <c:scatterStyle val="lineMarker"/>
        <c:varyColors val="0"/>
        <c:ser>
          <c:idx val="0"/>
          <c:order val="0"/>
          <c:tx>
            <c:strRef>
              <c:f>'pH lático acetona'!$I$3</c:f>
              <c:strCache>
                <c:ptCount val="1"/>
                <c:pt idx="0">
                  <c:v>PI IAC8390</c:v>
                </c:pt>
              </c:strCache>
            </c:strRef>
          </c:tx>
          <c:spPr>
            <a:ln w="19050">
              <a:solidFill>
                <a:schemeClr val="tx1"/>
              </a:solidFill>
            </a:ln>
          </c:spPr>
          <c:marker>
            <c:symbol val="circle"/>
            <c:size val="7"/>
            <c:spPr>
              <a:solidFill>
                <a:srgbClr val="FF6600"/>
              </a:solidFill>
              <a:ln>
                <a:solidFill>
                  <a:schemeClr val="tx1"/>
                </a:solidFill>
              </a:ln>
            </c:spPr>
          </c:marker>
          <c:errBars>
            <c:errDir val="y"/>
            <c:errBarType val="both"/>
            <c:errValType val="cust"/>
            <c:noEndCap val="0"/>
            <c:plus>
              <c:numRef>
                <c:f>'pH lático acetona'!$AE$4:$AE$8</c:f>
                <c:numCache>
                  <c:formatCode>General</c:formatCode>
                  <c:ptCount val="5"/>
                  <c:pt idx="0">
                    <c:v>9.825000000000006E-2</c:v>
                  </c:pt>
                  <c:pt idx="1">
                    <c:v>9.825000000000006E-2</c:v>
                  </c:pt>
                  <c:pt idx="2">
                    <c:v>0.1115</c:v>
                  </c:pt>
                  <c:pt idx="3">
                    <c:v>9.825000000000006E-2</c:v>
                  </c:pt>
                  <c:pt idx="4">
                    <c:v>0.1115</c:v>
                  </c:pt>
                </c:numCache>
              </c:numRef>
            </c:plus>
            <c:minus>
              <c:numRef>
                <c:f>'pH lático acetona'!$AE$4:$AE$8</c:f>
                <c:numCache>
                  <c:formatCode>General</c:formatCode>
                  <c:ptCount val="5"/>
                  <c:pt idx="0">
                    <c:v>9.825000000000006E-2</c:v>
                  </c:pt>
                  <c:pt idx="1">
                    <c:v>9.825000000000006E-2</c:v>
                  </c:pt>
                  <c:pt idx="2">
                    <c:v>0.1115</c:v>
                  </c:pt>
                  <c:pt idx="3">
                    <c:v>9.825000000000006E-2</c:v>
                  </c:pt>
                  <c:pt idx="4">
                    <c:v>0.1115</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acetona'!$AD$4:$AD$8</c:f>
              <c:numCache>
                <c:formatCode>0.00</c:formatCode>
                <c:ptCount val="5"/>
                <c:pt idx="0">
                  <c:v>0.22800000000000001</c:v>
                </c:pt>
                <c:pt idx="1">
                  <c:v>3.8561999999999985</c:v>
                </c:pt>
                <c:pt idx="2">
                  <c:v>4.2418000000000013</c:v>
                </c:pt>
                <c:pt idx="3">
                  <c:v>4.2671999999999972</c:v>
                </c:pt>
                <c:pt idx="4">
                  <c:v>4.3520999999999974</c:v>
                </c:pt>
              </c:numCache>
            </c:numRef>
          </c:yVal>
          <c:smooth val="0"/>
          <c:extLst xmlns:c16r2="http://schemas.microsoft.com/office/drawing/2015/06/chart">
            <c:ext xmlns:c16="http://schemas.microsoft.com/office/drawing/2014/chart" uri="{C3380CC4-5D6E-409C-BE32-E72D297353CC}">
              <c16:uniqueId val="{00000000-7C46-43A2-87F6-52BC45D586FE}"/>
            </c:ext>
          </c:extLst>
        </c:ser>
        <c:ser>
          <c:idx val="1"/>
          <c:order val="1"/>
          <c:tx>
            <c:strRef>
              <c:f>'pH lático acetona'!$K$3</c:f>
              <c:strCache>
                <c:ptCount val="1"/>
                <c:pt idx="0">
                  <c:v>GU IAC8390</c:v>
                </c:pt>
              </c:strCache>
            </c:strRef>
          </c:tx>
          <c:spPr>
            <a:ln w="19050">
              <a:solidFill>
                <a:schemeClr val="tx1"/>
              </a:solidFill>
            </a:ln>
          </c:spPr>
          <c:marker>
            <c:symbol val="square"/>
            <c:size val="7"/>
            <c:spPr>
              <a:solidFill>
                <a:srgbClr val="FF6600"/>
              </a:solidFill>
              <a:ln>
                <a:solidFill>
                  <a:schemeClr val="tx1"/>
                </a:solidFill>
              </a:ln>
            </c:spPr>
          </c:marker>
          <c:errBars>
            <c:errDir val="y"/>
            <c:errBarType val="both"/>
            <c:errValType val="cust"/>
            <c:noEndCap val="0"/>
            <c:plus>
              <c:numRef>
                <c:f>'pH lático acetona'!$AG$4:$AG$8</c:f>
                <c:numCache>
                  <c:formatCode>General</c:formatCode>
                  <c:ptCount val="5"/>
                  <c:pt idx="0">
                    <c:v>9.825000000000006E-2</c:v>
                  </c:pt>
                  <c:pt idx="1">
                    <c:v>9.825000000000006E-2</c:v>
                  </c:pt>
                  <c:pt idx="2">
                    <c:v>0.1115</c:v>
                  </c:pt>
                  <c:pt idx="3">
                    <c:v>0.1115</c:v>
                  </c:pt>
                  <c:pt idx="4">
                    <c:v>9.825000000000006E-2</c:v>
                  </c:pt>
                </c:numCache>
              </c:numRef>
            </c:plus>
            <c:minus>
              <c:numRef>
                <c:f>'pH lático acetona'!$AG$4:$AG$8</c:f>
                <c:numCache>
                  <c:formatCode>General</c:formatCode>
                  <c:ptCount val="5"/>
                  <c:pt idx="0">
                    <c:v>9.825000000000006E-2</c:v>
                  </c:pt>
                  <c:pt idx="1">
                    <c:v>9.825000000000006E-2</c:v>
                  </c:pt>
                  <c:pt idx="2">
                    <c:v>0.1115</c:v>
                  </c:pt>
                  <c:pt idx="3">
                    <c:v>0.1115</c:v>
                  </c:pt>
                  <c:pt idx="4">
                    <c:v>9.825000000000006E-2</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acetona'!$AF$4:$AF$8</c:f>
              <c:numCache>
                <c:formatCode>0.00</c:formatCode>
                <c:ptCount val="5"/>
                <c:pt idx="0">
                  <c:v>3.9750000000000001E-2</c:v>
                </c:pt>
                <c:pt idx="1">
                  <c:v>1.5576999999999994</c:v>
                </c:pt>
                <c:pt idx="2">
                  <c:v>1.9600000000000006</c:v>
                </c:pt>
                <c:pt idx="3">
                  <c:v>1.9376</c:v>
                </c:pt>
                <c:pt idx="4">
                  <c:v>2.0164999999999988</c:v>
                </c:pt>
              </c:numCache>
            </c:numRef>
          </c:yVal>
          <c:smooth val="0"/>
          <c:extLst xmlns:c16r2="http://schemas.microsoft.com/office/drawing/2015/06/chart">
            <c:ext xmlns:c16="http://schemas.microsoft.com/office/drawing/2014/chart" uri="{C3380CC4-5D6E-409C-BE32-E72D297353CC}">
              <c16:uniqueId val="{00000001-7C46-43A2-87F6-52BC45D586FE}"/>
            </c:ext>
          </c:extLst>
        </c:ser>
        <c:ser>
          <c:idx val="2"/>
          <c:order val="2"/>
          <c:tx>
            <c:strRef>
              <c:f>'pH lático acetona'!$M$3</c:f>
              <c:strCache>
                <c:ptCount val="1"/>
                <c:pt idx="0">
                  <c:v>GSR IAC8390</c:v>
                </c:pt>
              </c:strCache>
            </c:strRef>
          </c:tx>
          <c:spPr>
            <a:ln w="19050">
              <a:solidFill>
                <a:schemeClr val="tx1"/>
              </a:solidFill>
            </a:ln>
          </c:spPr>
          <c:marker>
            <c:symbol val="triangle"/>
            <c:size val="7"/>
            <c:spPr>
              <a:solidFill>
                <a:srgbClr val="FF6600"/>
              </a:solidFill>
              <a:ln>
                <a:solidFill>
                  <a:schemeClr val="tx1"/>
                </a:solidFill>
              </a:ln>
            </c:spPr>
          </c:marker>
          <c:errBars>
            <c:errDir val="y"/>
            <c:errBarType val="both"/>
            <c:errValType val="cust"/>
            <c:noEndCap val="0"/>
            <c:plus>
              <c:numRef>
                <c:f>'pH lático acetona'!$AI$4:$AI$8</c:f>
                <c:numCache>
                  <c:formatCode>General</c:formatCode>
                  <c:ptCount val="5"/>
                  <c:pt idx="0">
                    <c:v>9.825000000000006E-2</c:v>
                  </c:pt>
                  <c:pt idx="1">
                    <c:v>9.825000000000006E-2</c:v>
                  </c:pt>
                  <c:pt idx="2">
                    <c:v>9.825000000000006E-2</c:v>
                  </c:pt>
                  <c:pt idx="3">
                    <c:v>9.825000000000006E-2</c:v>
                  </c:pt>
                  <c:pt idx="4">
                    <c:v>9.825000000000006E-2</c:v>
                  </c:pt>
                </c:numCache>
              </c:numRef>
            </c:plus>
            <c:minus>
              <c:numRef>
                <c:f>'pH lático acetona'!$AI$4:$AI$8</c:f>
                <c:numCache>
                  <c:formatCode>General</c:formatCode>
                  <c:ptCount val="5"/>
                  <c:pt idx="0">
                    <c:v>9.825000000000006E-2</c:v>
                  </c:pt>
                  <c:pt idx="1">
                    <c:v>9.825000000000006E-2</c:v>
                  </c:pt>
                  <c:pt idx="2">
                    <c:v>9.825000000000006E-2</c:v>
                  </c:pt>
                  <c:pt idx="3">
                    <c:v>9.825000000000006E-2</c:v>
                  </c:pt>
                  <c:pt idx="4">
                    <c:v>9.825000000000006E-2</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acetona'!$AH$4:$AH$8</c:f>
              <c:numCache>
                <c:formatCode>0.00</c:formatCode>
                <c:ptCount val="5"/>
                <c:pt idx="0">
                  <c:v>6.5000000000000002E-2</c:v>
                </c:pt>
                <c:pt idx="1">
                  <c:v>0.5477000000000003</c:v>
                </c:pt>
                <c:pt idx="2">
                  <c:v>0.89200000000000002</c:v>
                </c:pt>
                <c:pt idx="3">
                  <c:v>1.0285</c:v>
                </c:pt>
                <c:pt idx="4">
                  <c:v>1.2337999999999993</c:v>
                </c:pt>
              </c:numCache>
            </c:numRef>
          </c:yVal>
          <c:smooth val="0"/>
          <c:extLst xmlns:c16r2="http://schemas.microsoft.com/office/drawing/2015/06/chart">
            <c:ext xmlns:c16="http://schemas.microsoft.com/office/drawing/2014/chart" uri="{C3380CC4-5D6E-409C-BE32-E72D297353CC}">
              <c16:uniqueId val="{00000002-7C46-43A2-87F6-52BC45D586FE}"/>
            </c:ext>
          </c:extLst>
        </c:ser>
        <c:ser>
          <c:idx val="3"/>
          <c:order val="3"/>
          <c:tx>
            <c:strRef>
              <c:f>'pH lático acetona'!$O$3</c:f>
              <c:strCache>
                <c:ptCount val="1"/>
                <c:pt idx="0">
                  <c:v>PI AG1051</c:v>
                </c:pt>
              </c:strCache>
            </c:strRef>
          </c:tx>
          <c:spPr>
            <a:ln w="19050">
              <a:solidFill>
                <a:schemeClr val="tx1"/>
              </a:solidFill>
              <a:prstDash val="dash"/>
            </a:ln>
          </c:spPr>
          <c:marker>
            <c:symbol val="circle"/>
            <c:size val="7"/>
            <c:spPr>
              <a:solidFill>
                <a:srgbClr val="FFFF00"/>
              </a:solidFill>
              <a:ln>
                <a:solidFill>
                  <a:schemeClr val="tx1"/>
                </a:solidFill>
              </a:ln>
            </c:spPr>
          </c:marker>
          <c:errBars>
            <c:errDir val="y"/>
            <c:errBarType val="both"/>
            <c:errValType val="cust"/>
            <c:noEndCap val="0"/>
            <c:plus>
              <c:numRef>
                <c:f>'pH lático acetona'!$AK$4:$AK$8</c:f>
                <c:numCache>
                  <c:formatCode>General</c:formatCode>
                  <c:ptCount val="5"/>
                  <c:pt idx="0">
                    <c:v>9.825000000000006E-2</c:v>
                  </c:pt>
                  <c:pt idx="1">
                    <c:v>0.1115</c:v>
                  </c:pt>
                  <c:pt idx="2">
                    <c:v>0.1115</c:v>
                  </c:pt>
                  <c:pt idx="3">
                    <c:v>9.825000000000006E-2</c:v>
                  </c:pt>
                  <c:pt idx="4">
                    <c:v>9.825000000000006E-2</c:v>
                  </c:pt>
                </c:numCache>
              </c:numRef>
            </c:plus>
            <c:minus>
              <c:numRef>
                <c:f>'pH lático acetona'!$AK$4:$AK$8</c:f>
                <c:numCache>
                  <c:formatCode>General</c:formatCode>
                  <c:ptCount val="5"/>
                  <c:pt idx="0">
                    <c:v>9.825000000000006E-2</c:v>
                  </c:pt>
                  <c:pt idx="1">
                    <c:v>0.1115</c:v>
                  </c:pt>
                  <c:pt idx="2">
                    <c:v>0.1115</c:v>
                  </c:pt>
                  <c:pt idx="3">
                    <c:v>9.825000000000006E-2</c:v>
                  </c:pt>
                  <c:pt idx="4">
                    <c:v>9.825000000000006E-2</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acetona'!$AJ$4:$AJ$8</c:f>
              <c:numCache>
                <c:formatCode>0.00</c:formatCode>
                <c:ptCount val="5"/>
                <c:pt idx="0">
                  <c:v>0.41230000000000017</c:v>
                </c:pt>
                <c:pt idx="1">
                  <c:v>4.4963000000000024</c:v>
                </c:pt>
                <c:pt idx="2">
                  <c:v>4.6315</c:v>
                </c:pt>
                <c:pt idx="3">
                  <c:v>4.8142999999999985</c:v>
                </c:pt>
                <c:pt idx="4">
                  <c:v>4.8484999999999996</c:v>
                </c:pt>
              </c:numCache>
            </c:numRef>
          </c:yVal>
          <c:smooth val="0"/>
          <c:extLst xmlns:c16r2="http://schemas.microsoft.com/office/drawing/2015/06/chart">
            <c:ext xmlns:c16="http://schemas.microsoft.com/office/drawing/2014/chart" uri="{C3380CC4-5D6E-409C-BE32-E72D297353CC}">
              <c16:uniqueId val="{00000003-7C46-43A2-87F6-52BC45D586FE}"/>
            </c:ext>
          </c:extLst>
        </c:ser>
        <c:ser>
          <c:idx val="4"/>
          <c:order val="4"/>
          <c:tx>
            <c:strRef>
              <c:f>'pH lático acetona'!$Q$3</c:f>
              <c:strCache>
                <c:ptCount val="1"/>
                <c:pt idx="0">
                  <c:v>GU AG1051</c:v>
                </c:pt>
              </c:strCache>
            </c:strRef>
          </c:tx>
          <c:spPr>
            <a:ln w="19050">
              <a:solidFill>
                <a:schemeClr val="tx1"/>
              </a:solidFill>
              <a:prstDash val="dash"/>
            </a:ln>
          </c:spPr>
          <c:marker>
            <c:symbol val="square"/>
            <c:size val="7"/>
            <c:spPr>
              <a:solidFill>
                <a:srgbClr val="FFFF00"/>
              </a:solidFill>
              <a:ln>
                <a:solidFill>
                  <a:schemeClr val="tx1"/>
                </a:solidFill>
              </a:ln>
            </c:spPr>
          </c:marker>
          <c:errBars>
            <c:errDir val="y"/>
            <c:errBarType val="both"/>
            <c:errValType val="cust"/>
            <c:noEndCap val="0"/>
            <c:plus>
              <c:numRef>
                <c:f>'pH lático acetona'!$AM$4:$AM$8</c:f>
                <c:numCache>
                  <c:formatCode>General</c:formatCode>
                  <c:ptCount val="5"/>
                  <c:pt idx="0">
                    <c:v>9.825000000000006E-2</c:v>
                  </c:pt>
                  <c:pt idx="1">
                    <c:v>0.1118</c:v>
                  </c:pt>
                  <c:pt idx="2">
                    <c:v>0.1118</c:v>
                  </c:pt>
                  <c:pt idx="3">
                    <c:v>0.1118</c:v>
                  </c:pt>
                  <c:pt idx="4">
                    <c:v>0.1118</c:v>
                  </c:pt>
                </c:numCache>
              </c:numRef>
            </c:plus>
            <c:minus>
              <c:numRef>
                <c:f>'pH lático acetona'!$AM$4:$AM$8</c:f>
                <c:numCache>
                  <c:formatCode>General</c:formatCode>
                  <c:ptCount val="5"/>
                  <c:pt idx="0">
                    <c:v>9.825000000000006E-2</c:v>
                  </c:pt>
                  <c:pt idx="1">
                    <c:v>0.1118</c:v>
                  </c:pt>
                  <c:pt idx="2">
                    <c:v>0.1118</c:v>
                  </c:pt>
                  <c:pt idx="3">
                    <c:v>0.1118</c:v>
                  </c:pt>
                  <c:pt idx="4">
                    <c:v>0.1118</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acetona'!$AL$4:$AL$8</c:f>
              <c:numCache>
                <c:formatCode>0.00</c:formatCode>
                <c:ptCount val="5"/>
                <c:pt idx="0">
                  <c:v>0.1145</c:v>
                </c:pt>
                <c:pt idx="1">
                  <c:v>1.496</c:v>
                </c:pt>
                <c:pt idx="2">
                  <c:v>2.0373000000000001</c:v>
                </c:pt>
                <c:pt idx="3">
                  <c:v>2.0872000000000002</c:v>
                </c:pt>
                <c:pt idx="4">
                  <c:v>2.0931999999999999</c:v>
                </c:pt>
              </c:numCache>
            </c:numRef>
          </c:yVal>
          <c:smooth val="0"/>
          <c:extLst xmlns:c16r2="http://schemas.microsoft.com/office/drawing/2015/06/chart">
            <c:ext xmlns:c16="http://schemas.microsoft.com/office/drawing/2014/chart" uri="{C3380CC4-5D6E-409C-BE32-E72D297353CC}">
              <c16:uniqueId val="{00000004-7C46-43A2-87F6-52BC45D586FE}"/>
            </c:ext>
          </c:extLst>
        </c:ser>
        <c:ser>
          <c:idx val="5"/>
          <c:order val="5"/>
          <c:tx>
            <c:strRef>
              <c:f>'pH lático acetona'!$S$3</c:f>
              <c:strCache>
                <c:ptCount val="1"/>
                <c:pt idx="0">
                  <c:v>GSR AG1051</c:v>
                </c:pt>
              </c:strCache>
            </c:strRef>
          </c:tx>
          <c:spPr>
            <a:ln w="19050">
              <a:solidFill>
                <a:schemeClr val="tx1"/>
              </a:solidFill>
              <a:prstDash val="dash"/>
            </a:ln>
          </c:spPr>
          <c:marker>
            <c:symbol val="triangle"/>
            <c:size val="7"/>
            <c:spPr>
              <a:solidFill>
                <a:srgbClr val="FFFF00"/>
              </a:solidFill>
              <a:ln>
                <a:solidFill>
                  <a:schemeClr val="tx1"/>
                </a:solidFill>
              </a:ln>
            </c:spPr>
          </c:marker>
          <c:errBars>
            <c:errDir val="y"/>
            <c:errBarType val="both"/>
            <c:errValType val="cust"/>
            <c:noEndCap val="0"/>
            <c:plus>
              <c:numRef>
                <c:f>'pH lático acetona'!$AO$4:$AO$8</c:f>
                <c:numCache>
                  <c:formatCode>General</c:formatCode>
                  <c:ptCount val="5"/>
                  <c:pt idx="0">
                    <c:v>9.825000000000006E-2</c:v>
                  </c:pt>
                  <c:pt idx="1">
                    <c:v>0.1115</c:v>
                  </c:pt>
                  <c:pt idx="2">
                    <c:v>9.825000000000006E-2</c:v>
                  </c:pt>
                  <c:pt idx="3">
                    <c:v>0.1115</c:v>
                  </c:pt>
                  <c:pt idx="4">
                    <c:v>9.825000000000006E-2</c:v>
                  </c:pt>
                </c:numCache>
              </c:numRef>
            </c:plus>
            <c:minus>
              <c:numRef>
                <c:f>'pH lático acetona'!$AO$4:$AO$8</c:f>
                <c:numCache>
                  <c:formatCode>General</c:formatCode>
                  <c:ptCount val="5"/>
                  <c:pt idx="0">
                    <c:v>9.825000000000006E-2</c:v>
                  </c:pt>
                  <c:pt idx="1">
                    <c:v>0.1115</c:v>
                  </c:pt>
                  <c:pt idx="2">
                    <c:v>9.825000000000006E-2</c:v>
                  </c:pt>
                  <c:pt idx="3">
                    <c:v>0.1115</c:v>
                  </c:pt>
                  <c:pt idx="4">
                    <c:v>9.825000000000006E-2</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acetona'!$AN$4:$AN$8</c:f>
              <c:numCache>
                <c:formatCode>0.00</c:formatCode>
                <c:ptCount val="5"/>
                <c:pt idx="0">
                  <c:v>1.4250000000000001E-2</c:v>
                </c:pt>
                <c:pt idx="1">
                  <c:v>0.63270000000000048</c:v>
                </c:pt>
                <c:pt idx="2">
                  <c:v>0.85020000000000029</c:v>
                </c:pt>
                <c:pt idx="3">
                  <c:v>1.1146</c:v>
                </c:pt>
                <c:pt idx="4">
                  <c:v>1.1495</c:v>
                </c:pt>
              </c:numCache>
            </c:numRef>
          </c:yVal>
          <c:smooth val="0"/>
          <c:extLst xmlns:c16r2="http://schemas.microsoft.com/office/drawing/2015/06/chart">
            <c:ext xmlns:c16="http://schemas.microsoft.com/office/drawing/2014/chart" uri="{C3380CC4-5D6E-409C-BE32-E72D297353CC}">
              <c16:uniqueId val="{00000005-7C46-43A2-87F6-52BC45D586FE}"/>
            </c:ext>
          </c:extLst>
        </c:ser>
        <c:dLbls>
          <c:showLegendKey val="0"/>
          <c:showVal val="0"/>
          <c:showCatName val="0"/>
          <c:showSerName val="0"/>
          <c:showPercent val="0"/>
          <c:showBubbleSize val="0"/>
        </c:dLbls>
        <c:axId val="190575944"/>
        <c:axId val="190581432"/>
      </c:scatterChart>
      <c:valAx>
        <c:axId val="190575944"/>
        <c:scaling>
          <c:orientation val="minMax"/>
          <c:max val="125"/>
          <c:min val="0"/>
        </c:scaling>
        <c:delete val="0"/>
        <c:axPos val="b"/>
        <c:title>
          <c:tx>
            <c:rich>
              <a:bodyPr/>
              <a:lstStyle/>
              <a:p>
                <a:pPr>
                  <a:defRPr/>
                </a:pPr>
                <a:r>
                  <a:rPr lang="pt-BR" dirty="0"/>
                  <a:t>Time</a:t>
                </a:r>
                <a:r>
                  <a:rPr lang="pt-BR" baseline="0" dirty="0"/>
                  <a:t> </a:t>
                </a:r>
                <a:r>
                  <a:rPr lang="pt-BR" baseline="0" dirty="0" err="1"/>
                  <a:t>of</a:t>
                </a:r>
                <a:r>
                  <a:rPr lang="pt-BR" baseline="0" dirty="0"/>
                  <a:t> </a:t>
                </a:r>
                <a:r>
                  <a:rPr lang="pt-BR" baseline="0" dirty="0" err="1"/>
                  <a:t>storage</a:t>
                </a:r>
                <a:r>
                  <a:rPr lang="pt-BR" dirty="0"/>
                  <a:t> (</a:t>
                </a:r>
                <a:r>
                  <a:rPr lang="pt-BR" dirty="0" err="1"/>
                  <a:t>days</a:t>
                </a:r>
                <a:r>
                  <a:rPr lang="pt-BR" dirty="0"/>
                  <a:t>)</a:t>
                </a:r>
              </a:p>
            </c:rich>
          </c:tx>
          <c:layout>
            <c:manualLayout>
              <c:xMode val="edge"/>
              <c:yMode val="edge"/>
              <c:x val="0.32527278637420426"/>
              <c:y val="0.75318875537510532"/>
            </c:manualLayout>
          </c:layout>
          <c:overlay val="0"/>
        </c:title>
        <c:numFmt formatCode="General" sourceLinked="1"/>
        <c:majorTickMark val="out"/>
        <c:minorTickMark val="none"/>
        <c:tickLblPos val="nextTo"/>
        <c:spPr>
          <a:ln w="19050">
            <a:solidFill>
              <a:schemeClr val="tx1"/>
            </a:solidFill>
          </a:ln>
        </c:spPr>
        <c:crossAx val="190581432"/>
        <c:crosses val="autoZero"/>
        <c:crossBetween val="midCat"/>
        <c:majorUnit val="30"/>
      </c:valAx>
      <c:valAx>
        <c:axId val="190581432"/>
        <c:scaling>
          <c:orientation val="minMax"/>
          <c:max val="6"/>
          <c:min val="0"/>
        </c:scaling>
        <c:delete val="0"/>
        <c:axPos val="l"/>
        <c:title>
          <c:tx>
            <c:rich>
              <a:bodyPr rot="-5400000" vert="horz"/>
              <a:lstStyle/>
              <a:p>
                <a:pPr algn="ctr" rtl="0">
                  <a:defRPr/>
                </a:pPr>
                <a:r>
                  <a:rPr lang="pt-BR" dirty="0" err="1"/>
                  <a:t>Lactic</a:t>
                </a:r>
                <a:r>
                  <a:rPr lang="pt-BR" baseline="0" dirty="0"/>
                  <a:t> </a:t>
                </a:r>
                <a:r>
                  <a:rPr lang="pt-BR" baseline="0" dirty="0" err="1"/>
                  <a:t>acid</a:t>
                </a:r>
                <a:r>
                  <a:rPr lang="pt-BR" baseline="0" dirty="0"/>
                  <a:t> </a:t>
                </a:r>
                <a:r>
                  <a:rPr lang="pt-BR" dirty="0"/>
                  <a:t> (% DM)</a:t>
                </a:r>
              </a:p>
            </c:rich>
          </c:tx>
          <c:layout>
            <c:manualLayout>
              <c:xMode val="edge"/>
              <c:yMode val="edge"/>
              <c:x val="1.8290140963429205E-3"/>
              <c:y val="0.21440843852016517"/>
            </c:manualLayout>
          </c:layout>
          <c:overlay val="0"/>
        </c:title>
        <c:numFmt formatCode="#,##0" sourceLinked="0"/>
        <c:majorTickMark val="out"/>
        <c:minorTickMark val="none"/>
        <c:tickLblPos val="nextTo"/>
        <c:spPr>
          <a:ln w="19050">
            <a:solidFill>
              <a:schemeClr val="tx1"/>
            </a:solidFill>
          </a:ln>
        </c:spPr>
        <c:crossAx val="190575944"/>
        <c:crosses val="autoZero"/>
        <c:crossBetween val="midCat"/>
        <c:majorUnit val="1"/>
        <c:minorUnit val="0.5"/>
      </c:valAx>
      <c:spPr>
        <a:noFill/>
        <a:ln>
          <a:noFill/>
        </a:ln>
      </c:spPr>
    </c:plotArea>
    <c:legend>
      <c:legendPos val="b"/>
      <c:overlay val="0"/>
    </c:legend>
    <c:plotVisOnly val="1"/>
    <c:dispBlanksAs val="gap"/>
    <c:showDLblsOverMax val="0"/>
  </c:chart>
  <c:spPr>
    <a:noFill/>
    <a:ln>
      <a:noFill/>
    </a:ln>
  </c:spPr>
  <c:txPr>
    <a:bodyPr/>
    <a:lstStyle/>
    <a:p>
      <a:pPr>
        <a:defRPr b="0"/>
      </a:pPr>
      <a:endParaRPr lang="pt-B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453474993201409"/>
          <c:y val="2.818377325458464E-2"/>
          <c:w val="0.84165377981425227"/>
          <c:h val="0.66068386581385163"/>
        </c:manualLayout>
      </c:layout>
      <c:scatterChart>
        <c:scatterStyle val="lineMarker"/>
        <c:varyColors val="0"/>
        <c:ser>
          <c:idx val="0"/>
          <c:order val="0"/>
          <c:tx>
            <c:strRef>
              <c:f>'pH lático acetona'!$I$3</c:f>
              <c:strCache>
                <c:ptCount val="1"/>
                <c:pt idx="0">
                  <c:v>PI IAC8390</c:v>
                </c:pt>
              </c:strCache>
            </c:strRef>
          </c:tx>
          <c:spPr>
            <a:ln w="19050">
              <a:solidFill>
                <a:schemeClr val="tx1"/>
              </a:solidFill>
            </a:ln>
          </c:spPr>
          <c:marker>
            <c:symbol val="circle"/>
            <c:size val="7"/>
            <c:spPr>
              <a:solidFill>
                <a:srgbClr val="FF6600"/>
              </a:solidFill>
              <a:ln>
                <a:solidFill>
                  <a:schemeClr val="tx1"/>
                </a:solidFill>
              </a:ln>
            </c:spPr>
          </c:marker>
          <c:errBars>
            <c:errDir val="y"/>
            <c:errBarType val="both"/>
            <c:errValType val="cust"/>
            <c:noEndCap val="0"/>
            <c:plus>
              <c:numRef>
                <c:f>'pH lático acetona'!$AZ$4:$AZ$8</c:f>
                <c:numCache>
                  <c:formatCode>General</c:formatCode>
                  <c:ptCount val="5"/>
                  <c:pt idx="0">
                    <c:v>12.848000000000001</c:v>
                  </c:pt>
                  <c:pt idx="1">
                    <c:v>9.1777000000000015</c:v>
                  </c:pt>
                  <c:pt idx="2">
                    <c:v>9.1777000000000015</c:v>
                  </c:pt>
                  <c:pt idx="3">
                    <c:v>9.1777000000000015</c:v>
                  </c:pt>
                  <c:pt idx="4">
                    <c:v>9.1777000000000015</c:v>
                  </c:pt>
                </c:numCache>
              </c:numRef>
            </c:plus>
            <c:minus>
              <c:numRef>
                <c:f>'pH lático acetona'!$AZ$4:$AZ$8</c:f>
                <c:numCache>
                  <c:formatCode>General</c:formatCode>
                  <c:ptCount val="5"/>
                  <c:pt idx="0">
                    <c:v>12.848000000000001</c:v>
                  </c:pt>
                  <c:pt idx="1">
                    <c:v>9.1777000000000015</c:v>
                  </c:pt>
                  <c:pt idx="2">
                    <c:v>9.1777000000000015</c:v>
                  </c:pt>
                  <c:pt idx="3">
                    <c:v>9.1777000000000015</c:v>
                  </c:pt>
                  <c:pt idx="4">
                    <c:v>9.1777000000000015</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acetona'!$AY$4:$AY$8</c:f>
              <c:numCache>
                <c:formatCode>0.00</c:formatCode>
                <c:ptCount val="5"/>
                <c:pt idx="0">
                  <c:v>10.117000000000001</c:v>
                </c:pt>
                <c:pt idx="1">
                  <c:v>14.725</c:v>
                </c:pt>
                <c:pt idx="2">
                  <c:v>25.474999999999991</c:v>
                </c:pt>
                <c:pt idx="3">
                  <c:v>20.875</c:v>
                </c:pt>
                <c:pt idx="4">
                  <c:v>24.2</c:v>
                </c:pt>
              </c:numCache>
            </c:numRef>
          </c:yVal>
          <c:smooth val="0"/>
          <c:extLst xmlns:c16r2="http://schemas.microsoft.com/office/drawing/2015/06/chart">
            <c:ext xmlns:c16="http://schemas.microsoft.com/office/drawing/2014/chart" uri="{C3380CC4-5D6E-409C-BE32-E72D297353CC}">
              <c16:uniqueId val="{00000000-F5F4-4615-9B4E-A14F6DA45616}"/>
            </c:ext>
          </c:extLst>
        </c:ser>
        <c:ser>
          <c:idx val="1"/>
          <c:order val="1"/>
          <c:tx>
            <c:strRef>
              <c:f>'pH lático acetona'!$K$3</c:f>
              <c:strCache>
                <c:ptCount val="1"/>
                <c:pt idx="0">
                  <c:v>GU IAC8390</c:v>
                </c:pt>
              </c:strCache>
            </c:strRef>
          </c:tx>
          <c:spPr>
            <a:ln w="19050">
              <a:solidFill>
                <a:schemeClr val="tx1"/>
              </a:solidFill>
            </a:ln>
          </c:spPr>
          <c:marker>
            <c:symbol val="square"/>
            <c:size val="7"/>
            <c:spPr>
              <a:solidFill>
                <a:srgbClr val="FF6600"/>
              </a:solidFill>
              <a:ln>
                <a:solidFill>
                  <a:schemeClr val="tx1"/>
                </a:solidFill>
              </a:ln>
            </c:spPr>
          </c:marker>
          <c:errBars>
            <c:errDir val="y"/>
            <c:errBarType val="both"/>
            <c:errValType val="cust"/>
            <c:noEndCap val="0"/>
            <c:plus>
              <c:numRef>
                <c:f>'pH lático acetona'!$BB$4:$BB$8</c:f>
                <c:numCache>
                  <c:formatCode>General</c:formatCode>
                  <c:ptCount val="5"/>
                  <c:pt idx="0">
                    <c:v>9.1777000000000015</c:v>
                  </c:pt>
                  <c:pt idx="1">
                    <c:v>9.1777000000000015</c:v>
                  </c:pt>
                  <c:pt idx="2">
                    <c:v>9.1777000000000015</c:v>
                  </c:pt>
                  <c:pt idx="3">
                    <c:v>9.1777000000000015</c:v>
                  </c:pt>
                  <c:pt idx="4">
                    <c:v>9.1777000000000015</c:v>
                  </c:pt>
                </c:numCache>
              </c:numRef>
            </c:plus>
            <c:minus>
              <c:numRef>
                <c:f>'pH lático acetona'!$BB$4:$BB$8</c:f>
                <c:numCache>
                  <c:formatCode>General</c:formatCode>
                  <c:ptCount val="5"/>
                  <c:pt idx="0">
                    <c:v>9.1777000000000015</c:v>
                  </c:pt>
                  <c:pt idx="1">
                    <c:v>9.1777000000000015</c:v>
                  </c:pt>
                  <c:pt idx="2">
                    <c:v>9.1777000000000015</c:v>
                  </c:pt>
                  <c:pt idx="3">
                    <c:v>9.1777000000000015</c:v>
                  </c:pt>
                  <c:pt idx="4">
                    <c:v>9.1777000000000015</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acetona'!$BA$4:$BA$8</c:f>
              <c:numCache>
                <c:formatCode>0.00</c:formatCode>
                <c:ptCount val="5"/>
                <c:pt idx="0">
                  <c:v>1.7</c:v>
                </c:pt>
                <c:pt idx="1">
                  <c:v>4.55</c:v>
                </c:pt>
                <c:pt idx="2">
                  <c:v>3.55</c:v>
                </c:pt>
                <c:pt idx="3">
                  <c:v>4.3</c:v>
                </c:pt>
                <c:pt idx="4">
                  <c:v>4.0750000000000002</c:v>
                </c:pt>
              </c:numCache>
            </c:numRef>
          </c:yVal>
          <c:smooth val="0"/>
          <c:extLst xmlns:c16r2="http://schemas.microsoft.com/office/drawing/2015/06/chart">
            <c:ext xmlns:c16="http://schemas.microsoft.com/office/drawing/2014/chart" uri="{C3380CC4-5D6E-409C-BE32-E72D297353CC}">
              <c16:uniqueId val="{00000001-F5F4-4615-9B4E-A14F6DA45616}"/>
            </c:ext>
          </c:extLst>
        </c:ser>
        <c:ser>
          <c:idx val="2"/>
          <c:order val="2"/>
          <c:tx>
            <c:strRef>
              <c:f>'pH lático acetona'!$M$3</c:f>
              <c:strCache>
                <c:ptCount val="1"/>
                <c:pt idx="0">
                  <c:v>GSR IAC8390</c:v>
                </c:pt>
              </c:strCache>
            </c:strRef>
          </c:tx>
          <c:spPr>
            <a:ln w="19050">
              <a:solidFill>
                <a:schemeClr val="tx1"/>
              </a:solidFill>
            </a:ln>
          </c:spPr>
          <c:marker>
            <c:symbol val="triangle"/>
            <c:size val="7"/>
            <c:spPr>
              <a:solidFill>
                <a:srgbClr val="FF6600"/>
              </a:solidFill>
              <a:ln>
                <a:solidFill>
                  <a:schemeClr val="tx1"/>
                </a:solidFill>
              </a:ln>
            </c:spPr>
          </c:marker>
          <c:errBars>
            <c:errDir val="y"/>
            <c:errBarType val="both"/>
            <c:errValType val="cust"/>
            <c:noEndCap val="0"/>
            <c:plus>
              <c:numRef>
                <c:f>'pH lático acetona'!$BD$4:$BD$8</c:f>
                <c:numCache>
                  <c:formatCode>General</c:formatCode>
                  <c:ptCount val="5"/>
                  <c:pt idx="0">
                    <c:v>9.1777000000000015</c:v>
                  </c:pt>
                  <c:pt idx="1">
                    <c:v>9.1777000000000015</c:v>
                  </c:pt>
                  <c:pt idx="2">
                    <c:v>9.1777000000000015</c:v>
                  </c:pt>
                  <c:pt idx="3">
                    <c:v>9.1777000000000015</c:v>
                  </c:pt>
                  <c:pt idx="4">
                    <c:v>9.1777000000000015</c:v>
                  </c:pt>
                </c:numCache>
              </c:numRef>
            </c:plus>
            <c:minus>
              <c:numRef>
                <c:f>'pH lático acetona'!$BD$4:$BD$8</c:f>
                <c:numCache>
                  <c:formatCode>General</c:formatCode>
                  <c:ptCount val="5"/>
                  <c:pt idx="0">
                    <c:v>9.1777000000000015</c:v>
                  </c:pt>
                  <c:pt idx="1">
                    <c:v>9.1777000000000015</c:v>
                  </c:pt>
                  <c:pt idx="2">
                    <c:v>9.1777000000000015</c:v>
                  </c:pt>
                  <c:pt idx="3">
                    <c:v>9.1777000000000015</c:v>
                  </c:pt>
                  <c:pt idx="4">
                    <c:v>9.1777000000000015</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acetona'!$BC$4:$BC$8</c:f>
              <c:numCache>
                <c:formatCode>0.00</c:formatCode>
                <c:ptCount val="5"/>
                <c:pt idx="0">
                  <c:v>3.25</c:v>
                </c:pt>
                <c:pt idx="1">
                  <c:v>29.074999999999999</c:v>
                </c:pt>
                <c:pt idx="2">
                  <c:v>71.574999999999989</c:v>
                </c:pt>
                <c:pt idx="3">
                  <c:v>112.48</c:v>
                </c:pt>
                <c:pt idx="4">
                  <c:v>98.324999999999989</c:v>
                </c:pt>
              </c:numCache>
            </c:numRef>
          </c:yVal>
          <c:smooth val="0"/>
          <c:extLst xmlns:c16r2="http://schemas.microsoft.com/office/drawing/2015/06/chart">
            <c:ext xmlns:c16="http://schemas.microsoft.com/office/drawing/2014/chart" uri="{C3380CC4-5D6E-409C-BE32-E72D297353CC}">
              <c16:uniqueId val="{00000002-F5F4-4615-9B4E-A14F6DA45616}"/>
            </c:ext>
          </c:extLst>
        </c:ser>
        <c:ser>
          <c:idx val="3"/>
          <c:order val="3"/>
          <c:tx>
            <c:strRef>
              <c:f>'pH lático acetona'!$O$3</c:f>
              <c:strCache>
                <c:ptCount val="1"/>
                <c:pt idx="0">
                  <c:v>PI AG1051</c:v>
                </c:pt>
              </c:strCache>
            </c:strRef>
          </c:tx>
          <c:spPr>
            <a:ln w="19050">
              <a:solidFill>
                <a:schemeClr val="tx1"/>
              </a:solidFill>
              <a:prstDash val="dash"/>
            </a:ln>
          </c:spPr>
          <c:marker>
            <c:symbol val="circle"/>
            <c:size val="7"/>
            <c:spPr>
              <a:solidFill>
                <a:srgbClr val="FFFF00"/>
              </a:solidFill>
              <a:ln>
                <a:solidFill>
                  <a:schemeClr val="tx1"/>
                </a:solidFill>
              </a:ln>
            </c:spPr>
          </c:marker>
          <c:errBars>
            <c:errDir val="y"/>
            <c:errBarType val="both"/>
            <c:errValType val="cust"/>
            <c:noEndCap val="0"/>
            <c:plus>
              <c:numRef>
                <c:f>'pH lático acetona'!$BF$4:$BF$8</c:f>
                <c:numCache>
                  <c:formatCode>General</c:formatCode>
                  <c:ptCount val="5"/>
                  <c:pt idx="0">
                    <c:v>9.1777000000000015</c:v>
                  </c:pt>
                  <c:pt idx="1">
                    <c:v>9.1777000000000015</c:v>
                  </c:pt>
                  <c:pt idx="2">
                    <c:v>9.1777000000000015</c:v>
                  </c:pt>
                  <c:pt idx="3">
                    <c:v>9.1777000000000015</c:v>
                  </c:pt>
                  <c:pt idx="4">
                    <c:v>9.1777000000000015</c:v>
                  </c:pt>
                </c:numCache>
              </c:numRef>
            </c:plus>
            <c:minus>
              <c:numRef>
                <c:f>'pH lático acetona'!$BF$4:$BF$8</c:f>
                <c:numCache>
                  <c:formatCode>General</c:formatCode>
                  <c:ptCount val="5"/>
                  <c:pt idx="0">
                    <c:v>9.1777000000000015</c:v>
                  </c:pt>
                  <c:pt idx="1">
                    <c:v>9.1777000000000015</c:v>
                  </c:pt>
                  <c:pt idx="2">
                    <c:v>9.1777000000000015</c:v>
                  </c:pt>
                  <c:pt idx="3">
                    <c:v>9.1777000000000015</c:v>
                  </c:pt>
                  <c:pt idx="4">
                    <c:v>9.1777000000000015</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acetona'!$BE$4:$BE$8</c:f>
              <c:numCache>
                <c:formatCode>0.00</c:formatCode>
                <c:ptCount val="5"/>
                <c:pt idx="0">
                  <c:v>32.949999999999996</c:v>
                </c:pt>
                <c:pt idx="1">
                  <c:v>6.1249999999999956</c:v>
                </c:pt>
                <c:pt idx="2">
                  <c:v>10.9</c:v>
                </c:pt>
                <c:pt idx="3">
                  <c:v>17.8</c:v>
                </c:pt>
                <c:pt idx="4">
                  <c:v>15.3</c:v>
                </c:pt>
              </c:numCache>
            </c:numRef>
          </c:yVal>
          <c:smooth val="0"/>
          <c:extLst xmlns:c16r2="http://schemas.microsoft.com/office/drawing/2015/06/chart">
            <c:ext xmlns:c16="http://schemas.microsoft.com/office/drawing/2014/chart" uri="{C3380CC4-5D6E-409C-BE32-E72D297353CC}">
              <c16:uniqueId val="{00000003-F5F4-4615-9B4E-A14F6DA45616}"/>
            </c:ext>
          </c:extLst>
        </c:ser>
        <c:ser>
          <c:idx val="4"/>
          <c:order val="4"/>
          <c:tx>
            <c:strRef>
              <c:f>'pH lático acetona'!$Q$3</c:f>
              <c:strCache>
                <c:ptCount val="1"/>
                <c:pt idx="0">
                  <c:v>GU AG1051</c:v>
                </c:pt>
              </c:strCache>
            </c:strRef>
          </c:tx>
          <c:spPr>
            <a:ln w="19050">
              <a:solidFill>
                <a:schemeClr val="tx1"/>
              </a:solidFill>
              <a:prstDash val="dash"/>
            </a:ln>
          </c:spPr>
          <c:marker>
            <c:symbol val="square"/>
            <c:size val="7"/>
            <c:spPr>
              <a:solidFill>
                <a:srgbClr val="FFFF00"/>
              </a:solidFill>
              <a:ln>
                <a:solidFill>
                  <a:schemeClr val="tx1"/>
                </a:solidFill>
              </a:ln>
            </c:spPr>
          </c:marker>
          <c:errBars>
            <c:errDir val="y"/>
            <c:errBarType val="both"/>
            <c:errValType val="cust"/>
            <c:noEndCap val="0"/>
            <c:plus>
              <c:numRef>
                <c:f>'pH lático acetona'!$BH$4:$BH$8</c:f>
                <c:numCache>
                  <c:formatCode>General</c:formatCode>
                  <c:ptCount val="5"/>
                  <c:pt idx="0">
                    <c:v>9.1777000000000015</c:v>
                  </c:pt>
                  <c:pt idx="1">
                    <c:v>9.1777000000000015</c:v>
                  </c:pt>
                  <c:pt idx="2">
                    <c:v>9.1777000000000015</c:v>
                  </c:pt>
                  <c:pt idx="3">
                    <c:v>9.1777000000000015</c:v>
                  </c:pt>
                  <c:pt idx="4">
                    <c:v>9.1777000000000015</c:v>
                  </c:pt>
                </c:numCache>
              </c:numRef>
            </c:plus>
            <c:minus>
              <c:numRef>
                <c:f>'pH lático acetona'!$BH$4:$BH$8</c:f>
                <c:numCache>
                  <c:formatCode>General</c:formatCode>
                  <c:ptCount val="5"/>
                  <c:pt idx="0">
                    <c:v>9.1777000000000015</c:v>
                  </c:pt>
                  <c:pt idx="1">
                    <c:v>9.1777000000000015</c:v>
                  </c:pt>
                  <c:pt idx="2">
                    <c:v>9.1777000000000015</c:v>
                  </c:pt>
                  <c:pt idx="3">
                    <c:v>9.1777000000000015</c:v>
                  </c:pt>
                  <c:pt idx="4">
                    <c:v>9.1777000000000015</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acetona'!$BG$4:$BG$8</c:f>
              <c:numCache>
                <c:formatCode>0.00</c:formatCode>
                <c:ptCount val="5"/>
                <c:pt idx="0">
                  <c:v>3.5249999999999999</c:v>
                </c:pt>
                <c:pt idx="1">
                  <c:v>4.6749999999999972</c:v>
                </c:pt>
                <c:pt idx="2">
                  <c:v>4.6499999999999995</c:v>
                </c:pt>
                <c:pt idx="3">
                  <c:v>5.6249999999999956</c:v>
                </c:pt>
                <c:pt idx="4">
                  <c:v>5.375</c:v>
                </c:pt>
              </c:numCache>
            </c:numRef>
          </c:yVal>
          <c:smooth val="0"/>
          <c:extLst xmlns:c16r2="http://schemas.microsoft.com/office/drawing/2015/06/chart">
            <c:ext xmlns:c16="http://schemas.microsoft.com/office/drawing/2014/chart" uri="{C3380CC4-5D6E-409C-BE32-E72D297353CC}">
              <c16:uniqueId val="{00000004-F5F4-4615-9B4E-A14F6DA45616}"/>
            </c:ext>
          </c:extLst>
        </c:ser>
        <c:ser>
          <c:idx val="5"/>
          <c:order val="5"/>
          <c:tx>
            <c:strRef>
              <c:f>'pH lático acetona'!$S$3</c:f>
              <c:strCache>
                <c:ptCount val="1"/>
                <c:pt idx="0">
                  <c:v>GSR AG1051</c:v>
                </c:pt>
              </c:strCache>
            </c:strRef>
          </c:tx>
          <c:spPr>
            <a:ln w="19050">
              <a:solidFill>
                <a:schemeClr val="tx1"/>
              </a:solidFill>
              <a:prstDash val="dash"/>
            </a:ln>
          </c:spPr>
          <c:marker>
            <c:symbol val="triangle"/>
            <c:size val="7"/>
            <c:spPr>
              <a:solidFill>
                <a:srgbClr val="FFFF00"/>
              </a:solidFill>
              <a:ln>
                <a:solidFill>
                  <a:schemeClr val="tx1"/>
                </a:solidFill>
              </a:ln>
            </c:spPr>
          </c:marker>
          <c:errBars>
            <c:errDir val="y"/>
            <c:errBarType val="both"/>
            <c:errValType val="cust"/>
            <c:noEndCap val="0"/>
            <c:plus>
              <c:numRef>
                <c:f>'pH lático acetona'!$BJ$4:$BJ$8</c:f>
                <c:numCache>
                  <c:formatCode>General</c:formatCode>
                  <c:ptCount val="5"/>
                  <c:pt idx="0">
                    <c:v>9.1777000000000015</c:v>
                  </c:pt>
                  <c:pt idx="1">
                    <c:v>9.1777000000000015</c:v>
                  </c:pt>
                  <c:pt idx="2">
                    <c:v>9.1777000000000015</c:v>
                  </c:pt>
                  <c:pt idx="3">
                    <c:v>9.1777000000000015</c:v>
                  </c:pt>
                  <c:pt idx="4">
                    <c:v>9.1777000000000015</c:v>
                  </c:pt>
                </c:numCache>
              </c:numRef>
            </c:plus>
            <c:minus>
              <c:numRef>
                <c:f>'pH lático acetona'!$BJ$4:$BJ$8</c:f>
                <c:numCache>
                  <c:formatCode>General</c:formatCode>
                  <c:ptCount val="5"/>
                  <c:pt idx="0">
                    <c:v>9.1777000000000015</c:v>
                  </c:pt>
                  <c:pt idx="1">
                    <c:v>9.1777000000000015</c:v>
                  </c:pt>
                  <c:pt idx="2">
                    <c:v>9.1777000000000015</c:v>
                  </c:pt>
                  <c:pt idx="3">
                    <c:v>9.1777000000000015</c:v>
                  </c:pt>
                  <c:pt idx="4">
                    <c:v>9.1777000000000015</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acetona'!$BI$4:$BI$8</c:f>
              <c:numCache>
                <c:formatCode>0.00</c:formatCode>
                <c:ptCount val="5"/>
                <c:pt idx="0">
                  <c:v>6.0750000000000002</c:v>
                </c:pt>
                <c:pt idx="1">
                  <c:v>42.5</c:v>
                </c:pt>
                <c:pt idx="2">
                  <c:v>41.325000000000003</c:v>
                </c:pt>
                <c:pt idx="3">
                  <c:v>74</c:v>
                </c:pt>
                <c:pt idx="4">
                  <c:v>70.974999999999994</c:v>
                </c:pt>
              </c:numCache>
            </c:numRef>
          </c:yVal>
          <c:smooth val="0"/>
          <c:extLst xmlns:c16r2="http://schemas.microsoft.com/office/drawing/2015/06/chart">
            <c:ext xmlns:c16="http://schemas.microsoft.com/office/drawing/2014/chart" uri="{C3380CC4-5D6E-409C-BE32-E72D297353CC}">
              <c16:uniqueId val="{00000005-F5F4-4615-9B4E-A14F6DA45616}"/>
            </c:ext>
          </c:extLst>
        </c:ser>
        <c:dLbls>
          <c:showLegendKey val="0"/>
          <c:showVal val="0"/>
          <c:showCatName val="0"/>
          <c:showSerName val="0"/>
          <c:showPercent val="0"/>
          <c:showBubbleSize val="0"/>
        </c:dLbls>
        <c:axId val="190582216"/>
        <c:axId val="190576336"/>
      </c:scatterChart>
      <c:valAx>
        <c:axId val="190582216"/>
        <c:scaling>
          <c:orientation val="minMax"/>
          <c:max val="125"/>
          <c:min val="0"/>
        </c:scaling>
        <c:delete val="0"/>
        <c:axPos val="b"/>
        <c:title>
          <c:tx>
            <c:rich>
              <a:bodyPr/>
              <a:lstStyle/>
              <a:p>
                <a:pPr>
                  <a:defRPr/>
                </a:pPr>
                <a:r>
                  <a:rPr lang="pt-BR" dirty="0"/>
                  <a:t>Time</a:t>
                </a:r>
                <a:r>
                  <a:rPr lang="pt-BR" baseline="0" dirty="0"/>
                  <a:t> </a:t>
                </a:r>
                <a:r>
                  <a:rPr lang="pt-BR" baseline="0" dirty="0" err="1"/>
                  <a:t>of</a:t>
                </a:r>
                <a:r>
                  <a:rPr lang="pt-BR" baseline="0" dirty="0"/>
                  <a:t> </a:t>
                </a:r>
                <a:r>
                  <a:rPr lang="pt-BR" baseline="0" dirty="0" err="1"/>
                  <a:t>storage</a:t>
                </a:r>
                <a:r>
                  <a:rPr lang="pt-BR" dirty="0"/>
                  <a:t> (</a:t>
                </a:r>
                <a:r>
                  <a:rPr lang="pt-BR" dirty="0" err="1"/>
                  <a:t>days</a:t>
                </a:r>
                <a:r>
                  <a:rPr lang="pt-BR" dirty="0"/>
                  <a:t>)</a:t>
                </a:r>
              </a:p>
            </c:rich>
          </c:tx>
          <c:layout>
            <c:manualLayout>
              <c:xMode val="edge"/>
              <c:yMode val="edge"/>
              <c:x val="0.35541549927523652"/>
              <c:y val="0.76093826876378845"/>
            </c:manualLayout>
          </c:layout>
          <c:overlay val="0"/>
        </c:title>
        <c:numFmt formatCode="General" sourceLinked="1"/>
        <c:majorTickMark val="out"/>
        <c:minorTickMark val="none"/>
        <c:tickLblPos val="nextTo"/>
        <c:spPr>
          <a:ln w="19050">
            <a:solidFill>
              <a:schemeClr val="tx1"/>
            </a:solidFill>
          </a:ln>
        </c:spPr>
        <c:crossAx val="190576336"/>
        <c:crosses val="autoZero"/>
        <c:crossBetween val="midCat"/>
        <c:majorUnit val="30"/>
      </c:valAx>
      <c:valAx>
        <c:axId val="190576336"/>
        <c:scaling>
          <c:orientation val="minMax"/>
          <c:max val="122"/>
          <c:min val="0"/>
        </c:scaling>
        <c:delete val="0"/>
        <c:axPos val="l"/>
        <c:title>
          <c:tx>
            <c:rich>
              <a:bodyPr rot="-5400000" vert="horz"/>
              <a:lstStyle/>
              <a:p>
                <a:pPr algn="ctr" rtl="0">
                  <a:defRPr/>
                </a:pPr>
                <a:r>
                  <a:rPr lang="pt-BR" dirty="0" err="1"/>
                  <a:t>Acetone</a:t>
                </a:r>
                <a:r>
                  <a:rPr lang="pt-BR" dirty="0"/>
                  <a:t> (mg/kg</a:t>
                </a:r>
                <a:r>
                  <a:rPr lang="pt-BR" baseline="0" dirty="0"/>
                  <a:t> DM</a:t>
                </a:r>
                <a:r>
                  <a:rPr lang="pt-BR" dirty="0"/>
                  <a:t>)</a:t>
                </a:r>
              </a:p>
            </c:rich>
          </c:tx>
          <c:layout>
            <c:manualLayout>
              <c:xMode val="edge"/>
              <c:yMode val="edge"/>
              <c:x val="9.8984167894731745E-3"/>
              <c:y val="0.17874648600397047"/>
            </c:manualLayout>
          </c:layout>
          <c:overlay val="0"/>
        </c:title>
        <c:numFmt formatCode="#,##0" sourceLinked="0"/>
        <c:majorTickMark val="out"/>
        <c:minorTickMark val="none"/>
        <c:tickLblPos val="nextTo"/>
        <c:spPr>
          <a:ln w="19050">
            <a:solidFill>
              <a:schemeClr val="tx1"/>
            </a:solidFill>
          </a:ln>
        </c:spPr>
        <c:crossAx val="190582216"/>
        <c:crosses val="autoZero"/>
        <c:crossBetween val="midCat"/>
        <c:majorUnit val="20"/>
        <c:minorUnit val="0.5"/>
      </c:valAx>
      <c:spPr>
        <a:noFill/>
        <a:ln>
          <a:noFill/>
        </a:ln>
      </c:spPr>
    </c:plotArea>
    <c:plotVisOnly val="1"/>
    <c:dispBlanksAs val="gap"/>
    <c:showDLblsOverMax val="0"/>
  </c:chart>
  <c:spPr>
    <a:noFill/>
    <a:ln>
      <a:noFill/>
    </a:ln>
  </c:spPr>
  <c:txPr>
    <a:bodyPr/>
    <a:lstStyle/>
    <a:p>
      <a:pPr>
        <a:defRPr b="0"/>
      </a:pPr>
      <a:endParaRPr lang="pt-B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855219244383444"/>
          <c:y val="2.5393086525719564E-2"/>
          <c:w val="0.8171934879178836"/>
          <c:h val="0.67174560720354548"/>
        </c:manualLayout>
      </c:layout>
      <c:scatterChart>
        <c:scatterStyle val="lineMarker"/>
        <c:varyColors val="0"/>
        <c:ser>
          <c:idx val="0"/>
          <c:order val="0"/>
          <c:tx>
            <c:strRef>
              <c:f>'Lactatoetila acético butanodiol'!$I$3</c:f>
              <c:strCache>
                <c:ptCount val="1"/>
                <c:pt idx="0">
                  <c:v>PI IAC8390</c:v>
                </c:pt>
              </c:strCache>
            </c:strRef>
          </c:tx>
          <c:spPr>
            <a:ln w="19050">
              <a:solidFill>
                <a:schemeClr val="tx1"/>
              </a:solidFill>
            </a:ln>
          </c:spPr>
          <c:marker>
            <c:symbol val="circle"/>
            <c:size val="7"/>
            <c:spPr>
              <a:solidFill>
                <a:srgbClr val="FF6600"/>
              </a:solidFill>
              <a:ln>
                <a:solidFill>
                  <a:schemeClr val="tx1"/>
                </a:solidFill>
              </a:ln>
            </c:spPr>
          </c:marker>
          <c:errBars>
            <c:errDir val="y"/>
            <c:errBarType val="both"/>
            <c:errValType val="cust"/>
            <c:noEndCap val="0"/>
            <c:plus>
              <c:numRef>
                <c:f>'Lactatoetila acético butanodiol'!$AZ$4:$AZ$8</c:f>
                <c:numCache>
                  <c:formatCode>General</c:formatCode>
                  <c:ptCount val="5"/>
                  <c:pt idx="0">
                    <c:v>1531.11</c:v>
                  </c:pt>
                  <c:pt idx="1">
                    <c:v>1531.11</c:v>
                  </c:pt>
                  <c:pt idx="2">
                    <c:v>1531.11</c:v>
                  </c:pt>
                  <c:pt idx="3">
                    <c:v>1531.11</c:v>
                  </c:pt>
                  <c:pt idx="4">
                    <c:v>1531.11</c:v>
                  </c:pt>
                </c:numCache>
              </c:numRef>
            </c:plus>
            <c:minus>
              <c:numRef>
                <c:f>'Lactatoetila acético butanodiol'!$AZ$4:$AZ$8</c:f>
                <c:numCache>
                  <c:formatCode>General</c:formatCode>
                  <c:ptCount val="5"/>
                  <c:pt idx="0">
                    <c:v>1531.11</c:v>
                  </c:pt>
                  <c:pt idx="1">
                    <c:v>1531.11</c:v>
                  </c:pt>
                  <c:pt idx="2">
                    <c:v>1531.11</c:v>
                  </c:pt>
                  <c:pt idx="3">
                    <c:v>1531.11</c:v>
                  </c:pt>
                  <c:pt idx="4">
                    <c:v>1531.11</c:v>
                  </c:pt>
                </c:numCache>
              </c:numRef>
            </c:minus>
          </c:errBars>
          <c:xVal>
            <c:numRef>
              <c:f>'Lactatoetila acético butanodiol'!$H$4:$H$8</c:f>
              <c:numCache>
                <c:formatCode>General</c:formatCode>
                <c:ptCount val="5"/>
                <c:pt idx="0">
                  <c:v>0</c:v>
                </c:pt>
                <c:pt idx="1">
                  <c:v>7</c:v>
                </c:pt>
                <c:pt idx="2">
                  <c:v>21</c:v>
                </c:pt>
                <c:pt idx="3">
                  <c:v>60</c:v>
                </c:pt>
                <c:pt idx="4">
                  <c:v>120</c:v>
                </c:pt>
              </c:numCache>
            </c:numRef>
          </c:xVal>
          <c:yVal>
            <c:numRef>
              <c:f>'Lactatoetila acético butanodiol'!$AY$4:$AY$8</c:f>
              <c:numCache>
                <c:formatCode>0</c:formatCode>
                <c:ptCount val="5"/>
                <c:pt idx="0">
                  <c:v>164.25</c:v>
                </c:pt>
                <c:pt idx="1">
                  <c:v>1221.58</c:v>
                </c:pt>
                <c:pt idx="2">
                  <c:v>1328.6799999999998</c:v>
                </c:pt>
                <c:pt idx="3">
                  <c:v>1642.03</c:v>
                </c:pt>
                <c:pt idx="4">
                  <c:v>1726.23</c:v>
                </c:pt>
              </c:numCache>
            </c:numRef>
          </c:yVal>
          <c:smooth val="0"/>
          <c:extLst xmlns:c16r2="http://schemas.microsoft.com/office/drawing/2015/06/chart">
            <c:ext xmlns:c16="http://schemas.microsoft.com/office/drawing/2014/chart" uri="{C3380CC4-5D6E-409C-BE32-E72D297353CC}">
              <c16:uniqueId val="{00000000-44E8-43FA-A2D3-38606A627085}"/>
            </c:ext>
          </c:extLst>
        </c:ser>
        <c:ser>
          <c:idx val="1"/>
          <c:order val="1"/>
          <c:tx>
            <c:strRef>
              <c:f>'Lactatoetila acético butanodiol'!$K$3</c:f>
              <c:strCache>
                <c:ptCount val="1"/>
                <c:pt idx="0">
                  <c:v>GU IAC8390</c:v>
                </c:pt>
              </c:strCache>
            </c:strRef>
          </c:tx>
          <c:spPr>
            <a:ln w="19050">
              <a:solidFill>
                <a:schemeClr val="tx1"/>
              </a:solidFill>
            </a:ln>
          </c:spPr>
          <c:marker>
            <c:symbol val="square"/>
            <c:size val="7"/>
            <c:spPr>
              <a:solidFill>
                <a:srgbClr val="FF6600"/>
              </a:solidFill>
              <a:ln>
                <a:solidFill>
                  <a:schemeClr val="tx1"/>
                </a:solidFill>
              </a:ln>
            </c:spPr>
          </c:marker>
          <c:errBars>
            <c:errDir val="y"/>
            <c:errBarType val="both"/>
            <c:errValType val="cust"/>
            <c:noEndCap val="0"/>
            <c:plus>
              <c:numRef>
                <c:f>'Lactatoetila acético butanodiol'!$BB$4:$BB$8</c:f>
                <c:numCache>
                  <c:formatCode>General</c:formatCode>
                  <c:ptCount val="5"/>
                  <c:pt idx="0">
                    <c:v>1755.1599999999999</c:v>
                  </c:pt>
                  <c:pt idx="1">
                    <c:v>1531.11</c:v>
                  </c:pt>
                  <c:pt idx="2">
                    <c:v>1531.11</c:v>
                  </c:pt>
                  <c:pt idx="3">
                    <c:v>1531.11</c:v>
                  </c:pt>
                  <c:pt idx="4">
                    <c:v>1531.11</c:v>
                  </c:pt>
                </c:numCache>
              </c:numRef>
            </c:plus>
            <c:minus>
              <c:numRef>
                <c:f>'Lactatoetila acético butanodiol'!$BB$4:$BB$8</c:f>
                <c:numCache>
                  <c:formatCode>General</c:formatCode>
                  <c:ptCount val="5"/>
                  <c:pt idx="0">
                    <c:v>1755.1599999999999</c:v>
                  </c:pt>
                  <c:pt idx="1">
                    <c:v>1531.11</c:v>
                  </c:pt>
                  <c:pt idx="2">
                    <c:v>1531.11</c:v>
                  </c:pt>
                  <c:pt idx="3">
                    <c:v>1531.11</c:v>
                  </c:pt>
                  <c:pt idx="4">
                    <c:v>1531.11</c:v>
                  </c:pt>
                </c:numCache>
              </c:numRef>
            </c:minus>
          </c:errBars>
          <c:xVal>
            <c:numRef>
              <c:f>'Lactatoetila acético butanodiol'!$H$4:$H$8</c:f>
              <c:numCache>
                <c:formatCode>General</c:formatCode>
                <c:ptCount val="5"/>
                <c:pt idx="0">
                  <c:v>0</c:v>
                </c:pt>
                <c:pt idx="1">
                  <c:v>7</c:v>
                </c:pt>
                <c:pt idx="2">
                  <c:v>21</c:v>
                </c:pt>
                <c:pt idx="3">
                  <c:v>60</c:v>
                </c:pt>
                <c:pt idx="4">
                  <c:v>120</c:v>
                </c:pt>
              </c:numCache>
            </c:numRef>
          </c:xVal>
          <c:yVal>
            <c:numRef>
              <c:f>'Lactatoetila acético butanodiol'!$BA$4:$BA$8</c:f>
              <c:numCache>
                <c:formatCode>0</c:formatCode>
                <c:ptCount val="5"/>
                <c:pt idx="0">
                  <c:v>152.89000000000001</c:v>
                </c:pt>
                <c:pt idx="1">
                  <c:v>393.5</c:v>
                </c:pt>
                <c:pt idx="2">
                  <c:v>563.65</c:v>
                </c:pt>
                <c:pt idx="3">
                  <c:v>566.9</c:v>
                </c:pt>
                <c:pt idx="4">
                  <c:v>683.05</c:v>
                </c:pt>
              </c:numCache>
            </c:numRef>
          </c:yVal>
          <c:smooth val="0"/>
          <c:extLst xmlns:c16r2="http://schemas.microsoft.com/office/drawing/2015/06/chart">
            <c:ext xmlns:c16="http://schemas.microsoft.com/office/drawing/2014/chart" uri="{C3380CC4-5D6E-409C-BE32-E72D297353CC}">
              <c16:uniqueId val="{00000001-44E8-43FA-A2D3-38606A627085}"/>
            </c:ext>
          </c:extLst>
        </c:ser>
        <c:ser>
          <c:idx val="2"/>
          <c:order val="2"/>
          <c:tx>
            <c:strRef>
              <c:f>'Lactatoetila acético butanodiol'!$M$3</c:f>
              <c:strCache>
                <c:ptCount val="1"/>
                <c:pt idx="0">
                  <c:v>GSR IAC8390</c:v>
                </c:pt>
              </c:strCache>
            </c:strRef>
          </c:tx>
          <c:spPr>
            <a:ln w="19050">
              <a:solidFill>
                <a:schemeClr val="tx1"/>
              </a:solidFill>
            </a:ln>
          </c:spPr>
          <c:marker>
            <c:symbol val="triangle"/>
            <c:size val="7"/>
            <c:spPr>
              <a:solidFill>
                <a:srgbClr val="FF6600"/>
              </a:solidFill>
              <a:ln>
                <a:solidFill>
                  <a:schemeClr val="tx1"/>
                </a:solidFill>
              </a:ln>
            </c:spPr>
          </c:marker>
          <c:errBars>
            <c:errDir val="y"/>
            <c:errBarType val="both"/>
            <c:errValType val="cust"/>
            <c:noEndCap val="0"/>
            <c:plus>
              <c:numRef>
                <c:f>'Lactatoetila acético butanodiol'!$BD$4:$BD$8</c:f>
                <c:numCache>
                  <c:formatCode>General</c:formatCode>
                  <c:ptCount val="5"/>
                  <c:pt idx="0">
                    <c:v>1531.11</c:v>
                  </c:pt>
                  <c:pt idx="1">
                    <c:v>1531.11</c:v>
                  </c:pt>
                  <c:pt idx="2">
                    <c:v>1531.11</c:v>
                  </c:pt>
                  <c:pt idx="3">
                    <c:v>1531.11</c:v>
                  </c:pt>
                  <c:pt idx="4">
                    <c:v>1531.11</c:v>
                  </c:pt>
                </c:numCache>
              </c:numRef>
            </c:plus>
            <c:minus>
              <c:numRef>
                <c:f>'Lactatoetila acético butanodiol'!$BD$4:$BD$8</c:f>
                <c:numCache>
                  <c:formatCode>General</c:formatCode>
                  <c:ptCount val="5"/>
                  <c:pt idx="0">
                    <c:v>1531.11</c:v>
                  </c:pt>
                  <c:pt idx="1">
                    <c:v>1531.11</c:v>
                  </c:pt>
                  <c:pt idx="2">
                    <c:v>1531.11</c:v>
                  </c:pt>
                  <c:pt idx="3">
                    <c:v>1531.11</c:v>
                  </c:pt>
                  <c:pt idx="4">
                    <c:v>1531.11</c:v>
                  </c:pt>
                </c:numCache>
              </c:numRef>
            </c:minus>
          </c:errBars>
          <c:xVal>
            <c:numRef>
              <c:f>'Lactatoetila acético butanodiol'!$H$4:$H$8</c:f>
              <c:numCache>
                <c:formatCode>General</c:formatCode>
                <c:ptCount val="5"/>
                <c:pt idx="0">
                  <c:v>0</c:v>
                </c:pt>
                <c:pt idx="1">
                  <c:v>7</c:v>
                </c:pt>
                <c:pt idx="2">
                  <c:v>21</c:v>
                </c:pt>
                <c:pt idx="3">
                  <c:v>60</c:v>
                </c:pt>
                <c:pt idx="4">
                  <c:v>120</c:v>
                </c:pt>
              </c:numCache>
            </c:numRef>
          </c:xVal>
          <c:yVal>
            <c:numRef>
              <c:f>'Lactatoetila acético butanodiol'!$BC$4:$BC$8</c:f>
              <c:numCache>
                <c:formatCode>0</c:formatCode>
                <c:ptCount val="5"/>
                <c:pt idx="0">
                  <c:v>48.375</c:v>
                </c:pt>
                <c:pt idx="1">
                  <c:v>10624</c:v>
                </c:pt>
                <c:pt idx="2">
                  <c:v>10546</c:v>
                </c:pt>
                <c:pt idx="3">
                  <c:v>10349</c:v>
                </c:pt>
                <c:pt idx="4">
                  <c:v>9409.75</c:v>
                </c:pt>
              </c:numCache>
            </c:numRef>
          </c:yVal>
          <c:smooth val="0"/>
          <c:extLst xmlns:c16r2="http://schemas.microsoft.com/office/drawing/2015/06/chart">
            <c:ext xmlns:c16="http://schemas.microsoft.com/office/drawing/2014/chart" uri="{C3380CC4-5D6E-409C-BE32-E72D297353CC}">
              <c16:uniqueId val="{00000002-44E8-43FA-A2D3-38606A627085}"/>
            </c:ext>
          </c:extLst>
        </c:ser>
        <c:ser>
          <c:idx val="3"/>
          <c:order val="3"/>
          <c:tx>
            <c:strRef>
              <c:f>'Lactatoetila acético butanodiol'!$O$3</c:f>
              <c:strCache>
                <c:ptCount val="1"/>
                <c:pt idx="0">
                  <c:v>PI AG1051</c:v>
                </c:pt>
              </c:strCache>
            </c:strRef>
          </c:tx>
          <c:spPr>
            <a:ln w="19050">
              <a:solidFill>
                <a:schemeClr val="tx1"/>
              </a:solidFill>
              <a:prstDash val="dash"/>
            </a:ln>
          </c:spPr>
          <c:marker>
            <c:symbol val="circle"/>
            <c:size val="7"/>
            <c:spPr>
              <a:solidFill>
                <a:srgbClr val="FFFF00"/>
              </a:solidFill>
              <a:ln>
                <a:solidFill>
                  <a:schemeClr val="tx1"/>
                </a:solidFill>
              </a:ln>
            </c:spPr>
          </c:marker>
          <c:errBars>
            <c:errDir val="y"/>
            <c:errBarType val="both"/>
            <c:errValType val="cust"/>
            <c:noEndCap val="0"/>
            <c:plus>
              <c:numRef>
                <c:f>'Lactatoetila acético butanodiol'!$BF$4:$BF$8</c:f>
                <c:numCache>
                  <c:formatCode>General</c:formatCode>
                  <c:ptCount val="5"/>
                  <c:pt idx="0">
                    <c:v>1531.11</c:v>
                  </c:pt>
                  <c:pt idx="1">
                    <c:v>1531.11</c:v>
                  </c:pt>
                  <c:pt idx="2">
                    <c:v>1531.11</c:v>
                  </c:pt>
                  <c:pt idx="3">
                    <c:v>1531.11</c:v>
                  </c:pt>
                  <c:pt idx="4">
                    <c:v>1531.11</c:v>
                  </c:pt>
                </c:numCache>
              </c:numRef>
            </c:plus>
            <c:minus>
              <c:numRef>
                <c:f>'Lactatoetila acético butanodiol'!$BF$4:$BF$8</c:f>
                <c:numCache>
                  <c:formatCode>General</c:formatCode>
                  <c:ptCount val="5"/>
                  <c:pt idx="0">
                    <c:v>1531.11</c:v>
                  </c:pt>
                  <c:pt idx="1">
                    <c:v>1531.11</c:v>
                  </c:pt>
                  <c:pt idx="2">
                    <c:v>1531.11</c:v>
                  </c:pt>
                  <c:pt idx="3">
                    <c:v>1531.11</c:v>
                  </c:pt>
                  <c:pt idx="4">
                    <c:v>1531.11</c:v>
                  </c:pt>
                </c:numCache>
              </c:numRef>
            </c:minus>
          </c:errBars>
          <c:xVal>
            <c:numRef>
              <c:f>'Lactatoetila acético butanodiol'!$H$4:$H$8</c:f>
              <c:numCache>
                <c:formatCode>General</c:formatCode>
                <c:ptCount val="5"/>
                <c:pt idx="0">
                  <c:v>0</c:v>
                </c:pt>
                <c:pt idx="1">
                  <c:v>7</c:v>
                </c:pt>
                <c:pt idx="2">
                  <c:v>21</c:v>
                </c:pt>
                <c:pt idx="3">
                  <c:v>60</c:v>
                </c:pt>
                <c:pt idx="4">
                  <c:v>120</c:v>
                </c:pt>
              </c:numCache>
            </c:numRef>
          </c:xVal>
          <c:yVal>
            <c:numRef>
              <c:f>'Lactatoetila acético butanodiol'!$BE$4:$BE$8</c:f>
              <c:numCache>
                <c:formatCode>0</c:formatCode>
                <c:ptCount val="5"/>
                <c:pt idx="0">
                  <c:v>100.35</c:v>
                </c:pt>
                <c:pt idx="1">
                  <c:v>309.83</c:v>
                </c:pt>
                <c:pt idx="2">
                  <c:v>369.08</c:v>
                </c:pt>
                <c:pt idx="3">
                  <c:v>836.75</c:v>
                </c:pt>
                <c:pt idx="4">
                  <c:v>802.75</c:v>
                </c:pt>
              </c:numCache>
            </c:numRef>
          </c:yVal>
          <c:smooth val="0"/>
          <c:extLst xmlns:c16r2="http://schemas.microsoft.com/office/drawing/2015/06/chart">
            <c:ext xmlns:c16="http://schemas.microsoft.com/office/drawing/2014/chart" uri="{C3380CC4-5D6E-409C-BE32-E72D297353CC}">
              <c16:uniqueId val="{00000003-44E8-43FA-A2D3-38606A627085}"/>
            </c:ext>
          </c:extLst>
        </c:ser>
        <c:ser>
          <c:idx val="4"/>
          <c:order val="4"/>
          <c:tx>
            <c:strRef>
              <c:f>'Lactatoetila acético butanodiol'!$Q$3</c:f>
              <c:strCache>
                <c:ptCount val="1"/>
                <c:pt idx="0">
                  <c:v>GU AG1051</c:v>
                </c:pt>
              </c:strCache>
            </c:strRef>
          </c:tx>
          <c:spPr>
            <a:ln w="19050">
              <a:solidFill>
                <a:schemeClr val="tx1"/>
              </a:solidFill>
              <a:prstDash val="dash"/>
            </a:ln>
          </c:spPr>
          <c:marker>
            <c:symbol val="square"/>
            <c:size val="7"/>
            <c:spPr>
              <a:solidFill>
                <a:srgbClr val="FFFF00"/>
              </a:solidFill>
              <a:ln>
                <a:solidFill>
                  <a:schemeClr val="tx1"/>
                </a:solidFill>
              </a:ln>
            </c:spPr>
          </c:marker>
          <c:errBars>
            <c:errDir val="y"/>
            <c:errBarType val="both"/>
            <c:errValType val="cust"/>
            <c:noEndCap val="0"/>
            <c:plus>
              <c:numRef>
                <c:f>'Lactatoetila acético butanodiol'!$BH$4:$BH$8</c:f>
                <c:numCache>
                  <c:formatCode>General</c:formatCode>
                  <c:ptCount val="5"/>
                  <c:pt idx="0">
                    <c:v>1531.11</c:v>
                  </c:pt>
                  <c:pt idx="1">
                    <c:v>1531.11</c:v>
                  </c:pt>
                  <c:pt idx="2">
                    <c:v>1531.11</c:v>
                  </c:pt>
                  <c:pt idx="3">
                    <c:v>1531.11</c:v>
                  </c:pt>
                  <c:pt idx="4">
                    <c:v>1531.11</c:v>
                  </c:pt>
                </c:numCache>
              </c:numRef>
            </c:plus>
            <c:minus>
              <c:numRef>
                <c:f>'Lactatoetila acético butanodiol'!$BH$4:$BH$8</c:f>
                <c:numCache>
                  <c:formatCode>General</c:formatCode>
                  <c:ptCount val="5"/>
                  <c:pt idx="0">
                    <c:v>1531.11</c:v>
                  </c:pt>
                  <c:pt idx="1">
                    <c:v>1531.11</c:v>
                  </c:pt>
                  <c:pt idx="2">
                    <c:v>1531.11</c:v>
                  </c:pt>
                  <c:pt idx="3">
                    <c:v>1531.11</c:v>
                  </c:pt>
                  <c:pt idx="4">
                    <c:v>1531.11</c:v>
                  </c:pt>
                </c:numCache>
              </c:numRef>
            </c:minus>
          </c:errBars>
          <c:xVal>
            <c:numRef>
              <c:f>'Lactatoetila acético butanodiol'!$H$4:$H$8</c:f>
              <c:numCache>
                <c:formatCode>General</c:formatCode>
                <c:ptCount val="5"/>
                <c:pt idx="0">
                  <c:v>0</c:v>
                </c:pt>
                <c:pt idx="1">
                  <c:v>7</c:v>
                </c:pt>
                <c:pt idx="2">
                  <c:v>21</c:v>
                </c:pt>
                <c:pt idx="3">
                  <c:v>60</c:v>
                </c:pt>
                <c:pt idx="4">
                  <c:v>120</c:v>
                </c:pt>
              </c:numCache>
            </c:numRef>
          </c:xVal>
          <c:yVal>
            <c:numRef>
              <c:f>'Lactatoetila acético butanodiol'!$BG$4:$BG$8</c:f>
              <c:numCache>
                <c:formatCode>0</c:formatCode>
                <c:ptCount val="5"/>
                <c:pt idx="0">
                  <c:v>51.725000000000023</c:v>
                </c:pt>
                <c:pt idx="1">
                  <c:v>915.62</c:v>
                </c:pt>
                <c:pt idx="2">
                  <c:v>980.2</c:v>
                </c:pt>
                <c:pt idx="3">
                  <c:v>1077.8</c:v>
                </c:pt>
                <c:pt idx="4">
                  <c:v>1069.3699999999999</c:v>
                </c:pt>
              </c:numCache>
            </c:numRef>
          </c:yVal>
          <c:smooth val="0"/>
          <c:extLst xmlns:c16r2="http://schemas.microsoft.com/office/drawing/2015/06/chart">
            <c:ext xmlns:c16="http://schemas.microsoft.com/office/drawing/2014/chart" uri="{C3380CC4-5D6E-409C-BE32-E72D297353CC}">
              <c16:uniqueId val="{00000004-44E8-43FA-A2D3-38606A627085}"/>
            </c:ext>
          </c:extLst>
        </c:ser>
        <c:ser>
          <c:idx val="5"/>
          <c:order val="5"/>
          <c:tx>
            <c:strRef>
              <c:f>'Lactatoetila acético butanodiol'!$S$3</c:f>
              <c:strCache>
                <c:ptCount val="1"/>
                <c:pt idx="0">
                  <c:v>GSR AG1051</c:v>
                </c:pt>
              </c:strCache>
            </c:strRef>
          </c:tx>
          <c:spPr>
            <a:ln w="19050">
              <a:solidFill>
                <a:schemeClr val="tx1"/>
              </a:solidFill>
              <a:prstDash val="dash"/>
            </a:ln>
          </c:spPr>
          <c:marker>
            <c:symbol val="triangle"/>
            <c:size val="7"/>
            <c:spPr>
              <a:solidFill>
                <a:srgbClr val="FFFF00"/>
              </a:solidFill>
              <a:ln>
                <a:solidFill>
                  <a:schemeClr val="tx1"/>
                </a:solidFill>
              </a:ln>
            </c:spPr>
          </c:marker>
          <c:errBars>
            <c:errDir val="y"/>
            <c:errBarType val="both"/>
            <c:errValType val="cust"/>
            <c:noEndCap val="0"/>
            <c:plus>
              <c:numRef>
                <c:f>'Lactatoetila acético butanodiol'!$BJ$4:$BJ$8</c:f>
                <c:numCache>
                  <c:formatCode>General</c:formatCode>
                  <c:ptCount val="5"/>
                  <c:pt idx="0">
                    <c:v>1531.11</c:v>
                  </c:pt>
                  <c:pt idx="1">
                    <c:v>1531.11</c:v>
                  </c:pt>
                  <c:pt idx="2">
                    <c:v>1531.11</c:v>
                  </c:pt>
                  <c:pt idx="3">
                    <c:v>1531.11</c:v>
                  </c:pt>
                  <c:pt idx="4">
                    <c:v>1531.11</c:v>
                  </c:pt>
                </c:numCache>
              </c:numRef>
            </c:plus>
            <c:minus>
              <c:numRef>
                <c:f>'Lactatoetila acético butanodiol'!$BJ$4:$BJ$8</c:f>
                <c:numCache>
                  <c:formatCode>General</c:formatCode>
                  <c:ptCount val="5"/>
                  <c:pt idx="0">
                    <c:v>1531.11</c:v>
                  </c:pt>
                  <c:pt idx="1">
                    <c:v>1531.11</c:v>
                  </c:pt>
                  <c:pt idx="2">
                    <c:v>1531.11</c:v>
                  </c:pt>
                  <c:pt idx="3">
                    <c:v>1531.11</c:v>
                  </c:pt>
                  <c:pt idx="4">
                    <c:v>1531.11</c:v>
                  </c:pt>
                </c:numCache>
              </c:numRef>
            </c:minus>
          </c:errBars>
          <c:xVal>
            <c:numRef>
              <c:f>'Lactatoetila acético butanodiol'!$H$4:$H$8</c:f>
              <c:numCache>
                <c:formatCode>General</c:formatCode>
                <c:ptCount val="5"/>
                <c:pt idx="0">
                  <c:v>0</c:v>
                </c:pt>
                <c:pt idx="1">
                  <c:v>7</c:v>
                </c:pt>
                <c:pt idx="2">
                  <c:v>21</c:v>
                </c:pt>
                <c:pt idx="3">
                  <c:v>60</c:v>
                </c:pt>
                <c:pt idx="4">
                  <c:v>120</c:v>
                </c:pt>
              </c:numCache>
            </c:numRef>
          </c:xVal>
          <c:yVal>
            <c:numRef>
              <c:f>'Lactatoetila acético butanodiol'!$BI$4:$BI$8</c:f>
              <c:numCache>
                <c:formatCode>0</c:formatCode>
                <c:ptCount val="5"/>
                <c:pt idx="0">
                  <c:v>79.024999999999991</c:v>
                </c:pt>
                <c:pt idx="1">
                  <c:v>3573.2799999999997</c:v>
                </c:pt>
                <c:pt idx="2">
                  <c:v>5756.98</c:v>
                </c:pt>
                <c:pt idx="3">
                  <c:v>9709.9499999999935</c:v>
                </c:pt>
                <c:pt idx="4">
                  <c:v>9284.65</c:v>
                </c:pt>
              </c:numCache>
            </c:numRef>
          </c:yVal>
          <c:smooth val="0"/>
          <c:extLst xmlns:c16r2="http://schemas.microsoft.com/office/drawing/2015/06/chart">
            <c:ext xmlns:c16="http://schemas.microsoft.com/office/drawing/2014/chart" uri="{C3380CC4-5D6E-409C-BE32-E72D297353CC}">
              <c16:uniqueId val="{00000005-44E8-43FA-A2D3-38606A627085}"/>
            </c:ext>
          </c:extLst>
        </c:ser>
        <c:dLbls>
          <c:showLegendKey val="0"/>
          <c:showVal val="0"/>
          <c:showCatName val="0"/>
          <c:showSerName val="0"/>
          <c:showPercent val="0"/>
          <c:showBubbleSize val="0"/>
        </c:dLbls>
        <c:axId val="190577120"/>
        <c:axId val="191852560"/>
      </c:scatterChart>
      <c:valAx>
        <c:axId val="190577120"/>
        <c:scaling>
          <c:orientation val="minMax"/>
          <c:max val="125"/>
          <c:min val="0"/>
        </c:scaling>
        <c:delete val="0"/>
        <c:axPos val="b"/>
        <c:title>
          <c:tx>
            <c:rich>
              <a:bodyPr/>
              <a:lstStyle/>
              <a:p>
                <a:pPr>
                  <a:defRPr/>
                </a:pPr>
                <a:r>
                  <a:rPr lang="pt-BR" dirty="0"/>
                  <a:t>Time</a:t>
                </a:r>
                <a:r>
                  <a:rPr lang="pt-BR" baseline="0" dirty="0"/>
                  <a:t> </a:t>
                </a:r>
                <a:r>
                  <a:rPr lang="pt-BR" baseline="0" dirty="0" err="1"/>
                  <a:t>of</a:t>
                </a:r>
                <a:r>
                  <a:rPr lang="pt-BR" baseline="0" dirty="0"/>
                  <a:t> </a:t>
                </a:r>
                <a:r>
                  <a:rPr lang="pt-BR" baseline="0" dirty="0" err="1"/>
                  <a:t>storage</a:t>
                </a:r>
                <a:r>
                  <a:rPr lang="pt-BR" dirty="0"/>
                  <a:t> (</a:t>
                </a:r>
                <a:r>
                  <a:rPr lang="pt-BR" dirty="0" err="1"/>
                  <a:t>days</a:t>
                </a:r>
                <a:r>
                  <a:rPr lang="pt-BR" dirty="0"/>
                  <a:t>)</a:t>
                </a:r>
              </a:p>
            </c:rich>
          </c:tx>
          <c:layout>
            <c:manualLayout>
              <c:xMode val="edge"/>
              <c:yMode val="edge"/>
              <c:x val="0.34930844673656636"/>
              <c:y val="0.76174915138995181"/>
            </c:manualLayout>
          </c:layout>
          <c:overlay val="0"/>
        </c:title>
        <c:numFmt formatCode="General" sourceLinked="1"/>
        <c:majorTickMark val="out"/>
        <c:minorTickMark val="none"/>
        <c:tickLblPos val="nextTo"/>
        <c:spPr>
          <a:ln w="19050">
            <a:solidFill>
              <a:schemeClr val="tx1"/>
            </a:solidFill>
          </a:ln>
        </c:spPr>
        <c:crossAx val="191852560"/>
        <c:crosses val="autoZero"/>
        <c:crossBetween val="midCat"/>
        <c:majorUnit val="30"/>
      </c:valAx>
      <c:valAx>
        <c:axId val="191852560"/>
        <c:scaling>
          <c:orientation val="minMax"/>
          <c:max val="14000"/>
          <c:min val="0"/>
        </c:scaling>
        <c:delete val="0"/>
        <c:axPos val="l"/>
        <c:title>
          <c:tx>
            <c:rich>
              <a:bodyPr rot="-5400000" vert="horz"/>
              <a:lstStyle/>
              <a:p>
                <a:pPr algn="ctr" rtl="0">
                  <a:defRPr/>
                </a:pPr>
                <a:r>
                  <a:rPr lang="en-US" dirty="0"/>
                  <a:t>2,3-Butanodiol (mg/kg DM)</a:t>
                </a:r>
              </a:p>
            </c:rich>
          </c:tx>
          <c:layout>
            <c:manualLayout>
              <c:xMode val="edge"/>
              <c:yMode val="edge"/>
              <c:x val="1.426529675112346E-3"/>
              <c:y val="0.12628008039456895"/>
            </c:manualLayout>
          </c:layout>
          <c:overlay val="0"/>
        </c:title>
        <c:numFmt formatCode="#,##0" sourceLinked="0"/>
        <c:majorTickMark val="out"/>
        <c:minorTickMark val="none"/>
        <c:tickLblPos val="nextTo"/>
        <c:spPr>
          <a:ln w="19050">
            <a:solidFill>
              <a:schemeClr val="tx1"/>
            </a:solidFill>
          </a:ln>
        </c:spPr>
        <c:crossAx val="190577120"/>
        <c:crosses val="autoZero"/>
        <c:crossBetween val="midCat"/>
        <c:majorUnit val="2000"/>
        <c:minorUnit val="0.5"/>
      </c:valAx>
      <c:spPr>
        <a:noFill/>
        <a:ln>
          <a:noFill/>
        </a:ln>
      </c:spPr>
    </c:plotArea>
    <c:plotVisOnly val="1"/>
    <c:dispBlanksAs val="gap"/>
    <c:showDLblsOverMax val="0"/>
  </c:chart>
  <c:spPr>
    <a:noFill/>
    <a:ln>
      <a:noFill/>
    </a:ln>
  </c:spPr>
  <c:txPr>
    <a:bodyPr/>
    <a:lstStyle/>
    <a:p>
      <a:pPr>
        <a:defRPr b="0"/>
      </a:pPr>
      <a:endParaRPr lang="pt-B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79115226337459"/>
          <c:y val="2.570410277662662E-2"/>
          <c:w val="0.84165377981425227"/>
          <c:h val="0.61249546953799305"/>
        </c:manualLayout>
      </c:layout>
      <c:scatterChart>
        <c:scatterStyle val="lineMarker"/>
        <c:varyColors val="0"/>
        <c:ser>
          <c:idx val="0"/>
          <c:order val="0"/>
          <c:tx>
            <c:strRef>
              <c:f>'Acetato alcool etanol'!$I$3</c:f>
              <c:strCache>
                <c:ptCount val="1"/>
                <c:pt idx="0">
                  <c:v>PI IAC8390</c:v>
                </c:pt>
              </c:strCache>
            </c:strRef>
          </c:tx>
          <c:spPr>
            <a:ln w="19050">
              <a:solidFill>
                <a:schemeClr val="tx1"/>
              </a:solidFill>
            </a:ln>
          </c:spPr>
          <c:marker>
            <c:symbol val="circle"/>
            <c:size val="7"/>
            <c:spPr>
              <a:solidFill>
                <a:srgbClr val="FF6600"/>
              </a:solidFill>
              <a:ln>
                <a:solidFill>
                  <a:schemeClr val="tx1"/>
                </a:solidFill>
              </a:ln>
            </c:spPr>
          </c:marker>
          <c:errBars>
            <c:errDir val="y"/>
            <c:errBarType val="both"/>
            <c:errValType val="cust"/>
            <c:noEndCap val="0"/>
            <c:plus>
              <c:numRef>
                <c:f>'Acetato alcool etanol'!$AZ$4:$AZ$8</c:f>
                <c:numCache>
                  <c:formatCode>General</c:formatCode>
                  <c:ptCount val="5"/>
                  <c:pt idx="0">
                    <c:v>8.0370000000000011E-2</c:v>
                  </c:pt>
                  <c:pt idx="1">
                    <c:v>8.0370000000000011E-2</c:v>
                  </c:pt>
                  <c:pt idx="2">
                    <c:v>8.0370000000000011E-2</c:v>
                  </c:pt>
                  <c:pt idx="3">
                    <c:v>8.0370000000000011E-2</c:v>
                  </c:pt>
                  <c:pt idx="4">
                    <c:v>8.0370000000000011E-2</c:v>
                  </c:pt>
                </c:numCache>
              </c:numRef>
            </c:plus>
            <c:minus>
              <c:numRef>
                <c:f>'Acetato alcool etanol'!$AZ$4:$AZ$8</c:f>
                <c:numCache>
                  <c:formatCode>General</c:formatCode>
                  <c:ptCount val="5"/>
                  <c:pt idx="0">
                    <c:v>8.0370000000000011E-2</c:v>
                  </c:pt>
                  <c:pt idx="1">
                    <c:v>8.0370000000000011E-2</c:v>
                  </c:pt>
                  <c:pt idx="2">
                    <c:v>8.0370000000000011E-2</c:v>
                  </c:pt>
                  <c:pt idx="3">
                    <c:v>8.0370000000000011E-2</c:v>
                  </c:pt>
                  <c:pt idx="4">
                    <c:v>8.0370000000000011E-2</c:v>
                  </c:pt>
                </c:numCache>
              </c:numRef>
            </c:minus>
          </c:errBars>
          <c:xVal>
            <c:numRef>
              <c:f>'Acetato alcool etanol'!$H$4:$H$8</c:f>
              <c:numCache>
                <c:formatCode>General</c:formatCode>
                <c:ptCount val="5"/>
                <c:pt idx="0">
                  <c:v>0</c:v>
                </c:pt>
                <c:pt idx="1">
                  <c:v>7</c:v>
                </c:pt>
                <c:pt idx="2">
                  <c:v>21</c:v>
                </c:pt>
                <c:pt idx="3">
                  <c:v>60</c:v>
                </c:pt>
                <c:pt idx="4">
                  <c:v>120</c:v>
                </c:pt>
              </c:numCache>
            </c:numRef>
          </c:xVal>
          <c:yVal>
            <c:numRef>
              <c:f>'Acetato alcool etanol'!$AY$4:$AY$8</c:f>
              <c:numCache>
                <c:formatCode>0.00</c:formatCode>
                <c:ptCount val="5"/>
                <c:pt idx="0">
                  <c:v>8.5000000000000006E-2</c:v>
                </c:pt>
                <c:pt idx="1">
                  <c:v>0.62500000000000033</c:v>
                </c:pt>
                <c:pt idx="2">
                  <c:v>0.60250000000000004</c:v>
                </c:pt>
                <c:pt idx="3">
                  <c:v>0.45250000000000001</c:v>
                </c:pt>
                <c:pt idx="4">
                  <c:v>0.43750000000000017</c:v>
                </c:pt>
              </c:numCache>
            </c:numRef>
          </c:yVal>
          <c:smooth val="0"/>
          <c:extLst xmlns:c16r2="http://schemas.microsoft.com/office/drawing/2015/06/chart">
            <c:ext xmlns:c16="http://schemas.microsoft.com/office/drawing/2014/chart" uri="{C3380CC4-5D6E-409C-BE32-E72D297353CC}">
              <c16:uniqueId val="{00000000-3055-4BC8-BF51-9A231DD51F4C}"/>
            </c:ext>
          </c:extLst>
        </c:ser>
        <c:ser>
          <c:idx val="1"/>
          <c:order val="1"/>
          <c:tx>
            <c:strRef>
              <c:f>'Acetato alcool etanol'!$K$3</c:f>
              <c:strCache>
                <c:ptCount val="1"/>
                <c:pt idx="0">
                  <c:v>GU IAC8390</c:v>
                </c:pt>
              </c:strCache>
            </c:strRef>
          </c:tx>
          <c:spPr>
            <a:ln w="19050">
              <a:solidFill>
                <a:schemeClr val="tx1"/>
              </a:solidFill>
            </a:ln>
          </c:spPr>
          <c:marker>
            <c:symbol val="square"/>
            <c:size val="7"/>
            <c:spPr>
              <a:solidFill>
                <a:srgbClr val="FF6600"/>
              </a:solidFill>
              <a:ln>
                <a:solidFill>
                  <a:schemeClr val="tx1"/>
                </a:solidFill>
              </a:ln>
            </c:spPr>
          </c:marker>
          <c:errBars>
            <c:errDir val="y"/>
            <c:errBarType val="both"/>
            <c:errValType val="cust"/>
            <c:noEndCap val="0"/>
            <c:plus>
              <c:numRef>
                <c:f>'Acetato alcool etanol'!$BB$4:$BB$8</c:f>
                <c:numCache>
                  <c:formatCode>General</c:formatCode>
                  <c:ptCount val="5"/>
                  <c:pt idx="0">
                    <c:v>8.0370000000000011E-2</c:v>
                  </c:pt>
                  <c:pt idx="1">
                    <c:v>8.0370000000000011E-2</c:v>
                  </c:pt>
                  <c:pt idx="2">
                    <c:v>8.0370000000000011E-2</c:v>
                  </c:pt>
                  <c:pt idx="3">
                    <c:v>8.0370000000000011E-2</c:v>
                  </c:pt>
                  <c:pt idx="4">
                    <c:v>8.0370000000000011E-2</c:v>
                  </c:pt>
                </c:numCache>
              </c:numRef>
            </c:plus>
            <c:minus>
              <c:numRef>
                <c:f>'Acetato alcool etanol'!$BB$4:$BB$8</c:f>
                <c:numCache>
                  <c:formatCode>General</c:formatCode>
                  <c:ptCount val="5"/>
                  <c:pt idx="0">
                    <c:v>8.0370000000000011E-2</c:v>
                  </c:pt>
                  <c:pt idx="1">
                    <c:v>8.0370000000000011E-2</c:v>
                  </c:pt>
                  <c:pt idx="2">
                    <c:v>8.0370000000000011E-2</c:v>
                  </c:pt>
                  <c:pt idx="3">
                    <c:v>8.0370000000000011E-2</c:v>
                  </c:pt>
                  <c:pt idx="4">
                    <c:v>8.0370000000000011E-2</c:v>
                  </c:pt>
                </c:numCache>
              </c:numRef>
            </c:minus>
          </c:errBars>
          <c:xVal>
            <c:numRef>
              <c:f>'Acetato alcool etanol'!$H$4:$H$8</c:f>
              <c:numCache>
                <c:formatCode>General</c:formatCode>
                <c:ptCount val="5"/>
                <c:pt idx="0">
                  <c:v>0</c:v>
                </c:pt>
                <c:pt idx="1">
                  <c:v>7</c:v>
                </c:pt>
                <c:pt idx="2">
                  <c:v>21</c:v>
                </c:pt>
                <c:pt idx="3">
                  <c:v>60</c:v>
                </c:pt>
                <c:pt idx="4">
                  <c:v>120</c:v>
                </c:pt>
              </c:numCache>
            </c:numRef>
          </c:xVal>
          <c:yVal>
            <c:numRef>
              <c:f>'Acetato alcool etanol'!$BA$4:$BA$8</c:f>
              <c:numCache>
                <c:formatCode>0.00</c:formatCode>
                <c:ptCount val="5"/>
                <c:pt idx="0">
                  <c:v>4.5000000000000012E-2</c:v>
                </c:pt>
                <c:pt idx="1">
                  <c:v>0.36500000000000021</c:v>
                </c:pt>
                <c:pt idx="2">
                  <c:v>0.45250000000000001</c:v>
                </c:pt>
                <c:pt idx="3">
                  <c:v>0.46750000000000008</c:v>
                </c:pt>
                <c:pt idx="4">
                  <c:v>0.53</c:v>
                </c:pt>
              </c:numCache>
            </c:numRef>
          </c:yVal>
          <c:smooth val="0"/>
          <c:extLst xmlns:c16r2="http://schemas.microsoft.com/office/drawing/2015/06/chart">
            <c:ext xmlns:c16="http://schemas.microsoft.com/office/drawing/2014/chart" uri="{C3380CC4-5D6E-409C-BE32-E72D297353CC}">
              <c16:uniqueId val="{00000001-3055-4BC8-BF51-9A231DD51F4C}"/>
            </c:ext>
          </c:extLst>
        </c:ser>
        <c:ser>
          <c:idx val="2"/>
          <c:order val="2"/>
          <c:tx>
            <c:strRef>
              <c:f>'Acetato alcool etanol'!$M$3</c:f>
              <c:strCache>
                <c:ptCount val="1"/>
                <c:pt idx="0">
                  <c:v>GSR IAC8390</c:v>
                </c:pt>
              </c:strCache>
            </c:strRef>
          </c:tx>
          <c:spPr>
            <a:ln w="19050">
              <a:solidFill>
                <a:schemeClr val="tx1"/>
              </a:solidFill>
            </a:ln>
          </c:spPr>
          <c:marker>
            <c:symbol val="triangle"/>
            <c:size val="7"/>
            <c:spPr>
              <a:solidFill>
                <a:srgbClr val="FF6600"/>
              </a:solidFill>
              <a:ln>
                <a:solidFill>
                  <a:schemeClr val="tx1"/>
                </a:solidFill>
              </a:ln>
            </c:spPr>
          </c:marker>
          <c:errBars>
            <c:errDir val="y"/>
            <c:errBarType val="both"/>
            <c:errValType val="cust"/>
            <c:noEndCap val="0"/>
            <c:plus>
              <c:numRef>
                <c:f>'Acetato alcool etanol'!$BD$4:$BD$8</c:f>
                <c:numCache>
                  <c:formatCode>General</c:formatCode>
                  <c:ptCount val="5"/>
                  <c:pt idx="0">
                    <c:v>8.0370000000000011E-2</c:v>
                  </c:pt>
                  <c:pt idx="1">
                    <c:v>8.0370000000000011E-2</c:v>
                  </c:pt>
                  <c:pt idx="2">
                    <c:v>8.0370000000000011E-2</c:v>
                  </c:pt>
                  <c:pt idx="3">
                    <c:v>8.0370000000000011E-2</c:v>
                  </c:pt>
                  <c:pt idx="4">
                    <c:v>8.0370000000000011E-2</c:v>
                  </c:pt>
                </c:numCache>
              </c:numRef>
            </c:plus>
            <c:minus>
              <c:numRef>
                <c:f>'Acetato alcool etanol'!$BD$4:$BD$8</c:f>
                <c:numCache>
                  <c:formatCode>General</c:formatCode>
                  <c:ptCount val="5"/>
                  <c:pt idx="0">
                    <c:v>8.0370000000000011E-2</c:v>
                  </c:pt>
                  <c:pt idx="1">
                    <c:v>8.0370000000000011E-2</c:v>
                  </c:pt>
                  <c:pt idx="2">
                    <c:v>8.0370000000000011E-2</c:v>
                  </c:pt>
                  <c:pt idx="3">
                    <c:v>8.0370000000000011E-2</c:v>
                  </c:pt>
                  <c:pt idx="4">
                    <c:v>8.0370000000000011E-2</c:v>
                  </c:pt>
                </c:numCache>
              </c:numRef>
            </c:minus>
          </c:errBars>
          <c:xVal>
            <c:numRef>
              <c:f>'Acetato alcool etanol'!$H$4:$H$8</c:f>
              <c:numCache>
                <c:formatCode>General</c:formatCode>
                <c:ptCount val="5"/>
                <c:pt idx="0">
                  <c:v>0</c:v>
                </c:pt>
                <c:pt idx="1">
                  <c:v>7</c:v>
                </c:pt>
                <c:pt idx="2">
                  <c:v>21</c:v>
                </c:pt>
                <c:pt idx="3">
                  <c:v>60</c:v>
                </c:pt>
                <c:pt idx="4">
                  <c:v>120</c:v>
                </c:pt>
              </c:numCache>
            </c:numRef>
          </c:xVal>
          <c:yVal>
            <c:numRef>
              <c:f>'Acetato alcool etanol'!$BC$4:$BC$8</c:f>
              <c:numCache>
                <c:formatCode>0.00</c:formatCode>
                <c:ptCount val="5"/>
                <c:pt idx="0">
                  <c:v>1.4999999999999998E-2</c:v>
                </c:pt>
                <c:pt idx="1">
                  <c:v>0.79249999999999998</c:v>
                </c:pt>
                <c:pt idx="2">
                  <c:v>0.84750000000000003</c:v>
                </c:pt>
                <c:pt idx="3">
                  <c:v>0.95500000000000029</c:v>
                </c:pt>
                <c:pt idx="4">
                  <c:v>1.2825</c:v>
                </c:pt>
              </c:numCache>
            </c:numRef>
          </c:yVal>
          <c:smooth val="0"/>
          <c:extLst xmlns:c16r2="http://schemas.microsoft.com/office/drawing/2015/06/chart">
            <c:ext xmlns:c16="http://schemas.microsoft.com/office/drawing/2014/chart" uri="{C3380CC4-5D6E-409C-BE32-E72D297353CC}">
              <c16:uniqueId val="{00000002-3055-4BC8-BF51-9A231DD51F4C}"/>
            </c:ext>
          </c:extLst>
        </c:ser>
        <c:ser>
          <c:idx val="3"/>
          <c:order val="3"/>
          <c:tx>
            <c:strRef>
              <c:f>'Acetato alcool etanol'!$O$3</c:f>
              <c:strCache>
                <c:ptCount val="1"/>
                <c:pt idx="0">
                  <c:v>PI AG1051</c:v>
                </c:pt>
              </c:strCache>
            </c:strRef>
          </c:tx>
          <c:spPr>
            <a:ln w="19050">
              <a:solidFill>
                <a:schemeClr val="tx1"/>
              </a:solidFill>
              <a:prstDash val="dash"/>
            </a:ln>
          </c:spPr>
          <c:marker>
            <c:symbol val="circle"/>
            <c:size val="7"/>
            <c:spPr>
              <a:solidFill>
                <a:srgbClr val="FFFF00"/>
              </a:solidFill>
              <a:ln>
                <a:solidFill>
                  <a:schemeClr val="tx1"/>
                </a:solidFill>
              </a:ln>
            </c:spPr>
          </c:marker>
          <c:errBars>
            <c:errDir val="y"/>
            <c:errBarType val="both"/>
            <c:errValType val="cust"/>
            <c:noEndCap val="0"/>
            <c:plus>
              <c:numRef>
                <c:f>'Acetato alcool etanol'!$BF$4:$BF$8</c:f>
                <c:numCache>
                  <c:formatCode>General</c:formatCode>
                  <c:ptCount val="5"/>
                  <c:pt idx="0">
                    <c:v>8.0370000000000011E-2</c:v>
                  </c:pt>
                  <c:pt idx="1">
                    <c:v>8.0370000000000011E-2</c:v>
                  </c:pt>
                  <c:pt idx="2">
                    <c:v>8.0370000000000011E-2</c:v>
                  </c:pt>
                  <c:pt idx="3">
                    <c:v>8.0370000000000011E-2</c:v>
                  </c:pt>
                  <c:pt idx="4">
                    <c:v>8.0370000000000011E-2</c:v>
                  </c:pt>
                </c:numCache>
              </c:numRef>
            </c:plus>
            <c:minus>
              <c:numRef>
                <c:f>'Acetato alcool etanol'!$BF$4:$BF$8</c:f>
                <c:numCache>
                  <c:formatCode>General</c:formatCode>
                  <c:ptCount val="5"/>
                  <c:pt idx="0">
                    <c:v>8.0370000000000011E-2</c:v>
                  </c:pt>
                  <c:pt idx="1">
                    <c:v>8.0370000000000011E-2</c:v>
                  </c:pt>
                  <c:pt idx="2">
                    <c:v>8.0370000000000011E-2</c:v>
                  </c:pt>
                  <c:pt idx="3">
                    <c:v>8.0370000000000011E-2</c:v>
                  </c:pt>
                  <c:pt idx="4">
                    <c:v>8.0370000000000011E-2</c:v>
                  </c:pt>
                </c:numCache>
              </c:numRef>
            </c:minus>
          </c:errBars>
          <c:xVal>
            <c:numRef>
              <c:f>'Acetato alcool etanol'!$H$4:$H$8</c:f>
              <c:numCache>
                <c:formatCode>General</c:formatCode>
                <c:ptCount val="5"/>
                <c:pt idx="0">
                  <c:v>0</c:v>
                </c:pt>
                <c:pt idx="1">
                  <c:v>7</c:v>
                </c:pt>
                <c:pt idx="2">
                  <c:v>21</c:v>
                </c:pt>
                <c:pt idx="3">
                  <c:v>60</c:v>
                </c:pt>
                <c:pt idx="4">
                  <c:v>120</c:v>
                </c:pt>
              </c:numCache>
            </c:numRef>
          </c:xVal>
          <c:yVal>
            <c:numRef>
              <c:f>'Acetato alcool etanol'!$BE$4:$BE$8</c:f>
              <c:numCache>
                <c:formatCode>0.00</c:formatCode>
                <c:ptCount val="5"/>
                <c:pt idx="0">
                  <c:v>0.15750000000000008</c:v>
                </c:pt>
                <c:pt idx="1">
                  <c:v>0.30250000000000021</c:v>
                </c:pt>
                <c:pt idx="2">
                  <c:v>0.35750000000000015</c:v>
                </c:pt>
                <c:pt idx="3">
                  <c:v>0.33250000000000024</c:v>
                </c:pt>
                <c:pt idx="4">
                  <c:v>0.39750000000000024</c:v>
                </c:pt>
              </c:numCache>
            </c:numRef>
          </c:yVal>
          <c:smooth val="0"/>
          <c:extLst xmlns:c16r2="http://schemas.microsoft.com/office/drawing/2015/06/chart">
            <c:ext xmlns:c16="http://schemas.microsoft.com/office/drawing/2014/chart" uri="{C3380CC4-5D6E-409C-BE32-E72D297353CC}">
              <c16:uniqueId val="{00000003-3055-4BC8-BF51-9A231DD51F4C}"/>
            </c:ext>
          </c:extLst>
        </c:ser>
        <c:ser>
          <c:idx val="4"/>
          <c:order val="4"/>
          <c:tx>
            <c:strRef>
              <c:f>'Acetato alcool etanol'!$Q$3</c:f>
              <c:strCache>
                <c:ptCount val="1"/>
                <c:pt idx="0">
                  <c:v>GU AG1051</c:v>
                </c:pt>
              </c:strCache>
            </c:strRef>
          </c:tx>
          <c:spPr>
            <a:ln w="19050">
              <a:solidFill>
                <a:schemeClr val="tx1"/>
              </a:solidFill>
              <a:prstDash val="dash"/>
            </a:ln>
          </c:spPr>
          <c:marker>
            <c:symbol val="square"/>
            <c:size val="7"/>
            <c:spPr>
              <a:solidFill>
                <a:srgbClr val="FFFF00"/>
              </a:solidFill>
              <a:ln>
                <a:solidFill>
                  <a:schemeClr val="tx1"/>
                </a:solidFill>
              </a:ln>
            </c:spPr>
          </c:marker>
          <c:errBars>
            <c:errDir val="y"/>
            <c:errBarType val="both"/>
            <c:errValType val="cust"/>
            <c:noEndCap val="0"/>
            <c:plus>
              <c:numRef>
                <c:f>'Acetato alcool etanol'!$BH$4:$BH$8</c:f>
                <c:numCache>
                  <c:formatCode>General</c:formatCode>
                  <c:ptCount val="5"/>
                  <c:pt idx="0">
                    <c:v>8.0370000000000011E-2</c:v>
                  </c:pt>
                  <c:pt idx="1">
                    <c:v>8.0370000000000011E-2</c:v>
                  </c:pt>
                  <c:pt idx="2">
                    <c:v>8.0370000000000011E-2</c:v>
                  </c:pt>
                  <c:pt idx="3">
                    <c:v>8.0370000000000011E-2</c:v>
                  </c:pt>
                  <c:pt idx="4">
                    <c:v>8.0370000000000011E-2</c:v>
                  </c:pt>
                </c:numCache>
              </c:numRef>
            </c:plus>
            <c:minus>
              <c:numRef>
                <c:f>'Acetato alcool etanol'!$BH$4:$BH$8</c:f>
                <c:numCache>
                  <c:formatCode>General</c:formatCode>
                  <c:ptCount val="5"/>
                  <c:pt idx="0">
                    <c:v>8.0370000000000011E-2</c:v>
                  </c:pt>
                  <c:pt idx="1">
                    <c:v>8.0370000000000011E-2</c:v>
                  </c:pt>
                  <c:pt idx="2">
                    <c:v>8.0370000000000011E-2</c:v>
                  </c:pt>
                  <c:pt idx="3">
                    <c:v>8.0370000000000011E-2</c:v>
                  </c:pt>
                  <c:pt idx="4">
                    <c:v>8.0370000000000011E-2</c:v>
                  </c:pt>
                </c:numCache>
              </c:numRef>
            </c:minus>
          </c:errBars>
          <c:xVal>
            <c:numRef>
              <c:f>'Acetato alcool etanol'!$H$4:$H$8</c:f>
              <c:numCache>
                <c:formatCode>General</c:formatCode>
                <c:ptCount val="5"/>
                <c:pt idx="0">
                  <c:v>0</c:v>
                </c:pt>
                <c:pt idx="1">
                  <c:v>7</c:v>
                </c:pt>
                <c:pt idx="2">
                  <c:v>21</c:v>
                </c:pt>
                <c:pt idx="3">
                  <c:v>60</c:v>
                </c:pt>
                <c:pt idx="4">
                  <c:v>120</c:v>
                </c:pt>
              </c:numCache>
            </c:numRef>
          </c:xVal>
          <c:yVal>
            <c:numRef>
              <c:f>'Acetato alcool etanol'!$BG$4:$BG$8</c:f>
              <c:numCache>
                <c:formatCode>0.00</c:formatCode>
                <c:ptCount val="5"/>
                <c:pt idx="0">
                  <c:v>3.0000000000000002E-2</c:v>
                </c:pt>
                <c:pt idx="1">
                  <c:v>0.49000000000000016</c:v>
                </c:pt>
                <c:pt idx="2">
                  <c:v>0.63750000000000029</c:v>
                </c:pt>
                <c:pt idx="3">
                  <c:v>0.63750000000000029</c:v>
                </c:pt>
                <c:pt idx="4">
                  <c:v>0.65000000000000036</c:v>
                </c:pt>
              </c:numCache>
            </c:numRef>
          </c:yVal>
          <c:smooth val="0"/>
          <c:extLst xmlns:c16r2="http://schemas.microsoft.com/office/drawing/2015/06/chart">
            <c:ext xmlns:c16="http://schemas.microsoft.com/office/drawing/2014/chart" uri="{C3380CC4-5D6E-409C-BE32-E72D297353CC}">
              <c16:uniqueId val="{00000004-3055-4BC8-BF51-9A231DD51F4C}"/>
            </c:ext>
          </c:extLst>
        </c:ser>
        <c:ser>
          <c:idx val="5"/>
          <c:order val="5"/>
          <c:tx>
            <c:strRef>
              <c:f>'Acetato alcool etanol'!$S$3</c:f>
              <c:strCache>
                <c:ptCount val="1"/>
                <c:pt idx="0">
                  <c:v>GSR AG1051</c:v>
                </c:pt>
              </c:strCache>
            </c:strRef>
          </c:tx>
          <c:spPr>
            <a:ln w="19050">
              <a:solidFill>
                <a:schemeClr val="tx1"/>
              </a:solidFill>
              <a:prstDash val="dash"/>
            </a:ln>
          </c:spPr>
          <c:marker>
            <c:symbol val="triangle"/>
            <c:size val="7"/>
            <c:spPr>
              <a:solidFill>
                <a:srgbClr val="FFFF00"/>
              </a:solidFill>
              <a:ln>
                <a:solidFill>
                  <a:schemeClr val="tx1"/>
                </a:solidFill>
              </a:ln>
            </c:spPr>
          </c:marker>
          <c:errBars>
            <c:errDir val="y"/>
            <c:errBarType val="both"/>
            <c:errValType val="cust"/>
            <c:noEndCap val="0"/>
            <c:plus>
              <c:numRef>
                <c:f>'Acetato alcool etanol'!$BJ$4:$BJ$8</c:f>
                <c:numCache>
                  <c:formatCode>General</c:formatCode>
                  <c:ptCount val="5"/>
                  <c:pt idx="0">
                    <c:v>8.0370000000000011E-2</c:v>
                  </c:pt>
                  <c:pt idx="1">
                    <c:v>8.0370000000000011E-2</c:v>
                  </c:pt>
                  <c:pt idx="2">
                    <c:v>8.0370000000000011E-2</c:v>
                  </c:pt>
                  <c:pt idx="3">
                    <c:v>8.0370000000000011E-2</c:v>
                  </c:pt>
                  <c:pt idx="4">
                    <c:v>9.178E-2</c:v>
                  </c:pt>
                </c:numCache>
              </c:numRef>
            </c:plus>
            <c:minus>
              <c:numRef>
                <c:f>'Acetato alcool etanol'!$BJ$4:$BJ$8</c:f>
                <c:numCache>
                  <c:formatCode>General</c:formatCode>
                  <c:ptCount val="5"/>
                  <c:pt idx="0">
                    <c:v>8.0370000000000011E-2</c:v>
                  </c:pt>
                  <c:pt idx="1">
                    <c:v>8.0370000000000011E-2</c:v>
                  </c:pt>
                  <c:pt idx="2">
                    <c:v>8.0370000000000011E-2</c:v>
                  </c:pt>
                  <c:pt idx="3">
                    <c:v>8.0370000000000011E-2</c:v>
                  </c:pt>
                  <c:pt idx="4">
                    <c:v>9.178E-2</c:v>
                  </c:pt>
                </c:numCache>
              </c:numRef>
            </c:minus>
          </c:errBars>
          <c:xVal>
            <c:numRef>
              <c:f>'Acetato alcool etanol'!$H$4:$H$8</c:f>
              <c:numCache>
                <c:formatCode>General</c:formatCode>
                <c:ptCount val="5"/>
                <c:pt idx="0">
                  <c:v>0</c:v>
                </c:pt>
                <c:pt idx="1">
                  <c:v>7</c:v>
                </c:pt>
                <c:pt idx="2">
                  <c:v>21</c:v>
                </c:pt>
                <c:pt idx="3">
                  <c:v>60</c:v>
                </c:pt>
                <c:pt idx="4">
                  <c:v>120</c:v>
                </c:pt>
              </c:numCache>
            </c:numRef>
          </c:xVal>
          <c:yVal>
            <c:numRef>
              <c:f>'Acetato alcool etanol'!$BI$4:$BI$8</c:f>
              <c:numCache>
                <c:formatCode>0.00</c:formatCode>
                <c:ptCount val="5"/>
                <c:pt idx="0">
                  <c:v>2.7500000000000011E-2</c:v>
                </c:pt>
                <c:pt idx="1">
                  <c:v>0.6525000000000003</c:v>
                </c:pt>
                <c:pt idx="2">
                  <c:v>0.85250000000000004</c:v>
                </c:pt>
                <c:pt idx="3">
                  <c:v>1.085</c:v>
                </c:pt>
                <c:pt idx="4">
                  <c:v>0.96990000000000032</c:v>
                </c:pt>
              </c:numCache>
            </c:numRef>
          </c:yVal>
          <c:smooth val="0"/>
          <c:extLst xmlns:c16r2="http://schemas.microsoft.com/office/drawing/2015/06/chart">
            <c:ext xmlns:c16="http://schemas.microsoft.com/office/drawing/2014/chart" uri="{C3380CC4-5D6E-409C-BE32-E72D297353CC}">
              <c16:uniqueId val="{00000005-3055-4BC8-BF51-9A231DD51F4C}"/>
            </c:ext>
          </c:extLst>
        </c:ser>
        <c:dLbls>
          <c:showLegendKey val="0"/>
          <c:showVal val="0"/>
          <c:showCatName val="0"/>
          <c:showSerName val="0"/>
          <c:showPercent val="0"/>
          <c:showBubbleSize val="0"/>
        </c:dLbls>
        <c:axId val="191854128"/>
        <c:axId val="191854520"/>
      </c:scatterChart>
      <c:valAx>
        <c:axId val="191854128"/>
        <c:scaling>
          <c:orientation val="minMax"/>
          <c:max val="125"/>
          <c:min val="0"/>
        </c:scaling>
        <c:delete val="0"/>
        <c:axPos val="b"/>
        <c:title>
          <c:tx>
            <c:rich>
              <a:bodyPr/>
              <a:lstStyle/>
              <a:p>
                <a:pPr>
                  <a:defRPr/>
                </a:pPr>
                <a:r>
                  <a:rPr lang="pt-BR" dirty="0"/>
                  <a:t>Time </a:t>
                </a:r>
                <a:r>
                  <a:rPr lang="pt-BR" dirty="0" err="1"/>
                  <a:t>of</a:t>
                </a:r>
                <a:r>
                  <a:rPr lang="pt-BR" dirty="0"/>
                  <a:t> </a:t>
                </a:r>
                <a:r>
                  <a:rPr lang="pt-BR" dirty="0" err="1"/>
                  <a:t>storage</a:t>
                </a:r>
                <a:r>
                  <a:rPr lang="pt-BR" dirty="0"/>
                  <a:t> (</a:t>
                </a:r>
                <a:r>
                  <a:rPr lang="pt-BR" dirty="0" err="1"/>
                  <a:t>days</a:t>
                </a:r>
                <a:r>
                  <a:rPr lang="pt-BR" dirty="0"/>
                  <a:t>)</a:t>
                </a:r>
              </a:p>
            </c:rich>
          </c:tx>
          <c:layout>
            <c:manualLayout>
              <c:xMode val="edge"/>
              <c:yMode val="edge"/>
              <c:x val="0.34061134278810923"/>
              <c:y val="0.72146582984404251"/>
            </c:manualLayout>
          </c:layout>
          <c:overlay val="0"/>
        </c:title>
        <c:numFmt formatCode="General" sourceLinked="1"/>
        <c:majorTickMark val="out"/>
        <c:minorTickMark val="none"/>
        <c:tickLblPos val="nextTo"/>
        <c:spPr>
          <a:ln w="19050">
            <a:solidFill>
              <a:schemeClr val="tx1"/>
            </a:solidFill>
          </a:ln>
        </c:spPr>
        <c:crossAx val="191854520"/>
        <c:crosses val="autoZero"/>
        <c:crossBetween val="midCat"/>
        <c:majorUnit val="30"/>
      </c:valAx>
      <c:valAx>
        <c:axId val="191854520"/>
        <c:scaling>
          <c:orientation val="minMax"/>
          <c:max val="1.5"/>
          <c:min val="0"/>
        </c:scaling>
        <c:delete val="0"/>
        <c:axPos val="l"/>
        <c:title>
          <c:tx>
            <c:rich>
              <a:bodyPr rot="-5400000" vert="horz"/>
              <a:lstStyle/>
              <a:p>
                <a:pPr algn="ctr" rtl="0">
                  <a:defRPr/>
                </a:pPr>
                <a:r>
                  <a:rPr lang="en-US" dirty="0"/>
                  <a:t>Ethanol (% DM)</a:t>
                </a:r>
              </a:p>
            </c:rich>
          </c:tx>
          <c:layout>
            <c:manualLayout>
              <c:xMode val="edge"/>
              <c:yMode val="edge"/>
              <c:x val="1.0658969170713638E-2"/>
              <c:y val="0.24404508910070469"/>
            </c:manualLayout>
          </c:layout>
          <c:overlay val="0"/>
        </c:title>
        <c:numFmt formatCode="#,##0.0" sourceLinked="0"/>
        <c:majorTickMark val="out"/>
        <c:minorTickMark val="none"/>
        <c:tickLblPos val="nextTo"/>
        <c:spPr>
          <a:ln w="19050">
            <a:solidFill>
              <a:schemeClr val="tx1"/>
            </a:solidFill>
          </a:ln>
        </c:spPr>
        <c:crossAx val="191854128"/>
        <c:crosses val="autoZero"/>
        <c:crossBetween val="midCat"/>
        <c:majorUnit val="0.5"/>
        <c:minorUnit val="0.1"/>
      </c:valAx>
      <c:spPr>
        <a:noFill/>
        <a:ln>
          <a:noFill/>
        </a:ln>
      </c:spPr>
    </c:plotArea>
    <c:plotVisOnly val="1"/>
    <c:dispBlanksAs val="gap"/>
    <c:showDLblsOverMax val="0"/>
  </c:chart>
  <c:spPr>
    <a:noFill/>
    <a:ln>
      <a:noFill/>
    </a:ln>
  </c:spPr>
  <c:txPr>
    <a:bodyPr/>
    <a:lstStyle/>
    <a:p>
      <a:pPr>
        <a:defRPr sz="1600" b="0"/>
      </a:pPr>
      <a:endParaRPr lang="pt-B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606740124113191E-2"/>
          <c:y val="2.7561135179184609E-2"/>
          <c:w val="0.85683656364796368"/>
          <c:h val="0.66732123850038172"/>
        </c:manualLayout>
      </c:layout>
      <c:scatterChart>
        <c:scatterStyle val="lineMarker"/>
        <c:varyColors val="0"/>
        <c:ser>
          <c:idx val="1"/>
          <c:order val="0"/>
          <c:tx>
            <c:strRef>
              <c:f>'MS TMP Perdas'!$K$3</c:f>
              <c:strCache>
                <c:ptCount val="1"/>
                <c:pt idx="0">
                  <c:v>GU IAC8390</c:v>
                </c:pt>
              </c:strCache>
            </c:strRef>
          </c:tx>
          <c:spPr>
            <a:ln w="19050">
              <a:solidFill>
                <a:schemeClr val="tx1"/>
              </a:solidFill>
            </a:ln>
          </c:spPr>
          <c:marker>
            <c:symbol val="square"/>
            <c:size val="7"/>
            <c:spPr>
              <a:solidFill>
                <a:srgbClr val="FF6600"/>
              </a:solidFill>
              <a:ln>
                <a:solidFill>
                  <a:schemeClr val="tx1"/>
                </a:solidFill>
              </a:ln>
            </c:spPr>
          </c:marker>
          <c:errBars>
            <c:errDir val="y"/>
            <c:errBarType val="both"/>
            <c:errValType val="cust"/>
            <c:noEndCap val="0"/>
            <c:plus>
              <c:numRef>
                <c:f>'MS TMP Perdas'!$BB$4:$BB$8</c:f>
                <c:numCache>
                  <c:formatCode>General</c:formatCode>
                  <c:ptCount val="5"/>
                  <c:pt idx="0">
                    <c:v>0.4118</c:v>
                  </c:pt>
                  <c:pt idx="1">
                    <c:v>0.4118</c:v>
                  </c:pt>
                  <c:pt idx="2">
                    <c:v>0.4118</c:v>
                  </c:pt>
                  <c:pt idx="3">
                    <c:v>0.4118</c:v>
                  </c:pt>
                  <c:pt idx="4">
                    <c:v>0.46600000000000003</c:v>
                  </c:pt>
                </c:numCache>
              </c:numRef>
            </c:plus>
            <c:minus>
              <c:numRef>
                <c:f>'MS TMP Perdas'!$BB$4:$BB$8</c:f>
                <c:numCache>
                  <c:formatCode>General</c:formatCode>
                  <c:ptCount val="5"/>
                  <c:pt idx="0">
                    <c:v>0.4118</c:v>
                  </c:pt>
                  <c:pt idx="1">
                    <c:v>0.4118</c:v>
                  </c:pt>
                  <c:pt idx="2">
                    <c:v>0.4118</c:v>
                  </c:pt>
                  <c:pt idx="3">
                    <c:v>0.4118</c:v>
                  </c:pt>
                  <c:pt idx="4">
                    <c:v>0.46600000000000003</c:v>
                  </c:pt>
                </c:numCache>
              </c:numRef>
            </c:minus>
          </c:errBars>
          <c:xVal>
            <c:numRef>
              <c:f>'MS TMP Perdas'!$H$4:$H$8</c:f>
              <c:numCache>
                <c:formatCode>General</c:formatCode>
                <c:ptCount val="5"/>
                <c:pt idx="0">
                  <c:v>0</c:v>
                </c:pt>
                <c:pt idx="1">
                  <c:v>7</c:v>
                </c:pt>
                <c:pt idx="2">
                  <c:v>21</c:v>
                </c:pt>
                <c:pt idx="3">
                  <c:v>60</c:v>
                </c:pt>
                <c:pt idx="4">
                  <c:v>120</c:v>
                </c:pt>
              </c:numCache>
            </c:numRef>
          </c:xVal>
          <c:yVal>
            <c:numRef>
              <c:f>'MS TMP Perdas'!$BA$4:$BA$8</c:f>
              <c:numCache>
                <c:formatCode>0.00</c:formatCode>
                <c:ptCount val="5"/>
                <c:pt idx="0">
                  <c:v>0</c:v>
                </c:pt>
                <c:pt idx="1">
                  <c:v>1</c:v>
                </c:pt>
                <c:pt idx="2">
                  <c:v>1.2475000000000001</c:v>
                </c:pt>
                <c:pt idx="3">
                  <c:v>1.9650000000000001</c:v>
                </c:pt>
                <c:pt idx="4">
                  <c:v>2.3845999999999998</c:v>
                </c:pt>
              </c:numCache>
            </c:numRef>
          </c:yVal>
          <c:smooth val="0"/>
          <c:extLst xmlns:c16r2="http://schemas.microsoft.com/office/drawing/2015/06/chart">
            <c:ext xmlns:c16="http://schemas.microsoft.com/office/drawing/2014/chart" uri="{C3380CC4-5D6E-409C-BE32-E72D297353CC}">
              <c16:uniqueId val="{00000000-C1B3-41D4-8539-581D8AFD52B3}"/>
            </c:ext>
          </c:extLst>
        </c:ser>
        <c:ser>
          <c:idx val="2"/>
          <c:order val="1"/>
          <c:tx>
            <c:strRef>
              <c:f>'MS TMP Perdas'!$M$3</c:f>
              <c:strCache>
                <c:ptCount val="1"/>
                <c:pt idx="0">
                  <c:v>GSR IAC8390</c:v>
                </c:pt>
              </c:strCache>
            </c:strRef>
          </c:tx>
          <c:spPr>
            <a:ln w="19050">
              <a:solidFill>
                <a:schemeClr val="tx1"/>
              </a:solidFill>
            </a:ln>
          </c:spPr>
          <c:marker>
            <c:symbol val="triangle"/>
            <c:size val="7"/>
            <c:spPr>
              <a:solidFill>
                <a:srgbClr val="FF6600"/>
              </a:solidFill>
              <a:ln>
                <a:solidFill>
                  <a:schemeClr val="tx1"/>
                </a:solidFill>
              </a:ln>
            </c:spPr>
          </c:marker>
          <c:errBars>
            <c:errDir val="y"/>
            <c:errBarType val="both"/>
            <c:errValType val="cust"/>
            <c:noEndCap val="0"/>
            <c:plus>
              <c:numRef>
                <c:f>'MS TMP Perdas'!$BD$4:$BD$8</c:f>
                <c:numCache>
                  <c:formatCode>General</c:formatCode>
                  <c:ptCount val="5"/>
                  <c:pt idx="0">
                    <c:v>0.4118</c:v>
                  </c:pt>
                  <c:pt idx="1">
                    <c:v>0.4118</c:v>
                  </c:pt>
                  <c:pt idx="2">
                    <c:v>0.4118</c:v>
                  </c:pt>
                  <c:pt idx="3">
                    <c:v>0.4118</c:v>
                  </c:pt>
                  <c:pt idx="4">
                    <c:v>0.4118</c:v>
                  </c:pt>
                </c:numCache>
              </c:numRef>
            </c:plus>
            <c:minus>
              <c:numRef>
                <c:f>'MS TMP Perdas'!$BD$4:$BD$8</c:f>
                <c:numCache>
                  <c:formatCode>General</c:formatCode>
                  <c:ptCount val="5"/>
                  <c:pt idx="0">
                    <c:v>0.4118</c:v>
                  </c:pt>
                  <c:pt idx="1">
                    <c:v>0.4118</c:v>
                  </c:pt>
                  <c:pt idx="2">
                    <c:v>0.4118</c:v>
                  </c:pt>
                  <c:pt idx="3">
                    <c:v>0.4118</c:v>
                  </c:pt>
                  <c:pt idx="4">
                    <c:v>0.4118</c:v>
                  </c:pt>
                </c:numCache>
              </c:numRef>
            </c:minus>
          </c:errBars>
          <c:xVal>
            <c:numRef>
              <c:f>'MS TMP Perdas'!$H$4:$H$8</c:f>
              <c:numCache>
                <c:formatCode>General</c:formatCode>
                <c:ptCount val="5"/>
                <c:pt idx="0">
                  <c:v>0</c:v>
                </c:pt>
                <c:pt idx="1">
                  <c:v>7</c:v>
                </c:pt>
                <c:pt idx="2">
                  <c:v>21</c:v>
                </c:pt>
                <c:pt idx="3">
                  <c:v>60</c:v>
                </c:pt>
                <c:pt idx="4">
                  <c:v>120</c:v>
                </c:pt>
              </c:numCache>
            </c:numRef>
          </c:xVal>
          <c:yVal>
            <c:numRef>
              <c:f>'MS TMP Perdas'!$BC$4:$BC$8</c:f>
              <c:numCache>
                <c:formatCode>0.00</c:formatCode>
                <c:ptCount val="5"/>
                <c:pt idx="0">
                  <c:v>0</c:v>
                </c:pt>
                <c:pt idx="1">
                  <c:v>2.25</c:v>
                </c:pt>
                <c:pt idx="2">
                  <c:v>4.3849999999999998</c:v>
                </c:pt>
                <c:pt idx="3">
                  <c:v>6.15</c:v>
                </c:pt>
                <c:pt idx="4">
                  <c:v>6.9450000000000003</c:v>
                </c:pt>
              </c:numCache>
            </c:numRef>
          </c:yVal>
          <c:smooth val="0"/>
          <c:extLst xmlns:c16r2="http://schemas.microsoft.com/office/drawing/2015/06/chart">
            <c:ext xmlns:c16="http://schemas.microsoft.com/office/drawing/2014/chart" uri="{C3380CC4-5D6E-409C-BE32-E72D297353CC}">
              <c16:uniqueId val="{00000001-C1B3-41D4-8539-581D8AFD52B3}"/>
            </c:ext>
          </c:extLst>
        </c:ser>
        <c:ser>
          <c:idx val="4"/>
          <c:order val="2"/>
          <c:tx>
            <c:strRef>
              <c:f>'MS TMP Perdas'!$Q$3</c:f>
              <c:strCache>
                <c:ptCount val="1"/>
                <c:pt idx="0">
                  <c:v>GU AG1051</c:v>
                </c:pt>
              </c:strCache>
            </c:strRef>
          </c:tx>
          <c:spPr>
            <a:ln w="19050">
              <a:solidFill>
                <a:schemeClr val="tx1"/>
              </a:solidFill>
              <a:prstDash val="dash"/>
            </a:ln>
          </c:spPr>
          <c:marker>
            <c:symbol val="square"/>
            <c:size val="7"/>
            <c:spPr>
              <a:solidFill>
                <a:srgbClr val="FFFF00"/>
              </a:solidFill>
              <a:ln>
                <a:solidFill>
                  <a:schemeClr val="tx1"/>
                </a:solidFill>
              </a:ln>
            </c:spPr>
          </c:marker>
          <c:errBars>
            <c:errDir val="y"/>
            <c:errBarType val="both"/>
            <c:errValType val="cust"/>
            <c:noEndCap val="0"/>
            <c:plus>
              <c:numRef>
                <c:f>'MS TMP Perdas'!$BH$4:$BH$8</c:f>
                <c:numCache>
                  <c:formatCode>General</c:formatCode>
                  <c:ptCount val="5"/>
                  <c:pt idx="0">
                    <c:v>0.4118</c:v>
                  </c:pt>
                  <c:pt idx="1">
                    <c:v>0.4118</c:v>
                  </c:pt>
                  <c:pt idx="2">
                    <c:v>0.46639999999999998</c:v>
                  </c:pt>
                  <c:pt idx="3">
                    <c:v>0.55989999999999995</c:v>
                  </c:pt>
                  <c:pt idx="4">
                    <c:v>0.4118</c:v>
                  </c:pt>
                </c:numCache>
              </c:numRef>
            </c:plus>
            <c:minus>
              <c:numRef>
                <c:f>'MS TMP Perdas'!$BH$4:$BH$8</c:f>
                <c:numCache>
                  <c:formatCode>General</c:formatCode>
                  <c:ptCount val="5"/>
                  <c:pt idx="0">
                    <c:v>0.4118</c:v>
                  </c:pt>
                  <c:pt idx="1">
                    <c:v>0.4118</c:v>
                  </c:pt>
                  <c:pt idx="2">
                    <c:v>0.46639999999999998</c:v>
                  </c:pt>
                  <c:pt idx="3">
                    <c:v>0.55989999999999995</c:v>
                  </c:pt>
                  <c:pt idx="4">
                    <c:v>0.4118</c:v>
                  </c:pt>
                </c:numCache>
              </c:numRef>
            </c:minus>
          </c:errBars>
          <c:xVal>
            <c:numRef>
              <c:f>'MS TMP Perdas'!$H$4:$H$8</c:f>
              <c:numCache>
                <c:formatCode>General</c:formatCode>
                <c:ptCount val="5"/>
                <c:pt idx="0">
                  <c:v>0</c:v>
                </c:pt>
                <c:pt idx="1">
                  <c:v>7</c:v>
                </c:pt>
                <c:pt idx="2">
                  <c:v>21</c:v>
                </c:pt>
                <c:pt idx="3">
                  <c:v>60</c:v>
                </c:pt>
                <c:pt idx="4">
                  <c:v>120</c:v>
                </c:pt>
              </c:numCache>
            </c:numRef>
          </c:xVal>
          <c:yVal>
            <c:numRef>
              <c:f>'MS TMP Perdas'!$BG$4:$BG$8</c:f>
              <c:numCache>
                <c:formatCode>0.00</c:formatCode>
                <c:ptCount val="5"/>
                <c:pt idx="0">
                  <c:v>0</c:v>
                </c:pt>
                <c:pt idx="1">
                  <c:v>1.4175</c:v>
                </c:pt>
                <c:pt idx="2">
                  <c:v>1.7267999999999999</c:v>
                </c:pt>
                <c:pt idx="3">
                  <c:v>2.2229999999999999</c:v>
                </c:pt>
                <c:pt idx="4">
                  <c:v>3.6524999999999999</c:v>
                </c:pt>
              </c:numCache>
            </c:numRef>
          </c:yVal>
          <c:smooth val="0"/>
          <c:extLst xmlns:c16r2="http://schemas.microsoft.com/office/drawing/2015/06/chart">
            <c:ext xmlns:c16="http://schemas.microsoft.com/office/drawing/2014/chart" uri="{C3380CC4-5D6E-409C-BE32-E72D297353CC}">
              <c16:uniqueId val="{00000002-C1B3-41D4-8539-581D8AFD52B3}"/>
            </c:ext>
          </c:extLst>
        </c:ser>
        <c:ser>
          <c:idx val="5"/>
          <c:order val="3"/>
          <c:tx>
            <c:strRef>
              <c:f>'MS TMP Perdas'!$S$3</c:f>
              <c:strCache>
                <c:ptCount val="1"/>
                <c:pt idx="0">
                  <c:v>GSR AG1051</c:v>
                </c:pt>
              </c:strCache>
            </c:strRef>
          </c:tx>
          <c:spPr>
            <a:ln w="19050">
              <a:solidFill>
                <a:schemeClr val="tx1"/>
              </a:solidFill>
              <a:prstDash val="dash"/>
            </a:ln>
          </c:spPr>
          <c:marker>
            <c:symbol val="triangle"/>
            <c:size val="7"/>
            <c:spPr>
              <a:solidFill>
                <a:srgbClr val="FFFF00"/>
              </a:solidFill>
              <a:ln>
                <a:solidFill>
                  <a:schemeClr val="tx1"/>
                </a:solidFill>
              </a:ln>
            </c:spPr>
          </c:marker>
          <c:errBars>
            <c:errDir val="y"/>
            <c:errBarType val="both"/>
            <c:errValType val="cust"/>
            <c:noEndCap val="0"/>
            <c:plus>
              <c:numRef>
                <c:f>'MS TMP Perdas'!$BJ$4:$BJ$8</c:f>
                <c:numCache>
                  <c:formatCode>General</c:formatCode>
                  <c:ptCount val="5"/>
                  <c:pt idx="0">
                    <c:v>0.4118</c:v>
                  </c:pt>
                  <c:pt idx="1">
                    <c:v>0.4118</c:v>
                  </c:pt>
                  <c:pt idx="2">
                    <c:v>0.4118</c:v>
                  </c:pt>
                  <c:pt idx="3">
                    <c:v>0.4118</c:v>
                  </c:pt>
                  <c:pt idx="4">
                    <c:v>0.4118</c:v>
                  </c:pt>
                </c:numCache>
              </c:numRef>
            </c:plus>
            <c:minus>
              <c:numRef>
                <c:f>'MS TMP Perdas'!$BJ$4:$BJ$8</c:f>
                <c:numCache>
                  <c:formatCode>General</c:formatCode>
                  <c:ptCount val="5"/>
                  <c:pt idx="0">
                    <c:v>0.4118</c:v>
                  </c:pt>
                  <c:pt idx="1">
                    <c:v>0.4118</c:v>
                  </c:pt>
                  <c:pt idx="2">
                    <c:v>0.4118</c:v>
                  </c:pt>
                  <c:pt idx="3">
                    <c:v>0.4118</c:v>
                  </c:pt>
                  <c:pt idx="4">
                    <c:v>0.4118</c:v>
                  </c:pt>
                </c:numCache>
              </c:numRef>
            </c:minus>
          </c:errBars>
          <c:xVal>
            <c:numRef>
              <c:f>'MS TMP Perdas'!$H$4:$H$8</c:f>
              <c:numCache>
                <c:formatCode>General</c:formatCode>
                <c:ptCount val="5"/>
                <c:pt idx="0">
                  <c:v>0</c:v>
                </c:pt>
                <c:pt idx="1">
                  <c:v>7</c:v>
                </c:pt>
                <c:pt idx="2">
                  <c:v>21</c:v>
                </c:pt>
                <c:pt idx="3">
                  <c:v>60</c:v>
                </c:pt>
                <c:pt idx="4">
                  <c:v>120</c:v>
                </c:pt>
              </c:numCache>
            </c:numRef>
          </c:xVal>
          <c:yVal>
            <c:numRef>
              <c:f>'MS TMP Perdas'!$BI$4:$BI$8</c:f>
              <c:numCache>
                <c:formatCode>0.00</c:formatCode>
                <c:ptCount val="5"/>
                <c:pt idx="0">
                  <c:v>0</c:v>
                </c:pt>
                <c:pt idx="1">
                  <c:v>2.2825000000000002</c:v>
                </c:pt>
                <c:pt idx="2">
                  <c:v>4.6524999999999999</c:v>
                </c:pt>
                <c:pt idx="3">
                  <c:v>6.3025000000000002</c:v>
                </c:pt>
                <c:pt idx="4">
                  <c:v>6.5525000000000002</c:v>
                </c:pt>
              </c:numCache>
            </c:numRef>
          </c:yVal>
          <c:smooth val="0"/>
          <c:extLst xmlns:c16r2="http://schemas.microsoft.com/office/drawing/2015/06/chart">
            <c:ext xmlns:c16="http://schemas.microsoft.com/office/drawing/2014/chart" uri="{C3380CC4-5D6E-409C-BE32-E72D297353CC}">
              <c16:uniqueId val="{00000003-C1B3-41D4-8539-581D8AFD52B3}"/>
            </c:ext>
          </c:extLst>
        </c:ser>
        <c:dLbls>
          <c:showLegendKey val="0"/>
          <c:showVal val="0"/>
          <c:showCatName val="0"/>
          <c:showSerName val="0"/>
          <c:showPercent val="0"/>
          <c:showBubbleSize val="0"/>
        </c:dLbls>
        <c:axId val="191851384"/>
        <c:axId val="191856872"/>
      </c:scatterChart>
      <c:valAx>
        <c:axId val="191851384"/>
        <c:scaling>
          <c:orientation val="minMax"/>
          <c:max val="125"/>
          <c:min val="0"/>
        </c:scaling>
        <c:delete val="0"/>
        <c:axPos val="b"/>
        <c:title>
          <c:tx>
            <c:rich>
              <a:bodyPr/>
              <a:lstStyle/>
              <a:p>
                <a:pPr>
                  <a:defRPr sz="1400"/>
                </a:pPr>
                <a:r>
                  <a:rPr lang="pt-BR" sz="1400"/>
                  <a:t>Tempo de armazenamento (dias)</a:t>
                </a:r>
              </a:p>
            </c:rich>
          </c:tx>
          <c:layout>
            <c:manualLayout>
              <c:xMode val="edge"/>
              <c:yMode val="edge"/>
              <c:x val="0.35039261510625802"/>
              <c:y val="0.79111774318982475"/>
            </c:manualLayout>
          </c:layout>
          <c:overlay val="0"/>
        </c:title>
        <c:numFmt formatCode="General" sourceLinked="1"/>
        <c:majorTickMark val="out"/>
        <c:minorTickMark val="none"/>
        <c:tickLblPos val="nextTo"/>
        <c:spPr>
          <a:ln w="19050">
            <a:solidFill>
              <a:schemeClr val="tx1"/>
            </a:solidFill>
          </a:ln>
        </c:spPr>
        <c:crossAx val="191856872"/>
        <c:crosses val="autoZero"/>
        <c:crossBetween val="midCat"/>
        <c:majorUnit val="30"/>
      </c:valAx>
      <c:valAx>
        <c:axId val="191856872"/>
        <c:scaling>
          <c:orientation val="minMax"/>
          <c:max val="8"/>
          <c:min val="0"/>
        </c:scaling>
        <c:delete val="0"/>
        <c:axPos val="l"/>
        <c:title>
          <c:tx>
            <c:rich>
              <a:bodyPr rot="-5400000" vert="horz"/>
              <a:lstStyle/>
              <a:p>
                <a:pPr algn="ctr" rtl="0">
                  <a:defRPr/>
                </a:pPr>
                <a:r>
                  <a:rPr lang="pt-BR" dirty="0" err="1" smtClean="0"/>
                  <a:t>Dry</a:t>
                </a:r>
                <a:r>
                  <a:rPr lang="pt-BR" dirty="0" smtClean="0"/>
                  <a:t> </a:t>
                </a:r>
                <a:r>
                  <a:rPr lang="pt-BR" dirty="0" err="1" smtClean="0"/>
                  <a:t>matter</a:t>
                </a:r>
                <a:r>
                  <a:rPr lang="pt-BR" dirty="0" smtClean="0"/>
                  <a:t> </a:t>
                </a:r>
                <a:r>
                  <a:rPr lang="pt-BR" dirty="0" err="1" smtClean="0"/>
                  <a:t>losses</a:t>
                </a:r>
                <a:r>
                  <a:rPr lang="pt-BR" dirty="0" smtClean="0"/>
                  <a:t> %</a:t>
                </a:r>
                <a:endParaRPr lang="pt-BR" dirty="0"/>
              </a:p>
            </c:rich>
          </c:tx>
          <c:layout>
            <c:manualLayout>
              <c:xMode val="edge"/>
              <c:yMode val="edge"/>
              <c:x val="1.8111781543611396E-2"/>
              <c:y val="0.19552586817146367"/>
            </c:manualLayout>
          </c:layout>
          <c:overlay val="0"/>
        </c:title>
        <c:numFmt formatCode="#,##0" sourceLinked="0"/>
        <c:majorTickMark val="out"/>
        <c:minorTickMark val="none"/>
        <c:tickLblPos val="nextTo"/>
        <c:spPr>
          <a:ln w="19050">
            <a:solidFill>
              <a:schemeClr val="tx1"/>
            </a:solidFill>
          </a:ln>
        </c:spPr>
        <c:crossAx val="191851384"/>
        <c:crosses val="autoZero"/>
        <c:crossBetween val="midCat"/>
        <c:majorUnit val="2"/>
        <c:minorUnit val="0.5"/>
      </c:valAx>
      <c:spPr>
        <a:noFill/>
        <a:ln>
          <a:noFill/>
        </a:ln>
      </c:spPr>
    </c:plotArea>
    <c:legend>
      <c:legendPos val="b"/>
      <c:layout>
        <c:manualLayout>
          <c:xMode val="edge"/>
          <c:yMode val="edge"/>
          <c:x val="0.16372647582808258"/>
          <c:y val="0.84919193079564093"/>
          <c:w val="0.68952765889998413"/>
          <c:h val="0.15080806920435905"/>
        </c:manualLayout>
      </c:layout>
      <c:overlay val="0"/>
      <c:txPr>
        <a:bodyPr/>
        <a:lstStyle/>
        <a:p>
          <a:pPr>
            <a:defRPr sz="1400"/>
          </a:pPr>
          <a:endParaRPr lang="pt-BR"/>
        </a:p>
      </c:txPr>
    </c:legend>
    <c:plotVisOnly val="1"/>
    <c:dispBlanksAs val="gap"/>
    <c:showDLblsOverMax val="0"/>
  </c:chart>
  <c:spPr>
    <a:noFill/>
    <a:ln>
      <a:noFill/>
    </a:ln>
  </c:spPr>
  <c:txPr>
    <a:bodyPr/>
    <a:lstStyle/>
    <a:p>
      <a:pPr>
        <a:defRPr sz="1600" b="1">
          <a:latin typeface="Times New Roman" panose="02020603050405020304" pitchFamily="18" charset="0"/>
          <a:cs typeface="Times New Roman" panose="02020603050405020304" pitchFamily="18" charset="0"/>
        </a:defRPr>
      </a:pPr>
      <a:endParaRPr lang="pt-B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664431810675968E-2"/>
          <c:y val="2.102005098383505E-2"/>
          <c:w val="0.84165377981425227"/>
          <c:h val="0.71947363895969974"/>
        </c:manualLayout>
      </c:layout>
      <c:scatterChart>
        <c:scatterStyle val="lineMarker"/>
        <c:varyColors val="0"/>
        <c:ser>
          <c:idx val="1"/>
          <c:order val="0"/>
          <c:tx>
            <c:strRef>
              <c:f>'AMIDODeg 0 12 24 (2)'!$K$3</c:f>
              <c:strCache>
                <c:ptCount val="1"/>
                <c:pt idx="0">
                  <c:v>GU IAC8390</c:v>
                </c:pt>
              </c:strCache>
            </c:strRef>
          </c:tx>
          <c:spPr>
            <a:ln w="38100">
              <a:solidFill>
                <a:srgbClr val="FF6600"/>
              </a:solidFill>
            </a:ln>
          </c:spPr>
          <c:marker>
            <c:symbol val="square"/>
            <c:size val="10"/>
            <c:spPr>
              <a:solidFill>
                <a:srgbClr val="FF6600"/>
              </a:solidFill>
              <a:ln>
                <a:solidFill>
                  <a:schemeClr val="tx1"/>
                </a:solidFill>
              </a:ln>
            </c:spPr>
          </c:marker>
          <c:errBars>
            <c:errDir val="y"/>
            <c:errBarType val="both"/>
            <c:errValType val="cust"/>
            <c:noEndCap val="0"/>
            <c:plus>
              <c:numRef>
                <c:f>'AMIDODeg 0 12 24 (2)'!$AG$4:$AG$8</c:f>
                <c:numCache>
                  <c:formatCode>General</c:formatCode>
                  <c:ptCount val="5"/>
                  <c:pt idx="0">
                    <c:v>1.1557999999999999</c:v>
                  </c:pt>
                  <c:pt idx="1">
                    <c:v>1.1557999999999999</c:v>
                  </c:pt>
                  <c:pt idx="2">
                    <c:v>1.1557999999999999</c:v>
                  </c:pt>
                  <c:pt idx="3">
                    <c:v>1.1557999999999999</c:v>
                  </c:pt>
                  <c:pt idx="4">
                    <c:v>1.1557999999999999</c:v>
                  </c:pt>
                </c:numCache>
              </c:numRef>
            </c:plus>
            <c:minus>
              <c:numRef>
                <c:f>'AMIDODeg 0 12 24 (2)'!$AG$4:$AG$8</c:f>
                <c:numCache>
                  <c:formatCode>General</c:formatCode>
                  <c:ptCount val="5"/>
                  <c:pt idx="0">
                    <c:v>1.1557999999999999</c:v>
                  </c:pt>
                  <c:pt idx="1">
                    <c:v>1.1557999999999999</c:v>
                  </c:pt>
                  <c:pt idx="2">
                    <c:v>1.1557999999999999</c:v>
                  </c:pt>
                  <c:pt idx="3">
                    <c:v>1.1557999999999999</c:v>
                  </c:pt>
                  <c:pt idx="4">
                    <c:v>1.1557999999999999</c:v>
                  </c:pt>
                </c:numCache>
              </c:numRef>
            </c:minus>
            <c:spPr>
              <a:ln>
                <a:solidFill>
                  <a:schemeClr val="tx1"/>
                </a:solidFill>
              </a:ln>
            </c:spPr>
          </c:errBars>
          <c:xVal>
            <c:numRef>
              <c:f>'AMIDODeg 0 12 24 (2)'!$H$4:$H$8</c:f>
              <c:numCache>
                <c:formatCode>General</c:formatCode>
                <c:ptCount val="5"/>
                <c:pt idx="0">
                  <c:v>0</c:v>
                </c:pt>
                <c:pt idx="1">
                  <c:v>7</c:v>
                </c:pt>
                <c:pt idx="2">
                  <c:v>21</c:v>
                </c:pt>
                <c:pt idx="3">
                  <c:v>60</c:v>
                </c:pt>
                <c:pt idx="4">
                  <c:v>120</c:v>
                </c:pt>
              </c:numCache>
            </c:numRef>
          </c:xVal>
          <c:yVal>
            <c:numRef>
              <c:f>'AMIDODeg 0 12 24 (2)'!$AF$4:$AF$8</c:f>
              <c:numCache>
                <c:formatCode>0.00</c:formatCode>
                <c:ptCount val="5"/>
                <c:pt idx="0">
                  <c:v>72.167500000000004</c:v>
                </c:pt>
                <c:pt idx="1">
                  <c:v>79.0792</c:v>
                </c:pt>
                <c:pt idx="2">
                  <c:v>84.034199999999998</c:v>
                </c:pt>
                <c:pt idx="3">
                  <c:v>88.344200000000001</c:v>
                </c:pt>
                <c:pt idx="4">
                  <c:v>90.91</c:v>
                </c:pt>
              </c:numCache>
            </c:numRef>
          </c:yVal>
          <c:smooth val="0"/>
          <c:extLst xmlns:c16r2="http://schemas.microsoft.com/office/drawing/2015/06/chart">
            <c:ext xmlns:c16="http://schemas.microsoft.com/office/drawing/2014/chart" uri="{C3380CC4-5D6E-409C-BE32-E72D297353CC}">
              <c16:uniqueId val="{00000000-E29F-45ED-B209-5BE8B016EC91}"/>
            </c:ext>
          </c:extLst>
        </c:ser>
        <c:ser>
          <c:idx val="2"/>
          <c:order val="1"/>
          <c:tx>
            <c:strRef>
              <c:f>'AMIDODeg 0 12 24 (2)'!$M$3</c:f>
              <c:strCache>
                <c:ptCount val="1"/>
                <c:pt idx="0">
                  <c:v>GSR IAC8390</c:v>
                </c:pt>
              </c:strCache>
            </c:strRef>
          </c:tx>
          <c:spPr>
            <a:ln w="38100">
              <a:solidFill>
                <a:srgbClr val="FF6600"/>
              </a:solidFill>
            </a:ln>
          </c:spPr>
          <c:marker>
            <c:symbol val="triangle"/>
            <c:size val="11"/>
            <c:spPr>
              <a:solidFill>
                <a:srgbClr val="FF6600"/>
              </a:solidFill>
              <a:ln>
                <a:solidFill>
                  <a:schemeClr val="tx1"/>
                </a:solidFill>
              </a:ln>
            </c:spPr>
          </c:marker>
          <c:errBars>
            <c:errDir val="y"/>
            <c:errBarType val="both"/>
            <c:errValType val="cust"/>
            <c:noEndCap val="0"/>
            <c:plus>
              <c:numRef>
                <c:f>'AMIDODeg 0 12 24 (2)'!$AI$4:$AI$8</c:f>
                <c:numCache>
                  <c:formatCode>General</c:formatCode>
                  <c:ptCount val="5"/>
                  <c:pt idx="0">
                    <c:v>1.1706000000000001</c:v>
                  </c:pt>
                  <c:pt idx="1">
                    <c:v>1.1557999999999999</c:v>
                  </c:pt>
                  <c:pt idx="2">
                    <c:v>1.1557999999999999</c:v>
                  </c:pt>
                  <c:pt idx="3">
                    <c:v>1.1557999999999999</c:v>
                  </c:pt>
                  <c:pt idx="4">
                    <c:v>1.1706000000000001</c:v>
                  </c:pt>
                </c:numCache>
              </c:numRef>
            </c:plus>
            <c:minus>
              <c:numRef>
                <c:f>'AMIDODeg 0 12 24 (2)'!$AI$4:$AI$8</c:f>
                <c:numCache>
                  <c:formatCode>General</c:formatCode>
                  <c:ptCount val="5"/>
                  <c:pt idx="0">
                    <c:v>1.1706000000000001</c:v>
                  </c:pt>
                  <c:pt idx="1">
                    <c:v>1.1557999999999999</c:v>
                  </c:pt>
                  <c:pt idx="2">
                    <c:v>1.1557999999999999</c:v>
                  </c:pt>
                  <c:pt idx="3">
                    <c:v>1.1557999999999999</c:v>
                  </c:pt>
                  <c:pt idx="4">
                    <c:v>1.1706000000000001</c:v>
                  </c:pt>
                </c:numCache>
              </c:numRef>
            </c:minus>
            <c:spPr>
              <a:ln>
                <a:solidFill>
                  <a:schemeClr val="tx1"/>
                </a:solidFill>
              </a:ln>
            </c:spPr>
          </c:errBars>
          <c:xVal>
            <c:numRef>
              <c:f>'AMIDODeg 0 12 24 (2)'!$H$4:$H$8</c:f>
              <c:numCache>
                <c:formatCode>General</c:formatCode>
                <c:ptCount val="5"/>
                <c:pt idx="0">
                  <c:v>0</c:v>
                </c:pt>
                <c:pt idx="1">
                  <c:v>7</c:v>
                </c:pt>
                <c:pt idx="2">
                  <c:v>21</c:v>
                </c:pt>
                <c:pt idx="3">
                  <c:v>60</c:v>
                </c:pt>
                <c:pt idx="4">
                  <c:v>120</c:v>
                </c:pt>
              </c:numCache>
            </c:numRef>
          </c:xVal>
          <c:yVal>
            <c:numRef>
              <c:f>'AMIDODeg 0 12 24 (2)'!$AH$4:$AH$8</c:f>
              <c:numCache>
                <c:formatCode>0.00</c:formatCode>
                <c:ptCount val="5"/>
                <c:pt idx="0">
                  <c:v>65.738200000000006</c:v>
                </c:pt>
                <c:pt idx="1">
                  <c:v>75.860799999999998</c:v>
                </c:pt>
                <c:pt idx="2">
                  <c:v>82.655799999999999</c:v>
                </c:pt>
                <c:pt idx="3">
                  <c:v>88.965800000000002</c:v>
                </c:pt>
                <c:pt idx="4">
                  <c:v>91.980699999999999</c:v>
                </c:pt>
              </c:numCache>
            </c:numRef>
          </c:yVal>
          <c:smooth val="0"/>
          <c:extLst xmlns:c16r2="http://schemas.microsoft.com/office/drawing/2015/06/chart">
            <c:ext xmlns:c16="http://schemas.microsoft.com/office/drawing/2014/chart" uri="{C3380CC4-5D6E-409C-BE32-E72D297353CC}">
              <c16:uniqueId val="{00000001-E29F-45ED-B209-5BE8B016EC91}"/>
            </c:ext>
          </c:extLst>
        </c:ser>
        <c:ser>
          <c:idx val="4"/>
          <c:order val="2"/>
          <c:tx>
            <c:strRef>
              <c:f>'AMIDODeg 0 12 24 (2)'!$Q$3</c:f>
              <c:strCache>
                <c:ptCount val="1"/>
                <c:pt idx="0">
                  <c:v>GU AG1051</c:v>
                </c:pt>
              </c:strCache>
            </c:strRef>
          </c:tx>
          <c:spPr>
            <a:ln w="38100">
              <a:solidFill>
                <a:srgbClr val="FFFF00"/>
              </a:solidFill>
              <a:prstDash val="solid"/>
            </a:ln>
          </c:spPr>
          <c:marker>
            <c:symbol val="square"/>
            <c:size val="10"/>
            <c:spPr>
              <a:solidFill>
                <a:srgbClr val="FFFF00"/>
              </a:solidFill>
              <a:ln>
                <a:solidFill>
                  <a:schemeClr val="tx1"/>
                </a:solidFill>
              </a:ln>
            </c:spPr>
          </c:marker>
          <c:errBars>
            <c:errDir val="y"/>
            <c:errBarType val="both"/>
            <c:errValType val="cust"/>
            <c:noEndCap val="0"/>
            <c:plus>
              <c:numRef>
                <c:f>'AMIDODeg 0 12 24 (2)'!$AM$4:$AM$8</c:f>
                <c:numCache>
                  <c:formatCode>General</c:formatCode>
                  <c:ptCount val="5"/>
                  <c:pt idx="0">
                    <c:v>1.1557999999999999</c:v>
                  </c:pt>
                  <c:pt idx="1">
                    <c:v>1.1557999999999999</c:v>
                  </c:pt>
                  <c:pt idx="2">
                    <c:v>1.1557999999999999</c:v>
                  </c:pt>
                  <c:pt idx="3">
                    <c:v>1.1706000000000001</c:v>
                  </c:pt>
                  <c:pt idx="4">
                    <c:v>1.1557999999999999</c:v>
                  </c:pt>
                </c:numCache>
              </c:numRef>
            </c:plus>
            <c:minus>
              <c:numRef>
                <c:f>'AMIDODeg 0 12 24 (2)'!$AM$4:$AM$8</c:f>
                <c:numCache>
                  <c:formatCode>General</c:formatCode>
                  <c:ptCount val="5"/>
                  <c:pt idx="0">
                    <c:v>1.1557999999999999</c:v>
                  </c:pt>
                  <c:pt idx="1">
                    <c:v>1.1557999999999999</c:v>
                  </c:pt>
                  <c:pt idx="2">
                    <c:v>1.1557999999999999</c:v>
                  </c:pt>
                  <c:pt idx="3">
                    <c:v>1.1706000000000001</c:v>
                  </c:pt>
                  <c:pt idx="4">
                    <c:v>1.1557999999999999</c:v>
                  </c:pt>
                </c:numCache>
              </c:numRef>
            </c:minus>
          </c:errBars>
          <c:xVal>
            <c:numRef>
              <c:f>'AMIDODeg 0 12 24 (2)'!$H$4:$H$8</c:f>
              <c:numCache>
                <c:formatCode>General</c:formatCode>
                <c:ptCount val="5"/>
                <c:pt idx="0">
                  <c:v>0</c:v>
                </c:pt>
                <c:pt idx="1">
                  <c:v>7</c:v>
                </c:pt>
                <c:pt idx="2">
                  <c:v>21</c:v>
                </c:pt>
                <c:pt idx="3">
                  <c:v>60</c:v>
                </c:pt>
                <c:pt idx="4">
                  <c:v>120</c:v>
                </c:pt>
              </c:numCache>
            </c:numRef>
          </c:xVal>
          <c:yVal>
            <c:numRef>
              <c:f>'AMIDODeg 0 12 24 (2)'!$AL$4:$AL$8</c:f>
              <c:numCache>
                <c:formatCode>0.00</c:formatCode>
                <c:ptCount val="5"/>
                <c:pt idx="0">
                  <c:v>75.568299999999994</c:v>
                </c:pt>
                <c:pt idx="1">
                  <c:v>82.040800000000004</c:v>
                </c:pt>
                <c:pt idx="2">
                  <c:v>87.881699999999995</c:v>
                </c:pt>
                <c:pt idx="3">
                  <c:v>89.887299999999996</c:v>
                </c:pt>
                <c:pt idx="4">
                  <c:v>92.348299999999995</c:v>
                </c:pt>
              </c:numCache>
            </c:numRef>
          </c:yVal>
          <c:smooth val="0"/>
          <c:extLst xmlns:c16r2="http://schemas.microsoft.com/office/drawing/2015/06/chart">
            <c:ext xmlns:c16="http://schemas.microsoft.com/office/drawing/2014/chart" uri="{C3380CC4-5D6E-409C-BE32-E72D297353CC}">
              <c16:uniqueId val="{00000002-E29F-45ED-B209-5BE8B016EC91}"/>
            </c:ext>
          </c:extLst>
        </c:ser>
        <c:ser>
          <c:idx val="5"/>
          <c:order val="3"/>
          <c:tx>
            <c:strRef>
              <c:f>'AMIDODeg 0 12 24 (2)'!$S$3</c:f>
              <c:strCache>
                <c:ptCount val="1"/>
                <c:pt idx="0">
                  <c:v>GSR AG1051</c:v>
                </c:pt>
              </c:strCache>
            </c:strRef>
          </c:tx>
          <c:spPr>
            <a:ln w="38100">
              <a:solidFill>
                <a:srgbClr val="FFFF00"/>
              </a:solidFill>
              <a:prstDash val="solid"/>
            </a:ln>
          </c:spPr>
          <c:marker>
            <c:symbol val="triangle"/>
            <c:size val="11"/>
            <c:spPr>
              <a:solidFill>
                <a:srgbClr val="FFFF00"/>
              </a:solidFill>
              <a:ln>
                <a:solidFill>
                  <a:schemeClr val="tx1"/>
                </a:solidFill>
              </a:ln>
            </c:spPr>
          </c:marker>
          <c:errBars>
            <c:errDir val="y"/>
            <c:errBarType val="both"/>
            <c:errValType val="cust"/>
            <c:noEndCap val="0"/>
            <c:plus>
              <c:numRef>
                <c:f>'AMIDODeg 0 12 24 (2)'!$AO$4:$AO$8</c:f>
                <c:numCache>
                  <c:formatCode>General</c:formatCode>
                  <c:ptCount val="5"/>
                  <c:pt idx="0">
                    <c:v>1.1557999999999999</c:v>
                  </c:pt>
                  <c:pt idx="1">
                    <c:v>1.1557999999999999</c:v>
                  </c:pt>
                  <c:pt idx="2">
                    <c:v>1.1557999999999999</c:v>
                  </c:pt>
                  <c:pt idx="3">
                    <c:v>1.1557999999999999</c:v>
                  </c:pt>
                  <c:pt idx="4">
                    <c:v>1.1557999999999999</c:v>
                  </c:pt>
                </c:numCache>
              </c:numRef>
            </c:plus>
            <c:minus>
              <c:numRef>
                <c:f>'AMIDODeg 0 12 24 (2)'!$AO$4:$AO$8</c:f>
                <c:numCache>
                  <c:formatCode>General</c:formatCode>
                  <c:ptCount val="5"/>
                  <c:pt idx="0">
                    <c:v>1.1557999999999999</c:v>
                  </c:pt>
                  <c:pt idx="1">
                    <c:v>1.1557999999999999</c:v>
                  </c:pt>
                  <c:pt idx="2">
                    <c:v>1.1557999999999999</c:v>
                  </c:pt>
                  <c:pt idx="3">
                    <c:v>1.1557999999999999</c:v>
                  </c:pt>
                  <c:pt idx="4">
                    <c:v>1.1557999999999999</c:v>
                  </c:pt>
                </c:numCache>
              </c:numRef>
            </c:minus>
          </c:errBars>
          <c:xVal>
            <c:numRef>
              <c:f>'AMIDODeg 0 12 24 (2)'!$H$4:$H$8</c:f>
              <c:numCache>
                <c:formatCode>General</c:formatCode>
                <c:ptCount val="5"/>
                <c:pt idx="0">
                  <c:v>0</c:v>
                </c:pt>
                <c:pt idx="1">
                  <c:v>7</c:v>
                </c:pt>
                <c:pt idx="2">
                  <c:v>21</c:v>
                </c:pt>
                <c:pt idx="3">
                  <c:v>60</c:v>
                </c:pt>
                <c:pt idx="4">
                  <c:v>120</c:v>
                </c:pt>
              </c:numCache>
            </c:numRef>
          </c:xVal>
          <c:yVal>
            <c:numRef>
              <c:f>'AMIDODeg 0 12 24 (2)'!$AN$4:$AN$8</c:f>
              <c:numCache>
                <c:formatCode>0.00</c:formatCode>
                <c:ptCount val="5"/>
                <c:pt idx="0">
                  <c:v>68.273300000000006</c:v>
                </c:pt>
                <c:pt idx="1">
                  <c:v>78.464200000000005</c:v>
                </c:pt>
                <c:pt idx="2">
                  <c:v>84.3583</c:v>
                </c:pt>
                <c:pt idx="3">
                  <c:v>89.813299999999998</c:v>
                </c:pt>
                <c:pt idx="4">
                  <c:v>91.834199999999996</c:v>
                </c:pt>
              </c:numCache>
            </c:numRef>
          </c:yVal>
          <c:smooth val="0"/>
          <c:extLst xmlns:c16r2="http://schemas.microsoft.com/office/drawing/2015/06/chart">
            <c:ext xmlns:c16="http://schemas.microsoft.com/office/drawing/2014/chart" uri="{C3380CC4-5D6E-409C-BE32-E72D297353CC}">
              <c16:uniqueId val="{00000003-E29F-45ED-B209-5BE8B016EC91}"/>
            </c:ext>
          </c:extLst>
        </c:ser>
        <c:dLbls>
          <c:showLegendKey val="0"/>
          <c:showVal val="0"/>
          <c:showCatName val="0"/>
          <c:showSerName val="0"/>
          <c:showPercent val="0"/>
          <c:showBubbleSize val="0"/>
        </c:dLbls>
        <c:axId val="191851776"/>
        <c:axId val="191856088"/>
      </c:scatterChart>
      <c:valAx>
        <c:axId val="191851776"/>
        <c:scaling>
          <c:orientation val="minMax"/>
          <c:max val="125"/>
          <c:min val="0"/>
        </c:scaling>
        <c:delete val="0"/>
        <c:axPos val="b"/>
        <c:title>
          <c:tx>
            <c:rich>
              <a:bodyPr/>
              <a:lstStyle/>
              <a:p>
                <a:pPr>
                  <a:defRPr/>
                </a:pPr>
                <a:r>
                  <a:rPr lang="pt-BR" dirty="0" err="1" smtClean="0"/>
                  <a:t>Storage</a:t>
                </a:r>
                <a:r>
                  <a:rPr lang="pt-BR" dirty="0" smtClean="0"/>
                  <a:t> time </a:t>
                </a:r>
                <a:r>
                  <a:rPr lang="pt-BR" dirty="0"/>
                  <a:t>(</a:t>
                </a:r>
                <a:r>
                  <a:rPr lang="pt-BR" dirty="0" smtClean="0"/>
                  <a:t>d)</a:t>
                </a:r>
                <a:endParaRPr lang="pt-BR" dirty="0"/>
              </a:p>
            </c:rich>
          </c:tx>
          <c:overlay val="0"/>
        </c:title>
        <c:numFmt formatCode="General" sourceLinked="1"/>
        <c:majorTickMark val="out"/>
        <c:minorTickMark val="none"/>
        <c:tickLblPos val="nextTo"/>
        <c:spPr>
          <a:ln w="25400">
            <a:solidFill>
              <a:schemeClr val="tx1"/>
            </a:solidFill>
          </a:ln>
        </c:spPr>
        <c:crossAx val="191856088"/>
        <c:crosses val="autoZero"/>
        <c:crossBetween val="midCat"/>
        <c:majorUnit val="30"/>
      </c:valAx>
      <c:valAx>
        <c:axId val="191856088"/>
        <c:scaling>
          <c:orientation val="minMax"/>
          <c:max val="95"/>
          <c:min val="60"/>
        </c:scaling>
        <c:delete val="0"/>
        <c:axPos val="l"/>
        <c:title>
          <c:tx>
            <c:rich>
              <a:bodyPr rot="-5400000" vert="horz"/>
              <a:lstStyle/>
              <a:p>
                <a:pPr algn="ctr" rtl="0">
                  <a:defRPr/>
                </a:pPr>
                <a:r>
                  <a:rPr lang="pt-BR" dirty="0" smtClean="0"/>
                  <a:t>In situ 12h </a:t>
                </a:r>
                <a:r>
                  <a:rPr lang="pt-BR" dirty="0" err="1" smtClean="0"/>
                  <a:t>starch</a:t>
                </a:r>
                <a:r>
                  <a:rPr lang="pt-BR" baseline="0" dirty="0" smtClean="0"/>
                  <a:t> </a:t>
                </a:r>
                <a:r>
                  <a:rPr lang="pt-BR" baseline="0" dirty="0" err="1" smtClean="0"/>
                  <a:t>degradability</a:t>
                </a:r>
                <a:r>
                  <a:rPr lang="pt-BR" baseline="0" dirty="0" smtClean="0"/>
                  <a:t>, %</a:t>
                </a:r>
                <a:endParaRPr lang="pt-BR" dirty="0"/>
              </a:p>
            </c:rich>
          </c:tx>
          <c:layout>
            <c:manualLayout>
              <c:xMode val="edge"/>
              <c:yMode val="edge"/>
              <c:x val="5.3711134665859073E-3"/>
              <c:y val="2.1358788484772732E-2"/>
            </c:manualLayout>
          </c:layout>
          <c:overlay val="0"/>
        </c:title>
        <c:numFmt formatCode="#,##0" sourceLinked="0"/>
        <c:majorTickMark val="out"/>
        <c:minorTickMark val="none"/>
        <c:tickLblPos val="nextTo"/>
        <c:spPr>
          <a:ln w="25400">
            <a:solidFill>
              <a:schemeClr val="tx1"/>
            </a:solidFill>
          </a:ln>
        </c:spPr>
        <c:crossAx val="191851776"/>
        <c:crosses val="autoZero"/>
        <c:crossBetween val="midCat"/>
        <c:majorUnit val="5"/>
        <c:minorUnit val="0.5"/>
      </c:valAx>
      <c:spPr>
        <a:noFill/>
        <a:ln>
          <a:noFill/>
        </a:ln>
      </c:spPr>
    </c:plotArea>
    <c:legend>
      <c:legendPos val="b"/>
      <c:overlay val="0"/>
    </c:legend>
    <c:plotVisOnly val="1"/>
    <c:dispBlanksAs val="gap"/>
    <c:showDLblsOverMax val="0"/>
  </c:chart>
  <c:spPr>
    <a:noFill/>
    <a:ln>
      <a:noFill/>
    </a:ln>
  </c:spPr>
  <c:txPr>
    <a:bodyPr/>
    <a:lstStyle/>
    <a:p>
      <a:pPr>
        <a:defRPr sz="1400" b="1"/>
      </a:pPr>
      <a:endParaRPr lang="pt-B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664431810675968E-2"/>
          <c:y val="2.102005098383505E-2"/>
          <c:w val="0.84165377981425227"/>
          <c:h val="0.73338041914585783"/>
        </c:manualLayout>
      </c:layout>
      <c:scatterChart>
        <c:scatterStyle val="lineMarker"/>
        <c:varyColors val="0"/>
        <c:ser>
          <c:idx val="1"/>
          <c:order val="0"/>
          <c:tx>
            <c:strRef>
              <c:f>'Amido amonia prolamina'!$K$3</c:f>
              <c:strCache>
                <c:ptCount val="1"/>
                <c:pt idx="0">
                  <c:v>GU IAC8390</c:v>
                </c:pt>
              </c:strCache>
            </c:strRef>
          </c:tx>
          <c:spPr>
            <a:ln w="38100">
              <a:solidFill>
                <a:srgbClr val="FF6600"/>
              </a:solidFill>
            </a:ln>
          </c:spPr>
          <c:marker>
            <c:symbol val="square"/>
            <c:size val="10"/>
            <c:spPr>
              <a:solidFill>
                <a:srgbClr val="FF6600"/>
              </a:solidFill>
              <a:ln>
                <a:solidFill>
                  <a:schemeClr val="tx1"/>
                </a:solidFill>
              </a:ln>
            </c:spPr>
          </c:marker>
          <c:errBars>
            <c:errDir val="y"/>
            <c:errBarType val="both"/>
            <c:errValType val="cust"/>
            <c:noEndCap val="0"/>
            <c:plus>
              <c:numRef>
                <c:f>'Amido amonia prolamina'!$AG$4:$AG$8</c:f>
                <c:numCache>
                  <c:formatCode>General</c:formatCode>
                  <c:ptCount val="5"/>
                  <c:pt idx="0">
                    <c:v>0.13270000000000001</c:v>
                  </c:pt>
                  <c:pt idx="1">
                    <c:v>0.13270000000000001</c:v>
                  </c:pt>
                  <c:pt idx="2">
                    <c:v>0.13270000000000001</c:v>
                  </c:pt>
                  <c:pt idx="3">
                    <c:v>0.13270000000000001</c:v>
                  </c:pt>
                  <c:pt idx="4">
                    <c:v>0.13270000000000001</c:v>
                  </c:pt>
                </c:numCache>
              </c:numRef>
            </c:plus>
            <c:minus>
              <c:numRef>
                <c:f>'Amido amonia prolamina'!$AG$4:$AG$8</c:f>
                <c:numCache>
                  <c:formatCode>General</c:formatCode>
                  <c:ptCount val="5"/>
                  <c:pt idx="0">
                    <c:v>0.13270000000000001</c:v>
                  </c:pt>
                  <c:pt idx="1">
                    <c:v>0.13270000000000001</c:v>
                  </c:pt>
                  <c:pt idx="2">
                    <c:v>0.13270000000000001</c:v>
                  </c:pt>
                  <c:pt idx="3">
                    <c:v>0.13270000000000001</c:v>
                  </c:pt>
                  <c:pt idx="4">
                    <c:v>0.13270000000000001</c:v>
                  </c:pt>
                </c:numCache>
              </c:numRef>
            </c:minus>
          </c:errBars>
          <c:xVal>
            <c:numRef>
              <c:f>'Amido amonia prolamina'!$H$4:$H$8</c:f>
              <c:numCache>
                <c:formatCode>General</c:formatCode>
                <c:ptCount val="5"/>
                <c:pt idx="0">
                  <c:v>0</c:v>
                </c:pt>
                <c:pt idx="1">
                  <c:v>7</c:v>
                </c:pt>
                <c:pt idx="2">
                  <c:v>21</c:v>
                </c:pt>
                <c:pt idx="3">
                  <c:v>60</c:v>
                </c:pt>
                <c:pt idx="4">
                  <c:v>120</c:v>
                </c:pt>
              </c:numCache>
            </c:numRef>
          </c:xVal>
          <c:yVal>
            <c:numRef>
              <c:f>'Amido amonia prolamina'!$AF$4:$AF$8</c:f>
              <c:numCache>
                <c:formatCode>0.00</c:formatCode>
                <c:ptCount val="5"/>
                <c:pt idx="0">
                  <c:v>4.9574999999999996</c:v>
                </c:pt>
                <c:pt idx="1">
                  <c:v>3.7574999999999998</c:v>
                </c:pt>
                <c:pt idx="2">
                  <c:v>3.2675000000000001</c:v>
                </c:pt>
                <c:pt idx="3">
                  <c:v>2.9024999999999999</c:v>
                </c:pt>
                <c:pt idx="4">
                  <c:v>2.8774999999999999</c:v>
                </c:pt>
              </c:numCache>
            </c:numRef>
          </c:yVal>
          <c:smooth val="0"/>
          <c:extLst xmlns:c16r2="http://schemas.microsoft.com/office/drawing/2015/06/chart">
            <c:ext xmlns:c16="http://schemas.microsoft.com/office/drawing/2014/chart" uri="{C3380CC4-5D6E-409C-BE32-E72D297353CC}">
              <c16:uniqueId val="{00000000-BFF7-4826-9B87-527E5FFD6B6B}"/>
            </c:ext>
          </c:extLst>
        </c:ser>
        <c:ser>
          <c:idx val="2"/>
          <c:order val="1"/>
          <c:tx>
            <c:strRef>
              <c:f>'Amido amonia prolamina'!$M$3</c:f>
              <c:strCache>
                <c:ptCount val="1"/>
                <c:pt idx="0">
                  <c:v>GSR IAC8390</c:v>
                </c:pt>
              </c:strCache>
            </c:strRef>
          </c:tx>
          <c:spPr>
            <a:ln w="38100">
              <a:solidFill>
                <a:srgbClr val="FF6600"/>
              </a:solidFill>
            </a:ln>
          </c:spPr>
          <c:marker>
            <c:symbol val="triangle"/>
            <c:size val="11"/>
            <c:spPr>
              <a:solidFill>
                <a:srgbClr val="FF6600"/>
              </a:solidFill>
              <a:ln>
                <a:solidFill>
                  <a:schemeClr val="tx1"/>
                </a:solidFill>
              </a:ln>
            </c:spPr>
          </c:marker>
          <c:errBars>
            <c:errDir val="y"/>
            <c:errBarType val="both"/>
            <c:errValType val="cust"/>
            <c:noEndCap val="0"/>
            <c:plus>
              <c:numRef>
                <c:f>'Amido amonia prolamina'!$AI$4:$AI$8</c:f>
                <c:numCache>
                  <c:formatCode>General</c:formatCode>
                  <c:ptCount val="5"/>
                  <c:pt idx="0">
                    <c:v>0.13270000000000001</c:v>
                  </c:pt>
                  <c:pt idx="1">
                    <c:v>0.13270000000000001</c:v>
                  </c:pt>
                  <c:pt idx="2">
                    <c:v>0.13270000000000001</c:v>
                  </c:pt>
                  <c:pt idx="3">
                    <c:v>0.13270000000000001</c:v>
                  </c:pt>
                  <c:pt idx="4">
                    <c:v>0.13270000000000001</c:v>
                  </c:pt>
                </c:numCache>
              </c:numRef>
            </c:plus>
            <c:minus>
              <c:numRef>
                <c:f>'Amido amonia prolamina'!$AI$4:$AI$8</c:f>
                <c:numCache>
                  <c:formatCode>General</c:formatCode>
                  <c:ptCount val="5"/>
                  <c:pt idx="0">
                    <c:v>0.13270000000000001</c:v>
                  </c:pt>
                  <c:pt idx="1">
                    <c:v>0.13270000000000001</c:v>
                  </c:pt>
                  <c:pt idx="2">
                    <c:v>0.13270000000000001</c:v>
                  </c:pt>
                  <c:pt idx="3">
                    <c:v>0.13270000000000001</c:v>
                  </c:pt>
                  <c:pt idx="4">
                    <c:v>0.13270000000000001</c:v>
                  </c:pt>
                </c:numCache>
              </c:numRef>
            </c:minus>
          </c:errBars>
          <c:xVal>
            <c:numRef>
              <c:f>'Amido amonia prolamina'!$H$4:$H$8</c:f>
              <c:numCache>
                <c:formatCode>General</c:formatCode>
                <c:ptCount val="5"/>
                <c:pt idx="0">
                  <c:v>0</c:v>
                </c:pt>
                <c:pt idx="1">
                  <c:v>7</c:v>
                </c:pt>
                <c:pt idx="2">
                  <c:v>21</c:v>
                </c:pt>
                <c:pt idx="3">
                  <c:v>60</c:v>
                </c:pt>
                <c:pt idx="4">
                  <c:v>120</c:v>
                </c:pt>
              </c:numCache>
            </c:numRef>
          </c:xVal>
          <c:yVal>
            <c:numRef>
              <c:f>'Amido amonia prolamina'!$AH$4:$AH$8</c:f>
              <c:numCache>
                <c:formatCode>0.00</c:formatCode>
                <c:ptCount val="5"/>
                <c:pt idx="0">
                  <c:v>5.1375000000000002</c:v>
                </c:pt>
                <c:pt idx="1">
                  <c:v>3.9325000000000001</c:v>
                </c:pt>
                <c:pt idx="2">
                  <c:v>3.7174999999999998</c:v>
                </c:pt>
                <c:pt idx="3">
                  <c:v>3.16</c:v>
                </c:pt>
                <c:pt idx="4">
                  <c:v>3.08</c:v>
                </c:pt>
              </c:numCache>
            </c:numRef>
          </c:yVal>
          <c:smooth val="0"/>
          <c:extLst xmlns:c16r2="http://schemas.microsoft.com/office/drawing/2015/06/chart">
            <c:ext xmlns:c16="http://schemas.microsoft.com/office/drawing/2014/chart" uri="{C3380CC4-5D6E-409C-BE32-E72D297353CC}">
              <c16:uniqueId val="{00000001-BFF7-4826-9B87-527E5FFD6B6B}"/>
            </c:ext>
          </c:extLst>
        </c:ser>
        <c:ser>
          <c:idx val="4"/>
          <c:order val="2"/>
          <c:tx>
            <c:strRef>
              <c:f>'Amido amonia prolamina'!$Q$3</c:f>
              <c:strCache>
                <c:ptCount val="1"/>
                <c:pt idx="0">
                  <c:v>GU AG1051</c:v>
                </c:pt>
              </c:strCache>
            </c:strRef>
          </c:tx>
          <c:spPr>
            <a:ln w="38100">
              <a:solidFill>
                <a:srgbClr val="FFFF00"/>
              </a:solidFill>
              <a:prstDash val="solid"/>
            </a:ln>
          </c:spPr>
          <c:marker>
            <c:symbol val="square"/>
            <c:size val="10"/>
            <c:spPr>
              <a:solidFill>
                <a:srgbClr val="FFFF00"/>
              </a:solidFill>
              <a:ln>
                <a:solidFill>
                  <a:schemeClr val="tx1"/>
                </a:solidFill>
              </a:ln>
            </c:spPr>
          </c:marker>
          <c:errBars>
            <c:errDir val="y"/>
            <c:errBarType val="both"/>
            <c:errValType val="cust"/>
            <c:noEndCap val="0"/>
            <c:plus>
              <c:numRef>
                <c:f>'Amido amonia prolamina'!$AM$4:$AM$8</c:f>
                <c:numCache>
                  <c:formatCode>General</c:formatCode>
                  <c:ptCount val="5"/>
                  <c:pt idx="0">
                    <c:v>0.13270000000000001</c:v>
                  </c:pt>
                  <c:pt idx="1">
                    <c:v>0.13270000000000001</c:v>
                  </c:pt>
                  <c:pt idx="2">
                    <c:v>0.13270000000000001</c:v>
                  </c:pt>
                  <c:pt idx="3">
                    <c:v>0.13270000000000001</c:v>
                  </c:pt>
                  <c:pt idx="4">
                    <c:v>0.13270000000000001</c:v>
                  </c:pt>
                </c:numCache>
              </c:numRef>
            </c:plus>
            <c:minus>
              <c:numRef>
                <c:f>'Amido amonia prolamina'!$AM$4:$AM$8</c:f>
                <c:numCache>
                  <c:formatCode>General</c:formatCode>
                  <c:ptCount val="5"/>
                  <c:pt idx="0">
                    <c:v>0.13270000000000001</c:v>
                  </c:pt>
                  <c:pt idx="1">
                    <c:v>0.13270000000000001</c:v>
                  </c:pt>
                  <c:pt idx="2">
                    <c:v>0.13270000000000001</c:v>
                  </c:pt>
                  <c:pt idx="3">
                    <c:v>0.13270000000000001</c:v>
                  </c:pt>
                  <c:pt idx="4">
                    <c:v>0.13270000000000001</c:v>
                  </c:pt>
                </c:numCache>
              </c:numRef>
            </c:minus>
          </c:errBars>
          <c:xVal>
            <c:numRef>
              <c:f>'Amido amonia prolamina'!$H$4:$H$8</c:f>
              <c:numCache>
                <c:formatCode>General</c:formatCode>
                <c:ptCount val="5"/>
                <c:pt idx="0">
                  <c:v>0</c:v>
                </c:pt>
                <c:pt idx="1">
                  <c:v>7</c:v>
                </c:pt>
                <c:pt idx="2">
                  <c:v>21</c:v>
                </c:pt>
                <c:pt idx="3">
                  <c:v>60</c:v>
                </c:pt>
                <c:pt idx="4">
                  <c:v>120</c:v>
                </c:pt>
              </c:numCache>
            </c:numRef>
          </c:xVal>
          <c:yVal>
            <c:numRef>
              <c:f>'Amido amonia prolamina'!$AL$4:$AL$8</c:f>
              <c:numCache>
                <c:formatCode>0.00</c:formatCode>
                <c:ptCount val="5"/>
                <c:pt idx="0">
                  <c:v>3.8149999999999999</c:v>
                </c:pt>
                <c:pt idx="1">
                  <c:v>3.5575000000000001</c:v>
                </c:pt>
                <c:pt idx="2">
                  <c:v>2.9925000000000002</c:v>
                </c:pt>
                <c:pt idx="3">
                  <c:v>2.8</c:v>
                </c:pt>
                <c:pt idx="4">
                  <c:v>2.8</c:v>
                </c:pt>
              </c:numCache>
            </c:numRef>
          </c:yVal>
          <c:smooth val="0"/>
          <c:extLst xmlns:c16r2="http://schemas.microsoft.com/office/drawing/2015/06/chart">
            <c:ext xmlns:c16="http://schemas.microsoft.com/office/drawing/2014/chart" uri="{C3380CC4-5D6E-409C-BE32-E72D297353CC}">
              <c16:uniqueId val="{00000002-BFF7-4826-9B87-527E5FFD6B6B}"/>
            </c:ext>
          </c:extLst>
        </c:ser>
        <c:ser>
          <c:idx val="5"/>
          <c:order val="3"/>
          <c:tx>
            <c:strRef>
              <c:f>'Amido amonia prolamina'!$S$3</c:f>
              <c:strCache>
                <c:ptCount val="1"/>
                <c:pt idx="0">
                  <c:v>GSR AG1051</c:v>
                </c:pt>
              </c:strCache>
            </c:strRef>
          </c:tx>
          <c:spPr>
            <a:ln w="38100">
              <a:solidFill>
                <a:srgbClr val="FFFF00"/>
              </a:solidFill>
              <a:prstDash val="solid"/>
            </a:ln>
          </c:spPr>
          <c:marker>
            <c:symbol val="triangle"/>
            <c:size val="11"/>
            <c:spPr>
              <a:solidFill>
                <a:srgbClr val="FFFF00"/>
              </a:solidFill>
              <a:ln>
                <a:solidFill>
                  <a:schemeClr val="tx1"/>
                </a:solidFill>
              </a:ln>
            </c:spPr>
          </c:marker>
          <c:errBars>
            <c:errDir val="y"/>
            <c:errBarType val="both"/>
            <c:errValType val="cust"/>
            <c:noEndCap val="0"/>
            <c:plus>
              <c:numRef>
                <c:f>'Amido amonia prolamina'!$AO$4:$AO$8</c:f>
                <c:numCache>
                  <c:formatCode>General</c:formatCode>
                  <c:ptCount val="5"/>
                  <c:pt idx="0">
                    <c:v>0.13270000000000001</c:v>
                  </c:pt>
                  <c:pt idx="1">
                    <c:v>0.13270000000000001</c:v>
                  </c:pt>
                  <c:pt idx="2">
                    <c:v>0.13270000000000001</c:v>
                  </c:pt>
                  <c:pt idx="3">
                    <c:v>0.13270000000000001</c:v>
                  </c:pt>
                  <c:pt idx="4">
                    <c:v>0.13270000000000001</c:v>
                  </c:pt>
                </c:numCache>
              </c:numRef>
            </c:plus>
            <c:minus>
              <c:numRef>
                <c:f>'Amido amonia prolamina'!$AO$4:$AO$8</c:f>
                <c:numCache>
                  <c:formatCode>General</c:formatCode>
                  <c:ptCount val="5"/>
                  <c:pt idx="0">
                    <c:v>0.13270000000000001</c:v>
                  </c:pt>
                  <c:pt idx="1">
                    <c:v>0.13270000000000001</c:v>
                  </c:pt>
                  <c:pt idx="2">
                    <c:v>0.13270000000000001</c:v>
                  </c:pt>
                  <c:pt idx="3">
                    <c:v>0.13270000000000001</c:v>
                  </c:pt>
                  <c:pt idx="4">
                    <c:v>0.13270000000000001</c:v>
                  </c:pt>
                </c:numCache>
              </c:numRef>
            </c:minus>
          </c:errBars>
          <c:xVal>
            <c:numRef>
              <c:f>'Amido amonia prolamina'!$H$4:$H$8</c:f>
              <c:numCache>
                <c:formatCode>General</c:formatCode>
                <c:ptCount val="5"/>
                <c:pt idx="0">
                  <c:v>0</c:v>
                </c:pt>
                <c:pt idx="1">
                  <c:v>7</c:v>
                </c:pt>
                <c:pt idx="2">
                  <c:v>21</c:v>
                </c:pt>
                <c:pt idx="3">
                  <c:v>60</c:v>
                </c:pt>
                <c:pt idx="4">
                  <c:v>120</c:v>
                </c:pt>
              </c:numCache>
            </c:numRef>
          </c:xVal>
          <c:yVal>
            <c:numRef>
              <c:f>'Amido amonia prolamina'!$AN$4:$AN$8</c:f>
              <c:numCache>
                <c:formatCode>0.00</c:formatCode>
                <c:ptCount val="5"/>
                <c:pt idx="0">
                  <c:v>4.0374999999999996</c:v>
                </c:pt>
                <c:pt idx="1">
                  <c:v>3.7549999999999999</c:v>
                </c:pt>
                <c:pt idx="2">
                  <c:v>3.4424999999999999</c:v>
                </c:pt>
                <c:pt idx="3">
                  <c:v>3.06</c:v>
                </c:pt>
                <c:pt idx="4">
                  <c:v>3.05</c:v>
                </c:pt>
              </c:numCache>
            </c:numRef>
          </c:yVal>
          <c:smooth val="0"/>
          <c:extLst xmlns:c16r2="http://schemas.microsoft.com/office/drawing/2015/06/chart">
            <c:ext xmlns:c16="http://schemas.microsoft.com/office/drawing/2014/chart" uri="{C3380CC4-5D6E-409C-BE32-E72D297353CC}">
              <c16:uniqueId val="{00000003-BFF7-4826-9B87-527E5FFD6B6B}"/>
            </c:ext>
          </c:extLst>
        </c:ser>
        <c:dLbls>
          <c:showLegendKey val="0"/>
          <c:showVal val="0"/>
          <c:showCatName val="0"/>
          <c:showSerName val="0"/>
          <c:showPercent val="0"/>
          <c:showBubbleSize val="0"/>
        </c:dLbls>
        <c:axId val="191858048"/>
        <c:axId val="191855696"/>
      </c:scatterChart>
      <c:valAx>
        <c:axId val="191858048"/>
        <c:scaling>
          <c:orientation val="minMax"/>
          <c:max val="125"/>
          <c:min val="0"/>
        </c:scaling>
        <c:delete val="0"/>
        <c:axPos val="b"/>
        <c:title>
          <c:tx>
            <c:rich>
              <a:bodyPr/>
              <a:lstStyle/>
              <a:p>
                <a:pPr>
                  <a:defRPr/>
                </a:pPr>
                <a:r>
                  <a:rPr lang="pt-BR" dirty="0" err="1" smtClean="0"/>
                  <a:t>Storage</a:t>
                </a:r>
                <a:r>
                  <a:rPr lang="pt-BR" dirty="0" smtClean="0"/>
                  <a:t> time(d)</a:t>
                </a:r>
                <a:endParaRPr lang="pt-BR" dirty="0"/>
              </a:p>
            </c:rich>
          </c:tx>
          <c:overlay val="0"/>
        </c:title>
        <c:numFmt formatCode="General" sourceLinked="1"/>
        <c:majorTickMark val="out"/>
        <c:minorTickMark val="none"/>
        <c:tickLblPos val="nextTo"/>
        <c:spPr>
          <a:ln w="19050">
            <a:solidFill>
              <a:schemeClr val="tx1"/>
            </a:solidFill>
          </a:ln>
        </c:spPr>
        <c:crossAx val="191855696"/>
        <c:crosses val="autoZero"/>
        <c:crossBetween val="midCat"/>
        <c:majorUnit val="30"/>
      </c:valAx>
      <c:valAx>
        <c:axId val="191855696"/>
        <c:scaling>
          <c:orientation val="minMax"/>
          <c:max val="5.5"/>
          <c:min val="2.5"/>
        </c:scaling>
        <c:delete val="0"/>
        <c:axPos val="l"/>
        <c:title>
          <c:tx>
            <c:rich>
              <a:bodyPr rot="-5400000" vert="horz"/>
              <a:lstStyle/>
              <a:p>
                <a:pPr algn="ctr" rtl="0">
                  <a:defRPr/>
                </a:pPr>
                <a:r>
                  <a:rPr lang="pt-BR" dirty="0" err="1" smtClean="0"/>
                  <a:t>Prolamin</a:t>
                </a:r>
                <a:r>
                  <a:rPr lang="pt-BR" dirty="0" smtClean="0"/>
                  <a:t>, % DM</a:t>
                </a:r>
                <a:endParaRPr lang="pt-BR" dirty="0"/>
              </a:p>
            </c:rich>
          </c:tx>
          <c:layout>
            <c:manualLayout>
              <c:xMode val="edge"/>
              <c:yMode val="edge"/>
              <c:x val="3.0887037178605101E-3"/>
              <c:y val="0.25429892552493438"/>
            </c:manualLayout>
          </c:layout>
          <c:overlay val="0"/>
        </c:title>
        <c:numFmt formatCode="#,##0.0" sourceLinked="0"/>
        <c:majorTickMark val="out"/>
        <c:minorTickMark val="none"/>
        <c:tickLblPos val="nextTo"/>
        <c:spPr>
          <a:ln w="19050">
            <a:solidFill>
              <a:schemeClr val="tx1"/>
            </a:solidFill>
          </a:ln>
        </c:spPr>
        <c:crossAx val="191858048"/>
        <c:crosses val="autoZero"/>
        <c:crossBetween val="midCat"/>
        <c:majorUnit val="0.5"/>
        <c:minorUnit val="0.25"/>
      </c:valAx>
      <c:spPr>
        <a:noFill/>
        <a:ln>
          <a:noFill/>
        </a:ln>
      </c:spPr>
    </c:plotArea>
    <c:legend>
      <c:legendPos val="b"/>
      <c:overlay val="0"/>
    </c:legend>
    <c:plotVisOnly val="1"/>
    <c:dispBlanksAs val="gap"/>
    <c:showDLblsOverMax val="0"/>
  </c:chart>
  <c:spPr>
    <a:noFill/>
    <a:ln>
      <a:noFill/>
    </a:ln>
  </c:spPr>
  <c:txPr>
    <a:bodyPr/>
    <a:lstStyle/>
    <a:p>
      <a:pPr>
        <a:defRPr sz="1400" b="1"/>
      </a:pPr>
      <a:endParaRPr lang="pt-B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diamond"/>
            <c:size val="8"/>
            <c:spPr>
              <a:solidFill>
                <a:schemeClr val="tx1"/>
              </a:solidFill>
              <a:ln>
                <a:solidFill>
                  <a:schemeClr val="tx1"/>
                </a:solidFill>
              </a:ln>
            </c:spPr>
          </c:marker>
          <c:trendline>
            <c:trendlineType val="poly"/>
            <c:order val="2"/>
            <c:dispRSqr val="1"/>
            <c:dispEq val="1"/>
            <c:trendlineLbl>
              <c:layout>
                <c:manualLayout>
                  <c:x val="-0.37639113715436773"/>
                  <c:y val="-2.7557035861643594E-2"/>
                </c:manualLayout>
              </c:layout>
              <c:tx>
                <c:rich>
                  <a:bodyPr/>
                  <a:lstStyle/>
                  <a:p>
                    <a:pPr>
                      <a:defRPr/>
                    </a:pPr>
                    <a:r>
                      <a:rPr lang="en-US" dirty="0"/>
                      <a:t>y = -1.29x</a:t>
                    </a:r>
                    <a:r>
                      <a:rPr lang="en-US" baseline="30000" dirty="0"/>
                      <a:t>2</a:t>
                    </a:r>
                    <a:r>
                      <a:rPr lang="en-US" dirty="0"/>
                      <a:t> + 0.29x + </a:t>
                    </a:r>
                    <a:r>
                      <a:rPr lang="en-US" dirty="0">
                        <a:solidFill>
                          <a:srgbClr val="FF0000"/>
                        </a:solidFill>
                      </a:rPr>
                      <a:t>98.41
</a:t>
                    </a:r>
                  </a:p>
                  <a:p>
                    <a:pPr>
                      <a:defRPr/>
                    </a:pPr>
                    <a:r>
                      <a:rPr lang="en-US" dirty="0"/>
                      <a:t>R² = 0.85</a:t>
                    </a:r>
                  </a:p>
                  <a:p>
                    <a:pPr>
                      <a:defRPr/>
                    </a:pPr>
                    <a:r>
                      <a:rPr lang="en-US" i="1" dirty="0"/>
                      <a:t>P</a:t>
                    </a:r>
                    <a:r>
                      <a:rPr lang="en-US" dirty="0"/>
                      <a:t>&lt;0.01</a:t>
                    </a:r>
                  </a:p>
                </c:rich>
              </c:tx>
              <c:numFmt formatCode="#,##0.00" sourceLinked="0"/>
            </c:trendlineLbl>
          </c:trendline>
          <c:xVal>
            <c:numRef>
              <c:f>Correl!$C$2:$C$31</c:f>
              <c:numCache>
                <c:formatCode>General</c:formatCode>
                <c:ptCount val="30"/>
                <c:pt idx="0">
                  <c:v>4.0374999999999996</c:v>
                </c:pt>
                <c:pt idx="1">
                  <c:v>3.7549999999999999</c:v>
                </c:pt>
                <c:pt idx="2">
                  <c:v>3.4424999999999977</c:v>
                </c:pt>
                <c:pt idx="3">
                  <c:v>3.06</c:v>
                </c:pt>
                <c:pt idx="4">
                  <c:v>3.05</c:v>
                </c:pt>
                <c:pt idx="5">
                  <c:v>3.8149999999999977</c:v>
                </c:pt>
                <c:pt idx="6">
                  <c:v>3.5575000000000001</c:v>
                </c:pt>
                <c:pt idx="7">
                  <c:v>2.9924999999999971</c:v>
                </c:pt>
                <c:pt idx="8">
                  <c:v>2.8</c:v>
                </c:pt>
                <c:pt idx="9">
                  <c:v>2.8</c:v>
                </c:pt>
                <c:pt idx="10">
                  <c:v>2.4674999999999998</c:v>
                </c:pt>
                <c:pt idx="11">
                  <c:v>2.4375</c:v>
                </c:pt>
                <c:pt idx="12">
                  <c:v>2.4024999999999967</c:v>
                </c:pt>
                <c:pt idx="13">
                  <c:v>2.0474999999999999</c:v>
                </c:pt>
                <c:pt idx="14">
                  <c:v>1.08</c:v>
                </c:pt>
                <c:pt idx="15">
                  <c:v>5.1374999999999975</c:v>
                </c:pt>
                <c:pt idx="16">
                  <c:v>3.9324999999999966</c:v>
                </c:pt>
                <c:pt idx="17">
                  <c:v>3.7174999999999998</c:v>
                </c:pt>
                <c:pt idx="18">
                  <c:v>3.16</c:v>
                </c:pt>
                <c:pt idx="19">
                  <c:v>3.08</c:v>
                </c:pt>
                <c:pt idx="20">
                  <c:v>4.9574999999999996</c:v>
                </c:pt>
                <c:pt idx="21">
                  <c:v>3.7574999999999998</c:v>
                </c:pt>
                <c:pt idx="22">
                  <c:v>3.2675000000000036</c:v>
                </c:pt>
                <c:pt idx="23">
                  <c:v>2.9024999999999967</c:v>
                </c:pt>
                <c:pt idx="24">
                  <c:v>2.8774999999999977</c:v>
                </c:pt>
                <c:pt idx="25">
                  <c:v>2.6274999999999999</c:v>
                </c:pt>
                <c:pt idx="26">
                  <c:v>2.6149999999999998</c:v>
                </c:pt>
                <c:pt idx="27">
                  <c:v>2.6149999999999998</c:v>
                </c:pt>
                <c:pt idx="28">
                  <c:v>2.2349999999999999</c:v>
                </c:pt>
                <c:pt idx="29">
                  <c:v>2.2050000000000001</c:v>
                </c:pt>
              </c:numCache>
            </c:numRef>
          </c:xVal>
          <c:yVal>
            <c:numRef>
              <c:f>Correl!$B$2:$B$31</c:f>
              <c:numCache>
                <c:formatCode>General</c:formatCode>
                <c:ptCount val="30"/>
                <c:pt idx="1">
                  <c:v>78.464200000000147</c:v>
                </c:pt>
                <c:pt idx="2">
                  <c:v>84.358299999999986</c:v>
                </c:pt>
                <c:pt idx="3">
                  <c:v>89.813300000000012</c:v>
                </c:pt>
                <c:pt idx="4">
                  <c:v>91.834199999999996</c:v>
                </c:pt>
                <c:pt idx="5">
                  <c:v>75.568299999999994</c:v>
                </c:pt>
                <c:pt idx="6">
                  <c:v>82.040800000000004</c:v>
                </c:pt>
                <c:pt idx="7">
                  <c:v>87.881699999999995</c:v>
                </c:pt>
                <c:pt idx="8">
                  <c:v>89.887299999999996</c:v>
                </c:pt>
                <c:pt idx="9">
                  <c:v>92.348299999999995</c:v>
                </c:pt>
                <c:pt idx="10">
                  <c:v>85.120799999999988</c:v>
                </c:pt>
                <c:pt idx="11">
                  <c:v>92.627499999999998</c:v>
                </c:pt>
                <c:pt idx="12">
                  <c:v>94.056699999999992</c:v>
                </c:pt>
                <c:pt idx="13">
                  <c:v>95.194999999999993</c:v>
                </c:pt>
                <c:pt idx="14">
                  <c:v>95.710000000000022</c:v>
                </c:pt>
                <c:pt idx="15">
                  <c:v>65.738200000000006</c:v>
                </c:pt>
                <c:pt idx="16">
                  <c:v>75.860799999999998</c:v>
                </c:pt>
                <c:pt idx="17">
                  <c:v>82.6557999999999</c:v>
                </c:pt>
                <c:pt idx="18">
                  <c:v>88.965800000000002</c:v>
                </c:pt>
                <c:pt idx="19">
                  <c:v>91.980700000000013</c:v>
                </c:pt>
                <c:pt idx="20">
                  <c:v>72.167500000000004</c:v>
                </c:pt>
                <c:pt idx="21">
                  <c:v>79.0792</c:v>
                </c:pt>
                <c:pt idx="22">
                  <c:v>84.034200000000027</c:v>
                </c:pt>
                <c:pt idx="23">
                  <c:v>88.344200000000114</c:v>
                </c:pt>
                <c:pt idx="24">
                  <c:v>90.910000000000025</c:v>
                </c:pt>
                <c:pt idx="26">
                  <c:v>85.694199999999995</c:v>
                </c:pt>
                <c:pt idx="27">
                  <c:v>87.28</c:v>
                </c:pt>
                <c:pt idx="28">
                  <c:v>93.053299999999993</c:v>
                </c:pt>
                <c:pt idx="29">
                  <c:v>93.754300000000001</c:v>
                </c:pt>
              </c:numCache>
            </c:numRef>
          </c:yVal>
          <c:smooth val="0"/>
          <c:extLst xmlns:c16r2="http://schemas.microsoft.com/office/drawing/2015/06/chart">
            <c:ext xmlns:c16="http://schemas.microsoft.com/office/drawing/2014/chart" uri="{C3380CC4-5D6E-409C-BE32-E72D297353CC}">
              <c16:uniqueId val="{00000000-6C24-4D50-B478-CDD305C5F79E}"/>
            </c:ext>
          </c:extLst>
        </c:ser>
        <c:dLbls>
          <c:showLegendKey val="0"/>
          <c:showVal val="0"/>
          <c:showCatName val="0"/>
          <c:showSerName val="0"/>
          <c:showPercent val="0"/>
          <c:showBubbleSize val="0"/>
        </c:dLbls>
        <c:axId val="191852952"/>
        <c:axId val="191858832"/>
      </c:scatterChart>
      <c:valAx>
        <c:axId val="191852952"/>
        <c:scaling>
          <c:orientation val="minMax"/>
        </c:scaling>
        <c:delete val="0"/>
        <c:axPos val="b"/>
        <c:title>
          <c:tx>
            <c:rich>
              <a:bodyPr/>
              <a:lstStyle/>
              <a:p>
                <a:pPr>
                  <a:defRPr/>
                </a:pPr>
                <a:r>
                  <a:rPr lang="en-US"/>
                  <a:t>Prolamina (% MS)</a:t>
                </a:r>
              </a:p>
            </c:rich>
          </c:tx>
          <c:layout>
            <c:manualLayout>
              <c:xMode val="edge"/>
              <c:yMode val="edge"/>
              <c:x val="0.4455665018616865"/>
              <c:y val="0.94235212188341932"/>
            </c:manualLayout>
          </c:layout>
          <c:overlay val="0"/>
        </c:title>
        <c:numFmt formatCode="General" sourceLinked="1"/>
        <c:majorTickMark val="out"/>
        <c:minorTickMark val="none"/>
        <c:tickLblPos val="nextTo"/>
        <c:spPr>
          <a:ln w="31750">
            <a:solidFill>
              <a:schemeClr val="tx1"/>
            </a:solidFill>
          </a:ln>
        </c:spPr>
        <c:crossAx val="191858832"/>
        <c:crosses val="autoZero"/>
        <c:crossBetween val="midCat"/>
      </c:valAx>
      <c:valAx>
        <c:axId val="191858832"/>
        <c:scaling>
          <c:orientation val="minMax"/>
          <c:max val="100"/>
          <c:min val="60"/>
        </c:scaling>
        <c:delete val="0"/>
        <c:axPos val="l"/>
        <c:title>
          <c:tx>
            <c:rich>
              <a:bodyPr rot="-5400000" vert="horz"/>
              <a:lstStyle/>
              <a:p>
                <a:pPr>
                  <a:defRPr/>
                </a:pPr>
                <a:r>
                  <a:rPr lang="en-US" dirty="0" err="1"/>
                  <a:t>Degradabilidade</a:t>
                </a:r>
                <a:r>
                  <a:rPr lang="en-US" dirty="0"/>
                  <a:t> de </a:t>
                </a:r>
                <a:r>
                  <a:rPr lang="en-US" dirty="0" err="1"/>
                  <a:t>amido</a:t>
                </a:r>
                <a:r>
                  <a:rPr lang="en-US" dirty="0"/>
                  <a:t> </a:t>
                </a:r>
                <a:r>
                  <a:rPr lang="en-US" i="1" dirty="0"/>
                  <a:t>in situ</a:t>
                </a:r>
                <a:r>
                  <a:rPr lang="en-US" dirty="0"/>
                  <a:t>-12h (%)</a:t>
                </a:r>
              </a:p>
            </c:rich>
          </c:tx>
          <c:layout>
            <c:manualLayout>
              <c:xMode val="edge"/>
              <c:yMode val="edge"/>
              <c:x val="0"/>
              <c:y val="4.6608497620798113E-2"/>
            </c:manualLayout>
          </c:layout>
          <c:overlay val="0"/>
        </c:title>
        <c:numFmt formatCode="General" sourceLinked="1"/>
        <c:majorTickMark val="out"/>
        <c:minorTickMark val="none"/>
        <c:tickLblPos val="nextTo"/>
        <c:spPr>
          <a:ln w="31750">
            <a:solidFill>
              <a:schemeClr val="tx1"/>
            </a:solidFill>
          </a:ln>
        </c:spPr>
        <c:crossAx val="191852952"/>
        <c:crosses val="autoZero"/>
        <c:crossBetween val="midCat"/>
        <c:majorUnit val="10"/>
      </c:valAx>
      <c:spPr>
        <a:noFill/>
        <a:ln w="25400">
          <a:noFill/>
        </a:ln>
      </c:spPr>
    </c:plotArea>
    <c:plotVisOnly val="1"/>
    <c:dispBlanksAs val="gap"/>
    <c:showDLblsOverMax val="0"/>
  </c:chart>
  <c:spPr>
    <a:noFill/>
    <a:ln>
      <a:noFill/>
    </a:ln>
  </c:spPr>
  <c:txPr>
    <a:bodyPr/>
    <a:lstStyle/>
    <a:p>
      <a:pPr>
        <a:defRPr sz="1600" b="1"/>
      </a:pPr>
      <a:endParaRPr lang="pt-B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t-BR" sz="2800" b="1" dirty="0" err="1" smtClean="0"/>
              <a:t>Husks</a:t>
            </a:r>
            <a:r>
              <a:rPr lang="pt-BR" sz="2800" b="1" dirty="0" smtClean="0"/>
              <a:t>, </a:t>
            </a:r>
            <a:r>
              <a:rPr lang="pt-BR" sz="2800" b="1" dirty="0" err="1" smtClean="0"/>
              <a:t>cobs</a:t>
            </a:r>
            <a:r>
              <a:rPr lang="pt-BR" sz="2800" b="1" dirty="0" smtClean="0"/>
              <a:t> </a:t>
            </a:r>
            <a:r>
              <a:rPr lang="pt-BR" sz="2800" b="1" dirty="0" err="1" smtClean="0"/>
              <a:t>and</a:t>
            </a:r>
            <a:r>
              <a:rPr lang="pt-BR" sz="2800" b="1" baseline="0" dirty="0" smtClean="0"/>
              <a:t> </a:t>
            </a:r>
            <a:r>
              <a:rPr lang="pt-BR" sz="2800" b="1" baseline="0" dirty="0" err="1" smtClean="0"/>
              <a:t>grain</a:t>
            </a:r>
            <a:endParaRPr lang="pt-BR" sz="2800"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Plan1!$B$1</c:f>
              <c:strCache>
                <c:ptCount val="1"/>
                <c:pt idx="0">
                  <c:v>Grão (%)</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Plan1!$A$2:$A$6</c:f>
              <c:numCache>
                <c:formatCode>General</c:formatCode>
                <c:ptCount val="5"/>
                <c:pt idx="0">
                  <c:v>0</c:v>
                </c:pt>
                <c:pt idx="1">
                  <c:v>5</c:v>
                </c:pt>
                <c:pt idx="2">
                  <c:v>10</c:v>
                </c:pt>
                <c:pt idx="3">
                  <c:v>15</c:v>
                </c:pt>
                <c:pt idx="4">
                  <c:v>20</c:v>
                </c:pt>
              </c:numCache>
            </c:numRef>
          </c:cat>
          <c:val>
            <c:numRef>
              <c:f>Plan1!$B$2:$B$6</c:f>
              <c:numCache>
                <c:formatCode>General</c:formatCode>
                <c:ptCount val="5"/>
                <c:pt idx="0">
                  <c:v>85</c:v>
                </c:pt>
                <c:pt idx="1">
                  <c:v>80.400000000000006</c:v>
                </c:pt>
                <c:pt idx="2">
                  <c:v>76.5</c:v>
                </c:pt>
                <c:pt idx="3">
                  <c:v>72.3</c:v>
                </c:pt>
                <c:pt idx="4">
                  <c:v>68</c:v>
                </c:pt>
              </c:numCache>
            </c:numRef>
          </c:val>
        </c:ser>
        <c:ser>
          <c:idx val="1"/>
          <c:order val="1"/>
          <c:tx>
            <c:strRef>
              <c:f>Plan1!$C$1</c:f>
              <c:strCache>
                <c:ptCount val="1"/>
                <c:pt idx="0">
                  <c:v>Sabugo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Plan1!$A$2:$A$6</c:f>
              <c:numCache>
                <c:formatCode>General</c:formatCode>
                <c:ptCount val="5"/>
                <c:pt idx="0">
                  <c:v>0</c:v>
                </c:pt>
                <c:pt idx="1">
                  <c:v>5</c:v>
                </c:pt>
                <c:pt idx="2">
                  <c:v>10</c:v>
                </c:pt>
                <c:pt idx="3">
                  <c:v>15</c:v>
                </c:pt>
                <c:pt idx="4">
                  <c:v>20</c:v>
                </c:pt>
              </c:numCache>
            </c:numRef>
          </c:cat>
          <c:val>
            <c:numRef>
              <c:f>Plan1!$C$2:$C$6</c:f>
              <c:numCache>
                <c:formatCode>General</c:formatCode>
                <c:ptCount val="5"/>
                <c:pt idx="0">
                  <c:v>15</c:v>
                </c:pt>
                <c:pt idx="1">
                  <c:v>14.6</c:v>
                </c:pt>
                <c:pt idx="2">
                  <c:v>13.5</c:v>
                </c:pt>
                <c:pt idx="3">
                  <c:v>12.7</c:v>
                </c:pt>
                <c:pt idx="4">
                  <c:v>12</c:v>
                </c:pt>
              </c:numCache>
            </c:numRef>
          </c:val>
        </c:ser>
        <c:dLbls>
          <c:showLegendKey val="0"/>
          <c:showVal val="0"/>
          <c:showCatName val="0"/>
          <c:showSerName val="0"/>
          <c:showPercent val="0"/>
          <c:showBubbleSize val="0"/>
        </c:dLbls>
        <c:gapWidth val="219"/>
        <c:axId val="193119088"/>
        <c:axId val="368965936"/>
      </c:barChart>
      <c:lineChart>
        <c:grouping val="standard"/>
        <c:varyColors val="0"/>
        <c:ser>
          <c:idx val="2"/>
          <c:order val="2"/>
          <c:tx>
            <c:strRef>
              <c:f>Plan1!$D$1</c:f>
              <c:strCache>
                <c:ptCount val="1"/>
                <c:pt idx="0">
                  <c:v>FDA (%)</c:v>
                </c:pt>
              </c:strCache>
            </c:strRef>
          </c:tx>
          <c:spPr>
            <a:ln w="28575" cap="rnd">
              <a:solidFill>
                <a:schemeClr val="tx1"/>
              </a:solidFill>
              <a:round/>
            </a:ln>
            <a:effectLst/>
          </c:spPr>
          <c:marker>
            <c:symbol val="none"/>
          </c:marker>
          <c:dLbls>
            <c:dLbl>
              <c:idx val="3"/>
              <c:layout>
                <c:manualLayout>
                  <c:x val="-2.9680095282126557E-3"/>
                  <c:y val="-5.5816430232706382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Plan1!$A$2:$A$6</c:f>
              <c:numCache>
                <c:formatCode>General</c:formatCode>
                <c:ptCount val="5"/>
                <c:pt idx="0">
                  <c:v>0</c:v>
                </c:pt>
                <c:pt idx="1">
                  <c:v>5</c:v>
                </c:pt>
                <c:pt idx="2">
                  <c:v>10</c:v>
                </c:pt>
                <c:pt idx="3">
                  <c:v>15</c:v>
                </c:pt>
                <c:pt idx="4">
                  <c:v>20</c:v>
                </c:pt>
              </c:numCache>
            </c:numRef>
          </c:cat>
          <c:val>
            <c:numRef>
              <c:f>Plan1!$D$2:$D$6</c:f>
              <c:numCache>
                <c:formatCode>General</c:formatCode>
                <c:ptCount val="5"/>
                <c:pt idx="0">
                  <c:v>9.6999999999999993</c:v>
                </c:pt>
                <c:pt idx="1">
                  <c:v>11.1</c:v>
                </c:pt>
                <c:pt idx="2">
                  <c:v>12.6</c:v>
                </c:pt>
                <c:pt idx="3">
                  <c:v>14</c:v>
                </c:pt>
                <c:pt idx="4">
                  <c:v>15.4</c:v>
                </c:pt>
              </c:numCache>
            </c:numRef>
          </c:val>
          <c:smooth val="0"/>
        </c:ser>
        <c:dLbls>
          <c:showLegendKey val="0"/>
          <c:showVal val="0"/>
          <c:showCatName val="0"/>
          <c:showSerName val="0"/>
          <c:showPercent val="0"/>
          <c:showBubbleSize val="0"/>
        </c:dLbls>
        <c:marker val="1"/>
        <c:smooth val="0"/>
        <c:axId val="368964368"/>
        <c:axId val="368960840"/>
      </c:lineChart>
      <c:catAx>
        <c:axId val="19311908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pt-BR" sz="1400" b="1" dirty="0" err="1" smtClean="0"/>
                  <a:t>Husks</a:t>
                </a:r>
                <a:r>
                  <a:rPr lang="pt-BR" sz="1400" b="1" dirty="0" smtClean="0"/>
                  <a:t> in </a:t>
                </a:r>
                <a:r>
                  <a:rPr lang="pt-BR" sz="1400" b="1" dirty="0" err="1" smtClean="0"/>
                  <a:t>the</a:t>
                </a:r>
                <a:r>
                  <a:rPr lang="pt-BR" sz="1400" b="1" dirty="0" smtClean="0"/>
                  <a:t> </a:t>
                </a:r>
                <a:r>
                  <a:rPr lang="pt-BR" sz="1400" b="1" dirty="0" err="1" smtClean="0"/>
                  <a:t>ear</a:t>
                </a:r>
                <a:r>
                  <a:rPr lang="pt-BR" sz="1400" b="1" baseline="0" dirty="0" smtClean="0"/>
                  <a:t>(%)</a:t>
                </a:r>
                <a:endParaRPr lang="pt-BR" sz="1400" b="1"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crossAx val="368965936"/>
        <c:crosses val="autoZero"/>
        <c:auto val="1"/>
        <c:lblAlgn val="ctr"/>
        <c:lblOffset val="100"/>
        <c:noMultiLvlLbl val="0"/>
      </c:catAx>
      <c:valAx>
        <c:axId val="3689659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pt-BR" sz="1400" b="1" dirty="0" smtClean="0"/>
                  <a:t>(%)</a:t>
                </a:r>
                <a:endParaRPr lang="pt-BR" sz="1400" b="1"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pt-BR"/>
          </a:p>
        </c:txPr>
        <c:crossAx val="193119088"/>
        <c:crosses val="autoZero"/>
        <c:crossBetween val="between"/>
      </c:valAx>
      <c:valAx>
        <c:axId val="368960840"/>
        <c:scaling>
          <c:orientation val="minMax"/>
        </c:scaling>
        <c:delete val="0"/>
        <c:axPos val="r"/>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pt-BR" sz="1400" b="1" dirty="0" smtClean="0"/>
                  <a:t>(% ADF)</a:t>
                </a:r>
                <a:endParaRPr lang="pt-BR" sz="1400" b="1"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pt-BR"/>
          </a:p>
        </c:txPr>
        <c:crossAx val="368964368"/>
        <c:crosses val="max"/>
        <c:crossBetween val="between"/>
      </c:valAx>
      <c:catAx>
        <c:axId val="368964368"/>
        <c:scaling>
          <c:orientation val="minMax"/>
        </c:scaling>
        <c:delete val="1"/>
        <c:axPos val="b"/>
        <c:numFmt formatCode="General" sourceLinked="1"/>
        <c:majorTickMark val="out"/>
        <c:minorTickMark val="none"/>
        <c:tickLblPos val="nextTo"/>
        <c:crossAx val="368960840"/>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diamond"/>
            <c:size val="7"/>
            <c:spPr>
              <a:solidFill>
                <a:schemeClr val="tx1"/>
              </a:solidFill>
              <a:ln>
                <a:solidFill>
                  <a:schemeClr val="tx1"/>
                </a:solidFill>
              </a:ln>
            </c:spPr>
          </c:marker>
          <c:trendline>
            <c:spPr>
              <a:ln w="15875">
                <a:solidFill>
                  <a:schemeClr val="tx1"/>
                </a:solidFill>
              </a:ln>
            </c:spPr>
            <c:trendlineType val="poly"/>
            <c:order val="2"/>
            <c:dispRSqr val="0"/>
            <c:dispEq val="0"/>
          </c:trendline>
          <c:xVal>
            <c:numRef>
              <c:f>'CORREL 2 SAS'!$I$2:$I$31</c:f>
              <c:numCache>
                <c:formatCode>0.00</c:formatCode>
                <c:ptCount val="30"/>
                <c:pt idx="0">
                  <c:v>10.87</c:v>
                </c:pt>
                <c:pt idx="1">
                  <c:v>21.355</c:v>
                </c:pt>
                <c:pt idx="2">
                  <c:v>25.545000000000002</c:v>
                </c:pt>
                <c:pt idx="3">
                  <c:v>40.395000000000003</c:v>
                </c:pt>
                <c:pt idx="4">
                  <c:v>42.017499999999998</c:v>
                </c:pt>
                <c:pt idx="5">
                  <c:v>8.8450000000000006</c:v>
                </c:pt>
                <c:pt idx="6">
                  <c:v>19.125</c:v>
                </c:pt>
                <c:pt idx="7">
                  <c:v>34.25</c:v>
                </c:pt>
                <c:pt idx="8">
                  <c:v>41.354999999999997</c:v>
                </c:pt>
                <c:pt idx="9">
                  <c:v>43.414999999999999</c:v>
                </c:pt>
                <c:pt idx="10">
                  <c:v>16.065000000000001</c:v>
                </c:pt>
                <c:pt idx="11">
                  <c:v>32.659999999999997</c:v>
                </c:pt>
                <c:pt idx="12">
                  <c:v>44.712499999999999</c:v>
                </c:pt>
                <c:pt idx="13">
                  <c:v>64.087500000000006</c:v>
                </c:pt>
                <c:pt idx="14">
                  <c:v>77.162499999999994</c:v>
                </c:pt>
                <c:pt idx="15">
                  <c:v>7.47</c:v>
                </c:pt>
                <c:pt idx="16">
                  <c:v>18.54</c:v>
                </c:pt>
                <c:pt idx="17">
                  <c:v>21.745000000000001</c:v>
                </c:pt>
                <c:pt idx="18">
                  <c:v>36.314999999999998</c:v>
                </c:pt>
                <c:pt idx="19">
                  <c:v>39.596699999999998</c:v>
                </c:pt>
                <c:pt idx="20">
                  <c:v>7.8075000000000001</c:v>
                </c:pt>
                <c:pt idx="21">
                  <c:v>13.4925</c:v>
                </c:pt>
                <c:pt idx="22">
                  <c:v>24.515000000000001</c:v>
                </c:pt>
                <c:pt idx="23">
                  <c:v>39.645000000000003</c:v>
                </c:pt>
                <c:pt idx="24">
                  <c:v>40.417499999999997</c:v>
                </c:pt>
                <c:pt idx="25">
                  <c:v>16.922499999999999</c:v>
                </c:pt>
                <c:pt idx="26">
                  <c:v>24.662500000000001</c:v>
                </c:pt>
                <c:pt idx="27">
                  <c:v>33.317500000000003</c:v>
                </c:pt>
                <c:pt idx="28">
                  <c:v>49.177500000000002</c:v>
                </c:pt>
                <c:pt idx="29">
                  <c:v>54.795000000000002</c:v>
                </c:pt>
              </c:numCache>
            </c:numRef>
          </c:xVal>
          <c:yVal>
            <c:numRef>
              <c:f>'CORREL 2 SAS'!$E$2:$E$31</c:f>
              <c:numCache>
                <c:formatCode>0.00</c:formatCode>
                <c:ptCount val="30"/>
                <c:pt idx="1">
                  <c:v>78.464200000000005</c:v>
                </c:pt>
                <c:pt idx="2">
                  <c:v>84.3583</c:v>
                </c:pt>
                <c:pt idx="3">
                  <c:v>89.813299999999998</c:v>
                </c:pt>
                <c:pt idx="4">
                  <c:v>91.834199999999996</c:v>
                </c:pt>
                <c:pt idx="5">
                  <c:v>75.568299999999994</c:v>
                </c:pt>
                <c:pt idx="6">
                  <c:v>82.040800000000004</c:v>
                </c:pt>
                <c:pt idx="7">
                  <c:v>87.881699999999995</c:v>
                </c:pt>
                <c:pt idx="8">
                  <c:v>89.887299999999996</c:v>
                </c:pt>
                <c:pt idx="9">
                  <c:v>92.348299999999995</c:v>
                </c:pt>
                <c:pt idx="10">
                  <c:v>85.120800000000003</c:v>
                </c:pt>
                <c:pt idx="11">
                  <c:v>92.627499999999998</c:v>
                </c:pt>
                <c:pt idx="12">
                  <c:v>94.056700000000006</c:v>
                </c:pt>
                <c:pt idx="13">
                  <c:v>95.194999999999993</c:v>
                </c:pt>
                <c:pt idx="14">
                  <c:v>95.71</c:v>
                </c:pt>
                <c:pt idx="15">
                  <c:v>65.738200000000006</c:v>
                </c:pt>
                <c:pt idx="16">
                  <c:v>75.860799999999998</c:v>
                </c:pt>
                <c:pt idx="17">
                  <c:v>82.655799999999999</c:v>
                </c:pt>
                <c:pt idx="18">
                  <c:v>88.965800000000002</c:v>
                </c:pt>
                <c:pt idx="19">
                  <c:v>91.980699999999999</c:v>
                </c:pt>
                <c:pt idx="20">
                  <c:v>72.167500000000004</c:v>
                </c:pt>
                <c:pt idx="21">
                  <c:v>79.0792</c:v>
                </c:pt>
                <c:pt idx="22">
                  <c:v>84.034199999999998</c:v>
                </c:pt>
                <c:pt idx="23">
                  <c:v>88.344200000000001</c:v>
                </c:pt>
                <c:pt idx="24">
                  <c:v>90.91</c:v>
                </c:pt>
                <c:pt idx="25">
                  <c:v>77.267499999999998</c:v>
                </c:pt>
                <c:pt idx="26">
                  <c:v>85.694199999999995</c:v>
                </c:pt>
                <c:pt idx="27">
                  <c:v>87.28</c:v>
                </c:pt>
                <c:pt idx="28">
                  <c:v>93.053299999999993</c:v>
                </c:pt>
                <c:pt idx="29">
                  <c:v>93.754300000000001</c:v>
                </c:pt>
              </c:numCache>
            </c:numRef>
          </c:yVal>
          <c:smooth val="0"/>
          <c:extLst xmlns:c16r2="http://schemas.microsoft.com/office/drawing/2015/06/chart">
            <c:ext xmlns:c16="http://schemas.microsoft.com/office/drawing/2014/chart" uri="{C3380CC4-5D6E-409C-BE32-E72D297353CC}">
              <c16:uniqueId val="{00000000-9E23-466D-A277-DE71B804943D}"/>
            </c:ext>
          </c:extLst>
        </c:ser>
        <c:dLbls>
          <c:showLegendKey val="0"/>
          <c:showVal val="0"/>
          <c:showCatName val="0"/>
          <c:showSerName val="0"/>
          <c:showPercent val="0"/>
          <c:showBubbleSize val="0"/>
        </c:dLbls>
        <c:axId val="191852168"/>
        <c:axId val="191853344"/>
      </c:scatterChart>
      <c:valAx>
        <c:axId val="191852168"/>
        <c:scaling>
          <c:orientation val="minMax"/>
        </c:scaling>
        <c:delete val="0"/>
        <c:axPos val="b"/>
        <c:title>
          <c:tx>
            <c:rich>
              <a:bodyPr/>
              <a:lstStyle/>
              <a:p>
                <a:pPr algn="ctr" rtl="0">
                  <a:defRPr/>
                </a:pPr>
                <a:r>
                  <a:rPr lang="en-US"/>
                  <a:t>Proteína solúvel (% PB)</a:t>
                </a:r>
                <a:endParaRPr lang="pt-BR"/>
              </a:p>
            </c:rich>
          </c:tx>
          <c:overlay val="0"/>
        </c:title>
        <c:numFmt formatCode="0.0" sourceLinked="0"/>
        <c:majorTickMark val="out"/>
        <c:minorTickMark val="none"/>
        <c:tickLblPos val="nextTo"/>
        <c:spPr>
          <a:ln w="19050">
            <a:solidFill>
              <a:schemeClr val="tx1"/>
            </a:solidFill>
          </a:ln>
        </c:spPr>
        <c:crossAx val="191853344"/>
        <c:crosses val="autoZero"/>
        <c:crossBetween val="midCat"/>
      </c:valAx>
      <c:valAx>
        <c:axId val="191853344"/>
        <c:scaling>
          <c:orientation val="minMax"/>
          <c:max val="100"/>
          <c:min val="40"/>
        </c:scaling>
        <c:delete val="0"/>
        <c:axPos val="l"/>
        <c:title>
          <c:tx>
            <c:rich>
              <a:bodyPr rot="-5400000" vert="horz"/>
              <a:lstStyle/>
              <a:p>
                <a:pPr>
                  <a:defRPr/>
                </a:pPr>
                <a:r>
                  <a:rPr lang="en-US" dirty="0"/>
                  <a:t>Deg. de </a:t>
                </a:r>
                <a:r>
                  <a:rPr lang="en-US" dirty="0" err="1"/>
                  <a:t>amido</a:t>
                </a:r>
                <a:r>
                  <a:rPr lang="en-US" dirty="0"/>
                  <a:t> </a:t>
                </a:r>
                <a:r>
                  <a:rPr lang="en-US" i="1" dirty="0"/>
                  <a:t>i</a:t>
                </a:r>
                <a:r>
                  <a:rPr lang="en-US" i="1" dirty="0" smtClean="0"/>
                  <a:t>n </a:t>
                </a:r>
                <a:r>
                  <a:rPr lang="en-US" i="1" dirty="0"/>
                  <a:t>situ</a:t>
                </a:r>
                <a:r>
                  <a:rPr lang="en-US" dirty="0"/>
                  <a:t> 12h (%)</a:t>
                </a:r>
              </a:p>
            </c:rich>
          </c:tx>
          <c:layout>
            <c:manualLayout>
              <c:xMode val="edge"/>
              <c:yMode val="edge"/>
              <c:x val="1.3888888888888888E-2"/>
              <c:y val="0.12239837962962963"/>
            </c:manualLayout>
          </c:layout>
          <c:overlay val="0"/>
        </c:title>
        <c:numFmt formatCode="0" sourceLinked="0"/>
        <c:majorTickMark val="out"/>
        <c:minorTickMark val="none"/>
        <c:tickLblPos val="nextTo"/>
        <c:spPr>
          <a:ln w="19050">
            <a:solidFill>
              <a:schemeClr val="tx1"/>
            </a:solidFill>
          </a:ln>
        </c:spPr>
        <c:crossAx val="191852168"/>
        <c:crosses val="autoZero"/>
        <c:crossBetween val="midCat"/>
        <c:majorUnit val="10"/>
      </c:valAx>
      <c:spPr>
        <a:noFill/>
        <a:ln w="25400">
          <a:noFill/>
        </a:ln>
      </c:spPr>
    </c:plotArea>
    <c:plotVisOnly val="1"/>
    <c:dispBlanksAs val="gap"/>
    <c:showDLblsOverMax val="0"/>
  </c:chart>
  <c:spPr>
    <a:noFill/>
    <a:ln>
      <a:noFill/>
    </a:ln>
  </c:spPr>
  <c:txPr>
    <a:bodyPr/>
    <a:lstStyle/>
    <a:p>
      <a:pPr>
        <a:defRPr sz="1200" b="1">
          <a:latin typeface="Times New Roman" panose="02020603050405020304" pitchFamily="18" charset="0"/>
          <a:cs typeface="Times New Roman" panose="02020603050405020304" pitchFamily="18" charset="0"/>
        </a:defRPr>
      </a:pPr>
      <a:endParaRPr lang="pt-B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diamond"/>
            <c:size val="7"/>
            <c:spPr>
              <a:solidFill>
                <a:schemeClr val="tx1"/>
              </a:solidFill>
              <a:ln>
                <a:solidFill>
                  <a:schemeClr val="tx1"/>
                </a:solidFill>
              </a:ln>
            </c:spPr>
          </c:marker>
          <c:trendline>
            <c:spPr>
              <a:ln w="15875">
                <a:solidFill>
                  <a:schemeClr val="tx1"/>
                </a:solidFill>
              </a:ln>
            </c:spPr>
            <c:trendlineType val="poly"/>
            <c:order val="2"/>
            <c:dispRSqr val="0"/>
            <c:dispEq val="0"/>
          </c:trendline>
          <c:xVal>
            <c:numRef>
              <c:f>'CORREL 2 SAS'!$H$2:$H$31</c:f>
              <c:numCache>
                <c:formatCode>0.00</c:formatCode>
                <c:ptCount val="30"/>
                <c:pt idx="0">
                  <c:v>0.27479999999999999</c:v>
                </c:pt>
                <c:pt idx="1">
                  <c:v>1.2905</c:v>
                </c:pt>
                <c:pt idx="2">
                  <c:v>1.8412999999999999</c:v>
                </c:pt>
                <c:pt idx="3">
                  <c:v>2.9095</c:v>
                </c:pt>
                <c:pt idx="4">
                  <c:v>3.8239999999999998</c:v>
                </c:pt>
                <c:pt idx="5">
                  <c:v>0.27850000000000003</c:v>
                </c:pt>
                <c:pt idx="6">
                  <c:v>1.306</c:v>
                </c:pt>
                <c:pt idx="7">
                  <c:v>1.5512999999999999</c:v>
                </c:pt>
                <c:pt idx="8">
                  <c:v>2.0085000000000002</c:v>
                </c:pt>
                <c:pt idx="9">
                  <c:v>2.9247999999999998</c:v>
                </c:pt>
                <c:pt idx="10">
                  <c:v>0.91349999999999998</c:v>
                </c:pt>
                <c:pt idx="12">
                  <c:v>1.8887</c:v>
                </c:pt>
                <c:pt idx="13">
                  <c:v>2.8347000000000002</c:v>
                </c:pt>
                <c:pt idx="14">
                  <c:v>4.0549999999999997</c:v>
                </c:pt>
                <c:pt idx="15">
                  <c:v>0.35299999999999998</c:v>
                </c:pt>
                <c:pt idx="17">
                  <c:v>2.0950000000000002</c:v>
                </c:pt>
                <c:pt idx="18">
                  <c:v>2.5177999999999998</c:v>
                </c:pt>
                <c:pt idx="19">
                  <c:v>3.3475000000000001</c:v>
                </c:pt>
                <c:pt idx="20">
                  <c:v>0.28549999999999998</c:v>
                </c:pt>
                <c:pt idx="21">
                  <c:v>1.0293000000000001</c:v>
                </c:pt>
                <c:pt idx="22">
                  <c:v>1.611</c:v>
                </c:pt>
                <c:pt idx="23">
                  <c:v>1.778</c:v>
                </c:pt>
                <c:pt idx="24">
                  <c:v>2.1560000000000001</c:v>
                </c:pt>
                <c:pt idx="25">
                  <c:v>0.69579999999999997</c:v>
                </c:pt>
                <c:pt idx="26">
                  <c:v>1.5694999999999999</c:v>
                </c:pt>
                <c:pt idx="27">
                  <c:v>2.1547999999999998</c:v>
                </c:pt>
                <c:pt idx="28">
                  <c:v>2.8548</c:v>
                </c:pt>
                <c:pt idx="29">
                  <c:v>3.7145000000000001</c:v>
                </c:pt>
              </c:numCache>
            </c:numRef>
          </c:xVal>
          <c:yVal>
            <c:numRef>
              <c:f>'CORREL 2 SAS'!$E$2:$E$31</c:f>
              <c:numCache>
                <c:formatCode>0.00</c:formatCode>
                <c:ptCount val="30"/>
                <c:pt idx="1">
                  <c:v>78.464200000000005</c:v>
                </c:pt>
                <c:pt idx="2">
                  <c:v>84.3583</c:v>
                </c:pt>
                <c:pt idx="3">
                  <c:v>89.813299999999998</c:v>
                </c:pt>
                <c:pt idx="4">
                  <c:v>91.834199999999996</c:v>
                </c:pt>
                <c:pt idx="5">
                  <c:v>75.568299999999994</c:v>
                </c:pt>
                <c:pt idx="6">
                  <c:v>82.040800000000004</c:v>
                </c:pt>
                <c:pt idx="7">
                  <c:v>87.881699999999995</c:v>
                </c:pt>
                <c:pt idx="8">
                  <c:v>89.887299999999996</c:v>
                </c:pt>
                <c:pt idx="9">
                  <c:v>92.348299999999995</c:v>
                </c:pt>
                <c:pt idx="10">
                  <c:v>85.120800000000003</c:v>
                </c:pt>
                <c:pt idx="11">
                  <c:v>92.627499999999998</c:v>
                </c:pt>
                <c:pt idx="12">
                  <c:v>94.056700000000006</c:v>
                </c:pt>
                <c:pt idx="13">
                  <c:v>95.194999999999993</c:v>
                </c:pt>
                <c:pt idx="14">
                  <c:v>95.71</c:v>
                </c:pt>
                <c:pt idx="15">
                  <c:v>65.738200000000006</c:v>
                </c:pt>
                <c:pt idx="16">
                  <c:v>75.860799999999998</c:v>
                </c:pt>
                <c:pt idx="17">
                  <c:v>82.655799999999999</c:v>
                </c:pt>
                <c:pt idx="18">
                  <c:v>88.965800000000002</c:v>
                </c:pt>
                <c:pt idx="19">
                  <c:v>91.980699999999999</c:v>
                </c:pt>
                <c:pt idx="20">
                  <c:v>72.167500000000004</c:v>
                </c:pt>
                <c:pt idx="21">
                  <c:v>79.0792</c:v>
                </c:pt>
                <c:pt idx="22">
                  <c:v>84.034199999999998</c:v>
                </c:pt>
                <c:pt idx="23">
                  <c:v>88.344200000000001</c:v>
                </c:pt>
                <c:pt idx="24">
                  <c:v>90.91</c:v>
                </c:pt>
                <c:pt idx="25">
                  <c:v>77.267499999999998</c:v>
                </c:pt>
                <c:pt idx="26">
                  <c:v>85.694199999999995</c:v>
                </c:pt>
                <c:pt idx="27">
                  <c:v>87.28</c:v>
                </c:pt>
                <c:pt idx="28">
                  <c:v>93.053299999999993</c:v>
                </c:pt>
                <c:pt idx="29">
                  <c:v>93.754300000000001</c:v>
                </c:pt>
              </c:numCache>
            </c:numRef>
          </c:yVal>
          <c:smooth val="0"/>
          <c:extLst xmlns:c16r2="http://schemas.microsoft.com/office/drawing/2015/06/chart">
            <c:ext xmlns:c16="http://schemas.microsoft.com/office/drawing/2014/chart" uri="{C3380CC4-5D6E-409C-BE32-E72D297353CC}">
              <c16:uniqueId val="{00000000-DCA6-494F-8171-0FD5B44B04CD}"/>
            </c:ext>
          </c:extLst>
        </c:ser>
        <c:dLbls>
          <c:showLegendKey val="0"/>
          <c:showVal val="0"/>
          <c:showCatName val="0"/>
          <c:showSerName val="0"/>
          <c:showPercent val="0"/>
          <c:showBubbleSize val="0"/>
        </c:dLbls>
        <c:axId val="192917584"/>
        <c:axId val="192918368"/>
      </c:scatterChart>
      <c:valAx>
        <c:axId val="192917584"/>
        <c:scaling>
          <c:orientation val="minMax"/>
        </c:scaling>
        <c:delete val="0"/>
        <c:axPos val="b"/>
        <c:title>
          <c:tx>
            <c:rich>
              <a:bodyPr/>
              <a:lstStyle/>
              <a:p>
                <a:pPr algn="ctr" rtl="0">
                  <a:defRPr/>
                </a:pPr>
                <a:r>
                  <a:rPr lang="en-US"/>
                  <a:t>N-NH3 (% N)</a:t>
                </a:r>
                <a:endParaRPr lang="pt-BR"/>
              </a:p>
            </c:rich>
          </c:tx>
          <c:overlay val="0"/>
        </c:title>
        <c:numFmt formatCode="0.0" sourceLinked="0"/>
        <c:majorTickMark val="out"/>
        <c:minorTickMark val="none"/>
        <c:tickLblPos val="nextTo"/>
        <c:spPr>
          <a:ln w="19050">
            <a:solidFill>
              <a:schemeClr val="tx1"/>
            </a:solidFill>
          </a:ln>
        </c:spPr>
        <c:crossAx val="192918368"/>
        <c:crosses val="autoZero"/>
        <c:crossBetween val="midCat"/>
      </c:valAx>
      <c:valAx>
        <c:axId val="192918368"/>
        <c:scaling>
          <c:orientation val="minMax"/>
          <c:max val="100"/>
          <c:min val="40"/>
        </c:scaling>
        <c:delete val="0"/>
        <c:axPos val="l"/>
        <c:title>
          <c:tx>
            <c:rich>
              <a:bodyPr rot="-5400000" vert="horz"/>
              <a:lstStyle/>
              <a:p>
                <a:pPr>
                  <a:defRPr/>
                </a:pPr>
                <a:r>
                  <a:rPr lang="en-US" dirty="0"/>
                  <a:t>Deg. de </a:t>
                </a:r>
                <a:r>
                  <a:rPr lang="en-US" dirty="0" err="1"/>
                  <a:t>amido</a:t>
                </a:r>
                <a:r>
                  <a:rPr lang="en-US" dirty="0"/>
                  <a:t> </a:t>
                </a:r>
                <a:r>
                  <a:rPr lang="en-US" i="1" dirty="0"/>
                  <a:t>i</a:t>
                </a:r>
                <a:r>
                  <a:rPr lang="en-US" i="1" dirty="0" smtClean="0"/>
                  <a:t>n </a:t>
                </a:r>
                <a:r>
                  <a:rPr lang="en-US" i="1" dirty="0"/>
                  <a:t>situ </a:t>
                </a:r>
                <a:r>
                  <a:rPr lang="en-US" dirty="0"/>
                  <a:t>12h (%)</a:t>
                </a:r>
              </a:p>
            </c:rich>
          </c:tx>
          <c:layout>
            <c:manualLayout>
              <c:xMode val="edge"/>
              <c:yMode val="edge"/>
              <c:x val="1.3888888888888888E-2"/>
              <c:y val="0.12239837962962963"/>
            </c:manualLayout>
          </c:layout>
          <c:overlay val="0"/>
        </c:title>
        <c:numFmt formatCode="0" sourceLinked="0"/>
        <c:majorTickMark val="out"/>
        <c:minorTickMark val="none"/>
        <c:tickLblPos val="nextTo"/>
        <c:spPr>
          <a:ln w="19050">
            <a:solidFill>
              <a:schemeClr val="tx1"/>
            </a:solidFill>
          </a:ln>
        </c:spPr>
        <c:crossAx val="192917584"/>
        <c:crosses val="autoZero"/>
        <c:crossBetween val="midCat"/>
        <c:majorUnit val="10"/>
      </c:valAx>
      <c:spPr>
        <a:noFill/>
        <a:ln w="25400">
          <a:noFill/>
        </a:ln>
      </c:spPr>
    </c:plotArea>
    <c:plotVisOnly val="1"/>
    <c:dispBlanksAs val="gap"/>
    <c:showDLblsOverMax val="0"/>
  </c:chart>
  <c:spPr>
    <a:noFill/>
    <a:ln>
      <a:noFill/>
    </a:ln>
  </c:spPr>
  <c:txPr>
    <a:bodyPr/>
    <a:lstStyle/>
    <a:p>
      <a:pPr>
        <a:defRPr sz="1200" b="1">
          <a:latin typeface="Times New Roman" panose="02020603050405020304" pitchFamily="18" charset="0"/>
          <a:cs typeface="Times New Roman" panose="02020603050405020304" pitchFamily="18" charset="0"/>
        </a:defRPr>
      </a:pPr>
      <a:endParaRPr lang="pt-B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3834107428810929"/>
          <c:y val="3.9194954870431502E-2"/>
          <c:w val="0.78291701499064936"/>
          <c:h val="0.79751843424930624"/>
        </c:manualLayout>
      </c:layout>
      <c:scatterChart>
        <c:scatterStyle val="lineMarker"/>
        <c:varyColors val="0"/>
        <c:ser>
          <c:idx val="0"/>
          <c:order val="0"/>
          <c:spPr>
            <a:ln w="47625">
              <a:noFill/>
            </a:ln>
          </c:spPr>
          <c:marker>
            <c:spPr>
              <a:solidFill>
                <a:schemeClr val="tx1"/>
              </a:solidFill>
              <a:ln>
                <a:solidFill>
                  <a:schemeClr val="tx1"/>
                </a:solidFill>
              </a:ln>
            </c:spPr>
          </c:marker>
          <c:trendline>
            <c:spPr>
              <a:ln w="19050">
                <a:solidFill>
                  <a:schemeClr val="tx1"/>
                </a:solidFill>
              </a:ln>
            </c:spPr>
            <c:trendlineType val="linear"/>
            <c:dispRSqr val="0"/>
            <c:dispEq val="0"/>
          </c:trendline>
          <c:xVal>
            <c:numRef>
              <c:f>REST!$G$2:$G$37</c:f>
              <c:numCache>
                <c:formatCode>General</c:formatCode>
                <c:ptCount val="36"/>
                <c:pt idx="0">
                  <c:v>22</c:v>
                </c:pt>
                <c:pt idx="1">
                  <c:v>23.4</c:v>
                </c:pt>
                <c:pt idx="2">
                  <c:v>23.7</c:v>
                </c:pt>
                <c:pt idx="3">
                  <c:v>23.9</c:v>
                </c:pt>
                <c:pt idx="4">
                  <c:v>24.8</c:v>
                </c:pt>
                <c:pt idx="5">
                  <c:v>23.2</c:v>
                </c:pt>
                <c:pt idx="6">
                  <c:v>22.1</c:v>
                </c:pt>
                <c:pt idx="7">
                  <c:v>22.4</c:v>
                </c:pt>
                <c:pt idx="8">
                  <c:v>24.1</c:v>
                </c:pt>
                <c:pt idx="9">
                  <c:v>23.5</c:v>
                </c:pt>
                <c:pt idx="10">
                  <c:v>22.6</c:v>
                </c:pt>
                <c:pt idx="11">
                  <c:v>21.5</c:v>
                </c:pt>
                <c:pt idx="12">
                  <c:v>37.9</c:v>
                </c:pt>
                <c:pt idx="13">
                  <c:v>34.200000000000003</c:v>
                </c:pt>
                <c:pt idx="14">
                  <c:v>34.9</c:v>
                </c:pt>
                <c:pt idx="15">
                  <c:v>35.299999999999997</c:v>
                </c:pt>
                <c:pt idx="16">
                  <c:v>35.200000000000003</c:v>
                </c:pt>
                <c:pt idx="17">
                  <c:v>37.1</c:v>
                </c:pt>
                <c:pt idx="18">
                  <c:v>55.9</c:v>
                </c:pt>
                <c:pt idx="19">
                  <c:v>55</c:v>
                </c:pt>
                <c:pt idx="20">
                  <c:v>58.9</c:v>
                </c:pt>
                <c:pt idx="21">
                  <c:v>53.2</c:v>
                </c:pt>
                <c:pt idx="22">
                  <c:v>54.3</c:v>
                </c:pt>
                <c:pt idx="23">
                  <c:v>59.7</c:v>
                </c:pt>
                <c:pt idx="24">
                  <c:v>39.799999999999997</c:v>
                </c:pt>
                <c:pt idx="25">
                  <c:v>44</c:v>
                </c:pt>
                <c:pt idx="26">
                  <c:v>42.5</c:v>
                </c:pt>
                <c:pt idx="27">
                  <c:v>42.3</c:v>
                </c:pt>
                <c:pt idx="28">
                  <c:v>41.3</c:v>
                </c:pt>
                <c:pt idx="29">
                  <c:v>42.1</c:v>
                </c:pt>
                <c:pt idx="30">
                  <c:v>62.8</c:v>
                </c:pt>
                <c:pt idx="31">
                  <c:v>63.6</c:v>
                </c:pt>
                <c:pt idx="32">
                  <c:v>61.2</c:v>
                </c:pt>
                <c:pt idx="33">
                  <c:v>61.3</c:v>
                </c:pt>
                <c:pt idx="34">
                  <c:v>61.9</c:v>
                </c:pt>
                <c:pt idx="35">
                  <c:v>61.4</c:v>
                </c:pt>
              </c:numCache>
            </c:numRef>
          </c:xVal>
          <c:yVal>
            <c:numRef>
              <c:f>REST!$J$2:$J$37</c:f>
              <c:numCache>
                <c:formatCode>General</c:formatCode>
                <c:ptCount val="36"/>
                <c:pt idx="0">
                  <c:v>41.88</c:v>
                </c:pt>
                <c:pt idx="1">
                  <c:v>43.62</c:v>
                </c:pt>
                <c:pt idx="2">
                  <c:v>43.16</c:v>
                </c:pt>
                <c:pt idx="3">
                  <c:v>46.9</c:v>
                </c:pt>
                <c:pt idx="4">
                  <c:v>43.51</c:v>
                </c:pt>
                <c:pt idx="5">
                  <c:v>45.12</c:v>
                </c:pt>
                <c:pt idx="6">
                  <c:v>48.75</c:v>
                </c:pt>
                <c:pt idx="7">
                  <c:v>47.76</c:v>
                </c:pt>
                <c:pt idx="8">
                  <c:v>46.84</c:v>
                </c:pt>
                <c:pt idx="9">
                  <c:v>48.1</c:v>
                </c:pt>
                <c:pt idx="10">
                  <c:v>47.39</c:v>
                </c:pt>
                <c:pt idx="11">
                  <c:v>45.71</c:v>
                </c:pt>
                <c:pt idx="12">
                  <c:v>49.55</c:v>
                </c:pt>
                <c:pt idx="13">
                  <c:v>46.96</c:v>
                </c:pt>
                <c:pt idx="14">
                  <c:v>48.64</c:v>
                </c:pt>
                <c:pt idx="15">
                  <c:v>44.41</c:v>
                </c:pt>
                <c:pt idx="16">
                  <c:v>47.86</c:v>
                </c:pt>
                <c:pt idx="17">
                  <c:v>48.81</c:v>
                </c:pt>
                <c:pt idx="18">
                  <c:v>62.47</c:v>
                </c:pt>
                <c:pt idx="19">
                  <c:v>62.35</c:v>
                </c:pt>
                <c:pt idx="20">
                  <c:v>61.49</c:v>
                </c:pt>
                <c:pt idx="21">
                  <c:v>63.35</c:v>
                </c:pt>
                <c:pt idx="22">
                  <c:v>61.71</c:v>
                </c:pt>
                <c:pt idx="23">
                  <c:v>59.91</c:v>
                </c:pt>
                <c:pt idx="24">
                  <c:v>59.21</c:v>
                </c:pt>
                <c:pt idx="25">
                  <c:v>56.56</c:v>
                </c:pt>
                <c:pt idx="26">
                  <c:v>61.49</c:v>
                </c:pt>
                <c:pt idx="27">
                  <c:v>58.08</c:v>
                </c:pt>
                <c:pt idx="28">
                  <c:v>58.72</c:v>
                </c:pt>
                <c:pt idx="29">
                  <c:v>55.97</c:v>
                </c:pt>
                <c:pt idx="30">
                  <c:v>68.739999999999995</c:v>
                </c:pt>
                <c:pt idx="31">
                  <c:v>65.47</c:v>
                </c:pt>
                <c:pt idx="32">
                  <c:v>62.03</c:v>
                </c:pt>
                <c:pt idx="33">
                  <c:v>65.709999999999994</c:v>
                </c:pt>
                <c:pt idx="34">
                  <c:v>66.180000000000007</c:v>
                </c:pt>
                <c:pt idx="35">
                  <c:v>67.319999999999993</c:v>
                </c:pt>
              </c:numCache>
            </c:numRef>
          </c:yVal>
          <c:smooth val="0"/>
          <c:extLst xmlns:c16r2="http://schemas.microsoft.com/office/drawing/2015/06/chart">
            <c:ext xmlns:c16="http://schemas.microsoft.com/office/drawing/2014/chart" uri="{C3380CC4-5D6E-409C-BE32-E72D297353CC}">
              <c16:uniqueId val="{00000000-DD81-49DA-91E9-416BC8CB3F1B}"/>
            </c:ext>
          </c:extLst>
        </c:ser>
        <c:dLbls>
          <c:showLegendKey val="0"/>
          <c:showVal val="0"/>
          <c:showCatName val="0"/>
          <c:showSerName val="0"/>
          <c:showPercent val="0"/>
          <c:showBubbleSize val="0"/>
        </c:dLbls>
        <c:axId val="192920328"/>
        <c:axId val="192918760"/>
      </c:scatterChart>
      <c:valAx>
        <c:axId val="192920328"/>
        <c:scaling>
          <c:orientation val="minMax"/>
          <c:max val="70"/>
          <c:min val="20"/>
        </c:scaling>
        <c:delete val="0"/>
        <c:axPos val="b"/>
        <c:title>
          <c:tx>
            <c:rich>
              <a:bodyPr/>
              <a:lstStyle/>
              <a:p>
                <a:pPr>
                  <a:defRPr/>
                </a:pPr>
                <a:r>
                  <a:rPr lang="en-US"/>
                  <a:t>Proteína solúvel, %PB</a:t>
                </a:r>
              </a:p>
            </c:rich>
          </c:tx>
          <c:layout>
            <c:manualLayout>
              <c:xMode val="edge"/>
              <c:yMode val="edge"/>
              <c:x val="0.39250285302967836"/>
              <c:y val="0.94338411181134185"/>
            </c:manualLayout>
          </c:layout>
          <c:overlay val="0"/>
        </c:title>
        <c:numFmt formatCode="General" sourceLinked="1"/>
        <c:majorTickMark val="out"/>
        <c:minorTickMark val="none"/>
        <c:tickLblPos val="nextTo"/>
        <c:spPr>
          <a:ln w="19050">
            <a:solidFill>
              <a:schemeClr val="tx1"/>
            </a:solidFill>
          </a:ln>
        </c:spPr>
        <c:crossAx val="192918760"/>
        <c:crosses val="autoZero"/>
        <c:crossBetween val="midCat"/>
        <c:majorUnit val="10"/>
      </c:valAx>
      <c:valAx>
        <c:axId val="192918760"/>
        <c:scaling>
          <c:orientation val="minMax"/>
          <c:min val="35"/>
        </c:scaling>
        <c:delete val="0"/>
        <c:axPos val="l"/>
        <c:title>
          <c:tx>
            <c:rich>
              <a:bodyPr rot="-5400000" vert="horz"/>
              <a:lstStyle/>
              <a:p>
                <a:pPr algn="ctr" rtl="0">
                  <a:defRPr/>
                </a:pPr>
                <a:r>
                  <a:rPr lang="en-US" dirty="0"/>
                  <a:t>Digestibilidade de </a:t>
                </a:r>
                <a:r>
                  <a:rPr lang="en-US" dirty="0" err="1"/>
                  <a:t>amido</a:t>
                </a:r>
                <a:r>
                  <a:rPr lang="en-US" dirty="0"/>
                  <a:t> </a:t>
                </a:r>
                <a:r>
                  <a:rPr lang="en-US" i="1" dirty="0"/>
                  <a:t>in vitro</a:t>
                </a:r>
                <a:r>
                  <a:rPr lang="en-US" dirty="0"/>
                  <a:t>-7h (%)</a:t>
                </a:r>
                <a:endParaRPr lang="pt-BR" dirty="0"/>
              </a:p>
            </c:rich>
          </c:tx>
          <c:layout>
            <c:manualLayout>
              <c:xMode val="edge"/>
              <c:yMode val="edge"/>
              <c:x val="3.4061871450796914E-2"/>
              <c:y val="4.6641025641025638E-2"/>
            </c:manualLayout>
          </c:layout>
          <c:overlay val="0"/>
        </c:title>
        <c:numFmt formatCode="General" sourceLinked="1"/>
        <c:majorTickMark val="out"/>
        <c:minorTickMark val="none"/>
        <c:tickLblPos val="nextTo"/>
        <c:spPr>
          <a:ln w="19050">
            <a:solidFill>
              <a:schemeClr val="tx1"/>
            </a:solidFill>
          </a:ln>
        </c:spPr>
        <c:crossAx val="192920328"/>
        <c:crosses val="autoZero"/>
        <c:crossBetween val="midCat"/>
        <c:majorUnit val="10"/>
      </c:valAx>
    </c:plotArea>
    <c:plotVisOnly val="1"/>
    <c:dispBlanksAs val="gap"/>
    <c:showDLblsOverMax val="0"/>
  </c:chart>
  <c:txPr>
    <a:bodyPr/>
    <a:lstStyle/>
    <a:p>
      <a:pPr>
        <a:defRPr sz="1600" b="1">
          <a:latin typeface="Arial" panose="020B0604020202020204" pitchFamily="34" charset="0"/>
          <a:cs typeface="Arial" panose="020B0604020202020204" pitchFamily="34" charset="0"/>
        </a:defRPr>
      </a:pPr>
      <a:endParaRPr lang="pt-BR"/>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90634051741785E-2"/>
          <c:y val="6.2337188320209971E-2"/>
          <c:w val="0.85410032889880338"/>
          <c:h val="0.7776843421916011"/>
        </c:manualLayout>
      </c:layout>
      <c:scatterChart>
        <c:scatterStyle val="lineMarker"/>
        <c:varyColors val="0"/>
        <c:ser>
          <c:idx val="0"/>
          <c:order val="0"/>
          <c:spPr>
            <a:ln w="47625">
              <a:noFill/>
            </a:ln>
          </c:spPr>
          <c:marker>
            <c:spPr>
              <a:solidFill>
                <a:schemeClr val="tx1"/>
              </a:solidFill>
              <a:ln>
                <a:solidFill>
                  <a:schemeClr val="tx1"/>
                </a:solidFill>
              </a:ln>
            </c:spPr>
          </c:marker>
          <c:trendline>
            <c:spPr>
              <a:ln w="19050">
                <a:solidFill>
                  <a:schemeClr val="tx1"/>
                </a:solidFill>
              </a:ln>
            </c:spPr>
            <c:trendlineType val="linear"/>
            <c:dispRSqr val="0"/>
            <c:dispEq val="0"/>
          </c:trendline>
          <c:xVal>
            <c:numRef>
              <c:f>REST!$E$2:$E$37</c:f>
              <c:numCache>
                <c:formatCode>0.000</c:formatCode>
                <c:ptCount val="36"/>
                <c:pt idx="0">
                  <c:v>1.47652117704309E-2</c:v>
                </c:pt>
                <c:pt idx="1">
                  <c:v>6.8687161518987301E-3</c:v>
                </c:pt>
                <c:pt idx="2">
                  <c:v>9.9016116595744604E-3</c:v>
                </c:pt>
                <c:pt idx="3">
                  <c:v>7.9687834625302208E-3</c:v>
                </c:pt>
                <c:pt idx="4">
                  <c:v>1.18041850433603E-2</c:v>
                </c:pt>
                <c:pt idx="5">
                  <c:v>1.30280981655117E-2</c:v>
                </c:pt>
                <c:pt idx="6">
                  <c:v>1.01862583731343E-2</c:v>
                </c:pt>
                <c:pt idx="7">
                  <c:v>1.39218741938202E-2</c:v>
                </c:pt>
                <c:pt idx="8">
                  <c:v>1.07087457431157E-2</c:v>
                </c:pt>
                <c:pt idx="9">
                  <c:v>1.12555262213639E-2</c:v>
                </c:pt>
                <c:pt idx="10">
                  <c:v>1.5167113065573799E-2</c:v>
                </c:pt>
                <c:pt idx="11">
                  <c:v>1.1396467565885599E-2</c:v>
                </c:pt>
                <c:pt idx="12" formatCode="0.00">
                  <c:v>3.9103915394888097E-2</c:v>
                </c:pt>
                <c:pt idx="13" formatCode="0.00">
                  <c:v>3.0287126461753699E-2</c:v>
                </c:pt>
                <c:pt idx="14" formatCode="0.00">
                  <c:v>4.0617801896087199E-2</c:v>
                </c:pt>
                <c:pt idx="15" formatCode="0.00">
                  <c:v>3.7550695689026303E-2</c:v>
                </c:pt>
                <c:pt idx="16" formatCode="0.00">
                  <c:v>3.2850598075655199E-2</c:v>
                </c:pt>
                <c:pt idx="17" formatCode="0.00">
                  <c:v>4.2042456291628102E-2</c:v>
                </c:pt>
                <c:pt idx="18" formatCode="0.00">
                  <c:v>6.8781705646018806E-2</c:v>
                </c:pt>
                <c:pt idx="19" formatCode="0.00">
                  <c:v>7.2069769090941496E-2</c:v>
                </c:pt>
                <c:pt idx="20" formatCode="0.00">
                  <c:v>3.9837434040980398E-2</c:v>
                </c:pt>
                <c:pt idx="21" formatCode="0.00">
                  <c:v>5.57115009072148E-2</c:v>
                </c:pt>
                <c:pt idx="22" formatCode="0.00">
                  <c:v>5.8510438514280103E-2</c:v>
                </c:pt>
                <c:pt idx="23" formatCode="0.00">
                  <c:v>6.1395053624723299E-2</c:v>
                </c:pt>
                <c:pt idx="24">
                  <c:v>4.6956452585438298E-2</c:v>
                </c:pt>
                <c:pt idx="25">
                  <c:v>5.3292442613923997E-2</c:v>
                </c:pt>
                <c:pt idx="26">
                  <c:v>4.8032616361702099E-2</c:v>
                </c:pt>
                <c:pt idx="27">
                  <c:v>4.7697412993553602E-2</c:v>
                </c:pt>
                <c:pt idx="28">
                  <c:v>4.4369771731100197E-2</c:v>
                </c:pt>
                <c:pt idx="29">
                  <c:v>4.41794602651919E-2</c:v>
                </c:pt>
                <c:pt idx="30">
                  <c:v>7.1952248593184498E-2</c:v>
                </c:pt>
                <c:pt idx="31">
                  <c:v>8.1118175073033705E-2</c:v>
                </c:pt>
                <c:pt idx="32">
                  <c:v>7.2592278756659606E-2</c:v>
                </c:pt>
                <c:pt idx="33">
                  <c:v>6.0120661764290401E-2</c:v>
                </c:pt>
                <c:pt idx="34">
                  <c:v>6.7465479377049206E-2</c:v>
                </c:pt>
                <c:pt idx="35">
                  <c:v>6.9986854398085094E-2</c:v>
                </c:pt>
              </c:numCache>
            </c:numRef>
          </c:xVal>
          <c:yVal>
            <c:numRef>
              <c:f>REST!$J$2:$J$37</c:f>
              <c:numCache>
                <c:formatCode>General</c:formatCode>
                <c:ptCount val="36"/>
                <c:pt idx="0">
                  <c:v>41.88</c:v>
                </c:pt>
                <c:pt idx="1">
                  <c:v>43.62</c:v>
                </c:pt>
                <c:pt idx="2">
                  <c:v>43.16</c:v>
                </c:pt>
                <c:pt idx="3">
                  <c:v>46.9</c:v>
                </c:pt>
                <c:pt idx="4">
                  <c:v>43.51</c:v>
                </c:pt>
                <c:pt idx="5">
                  <c:v>45.12</c:v>
                </c:pt>
                <c:pt idx="6">
                  <c:v>48.75</c:v>
                </c:pt>
                <c:pt idx="7">
                  <c:v>47.76</c:v>
                </c:pt>
                <c:pt idx="8">
                  <c:v>46.84</c:v>
                </c:pt>
                <c:pt idx="9">
                  <c:v>48.1</c:v>
                </c:pt>
                <c:pt idx="10">
                  <c:v>47.39</c:v>
                </c:pt>
                <c:pt idx="11">
                  <c:v>45.71</c:v>
                </c:pt>
                <c:pt idx="12">
                  <c:v>49.55</c:v>
                </c:pt>
                <c:pt idx="13">
                  <c:v>46.96</c:v>
                </c:pt>
                <c:pt idx="14">
                  <c:v>48.64</c:v>
                </c:pt>
                <c:pt idx="15">
                  <c:v>44.41</c:v>
                </c:pt>
                <c:pt idx="16">
                  <c:v>47.86</c:v>
                </c:pt>
                <c:pt idx="17">
                  <c:v>48.81</c:v>
                </c:pt>
                <c:pt idx="18">
                  <c:v>62.47</c:v>
                </c:pt>
                <c:pt idx="19">
                  <c:v>62.35</c:v>
                </c:pt>
                <c:pt idx="20">
                  <c:v>61.49</c:v>
                </c:pt>
                <c:pt idx="21">
                  <c:v>63.35</c:v>
                </c:pt>
                <c:pt idx="22">
                  <c:v>61.71</c:v>
                </c:pt>
                <c:pt idx="23">
                  <c:v>59.91</c:v>
                </c:pt>
                <c:pt idx="24">
                  <c:v>59.21</c:v>
                </c:pt>
                <c:pt idx="25">
                  <c:v>56.56</c:v>
                </c:pt>
                <c:pt idx="26">
                  <c:v>61.49</c:v>
                </c:pt>
                <c:pt idx="27">
                  <c:v>58.08</c:v>
                </c:pt>
                <c:pt idx="28">
                  <c:v>58.72</c:v>
                </c:pt>
                <c:pt idx="29">
                  <c:v>55.97</c:v>
                </c:pt>
                <c:pt idx="30">
                  <c:v>68.739999999999995</c:v>
                </c:pt>
                <c:pt idx="31">
                  <c:v>65.47</c:v>
                </c:pt>
                <c:pt idx="32">
                  <c:v>62.03</c:v>
                </c:pt>
                <c:pt idx="33">
                  <c:v>65.709999999999994</c:v>
                </c:pt>
                <c:pt idx="34">
                  <c:v>66.180000000000007</c:v>
                </c:pt>
                <c:pt idx="35">
                  <c:v>67.319999999999993</c:v>
                </c:pt>
              </c:numCache>
            </c:numRef>
          </c:yVal>
          <c:smooth val="0"/>
          <c:extLst xmlns:c16r2="http://schemas.microsoft.com/office/drawing/2015/06/chart">
            <c:ext xmlns:c16="http://schemas.microsoft.com/office/drawing/2014/chart" uri="{C3380CC4-5D6E-409C-BE32-E72D297353CC}">
              <c16:uniqueId val="{00000000-53F5-4530-ABF6-B2E69157DA48}"/>
            </c:ext>
          </c:extLst>
        </c:ser>
        <c:dLbls>
          <c:showLegendKey val="0"/>
          <c:showVal val="0"/>
          <c:showCatName val="0"/>
          <c:showSerName val="0"/>
          <c:showPercent val="0"/>
          <c:showBubbleSize val="0"/>
        </c:dLbls>
        <c:axId val="192919936"/>
        <c:axId val="192920720"/>
      </c:scatterChart>
      <c:valAx>
        <c:axId val="192919936"/>
        <c:scaling>
          <c:orientation val="minMax"/>
          <c:max val="8.0000000000000016E-2"/>
          <c:min val="0"/>
        </c:scaling>
        <c:delete val="0"/>
        <c:axPos val="b"/>
        <c:title>
          <c:tx>
            <c:rich>
              <a:bodyPr/>
              <a:lstStyle/>
              <a:p>
                <a:pPr>
                  <a:defRPr/>
                </a:pPr>
                <a:r>
                  <a:rPr lang="en-US" dirty="0" err="1"/>
                  <a:t>Nitrogênio</a:t>
                </a:r>
                <a:r>
                  <a:rPr lang="en-US" dirty="0"/>
                  <a:t> </a:t>
                </a:r>
                <a:r>
                  <a:rPr lang="en-US" dirty="0" err="1" smtClean="0"/>
                  <a:t>amoniacal</a:t>
                </a:r>
                <a:r>
                  <a:rPr lang="en-US" dirty="0" smtClean="0"/>
                  <a:t> (% N)</a:t>
                </a:r>
                <a:endParaRPr lang="en-US" dirty="0"/>
              </a:p>
            </c:rich>
          </c:tx>
          <c:layout>
            <c:manualLayout>
              <c:xMode val="edge"/>
              <c:yMode val="edge"/>
              <c:x val="0.36353021382708478"/>
              <c:y val="0.93510504957460017"/>
            </c:manualLayout>
          </c:layout>
          <c:overlay val="0"/>
        </c:title>
        <c:numFmt formatCode="0.000" sourceLinked="1"/>
        <c:majorTickMark val="out"/>
        <c:minorTickMark val="none"/>
        <c:tickLblPos val="nextTo"/>
        <c:spPr>
          <a:ln w="19050">
            <a:solidFill>
              <a:schemeClr val="tx1"/>
            </a:solidFill>
          </a:ln>
        </c:spPr>
        <c:txPr>
          <a:bodyPr/>
          <a:lstStyle/>
          <a:p>
            <a:pPr>
              <a:defRPr>
                <a:solidFill>
                  <a:schemeClr val="bg1"/>
                </a:solidFill>
              </a:defRPr>
            </a:pPr>
            <a:endParaRPr lang="pt-BR"/>
          </a:p>
        </c:txPr>
        <c:crossAx val="192920720"/>
        <c:crosses val="autoZero"/>
        <c:crossBetween val="midCat"/>
        <c:majorUnit val="5.000000000000001E-2"/>
      </c:valAx>
      <c:valAx>
        <c:axId val="192920720"/>
        <c:scaling>
          <c:orientation val="minMax"/>
          <c:max val="70"/>
          <c:min val="40"/>
        </c:scaling>
        <c:delete val="0"/>
        <c:axPos val="l"/>
        <c:title>
          <c:tx>
            <c:rich>
              <a:bodyPr rot="-5400000" vert="horz"/>
              <a:lstStyle/>
              <a:p>
                <a:pPr>
                  <a:defRPr/>
                </a:pPr>
                <a:r>
                  <a:rPr lang="en-US" dirty="0"/>
                  <a:t>Digestibilidade de </a:t>
                </a:r>
                <a:r>
                  <a:rPr lang="en-US" dirty="0" err="1"/>
                  <a:t>amido</a:t>
                </a:r>
                <a:r>
                  <a:rPr lang="en-US" dirty="0"/>
                  <a:t> </a:t>
                </a:r>
                <a:r>
                  <a:rPr lang="en-US" i="1" dirty="0"/>
                  <a:t>in vitro</a:t>
                </a:r>
                <a:r>
                  <a:rPr lang="en-US" dirty="0"/>
                  <a:t>-7h (%)</a:t>
                </a:r>
              </a:p>
            </c:rich>
          </c:tx>
          <c:layout>
            <c:manualLayout>
              <c:xMode val="edge"/>
              <c:yMode val="edge"/>
              <c:x val="0"/>
              <c:y val="5.0638943569553806E-2"/>
            </c:manualLayout>
          </c:layout>
          <c:overlay val="0"/>
        </c:title>
        <c:numFmt formatCode="General" sourceLinked="1"/>
        <c:majorTickMark val="out"/>
        <c:minorTickMark val="none"/>
        <c:tickLblPos val="nextTo"/>
        <c:spPr>
          <a:ln w="19050">
            <a:solidFill>
              <a:schemeClr val="tx1"/>
            </a:solidFill>
          </a:ln>
        </c:spPr>
        <c:crossAx val="192919936"/>
        <c:crosses val="autoZero"/>
        <c:crossBetween val="midCat"/>
        <c:majorUnit val="10"/>
      </c:valAx>
    </c:plotArea>
    <c:plotVisOnly val="1"/>
    <c:dispBlanksAs val="gap"/>
    <c:showDLblsOverMax val="0"/>
  </c:chart>
  <c:txPr>
    <a:bodyPr/>
    <a:lstStyle/>
    <a:p>
      <a:pPr>
        <a:defRPr sz="1600" b="1">
          <a:latin typeface="Arial" panose="020B0604020202020204" pitchFamily="34" charset="0"/>
          <a:cs typeface="Arial" panose="020B0604020202020204" pitchFamily="34" charset="0"/>
        </a:defRPr>
      </a:pPr>
      <a:endParaRPr lang="pt-B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26797996721073"/>
          <c:y val="2.102005098383505E-2"/>
          <c:w val="0.83405113195209235"/>
          <c:h val="0.69007546296296296"/>
        </c:manualLayout>
      </c:layout>
      <c:scatterChart>
        <c:scatterStyle val="lineMarker"/>
        <c:varyColors val="0"/>
        <c:ser>
          <c:idx val="1"/>
          <c:order val="0"/>
          <c:tx>
            <c:strRef>
              <c:f>'Amido amonia prolamina'!$K$3</c:f>
              <c:strCache>
                <c:ptCount val="1"/>
                <c:pt idx="0">
                  <c:v>GU IAC8390</c:v>
                </c:pt>
              </c:strCache>
            </c:strRef>
          </c:tx>
          <c:spPr>
            <a:ln w="19050">
              <a:solidFill>
                <a:schemeClr val="tx1"/>
              </a:solidFill>
            </a:ln>
          </c:spPr>
          <c:marker>
            <c:symbol val="square"/>
            <c:size val="7"/>
            <c:spPr>
              <a:solidFill>
                <a:srgbClr val="FF6600"/>
              </a:solidFill>
              <a:ln>
                <a:solidFill>
                  <a:schemeClr val="tx1"/>
                </a:solidFill>
              </a:ln>
            </c:spPr>
          </c:marker>
          <c:errBars>
            <c:errDir val="y"/>
            <c:errBarType val="both"/>
            <c:errValType val="cust"/>
            <c:noEndCap val="0"/>
            <c:plus>
              <c:numRef>
                <c:f>'Amido amonia prolamina'!$BB$4:$BB$8</c:f>
                <c:numCache>
                  <c:formatCode>General</c:formatCode>
                  <c:ptCount val="5"/>
                  <c:pt idx="0">
                    <c:v>0.14979999999999999</c:v>
                  </c:pt>
                  <c:pt idx="1">
                    <c:v>0.14979999999999999</c:v>
                  </c:pt>
                  <c:pt idx="2">
                    <c:v>0.14979999999999999</c:v>
                  </c:pt>
                  <c:pt idx="3">
                    <c:v>0.14979999999999999</c:v>
                  </c:pt>
                  <c:pt idx="4">
                    <c:v>0.14979999999999999</c:v>
                  </c:pt>
                </c:numCache>
              </c:numRef>
            </c:plus>
            <c:minus>
              <c:numRef>
                <c:f>'Amido amonia prolamina'!$BB$4:$BB$8</c:f>
                <c:numCache>
                  <c:formatCode>General</c:formatCode>
                  <c:ptCount val="5"/>
                  <c:pt idx="0">
                    <c:v>0.14979999999999999</c:v>
                  </c:pt>
                  <c:pt idx="1">
                    <c:v>0.14979999999999999</c:v>
                  </c:pt>
                  <c:pt idx="2">
                    <c:v>0.14979999999999999</c:v>
                  </c:pt>
                  <c:pt idx="3">
                    <c:v>0.14979999999999999</c:v>
                  </c:pt>
                  <c:pt idx="4">
                    <c:v>0.14979999999999999</c:v>
                  </c:pt>
                </c:numCache>
              </c:numRef>
            </c:minus>
          </c:errBars>
          <c:xVal>
            <c:numRef>
              <c:f>'Amido amonia prolamina'!$H$4:$H$8</c:f>
              <c:numCache>
                <c:formatCode>General</c:formatCode>
                <c:ptCount val="5"/>
                <c:pt idx="0">
                  <c:v>0</c:v>
                </c:pt>
                <c:pt idx="1">
                  <c:v>7</c:v>
                </c:pt>
                <c:pt idx="2">
                  <c:v>21</c:v>
                </c:pt>
                <c:pt idx="3">
                  <c:v>60</c:v>
                </c:pt>
                <c:pt idx="4">
                  <c:v>120</c:v>
                </c:pt>
              </c:numCache>
            </c:numRef>
          </c:xVal>
          <c:yVal>
            <c:numRef>
              <c:f>'Amido amonia prolamina'!$BA$4:$BA$8</c:f>
              <c:numCache>
                <c:formatCode>0.00</c:formatCode>
                <c:ptCount val="5"/>
                <c:pt idx="0">
                  <c:v>0.28549999999999998</c:v>
                </c:pt>
                <c:pt idx="1">
                  <c:v>1.0293000000000001</c:v>
                </c:pt>
                <c:pt idx="2">
                  <c:v>1.611</c:v>
                </c:pt>
                <c:pt idx="3">
                  <c:v>1.778</c:v>
                </c:pt>
                <c:pt idx="4">
                  <c:v>2.1560000000000001</c:v>
                </c:pt>
              </c:numCache>
            </c:numRef>
          </c:yVal>
          <c:smooth val="0"/>
          <c:extLst xmlns:c16r2="http://schemas.microsoft.com/office/drawing/2015/06/chart">
            <c:ext xmlns:c16="http://schemas.microsoft.com/office/drawing/2014/chart" uri="{C3380CC4-5D6E-409C-BE32-E72D297353CC}">
              <c16:uniqueId val="{00000000-3296-4D59-A3C9-7FBA91CC3ED1}"/>
            </c:ext>
          </c:extLst>
        </c:ser>
        <c:ser>
          <c:idx val="2"/>
          <c:order val="1"/>
          <c:tx>
            <c:strRef>
              <c:f>'Amido amonia prolamina'!$M$3</c:f>
              <c:strCache>
                <c:ptCount val="1"/>
                <c:pt idx="0">
                  <c:v>GSR IAC8390</c:v>
                </c:pt>
              </c:strCache>
            </c:strRef>
          </c:tx>
          <c:spPr>
            <a:ln w="19050">
              <a:solidFill>
                <a:schemeClr val="tx1"/>
              </a:solidFill>
            </a:ln>
          </c:spPr>
          <c:marker>
            <c:symbol val="triangle"/>
            <c:size val="7"/>
            <c:spPr>
              <a:solidFill>
                <a:srgbClr val="FF6600"/>
              </a:solidFill>
              <a:ln>
                <a:solidFill>
                  <a:schemeClr val="tx1"/>
                </a:solidFill>
              </a:ln>
            </c:spPr>
          </c:marker>
          <c:errBars>
            <c:errDir val="y"/>
            <c:errBarType val="both"/>
            <c:errValType val="cust"/>
            <c:noEndCap val="0"/>
            <c:plus>
              <c:numRef>
                <c:f>'Amido amonia prolamina'!$BD$4:$BD$8</c:f>
                <c:numCache>
                  <c:formatCode>General</c:formatCode>
                  <c:ptCount val="5"/>
                  <c:pt idx="0">
                    <c:v>0.14979999999999999</c:v>
                  </c:pt>
                  <c:pt idx="1">
                    <c:v>0.14979999999999999</c:v>
                  </c:pt>
                  <c:pt idx="2">
                    <c:v>0.14979999999999999</c:v>
                  </c:pt>
                  <c:pt idx="3">
                    <c:v>0.14979999999999999</c:v>
                  </c:pt>
                  <c:pt idx="4">
                    <c:v>0.14979999999999999</c:v>
                  </c:pt>
                </c:numCache>
              </c:numRef>
            </c:plus>
            <c:minus>
              <c:numRef>
                <c:f>'Amido amonia prolamina'!$BD$4:$BD$8</c:f>
                <c:numCache>
                  <c:formatCode>General</c:formatCode>
                  <c:ptCount val="5"/>
                  <c:pt idx="0">
                    <c:v>0.14979999999999999</c:v>
                  </c:pt>
                  <c:pt idx="1">
                    <c:v>0.14979999999999999</c:v>
                  </c:pt>
                  <c:pt idx="2">
                    <c:v>0.14979999999999999</c:v>
                  </c:pt>
                  <c:pt idx="3">
                    <c:v>0.14979999999999999</c:v>
                  </c:pt>
                  <c:pt idx="4">
                    <c:v>0.14979999999999999</c:v>
                  </c:pt>
                </c:numCache>
              </c:numRef>
            </c:minus>
          </c:errBars>
          <c:xVal>
            <c:numRef>
              <c:f>'Amido amonia prolamina'!$H$4:$H$8</c:f>
              <c:numCache>
                <c:formatCode>General</c:formatCode>
                <c:ptCount val="5"/>
                <c:pt idx="0">
                  <c:v>0</c:v>
                </c:pt>
                <c:pt idx="1">
                  <c:v>7</c:v>
                </c:pt>
                <c:pt idx="2">
                  <c:v>21</c:v>
                </c:pt>
                <c:pt idx="3">
                  <c:v>60</c:v>
                </c:pt>
                <c:pt idx="4">
                  <c:v>120</c:v>
                </c:pt>
              </c:numCache>
            </c:numRef>
          </c:xVal>
          <c:yVal>
            <c:numRef>
              <c:f>'Amido amonia prolamina'!$BC$4:$BC$8</c:f>
              <c:numCache>
                <c:formatCode>0.00</c:formatCode>
                <c:ptCount val="5"/>
                <c:pt idx="0">
                  <c:v>0.35299999999999998</c:v>
                </c:pt>
                <c:pt idx="1">
                  <c:v>1.5245</c:v>
                </c:pt>
                <c:pt idx="2">
                  <c:v>2.0950000000000002</c:v>
                </c:pt>
                <c:pt idx="3">
                  <c:v>2.5177999999999998</c:v>
                </c:pt>
                <c:pt idx="4">
                  <c:v>3.3475000000000001</c:v>
                </c:pt>
              </c:numCache>
            </c:numRef>
          </c:yVal>
          <c:smooth val="0"/>
          <c:extLst xmlns:c16r2="http://schemas.microsoft.com/office/drawing/2015/06/chart">
            <c:ext xmlns:c16="http://schemas.microsoft.com/office/drawing/2014/chart" uri="{C3380CC4-5D6E-409C-BE32-E72D297353CC}">
              <c16:uniqueId val="{00000001-3296-4D59-A3C9-7FBA91CC3ED1}"/>
            </c:ext>
          </c:extLst>
        </c:ser>
        <c:ser>
          <c:idx val="4"/>
          <c:order val="2"/>
          <c:tx>
            <c:strRef>
              <c:f>'Amido amonia prolamina'!$Q$3</c:f>
              <c:strCache>
                <c:ptCount val="1"/>
                <c:pt idx="0">
                  <c:v>GU AG1051</c:v>
                </c:pt>
              </c:strCache>
            </c:strRef>
          </c:tx>
          <c:spPr>
            <a:ln w="19050">
              <a:solidFill>
                <a:schemeClr val="tx1"/>
              </a:solidFill>
              <a:prstDash val="dash"/>
            </a:ln>
          </c:spPr>
          <c:marker>
            <c:symbol val="square"/>
            <c:size val="7"/>
            <c:spPr>
              <a:solidFill>
                <a:srgbClr val="FFFF00"/>
              </a:solidFill>
              <a:ln>
                <a:solidFill>
                  <a:schemeClr val="tx1"/>
                </a:solidFill>
              </a:ln>
            </c:spPr>
          </c:marker>
          <c:errBars>
            <c:errDir val="y"/>
            <c:errBarType val="both"/>
            <c:errValType val="cust"/>
            <c:noEndCap val="0"/>
            <c:plus>
              <c:numRef>
                <c:f>'Amido amonia prolamina'!$BH$4:$BH$8</c:f>
                <c:numCache>
                  <c:formatCode>General</c:formatCode>
                  <c:ptCount val="5"/>
                  <c:pt idx="0">
                    <c:v>0.14979999999999999</c:v>
                  </c:pt>
                  <c:pt idx="1">
                    <c:v>0.14979999999999999</c:v>
                  </c:pt>
                  <c:pt idx="2">
                    <c:v>0.14979999999999999</c:v>
                  </c:pt>
                  <c:pt idx="3">
                    <c:v>0.14979999999999999</c:v>
                  </c:pt>
                  <c:pt idx="4">
                    <c:v>0.14979999999999999</c:v>
                  </c:pt>
                </c:numCache>
              </c:numRef>
            </c:plus>
            <c:minus>
              <c:numRef>
                <c:f>'Amido amonia prolamina'!$BH$4:$BH$8</c:f>
                <c:numCache>
                  <c:formatCode>General</c:formatCode>
                  <c:ptCount val="5"/>
                  <c:pt idx="0">
                    <c:v>0.14979999999999999</c:v>
                  </c:pt>
                  <c:pt idx="1">
                    <c:v>0.14979999999999999</c:v>
                  </c:pt>
                  <c:pt idx="2">
                    <c:v>0.14979999999999999</c:v>
                  </c:pt>
                  <c:pt idx="3">
                    <c:v>0.14979999999999999</c:v>
                  </c:pt>
                  <c:pt idx="4">
                    <c:v>0.14979999999999999</c:v>
                  </c:pt>
                </c:numCache>
              </c:numRef>
            </c:minus>
          </c:errBars>
          <c:xVal>
            <c:numRef>
              <c:f>'Amido amonia prolamina'!$H$4:$H$8</c:f>
              <c:numCache>
                <c:formatCode>General</c:formatCode>
                <c:ptCount val="5"/>
                <c:pt idx="0">
                  <c:v>0</c:v>
                </c:pt>
                <c:pt idx="1">
                  <c:v>7</c:v>
                </c:pt>
                <c:pt idx="2">
                  <c:v>21</c:v>
                </c:pt>
                <c:pt idx="3">
                  <c:v>60</c:v>
                </c:pt>
                <c:pt idx="4">
                  <c:v>120</c:v>
                </c:pt>
              </c:numCache>
            </c:numRef>
          </c:xVal>
          <c:yVal>
            <c:numRef>
              <c:f>'Amido amonia prolamina'!$BG$4:$BG$8</c:f>
              <c:numCache>
                <c:formatCode>0.00</c:formatCode>
                <c:ptCount val="5"/>
                <c:pt idx="0">
                  <c:v>0.27850000000000003</c:v>
                </c:pt>
                <c:pt idx="1">
                  <c:v>1.306</c:v>
                </c:pt>
                <c:pt idx="2">
                  <c:v>1.5512999999999999</c:v>
                </c:pt>
                <c:pt idx="3">
                  <c:v>2.0085000000000002</c:v>
                </c:pt>
                <c:pt idx="4">
                  <c:v>2.9247999999999998</c:v>
                </c:pt>
              </c:numCache>
            </c:numRef>
          </c:yVal>
          <c:smooth val="0"/>
          <c:extLst xmlns:c16r2="http://schemas.microsoft.com/office/drawing/2015/06/chart">
            <c:ext xmlns:c16="http://schemas.microsoft.com/office/drawing/2014/chart" uri="{C3380CC4-5D6E-409C-BE32-E72D297353CC}">
              <c16:uniqueId val="{00000002-3296-4D59-A3C9-7FBA91CC3ED1}"/>
            </c:ext>
          </c:extLst>
        </c:ser>
        <c:ser>
          <c:idx val="5"/>
          <c:order val="3"/>
          <c:tx>
            <c:strRef>
              <c:f>'Amido amonia prolamina'!$S$3</c:f>
              <c:strCache>
                <c:ptCount val="1"/>
                <c:pt idx="0">
                  <c:v>GSR AG1051</c:v>
                </c:pt>
              </c:strCache>
            </c:strRef>
          </c:tx>
          <c:spPr>
            <a:ln w="19050">
              <a:solidFill>
                <a:schemeClr val="tx1"/>
              </a:solidFill>
              <a:prstDash val="dash"/>
            </a:ln>
          </c:spPr>
          <c:marker>
            <c:symbol val="triangle"/>
            <c:size val="7"/>
            <c:spPr>
              <a:solidFill>
                <a:srgbClr val="FFFF00"/>
              </a:solidFill>
              <a:ln>
                <a:solidFill>
                  <a:schemeClr val="tx1"/>
                </a:solidFill>
              </a:ln>
            </c:spPr>
          </c:marker>
          <c:errBars>
            <c:errDir val="y"/>
            <c:errBarType val="both"/>
            <c:errValType val="cust"/>
            <c:noEndCap val="0"/>
            <c:plus>
              <c:numRef>
                <c:f>'Amido amonia prolamina'!$BJ$4:$BJ$8</c:f>
                <c:numCache>
                  <c:formatCode>General</c:formatCode>
                  <c:ptCount val="5"/>
                  <c:pt idx="0">
                    <c:v>0.14979999999999999</c:v>
                  </c:pt>
                  <c:pt idx="1">
                    <c:v>0.14979999999999999</c:v>
                  </c:pt>
                  <c:pt idx="2">
                    <c:v>0.14979999999999999</c:v>
                  </c:pt>
                  <c:pt idx="3">
                    <c:v>0.14979999999999999</c:v>
                  </c:pt>
                  <c:pt idx="4">
                    <c:v>0.14979999999999999</c:v>
                  </c:pt>
                </c:numCache>
              </c:numRef>
            </c:plus>
            <c:minus>
              <c:numRef>
                <c:f>'Amido amonia prolamina'!$BJ$4:$BJ$8</c:f>
                <c:numCache>
                  <c:formatCode>General</c:formatCode>
                  <c:ptCount val="5"/>
                  <c:pt idx="0">
                    <c:v>0.14979999999999999</c:v>
                  </c:pt>
                  <c:pt idx="1">
                    <c:v>0.14979999999999999</c:v>
                  </c:pt>
                  <c:pt idx="2">
                    <c:v>0.14979999999999999</c:v>
                  </c:pt>
                  <c:pt idx="3">
                    <c:v>0.14979999999999999</c:v>
                  </c:pt>
                  <c:pt idx="4">
                    <c:v>0.14979999999999999</c:v>
                  </c:pt>
                </c:numCache>
              </c:numRef>
            </c:minus>
          </c:errBars>
          <c:xVal>
            <c:numRef>
              <c:f>'Amido amonia prolamina'!$H$4:$H$8</c:f>
              <c:numCache>
                <c:formatCode>General</c:formatCode>
                <c:ptCount val="5"/>
                <c:pt idx="0">
                  <c:v>0</c:v>
                </c:pt>
                <c:pt idx="1">
                  <c:v>7</c:v>
                </c:pt>
                <c:pt idx="2">
                  <c:v>21</c:v>
                </c:pt>
                <c:pt idx="3">
                  <c:v>60</c:v>
                </c:pt>
                <c:pt idx="4">
                  <c:v>120</c:v>
                </c:pt>
              </c:numCache>
            </c:numRef>
          </c:xVal>
          <c:yVal>
            <c:numRef>
              <c:f>'Amido amonia prolamina'!$BI$4:$BI$8</c:f>
              <c:numCache>
                <c:formatCode>0.00</c:formatCode>
                <c:ptCount val="5"/>
                <c:pt idx="0">
                  <c:v>0.27479999999999999</c:v>
                </c:pt>
                <c:pt idx="1">
                  <c:v>1.2905</c:v>
                </c:pt>
                <c:pt idx="2">
                  <c:v>1.8412999999999999</c:v>
                </c:pt>
                <c:pt idx="3">
                  <c:v>2.9095</c:v>
                </c:pt>
                <c:pt idx="4">
                  <c:v>3.8239999999999998</c:v>
                </c:pt>
              </c:numCache>
            </c:numRef>
          </c:yVal>
          <c:smooth val="0"/>
          <c:extLst xmlns:c16r2="http://schemas.microsoft.com/office/drawing/2015/06/chart">
            <c:ext xmlns:c16="http://schemas.microsoft.com/office/drawing/2014/chart" uri="{C3380CC4-5D6E-409C-BE32-E72D297353CC}">
              <c16:uniqueId val="{00000003-3296-4D59-A3C9-7FBA91CC3ED1}"/>
            </c:ext>
          </c:extLst>
        </c:ser>
        <c:dLbls>
          <c:showLegendKey val="0"/>
          <c:showVal val="0"/>
          <c:showCatName val="0"/>
          <c:showSerName val="0"/>
          <c:showPercent val="0"/>
          <c:showBubbleSize val="0"/>
        </c:dLbls>
        <c:axId val="193121048"/>
        <c:axId val="193124576"/>
      </c:scatterChart>
      <c:valAx>
        <c:axId val="193121048"/>
        <c:scaling>
          <c:orientation val="minMax"/>
          <c:max val="125"/>
          <c:min val="0"/>
        </c:scaling>
        <c:delete val="0"/>
        <c:axPos val="b"/>
        <c:title>
          <c:tx>
            <c:rich>
              <a:bodyPr/>
              <a:lstStyle/>
              <a:p>
                <a:pPr>
                  <a:defRPr sz="1400"/>
                </a:pPr>
                <a:r>
                  <a:rPr lang="pt-BR" sz="1400"/>
                  <a:t>Tempo de armazenamento (dias)</a:t>
                </a:r>
              </a:p>
            </c:rich>
          </c:tx>
          <c:layout>
            <c:manualLayout>
              <c:xMode val="edge"/>
              <c:yMode val="edge"/>
              <c:x val="0.33354216269841269"/>
              <c:y val="0.7837863425925925"/>
            </c:manualLayout>
          </c:layout>
          <c:overlay val="0"/>
        </c:title>
        <c:numFmt formatCode="General" sourceLinked="1"/>
        <c:majorTickMark val="out"/>
        <c:minorTickMark val="none"/>
        <c:tickLblPos val="nextTo"/>
        <c:spPr>
          <a:ln w="19050">
            <a:solidFill>
              <a:schemeClr val="tx1"/>
            </a:solidFill>
          </a:ln>
        </c:spPr>
        <c:crossAx val="193124576"/>
        <c:crosses val="autoZero"/>
        <c:crossBetween val="midCat"/>
        <c:majorUnit val="30"/>
      </c:valAx>
      <c:valAx>
        <c:axId val="193124576"/>
        <c:scaling>
          <c:orientation val="minMax"/>
          <c:max val="4.2"/>
          <c:min val="0"/>
        </c:scaling>
        <c:delete val="0"/>
        <c:axPos val="l"/>
        <c:title>
          <c:tx>
            <c:rich>
              <a:bodyPr rot="-5400000" vert="horz"/>
              <a:lstStyle/>
              <a:p>
                <a:pPr algn="ctr" rtl="0">
                  <a:defRPr/>
                </a:pPr>
                <a:r>
                  <a:rPr lang="pt-BR"/>
                  <a:t>N-NH3/N total</a:t>
                </a:r>
              </a:p>
            </c:rich>
          </c:tx>
          <c:layout>
            <c:manualLayout>
              <c:xMode val="edge"/>
              <c:yMode val="edge"/>
              <c:x val="2.5136753557448268E-3"/>
              <c:y val="0.24366873034000522"/>
            </c:manualLayout>
          </c:layout>
          <c:overlay val="0"/>
        </c:title>
        <c:numFmt formatCode="#,##0.0" sourceLinked="0"/>
        <c:majorTickMark val="out"/>
        <c:minorTickMark val="none"/>
        <c:tickLblPos val="nextTo"/>
        <c:spPr>
          <a:ln w="19050">
            <a:solidFill>
              <a:schemeClr val="tx1"/>
            </a:solidFill>
          </a:ln>
        </c:spPr>
        <c:crossAx val="193121048"/>
        <c:crosses val="autoZero"/>
        <c:crossBetween val="midCat"/>
        <c:majorUnit val="1"/>
        <c:minorUnit val="0.5"/>
      </c:valAx>
      <c:spPr>
        <a:noFill/>
        <a:ln>
          <a:noFill/>
        </a:ln>
      </c:spPr>
    </c:plotArea>
    <c:legend>
      <c:legendPos val="b"/>
      <c:layout>
        <c:manualLayout>
          <c:xMode val="edge"/>
          <c:yMode val="edge"/>
          <c:x val="0.20901277281746031"/>
          <c:y val="0.86519307597559225"/>
          <c:w val="0.5973789682539683"/>
          <c:h val="0.13480692402440778"/>
        </c:manualLayout>
      </c:layout>
      <c:overlay val="0"/>
      <c:txPr>
        <a:bodyPr/>
        <a:lstStyle/>
        <a:p>
          <a:pPr>
            <a:defRPr sz="1400"/>
          </a:pPr>
          <a:endParaRPr lang="pt-BR"/>
        </a:p>
      </c:txPr>
    </c:legend>
    <c:plotVisOnly val="1"/>
    <c:dispBlanksAs val="gap"/>
    <c:showDLblsOverMax val="0"/>
  </c:chart>
  <c:spPr>
    <a:noFill/>
    <a:ln>
      <a:noFill/>
    </a:ln>
  </c:spPr>
  <c:txPr>
    <a:bodyPr/>
    <a:lstStyle/>
    <a:p>
      <a:pPr>
        <a:defRPr sz="1600" b="1">
          <a:latin typeface="Times New Roman" panose="02020603050405020304" pitchFamily="18" charset="0"/>
          <a:cs typeface="Times New Roman" panose="02020603050405020304" pitchFamily="18" charset="0"/>
        </a:defRPr>
      </a:pPr>
      <a:endParaRPr lang="pt-B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Sheet1!$A$5</c:f>
              <c:strCache>
                <c:ptCount val="1"/>
                <c:pt idx="0">
                  <c:v>Aerobic stability </c:v>
                </c:pt>
              </c:strCache>
            </c:strRef>
          </c:tx>
          <c:spPr>
            <a:solidFill>
              <a:schemeClr val="accent2"/>
            </a:solidFill>
            <a:ln>
              <a:noFill/>
            </a:ln>
            <a:effectLst/>
          </c:spPr>
          <c:invertIfNegative val="0"/>
          <c:dLbls>
            <c:dLbl>
              <c:idx val="0"/>
              <c:tx>
                <c:rich>
                  <a:bodyPr/>
                  <a:lstStyle/>
                  <a:p>
                    <a:r>
                      <a:rPr lang="en-US"/>
                      <a:t>b</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AA0-4C05-B85C-CB3A226FE358}"/>
                </c:ext>
                <c:ext xmlns:c15="http://schemas.microsoft.com/office/drawing/2012/chart" uri="{CE6537A1-D6FC-4f65-9D91-7224C49458BB}"/>
              </c:extLst>
            </c:dLbl>
            <c:dLbl>
              <c:idx val="1"/>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AA0-4C05-B85C-CB3A226FE358}"/>
                </c:ext>
                <c:ext xmlns:c15="http://schemas.microsoft.com/office/drawing/2012/chart" uri="{CE6537A1-D6FC-4f65-9D91-7224C49458BB}"/>
              </c:extLst>
            </c:dLbl>
            <c:dLbl>
              <c:idx val="2"/>
              <c:tx>
                <c:rich>
                  <a:bodyPr/>
                  <a:lstStyle/>
                  <a:p>
                    <a:r>
                      <a:rPr lang="en-US"/>
                      <a:t>a</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AA0-4C05-B85C-CB3A226FE358}"/>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CTR</c:v>
                </c:pt>
                <c:pt idx="1">
                  <c:v>LB</c:v>
                </c:pt>
                <c:pt idx="2">
                  <c:v>LB + LP</c:v>
                </c:pt>
              </c:strCache>
            </c:strRef>
          </c:cat>
          <c:val>
            <c:numRef>
              <c:f>Sheet1!$B$5:$D$5</c:f>
              <c:numCache>
                <c:formatCode>General</c:formatCode>
                <c:ptCount val="3"/>
                <c:pt idx="0">
                  <c:v>52</c:v>
                </c:pt>
                <c:pt idx="1">
                  <c:v>242</c:v>
                </c:pt>
                <c:pt idx="2">
                  <c:v>250</c:v>
                </c:pt>
              </c:numCache>
            </c:numRef>
          </c:val>
          <c:extLst xmlns:c16r2="http://schemas.microsoft.com/office/drawing/2015/06/chart">
            <c:ext xmlns:c16="http://schemas.microsoft.com/office/drawing/2014/chart" uri="{C3380CC4-5D6E-409C-BE32-E72D297353CC}">
              <c16:uniqueId val="{00000000-A30E-4EE5-BDFC-69A1F8A9A755}"/>
            </c:ext>
          </c:extLst>
        </c:ser>
        <c:dLbls>
          <c:dLblPos val="outEnd"/>
          <c:showLegendKey val="0"/>
          <c:showVal val="1"/>
          <c:showCatName val="0"/>
          <c:showSerName val="0"/>
          <c:showPercent val="0"/>
          <c:showBubbleSize val="0"/>
        </c:dLbls>
        <c:gapWidth val="75"/>
        <c:axId val="368965544"/>
        <c:axId val="368965152"/>
      </c:barChart>
      <c:lineChart>
        <c:grouping val="stacked"/>
        <c:varyColors val="0"/>
        <c:ser>
          <c:idx val="0"/>
          <c:order val="0"/>
          <c:tx>
            <c:strRef>
              <c:f>Sheet1!$A$3</c:f>
              <c:strCache>
                <c:ptCount val="1"/>
                <c:pt idx="0">
                  <c:v>Yeasts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tx>
                <c:rich>
                  <a:bodyPr/>
                  <a:lstStyle/>
                  <a:p>
                    <a:r>
                      <a:rPr lang="en-US"/>
                      <a:t>a</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AA0-4C05-B85C-CB3A226FE358}"/>
                </c:ext>
                <c:ext xmlns:c15="http://schemas.microsoft.com/office/drawing/2012/chart" uri="{CE6537A1-D6FC-4f65-9D91-7224C49458BB}"/>
              </c:extLst>
            </c:dLbl>
            <c:dLbl>
              <c:idx val="1"/>
              <c:tx>
                <c:rich>
                  <a:bodyPr/>
                  <a:lstStyle/>
                  <a:p>
                    <a:r>
                      <a:rPr lang="en-US"/>
                      <a:t>b</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BAA0-4C05-B85C-CB3A226FE358}"/>
                </c:ext>
                <c:ext xmlns:c15="http://schemas.microsoft.com/office/drawing/2012/chart" uri="{CE6537A1-D6FC-4f65-9D91-7224C49458BB}"/>
              </c:extLst>
            </c:dLbl>
            <c:dLbl>
              <c:idx val="2"/>
              <c:tx>
                <c:rich>
                  <a:bodyPr/>
                  <a:lstStyle/>
                  <a:p>
                    <a:r>
                      <a:rPr lang="en-US"/>
                      <a:t>b</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BAA0-4C05-B85C-CB3A226FE358}"/>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CTR</c:v>
                </c:pt>
                <c:pt idx="1">
                  <c:v>LB</c:v>
                </c:pt>
                <c:pt idx="2">
                  <c:v>LB + LP</c:v>
                </c:pt>
              </c:strCache>
            </c:strRef>
          </c:cat>
          <c:val>
            <c:numRef>
              <c:f>Sheet1!$B$3:$D$3</c:f>
              <c:numCache>
                <c:formatCode>General</c:formatCode>
                <c:ptCount val="3"/>
                <c:pt idx="0">
                  <c:v>4.83</c:v>
                </c:pt>
                <c:pt idx="1">
                  <c:v>2</c:v>
                </c:pt>
                <c:pt idx="2">
                  <c:v>2</c:v>
                </c:pt>
              </c:numCache>
            </c:numRef>
          </c:val>
          <c:smooth val="0"/>
          <c:extLst xmlns:c16r2="http://schemas.microsoft.com/office/drawing/2015/06/chart">
            <c:ext xmlns:c16="http://schemas.microsoft.com/office/drawing/2014/chart" uri="{C3380CC4-5D6E-409C-BE32-E72D297353CC}">
              <c16:uniqueId val="{00000001-A30E-4EE5-BDFC-69A1F8A9A755}"/>
            </c:ext>
          </c:extLst>
        </c:ser>
        <c:dLbls>
          <c:showLegendKey val="0"/>
          <c:showVal val="1"/>
          <c:showCatName val="0"/>
          <c:showSerName val="0"/>
          <c:showPercent val="0"/>
          <c:showBubbleSize val="0"/>
        </c:dLbls>
        <c:marker val="1"/>
        <c:smooth val="0"/>
        <c:axId val="368966328"/>
        <c:axId val="368958880"/>
      </c:lineChart>
      <c:valAx>
        <c:axId val="368965152"/>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pt-BR"/>
                  <a:t>Aerobic stability (h)</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368965544"/>
        <c:crosses val="max"/>
        <c:crossBetween val="between"/>
      </c:valAx>
      <c:catAx>
        <c:axId val="368965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368965152"/>
        <c:crosses val="autoZero"/>
        <c:auto val="1"/>
        <c:lblAlgn val="ctr"/>
        <c:lblOffset val="100"/>
        <c:noMultiLvlLbl val="0"/>
      </c:catAx>
      <c:valAx>
        <c:axId val="368958880"/>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pt-BR"/>
                  <a:t>Yeasts (log cfu/g)</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368966328"/>
        <c:crosses val="autoZero"/>
        <c:crossBetween val="between"/>
      </c:valAx>
      <c:catAx>
        <c:axId val="368966328"/>
        <c:scaling>
          <c:orientation val="minMax"/>
        </c:scaling>
        <c:delete val="1"/>
        <c:axPos val="b"/>
        <c:numFmt formatCode="General" sourceLinked="1"/>
        <c:majorTickMark val="out"/>
        <c:minorTickMark val="none"/>
        <c:tickLblPos val="nextTo"/>
        <c:crossAx val="3689588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800"/>
      </a:pPr>
      <a:endParaRPr lang="pt-BR"/>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527367865925542"/>
          <c:y val="0.11289108466406225"/>
          <c:w val="0.72646405089509714"/>
          <c:h val="0.79581407054544961"/>
        </c:manualLayout>
      </c:layout>
      <c:pie3DChart>
        <c:varyColors val="1"/>
        <c:ser>
          <c:idx val="0"/>
          <c:order val="0"/>
          <c:dPt>
            <c:idx val="0"/>
            <c:bubble3D val="0"/>
            <c:spPr>
              <a:solidFill>
                <a:schemeClr val="accent6"/>
              </a:solidFill>
              <a:ln>
                <a:noFill/>
              </a:ln>
              <a:effectLst/>
              <a:sp3d/>
            </c:spPr>
            <c:extLst xmlns:c16r2="http://schemas.microsoft.com/office/drawing/2015/06/chart">
              <c:ext xmlns:c16="http://schemas.microsoft.com/office/drawing/2014/chart" uri="{C3380CC4-5D6E-409C-BE32-E72D297353CC}">
                <c16:uniqueId val="{00000001-BF2C-424B-A11A-8EC950695758}"/>
              </c:ext>
            </c:extLst>
          </c:dPt>
          <c:dPt>
            <c:idx val="1"/>
            <c:bubble3D val="0"/>
            <c:spPr>
              <a:solidFill>
                <a:schemeClr val="accent5"/>
              </a:solidFill>
              <a:ln>
                <a:noFill/>
              </a:ln>
              <a:effectLst/>
              <a:sp3d/>
            </c:spPr>
            <c:extLst xmlns:c16r2="http://schemas.microsoft.com/office/drawing/2015/06/chart">
              <c:ext xmlns:c16="http://schemas.microsoft.com/office/drawing/2014/chart" uri="{C3380CC4-5D6E-409C-BE32-E72D297353CC}">
                <c16:uniqueId val="{00000003-BF2C-424B-A11A-8EC950695758}"/>
              </c:ext>
            </c:extLst>
          </c:dPt>
          <c:dPt>
            <c:idx val="2"/>
            <c:bubble3D val="0"/>
            <c:spPr>
              <a:solidFill>
                <a:schemeClr val="accent4"/>
              </a:solidFill>
              <a:ln>
                <a:noFill/>
              </a:ln>
              <a:effectLst/>
              <a:sp3d/>
            </c:spPr>
            <c:extLst xmlns:c16r2="http://schemas.microsoft.com/office/drawing/2015/06/chart">
              <c:ext xmlns:c16="http://schemas.microsoft.com/office/drawing/2014/chart" uri="{C3380CC4-5D6E-409C-BE32-E72D297353CC}">
                <c16:uniqueId val="{00000005-BF2C-424B-A11A-8EC950695758}"/>
              </c:ext>
            </c:extLst>
          </c:dPt>
          <c:dPt>
            <c:idx val="3"/>
            <c:bubble3D val="0"/>
            <c:spPr>
              <a:solidFill>
                <a:schemeClr val="accent6">
                  <a:lumMod val="60000"/>
                </a:schemeClr>
              </a:solidFill>
              <a:ln>
                <a:noFill/>
              </a:ln>
              <a:effectLst/>
              <a:sp3d/>
            </c:spPr>
            <c:extLst xmlns:c16r2="http://schemas.microsoft.com/office/drawing/2015/06/chart">
              <c:ext xmlns:c16="http://schemas.microsoft.com/office/drawing/2014/chart" uri="{C3380CC4-5D6E-409C-BE32-E72D297353CC}">
                <c16:uniqueId val="{00000007-BF2C-424B-A11A-8EC950695758}"/>
              </c:ext>
            </c:extLst>
          </c:dPt>
          <c:dPt>
            <c:idx val="4"/>
            <c:bubble3D val="0"/>
            <c:spPr>
              <a:solidFill>
                <a:schemeClr val="accent5">
                  <a:lumMod val="60000"/>
                </a:schemeClr>
              </a:solidFill>
              <a:ln>
                <a:noFill/>
              </a:ln>
              <a:effectLst/>
              <a:sp3d/>
            </c:spPr>
            <c:extLst xmlns:c16r2="http://schemas.microsoft.com/office/drawing/2015/06/chart">
              <c:ext xmlns:c16="http://schemas.microsoft.com/office/drawing/2014/chart" uri="{C3380CC4-5D6E-409C-BE32-E72D297353CC}">
                <c16:uniqueId val="{00000009-BF2C-424B-A11A-8EC950695758}"/>
              </c:ext>
            </c:extLst>
          </c:dPt>
          <c:dLbls>
            <c:dLbl>
              <c:idx val="0"/>
              <c:layout>
                <c:manualLayout>
                  <c:x val="2.1920166229221355E-2"/>
                  <c:y val="-3.610418489355497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F2C-424B-A11A-8EC950695758}"/>
                </c:ext>
                <c:ext xmlns:c15="http://schemas.microsoft.com/office/drawing/2012/chart" uri="{CE6537A1-D6FC-4f65-9D91-7224C49458BB}"/>
              </c:extLst>
            </c:dLbl>
            <c:dLbl>
              <c:idx val="1"/>
              <c:layout>
                <c:manualLayout>
                  <c:x val="1.7248687664041997E-2"/>
                  <c:y val="-2.916010498687664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F2C-424B-A11A-8EC950695758}"/>
                </c:ext>
                <c:ext xmlns:c15="http://schemas.microsoft.com/office/drawing/2012/chart" uri="{CE6537A1-D6FC-4f65-9D91-7224C49458BB}"/>
              </c:extLst>
            </c:dLbl>
            <c:dLbl>
              <c:idx val="2"/>
              <c:layout>
                <c:manualLayout>
                  <c:x val="8.5104007521447922E-3"/>
                  <c:y val="-2.353710994459027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BF2C-424B-A11A-8EC950695758}"/>
                </c:ext>
                <c:ext xmlns:c15="http://schemas.microsoft.com/office/drawing/2012/chart" uri="{CE6537A1-D6FC-4f65-9D91-7224C49458BB}"/>
              </c:extLst>
            </c:dLbl>
            <c:dLbl>
              <c:idx val="3"/>
              <c:layout>
                <c:manualLayout>
                  <c:x val="6.7828181925019678E-3"/>
                  <c:y val="-7.892862350539517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BF2C-424B-A11A-8EC950695758}"/>
                </c:ext>
                <c:ext xmlns:c15="http://schemas.microsoft.com/office/drawing/2012/chart" uri="{CE6537A1-D6FC-4f65-9D91-7224C49458BB}"/>
              </c:extLst>
            </c:dLbl>
            <c:dLbl>
              <c:idx val="4"/>
              <c:layout>
                <c:manualLayout>
                  <c:x val="-7.7278959533043515E-3"/>
                  <c:y val="-0.1887339603382910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BF2C-424B-A11A-8EC950695758}"/>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shade val="95000"/>
                      <a:satMod val="105000"/>
                    </a:schemeClr>
                  </a:solidFill>
                  <a:prstDash val="solid"/>
                  <a:round/>
                </a:ln>
                <a:effectLst/>
              </c:spPr>
            </c:leaderLines>
            <c:extLst xmlns:c16r2="http://schemas.microsoft.com/office/drawing/2015/06/chart">
              <c:ext xmlns:c15="http://schemas.microsoft.com/office/drawing/2012/chart" uri="{CE6537A1-D6FC-4f65-9D91-7224C49458BB}"/>
            </c:extLst>
          </c:dLbls>
          <c:cat>
            <c:strRef>
              <c:f>Décadas!$J$2:$J$6</c:f>
              <c:strCache>
                <c:ptCount val="5"/>
                <c:pt idx="0">
                  <c:v>[1970]</c:v>
                </c:pt>
                <c:pt idx="1">
                  <c:v>[1980]</c:v>
                </c:pt>
                <c:pt idx="2">
                  <c:v>[1990]</c:v>
                </c:pt>
                <c:pt idx="3">
                  <c:v>[2000]</c:v>
                </c:pt>
                <c:pt idx="4">
                  <c:v>[2010]</c:v>
                </c:pt>
              </c:strCache>
            </c:strRef>
          </c:cat>
          <c:val>
            <c:numRef>
              <c:f>Décadas!$K$2:$K$6</c:f>
              <c:numCache>
                <c:formatCode>General</c:formatCode>
                <c:ptCount val="5"/>
                <c:pt idx="0">
                  <c:v>4</c:v>
                </c:pt>
                <c:pt idx="1">
                  <c:v>6</c:v>
                </c:pt>
                <c:pt idx="2">
                  <c:v>4</c:v>
                </c:pt>
                <c:pt idx="3">
                  <c:v>46</c:v>
                </c:pt>
                <c:pt idx="4">
                  <c:v>69</c:v>
                </c:pt>
              </c:numCache>
            </c:numRef>
          </c:val>
          <c:extLst xmlns:c16r2="http://schemas.microsoft.com/office/drawing/2015/06/chart">
            <c:ext xmlns:c16="http://schemas.microsoft.com/office/drawing/2014/chart" uri="{C3380CC4-5D6E-409C-BE32-E72D297353CC}">
              <c16:uniqueId val="{0000000A-BF2C-424B-A11A-8EC950695758}"/>
            </c:ext>
          </c:extLst>
        </c:ser>
        <c:dLbls>
          <c:showLegendKey val="0"/>
          <c:showVal val="0"/>
          <c:showCatName val="0"/>
          <c:showSerName val="0"/>
          <c:showPercent val="0"/>
          <c:showBubbleSize val="0"/>
          <c:showLeaderLines val="1"/>
        </c:dLbls>
      </c:pie3DChart>
      <c:spPr>
        <a:noFill/>
        <a:ln>
          <a:noFill/>
        </a:ln>
        <a:effectLst/>
      </c:spPr>
    </c:plotArea>
    <c:legend>
      <c:legendPos val="r"/>
      <c:layout>
        <c:manualLayout>
          <c:xMode val="edge"/>
          <c:yMode val="edge"/>
          <c:x val="0.86837789074636329"/>
          <c:y val="0.31849437364102406"/>
          <c:w val="0.1225220979801319"/>
          <c:h val="0.5429796349158484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zero"/>
    <c:showDLblsOverMax val="0"/>
  </c:chart>
  <c:spPr>
    <a:noFill/>
    <a:ln w="9525" cap="flat" cmpd="sng" algn="ctr">
      <a:noFill/>
      <a:prstDash val="solid"/>
      <a:round/>
    </a:ln>
    <a:effectLst/>
  </c:spPr>
  <c:txPr>
    <a:bodyPr/>
    <a:lstStyle/>
    <a:p>
      <a:pPr>
        <a:defRPr/>
      </a:pPr>
      <a:endParaRPr lang="pt-B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C00000"/>
            </a:solidFill>
            <a:ln>
              <a:noFill/>
            </a:ln>
            <a:effectLst/>
          </c:spPr>
          <c:invertIfNegative val="0"/>
          <c:cat>
            <c:strRef>
              <c:f>'Microbianos usados'!$E$6:$E$13</c:f>
              <c:strCache>
                <c:ptCount val="8"/>
                <c:pt idx="0">
                  <c:v>Lactobacillus buchneri</c:v>
                </c:pt>
                <c:pt idx="1">
                  <c:v>Lactobacillus plantarum</c:v>
                </c:pt>
                <c:pt idx="2">
                  <c:v>Enterococcus faecium</c:v>
                </c:pt>
                <c:pt idx="3">
                  <c:v>Pediococcus pentosaceus</c:v>
                </c:pt>
                <c:pt idx="4">
                  <c:v>Propionibacterium freudenreichii</c:v>
                </c:pt>
                <c:pt idx="5">
                  <c:v>Pediococcus acidilactici</c:v>
                </c:pt>
                <c:pt idx="6">
                  <c:v>Lactobacillus casei </c:v>
                </c:pt>
                <c:pt idx="7">
                  <c:v>*Others</c:v>
                </c:pt>
              </c:strCache>
            </c:strRef>
          </c:cat>
          <c:val>
            <c:numRef>
              <c:f>'Microbianos usados'!$H$6:$H$13</c:f>
              <c:numCache>
                <c:formatCode>0.00</c:formatCode>
                <c:ptCount val="8"/>
                <c:pt idx="0">
                  <c:v>66.292134831460658</c:v>
                </c:pt>
                <c:pt idx="1">
                  <c:v>38.202247191011224</c:v>
                </c:pt>
                <c:pt idx="2">
                  <c:v>15.730337078651685</c:v>
                </c:pt>
                <c:pt idx="3">
                  <c:v>10.112359550561798</c:v>
                </c:pt>
                <c:pt idx="4">
                  <c:v>10.112359550561798</c:v>
                </c:pt>
                <c:pt idx="5">
                  <c:v>7.8651685393258406</c:v>
                </c:pt>
                <c:pt idx="6">
                  <c:v>5.6179775280898854</c:v>
                </c:pt>
                <c:pt idx="7">
                  <c:v>5</c:v>
                </c:pt>
              </c:numCache>
            </c:numRef>
          </c:val>
          <c:extLst xmlns:c16r2="http://schemas.microsoft.com/office/drawing/2015/06/chart">
            <c:ext xmlns:c16="http://schemas.microsoft.com/office/drawing/2014/chart" uri="{C3380CC4-5D6E-409C-BE32-E72D297353CC}">
              <c16:uniqueId val="{00000000-88FF-4067-84E1-15E9A1AF012F}"/>
            </c:ext>
          </c:extLst>
        </c:ser>
        <c:dLbls>
          <c:showLegendKey val="0"/>
          <c:showVal val="0"/>
          <c:showCatName val="0"/>
          <c:showSerName val="0"/>
          <c:showPercent val="0"/>
          <c:showBubbleSize val="0"/>
        </c:dLbls>
        <c:gapWidth val="219"/>
        <c:overlap val="-27"/>
        <c:axId val="368960056"/>
        <c:axId val="368960448"/>
      </c:barChart>
      <c:catAx>
        <c:axId val="36896005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60000000" spcFirstLastPara="1" vertOverflow="ellipsis" vert="horz" wrap="square" anchor="ctr" anchorCtr="1"/>
          <a:lstStyle/>
          <a:p>
            <a:pPr>
              <a:defRPr sz="1600" b="1" i="1" u="none" strike="noStrike" kern="1200" baseline="0">
                <a:solidFill>
                  <a:schemeClr val="tx1"/>
                </a:solidFill>
                <a:latin typeface="+mn-lt"/>
                <a:ea typeface="+mn-ea"/>
                <a:cs typeface="+mn-cs"/>
              </a:defRPr>
            </a:pPr>
            <a:endParaRPr lang="pt-BR"/>
          </a:p>
        </c:txPr>
        <c:crossAx val="368960448"/>
        <c:crosses val="autoZero"/>
        <c:auto val="1"/>
        <c:lblAlgn val="ctr"/>
        <c:lblOffset val="100"/>
        <c:noMultiLvlLbl val="0"/>
      </c:catAx>
      <c:valAx>
        <c:axId val="368960448"/>
        <c:scaling>
          <c:orientation val="minMax"/>
        </c:scaling>
        <c:delete val="0"/>
        <c:axPos val="l"/>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pt-BR" sz="1600" b="1">
                    <a:solidFill>
                      <a:sysClr val="windowText" lastClr="000000"/>
                    </a:solidFill>
                  </a:rPr>
                  <a:t>Frequency (%)</a:t>
                </a:r>
              </a:p>
            </c:rich>
          </c:tx>
          <c:layout>
            <c:manualLayout>
              <c:xMode val="edge"/>
              <c:yMode val="edge"/>
              <c:x val="1.1111111111111115E-2"/>
              <c:y val="0.12246536891221935"/>
            </c:manualLayout>
          </c:layout>
          <c:overlay val="0"/>
          <c:spPr>
            <a:noFill/>
            <a:ln>
              <a:noFill/>
            </a:ln>
            <a:effectLst/>
          </c:spPr>
        </c:title>
        <c:numFmt formatCode="0" sourceLinked="0"/>
        <c:majorTickMark val="out"/>
        <c:minorTickMark val="none"/>
        <c:tickLblPos val="nextTo"/>
        <c:spPr>
          <a:noFill/>
          <a:ln w="25400">
            <a:solidFill>
              <a:sysClr val="windowText" lastClr="000000"/>
            </a:solid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pt-BR"/>
          </a:p>
        </c:txPr>
        <c:crossAx val="368960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387795453282972"/>
          <c:y val="5.1400554097404488E-2"/>
          <c:w val="0.68006810007221397"/>
          <c:h val="0.8326195683872849"/>
        </c:manualLayout>
      </c:layout>
      <c:barChart>
        <c:barDir val="col"/>
        <c:grouping val="clustered"/>
        <c:varyColors val="0"/>
        <c:ser>
          <c:idx val="0"/>
          <c:order val="0"/>
          <c:tx>
            <c:strRef>
              <c:f>HomoEst!$A$3</c:f>
              <c:strCache>
                <c:ptCount val="1"/>
                <c:pt idx="0">
                  <c:v>Aerobic stability, h</c:v>
                </c:pt>
              </c:strCache>
            </c:strRef>
          </c:tx>
          <c:spPr>
            <a:solidFill>
              <a:srgbClr val="9BBB59">
                <a:lumMod val="50000"/>
              </a:srgbClr>
            </a:solidFill>
          </c:spPr>
          <c:invertIfNegative val="0"/>
          <c:dPt>
            <c:idx val="1"/>
            <c:invertIfNegative val="0"/>
            <c:bubble3D val="0"/>
            <c:spPr>
              <a:solidFill>
                <a:srgbClr val="C00000"/>
              </a:solidFill>
            </c:spPr>
            <c:extLst xmlns:c16r2="http://schemas.microsoft.com/office/drawing/2015/06/chart">
              <c:ext xmlns:c16="http://schemas.microsoft.com/office/drawing/2014/chart" uri="{C3380CC4-5D6E-409C-BE32-E72D297353CC}">
                <c16:uniqueId val="{00000002-B33B-4386-B529-AD2B5EEFF178}"/>
              </c:ext>
            </c:extLst>
          </c:dPt>
          <c:errBars>
            <c:errBarType val="plus"/>
            <c:errValType val="cust"/>
            <c:noEndCap val="0"/>
            <c:plus>
              <c:numRef>
                <c:f>HomoEst!$D$3</c:f>
                <c:numCache>
                  <c:formatCode>General</c:formatCode>
                  <c:ptCount val="1"/>
                  <c:pt idx="0">
                    <c:v>13</c:v>
                  </c:pt>
                </c:numCache>
              </c:numRef>
            </c:plus>
            <c:minus>
              <c:numLit>
                <c:formatCode>General</c:formatCode>
                <c:ptCount val="1"/>
                <c:pt idx="0">
                  <c:v>1</c:v>
                </c:pt>
              </c:numLit>
            </c:minus>
          </c:errBars>
          <c:cat>
            <c:strRef>
              <c:f>HomoEst!$B$2:$C$2</c:f>
              <c:strCache>
                <c:ptCount val="2"/>
                <c:pt idx="0">
                  <c:v>Control</c:v>
                </c:pt>
                <c:pt idx="1">
                  <c:v>Homolactic</c:v>
                </c:pt>
              </c:strCache>
            </c:strRef>
          </c:cat>
          <c:val>
            <c:numRef>
              <c:f>HomoEst!$B$3:$C$3</c:f>
              <c:numCache>
                <c:formatCode>General</c:formatCode>
                <c:ptCount val="2"/>
                <c:pt idx="0">
                  <c:v>138</c:v>
                </c:pt>
                <c:pt idx="1">
                  <c:v>98</c:v>
                </c:pt>
              </c:numCache>
            </c:numRef>
          </c:val>
          <c:extLst xmlns:c16r2="http://schemas.microsoft.com/office/drawing/2015/06/chart">
            <c:ext xmlns:c16="http://schemas.microsoft.com/office/drawing/2014/chart" uri="{C3380CC4-5D6E-409C-BE32-E72D297353CC}">
              <c16:uniqueId val="{00000003-B33B-4386-B529-AD2B5EEFF178}"/>
            </c:ext>
          </c:extLst>
        </c:ser>
        <c:dLbls>
          <c:showLegendKey val="0"/>
          <c:showVal val="0"/>
          <c:showCatName val="0"/>
          <c:showSerName val="0"/>
          <c:showPercent val="0"/>
          <c:showBubbleSize val="0"/>
        </c:dLbls>
        <c:gapWidth val="150"/>
        <c:axId val="368963192"/>
        <c:axId val="370195992"/>
      </c:barChart>
      <c:catAx>
        <c:axId val="368963192"/>
        <c:scaling>
          <c:orientation val="minMax"/>
        </c:scaling>
        <c:delete val="0"/>
        <c:axPos val="b"/>
        <c:numFmt formatCode="General" sourceLinked="0"/>
        <c:majorTickMark val="out"/>
        <c:minorTickMark val="none"/>
        <c:tickLblPos val="nextTo"/>
        <c:spPr>
          <a:ln w="25400">
            <a:solidFill>
              <a:sysClr val="windowText" lastClr="000000"/>
            </a:solidFill>
          </a:ln>
        </c:spPr>
        <c:txPr>
          <a:bodyPr/>
          <a:lstStyle/>
          <a:p>
            <a:pPr>
              <a:defRPr sz="1800" b="1"/>
            </a:pPr>
            <a:endParaRPr lang="pt-BR"/>
          </a:p>
        </c:txPr>
        <c:crossAx val="370195992"/>
        <c:crosses val="autoZero"/>
        <c:auto val="1"/>
        <c:lblAlgn val="ctr"/>
        <c:lblOffset val="100"/>
        <c:noMultiLvlLbl val="0"/>
      </c:catAx>
      <c:valAx>
        <c:axId val="370195992"/>
        <c:scaling>
          <c:orientation val="minMax"/>
          <c:max val="160"/>
          <c:min val="0"/>
        </c:scaling>
        <c:delete val="0"/>
        <c:axPos val="l"/>
        <c:title>
          <c:tx>
            <c:rich>
              <a:bodyPr/>
              <a:lstStyle/>
              <a:p>
                <a:pPr>
                  <a:defRPr sz="1800"/>
                </a:pPr>
                <a:r>
                  <a:rPr lang="pt-BR" sz="1800" dirty="0"/>
                  <a:t>Aerobic </a:t>
                </a:r>
                <a:r>
                  <a:rPr lang="pt-BR" sz="1800" dirty="0" err="1"/>
                  <a:t>stability</a:t>
                </a:r>
                <a:r>
                  <a:rPr lang="pt-BR" sz="1800" dirty="0"/>
                  <a:t> (h)</a:t>
                </a:r>
              </a:p>
            </c:rich>
          </c:tx>
          <c:layout>
            <c:manualLayout>
              <c:xMode val="edge"/>
              <c:yMode val="edge"/>
              <c:x val="5.1918568183617403E-3"/>
              <c:y val="0.26524496937882774"/>
            </c:manualLayout>
          </c:layout>
          <c:overlay val="0"/>
        </c:title>
        <c:numFmt formatCode="General" sourceLinked="1"/>
        <c:majorTickMark val="out"/>
        <c:minorTickMark val="none"/>
        <c:tickLblPos val="nextTo"/>
        <c:spPr>
          <a:ln w="25400">
            <a:solidFill>
              <a:sysClr val="windowText" lastClr="000000"/>
            </a:solidFill>
          </a:ln>
        </c:spPr>
        <c:txPr>
          <a:bodyPr/>
          <a:lstStyle/>
          <a:p>
            <a:pPr>
              <a:defRPr sz="1800" b="1"/>
            </a:pPr>
            <a:endParaRPr lang="pt-BR"/>
          </a:p>
        </c:txPr>
        <c:crossAx val="368963192"/>
        <c:crosses val="autoZero"/>
        <c:crossBetween val="between"/>
        <c:majorUnit val="30"/>
      </c:valAx>
      <c:spPr>
        <a:noFill/>
        <a:ln w="25400">
          <a:noFill/>
        </a:ln>
      </c:spPr>
    </c:plotArea>
    <c:plotVisOnly val="1"/>
    <c:dispBlanksAs val="gap"/>
    <c:showDLblsOverMax val="0"/>
  </c:chart>
  <c:spPr>
    <a:ln>
      <a:noFill/>
    </a:ln>
  </c:sp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737659660390467"/>
          <c:y val="3.5929487366900749E-2"/>
          <c:w val="0.66778360605435383"/>
          <c:h val="0.8548681980661762"/>
        </c:manualLayout>
      </c:layout>
      <c:barChart>
        <c:barDir val="col"/>
        <c:grouping val="clustered"/>
        <c:varyColors val="0"/>
        <c:ser>
          <c:idx val="0"/>
          <c:order val="0"/>
          <c:tx>
            <c:strRef>
              <c:f>HeteroEst!$A$3</c:f>
              <c:strCache>
                <c:ptCount val="1"/>
                <c:pt idx="0">
                  <c:v>Aerobic stability, h</c:v>
                </c:pt>
              </c:strCache>
            </c:strRef>
          </c:tx>
          <c:invertIfNegative val="0"/>
          <c:dPt>
            <c:idx val="0"/>
            <c:invertIfNegative val="0"/>
            <c:bubble3D val="0"/>
            <c:spPr>
              <a:solidFill>
                <a:srgbClr val="9BBB59">
                  <a:lumMod val="50000"/>
                </a:srgbClr>
              </a:solidFill>
            </c:spPr>
            <c:extLst xmlns:c16r2="http://schemas.microsoft.com/office/drawing/2015/06/chart">
              <c:ext xmlns:c16="http://schemas.microsoft.com/office/drawing/2014/chart" uri="{C3380CC4-5D6E-409C-BE32-E72D297353CC}">
                <c16:uniqueId val="{00000001-4EF2-402C-8E88-09EA6B2F8D59}"/>
              </c:ext>
            </c:extLst>
          </c:dPt>
          <c:dPt>
            <c:idx val="1"/>
            <c:invertIfNegative val="0"/>
            <c:bubble3D val="0"/>
            <c:spPr>
              <a:solidFill>
                <a:srgbClr val="C00000"/>
              </a:solidFill>
            </c:spPr>
            <c:extLst xmlns:c16r2="http://schemas.microsoft.com/office/drawing/2015/06/chart">
              <c:ext xmlns:c16="http://schemas.microsoft.com/office/drawing/2014/chart" uri="{C3380CC4-5D6E-409C-BE32-E72D297353CC}">
                <c16:uniqueId val="{00000003-4EF2-402C-8E88-09EA6B2F8D59}"/>
              </c:ext>
            </c:extLst>
          </c:dPt>
          <c:errBars>
            <c:errBarType val="plus"/>
            <c:errValType val="cust"/>
            <c:noEndCap val="0"/>
            <c:plus>
              <c:numRef>
                <c:f>HeteroEst!$D$3</c:f>
                <c:numCache>
                  <c:formatCode>General</c:formatCode>
                  <c:ptCount val="1"/>
                  <c:pt idx="0">
                    <c:v>16</c:v>
                  </c:pt>
                </c:numCache>
              </c:numRef>
            </c:plus>
            <c:minus>
              <c:numLit>
                <c:formatCode>General</c:formatCode>
                <c:ptCount val="1"/>
                <c:pt idx="0">
                  <c:v>1</c:v>
                </c:pt>
              </c:numLit>
            </c:minus>
          </c:errBars>
          <c:cat>
            <c:strRef>
              <c:f>HeteroEst!$B$2:$C$2</c:f>
              <c:strCache>
                <c:ptCount val="2"/>
                <c:pt idx="0">
                  <c:v>Control</c:v>
                </c:pt>
                <c:pt idx="1">
                  <c:v>Heterofermentative</c:v>
                </c:pt>
              </c:strCache>
            </c:strRef>
          </c:cat>
          <c:val>
            <c:numRef>
              <c:f>HeteroEst!$B$3:$C$3</c:f>
              <c:numCache>
                <c:formatCode>General</c:formatCode>
                <c:ptCount val="2"/>
                <c:pt idx="0">
                  <c:v>70</c:v>
                </c:pt>
                <c:pt idx="1">
                  <c:v>188</c:v>
                </c:pt>
              </c:numCache>
            </c:numRef>
          </c:val>
          <c:extLst xmlns:c16r2="http://schemas.microsoft.com/office/drawing/2015/06/chart">
            <c:ext xmlns:c16="http://schemas.microsoft.com/office/drawing/2014/chart" uri="{C3380CC4-5D6E-409C-BE32-E72D297353CC}">
              <c16:uniqueId val="{00000004-4EF2-402C-8E88-09EA6B2F8D59}"/>
            </c:ext>
          </c:extLst>
        </c:ser>
        <c:dLbls>
          <c:showLegendKey val="0"/>
          <c:showVal val="0"/>
          <c:showCatName val="0"/>
          <c:showSerName val="0"/>
          <c:showPercent val="0"/>
          <c:showBubbleSize val="0"/>
        </c:dLbls>
        <c:gapWidth val="150"/>
        <c:axId val="370193248"/>
        <c:axId val="370192856"/>
      </c:barChart>
      <c:catAx>
        <c:axId val="370193248"/>
        <c:scaling>
          <c:orientation val="minMax"/>
        </c:scaling>
        <c:delete val="0"/>
        <c:axPos val="b"/>
        <c:numFmt formatCode="General" sourceLinked="0"/>
        <c:majorTickMark val="out"/>
        <c:minorTickMark val="none"/>
        <c:tickLblPos val="nextTo"/>
        <c:spPr>
          <a:ln w="25400">
            <a:solidFill>
              <a:sysClr val="windowText" lastClr="000000"/>
            </a:solidFill>
          </a:ln>
        </c:spPr>
        <c:txPr>
          <a:bodyPr/>
          <a:lstStyle/>
          <a:p>
            <a:pPr>
              <a:defRPr sz="1800" b="1">
                <a:solidFill>
                  <a:schemeClr val="tx1"/>
                </a:solidFill>
              </a:defRPr>
            </a:pPr>
            <a:endParaRPr lang="pt-BR"/>
          </a:p>
        </c:txPr>
        <c:crossAx val="370192856"/>
        <c:crosses val="autoZero"/>
        <c:auto val="1"/>
        <c:lblAlgn val="ctr"/>
        <c:lblOffset val="100"/>
        <c:noMultiLvlLbl val="0"/>
      </c:catAx>
      <c:valAx>
        <c:axId val="370192856"/>
        <c:scaling>
          <c:orientation val="minMax"/>
          <c:max val="220"/>
          <c:min val="0"/>
        </c:scaling>
        <c:delete val="0"/>
        <c:axPos val="l"/>
        <c:title>
          <c:tx>
            <c:rich>
              <a:bodyPr/>
              <a:lstStyle/>
              <a:p>
                <a:pPr>
                  <a:defRPr sz="1800"/>
                </a:pPr>
                <a:r>
                  <a:rPr lang="pt-BR" sz="1800" dirty="0"/>
                  <a:t>Aerobic </a:t>
                </a:r>
                <a:r>
                  <a:rPr lang="pt-BR" sz="1800" dirty="0" err="1"/>
                  <a:t>stability</a:t>
                </a:r>
                <a:r>
                  <a:rPr lang="pt-BR" sz="1800" baseline="0" dirty="0"/>
                  <a:t> (h)</a:t>
                </a:r>
                <a:endParaRPr lang="pt-BR" sz="1800" dirty="0"/>
              </a:p>
            </c:rich>
          </c:tx>
          <c:layout>
            <c:manualLayout>
              <c:xMode val="edge"/>
              <c:yMode val="edge"/>
              <c:x val="7.8653679002986615E-2"/>
              <c:y val="0.25867650507968254"/>
            </c:manualLayout>
          </c:layout>
          <c:overlay val="0"/>
        </c:title>
        <c:numFmt formatCode="General" sourceLinked="1"/>
        <c:majorTickMark val="out"/>
        <c:minorTickMark val="none"/>
        <c:tickLblPos val="nextTo"/>
        <c:spPr>
          <a:ln w="25400">
            <a:solidFill>
              <a:sysClr val="windowText" lastClr="000000"/>
            </a:solidFill>
          </a:ln>
        </c:spPr>
        <c:txPr>
          <a:bodyPr/>
          <a:lstStyle/>
          <a:p>
            <a:pPr>
              <a:defRPr sz="1800" b="1">
                <a:solidFill>
                  <a:schemeClr val="tx1"/>
                </a:solidFill>
              </a:defRPr>
            </a:pPr>
            <a:endParaRPr lang="pt-BR"/>
          </a:p>
        </c:txPr>
        <c:crossAx val="370193248"/>
        <c:crosses val="autoZero"/>
        <c:crossBetween val="between"/>
        <c:majorUnit val="30"/>
      </c:valAx>
    </c:plotArea>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3"/>
          <c:order val="3"/>
          <c:tx>
            <c:v>Produção MS</c:v>
          </c:tx>
          <c:spPr>
            <a:solidFill>
              <a:schemeClr val="accent4"/>
            </a:solidFill>
            <a:ln>
              <a:noFill/>
            </a:ln>
            <a:effectLst/>
          </c:spPr>
          <c:invertIfNegative val="0"/>
          <c:dPt>
            <c:idx val="1"/>
            <c:invertIfNegative val="0"/>
            <c:bubble3D val="0"/>
            <c:spPr>
              <a:solidFill>
                <a:srgbClr val="00B050"/>
              </a:solidFill>
              <a:ln>
                <a:noFill/>
              </a:ln>
              <a:effectLst/>
            </c:spPr>
          </c:dPt>
          <c:dPt>
            <c:idx val="10"/>
            <c:invertIfNegative val="0"/>
            <c:bubble3D val="0"/>
            <c:spPr>
              <a:solidFill>
                <a:srgbClr val="00B050"/>
              </a:solidFill>
              <a:ln>
                <a:noFill/>
              </a:ln>
              <a:effectLst/>
            </c:spPr>
          </c:dPt>
          <c:dPt>
            <c:idx val="13"/>
            <c:invertIfNegative val="0"/>
            <c:bubble3D val="0"/>
            <c:spPr>
              <a:solidFill>
                <a:srgbClr val="00B050"/>
              </a:solidFill>
              <a:ln>
                <a:noFill/>
              </a:ln>
              <a:effectLst/>
            </c:spPr>
          </c:dPt>
          <c:dPt>
            <c:idx val="14"/>
            <c:invertIfNegative val="0"/>
            <c:bubble3D val="0"/>
            <c:spPr>
              <a:solidFill>
                <a:srgbClr val="00B050"/>
              </a:solidFill>
              <a:ln>
                <a:noFill/>
              </a:ln>
              <a:effectLst/>
            </c:spPr>
          </c:dPt>
          <c:dPt>
            <c:idx val="15"/>
            <c:invertIfNegative val="0"/>
            <c:bubble3D val="0"/>
            <c:spPr>
              <a:solidFill>
                <a:srgbClr val="00B050"/>
              </a:solidFill>
              <a:ln>
                <a:noFill/>
              </a:ln>
              <a:effectLst/>
            </c:spPr>
          </c:dPt>
          <c:dPt>
            <c:idx val="16"/>
            <c:invertIfNegative val="0"/>
            <c:bubble3D val="0"/>
            <c:spPr>
              <a:solidFill>
                <a:srgbClr val="00B050"/>
              </a:solidFill>
              <a:ln>
                <a:noFill/>
              </a:ln>
              <a:effectLst/>
            </c:spPr>
          </c:dPt>
          <c:dPt>
            <c:idx val="17"/>
            <c:invertIfNegative val="0"/>
            <c:bubble3D val="0"/>
            <c:spPr>
              <a:solidFill>
                <a:srgbClr val="00B050"/>
              </a:solidFill>
              <a:ln>
                <a:noFill/>
              </a:ln>
              <a:effectLst/>
            </c:spPr>
          </c:dPt>
          <c:dPt>
            <c:idx val="18"/>
            <c:invertIfNegative val="0"/>
            <c:bubble3D val="0"/>
            <c:spPr>
              <a:solidFill>
                <a:srgbClr val="00B050"/>
              </a:solidFill>
              <a:ln>
                <a:noFill/>
              </a:ln>
              <a:effectLst/>
            </c:spPr>
          </c:dPt>
          <c:dPt>
            <c:idx val="19"/>
            <c:invertIfNegative val="0"/>
            <c:bubble3D val="0"/>
            <c:spPr>
              <a:solidFill>
                <a:srgbClr val="00B050"/>
              </a:solidFill>
              <a:ln>
                <a:noFill/>
              </a:ln>
              <a:effectLst/>
            </c:spPr>
          </c:dPt>
          <c:dPt>
            <c:idx val="20"/>
            <c:invertIfNegative val="0"/>
            <c:bubble3D val="0"/>
            <c:spPr>
              <a:solidFill>
                <a:srgbClr val="00B050"/>
              </a:solidFill>
              <a:ln>
                <a:noFill/>
              </a:ln>
              <a:effectLst/>
            </c:spPr>
          </c:dPt>
          <c:dPt>
            <c:idx val="21"/>
            <c:invertIfNegative val="0"/>
            <c:bubble3D val="0"/>
            <c:spPr>
              <a:solidFill>
                <a:srgbClr val="00B050"/>
              </a:solidFill>
              <a:ln>
                <a:noFill/>
              </a:ln>
              <a:effectLst/>
            </c:spPr>
          </c:dPt>
          <c:val>
            <c:numRef>
              <c:f>Resumo!$G$7:$G$28</c:f>
              <c:numCache>
                <c:formatCode>0.0</c:formatCode>
                <c:ptCount val="22"/>
                <c:pt idx="0">
                  <c:v>15.648380312499999</c:v>
                </c:pt>
                <c:pt idx="1">
                  <c:v>24.369185714285713</c:v>
                </c:pt>
                <c:pt idx="2">
                  <c:v>15.13757375</c:v>
                </c:pt>
                <c:pt idx="3">
                  <c:v>15.858265312499999</c:v>
                </c:pt>
                <c:pt idx="4">
                  <c:v>17.802849999999999</c:v>
                </c:pt>
                <c:pt idx="5">
                  <c:v>15.177398437500003</c:v>
                </c:pt>
                <c:pt idx="6">
                  <c:v>14.610119062500001</c:v>
                </c:pt>
                <c:pt idx="7">
                  <c:v>16.535390624999998</c:v>
                </c:pt>
                <c:pt idx="8">
                  <c:v>16.131610625</c:v>
                </c:pt>
                <c:pt idx="9">
                  <c:v>17.454417500000002</c:v>
                </c:pt>
                <c:pt idx="10">
                  <c:v>27.236442857142858</c:v>
                </c:pt>
                <c:pt idx="11">
                  <c:v>13.165945000000001</c:v>
                </c:pt>
                <c:pt idx="12">
                  <c:v>16.081666249999998</c:v>
                </c:pt>
                <c:pt idx="13">
                  <c:v>27.072699999999998</c:v>
                </c:pt>
                <c:pt idx="14">
                  <c:v>24.699164285714282</c:v>
                </c:pt>
                <c:pt idx="15">
                  <c:v>27.887704761904764</c:v>
                </c:pt>
                <c:pt idx="16">
                  <c:v>24.73458020833333</c:v>
                </c:pt>
                <c:pt idx="17">
                  <c:v>27.242271428571428</c:v>
                </c:pt>
                <c:pt idx="18">
                  <c:v>24.603242857142856</c:v>
                </c:pt>
                <c:pt idx="19">
                  <c:v>27.158435714285712</c:v>
                </c:pt>
                <c:pt idx="20">
                  <c:v>21.983457142857144</c:v>
                </c:pt>
                <c:pt idx="21">
                  <c:v>29.660885714285719</c:v>
                </c:pt>
              </c:numCache>
            </c:numRef>
          </c:val>
        </c:ser>
        <c:dLbls>
          <c:showLegendKey val="0"/>
          <c:showVal val="0"/>
          <c:showCatName val="0"/>
          <c:showSerName val="0"/>
          <c:showPercent val="0"/>
          <c:showBubbleSize val="0"/>
        </c:dLbls>
        <c:gapWidth val="150"/>
        <c:axId val="144138888"/>
        <c:axId val="144138496"/>
      </c:barChart>
      <c:lineChart>
        <c:grouping val="standard"/>
        <c:varyColors val="0"/>
        <c:ser>
          <c:idx val="0"/>
          <c:order val="0"/>
          <c:tx>
            <c:strRef>
              <c:f>Resumo!$M$6</c:f>
              <c:strCache>
                <c:ptCount val="1"/>
                <c:pt idx="0">
                  <c:v>NDT</c:v>
                </c:pt>
              </c:strCache>
            </c:strRef>
          </c:tx>
          <c:spPr>
            <a:ln w="3810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Resumo!$A$7:$A$28</c:f>
              <c:strCache>
                <c:ptCount val="22"/>
                <c:pt idx="0">
                  <c:v>Safrinha</c:v>
                </c:pt>
                <c:pt idx="1">
                  <c:v>Safra</c:v>
                </c:pt>
                <c:pt idx="2">
                  <c:v>Safrinha</c:v>
                </c:pt>
                <c:pt idx="3">
                  <c:v>Safrinha</c:v>
                </c:pt>
                <c:pt idx="4">
                  <c:v>Safrinha</c:v>
                </c:pt>
                <c:pt idx="5">
                  <c:v>Safrinha</c:v>
                </c:pt>
                <c:pt idx="6">
                  <c:v>Safrinha</c:v>
                </c:pt>
                <c:pt idx="7">
                  <c:v>Safrinha</c:v>
                </c:pt>
                <c:pt idx="8">
                  <c:v>Safrinha</c:v>
                </c:pt>
                <c:pt idx="9">
                  <c:v>Safrinha</c:v>
                </c:pt>
                <c:pt idx="10">
                  <c:v>Safra</c:v>
                </c:pt>
                <c:pt idx="11">
                  <c:v>Safrinha</c:v>
                </c:pt>
                <c:pt idx="12">
                  <c:v>Safrinha</c:v>
                </c:pt>
                <c:pt idx="13">
                  <c:v>Safra</c:v>
                </c:pt>
                <c:pt idx="14">
                  <c:v>Safra</c:v>
                </c:pt>
                <c:pt idx="15">
                  <c:v>Safra</c:v>
                </c:pt>
                <c:pt idx="16">
                  <c:v>Safra</c:v>
                </c:pt>
                <c:pt idx="17">
                  <c:v>Safra</c:v>
                </c:pt>
                <c:pt idx="18">
                  <c:v>Safra</c:v>
                </c:pt>
                <c:pt idx="19">
                  <c:v>Safra</c:v>
                </c:pt>
                <c:pt idx="20">
                  <c:v>Safra</c:v>
                </c:pt>
                <c:pt idx="21">
                  <c:v>Safra</c:v>
                </c:pt>
              </c:strCache>
            </c:strRef>
          </c:cat>
          <c:val>
            <c:numRef>
              <c:f>Resumo!$M$7:$M$28</c:f>
              <c:numCache>
                <c:formatCode>0</c:formatCode>
                <c:ptCount val="22"/>
                <c:pt idx="0">
                  <c:v>68</c:v>
                </c:pt>
                <c:pt idx="1">
                  <c:v>69.25</c:v>
                </c:pt>
                <c:pt idx="2">
                  <c:v>69.25</c:v>
                </c:pt>
                <c:pt idx="3">
                  <c:v>69.75</c:v>
                </c:pt>
                <c:pt idx="4">
                  <c:v>70</c:v>
                </c:pt>
                <c:pt idx="5">
                  <c:v>70</c:v>
                </c:pt>
                <c:pt idx="6">
                  <c:v>70.25</c:v>
                </c:pt>
                <c:pt idx="7">
                  <c:v>70.5</c:v>
                </c:pt>
                <c:pt idx="8">
                  <c:v>70.5</c:v>
                </c:pt>
                <c:pt idx="9">
                  <c:v>71</c:v>
                </c:pt>
                <c:pt idx="10">
                  <c:v>71.25</c:v>
                </c:pt>
                <c:pt idx="11">
                  <c:v>71.5</c:v>
                </c:pt>
                <c:pt idx="12">
                  <c:v>71.75</c:v>
                </c:pt>
                <c:pt idx="13">
                  <c:v>72.5</c:v>
                </c:pt>
                <c:pt idx="14">
                  <c:v>72.5</c:v>
                </c:pt>
                <c:pt idx="15">
                  <c:v>72.583333333333329</c:v>
                </c:pt>
                <c:pt idx="16">
                  <c:v>73.25</c:v>
                </c:pt>
                <c:pt idx="17">
                  <c:v>73.25</c:v>
                </c:pt>
                <c:pt idx="18">
                  <c:v>73.25</c:v>
                </c:pt>
                <c:pt idx="19">
                  <c:v>73.5</c:v>
                </c:pt>
                <c:pt idx="20">
                  <c:v>74</c:v>
                </c:pt>
                <c:pt idx="21">
                  <c:v>74.5</c:v>
                </c:pt>
              </c:numCache>
            </c:numRef>
          </c:val>
          <c:smooth val="0"/>
        </c:ser>
        <c:dLbls>
          <c:showLegendKey val="0"/>
          <c:showVal val="0"/>
          <c:showCatName val="0"/>
          <c:showSerName val="0"/>
          <c:showPercent val="0"/>
          <c:showBubbleSize val="0"/>
        </c:dLbls>
        <c:marker val="1"/>
        <c:smooth val="0"/>
        <c:axId val="144137320"/>
        <c:axId val="144138104"/>
      </c:lineChart>
      <c:lineChart>
        <c:grouping val="standard"/>
        <c:varyColors val="0"/>
        <c:ser>
          <c:idx val="1"/>
          <c:order val="1"/>
          <c:tx>
            <c:v>Amido</c:v>
          </c:tx>
          <c:spPr>
            <a:ln w="3810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Resumo!$K$7:$K$28</c:f>
              <c:numCache>
                <c:formatCode>0</c:formatCode>
                <c:ptCount val="22"/>
                <c:pt idx="0">
                  <c:v>22.2</c:v>
                </c:pt>
                <c:pt idx="1">
                  <c:v>28.450000000000003</c:v>
                </c:pt>
                <c:pt idx="2">
                  <c:v>27.4</c:v>
                </c:pt>
                <c:pt idx="3">
                  <c:v>28.524999999999999</c:v>
                </c:pt>
                <c:pt idx="4">
                  <c:v>26.950000000000003</c:v>
                </c:pt>
                <c:pt idx="5">
                  <c:v>23.1</c:v>
                </c:pt>
                <c:pt idx="6">
                  <c:v>27.424999999999997</c:v>
                </c:pt>
                <c:pt idx="7">
                  <c:v>27.05</c:v>
                </c:pt>
                <c:pt idx="8">
                  <c:v>25.725000000000001</c:v>
                </c:pt>
                <c:pt idx="9">
                  <c:v>28.625</c:v>
                </c:pt>
                <c:pt idx="10">
                  <c:v>33.85</c:v>
                </c:pt>
                <c:pt idx="11">
                  <c:v>36.5</c:v>
                </c:pt>
                <c:pt idx="12">
                  <c:v>27.200000000000003</c:v>
                </c:pt>
                <c:pt idx="13">
                  <c:v>35.024999999999999</c:v>
                </c:pt>
                <c:pt idx="14">
                  <c:v>31.474999999999998</c:v>
                </c:pt>
                <c:pt idx="15">
                  <c:v>31.966666666666665</c:v>
                </c:pt>
                <c:pt idx="16">
                  <c:v>33.049999999999997</c:v>
                </c:pt>
                <c:pt idx="17">
                  <c:v>34</c:v>
                </c:pt>
                <c:pt idx="18">
                  <c:v>34.35</c:v>
                </c:pt>
                <c:pt idx="19">
                  <c:v>33.674999999999997</c:v>
                </c:pt>
                <c:pt idx="20">
                  <c:v>36.924999999999997</c:v>
                </c:pt>
                <c:pt idx="21">
                  <c:v>36.300000000000004</c:v>
                </c:pt>
              </c:numCache>
            </c:numRef>
          </c:val>
          <c:smooth val="0"/>
        </c:ser>
        <c:ser>
          <c:idx val="2"/>
          <c:order val="2"/>
          <c:tx>
            <c:v>FDN</c:v>
          </c:tx>
          <c:spPr>
            <a:ln w="38100" cap="rnd">
              <a:solidFill>
                <a:srgbClr val="00B05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Resumo!$L$7:$L$28</c:f>
              <c:numCache>
                <c:formatCode>0</c:formatCode>
                <c:ptCount val="22"/>
                <c:pt idx="0">
                  <c:v>49.85</c:v>
                </c:pt>
                <c:pt idx="1">
                  <c:v>43.674999999999997</c:v>
                </c:pt>
                <c:pt idx="2">
                  <c:v>44.75</c:v>
                </c:pt>
                <c:pt idx="3">
                  <c:v>44</c:v>
                </c:pt>
                <c:pt idx="4">
                  <c:v>40.525000000000006</c:v>
                </c:pt>
                <c:pt idx="5">
                  <c:v>46.125</c:v>
                </c:pt>
                <c:pt idx="6">
                  <c:v>45.425000000000004</c:v>
                </c:pt>
                <c:pt idx="7">
                  <c:v>46.424999999999997</c:v>
                </c:pt>
                <c:pt idx="8">
                  <c:v>47.05</c:v>
                </c:pt>
                <c:pt idx="9">
                  <c:v>44.225000000000001</c:v>
                </c:pt>
                <c:pt idx="10">
                  <c:v>38.35</c:v>
                </c:pt>
                <c:pt idx="11">
                  <c:v>37.975000000000001</c:v>
                </c:pt>
                <c:pt idx="12">
                  <c:v>41.524999999999999</c:v>
                </c:pt>
                <c:pt idx="13">
                  <c:v>36.825000000000003</c:v>
                </c:pt>
                <c:pt idx="14">
                  <c:v>41.1</c:v>
                </c:pt>
                <c:pt idx="15">
                  <c:v>39.36666666666666</c:v>
                </c:pt>
                <c:pt idx="16">
                  <c:v>39.4</c:v>
                </c:pt>
                <c:pt idx="17">
                  <c:v>38.475000000000001</c:v>
                </c:pt>
                <c:pt idx="18">
                  <c:v>37.799999999999997</c:v>
                </c:pt>
                <c:pt idx="19">
                  <c:v>37.75</c:v>
                </c:pt>
                <c:pt idx="20">
                  <c:v>35.85</c:v>
                </c:pt>
                <c:pt idx="21">
                  <c:v>36.525000000000006</c:v>
                </c:pt>
              </c:numCache>
            </c:numRef>
          </c:val>
          <c:smooth val="0"/>
        </c:ser>
        <c:dLbls>
          <c:showLegendKey val="0"/>
          <c:showVal val="0"/>
          <c:showCatName val="0"/>
          <c:showSerName val="0"/>
          <c:showPercent val="0"/>
          <c:showBubbleSize val="0"/>
        </c:dLbls>
        <c:marker val="1"/>
        <c:smooth val="0"/>
        <c:axId val="144138888"/>
        <c:axId val="144138496"/>
      </c:lineChart>
      <c:catAx>
        <c:axId val="1441373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crossAx val="144138104"/>
        <c:crosses val="autoZero"/>
        <c:auto val="1"/>
        <c:lblAlgn val="ctr"/>
        <c:lblOffset val="100"/>
        <c:noMultiLvlLbl val="0"/>
      </c:catAx>
      <c:valAx>
        <c:axId val="144138104"/>
        <c:scaling>
          <c:orientation val="minMax"/>
          <c:min val="6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t-BR" sz="1600" b="1" dirty="0" smtClean="0"/>
                  <a:t>TDN (%)</a:t>
                </a:r>
                <a:endParaRPr lang="pt-BR" sz="1600" b="1" dirty="0"/>
              </a:p>
            </c:rich>
          </c:tx>
          <c:layout>
            <c:manualLayout>
              <c:xMode val="edge"/>
              <c:yMode val="edge"/>
              <c:x val="1.8654444377975098E-2"/>
              <c:y val="0.3526159303634550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crossAx val="144137320"/>
        <c:crosses val="autoZero"/>
        <c:crossBetween val="between"/>
      </c:valAx>
      <c:valAx>
        <c:axId val="144138496"/>
        <c:scaling>
          <c:orientation val="minMax"/>
          <c:max val="55"/>
          <c:min val="1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t-BR" sz="1600" b="1" dirty="0" smtClean="0"/>
                  <a:t>DM </a:t>
                </a:r>
                <a:r>
                  <a:rPr lang="pt-BR" sz="1600" b="1" dirty="0" err="1" smtClean="0"/>
                  <a:t>yield</a:t>
                </a:r>
                <a:r>
                  <a:rPr lang="pt-BR" sz="1600" b="1" baseline="0" dirty="0" smtClean="0"/>
                  <a:t> (t/ha)</a:t>
                </a:r>
                <a:endParaRPr lang="pt-BR" sz="1600" b="1"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crossAx val="144138888"/>
        <c:crosses val="max"/>
        <c:crossBetween val="between"/>
        <c:majorUnit val="10"/>
      </c:valAx>
      <c:catAx>
        <c:axId val="144138888"/>
        <c:scaling>
          <c:orientation val="minMax"/>
        </c:scaling>
        <c:delete val="1"/>
        <c:axPos val="b"/>
        <c:majorTickMark val="out"/>
        <c:minorTickMark val="none"/>
        <c:tickLblPos val="nextTo"/>
        <c:crossAx val="14413849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035041328789124"/>
          <c:y val="5.1400481913667161E-2"/>
          <c:w val="0.64916872331257114"/>
          <c:h val="0.8326195683872849"/>
        </c:manualLayout>
      </c:layout>
      <c:barChart>
        <c:barDir val="col"/>
        <c:grouping val="clustered"/>
        <c:varyColors val="0"/>
        <c:ser>
          <c:idx val="0"/>
          <c:order val="0"/>
          <c:tx>
            <c:strRef>
              <c:f>ComboEst!$A$3</c:f>
              <c:strCache>
                <c:ptCount val="1"/>
                <c:pt idx="0">
                  <c:v>Aerobic stability, h</c:v>
                </c:pt>
              </c:strCache>
            </c:strRef>
          </c:tx>
          <c:spPr>
            <a:solidFill>
              <a:prstClr val="white">
                <a:lumMod val="75000"/>
              </a:prstClr>
            </a:solidFill>
          </c:spPr>
          <c:invertIfNegative val="0"/>
          <c:dPt>
            <c:idx val="0"/>
            <c:invertIfNegative val="0"/>
            <c:bubble3D val="0"/>
            <c:spPr>
              <a:solidFill>
                <a:srgbClr val="9BBB59">
                  <a:lumMod val="50000"/>
                </a:srgbClr>
              </a:solidFill>
            </c:spPr>
            <c:extLst xmlns:c16r2="http://schemas.microsoft.com/office/drawing/2015/06/chart">
              <c:ext xmlns:c16="http://schemas.microsoft.com/office/drawing/2014/chart" uri="{C3380CC4-5D6E-409C-BE32-E72D297353CC}">
                <c16:uniqueId val="{00000001-A719-4162-A885-21EA0CB315DB}"/>
              </c:ext>
            </c:extLst>
          </c:dPt>
          <c:dPt>
            <c:idx val="1"/>
            <c:invertIfNegative val="0"/>
            <c:bubble3D val="0"/>
            <c:spPr>
              <a:solidFill>
                <a:srgbClr val="C00000"/>
              </a:solidFill>
            </c:spPr>
            <c:extLst xmlns:c16r2="http://schemas.microsoft.com/office/drawing/2015/06/chart">
              <c:ext xmlns:c16="http://schemas.microsoft.com/office/drawing/2014/chart" uri="{C3380CC4-5D6E-409C-BE32-E72D297353CC}">
                <c16:uniqueId val="{00000003-A719-4162-A885-21EA0CB315DB}"/>
              </c:ext>
            </c:extLst>
          </c:dPt>
          <c:errBars>
            <c:errBarType val="plus"/>
            <c:errValType val="cust"/>
            <c:noEndCap val="0"/>
            <c:plus>
              <c:numRef>
                <c:f>ComboEst!$D$3</c:f>
                <c:numCache>
                  <c:formatCode>General</c:formatCode>
                  <c:ptCount val="1"/>
                  <c:pt idx="0">
                    <c:v>31</c:v>
                  </c:pt>
                </c:numCache>
              </c:numRef>
            </c:plus>
            <c:minus>
              <c:numLit>
                <c:formatCode>General</c:formatCode>
                <c:ptCount val="1"/>
                <c:pt idx="0">
                  <c:v>1</c:v>
                </c:pt>
              </c:numLit>
            </c:minus>
          </c:errBars>
          <c:cat>
            <c:strRef>
              <c:f>ComboEst!$B$2:$C$2</c:f>
              <c:strCache>
                <c:ptCount val="2"/>
                <c:pt idx="0">
                  <c:v>Control</c:v>
                </c:pt>
                <c:pt idx="1">
                  <c:v>Combo</c:v>
                </c:pt>
              </c:strCache>
            </c:strRef>
          </c:cat>
          <c:val>
            <c:numRef>
              <c:f>ComboEst!$B$3:$C$3</c:f>
              <c:numCache>
                <c:formatCode>General</c:formatCode>
                <c:ptCount val="2"/>
                <c:pt idx="0">
                  <c:v>194</c:v>
                </c:pt>
                <c:pt idx="1">
                  <c:v>237</c:v>
                </c:pt>
              </c:numCache>
            </c:numRef>
          </c:val>
          <c:extLst xmlns:c16r2="http://schemas.microsoft.com/office/drawing/2015/06/chart">
            <c:ext xmlns:c16="http://schemas.microsoft.com/office/drawing/2014/chart" uri="{C3380CC4-5D6E-409C-BE32-E72D297353CC}">
              <c16:uniqueId val="{00000004-A719-4162-A885-21EA0CB315DB}"/>
            </c:ext>
          </c:extLst>
        </c:ser>
        <c:dLbls>
          <c:showLegendKey val="0"/>
          <c:showVal val="0"/>
          <c:showCatName val="0"/>
          <c:showSerName val="0"/>
          <c:showPercent val="0"/>
          <c:showBubbleSize val="0"/>
        </c:dLbls>
        <c:gapWidth val="150"/>
        <c:axId val="370198736"/>
        <c:axId val="370199128"/>
      </c:barChart>
      <c:catAx>
        <c:axId val="370198736"/>
        <c:scaling>
          <c:orientation val="minMax"/>
        </c:scaling>
        <c:delete val="0"/>
        <c:axPos val="b"/>
        <c:numFmt formatCode="General" sourceLinked="0"/>
        <c:majorTickMark val="out"/>
        <c:minorTickMark val="none"/>
        <c:tickLblPos val="nextTo"/>
        <c:spPr>
          <a:ln w="25400">
            <a:solidFill>
              <a:sysClr val="windowText" lastClr="000000"/>
            </a:solidFill>
          </a:ln>
        </c:spPr>
        <c:txPr>
          <a:bodyPr/>
          <a:lstStyle/>
          <a:p>
            <a:pPr>
              <a:defRPr sz="1800" b="1"/>
            </a:pPr>
            <a:endParaRPr lang="pt-BR"/>
          </a:p>
        </c:txPr>
        <c:crossAx val="370199128"/>
        <c:crosses val="autoZero"/>
        <c:auto val="1"/>
        <c:lblAlgn val="ctr"/>
        <c:lblOffset val="100"/>
        <c:noMultiLvlLbl val="0"/>
      </c:catAx>
      <c:valAx>
        <c:axId val="370199128"/>
        <c:scaling>
          <c:orientation val="minMax"/>
        </c:scaling>
        <c:delete val="0"/>
        <c:axPos val="l"/>
        <c:title>
          <c:tx>
            <c:rich>
              <a:bodyPr/>
              <a:lstStyle/>
              <a:p>
                <a:pPr>
                  <a:defRPr sz="1800" b="1"/>
                </a:pPr>
                <a:r>
                  <a:rPr lang="pt-BR" sz="1800" b="1" dirty="0"/>
                  <a:t>Aerobic Stability (h)</a:t>
                </a:r>
              </a:p>
            </c:rich>
          </c:tx>
          <c:layout>
            <c:manualLayout>
              <c:xMode val="edge"/>
              <c:yMode val="edge"/>
              <c:x val="8.4825870646766197E-3"/>
              <c:y val="0.2635436716243803"/>
            </c:manualLayout>
          </c:layout>
          <c:overlay val="0"/>
        </c:title>
        <c:numFmt formatCode="General" sourceLinked="1"/>
        <c:majorTickMark val="out"/>
        <c:minorTickMark val="none"/>
        <c:tickLblPos val="nextTo"/>
        <c:spPr>
          <a:ln w="25400">
            <a:solidFill>
              <a:sysClr val="windowText" lastClr="000000"/>
            </a:solidFill>
          </a:ln>
        </c:spPr>
        <c:txPr>
          <a:bodyPr/>
          <a:lstStyle/>
          <a:p>
            <a:pPr>
              <a:defRPr sz="1800" b="1"/>
            </a:pPr>
            <a:endParaRPr lang="pt-BR"/>
          </a:p>
        </c:txPr>
        <c:crossAx val="370198736"/>
        <c:crosses val="autoZero"/>
        <c:crossBetween val="between"/>
      </c:valAx>
    </c:plotArea>
    <c:plotVisOnly val="1"/>
    <c:dispBlanksAs val="gap"/>
    <c:showDLblsOverMax val="0"/>
  </c:chart>
  <c:spPr>
    <a:ln>
      <a:noFill/>
    </a:ln>
  </c:sp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Sheet2!$A$2</c:f>
              <c:strCache>
                <c:ptCount val="1"/>
                <c:pt idx="0">
                  <c:v>SP</c:v>
                </c:pt>
              </c:strCache>
            </c:strRef>
          </c:tx>
          <c:spPr>
            <a:solidFill>
              <a:schemeClr val="accent1"/>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763-4975-9D8B-3B48F198E8A2}"/>
                </c:ext>
                <c:ext xmlns:c15="http://schemas.microsoft.com/office/drawing/2012/chart" uri="{CE6537A1-D6FC-4f65-9D91-7224C49458BB}"/>
              </c:extLst>
            </c:dLbl>
            <c:dLbl>
              <c:idx val="1"/>
              <c:tx>
                <c:rich>
                  <a:bodyPr/>
                  <a:lstStyle/>
                  <a:p>
                    <a:r>
                      <a:rPr lang="en-US"/>
                      <a:t>b</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763-4975-9D8B-3B48F198E8A2}"/>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Sheet2!$B$1:$C$1</c:f>
              <c:strCache>
                <c:ptCount val="2"/>
                <c:pt idx="0">
                  <c:v>CTRL</c:v>
                </c:pt>
                <c:pt idx="1">
                  <c:v>SF</c:v>
                </c:pt>
              </c:strCache>
            </c:strRef>
          </c:cat>
          <c:val>
            <c:numRef>
              <c:f>Sheet2!$B$2:$C$2</c:f>
              <c:numCache>
                <c:formatCode>General</c:formatCode>
                <c:ptCount val="2"/>
                <c:pt idx="0">
                  <c:v>38.65</c:v>
                </c:pt>
                <c:pt idx="1">
                  <c:v>35.700000000000003</c:v>
                </c:pt>
              </c:numCache>
            </c:numRef>
          </c:val>
          <c:extLst xmlns:c16r2="http://schemas.microsoft.com/office/drawing/2015/06/chart">
            <c:ext xmlns:c16="http://schemas.microsoft.com/office/drawing/2014/chart" uri="{C3380CC4-5D6E-409C-BE32-E72D297353CC}">
              <c16:uniqueId val="{00000002-8763-4975-9D8B-3B48F198E8A2}"/>
            </c:ext>
          </c:extLst>
        </c:ser>
        <c:dLbls>
          <c:showLegendKey val="0"/>
          <c:showVal val="1"/>
          <c:showCatName val="0"/>
          <c:showSerName val="0"/>
          <c:showPercent val="0"/>
          <c:showBubbleSize val="0"/>
        </c:dLbls>
        <c:gapWidth val="150"/>
        <c:axId val="370192464"/>
        <c:axId val="370199912"/>
      </c:barChart>
      <c:lineChart>
        <c:grouping val="standard"/>
        <c:varyColors val="0"/>
        <c:ser>
          <c:idx val="1"/>
          <c:order val="1"/>
          <c:tx>
            <c:strRef>
              <c:f>Sheet2!$A$3</c:f>
              <c:strCache>
                <c:ptCount val="1"/>
                <c:pt idx="0">
                  <c:v>Ammonia-N</c:v>
                </c:pt>
              </c:strCache>
            </c:strRef>
          </c:tx>
          <c:spPr>
            <a:ln w="28575" cap="rnd">
              <a:solidFill>
                <a:schemeClr val="accent2"/>
              </a:solidFill>
              <a:round/>
            </a:ln>
            <a:effectLst/>
          </c:spPr>
          <c:marker>
            <c:symbol val="none"/>
          </c:marker>
          <c:dLbls>
            <c:dLbl>
              <c:idx val="0"/>
              <c:tx>
                <c:rich>
                  <a:bodyPr/>
                  <a:lstStyle/>
                  <a:p>
                    <a:r>
                      <a:rPr lang="en-US"/>
                      <a:t>a</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763-4975-9D8B-3B48F198E8A2}"/>
                </c:ext>
                <c:ext xmlns:c15="http://schemas.microsoft.com/office/drawing/2012/chart" uri="{CE6537A1-D6FC-4f65-9D91-7224C49458BB}"/>
              </c:extLst>
            </c:dLbl>
            <c:dLbl>
              <c:idx val="1"/>
              <c:tx>
                <c:rich>
                  <a:bodyPr/>
                  <a:lstStyle/>
                  <a:p>
                    <a:r>
                      <a:rPr lang="en-US"/>
                      <a:t>b</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763-4975-9D8B-3B48F198E8A2}"/>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Sheet2!$B$1:$C$1</c:f>
              <c:strCache>
                <c:ptCount val="2"/>
                <c:pt idx="0">
                  <c:v>CTRL</c:v>
                </c:pt>
                <c:pt idx="1">
                  <c:v>SF</c:v>
                </c:pt>
              </c:strCache>
            </c:strRef>
          </c:cat>
          <c:val>
            <c:numRef>
              <c:f>Sheet2!$B$3:$C$3</c:f>
              <c:numCache>
                <c:formatCode>General</c:formatCode>
                <c:ptCount val="2"/>
                <c:pt idx="0">
                  <c:v>3.0000000000000002E-2</c:v>
                </c:pt>
                <c:pt idx="1">
                  <c:v>2.0000000000000011E-2</c:v>
                </c:pt>
              </c:numCache>
            </c:numRef>
          </c:val>
          <c:smooth val="0"/>
          <c:extLst xmlns:c16r2="http://schemas.microsoft.com/office/drawing/2015/06/chart">
            <c:ext xmlns:c16="http://schemas.microsoft.com/office/drawing/2014/chart" uri="{C3380CC4-5D6E-409C-BE32-E72D297353CC}">
              <c16:uniqueId val="{00000005-8763-4975-9D8B-3B48F198E8A2}"/>
            </c:ext>
          </c:extLst>
        </c:ser>
        <c:dLbls>
          <c:showLegendKey val="0"/>
          <c:showVal val="1"/>
          <c:showCatName val="0"/>
          <c:showSerName val="0"/>
          <c:showPercent val="0"/>
          <c:showBubbleSize val="0"/>
        </c:dLbls>
        <c:marker val="1"/>
        <c:smooth val="0"/>
        <c:axId val="370197952"/>
        <c:axId val="370194816"/>
      </c:lineChart>
      <c:catAx>
        <c:axId val="370197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370194816"/>
        <c:crosses val="autoZero"/>
        <c:auto val="1"/>
        <c:lblAlgn val="ctr"/>
        <c:lblOffset val="100"/>
        <c:noMultiLvlLbl val="0"/>
      </c:catAx>
      <c:valAx>
        <c:axId val="370194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pt-BR" dirty="0" err="1"/>
                  <a:t>Ammonia</a:t>
                </a:r>
                <a:r>
                  <a:rPr lang="pt-BR" dirty="0"/>
                  <a:t>-N</a:t>
                </a:r>
                <a:r>
                  <a:rPr lang="pt-BR" baseline="0" dirty="0"/>
                  <a:t> (% </a:t>
                </a:r>
                <a:r>
                  <a:rPr lang="pt-BR" baseline="0" dirty="0" err="1"/>
                  <a:t>of</a:t>
                </a:r>
                <a:r>
                  <a:rPr lang="pt-BR" baseline="0" dirty="0"/>
                  <a:t> DM)</a:t>
                </a:r>
                <a:endParaRPr lang="pt-BR" dirty="0"/>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370197952"/>
        <c:crosses val="autoZero"/>
        <c:crossBetween val="between"/>
      </c:valAx>
      <c:valAx>
        <c:axId val="370199912"/>
        <c:scaling>
          <c:orientation val="minMax"/>
          <c:min val="30"/>
        </c:scaling>
        <c:delete val="0"/>
        <c:axPos val="r"/>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pt-BR" dirty="0"/>
                  <a:t>SP</a:t>
                </a:r>
                <a:r>
                  <a:rPr lang="pt-BR" baseline="0" dirty="0"/>
                  <a:t> (% </a:t>
                </a:r>
                <a:r>
                  <a:rPr lang="pt-BR" baseline="0" dirty="0" err="1"/>
                  <a:t>of</a:t>
                </a:r>
                <a:r>
                  <a:rPr lang="pt-BR" baseline="0" dirty="0"/>
                  <a:t> CP)</a:t>
                </a:r>
                <a:endParaRPr lang="pt-BR" dirty="0"/>
              </a:p>
            </c:rich>
          </c:tx>
          <c:overlay val="0"/>
          <c:spPr>
            <a:noFill/>
            <a:ln>
              <a:noFill/>
            </a:ln>
            <a:effectLst/>
          </c:spPr>
        </c:title>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370192464"/>
        <c:crosses val="max"/>
        <c:crossBetween val="between"/>
        <c:majorUnit val="2"/>
      </c:valAx>
      <c:catAx>
        <c:axId val="370192464"/>
        <c:scaling>
          <c:orientation val="minMax"/>
        </c:scaling>
        <c:delete val="1"/>
        <c:axPos val="b"/>
        <c:numFmt formatCode="General" sourceLinked="1"/>
        <c:majorTickMark val="out"/>
        <c:minorTickMark val="none"/>
        <c:tickLblPos val="none"/>
        <c:crossAx val="3701999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600"/>
      </a:pPr>
      <a:endParaRPr lang="pt-BR"/>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strRef>
              <c:f>Sheet2!$A$10</c:f>
              <c:strCache>
                <c:ptCount val="1"/>
                <c:pt idx="0">
                  <c:v>Yeasts</c:v>
                </c:pt>
              </c:strCache>
            </c:strRef>
          </c:tx>
          <c:spPr>
            <a:solidFill>
              <a:schemeClr val="accent2"/>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5AB-4509-B075-5F0C6466C66B}"/>
                </c:ext>
                <c:ext xmlns:c15="http://schemas.microsoft.com/office/drawing/2012/chart" uri="{CE6537A1-D6FC-4f65-9D91-7224C49458BB}"/>
              </c:extLst>
            </c:dLbl>
            <c:dLbl>
              <c:idx val="1"/>
              <c:tx>
                <c:rich>
                  <a:bodyPr/>
                  <a:lstStyle/>
                  <a:p>
                    <a:r>
                      <a:rPr lang="en-US"/>
                      <a:t>b</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5AB-4509-B075-5F0C6466C66B}"/>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Sheet2!$B$8:$C$8</c:f>
              <c:strCache>
                <c:ptCount val="2"/>
                <c:pt idx="0">
                  <c:v>CTRL</c:v>
                </c:pt>
                <c:pt idx="1">
                  <c:v>SF</c:v>
                </c:pt>
              </c:strCache>
            </c:strRef>
          </c:cat>
          <c:val>
            <c:numRef>
              <c:f>Sheet2!$B$10:$C$10</c:f>
              <c:numCache>
                <c:formatCode>General</c:formatCode>
                <c:ptCount val="2"/>
                <c:pt idx="0">
                  <c:v>5.73</c:v>
                </c:pt>
                <c:pt idx="1">
                  <c:v>3</c:v>
                </c:pt>
              </c:numCache>
            </c:numRef>
          </c:val>
          <c:extLst xmlns:c16r2="http://schemas.microsoft.com/office/drawing/2015/06/chart">
            <c:ext xmlns:c16="http://schemas.microsoft.com/office/drawing/2014/chart" uri="{C3380CC4-5D6E-409C-BE32-E72D297353CC}">
              <c16:uniqueId val="{00000002-C5AB-4509-B075-5F0C6466C66B}"/>
            </c:ext>
          </c:extLst>
        </c:ser>
        <c:dLbls>
          <c:showLegendKey val="0"/>
          <c:showVal val="1"/>
          <c:showCatName val="0"/>
          <c:showSerName val="0"/>
          <c:showPercent val="0"/>
          <c:showBubbleSize val="0"/>
        </c:dLbls>
        <c:gapWidth val="150"/>
        <c:axId val="370919680"/>
        <c:axId val="370920072"/>
      </c:barChart>
      <c:lineChart>
        <c:grouping val="stacked"/>
        <c:varyColors val="0"/>
        <c:ser>
          <c:idx val="2"/>
          <c:order val="1"/>
          <c:tx>
            <c:strRef>
              <c:f>Sheet2!$A$11</c:f>
              <c:strCache>
                <c:ptCount val="1"/>
                <c:pt idx="0">
                  <c:v>Ethanol</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tx>
                <c:rich>
                  <a:bodyPr/>
                  <a:lstStyle/>
                  <a:p>
                    <a:r>
                      <a:rPr lang="en-US"/>
                      <a:t>a</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C5AB-4509-B075-5F0C6466C66B}"/>
                </c:ext>
                <c:ext xmlns:c15="http://schemas.microsoft.com/office/drawing/2012/chart" uri="{CE6537A1-D6FC-4f65-9D91-7224C49458BB}"/>
              </c:extLst>
            </c:dLbl>
            <c:dLbl>
              <c:idx val="1"/>
              <c:tx>
                <c:rich>
                  <a:bodyPr/>
                  <a:lstStyle/>
                  <a:p>
                    <a:r>
                      <a:rPr lang="en-US"/>
                      <a:t>b</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C5AB-4509-B075-5F0C6466C66B}"/>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Sheet2!$B$11:$C$11</c:f>
              <c:numCache>
                <c:formatCode>General</c:formatCode>
                <c:ptCount val="2"/>
                <c:pt idx="0">
                  <c:v>0.59</c:v>
                </c:pt>
                <c:pt idx="1">
                  <c:v>0.15000000000000008</c:v>
                </c:pt>
              </c:numCache>
            </c:numRef>
          </c:val>
          <c:smooth val="0"/>
          <c:extLst xmlns:c16r2="http://schemas.microsoft.com/office/drawing/2015/06/chart">
            <c:ext xmlns:c16="http://schemas.microsoft.com/office/drawing/2014/chart" uri="{C3380CC4-5D6E-409C-BE32-E72D297353CC}">
              <c16:uniqueId val="{00000005-C5AB-4509-B075-5F0C6466C66B}"/>
            </c:ext>
          </c:extLst>
        </c:ser>
        <c:dLbls>
          <c:showLegendKey val="0"/>
          <c:showVal val="1"/>
          <c:showCatName val="0"/>
          <c:showSerName val="0"/>
          <c:showPercent val="0"/>
          <c:showBubbleSize val="0"/>
        </c:dLbls>
        <c:marker val="1"/>
        <c:smooth val="0"/>
        <c:axId val="370920856"/>
        <c:axId val="370920464"/>
      </c:lineChart>
      <c:catAx>
        <c:axId val="370919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370920072"/>
        <c:crosses val="autoZero"/>
        <c:auto val="1"/>
        <c:lblAlgn val="ctr"/>
        <c:lblOffset val="100"/>
        <c:noMultiLvlLbl val="0"/>
      </c:catAx>
      <c:valAx>
        <c:axId val="370920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pt-BR"/>
                  <a:t>Yeasts (log cfu/g)</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370919680"/>
        <c:crosses val="autoZero"/>
        <c:crossBetween val="between"/>
      </c:valAx>
      <c:valAx>
        <c:axId val="370920464"/>
        <c:scaling>
          <c:orientation val="minMax"/>
        </c:scaling>
        <c:delete val="0"/>
        <c:axPos val="r"/>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pt-BR"/>
                  <a:t>Ethanol (% of DM)</a:t>
                </a:r>
              </a:p>
            </c:rich>
          </c:tx>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370920856"/>
        <c:crosses val="max"/>
        <c:crossBetween val="between"/>
      </c:valAx>
      <c:catAx>
        <c:axId val="370920856"/>
        <c:scaling>
          <c:orientation val="minMax"/>
        </c:scaling>
        <c:delete val="1"/>
        <c:axPos val="b"/>
        <c:majorTickMark val="out"/>
        <c:minorTickMark val="none"/>
        <c:tickLblPos val="none"/>
        <c:crossAx val="3709204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600"/>
      </a:pPr>
      <a:endParaRPr lang="pt-BR"/>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Sheet2!$A$9</c:f>
              <c:strCache>
                <c:ptCount val="1"/>
                <c:pt idx="0">
                  <c:v>DMR</c:v>
                </c:pt>
              </c:strCache>
            </c:strRef>
          </c:tx>
          <c:spPr>
            <a:solidFill>
              <a:schemeClr val="accent1"/>
            </a:solidFill>
            <a:ln>
              <a:noFill/>
            </a:ln>
            <a:effectLst/>
          </c:spPr>
          <c:invertIfNegative val="0"/>
          <c:dLbls>
            <c:dLbl>
              <c:idx val="0"/>
              <c:tx>
                <c:rich>
                  <a:bodyPr/>
                  <a:lstStyle/>
                  <a:p>
                    <a:r>
                      <a:rPr lang="en-US"/>
                      <a:t>98.25 </a:t>
                    </a:r>
                    <a:r>
                      <a:rPr lang="en-US" dirty="0"/>
                      <a:t>b</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59B-4A8C-A96E-6AFABF582B8F}"/>
                </c:ext>
                <c:ext xmlns:c15="http://schemas.microsoft.com/office/drawing/2012/chart" uri="{CE6537A1-D6FC-4f65-9D91-7224C49458BB}"/>
              </c:extLst>
            </c:dLbl>
            <c:dLbl>
              <c:idx val="1"/>
              <c:tx>
                <c:rich>
                  <a:bodyPr/>
                  <a:lstStyle/>
                  <a:p>
                    <a:r>
                      <a:rPr lang="en-US"/>
                      <a:t>99.75 </a:t>
                    </a:r>
                    <a:r>
                      <a:rPr lang="en-US" dirty="0"/>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59B-4A8C-A96E-6AFABF582B8F}"/>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Sheet2!$B$8:$C$8</c:f>
              <c:strCache>
                <c:ptCount val="2"/>
                <c:pt idx="0">
                  <c:v>CTRL</c:v>
                </c:pt>
                <c:pt idx="1">
                  <c:v>SF</c:v>
                </c:pt>
              </c:strCache>
            </c:strRef>
          </c:cat>
          <c:val>
            <c:numRef>
              <c:f>Sheet2!$B$9:$C$9</c:f>
              <c:numCache>
                <c:formatCode>General</c:formatCode>
                <c:ptCount val="2"/>
                <c:pt idx="0">
                  <c:v>98.26</c:v>
                </c:pt>
                <c:pt idx="1">
                  <c:v>99.75</c:v>
                </c:pt>
              </c:numCache>
            </c:numRef>
          </c:val>
          <c:extLst xmlns:c16r2="http://schemas.microsoft.com/office/drawing/2015/06/chart">
            <c:ext xmlns:c16="http://schemas.microsoft.com/office/drawing/2014/chart" uri="{C3380CC4-5D6E-409C-BE32-E72D297353CC}">
              <c16:uniqueId val="{00000000-D59B-4A8C-A96E-6AFABF582B8F}"/>
            </c:ext>
          </c:extLst>
        </c:ser>
        <c:dLbls>
          <c:showLegendKey val="0"/>
          <c:showVal val="1"/>
          <c:showCatName val="0"/>
          <c:showSerName val="0"/>
          <c:showPercent val="0"/>
          <c:showBubbleSize val="0"/>
        </c:dLbls>
        <c:gapWidth val="107"/>
        <c:overlap val="-27"/>
        <c:axId val="370914584"/>
        <c:axId val="370906744"/>
      </c:barChart>
      <c:catAx>
        <c:axId val="370914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pt-BR"/>
          </a:p>
        </c:txPr>
        <c:crossAx val="370906744"/>
        <c:crosses val="autoZero"/>
        <c:auto val="1"/>
        <c:lblAlgn val="ctr"/>
        <c:lblOffset val="100"/>
        <c:noMultiLvlLbl val="0"/>
      </c:catAx>
      <c:valAx>
        <c:axId val="370906744"/>
        <c:scaling>
          <c:orientation val="minMax"/>
          <c:max val="10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pt-BR"/>
                  <a:t>DM recovery (%)</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pt-BR"/>
          </a:p>
        </c:txPr>
        <c:crossAx val="37091458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600">
          <a:solidFill>
            <a:schemeClr val="tx1"/>
          </a:solidFill>
          <a:latin typeface="Times New Roman" panose="02020603050405020304" pitchFamily="18" charset="0"/>
          <a:cs typeface="Times New Roman" panose="02020603050405020304" pitchFamily="18" charset="0"/>
        </a:defRPr>
      </a:pPr>
      <a:endParaRPr lang="pt-BR"/>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C00000"/>
            </a:solidFill>
            <a:ln>
              <a:noFill/>
            </a:ln>
            <a:effectLst/>
          </c:spPr>
          <c:invertIfNegative val="0"/>
          <c:cat>
            <c:strRef>
              <c:f>'Químicos usados'!$A$3:$A$15</c:f>
              <c:strCache>
                <c:ptCount val="13"/>
                <c:pt idx="0">
                  <c:v>Propionic acid</c:v>
                </c:pt>
                <c:pt idx="1">
                  <c:v>Sodium benzoate</c:v>
                </c:pt>
                <c:pt idx="2">
                  <c:v>Formic acid</c:v>
                </c:pt>
                <c:pt idx="3">
                  <c:v>Potassium sorbate</c:v>
                </c:pt>
                <c:pt idx="4">
                  <c:v>Ammonium formate</c:v>
                </c:pt>
                <c:pt idx="5">
                  <c:v>Ammonium propionate</c:v>
                </c:pt>
                <c:pt idx="6">
                  <c:v>Sodium nitrite</c:v>
                </c:pt>
                <c:pt idx="7">
                  <c:v>Sodium propionate</c:v>
                </c:pt>
                <c:pt idx="8">
                  <c:v>Benzoic acid</c:v>
                </c:pt>
                <c:pt idx="9">
                  <c:v>Acetic acid</c:v>
                </c:pt>
                <c:pt idx="10">
                  <c:v>Sorbic acid</c:v>
                </c:pt>
                <c:pt idx="11">
                  <c:v>Ureia</c:v>
                </c:pt>
                <c:pt idx="12">
                  <c:v>*Others</c:v>
                </c:pt>
              </c:strCache>
            </c:strRef>
          </c:cat>
          <c:val>
            <c:numRef>
              <c:f>'Químicos usados'!$C$3:$C$15</c:f>
              <c:numCache>
                <c:formatCode>General</c:formatCode>
                <c:ptCount val="13"/>
                <c:pt idx="0">
                  <c:v>50</c:v>
                </c:pt>
                <c:pt idx="1">
                  <c:v>35</c:v>
                </c:pt>
                <c:pt idx="2">
                  <c:v>32.5</c:v>
                </c:pt>
                <c:pt idx="3">
                  <c:v>30</c:v>
                </c:pt>
                <c:pt idx="4">
                  <c:v>22.5</c:v>
                </c:pt>
                <c:pt idx="5">
                  <c:v>20</c:v>
                </c:pt>
                <c:pt idx="6">
                  <c:v>17.5</c:v>
                </c:pt>
                <c:pt idx="7">
                  <c:v>15</c:v>
                </c:pt>
                <c:pt idx="8">
                  <c:v>12.5</c:v>
                </c:pt>
                <c:pt idx="9">
                  <c:v>10</c:v>
                </c:pt>
                <c:pt idx="10">
                  <c:v>7.5</c:v>
                </c:pt>
                <c:pt idx="11">
                  <c:v>7.5</c:v>
                </c:pt>
                <c:pt idx="12">
                  <c:v>5</c:v>
                </c:pt>
              </c:numCache>
            </c:numRef>
          </c:val>
          <c:extLst xmlns:c16r2="http://schemas.microsoft.com/office/drawing/2015/06/chart">
            <c:ext xmlns:c16="http://schemas.microsoft.com/office/drawing/2014/chart" uri="{C3380CC4-5D6E-409C-BE32-E72D297353CC}">
              <c16:uniqueId val="{00000000-9F7A-433F-BA7B-8647F1AE5777}"/>
            </c:ext>
          </c:extLst>
        </c:ser>
        <c:dLbls>
          <c:showLegendKey val="0"/>
          <c:showVal val="0"/>
          <c:showCatName val="0"/>
          <c:showSerName val="0"/>
          <c:showPercent val="0"/>
          <c:showBubbleSize val="0"/>
        </c:dLbls>
        <c:gapWidth val="219"/>
        <c:overlap val="-27"/>
        <c:axId val="370913016"/>
        <c:axId val="370911448"/>
      </c:barChart>
      <c:catAx>
        <c:axId val="3709130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pt-BR"/>
          </a:p>
        </c:txPr>
        <c:crossAx val="370911448"/>
        <c:crosses val="autoZero"/>
        <c:auto val="1"/>
        <c:lblAlgn val="ctr"/>
        <c:lblOffset val="100"/>
        <c:noMultiLvlLbl val="0"/>
      </c:catAx>
      <c:valAx>
        <c:axId val="370911448"/>
        <c:scaling>
          <c:orientation val="minMax"/>
        </c:scaling>
        <c:delete val="0"/>
        <c:axPos val="l"/>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pt-BR" sz="1600" b="1">
                    <a:solidFill>
                      <a:sysClr val="windowText" lastClr="000000"/>
                    </a:solidFill>
                  </a:rPr>
                  <a:t>Frequency</a:t>
                </a:r>
                <a:r>
                  <a:rPr lang="pt-BR" sz="1600" b="1" baseline="0">
                    <a:solidFill>
                      <a:sysClr val="windowText" lastClr="000000"/>
                    </a:solidFill>
                  </a:rPr>
                  <a:t> (%) </a:t>
                </a:r>
                <a:endParaRPr lang="pt-BR" sz="1600" b="1">
                  <a:solidFill>
                    <a:sysClr val="windowText" lastClr="000000"/>
                  </a:solidFill>
                </a:endParaRPr>
              </a:p>
            </c:rich>
          </c:tx>
          <c:layout>
            <c:manualLayout>
              <c:xMode val="edge"/>
              <c:yMode val="edge"/>
              <c:x val="0"/>
              <c:y val="0.15215067178328087"/>
            </c:manualLayout>
          </c:layout>
          <c:overlay val="0"/>
          <c:spPr>
            <a:noFill/>
            <a:ln>
              <a:noFill/>
            </a:ln>
            <a:effectLst/>
          </c:spPr>
        </c:title>
        <c:numFmt formatCode="General" sourceLinked="1"/>
        <c:majorTickMark val="out"/>
        <c:minorTickMark val="none"/>
        <c:tickLblPos val="nextTo"/>
        <c:spPr>
          <a:noFill/>
          <a:ln w="25400">
            <a:solidFill>
              <a:sysClr val="windowText" lastClr="000000"/>
            </a:solid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pt-BR"/>
          </a:p>
        </c:txPr>
        <c:crossAx val="370913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554211569084918"/>
          <c:y val="5.7279515239047507E-2"/>
          <c:w val="0.65158616635188682"/>
          <c:h val="0.8326195683872849"/>
        </c:manualLayout>
      </c:layout>
      <c:barChart>
        <c:barDir val="col"/>
        <c:grouping val="clustered"/>
        <c:varyColors val="0"/>
        <c:ser>
          <c:idx val="0"/>
          <c:order val="0"/>
          <c:tx>
            <c:strRef>
              <c:f>QuiEst!$A$5</c:f>
              <c:strCache>
                <c:ptCount val="1"/>
                <c:pt idx="0">
                  <c:v>Aerobic stability, h</c:v>
                </c:pt>
              </c:strCache>
            </c:strRef>
          </c:tx>
          <c:spPr>
            <a:ln>
              <a:solidFill>
                <a:sysClr val="windowText" lastClr="000000"/>
              </a:solidFill>
            </a:ln>
          </c:spPr>
          <c:invertIfNegative val="0"/>
          <c:dPt>
            <c:idx val="0"/>
            <c:invertIfNegative val="0"/>
            <c:bubble3D val="0"/>
            <c:spPr>
              <a:solidFill>
                <a:srgbClr val="9BBB59">
                  <a:lumMod val="50000"/>
                </a:srgbClr>
              </a:solidFill>
              <a:ln>
                <a:solidFill>
                  <a:sysClr val="windowText" lastClr="000000"/>
                </a:solidFill>
              </a:ln>
            </c:spPr>
            <c:extLst xmlns:c16r2="http://schemas.microsoft.com/office/drawing/2015/06/chart">
              <c:ext xmlns:c16="http://schemas.microsoft.com/office/drawing/2014/chart" uri="{C3380CC4-5D6E-409C-BE32-E72D297353CC}">
                <c16:uniqueId val="{00000001-1E6E-4A8B-83F0-FABB3C68F863}"/>
              </c:ext>
            </c:extLst>
          </c:dPt>
          <c:dPt>
            <c:idx val="1"/>
            <c:invertIfNegative val="0"/>
            <c:bubble3D val="0"/>
            <c:spPr>
              <a:solidFill>
                <a:srgbClr val="C00000"/>
              </a:solidFill>
              <a:ln>
                <a:solidFill>
                  <a:sysClr val="windowText" lastClr="000000"/>
                </a:solidFill>
              </a:ln>
            </c:spPr>
            <c:extLst xmlns:c16r2="http://schemas.microsoft.com/office/drawing/2015/06/chart">
              <c:ext xmlns:c16="http://schemas.microsoft.com/office/drawing/2014/chart" uri="{C3380CC4-5D6E-409C-BE32-E72D297353CC}">
                <c16:uniqueId val="{00000003-1E6E-4A8B-83F0-FABB3C68F863}"/>
              </c:ext>
            </c:extLst>
          </c:dPt>
          <c:errBars>
            <c:errBarType val="plus"/>
            <c:errValType val="cust"/>
            <c:noEndCap val="0"/>
            <c:plus>
              <c:numRef>
                <c:f>QuiEst!$D$5</c:f>
                <c:numCache>
                  <c:formatCode>General</c:formatCode>
                  <c:ptCount val="1"/>
                  <c:pt idx="0">
                    <c:v>18</c:v>
                  </c:pt>
                </c:numCache>
              </c:numRef>
            </c:plus>
            <c:minus>
              <c:numLit>
                <c:formatCode>General</c:formatCode>
                <c:ptCount val="1"/>
                <c:pt idx="0">
                  <c:v>1</c:v>
                </c:pt>
              </c:numLit>
            </c:minus>
          </c:errBars>
          <c:cat>
            <c:strRef>
              <c:f>QuiEst!$B$4:$C$4</c:f>
              <c:strCache>
                <c:ptCount val="2"/>
                <c:pt idx="0">
                  <c:v>Control</c:v>
                </c:pt>
                <c:pt idx="1">
                  <c:v>Chemical</c:v>
                </c:pt>
              </c:strCache>
            </c:strRef>
          </c:cat>
          <c:val>
            <c:numRef>
              <c:f>QuiEst!$B$5:$C$5</c:f>
              <c:numCache>
                <c:formatCode>General</c:formatCode>
                <c:ptCount val="2"/>
                <c:pt idx="0">
                  <c:v>59</c:v>
                </c:pt>
                <c:pt idx="1">
                  <c:v>190</c:v>
                </c:pt>
              </c:numCache>
            </c:numRef>
          </c:val>
          <c:extLst xmlns:c16r2="http://schemas.microsoft.com/office/drawing/2015/06/chart">
            <c:ext xmlns:c16="http://schemas.microsoft.com/office/drawing/2014/chart" uri="{C3380CC4-5D6E-409C-BE32-E72D297353CC}">
              <c16:uniqueId val="{00000004-1E6E-4A8B-83F0-FABB3C68F863}"/>
            </c:ext>
          </c:extLst>
        </c:ser>
        <c:dLbls>
          <c:showLegendKey val="0"/>
          <c:showVal val="0"/>
          <c:showCatName val="0"/>
          <c:showSerName val="0"/>
          <c:showPercent val="0"/>
          <c:showBubbleSize val="0"/>
        </c:dLbls>
        <c:gapWidth val="150"/>
        <c:axId val="370905960"/>
        <c:axId val="370917328"/>
      </c:barChart>
      <c:catAx>
        <c:axId val="370905960"/>
        <c:scaling>
          <c:orientation val="minMax"/>
        </c:scaling>
        <c:delete val="0"/>
        <c:axPos val="b"/>
        <c:numFmt formatCode="General" sourceLinked="0"/>
        <c:majorTickMark val="out"/>
        <c:minorTickMark val="none"/>
        <c:tickLblPos val="nextTo"/>
        <c:spPr>
          <a:ln w="25400">
            <a:solidFill>
              <a:sysClr val="windowText" lastClr="000000"/>
            </a:solidFill>
          </a:ln>
        </c:spPr>
        <c:txPr>
          <a:bodyPr/>
          <a:lstStyle/>
          <a:p>
            <a:pPr>
              <a:defRPr sz="1800" b="1"/>
            </a:pPr>
            <a:endParaRPr lang="pt-BR"/>
          </a:p>
        </c:txPr>
        <c:crossAx val="370917328"/>
        <c:crosses val="autoZero"/>
        <c:auto val="1"/>
        <c:lblAlgn val="ctr"/>
        <c:lblOffset val="100"/>
        <c:noMultiLvlLbl val="0"/>
      </c:catAx>
      <c:valAx>
        <c:axId val="370917328"/>
        <c:scaling>
          <c:orientation val="minMax"/>
          <c:max val="220"/>
          <c:min val="0"/>
        </c:scaling>
        <c:delete val="0"/>
        <c:axPos val="l"/>
        <c:title>
          <c:tx>
            <c:rich>
              <a:bodyPr/>
              <a:lstStyle/>
              <a:p>
                <a:pPr>
                  <a:defRPr sz="1800"/>
                </a:pPr>
                <a:r>
                  <a:rPr lang="pt-BR" sz="1800" dirty="0"/>
                  <a:t>Aerobic Stability (h)</a:t>
                </a:r>
              </a:p>
            </c:rich>
          </c:tx>
          <c:layout>
            <c:manualLayout>
              <c:xMode val="edge"/>
              <c:yMode val="edge"/>
              <c:x val="1.9442862830055925E-2"/>
              <c:y val="0.27236209865570499"/>
            </c:manualLayout>
          </c:layout>
          <c:overlay val="0"/>
        </c:title>
        <c:numFmt formatCode="General" sourceLinked="1"/>
        <c:majorTickMark val="out"/>
        <c:minorTickMark val="none"/>
        <c:tickLblPos val="nextTo"/>
        <c:spPr>
          <a:ln w="25400">
            <a:solidFill>
              <a:sysClr val="windowText" lastClr="000000"/>
            </a:solidFill>
          </a:ln>
        </c:spPr>
        <c:txPr>
          <a:bodyPr/>
          <a:lstStyle/>
          <a:p>
            <a:pPr>
              <a:defRPr sz="1800" b="1"/>
            </a:pPr>
            <a:endParaRPr lang="pt-BR"/>
          </a:p>
        </c:txPr>
        <c:crossAx val="370905960"/>
        <c:crosses val="autoZero"/>
        <c:crossBetween val="between"/>
        <c:majorUnit val="40"/>
      </c:valAx>
    </c:plotArea>
    <c:plotVisOnly val="1"/>
    <c:dispBlanksAs val="gap"/>
    <c:showDLblsOverMax val="0"/>
  </c:chart>
  <c:spPr>
    <a:ln>
      <a:noFill/>
    </a:ln>
  </c:sp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406434372788993"/>
          <c:y val="5.2108073928051675E-2"/>
          <c:w val="0.67096839386267038"/>
          <c:h val="0.80227858531491059"/>
        </c:manualLayout>
      </c:layout>
      <c:barChart>
        <c:barDir val="col"/>
        <c:grouping val="clustered"/>
        <c:varyColors val="0"/>
        <c:ser>
          <c:idx val="0"/>
          <c:order val="0"/>
          <c:tx>
            <c:strRef>
              <c:f>Plan1!$B$1</c:f>
              <c:strCache>
                <c:ptCount val="1"/>
                <c:pt idx="0">
                  <c:v>Unsealed silos</c:v>
                </c:pt>
              </c:strCache>
            </c:strRef>
          </c:tx>
          <c:spPr>
            <a:solidFill>
              <a:srgbClr val="FF0000"/>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Plan1!$A$2</c:f>
              <c:strCache>
                <c:ptCount val="1"/>
                <c:pt idx="0">
                  <c:v>DM losses</c:v>
                </c:pt>
              </c:strCache>
            </c:strRef>
          </c:cat>
          <c:val>
            <c:numRef>
              <c:f>Plan1!$B$2</c:f>
              <c:numCache>
                <c:formatCode>0%</c:formatCode>
                <c:ptCount val="1"/>
                <c:pt idx="0">
                  <c:v>0.6100000000000001</c:v>
                </c:pt>
              </c:numCache>
            </c:numRef>
          </c:val>
          <c:extLst xmlns:c16r2="http://schemas.microsoft.com/office/drawing/2015/06/chart">
            <c:ext xmlns:c16="http://schemas.microsoft.com/office/drawing/2014/chart" uri="{C3380CC4-5D6E-409C-BE32-E72D297353CC}">
              <c16:uniqueId val="{00000000-9971-4C33-9F00-005135C1B17E}"/>
            </c:ext>
          </c:extLst>
        </c:ser>
        <c:ser>
          <c:idx val="1"/>
          <c:order val="1"/>
          <c:tx>
            <c:strRef>
              <c:f>Plan1!$C$1</c:f>
              <c:strCache>
                <c:ptCount val="1"/>
                <c:pt idx="0">
                  <c:v>Sealed silos</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Plan1!$A$2</c:f>
              <c:strCache>
                <c:ptCount val="1"/>
                <c:pt idx="0">
                  <c:v>DM losses</c:v>
                </c:pt>
              </c:strCache>
            </c:strRef>
          </c:cat>
          <c:val>
            <c:numRef>
              <c:f>Plan1!$C$2</c:f>
              <c:numCache>
                <c:formatCode>0%</c:formatCode>
                <c:ptCount val="1"/>
                <c:pt idx="0">
                  <c:v>0.27</c:v>
                </c:pt>
              </c:numCache>
            </c:numRef>
          </c:val>
          <c:extLst xmlns:c16r2="http://schemas.microsoft.com/office/drawing/2015/06/chart">
            <c:ext xmlns:c16="http://schemas.microsoft.com/office/drawing/2014/chart" uri="{C3380CC4-5D6E-409C-BE32-E72D297353CC}">
              <c16:uniqueId val="{00000001-9971-4C33-9F00-005135C1B17E}"/>
            </c:ext>
          </c:extLst>
        </c:ser>
        <c:dLbls>
          <c:showLegendKey val="0"/>
          <c:showVal val="1"/>
          <c:showCatName val="0"/>
          <c:showSerName val="0"/>
          <c:showPercent val="0"/>
          <c:showBubbleSize val="0"/>
        </c:dLbls>
        <c:gapWidth val="150"/>
        <c:axId val="370906352"/>
        <c:axId val="370907528"/>
      </c:barChart>
      <c:catAx>
        <c:axId val="370906352"/>
        <c:scaling>
          <c:orientation val="minMax"/>
        </c:scaling>
        <c:delete val="0"/>
        <c:axPos val="b"/>
        <c:numFmt formatCode="General" sourceLinked="0"/>
        <c:majorTickMark val="out"/>
        <c:minorTickMark val="none"/>
        <c:tickLblPos val="nextTo"/>
        <c:crossAx val="370907528"/>
        <c:crosses val="autoZero"/>
        <c:auto val="1"/>
        <c:lblAlgn val="ctr"/>
        <c:lblOffset val="100"/>
        <c:noMultiLvlLbl val="0"/>
      </c:catAx>
      <c:valAx>
        <c:axId val="370907528"/>
        <c:scaling>
          <c:orientation val="minMax"/>
        </c:scaling>
        <c:delete val="0"/>
        <c:axPos val="l"/>
        <c:title>
          <c:tx>
            <c:rich>
              <a:bodyPr rot="-5400000" vert="horz"/>
              <a:lstStyle/>
              <a:p>
                <a:pPr>
                  <a:defRPr sz="1600"/>
                </a:pPr>
                <a:r>
                  <a:rPr lang="en-US" sz="1600"/>
                  <a:t>DM losses</a:t>
                </a:r>
              </a:p>
            </c:rich>
          </c:tx>
          <c:layout>
            <c:manualLayout>
              <c:xMode val="edge"/>
              <c:yMode val="edge"/>
              <c:x val="0"/>
              <c:y val="0.27554105665181405"/>
            </c:manualLayout>
          </c:layout>
          <c:overlay val="0"/>
        </c:title>
        <c:numFmt formatCode="0%" sourceLinked="1"/>
        <c:majorTickMark val="out"/>
        <c:minorTickMark val="none"/>
        <c:tickLblPos val="nextTo"/>
        <c:crossAx val="370906352"/>
        <c:crosses val="autoZero"/>
        <c:crossBetween val="between"/>
        <c:majorUnit val="0.2"/>
      </c:valAx>
    </c:plotArea>
    <c:legend>
      <c:legendPos val="r"/>
      <c:layout>
        <c:manualLayout>
          <c:xMode val="edge"/>
          <c:yMode val="edge"/>
          <c:x val="0.27548364509206585"/>
          <c:y val="0.85798279386568788"/>
          <c:w val="0.48522477765628386"/>
          <c:h val="0.12960823516545764"/>
        </c:manualLayout>
      </c:layout>
      <c:overlay val="0"/>
      <c:spPr>
        <a:solidFill>
          <a:schemeClr val="bg1"/>
        </a:solidFill>
      </c:spPr>
    </c:legend>
    <c:plotVisOnly val="1"/>
    <c:dispBlanksAs val="gap"/>
    <c:showDLblsOverMax val="0"/>
  </c:chart>
  <c:txPr>
    <a:bodyPr/>
    <a:lstStyle/>
    <a:p>
      <a:pPr>
        <a:defRPr sz="1400"/>
      </a:pPr>
      <a:endParaRPr lang="pt-BR"/>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Plan1!$B$1</c:f>
              <c:strCache>
                <c:ptCount val="1"/>
                <c:pt idx="0">
                  <c:v>HMC</c:v>
                </c:pt>
              </c:strCache>
            </c:strRef>
          </c:tx>
          <c:spPr>
            <a:ln>
              <a:solidFill>
                <a:srgbClr val="FF0000"/>
              </a:solidFill>
            </a:ln>
          </c:spPr>
          <c:marker>
            <c:spPr>
              <a:ln>
                <a:solidFill>
                  <a:srgbClr val="FF0000"/>
                </a:solidFill>
              </a:ln>
            </c:spPr>
          </c:marker>
          <c:cat>
            <c:numRef>
              <c:f>Plan1!$A$2:$A$10</c:f>
              <c:numCache>
                <c:formatCode>General</c:formatCode>
                <c:ptCount val="9"/>
                <c:pt idx="0">
                  <c:v>0</c:v>
                </c:pt>
                <c:pt idx="1">
                  <c:v>15</c:v>
                </c:pt>
                <c:pt idx="2">
                  <c:v>30</c:v>
                </c:pt>
                <c:pt idx="3">
                  <c:v>60</c:v>
                </c:pt>
                <c:pt idx="4">
                  <c:v>90</c:v>
                </c:pt>
                <c:pt idx="5">
                  <c:v>120</c:v>
                </c:pt>
                <c:pt idx="6">
                  <c:v>180</c:v>
                </c:pt>
                <c:pt idx="7">
                  <c:v>240</c:v>
                </c:pt>
                <c:pt idx="8">
                  <c:v>300</c:v>
                </c:pt>
              </c:numCache>
            </c:numRef>
          </c:cat>
          <c:val>
            <c:numRef>
              <c:f>Plan1!$B$2:$B$10</c:f>
              <c:numCache>
                <c:formatCode>General</c:formatCode>
                <c:ptCount val="9"/>
                <c:pt idx="0">
                  <c:v>5.63</c:v>
                </c:pt>
                <c:pt idx="1">
                  <c:v>4.4000000000000004</c:v>
                </c:pt>
                <c:pt idx="2">
                  <c:v>4</c:v>
                </c:pt>
                <c:pt idx="3">
                  <c:v>3</c:v>
                </c:pt>
                <c:pt idx="4">
                  <c:v>2.4</c:v>
                </c:pt>
                <c:pt idx="5">
                  <c:v>0.9</c:v>
                </c:pt>
                <c:pt idx="6">
                  <c:v>0.2</c:v>
                </c:pt>
                <c:pt idx="7">
                  <c:v>0.3</c:v>
                </c:pt>
                <c:pt idx="8">
                  <c:v>1.2</c:v>
                </c:pt>
              </c:numCache>
            </c:numRef>
          </c:val>
          <c:smooth val="0"/>
          <c:extLst xmlns:c16r2="http://schemas.microsoft.com/office/drawing/2015/06/chart">
            <c:ext xmlns:c16="http://schemas.microsoft.com/office/drawing/2014/chart" uri="{C3380CC4-5D6E-409C-BE32-E72D297353CC}">
              <c16:uniqueId val="{00000000-3F27-467D-B86C-01E9122C7436}"/>
            </c:ext>
          </c:extLst>
        </c:ser>
        <c:ser>
          <c:idx val="1"/>
          <c:order val="1"/>
          <c:tx>
            <c:strRef>
              <c:f>Plan1!$C$1</c:f>
              <c:strCache>
                <c:ptCount val="1"/>
                <c:pt idx="0">
                  <c:v>RCGS</c:v>
                </c:pt>
              </c:strCache>
            </c:strRef>
          </c:tx>
          <c:spPr>
            <a:ln>
              <a:solidFill>
                <a:srgbClr val="002060"/>
              </a:solidFill>
            </a:ln>
          </c:spPr>
          <c:marker>
            <c:spPr>
              <a:ln>
                <a:solidFill>
                  <a:srgbClr val="002060"/>
                </a:solidFill>
              </a:ln>
            </c:spPr>
          </c:marker>
          <c:cat>
            <c:numRef>
              <c:f>Plan1!$A$2:$A$10</c:f>
              <c:numCache>
                <c:formatCode>General</c:formatCode>
                <c:ptCount val="9"/>
                <c:pt idx="0">
                  <c:v>0</c:v>
                </c:pt>
                <c:pt idx="1">
                  <c:v>15</c:v>
                </c:pt>
                <c:pt idx="2">
                  <c:v>30</c:v>
                </c:pt>
                <c:pt idx="3">
                  <c:v>60</c:v>
                </c:pt>
                <c:pt idx="4">
                  <c:v>90</c:v>
                </c:pt>
                <c:pt idx="5">
                  <c:v>120</c:v>
                </c:pt>
                <c:pt idx="6">
                  <c:v>180</c:v>
                </c:pt>
                <c:pt idx="7">
                  <c:v>240</c:v>
                </c:pt>
                <c:pt idx="8">
                  <c:v>300</c:v>
                </c:pt>
              </c:numCache>
            </c:numRef>
          </c:cat>
          <c:val>
            <c:numRef>
              <c:f>Plan1!$C$2:$C$10</c:f>
              <c:numCache>
                <c:formatCode>General</c:formatCode>
                <c:ptCount val="9"/>
                <c:pt idx="0">
                  <c:v>3.7</c:v>
                </c:pt>
                <c:pt idx="1">
                  <c:v>4.5999999999999996</c:v>
                </c:pt>
                <c:pt idx="2">
                  <c:v>4</c:v>
                </c:pt>
                <c:pt idx="3">
                  <c:v>3.3</c:v>
                </c:pt>
                <c:pt idx="4">
                  <c:v>2.8</c:v>
                </c:pt>
                <c:pt idx="5">
                  <c:v>3.1</c:v>
                </c:pt>
                <c:pt idx="6">
                  <c:v>2.8</c:v>
                </c:pt>
                <c:pt idx="7">
                  <c:v>2.5</c:v>
                </c:pt>
                <c:pt idx="8">
                  <c:v>2</c:v>
                </c:pt>
              </c:numCache>
            </c:numRef>
          </c:val>
          <c:smooth val="0"/>
          <c:extLst xmlns:c16r2="http://schemas.microsoft.com/office/drawing/2015/06/chart">
            <c:ext xmlns:c16="http://schemas.microsoft.com/office/drawing/2014/chart" uri="{C3380CC4-5D6E-409C-BE32-E72D297353CC}">
              <c16:uniqueId val="{00000001-3F27-467D-B86C-01E9122C7436}"/>
            </c:ext>
          </c:extLst>
        </c:ser>
        <c:dLbls>
          <c:showLegendKey val="0"/>
          <c:showVal val="0"/>
          <c:showCatName val="0"/>
          <c:showSerName val="0"/>
          <c:showPercent val="0"/>
          <c:showBubbleSize val="0"/>
        </c:dLbls>
        <c:marker val="1"/>
        <c:smooth val="0"/>
        <c:axId val="370914192"/>
        <c:axId val="370916544"/>
      </c:lineChart>
      <c:catAx>
        <c:axId val="370914192"/>
        <c:scaling>
          <c:orientation val="minMax"/>
        </c:scaling>
        <c:delete val="0"/>
        <c:axPos val="b"/>
        <c:title>
          <c:tx>
            <c:rich>
              <a:bodyPr/>
              <a:lstStyle/>
              <a:p>
                <a:pPr>
                  <a:defRPr/>
                </a:pPr>
                <a:r>
                  <a:rPr lang="en-US" dirty="0" smtClean="0"/>
                  <a:t>Storage length,</a:t>
                </a:r>
                <a:r>
                  <a:rPr lang="en-US" baseline="0" dirty="0" smtClean="0"/>
                  <a:t> days</a:t>
                </a:r>
                <a:endParaRPr lang="en-US" dirty="0"/>
              </a:p>
            </c:rich>
          </c:tx>
          <c:overlay val="0"/>
        </c:title>
        <c:numFmt formatCode="General" sourceLinked="1"/>
        <c:majorTickMark val="out"/>
        <c:minorTickMark val="none"/>
        <c:tickLblPos val="nextTo"/>
        <c:crossAx val="370916544"/>
        <c:crosses val="autoZero"/>
        <c:auto val="1"/>
        <c:lblAlgn val="ctr"/>
        <c:lblOffset val="100"/>
        <c:noMultiLvlLbl val="0"/>
      </c:catAx>
      <c:valAx>
        <c:axId val="370916544"/>
        <c:scaling>
          <c:orientation val="minMax"/>
        </c:scaling>
        <c:delete val="0"/>
        <c:axPos val="l"/>
        <c:title>
          <c:tx>
            <c:rich>
              <a:bodyPr rot="-5400000" vert="horz"/>
              <a:lstStyle/>
              <a:p>
                <a:pPr>
                  <a:defRPr/>
                </a:pPr>
                <a:r>
                  <a:rPr lang="en-US" sz="1800" b="1" dirty="0" smtClean="0">
                    <a:effectLst/>
                  </a:rPr>
                  <a:t>Yeasts, log </a:t>
                </a:r>
                <a:r>
                  <a:rPr lang="en-US" sz="1800" b="1" dirty="0" err="1" smtClean="0">
                    <a:effectLst/>
                  </a:rPr>
                  <a:t>cfu</a:t>
                </a:r>
                <a:r>
                  <a:rPr lang="en-US" sz="1800" b="1" dirty="0" smtClean="0">
                    <a:effectLst/>
                  </a:rPr>
                  <a:t>/g</a:t>
                </a:r>
                <a:endParaRPr lang="en-US" b="1" dirty="0">
                  <a:effectLst/>
                </a:endParaRPr>
              </a:p>
            </c:rich>
          </c:tx>
          <c:overlay val="0"/>
        </c:title>
        <c:numFmt formatCode="General" sourceLinked="1"/>
        <c:majorTickMark val="out"/>
        <c:minorTickMark val="none"/>
        <c:tickLblPos val="nextTo"/>
        <c:crossAx val="370914192"/>
        <c:crosses val="autoZero"/>
        <c:crossBetween val="between"/>
      </c:valAx>
    </c:plotArea>
    <c:legend>
      <c:legendPos val="r"/>
      <c:overlay val="0"/>
    </c:legend>
    <c:plotVisOnly val="1"/>
    <c:dispBlanksAs val="gap"/>
    <c:showDLblsOverMax val="0"/>
  </c:chart>
  <c:txPr>
    <a:bodyPr/>
    <a:lstStyle/>
    <a:p>
      <a:pPr>
        <a:defRPr sz="1800"/>
      </a:pPr>
      <a:endParaRPr lang="pt-BR"/>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Plan1!$B$1</c:f>
              <c:strCache>
                <c:ptCount val="1"/>
                <c:pt idx="0">
                  <c:v>HMC</c:v>
                </c:pt>
              </c:strCache>
            </c:strRef>
          </c:tx>
          <c:spPr>
            <a:ln>
              <a:solidFill>
                <a:srgbClr val="FF0000"/>
              </a:solidFill>
            </a:ln>
          </c:spPr>
          <c:marker>
            <c:spPr>
              <a:ln>
                <a:solidFill>
                  <a:srgbClr val="FF0000"/>
                </a:solidFill>
              </a:ln>
            </c:spPr>
          </c:marker>
          <c:cat>
            <c:numRef>
              <c:f>Plan1!$A$2:$A$10</c:f>
              <c:numCache>
                <c:formatCode>General</c:formatCode>
                <c:ptCount val="9"/>
                <c:pt idx="0">
                  <c:v>0</c:v>
                </c:pt>
                <c:pt idx="1">
                  <c:v>15</c:v>
                </c:pt>
                <c:pt idx="2">
                  <c:v>30</c:v>
                </c:pt>
                <c:pt idx="3">
                  <c:v>60</c:v>
                </c:pt>
                <c:pt idx="4">
                  <c:v>90</c:v>
                </c:pt>
                <c:pt idx="5">
                  <c:v>120</c:v>
                </c:pt>
                <c:pt idx="6">
                  <c:v>180</c:v>
                </c:pt>
                <c:pt idx="7">
                  <c:v>240</c:v>
                </c:pt>
                <c:pt idx="8">
                  <c:v>300</c:v>
                </c:pt>
              </c:numCache>
            </c:numRef>
          </c:cat>
          <c:val>
            <c:numRef>
              <c:f>Plan1!$B$2:$B$10</c:f>
              <c:numCache>
                <c:formatCode>General</c:formatCode>
                <c:ptCount val="9"/>
                <c:pt idx="0">
                  <c:v>5.63</c:v>
                </c:pt>
                <c:pt idx="1">
                  <c:v>4.4000000000000004</c:v>
                </c:pt>
                <c:pt idx="2">
                  <c:v>4</c:v>
                </c:pt>
                <c:pt idx="3">
                  <c:v>3</c:v>
                </c:pt>
                <c:pt idx="4">
                  <c:v>2.4</c:v>
                </c:pt>
                <c:pt idx="5">
                  <c:v>0.9</c:v>
                </c:pt>
                <c:pt idx="6">
                  <c:v>0.2</c:v>
                </c:pt>
                <c:pt idx="7">
                  <c:v>0.3</c:v>
                </c:pt>
                <c:pt idx="8">
                  <c:v>1.2</c:v>
                </c:pt>
              </c:numCache>
            </c:numRef>
          </c:val>
          <c:smooth val="0"/>
          <c:extLst xmlns:c16r2="http://schemas.microsoft.com/office/drawing/2015/06/chart">
            <c:ext xmlns:c16="http://schemas.microsoft.com/office/drawing/2014/chart" uri="{C3380CC4-5D6E-409C-BE32-E72D297353CC}">
              <c16:uniqueId val="{00000000-8F5A-4E0F-9E08-A93634A3A397}"/>
            </c:ext>
          </c:extLst>
        </c:ser>
        <c:ser>
          <c:idx val="1"/>
          <c:order val="1"/>
          <c:tx>
            <c:strRef>
              <c:f>Plan1!$C$1</c:f>
              <c:strCache>
                <c:ptCount val="1"/>
                <c:pt idx="0">
                  <c:v>RCGS</c:v>
                </c:pt>
              </c:strCache>
            </c:strRef>
          </c:tx>
          <c:spPr>
            <a:ln>
              <a:solidFill>
                <a:srgbClr val="002060"/>
              </a:solidFill>
            </a:ln>
          </c:spPr>
          <c:marker>
            <c:spPr>
              <a:ln>
                <a:solidFill>
                  <a:srgbClr val="002060"/>
                </a:solidFill>
              </a:ln>
            </c:spPr>
          </c:marker>
          <c:cat>
            <c:numRef>
              <c:f>Plan1!$A$2:$A$10</c:f>
              <c:numCache>
                <c:formatCode>General</c:formatCode>
                <c:ptCount val="9"/>
                <c:pt idx="0">
                  <c:v>0</c:v>
                </c:pt>
                <c:pt idx="1">
                  <c:v>15</c:v>
                </c:pt>
                <c:pt idx="2">
                  <c:v>30</c:v>
                </c:pt>
                <c:pt idx="3">
                  <c:v>60</c:v>
                </c:pt>
                <c:pt idx="4">
                  <c:v>90</c:v>
                </c:pt>
                <c:pt idx="5">
                  <c:v>120</c:v>
                </c:pt>
                <c:pt idx="6">
                  <c:v>180</c:v>
                </c:pt>
                <c:pt idx="7">
                  <c:v>240</c:v>
                </c:pt>
                <c:pt idx="8">
                  <c:v>300</c:v>
                </c:pt>
              </c:numCache>
            </c:numRef>
          </c:cat>
          <c:val>
            <c:numRef>
              <c:f>Plan1!$C$2:$C$10</c:f>
              <c:numCache>
                <c:formatCode>General</c:formatCode>
                <c:ptCount val="9"/>
                <c:pt idx="0">
                  <c:v>3.7</c:v>
                </c:pt>
                <c:pt idx="1">
                  <c:v>4.5999999999999996</c:v>
                </c:pt>
                <c:pt idx="2">
                  <c:v>4</c:v>
                </c:pt>
                <c:pt idx="3">
                  <c:v>3.3</c:v>
                </c:pt>
                <c:pt idx="4">
                  <c:v>2.8</c:v>
                </c:pt>
                <c:pt idx="5">
                  <c:v>3.1</c:v>
                </c:pt>
                <c:pt idx="6">
                  <c:v>2.8</c:v>
                </c:pt>
                <c:pt idx="7">
                  <c:v>2.5</c:v>
                </c:pt>
                <c:pt idx="8">
                  <c:v>2</c:v>
                </c:pt>
              </c:numCache>
            </c:numRef>
          </c:val>
          <c:smooth val="0"/>
          <c:extLst xmlns:c16r2="http://schemas.microsoft.com/office/drawing/2015/06/chart">
            <c:ext xmlns:c16="http://schemas.microsoft.com/office/drawing/2014/chart" uri="{C3380CC4-5D6E-409C-BE32-E72D297353CC}">
              <c16:uniqueId val="{00000001-8F5A-4E0F-9E08-A93634A3A397}"/>
            </c:ext>
          </c:extLst>
        </c:ser>
        <c:dLbls>
          <c:showLegendKey val="0"/>
          <c:showVal val="0"/>
          <c:showCatName val="0"/>
          <c:showSerName val="0"/>
          <c:showPercent val="0"/>
          <c:showBubbleSize val="0"/>
        </c:dLbls>
        <c:marker val="1"/>
        <c:smooth val="0"/>
        <c:axId val="370913800"/>
        <c:axId val="370915368"/>
      </c:lineChart>
      <c:catAx>
        <c:axId val="370913800"/>
        <c:scaling>
          <c:orientation val="minMax"/>
        </c:scaling>
        <c:delete val="0"/>
        <c:axPos val="b"/>
        <c:title>
          <c:tx>
            <c:rich>
              <a:bodyPr/>
              <a:lstStyle/>
              <a:p>
                <a:pPr>
                  <a:defRPr/>
                </a:pPr>
                <a:r>
                  <a:rPr lang="en-US" dirty="0" smtClean="0"/>
                  <a:t>Storage length,</a:t>
                </a:r>
                <a:r>
                  <a:rPr lang="en-US" baseline="0" dirty="0" smtClean="0"/>
                  <a:t> days</a:t>
                </a:r>
                <a:endParaRPr lang="en-US" dirty="0"/>
              </a:p>
            </c:rich>
          </c:tx>
          <c:overlay val="0"/>
        </c:title>
        <c:numFmt formatCode="General" sourceLinked="1"/>
        <c:majorTickMark val="out"/>
        <c:minorTickMark val="none"/>
        <c:tickLblPos val="nextTo"/>
        <c:crossAx val="370915368"/>
        <c:crosses val="autoZero"/>
        <c:auto val="1"/>
        <c:lblAlgn val="ctr"/>
        <c:lblOffset val="100"/>
        <c:noMultiLvlLbl val="0"/>
      </c:catAx>
      <c:valAx>
        <c:axId val="370915368"/>
        <c:scaling>
          <c:orientation val="minMax"/>
        </c:scaling>
        <c:delete val="0"/>
        <c:axPos val="l"/>
        <c:title>
          <c:tx>
            <c:rich>
              <a:bodyPr rot="-5400000" vert="horz"/>
              <a:lstStyle/>
              <a:p>
                <a:pPr>
                  <a:defRPr/>
                </a:pPr>
                <a:r>
                  <a:rPr lang="en-US" sz="1800" b="1" dirty="0" smtClean="0">
                    <a:effectLst/>
                  </a:rPr>
                  <a:t>Yeasts, log </a:t>
                </a:r>
                <a:r>
                  <a:rPr lang="en-US" sz="1800" b="1" dirty="0" err="1" smtClean="0">
                    <a:effectLst/>
                  </a:rPr>
                  <a:t>cfu</a:t>
                </a:r>
                <a:r>
                  <a:rPr lang="en-US" sz="1800" b="1" dirty="0" smtClean="0">
                    <a:effectLst/>
                  </a:rPr>
                  <a:t>/g</a:t>
                </a:r>
                <a:endParaRPr lang="en-US" b="1" dirty="0">
                  <a:effectLst/>
                </a:endParaRPr>
              </a:p>
            </c:rich>
          </c:tx>
          <c:overlay val="0"/>
        </c:title>
        <c:numFmt formatCode="General" sourceLinked="1"/>
        <c:majorTickMark val="out"/>
        <c:minorTickMark val="none"/>
        <c:tickLblPos val="nextTo"/>
        <c:crossAx val="370913800"/>
        <c:crosses val="autoZero"/>
        <c:crossBetween val="between"/>
      </c:valAx>
    </c:plotArea>
    <c:legend>
      <c:legendPos val="r"/>
      <c:overlay val="0"/>
    </c:legend>
    <c:plotVisOnly val="1"/>
    <c:dispBlanksAs val="gap"/>
    <c:showDLblsOverMax val="0"/>
  </c:chart>
  <c:txPr>
    <a:bodyPr/>
    <a:lstStyle/>
    <a:p>
      <a:pPr>
        <a:defRPr sz="1800"/>
      </a:pPr>
      <a:endParaRPr lang="pt-BR"/>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pPr>
            <a:r>
              <a:rPr lang="en-US" sz="1600" b="0" dirty="0"/>
              <a:t>Queiroz </a:t>
            </a:r>
            <a:r>
              <a:rPr lang="en-US" sz="1600" b="0"/>
              <a:t>et al., </a:t>
            </a:r>
            <a:r>
              <a:rPr lang="en-US" sz="1600" b="0" dirty="0"/>
              <a:t>2010</a:t>
            </a:r>
          </a:p>
        </c:rich>
      </c:tx>
      <c:layout>
        <c:manualLayout>
          <c:xMode val="edge"/>
          <c:yMode val="edge"/>
          <c:x val="0.30820630594252652"/>
          <c:y val="2.2130178737415192E-2"/>
        </c:manualLayout>
      </c:layout>
      <c:overlay val="0"/>
    </c:title>
    <c:autoTitleDeleted val="0"/>
    <c:plotArea>
      <c:layout/>
      <c:barChart>
        <c:barDir val="col"/>
        <c:grouping val="clustered"/>
        <c:varyColors val="0"/>
        <c:ser>
          <c:idx val="0"/>
          <c:order val="0"/>
          <c:tx>
            <c:strRef>
              <c:f>Plan1!$B$1</c:f>
              <c:strCache>
                <c:ptCount val="1"/>
                <c:pt idx="0">
                  <c:v>Aflotoxin, µg/kg</c:v>
                </c:pt>
              </c:strCache>
            </c:strRef>
          </c:tx>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Plan1!$A$2:$A$4</c:f>
              <c:strCache>
                <c:ptCount val="3"/>
                <c:pt idx="0">
                  <c:v>AFB1</c:v>
                </c:pt>
                <c:pt idx="1">
                  <c:v>AFB1 + 0.2% binder</c:v>
                </c:pt>
                <c:pt idx="2">
                  <c:v>AFB1 + 1.0 % binder</c:v>
                </c:pt>
              </c:strCache>
            </c:strRef>
          </c:cat>
          <c:val>
            <c:numRef>
              <c:f>Plan1!$B$2:$B$4</c:f>
              <c:numCache>
                <c:formatCode>General</c:formatCode>
                <c:ptCount val="3"/>
                <c:pt idx="0">
                  <c:v>0.56999999999999995</c:v>
                </c:pt>
                <c:pt idx="1">
                  <c:v>0.64000000000000012</c:v>
                </c:pt>
                <c:pt idx="2">
                  <c:v>0.46</c:v>
                </c:pt>
              </c:numCache>
            </c:numRef>
          </c:val>
          <c:extLst xmlns:c16r2="http://schemas.microsoft.com/office/drawing/2015/06/chart">
            <c:ext xmlns:c16="http://schemas.microsoft.com/office/drawing/2014/chart" uri="{C3380CC4-5D6E-409C-BE32-E72D297353CC}">
              <c16:uniqueId val="{00000000-0D75-4403-A801-75FE8FBADB3F}"/>
            </c:ext>
          </c:extLst>
        </c:ser>
        <c:dLbls>
          <c:showLegendKey val="0"/>
          <c:showVal val="0"/>
          <c:showCatName val="0"/>
          <c:showSerName val="0"/>
          <c:showPercent val="0"/>
          <c:showBubbleSize val="0"/>
        </c:dLbls>
        <c:gapWidth val="150"/>
        <c:axId val="370910272"/>
        <c:axId val="143347576"/>
      </c:barChart>
      <c:catAx>
        <c:axId val="370910272"/>
        <c:scaling>
          <c:orientation val="minMax"/>
        </c:scaling>
        <c:delete val="0"/>
        <c:axPos val="b"/>
        <c:numFmt formatCode="General" sourceLinked="0"/>
        <c:majorTickMark val="out"/>
        <c:minorTickMark val="none"/>
        <c:tickLblPos val="nextTo"/>
        <c:spPr>
          <a:ln w="31750">
            <a:solidFill>
              <a:schemeClr val="tx1"/>
            </a:solidFill>
          </a:ln>
        </c:spPr>
        <c:txPr>
          <a:bodyPr/>
          <a:lstStyle/>
          <a:p>
            <a:pPr>
              <a:defRPr sz="1400"/>
            </a:pPr>
            <a:endParaRPr lang="pt-BR"/>
          </a:p>
        </c:txPr>
        <c:crossAx val="143347576"/>
        <c:crosses val="autoZero"/>
        <c:auto val="1"/>
        <c:lblAlgn val="ctr"/>
        <c:lblOffset val="100"/>
        <c:noMultiLvlLbl val="0"/>
      </c:catAx>
      <c:valAx>
        <c:axId val="143347576"/>
        <c:scaling>
          <c:orientation val="minMax"/>
        </c:scaling>
        <c:delete val="0"/>
        <c:axPos val="l"/>
        <c:title>
          <c:tx>
            <c:rich>
              <a:bodyPr rot="-5400000" vert="horz"/>
              <a:lstStyle/>
              <a:p>
                <a:pPr>
                  <a:defRPr b="0"/>
                </a:pPr>
                <a:r>
                  <a:rPr lang="pt-BR" b="0" dirty="0" err="1"/>
                  <a:t>Aflatoxin</a:t>
                </a:r>
                <a:r>
                  <a:rPr lang="pt-BR" b="0" dirty="0"/>
                  <a:t>, </a:t>
                </a:r>
                <a:r>
                  <a:rPr lang="pt-BR" b="0" dirty="0" err="1"/>
                  <a:t>µg</a:t>
                </a:r>
                <a:r>
                  <a:rPr lang="pt-BR" b="0" dirty="0"/>
                  <a:t>/kg</a:t>
                </a:r>
              </a:p>
            </c:rich>
          </c:tx>
          <c:layout>
            <c:manualLayout>
              <c:xMode val="edge"/>
              <c:yMode val="edge"/>
              <c:x val="6.7319469681674403E-3"/>
              <c:y val="0.22388513538982946"/>
            </c:manualLayout>
          </c:layout>
          <c:overlay val="0"/>
        </c:title>
        <c:numFmt formatCode="General" sourceLinked="1"/>
        <c:majorTickMark val="out"/>
        <c:minorTickMark val="none"/>
        <c:tickLblPos val="nextTo"/>
        <c:spPr>
          <a:ln w="31750">
            <a:solidFill>
              <a:schemeClr val="tx1"/>
            </a:solidFill>
          </a:ln>
        </c:spPr>
        <c:crossAx val="370910272"/>
        <c:crosses val="autoZero"/>
        <c:crossBetween val="between"/>
      </c:valAx>
    </c:plotArea>
    <c:plotVisOnly val="1"/>
    <c:dispBlanksAs val="gap"/>
    <c:showDLblsOverMax val="0"/>
  </c:chart>
  <c:spPr>
    <a:ln>
      <a:solidFill>
        <a:prstClr val="black"/>
      </a:solidFill>
    </a:ln>
  </c:spPr>
  <c:txPr>
    <a:bodyPr/>
    <a:lstStyle/>
    <a:p>
      <a:pPr>
        <a:defRPr sz="1800">
          <a:latin typeface="Comic Sans MS" pitchFamily="66" charset="0"/>
        </a:defRPr>
      </a:pPr>
      <a:endParaRPr lang="pt-B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sz="2800" b="1" dirty="0" err="1" smtClean="0"/>
              <a:t>Snaplage</a:t>
            </a:r>
            <a:r>
              <a:rPr lang="pt-BR" sz="2800" b="1" baseline="0" dirty="0" smtClean="0"/>
              <a:t> – 1st </a:t>
            </a:r>
            <a:r>
              <a:rPr lang="pt-BR" sz="2800" b="1" baseline="0" dirty="0" err="1" smtClean="0"/>
              <a:t>vs</a:t>
            </a:r>
            <a:r>
              <a:rPr lang="pt-BR" sz="2800" b="1" baseline="0" dirty="0" smtClean="0"/>
              <a:t> 2nd </a:t>
            </a:r>
            <a:r>
              <a:rPr lang="pt-BR" sz="2800" b="1" baseline="0" dirty="0" err="1" smtClean="0"/>
              <a:t>crops</a:t>
            </a:r>
            <a:r>
              <a:rPr lang="pt-BR" sz="2800" b="1" baseline="0" dirty="0" smtClean="0"/>
              <a:t> (2016-2018)</a:t>
            </a:r>
            <a:endParaRPr lang="pt-BR" sz="28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Resumão!$B$3</c:f>
              <c:strCache>
                <c:ptCount val="1"/>
                <c:pt idx="0">
                  <c:v>Grãos (%)</c:v>
                </c:pt>
              </c:strCache>
            </c:strRef>
          </c:tx>
          <c:spPr>
            <a:solidFill>
              <a:srgbClr val="FFC00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Resumão!$C$1:$H$2</c:f>
              <c:multiLvlStrCache>
                <c:ptCount val="6"/>
                <c:lvl>
                  <c:pt idx="0">
                    <c:v>Média</c:v>
                  </c:pt>
                  <c:pt idx="1">
                    <c:v>Min</c:v>
                  </c:pt>
                  <c:pt idx="2">
                    <c:v>Max</c:v>
                  </c:pt>
                  <c:pt idx="3">
                    <c:v>Média</c:v>
                  </c:pt>
                  <c:pt idx="4">
                    <c:v>Min</c:v>
                  </c:pt>
                  <c:pt idx="5">
                    <c:v>Max</c:v>
                  </c:pt>
                </c:lvl>
                <c:lvl>
                  <c:pt idx="0">
                    <c:v> Safra</c:v>
                  </c:pt>
                  <c:pt idx="3">
                    <c:v>Safrinha</c:v>
                  </c:pt>
                </c:lvl>
              </c:multiLvlStrCache>
            </c:multiLvlStrRef>
          </c:cat>
          <c:val>
            <c:numRef>
              <c:f>Resumão!$C$3:$H$3</c:f>
              <c:numCache>
                <c:formatCode>General</c:formatCode>
                <c:ptCount val="6"/>
                <c:pt idx="0">
                  <c:v>69</c:v>
                </c:pt>
                <c:pt idx="1">
                  <c:v>61.3</c:v>
                </c:pt>
                <c:pt idx="2">
                  <c:v>82.4</c:v>
                </c:pt>
                <c:pt idx="3">
                  <c:v>61.1</c:v>
                </c:pt>
                <c:pt idx="4">
                  <c:v>45.8</c:v>
                </c:pt>
                <c:pt idx="5">
                  <c:v>80</c:v>
                </c:pt>
              </c:numCache>
            </c:numRef>
          </c:val>
        </c:ser>
        <c:ser>
          <c:idx val="1"/>
          <c:order val="1"/>
          <c:tx>
            <c:strRef>
              <c:f>Resumão!$B$4</c:f>
              <c:strCache>
                <c:ptCount val="1"/>
                <c:pt idx="0">
                  <c:v>Sabugo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Resumão!$C$1:$H$2</c:f>
              <c:multiLvlStrCache>
                <c:ptCount val="6"/>
                <c:lvl>
                  <c:pt idx="0">
                    <c:v>Média</c:v>
                  </c:pt>
                  <c:pt idx="1">
                    <c:v>Min</c:v>
                  </c:pt>
                  <c:pt idx="2">
                    <c:v>Max</c:v>
                  </c:pt>
                  <c:pt idx="3">
                    <c:v>Média</c:v>
                  </c:pt>
                  <c:pt idx="4">
                    <c:v>Min</c:v>
                  </c:pt>
                  <c:pt idx="5">
                    <c:v>Max</c:v>
                  </c:pt>
                </c:lvl>
                <c:lvl>
                  <c:pt idx="0">
                    <c:v> Safra</c:v>
                  </c:pt>
                  <c:pt idx="3">
                    <c:v>Safrinha</c:v>
                  </c:pt>
                </c:lvl>
              </c:multiLvlStrCache>
            </c:multiLvlStrRef>
          </c:cat>
          <c:val>
            <c:numRef>
              <c:f>Resumão!$C$4:$H$4</c:f>
              <c:numCache>
                <c:formatCode>General</c:formatCode>
                <c:ptCount val="6"/>
                <c:pt idx="0">
                  <c:v>15</c:v>
                </c:pt>
                <c:pt idx="1">
                  <c:v>9.4</c:v>
                </c:pt>
                <c:pt idx="2">
                  <c:v>22.1</c:v>
                </c:pt>
                <c:pt idx="3">
                  <c:v>15.2</c:v>
                </c:pt>
                <c:pt idx="4">
                  <c:v>9.3800000000000008</c:v>
                </c:pt>
                <c:pt idx="5">
                  <c:v>26.9</c:v>
                </c:pt>
              </c:numCache>
            </c:numRef>
          </c:val>
        </c:ser>
        <c:ser>
          <c:idx val="2"/>
          <c:order val="2"/>
          <c:tx>
            <c:strRef>
              <c:f>Resumão!$B$5</c:f>
              <c:strCache>
                <c:ptCount val="1"/>
                <c:pt idx="0">
                  <c:v>Palha (%)</c:v>
                </c:pt>
              </c:strCache>
            </c:strRef>
          </c:tx>
          <c:spPr>
            <a:solidFill>
              <a:schemeClr val="accent2">
                <a:lumMod val="75000"/>
              </a:schemeClr>
            </a:solidFill>
            <a:ln>
              <a:noFill/>
            </a:ln>
            <a:effectLst/>
          </c:spPr>
          <c:invertIfNegative val="0"/>
          <c:dLbls>
            <c:dLbl>
              <c:idx val="0"/>
              <c:layout>
                <c:manualLayout>
                  <c:x val="1.2944535214741655E-2"/>
                  <c:y val="-2.9934699927026426E-3"/>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1.9416802822112528E-2"/>
                  <c:y val="-8.9804099781075983E-3"/>
                </c:manualLayout>
              </c:layout>
              <c:showLegendKey val="0"/>
              <c:showVal val="1"/>
              <c:showCatName val="0"/>
              <c:showSerName val="0"/>
              <c:showPercent val="0"/>
              <c:showBubbleSize val="0"/>
              <c:extLst>
                <c:ext xmlns:c15="http://schemas.microsoft.com/office/drawing/2012/chart" uri="{CE6537A1-D6FC-4f65-9D91-7224C49458BB}"/>
              </c:extLst>
            </c:dLbl>
            <c:dLbl>
              <c:idx val="3"/>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dLbl>
            <c:dLbl>
              <c:idx val="4"/>
              <c:layout>
                <c:manualLayout>
                  <c:x val="8.0903345092135526E-3"/>
                  <c:y val="-8.980409978107598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Resumão!$C$1:$H$2</c:f>
              <c:multiLvlStrCache>
                <c:ptCount val="6"/>
                <c:lvl>
                  <c:pt idx="0">
                    <c:v>Média</c:v>
                  </c:pt>
                  <c:pt idx="1">
                    <c:v>Min</c:v>
                  </c:pt>
                  <c:pt idx="2">
                    <c:v>Max</c:v>
                  </c:pt>
                  <c:pt idx="3">
                    <c:v>Média</c:v>
                  </c:pt>
                  <c:pt idx="4">
                    <c:v>Min</c:v>
                  </c:pt>
                  <c:pt idx="5">
                    <c:v>Max</c:v>
                  </c:pt>
                </c:lvl>
                <c:lvl>
                  <c:pt idx="0">
                    <c:v> Safra</c:v>
                  </c:pt>
                  <c:pt idx="3">
                    <c:v>Safrinha</c:v>
                  </c:pt>
                </c:lvl>
              </c:multiLvlStrCache>
            </c:multiLvlStrRef>
          </c:cat>
          <c:val>
            <c:numRef>
              <c:f>Resumão!$C$5:$H$5</c:f>
              <c:numCache>
                <c:formatCode>General</c:formatCode>
                <c:ptCount val="6"/>
                <c:pt idx="0">
                  <c:v>15.8</c:v>
                </c:pt>
                <c:pt idx="1">
                  <c:v>7.5</c:v>
                </c:pt>
                <c:pt idx="2">
                  <c:v>21.6</c:v>
                </c:pt>
                <c:pt idx="3">
                  <c:v>23.7</c:v>
                </c:pt>
                <c:pt idx="4">
                  <c:v>10.7</c:v>
                </c:pt>
                <c:pt idx="5">
                  <c:v>38.5</c:v>
                </c:pt>
              </c:numCache>
            </c:numRef>
          </c:val>
        </c:ser>
        <c:dLbls>
          <c:showLegendKey val="0"/>
          <c:showVal val="0"/>
          <c:showCatName val="0"/>
          <c:showSerName val="0"/>
          <c:showPercent val="0"/>
          <c:showBubbleSize val="0"/>
        </c:dLbls>
        <c:gapWidth val="150"/>
        <c:axId val="144897896"/>
        <c:axId val="144898288"/>
      </c:barChart>
      <c:catAx>
        <c:axId val="144897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t-BR"/>
          </a:p>
        </c:txPr>
        <c:crossAx val="144898288"/>
        <c:crosses val="autoZero"/>
        <c:auto val="1"/>
        <c:lblAlgn val="ctr"/>
        <c:lblOffset val="100"/>
        <c:noMultiLvlLbl val="0"/>
      </c:catAx>
      <c:valAx>
        <c:axId val="144898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t-BR" sz="1600" b="1" dirty="0" smtClean="0"/>
                  <a:t>(% MS)</a:t>
                </a:r>
                <a:endParaRPr lang="pt-BR" sz="1600" b="1"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crossAx val="1448978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userShapes r:id="rId4"/>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pPr>
            <a:r>
              <a:rPr lang="en-US" sz="1600" b="0" dirty="0"/>
              <a:t>Sulzberger et al., 2017</a:t>
            </a:r>
          </a:p>
        </c:rich>
      </c:tx>
      <c:layout>
        <c:manualLayout>
          <c:xMode val="edge"/>
          <c:yMode val="edge"/>
          <c:x val="0.32327906646804289"/>
          <c:y val="2.2130178737415192E-2"/>
        </c:manualLayout>
      </c:layout>
      <c:overlay val="0"/>
    </c:title>
    <c:autoTitleDeleted val="0"/>
    <c:plotArea>
      <c:layout/>
      <c:barChart>
        <c:barDir val="col"/>
        <c:grouping val="clustered"/>
        <c:varyColors val="0"/>
        <c:ser>
          <c:idx val="0"/>
          <c:order val="0"/>
          <c:tx>
            <c:strRef>
              <c:f>Plan1!$B$1</c:f>
              <c:strCache>
                <c:ptCount val="1"/>
                <c:pt idx="0">
                  <c:v>Aflotoxin, µg/kg</c:v>
                </c:pt>
              </c:strCache>
            </c:strRef>
          </c:tx>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Plan1!$A$2:$A$5</c:f>
              <c:strCache>
                <c:ptCount val="4"/>
                <c:pt idx="0">
                  <c:v>AFB1</c:v>
                </c:pt>
                <c:pt idx="1">
                  <c:v>AFB1 + 0.5% binder</c:v>
                </c:pt>
                <c:pt idx="2">
                  <c:v>AFB1 + 1.0 % binder</c:v>
                </c:pt>
                <c:pt idx="3">
                  <c:v>AFB1 + 2.0 % binder</c:v>
                </c:pt>
              </c:strCache>
            </c:strRef>
          </c:cat>
          <c:val>
            <c:numRef>
              <c:f>Plan1!$B$2:$B$5</c:f>
              <c:numCache>
                <c:formatCode>General</c:formatCode>
                <c:ptCount val="4"/>
                <c:pt idx="0">
                  <c:v>0.8</c:v>
                </c:pt>
                <c:pt idx="1">
                  <c:v>0.58000000000000007</c:v>
                </c:pt>
                <c:pt idx="2">
                  <c:v>0.58000000000000007</c:v>
                </c:pt>
                <c:pt idx="3">
                  <c:v>0.47000000000000003</c:v>
                </c:pt>
              </c:numCache>
            </c:numRef>
          </c:val>
          <c:extLst xmlns:c16r2="http://schemas.microsoft.com/office/drawing/2015/06/chart">
            <c:ext xmlns:c16="http://schemas.microsoft.com/office/drawing/2014/chart" uri="{C3380CC4-5D6E-409C-BE32-E72D297353CC}">
              <c16:uniqueId val="{00000000-33A9-4320-9401-DE9019EDAB16}"/>
            </c:ext>
          </c:extLst>
        </c:ser>
        <c:dLbls>
          <c:showLegendKey val="0"/>
          <c:showVal val="0"/>
          <c:showCatName val="0"/>
          <c:showSerName val="0"/>
          <c:showPercent val="0"/>
          <c:showBubbleSize val="0"/>
        </c:dLbls>
        <c:gapWidth val="150"/>
        <c:axId val="193122616"/>
        <c:axId val="376590048"/>
      </c:barChart>
      <c:catAx>
        <c:axId val="193122616"/>
        <c:scaling>
          <c:orientation val="minMax"/>
        </c:scaling>
        <c:delete val="0"/>
        <c:axPos val="b"/>
        <c:numFmt formatCode="General" sourceLinked="0"/>
        <c:majorTickMark val="out"/>
        <c:minorTickMark val="none"/>
        <c:tickLblPos val="nextTo"/>
        <c:spPr>
          <a:ln w="31750">
            <a:solidFill>
              <a:schemeClr val="tx1"/>
            </a:solidFill>
          </a:ln>
        </c:spPr>
        <c:txPr>
          <a:bodyPr/>
          <a:lstStyle/>
          <a:p>
            <a:pPr>
              <a:defRPr sz="1400"/>
            </a:pPr>
            <a:endParaRPr lang="pt-BR"/>
          </a:p>
        </c:txPr>
        <c:crossAx val="376590048"/>
        <c:crosses val="autoZero"/>
        <c:auto val="1"/>
        <c:lblAlgn val="ctr"/>
        <c:lblOffset val="100"/>
        <c:noMultiLvlLbl val="0"/>
      </c:catAx>
      <c:valAx>
        <c:axId val="376590048"/>
        <c:scaling>
          <c:orientation val="minMax"/>
        </c:scaling>
        <c:delete val="0"/>
        <c:axPos val="l"/>
        <c:numFmt formatCode="General" sourceLinked="1"/>
        <c:majorTickMark val="out"/>
        <c:minorTickMark val="none"/>
        <c:tickLblPos val="nextTo"/>
        <c:spPr>
          <a:ln w="31750">
            <a:solidFill>
              <a:schemeClr val="tx1"/>
            </a:solidFill>
          </a:ln>
        </c:spPr>
        <c:crossAx val="193122616"/>
        <c:crosses val="autoZero"/>
        <c:crossBetween val="between"/>
      </c:valAx>
    </c:plotArea>
    <c:plotVisOnly val="1"/>
    <c:dispBlanksAs val="gap"/>
    <c:showDLblsOverMax val="0"/>
  </c:chart>
  <c:spPr>
    <a:ln>
      <a:solidFill>
        <a:prstClr val="black"/>
      </a:solidFill>
    </a:ln>
  </c:spPr>
  <c:txPr>
    <a:bodyPr/>
    <a:lstStyle/>
    <a:p>
      <a:pPr>
        <a:defRPr sz="1800">
          <a:latin typeface="Comic Sans MS" pitchFamily="66" charset="0"/>
        </a:defRPr>
      </a:pPr>
      <a:endParaRPr lang="pt-B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sz="2400" b="1" dirty="0" err="1" smtClean="0"/>
              <a:t>Snaplage</a:t>
            </a:r>
            <a:r>
              <a:rPr lang="pt-BR" sz="2400" b="1" dirty="0" smtClean="0"/>
              <a:t> 1st </a:t>
            </a:r>
            <a:r>
              <a:rPr lang="pt-BR" sz="2400" b="1" dirty="0" err="1" smtClean="0"/>
              <a:t>vs</a:t>
            </a:r>
            <a:r>
              <a:rPr lang="pt-BR" sz="2400" b="1" dirty="0" smtClean="0"/>
              <a:t> 2nd </a:t>
            </a:r>
            <a:r>
              <a:rPr lang="pt-BR" sz="2400" b="1" dirty="0" err="1" smtClean="0"/>
              <a:t>crops</a:t>
            </a:r>
            <a:r>
              <a:rPr lang="pt-BR" sz="2400" b="1" baseline="0" dirty="0" smtClean="0"/>
              <a:t>  - </a:t>
            </a:r>
            <a:r>
              <a:rPr lang="pt-BR" sz="2400" b="1" dirty="0" smtClean="0"/>
              <a:t>BR &amp; US</a:t>
            </a:r>
            <a:endParaRPr lang="pt-BR" sz="24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manualLayout>
          <c:layoutTarget val="inner"/>
          <c:xMode val="edge"/>
          <c:yMode val="edge"/>
          <c:x val="4.8787111893999376E-2"/>
          <c:y val="0.13474613931785356"/>
          <c:w val="0.93527807279301955"/>
          <c:h val="0.61721776284116581"/>
        </c:manualLayout>
      </c:layout>
      <c:barChart>
        <c:barDir val="col"/>
        <c:grouping val="clustered"/>
        <c:varyColors val="0"/>
        <c:ser>
          <c:idx val="0"/>
          <c:order val="0"/>
          <c:tx>
            <c:strRef>
              <c:f>Resumão!$C$39</c:f>
              <c:strCache>
                <c:ptCount val="1"/>
                <c:pt idx="0">
                  <c:v>Grãos (%)</c:v>
                </c:pt>
              </c:strCache>
            </c:strRef>
          </c:tx>
          <c:spPr>
            <a:solidFill>
              <a:srgbClr val="FFC000"/>
            </a:solidFill>
            <a:ln>
              <a:noFill/>
            </a:ln>
            <a:effectLst/>
          </c:spPr>
          <c:invertIfNegative val="0"/>
          <c:dPt>
            <c:idx val="4"/>
            <c:invertIfNegative val="0"/>
            <c:bubble3D val="0"/>
            <c:spPr>
              <a:solidFill>
                <a:srgbClr val="00B050"/>
              </a:solidFill>
              <a:ln>
                <a:noFill/>
              </a:ln>
              <a:effectLst/>
            </c:spPr>
          </c:dPt>
          <c:dPt>
            <c:idx val="5"/>
            <c:invertIfNegative val="0"/>
            <c:bubble3D val="0"/>
            <c:spPr>
              <a:solidFill>
                <a:srgbClr val="00B050"/>
              </a:solidFill>
              <a:ln>
                <a:noFill/>
              </a:ln>
              <a:effectLst/>
            </c:spPr>
          </c:dPt>
          <c:dPt>
            <c:idx val="6"/>
            <c:invertIfNegative val="0"/>
            <c:bubble3D val="0"/>
            <c:spPr>
              <a:solidFill>
                <a:srgbClr val="00B050"/>
              </a:solidFill>
              <a:ln>
                <a:noFill/>
              </a:ln>
              <a:effectLst/>
            </c:spPr>
          </c:dPt>
          <c:dPt>
            <c:idx val="7"/>
            <c:invertIfNegative val="0"/>
            <c:bubble3D val="0"/>
            <c:spPr>
              <a:solidFill>
                <a:srgbClr val="00B050"/>
              </a:solidFill>
              <a:ln>
                <a:noFill/>
              </a:ln>
              <a:effectLst/>
            </c:spPr>
          </c:dPt>
          <c:dPt>
            <c:idx val="8"/>
            <c:invertIfNegative val="0"/>
            <c:bubble3D val="0"/>
            <c:spPr>
              <a:solidFill>
                <a:srgbClr val="00B050"/>
              </a:solidFill>
              <a:ln>
                <a:noFill/>
              </a:ln>
              <a:effectLst/>
            </c:spPr>
          </c:dPt>
          <c:dLbls>
            <c:dLbl>
              <c:idx val="0"/>
              <c:showLegendKey val="0"/>
              <c:showVal val="1"/>
              <c:showCatName val="0"/>
              <c:showSerName val="0"/>
              <c:showPercent val="0"/>
              <c:showBubbleSize val="0"/>
              <c:extLst>
                <c:ext xmlns:c15="http://schemas.microsoft.com/office/drawing/2012/chart" uri="{CE6537A1-D6FC-4f65-9D91-7224C49458BB}"/>
              </c:extLst>
            </c:dLbl>
            <c:dLbl>
              <c:idx val="4"/>
              <c:layout>
                <c:manualLayout>
                  <c:x val="-1.4486195739073198E-3"/>
                  <c:y val="2.3515905640114063E-2"/>
                </c:manualLayout>
              </c:layout>
              <c:showLegendKey val="0"/>
              <c:showVal val="1"/>
              <c:showCatName val="0"/>
              <c:showSerName val="0"/>
              <c:showPercent val="0"/>
              <c:showBubbleSize val="0"/>
              <c:extLst>
                <c:ext xmlns:c15="http://schemas.microsoft.com/office/drawing/2012/chart" uri="{CE6537A1-D6FC-4f65-9D91-7224C49458BB}"/>
              </c:extLst>
            </c:dLbl>
            <c:dLbl>
              <c:idx val="8"/>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Resumão!$B$40:$B$48</c:f>
              <c:strCache>
                <c:ptCount val="9"/>
                <c:pt idx="0">
                  <c:v>Sant´Anna (2020)</c:v>
                </c:pt>
                <c:pt idx="1">
                  <c:v>ESALQ LAB (2020)</c:v>
                </c:pt>
                <c:pt idx="2">
                  <c:v>Salvo (2019)</c:v>
                </c:pt>
                <c:pt idx="3">
                  <c:v>Safrinha Bastos (2019) Lima (2020)</c:v>
                </c:pt>
                <c:pt idx="4">
                  <c:v>3RLab (2015)</c:v>
                </c:pt>
                <c:pt idx="5">
                  <c:v>Safra Bastos (2019) Lima (2020)</c:v>
                </c:pt>
                <c:pt idx="6">
                  <c:v>Swanson (2009)</c:v>
                </c:pt>
                <c:pt idx="7">
                  <c:v>Shaver&amp;Digman (2013)</c:v>
                </c:pt>
                <c:pt idx="8">
                  <c:v>Mahana (2010)</c:v>
                </c:pt>
              </c:strCache>
            </c:strRef>
          </c:cat>
          <c:val>
            <c:numRef>
              <c:f>Resumão!$C$40:$C$48</c:f>
              <c:numCache>
                <c:formatCode>0.0</c:formatCode>
                <c:ptCount val="9"/>
                <c:pt idx="0" formatCode="General">
                  <c:v>55</c:v>
                </c:pt>
                <c:pt idx="1">
                  <c:v>57.071428571428577</c:v>
                </c:pt>
                <c:pt idx="2">
                  <c:v>59.428571428571438</c:v>
                </c:pt>
                <c:pt idx="3" formatCode="General">
                  <c:v>61.1</c:v>
                </c:pt>
                <c:pt idx="4">
                  <c:v>66.971428571428575</c:v>
                </c:pt>
                <c:pt idx="5" formatCode="General">
                  <c:v>69</c:v>
                </c:pt>
                <c:pt idx="6" formatCode="General">
                  <c:v>75</c:v>
                </c:pt>
                <c:pt idx="7">
                  <c:v>79.714285714285708</c:v>
                </c:pt>
                <c:pt idx="8">
                  <c:v>84.342857142857142</c:v>
                </c:pt>
              </c:numCache>
            </c:numRef>
          </c:val>
        </c:ser>
        <c:ser>
          <c:idx val="1"/>
          <c:order val="1"/>
          <c:tx>
            <c:strRef>
              <c:f>Resumão!$D$39</c:f>
              <c:strCache>
                <c:ptCount val="1"/>
                <c:pt idx="0">
                  <c:v>Sabugo (%)</c:v>
                </c:pt>
              </c:strCache>
            </c:strRef>
          </c:tx>
          <c:spPr>
            <a:solidFill>
              <a:schemeClr val="accent2"/>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Lst>
            </c:dLbl>
            <c:dLbl>
              <c:idx val="4"/>
              <c:showLegendKey val="0"/>
              <c:showVal val="1"/>
              <c:showCatName val="0"/>
              <c:showSerName val="0"/>
              <c:showPercent val="0"/>
              <c:showBubbleSize val="0"/>
              <c:extLst>
                <c:ext xmlns:c15="http://schemas.microsoft.com/office/drawing/2012/chart" uri="{CE6537A1-D6FC-4f65-9D91-7224C49458BB}"/>
              </c:extLst>
            </c:dLbl>
            <c:dLbl>
              <c:idx val="8"/>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Resumão!$B$40:$B$48</c:f>
              <c:strCache>
                <c:ptCount val="9"/>
                <c:pt idx="0">
                  <c:v>Sant´Anna (2020)</c:v>
                </c:pt>
                <c:pt idx="1">
                  <c:v>ESALQ LAB (2020)</c:v>
                </c:pt>
                <c:pt idx="2">
                  <c:v>Salvo (2019)</c:v>
                </c:pt>
                <c:pt idx="3">
                  <c:v>Safrinha Bastos (2019) Lima (2020)</c:v>
                </c:pt>
                <c:pt idx="4">
                  <c:v>3RLab (2015)</c:v>
                </c:pt>
                <c:pt idx="5">
                  <c:v>Safra Bastos (2019) Lima (2020)</c:v>
                </c:pt>
                <c:pt idx="6">
                  <c:v>Swanson (2009)</c:v>
                </c:pt>
                <c:pt idx="7">
                  <c:v>Shaver&amp;Digman (2013)</c:v>
                </c:pt>
                <c:pt idx="8">
                  <c:v>Mahana (2010)</c:v>
                </c:pt>
              </c:strCache>
            </c:strRef>
          </c:cat>
          <c:val>
            <c:numRef>
              <c:f>Resumão!$D$40:$D$48</c:f>
              <c:numCache>
                <c:formatCode>0.0</c:formatCode>
                <c:ptCount val="9"/>
                <c:pt idx="0" formatCode="General">
                  <c:v>25</c:v>
                </c:pt>
                <c:pt idx="1">
                  <c:v>25.757142857142853</c:v>
                </c:pt>
                <c:pt idx="2">
                  <c:v>24.342857142857138</c:v>
                </c:pt>
                <c:pt idx="3" formatCode="General">
                  <c:v>15.2</c:v>
                </c:pt>
                <c:pt idx="4">
                  <c:v>19.817142857142855</c:v>
                </c:pt>
                <c:pt idx="5" formatCode="General">
                  <c:v>15</c:v>
                </c:pt>
                <c:pt idx="6" formatCode="General">
                  <c:v>15</c:v>
                </c:pt>
                <c:pt idx="7">
                  <c:v>12.171428571428574</c:v>
                </c:pt>
                <c:pt idx="8">
                  <c:v>9.394285714285715</c:v>
                </c:pt>
              </c:numCache>
            </c:numRef>
          </c:val>
        </c:ser>
        <c:ser>
          <c:idx val="2"/>
          <c:order val="2"/>
          <c:tx>
            <c:strRef>
              <c:f>Resumão!$E$39</c:f>
              <c:strCache>
                <c:ptCount val="1"/>
                <c:pt idx="0">
                  <c:v>Palha (%)</c:v>
                </c:pt>
              </c:strCache>
            </c:strRef>
          </c:tx>
          <c:spPr>
            <a:solidFill>
              <a:schemeClr val="accent2">
                <a:lumMod val="75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Lst>
            </c:dLbl>
            <c:dLbl>
              <c:idx val="4"/>
              <c:showLegendKey val="0"/>
              <c:showVal val="1"/>
              <c:showCatName val="0"/>
              <c:showSerName val="0"/>
              <c:showPercent val="0"/>
              <c:showBubbleSize val="0"/>
              <c:extLst>
                <c:ext xmlns:c15="http://schemas.microsoft.com/office/drawing/2012/chart" uri="{CE6537A1-D6FC-4f65-9D91-7224C49458BB}"/>
              </c:extLst>
            </c:dLbl>
            <c:dLbl>
              <c:idx val="8"/>
              <c:layout>
                <c:manualLayout>
                  <c:x val="1.0735522140051959E-2"/>
                  <c:y val="8.8184646150427735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Resumão!$B$40:$B$48</c:f>
              <c:strCache>
                <c:ptCount val="9"/>
                <c:pt idx="0">
                  <c:v>Sant´Anna (2020)</c:v>
                </c:pt>
                <c:pt idx="1">
                  <c:v>ESALQ LAB (2020)</c:v>
                </c:pt>
                <c:pt idx="2">
                  <c:v>Salvo (2019)</c:v>
                </c:pt>
                <c:pt idx="3">
                  <c:v>Safrinha Bastos (2019) Lima (2020)</c:v>
                </c:pt>
                <c:pt idx="4">
                  <c:v>3RLab (2015)</c:v>
                </c:pt>
                <c:pt idx="5">
                  <c:v>Safra Bastos (2019) Lima (2020)</c:v>
                </c:pt>
                <c:pt idx="6">
                  <c:v>Swanson (2009)</c:v>
                </c:pt>
                <c:pt idx="7">
                  <c:v>Shaver&amp;Digman (2013)</c:v>
                </c:pt>
                <c:pt idx="8">
                  <c:v>Mahana (2010)</c:v>
                </c:pt>
              </c:strCache>
            </c:strRef>
          </c:cat>
          <c:val>
            <c:numRef>
              <c:f>Resumão!$E$40:$E$48</c:f>
              <c:numCache>
                <c:formatCode>0.0</c:formatCode>
                <c:ptCount val="9"/>
                <c:pt idx="0" formatCode="General">
                  <c:v>20</c:v>
                </c:pt>
                <c:pt idx="1">
                  <c:v>17.171428571428571</c:v>
                </c:pt>
                <c:pt idx="2">
                  <c:v>16.228571428571424</c:v>
                </c:pt>
                <c:pt idx="3" formatCode="General">
                  <c:v>23.7</c:v>
                </c:pt>
                <c:pt idx="4">
                  <c:v>13.21142857142857</c:v>
                </c:pt>
                <c:pt idx="5" formatCode="General">
                  <c:v>15.8</c:v>
                </c:pt>
                <c:pt idx="6" formatCode="General">
                  <c:v>10</c:v>
                </c:pt>
                <c:pt idx="7">
                  <c:v>8.1142857142857174</c:v>
                </c:pt>
                <c:pt idx="8">
                  <c:v>6.2628571428571433</c:v>
                </c:pt>
              </c:numCache>
            </c:numRef>
          </c:val>
        </c:ser>
        <c:dLbls>
          <c:showLegendKey val="0"/>
          <c:showVal val="0"/>
          <c:showCatName val="0"/>
          <c:showSerName val="0"/>
          <c:showPercent val="0"/>
          <c:showBubbleSize val="0"/>
        </c:dLbls>
        <c:gapWidth val="219"/>
        <c:overlap val="-27"/>
        <c:axId val="144891624"/>
        <c:axId val="144891232"/>
      </c:barChart>
      <c:lineChart>
        <c:grouping val="standard"/>
        <c:varyColors val="0"/>
        <c:ser>
          <c:idx val="3"/>
          <c:order val="3"/>
          <c:tx>
            <c:strRef>
              <c:f>Resumão!$F$39</c:f>
              <c:strCache>
                <c:ptCount val="1"/>
                <c:pt idx="0">
                  <c:v>NDT estimado (%)</c:v>
                </c:pt>
              </c:strCache>
            </c:strRef>
          </c:tx>
          <c:spPr>
            <a:ln w="28575" cap="rnd">
              <a:solidFill>
                <a:schemeClr val="accent1"/>
              </a:solidFill>
              <a:round/>
            </a:ln>
            <a:effectLst/>
          </c:spPr>
          <c:marker>
            <c:symbol val="none"/>
          </c:marker>
          <c:dLbls>
            <c:dLbl>
              <c:idx val="8"/>
              <c:layout>
                <c:manualLayout>
                  <c:x val="-2.1651217497572844E-2"/>
                  <c:y val="-4.7987029218975671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Resumão!$B$40:$B$48</c:f>
              <c:strCache>
                <c:ptCount val="9"/>
                <c:pt idx="0">
                  <c:v>Sant´Anna (2020)</c:v>
                </c:pt>
                <c:pt idx="1">
                  <c:v>ESALQ LAB (2020)</c:v>
                </c:pt>
                <c:pt idx="2">
                  <c:v>Salvo (2019)</c:v>
                </c:pt>
                <c:pt idx="3">
                  <c:v>Safrinha Bastos (2019) Lima (2020)</c:v>
                </c:pt>
                <c:pt idx="4">
                  <c:v>3RLab (2015)</c:v>
                </c:pt>
                <c:pt idx="5">
                  <c:v>Safra Bastos (2019) Lima (2020)</c:v>
                </c:pt>
                <c:pt idx="6">
                  <c:v>Swanson (2009)</c:v>
                </c:pt>
                <c:pt idx="7">
                  <c:v>Shaver&amp;Digman (2013)</c:v>
                </c:pt>
                <c:pt idx="8">
                  <c:v>Mahana (2010)</c:v>
                </c:pt>
              </c:strCache>
            </c:strRef>
          </c:cat>
          <c:val>
            <c:numRef>
              <c:f>Resumão!$F$40:$F$48</c:f>
              <c:numCache>
                <c:formatCode>0.0</c:formatCode>
                <c:ptCount val="9"/>
                <c:pt idx="0">
                  <c:v>71.550000000000011</c:v>
                </c:pt>
                <c:pt idx="1">
                  <c:v>71.641571428571424</c:v>
                </c:pt>
                <c:pt idx="2">
                  <c:v>72.155428571428573</c:v>
                </c:pt>
                <c:pt idx="3">
                  <c:v>73.985000000000014</c:v>
                </c:pt>
                <c:pt idx="4">
                  <c:v>73.799771428571432</c:v>
                </c:pt>
                <c:pt idx="5">
                  <c:v>74.75</c:v>
                </c:pt>
                <c:pt idx="6">
                  <c:v>75.550000000000011</c:v>
                </c:pt>
                <c:pt idx="7">
                  <c:v>76.577714285714293</c:v>
                </c:pt>
                <c:pt idx="8">
                  <c:v>77.586742857142866</c:v>
                </c:pt>
              </c:numCache>
            </c:numRef>
          </c:val>
          <c:smooth val="0"/>
        </c:ser>
        <c:ser>
          <c:idx val="4"/>
          <c:order val="4"/>
          <c:tx>
            <c:strRef>
              <c:f>Resumão!$G$39</c:f>
              <c:strCache>
                <c:ptCount val="1"/>
                <c:pt idx="0">
                  <c:v>FDN(%)</c:v>
                </c:pt>
              </c:strCache>
            </c:strRef>
          </c:tx>
          <c:spPr>
            <a:ln w="28575" cap="rnd">
              <a:solidFill>
                <a:schemeClr val="accent5"/>
              </a:solidFill>
              <a:prstDash val="sysDash"/>
              <a:round/>
            </a:ln>
            <a:effectLst/>
          </c:spPr>
          <c:marker>
            <c:symbol val="none"/>
          </c:marker>
          <c:dLbls>
            <c:dLbl>
              <c:idx val="0"/>
              <c:layout>
                <c:manualLayout>
                  <c:x val="-1.4486195739073597E-3"/>
                  <c:y val="-2.3515905640114115E-2"/>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4.3458587217221189E-3"/>
                  <c:y val="-2.645539384512831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Resumão!$B$40:$B$48</c:f>
              <c:strCache>
                <c:ptCount val="9"/>
                <c:pt idx="0">
                  <c:v>Sant´Anna (2020)</c:v>
                </c:pt>
                <c:pt idx="1">
                  <c:v>ESALQ LAB (2020)</c:v>
                </c:pt>
                <c:pt idx="2">
                  <c:v>Salvo (2019)</c:v>
                </c:pt>
                <c:pt idx="3">
                  <c:v>Safrinha Bastos (2019) Lima (2020)</c:v>
                </c:pt>
                <c:pt idx="4">
                  <c:v>3RLab (2015)</c:v>
                </c:pt>
                <c:pt idx="5">
                  <c:v>Safra Bastos (2019) Lima (2020)</c:v>
                </c:pt>
                <c:pt idx="6">
                  <c:v>Swanson (2009)</c:v>
                </c:pt>
                <c:pt idx="7">
                  <c:v>Shaver&amp;Digman (2013)</c:v>
                </c:pt>
                <c:pt idx="8">
                  <c:v>Mahana (2010)</c:v>
                </c:pt>
              </c:strCache>
            </c:strRef>
          </c:cat>
          <c:val>
            <c:numRef>
              <c:f>Resumão!$G$40:$G$48</c:f>
              <c:numCache>
                <c:formatCode>0.0</c:formatCode>
                <c:ptCount val="9"/>
                <c:pt idx="0" formatCode="General">
                  <c:v>41.5</c:v>
                </c:pt>
                <c:pt idx="1">
                  <c:v>38.33</c:v>
                </c:pt>
                <c:pt idx="2" formatCode="General">
                  <c:v>34.6</c:v>
                </c:pt>
                <c:pt idx="3" formatCode="General">
                  <c:v>35.6</c:v>
                </c:pt>
                <c:pt idx="4" formatCode="General">
                  <c:v>32.28</c:v>
                </c:pt>
                <c:pt idx="5" formatCode="General">
                  <c:v>35.6</c:v>
                </c:pt>
                <c:pt idx="6" formatCode="General">
                  <c:v>26.25</c:v>
                </c:pt>
                <c:pt idx="7" formatCode="General">
                  <c:v>21.9</c:v>
                </c:pt>
                <c:pt idx="8" formatCode="General">
                  <c:v>18.13</c:v>
                </c:pt>
              </c:numCache>
            </c:numRef>
          </c:val>
          <c:smooth val="0"/>
        </c:ser>
        <c:ser>
          <c:idx val="5"/>
          <c:order val="5"/>
          <c:tx>
            <c:strRef>
              <c:f>Resumão!$H$39</c:f>
              <c:strCache>
                <c:ptCount val="1"/>
                <c:pt idx="0">
                  <c:v>Amido (%)</c:v>
                </c:pt>
              </c:strCache>
            </c:strRef>
          </c:tx>
          <c:spPr>
            <a:ln w="28575" cap="rnd">
              <a:solidFill>
                <a:schemeClr val="accent6"/>
              </a:solidFill>
              <a:prstDash val="dash"/>
              <a:round/>
            </a:ln>
            <a:effectLst/>
          </c:spPr>
          <c:marker>
            <c:symbol val="none"/>
          </c:marker>
          <c:dLbls>
            <c:dLbl>
              <c:idx val="0"/>
              <c:layout>
                <c:manualLayout>
                  <c:x val="-1.4486195739073597E-3"/>
                  <c:y val="2.6455393845128319E-2"/>
                </c:manualLayout>
              </c:layout>
              <c:showLegendKey val="0"/>
              <c:showVal val="1"/>
              <c:showCatName val="0"/>
              <c:showSerName val="0"/>
              <c:showPercent val="0"/>
              <c:showBubbleSize val="0"/>
              <c:extLst>
                <c:ext xmlns:c15="http://schemas.microsoft.com/office/drawing/2012/chart" uri="{CE6537A1-D6FC-4f65-9D91-7224C49458BB}"/>
              </c:extLst>
            </c:dLbl>
            <c:dLbl>
              <c:idx val="8"/>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Resumão!$B$40:$B$48</c:f>
              <c:strCache>
                <c:ptCount val="9"/>
                <c:pt idx="0">
                  <c:v>Sant´Anna (2020)</c:v>
                </c:pt>
                <c:pt idx="1">
                  <c:v>ESALQ LAB (2020)</c:v>
                </c:pt>
                <c:pt idx="2">
                  <c:v>Salvo (2019)</c:v>
                </c:pt>
                <c:pt idx="3">
                  <c:v>Safrinha Bastos (2019) Lima (2020)</c:v>
                </c:pt>
                <c:pt idx="4">
                  <c:v>3RLab (2015)</c:v>
                </c:pt>
                <c:pt idx="5">
                  <c:v>Safra Bastos (2019) Lima (2020)</c:v>
                </c:pt>
                <c:pt idx="6">
                  <c:v>Swanson (2009)</c:v>
                </c:pt>
                <c:pt idx="7">
                  <c:v>Shaver&amp;Digman (2013)</c:v>
                </c:pt>
                <c:pt idx="8">
                  <c:v>Mahana (2010)</c:v>
                </c:pt>
              </c:strCache>
            </c:strRef>
          </c:cat>
          <c:val>
            <c:numRef>
              <c:f>Resumão!$H$40:$H$48</c:f>
              <c:numCache>
                <c:formatCode>0.0</c:formatCode>
                <c:ptCount val="9"/>
                <c:pt idx="0" formatCode="General">
                  <c:v>37</c:v>
                </c:pt>
                <c:pt idx="1">
                  <c:v>39.950000000000003</c:v>
                </c:pt>
                <c:pt idx="2" formatCode="General">
                  <c:v>41.6</c:v>
                </c:pt>
                <c:pt idx="3" formatCode="General">
                  <c:v>51.55</c:v>
                </c:pt>
                <c:pt idx="4" formatCode="General">
                  <c:v>46.88</c:v>
                </c:pt>
                <c:pt idx="5" formatCode="General">
                  <c:v>51.55</c:v>
                </c:pt>
                <c:pt idx="6" formatCode="General">
                  <c:v>52.5</c:v>
                </c:pt>
                <c:pt idx="7" formatCode="General">
                  <c:v>55.8</c:v>
                </c:pt>
                <c:pt idx="8" formatCode="General">
                  <c:v>59.04</c:v>
                </c:pt>
              </c:numCache>
            </c:numRef>
          </c:val>
          <c:smooth val="0"/>
        </c:ser>
        <c:dLbls>
          <c:showLegendKey val="0"/>
          <c:showVal val="0"/>
          <c:showCatName val="0"/>
          <c:showSerName val="0"/>
          <c:showPercent val="0"/>
          <c:showBubbleSize val="0"/>
        </c:dLbls>
        <c:marker val="1"/>
        <c:smooth val="0"/>
        <c:axId val="144891624"/>
        <c:axId val="144891232"/>
      </c:lineChart>
      <c:catAx>
        <c:axId val="144891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pt-BR"/>
          </a:p>
        </c:txPr>
        <c:crossAx val="144891232"/>
        <c:crosses val="autoZero"/>
        <c:auto val="1"/>
        <c:lblAlgn val="ctr"/>
        <c:lblOffset val="100"/>
        <c:noMultiLvlLbl val="0"/>
      </c:catAx>
      <c:valAx>
        <c:axId val="144891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crossAx val="144891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90301786309587"/>
          <c:y val="5.8674865313472511E-2"/>
          <c:w val="0.7511177424678126"/>
          <c:h val="0.73071752392354461"/>
        </c:manualLayout>
      </c:layout>
      <c:barChart>
        <c:barDir val="col"/>
        <c:grouping val="clustered"/>
        <c:varyColors val="0"/>
        <c:ser>
          <c:idx val="0"/>
          <c:order val="0"/>
          <c:tx>
            <c:strRef>
              <c:f>CE!$B$2</c:f>
              <c:strCache>
                <c:ptCount val="1"/>
                <c:pt idx="0">
                  <c:v>AG1051</c:v>
                </c:pt>
              </c:strCache>
            </c:strRef>
          </c:tx>
          <c:spPr>
            <a:solidFill>
              <a:srgbClr val="FFFF00"/>
            </a:solidFill>
          </c:spPr>
          <c:invertIfNegative val="0"/>
          <c:dLbls>
            <c:dLbl>
              <c:idx val="0"/>
              <c:layout>
                <c:manualLayout>
                  <c:x val="2.4195304780590747E-17"/>
                  <c:y val="-5.0314465408805034E-2"/>
                </c:manualLayout>
              </c:layout>
              <c:tx>
                <c:rich>
                  <a:bodyPr/>
                  <a:lstStyle/>
                  <a:p>
                    <a:r>
                      <a:rPr lang="en-US"/>
                      <a:t>c</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2BC-452E-8CA7-48086A25DCA1}"/>
                </c:ext>
                <c:ext xmlns:c15="http://schemas.microsoft.com/office/drawing/2012/chart" uri="{CE6537A1-D6FC-4f65-9D91-7224C49458BB}"/>
              </c:extLst>
            </c:dLbl>
            <c:dLbl>
              <c:idx val="1"/>
              <c:layout>
                <c:manualLayout>
                  <c:x val="-2.6395182858344793E-3"/>
                  <c:y val="-5.4507337526205533E-2"/>
                </c:manualLayout>
              </c:layout>
              <c:tx>
                <c:rich>
                  <a:bodyPr/>
                  <a:lstStyle/>
                  <a:p>
                    <a:r>
                      <a:rPr lang="en-US"/>
                      <a:t>b</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2BC-452E-8CA7-48086A25DCA1}"/>
                </c:ext>
                <c:ext xmlns:c15="http://schemas.microsoft.com/office/drawing/2012/chart" uri="{CE6537A1-D6FC-4f65-9D91-7224C49458BB}"/>
              </c:extLst>
            </c:dLbl>
            <c:dLbl>
              <c:idx val="2"/>
              <c:layout>
                <c:manualLayout>
                  <c:x val="-2.0783608549877858E-7"/>
                  <c:y val="-6.2893081761006442E-2"/>
                </c:manualLayout>
              </c:layout>
              <c:tx>
                <c:rich>
                  <a:bodyPr/>
                  <a:lstStyle/>
                  <a:p>
                    <a:r>
                      <a:rPr lang="en-US"/>
                      <a:t>b</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02BC-452E-8CA7-48086A25DCA1}"/>
                </c:ex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plus"/>
            <c:errValType val="cust"/>
            <c:noEndCap val="0"/>
            <c:plus>
              <c:numRef>
                <c:f>vitreosidade!$D$8:$D$10</c:f>
                <c:numCache>
                  <c:formatCode>General</c:formatCode>
                  <c:ptCount val="3"/>
                  <c:pt idx="0">
                    <c:v>4.3976999999999995</c:v>
                  </c:pt>
                  <c:pt idx="1">
                    <c:v>4.3976999999999995</c:v>
                  </c:pt>
                  <c:pt idx="2">
                    <c:v>4.3976999999999995</c:v>
                  </c:pt>
                </c:numCache>
              </c:numRef>
            </c:plus>
            <c:minus>
              <c:numRef>
                <c:f>vitreosidade!$D$8:$D$10</c:f>
                <c:numCache>
                  <c:formatCode>General</c:formatCode>
                  <c:ptCount val="3"/>
                  <c:pt idx="0">
                    <c:v>4.3976999999999995</c:v>
                  </c:pt>
                  <c:pt idx="1">
                    <c:v>4.3976999999999995</c:v>
                  </c:pt>
                  <c:pt idx="2">
                    <c:v>4.3976999999999995</c:v>
                  </c:pt>
                </c:numCache>
              </c:numRef>
            </c:minus>
            <c:spPr>
              <a:ln w="19050">
                <a:solidFill>
                  <a:sysClr val="windowText" lastClr="000000"/>
                </a:solidFill>
              </a:ln>
            </c:spPr>
          </c:errBars>
          <c:cat>
            <c:strRef>
              <c:f>CE!$C$2:$C$4</c:f>
              <c:strCache>
                <c:ptCount val="3"/>
                <c:pt idx="0">
                  <c:v>PI</c:v>
                </c:pt>
                <c:pt idx="1">
                  <c:v>GU</c:v>
                </c:pt>
                <c:pt idx="2">
                  <c:v>S</c:v>
                </c:pt>
              </c:strCache>
            </c:strRef>
          </c:cat>
          <c:val>
            <c:numRef>
              <c:f>vitreosidade!$C$8:$C$10</c:f>
              <c:numCache>
                <c:formatCode>General</c:formatCode>
                <c:ptCount val="3"/>
                <c:pt idx="0">
                  <c:v>25.148</c:v>
                </c:pt>
                <c:pt idx="1">
                  <c:v>57.823</c:v>
                </c:pt>
                <c:pt idx="2">
                  <c:v>59.148000000000003</c:v>
                </c:pt>
              </c:numCache>
            </c:numRef>
          </c:val>
          <c:extLst xmlns:c16r2="http://schemas.microsoft.com/office/drawing/2015/06/chart">
            <c:ext xmlns:c16="http://schemas.microsoft.com/office/drawing/2014/chart" uri="{C3380CC4-5D6E-409C-BE32-E72D297353CC}">
              <c16:uniqueId val="{00000003-02BC-452E-8CA7-48086A25DCA1}"/>
            </c:ext>
          </c:extLst>
        </c:ser>
        <c:ser>
          <c:idx val="1"/>
          <c:order val="1"/>
          <c:tx>
            <c:strRef>
              <c:f>CE!$B$5</c:f>
              <c:strCache>
                <c:ptCount val="1"/>
                <c:pt idx="0">
                  <c:v>IAC8390</c:v>
                </c:pt>
              </c:strCache>
            </c:strRef>
          </c:tx>
          <c:spPr>
            <a:solidFill>
              <a:srgbClr val="FF6600"/>
            </a:solidFill>
          </c:spPr>
          <c:invertIfNegative val="0"/>
          <c:dLbls>
            <c:dLbl>
              <c:idx val="0"/>
              <c:layout>
                <c:manualLayout>
                  <c:x val="-2.6395182858344793E-3"/>
                  <c:y val="-4.1928721174004167E-2"/>
                </c:manualLayout>
              </c:layout>
              <c:tx>
                <c:rich>
                  <a:bodyPr/>
                  <a:lstStyle/>
                  <a:p>
                    <a:r>
                      <a:rPr lang="en-US"/>
                      <a:t>b</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02BC-452E-8CA7-48086A25DCA1}"/>
                </c:ext>
                <c:ext xmlns:c15="http://schemas.microsoft.com/office/drawing/2012/chart" uri="{CE6537A1-D6FC-4f65-9D91-7224C49458BB}"/>
              </c:extLst>
            </c:dLbl>
            <c:dLbl>
              <c:idx val="1"/>
              <c:layout>
                <c:manualLayout>
                  <c:x val="0"/>
                  <c:y val="-6.2691303220737168E-2"/>
                </c:manualLayout>
              </c:layout>
              <c:tx>
                <c:rich>
                  <a:bodyPr/>
                  <a:lstStyle/>
                  <a:p>
                    <a:r>
                      <a:rPr lang="en-US" dirty="0" smtClean="0"/>
                      <a:t>b</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2BC-452E-8CA7-48086A25DCA1}"/>
                </c:ext>
                <c:ext xmlns:c15="http://schemas.microsoft.com/office/drawing/2012/chart" uri="{CE6537A1-D6FC-4f65-9D91-7224C49458BB}"/>
              </c:extLst>
            </c:dLbl>
            <c:dLbl>
              <c:idx val="2"/>
              <c:layout>
                <c:manualLayout>
                  <c:x val="-2.6395182858344793E-3"/>
                  <c:y val="-5.0314795556215972E-2"/>
                </c:manualLayout>
              </c:layout>
              <c:tx>
                <c:rich>
                  <a:bodyPr/>
                  <a:lstStyle/>
                  <a:p>
                    <a:r>
                      <a:rPr lang="en-US"/>
                      <a:t>a</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02BC-452E-8CA7-48086A25DCA1}"/>
                </c:ex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plus"/>
            <c:errValType val="cust"/>
            <c:noEndCap val="0"/>
            <c:plus>
              <c:numRef>
                <c:f>vitreosidade!$D$11:$D$13</c:f>
                <c:numCache>
                  <c:formatCode>General</c:formatCode>
                  <c:ptCount val="3"/>
                  <c:pt idx="0">
                    <c:v>4.3976999999999995</c:v>
                  </c:pt>
                  <c:pt idx="1">
                    <c:v>4.3976999999999995</c:v>
                  </c:pt>
                  <c:pt idx="2">
                    <c:v>4.3976999999999995</c:v>
                  </c:pt>
                </c:numCache>
              </c:numRef>
            </c:plus>
            <c:minus>
              <c:numRef>
                <c:f>vitreosidade!$D$11:$D$13</c:f>
                <c:numCache>
                  <c:formatCode>General</c:formatCode>
                  <c:ptCount val="3"/>
                  <c:pt idx="0">
                    <c:v>4.3976999999999995</c:v>
                  </c:pt>
                  <c:pt idx="1">
                    <c:v>4.3976999999999995</c:v>
                  </c:pt>
                  <c:pt idx="2">
                    <c:v>4.3976999999999995</c:v>
                  </c:pt>
                </c:numCache>
              </c:numRef>
            </c:minus>
            <c:spPr>
              <a:ln w="19050">
                <a:solidFill>
                  <a:sysClr val="windowText" lastClr="000000"/>
                </a:solidFill>
              </a:ln>
            </c:spPr>
          </c:errBars>
          <c:cat>
            <c:strRef>
              <c:f>CE!$C$5:$C$7</c:f>
              <c:strCache>
                <c:ptCount val="3"/>
                <c:pt idx="0">
                  <c:v>PI</c:v>
                </c:pt>
                <c:pt idx="1">
                  <c:v>GU</c:v>
                </c:pt>
                <c:pt idx="2">
                  <c:v>S</c:v>
                </c:pt>
              </c:strCache>
            </c:strRef>
          </c:cat>
          <c:val>
            <c:numRef>
              <c:f>vitreosidade!$C$11:$C$13</c:f>
              <c:numCache>
                <c:formatCode>General</c:formatCode>
                <c:ptCount val="3"/>
                <c:pt idx="0">
                  <c:v>59.038000000000011</c:v>
                </c:pt>
                <c:pt idx="1">
                  <c:v>58.115000000000002</c:v>
                </c:pt>
                <c:pt idx="2">
                  <c:v>79.024999999999991</c:v>
                </c:pt>
              </c:numCache>
            </c:numRef>
          </c:val>
          <c:extLst xmlns:c16r2="http://schemas.microsoft.com/office/drawing/2015/06/chart">
            <c:ext xmlns:c16="http://schemas.microsoft.com/office/drawing/2014/chart" uri="{C3380CC4-5D6E-409C-BE32-E72D297353CC}">
              <c16:uniqueId val="{00000007-02BC-452E-8CA7-48086A25DCA1}"/>
            </c:ext>
          </c:extLst>
        </c:ser>
        <c:dLbls>
          <c:showLegendKey val="0"/>
          <c:showVal val="0"/>
          <c:showCatName val="0"/>
          <c:showSerName val="0"/>
          <c:showPercent val="0"/>
          <c:showBubbleSize val="0"/>
        </c:dLbls>
        <c:gapWidth val="150"/>
        <c:axId val="144892016"/>
        <c:axId val="144897112"/>
      </c:barChart>
      <c:catAx>
        <c:axId val="144892016"/>
        <c:scaling>
          <c:orientation val="minMax"/>
        </c:scaling>
        <c:delete val="0"/>
        <c:axPos val="b"/>
        <c:title>
          <c:tx>
            <c:rich>
              <a:bodyPr/>
              <a:lstStyle/>
              <a:p>
                <a:pPr>
                  <a:defRPr/>
                </a:pPr>
                <a:r>
                  <a:rPr lang="en-US" dirty="0" smtClean="0"/>
                  <a:t>Maturity</a:t>
                </a:r>
                <a:endParaRPr lang="en-US" dirty="0"/>
              </a:p>
            </c:rich>
          </c:tx>
          <c:layout>
            <c:manualLayout>
              <c:xMode val="edge"/>
              <c:yMode val="edge"/>
              <c:x val="0.44760543847618384"/>
              <c:y val="0.8944064258200155"/>
            </c:manualLayout>
          </c:layout>
          <c:overlay val="0"/>
        </c:title>
        <c:numFmt formatCode="General" sourceLinked="0"/>
        <c:majorTickMark val="out"/>
        <c:minorTickMark val="none"/>
        <c:tickLblPos val="nextTo"/>
        <c:spPr>
          <a:ln w="19050">
            <a:solidFill>
              <a:sysClr val="windowText" lastClr="000000"/>
            </a:solidFill>
          </a:ln>
        </c:spPr>
        <c:crossAx val="144897112"/>
        <c:crosses val="autoZero"/>
        <c:auto val="1"/>
        <c:lblAlgn val="ctr"/>
        <c:lblOffset val="100"/>
        <c:noMultiLvlLbl val="0"/>
      </c:catAx>
      <c:valAx>
        <c:axId val="144897112"/>
        <c:scaling>
          <c:orientation val="minMax"/>
          <c:max val="100"/>
          <c:min val="0"/>
        </c:scaling>
        <c:delete val="0"/>
        <c:axPos val="l"/>
        <c:title>
          <c:tx>
            <c:rich>
              <a:bodyPr rot="-5400000" vert="horz"/>
              <a:lstStyle/>
              <a:p>
                <a:pPr>
                  <a:defRPr/>
                </a:pPr>
                <a:r>
                  <a:rPr lang="en-US" dirty="0" err="1" smtClean="0"/>
                  <a:t>Vitreousness</a:t>
                </a:r>
                <a:r>
                  <a:rPr lang="en-US" dirty="0" smtClean="0"/>
                  <a:t> %</a:t>
                </a:r>
                <a:endParaRPr lang="en-US" dirty="0"/>
              </a:p>
            </c:rich>
          </c:tx>
          <c:layout>
            <c:manualLayout>
              <c:xMode val="edge"/>
              <c:yMode val="edge"/>
              <c:x val="2.9304888055327631E-3"/>
              <c:y val="0.21776721306063204"/>
            </c:manualLayout>
          </c:layout>
          <c:overlay val="0"/>
        </c:title>
        <c:numFmt formatCode="General" sourceLinked="1"/>
        <c:majorTickMark val="out"/>
        <c:minorTickMark val="none"/>
        <c:tickLblPos val="nextTo"/>
        <c:spPr>
          <a:ln w="19050">
            <a:solidFill>
              <a:sysClr val="windowText" lastClr="000000"/>
            </a:solidFill>
          </a:ln>
        </c:spPr>
        <c:crossAx val="144892016"/>
        <c:crosses val="autoZero"/>
        <c:crossBetween val="between"/>
        <c:majorUnit val="10"/>
      </c:valAx>
      <c:spPr>
        <a:noFill/>
        <a:ln w="25400">
          <a:noFill/>
        </a:ln>
      </c:spPr>
    </c:plotArea>
    <c:legend>
      <c:legendPos val="r"/>
      <c:layout>
        <c:manualLayout>
          <c:xMode val="edge"/>
          <c:yMode val="edge"/>
          <c:x val="0.84551356019852053"/>
          <c:y val="0.31147097178890643"/>
          <c:w val="0.13604739714244121"/>
          <c:h val="0.14225721784776968"/>
        </c:manualLayout>
      </c:layout>
      <c:overlay val="0"/>
    </c:legend>
    <c:plotVisOnly val="1"/>
    <c:dispBlanksAs val="gap"/>
    <c:showDLblsOverMax val="0"/>
  </c:chart>
  <c:spPr>
    <a:noFill/>
    <a:ln>
      <a:noFill/>
    </a:ln>
  </c:spPr>
  <c:txPr>
    <a:bodyPr/>
    <a:lstStyle/>
    <a:p>
      <a:pPr>
        <a:defRPr sz="1800" b="1">
          <a:latin typeface="Times New Roman" pitchFamily="18" charset="0"/>
          <a:cs typeface="Times New Roman" pitchFamily="18" charset="0"/>
        </a:defRPr>
      </a:pPr>
      <a:endParaRPr lang="pt-BR"/>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barChart>
        <c:barDir val="col"/>
        <c:grouping val="clustered"/>
        <c:varyColors val="0"/>
        <c:ser>
          <c:idx val="0"/>
          <c:order val="0"/>
          <c:tx>
            <c:strRef>
              <c:f>FILO!$A$6</c:f>
              <c:strCache>
                <c:ptCount val="1"/>
                <c:pt idx="0">
                  <c:v>Firmicutes</c:v>
                </c:pt>
              </c:strCache>
            </c:strRef>
          </c:tx>
          <c:spPr>
            <a:solidFill>
              <a:schemeClr val="tx1"/>
            </a:solidFill>
            <a:ln>
              <a:solidFill>
                <a:sysClr val="windowText" lastClr="000000"/>
              </a:solidFill>
            </a:ln>
          </c:spPr>
          <c:invertIfNegative val="0"/>
          <c:cat>
            <c:strRef>
              <c:f>FILO!$B$5:$D$5</c:f>
              <c:strCache>
                <c:ptCount val="3"/>
                <c:pt idx="0">
                  <c:v>PI</c:v>
                </c:pt>
                <c:pt idx="1">
                  <c:v>GU</c:v>
                </c:pt>
                <c:pt idx="2">
                  <c:v>GSR</c:v>
                </c:pt>
              </c:strCache>
            </c:strRef>
          </c:cat>
          <c:val>
            <c:numRef>
              <c:f>FILO!$B$6:$D$6</c:f>
              <c:numCache>
                <c:formatCode>General</c:formatCode>
                <c:ptCount val="3"/>
                <c:pt idx="0">
                  <c:v>49.61</c:v>
                </c:pt>
                <c:pt idx="1">
                  <c:v>60.33</c:v>
                </c:pt>
                <c:pt idx="2">
                  <c:v>77.52</c:v>
                </c:pt>
              </c:numCache>
            </c:numRef>
          </c:val>
          <c:extLst xmlns:c16r2="http://schemas.microsoft.com/office/drawing/2015/06/chart">
            <c:ext xmlns:c16="http://schemas.microsoft.com/office/drawing/2014/chart" uri="{C3380CC4-5D6E-409C-BE32-E72D297353CC}">
              <c16:uniqueId val="{00000000-C238-4589-871F-16A70750FEC3}"/>
            </c:ext>
          </c:extLst>
        </c:ser>
        <c:ser>
          <c:idx val="1"/>
          <c:order val="1"/>
          <c:tx>
            <c:strRef>
              <c:f>FILO!$A$7</c:f>
              <c:strCache>
                <c:ptCount val="1"/>
                <c:pt idx="0">
                  <c:v>Proteobacteria</c:v>
                </c:pt>
              </c:strCache>
            </c:strRef>
          </c:tx>
          <c:invertIfNegative val="0"/>
          <c:cat>
            <c:strRef>
              <c:f>FILO!$B$5:$D$5</c:f>
              <c:strCache>
                <c:ptCount val="3"/>
                <c:pt idx="0">
                  <c:v>PI</c:v>
                </c:pt>
                <c:pt idx="1">
                  <c:v>GU</c:v>
                </c:pt>
                <c:pt idx="2">
                  <c:v>GSR</c:v>
                </c:pt>
              </c:strCache>
            </c:strRef>
          </c:cat>
          <c:val>
            <c:numRef>
              <c:f>FILO!$B$7:$D$7</c:f>
              <c:numCache>
                <c:formatCode>General</c:formatCode>
                <c:ptCount val="3"/>
                <c:pt idx="0">
                  <c:v>50.14</c:v>
                </c:pt>
                <c:pt idx="1">
                  <c:v>39.1</c:v>
                </c:pt>
                <c:pt idx="2">
                  <c:v>22.08</c:v>
                </c:pt>
              </c:numCache>
            </c:numRef>
          </c:val>
          <c:extLst xmlns:c16r2="http://schemas.microsoft.com/office/drawing/2015/06/chart">
            <c:ext xmlns:c16="http://schemas.microsoft.com/office/drawing/2014/chart" uri="{C3380CC4-5D6E-409C-BE32-E72D297353CC}">
              <c16:uniqueId val="{00000001-C238-4589-871F-16A70750FEC3}"/>
            </c:ext>
          </c:extLst>
        </c:ser>
        <c:dLbls>
          <c:showLegendKey val="0"/>
          <c:showVal val="0"/>
          <c:showCatName val="0"/>
          <c:showSerName val="0"/>
          <c:showPercent val="0"/>
          <c:showBubbleSize val="0"/>
        </c:dLbls>
        <c:gapWidth val="150"/>
        <c:axId val="144895936"/>
        <c:axId val="144892408"/>
      </c:barChart>
      <c:catAx>
        <c:axId val="144895936"/>
        <c:scaling>
          <c:orientation val="minMax"/>
        </c:scaling>
        <c:delete val="0"/>
        <c:axPos val="b"/>
        <c:numFmt formatCode="General" sourceLinked="0"/>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pt-BR"/>
          </a:p>
        </c:txPr>
        <c:crossAx val="144892408"/>
        <c:crosses val="autoZero"/>
        <c:auto val="1"/>
        <c:lblAlgn val="ctr"/>
        <c:lblOffset val="100"/>
        <c:noMultiLvlLbl val="0"/>
      </c:catAx>
      <c:valAx>
        <c:axId val="144892408"/>
        <c:scaling>
          <c:orientation val="minMax"/>
          <c:max val="100"/>
          <c:min val="0"/>
        </c:scaling>
        <c:delete val="0"/>
        <c:axPos val="l"/>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pt-BR"/>
          </a:p>
        </c:txPr>
        <c:crossAx val="144895936"/>
        <c:crosses val="autoZero"/>
        <c:crossBetween val="between"/>
        <c:majorUnit val="20"/>
        <c:minorUnit val="2"/>
      </c:valAx>
    </c:plotArea>
    <c:plotVisOnly val="1"/>
    <c:dispBlanksAs val="gap"/>
    <c:showDLblsOverMax val="0"/>
  </c:chart>
  <c:spPr>
    <a:ln>
      <a:noFill/>
    </a:ln>
  </c:sp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357282226514135"/>
          <c:y val="0"/>
          <c:w val="0.70403387312435028"/>
          <c:h val="0.75792207792207811"/>
        </c:manualLayout>
      </c:layout>
      <c:barChart>
        <c:barDir val="bar"/>
        <c:grouping val="percentStacked"/>
        <c:varyColors val="0"/>
        <c:ser>
          <c:idx val="0"/>
          <c:order val="0"/>
          <c:tx>
            <c:strRef>
              <c:f>'Gênero GSR reanalisado'!$A$2</c:f>
              <c:strCache>
                <c:ptCount val="1"/>
                <c:pt idx="0">
                  <c:v>Enterococcus</c:v>
                </c:pt>
              </c:strCache>
            </c:strRef>
          </c:tx>
          <c:invertIfNegative val="0"/>
          <c:cat>
            <c:strRef>
              <c:f>'Gênero GSR reanalisado'!$B$1:$D$1</c:f>
              <c:strCache>
                <c:ptCount val="3"/>
                <c:pt idx="0">
                  <c:v>0 day</c:v>
                </c:pt>
                <c:pt idx="1">
                  <c:v>7 days</c:v>
                </c:pt>
                <c:pt idx="2">
                  <c:v>120 days</c:v>
                </c:pt>
              </c:strCache>
            </c:strRef>
          </c:cat>
          <c:val>
            <c:numRef>
              <c:f>'Gênero GSR reanalisado'!$B$2:$D$2</c:f>
              <c:numCache>
                <c:formatCode>General</c:formatCode>
                <c:ptCount val="3"/>
                <c:pt idx="0">
                  <c:v>13.8</c:v>
                </c:pt>
                <c:pt idx="1">
                  <c:v>24</c:v>
                </c:pt>
                <c:pt idx="2">
                  <c:v>20.5</c:v>
                </c:pt>
              </c:numCache>
            </c:numRef>
          </c:val>
          <c:extLst xmlns:c16r2="http://schemas.microsoft.com/office/drawing/2015/06/chart">
            <c:ext xmlns:c16="http://schemas.microsoft.com/office/drawing/2014/chart" uri="{C3380CC4-5D6E-409C-BE32-E72D297353CC}">
              <c16:uniqueId val="{00000000-9EE3-4D0E-AABF-14ED6A0CAC6F}"/>
            </c:ext>
          </c:extLst>
        </c:ser>
        <c:ser>
          <c:idx val="1"/>
          <c:order val="1"/>
          <c:tx>
            <c:strRef>
              <c:f>'Gênero GSR reanalisado'!$A$3</c:f>
              <c:strCache>
                <c:ptCount val="1"/>
                <c:pt idx="0">
                  <c:v>Lactobacillus</c:v>
                </c:pt>
              </c:strCache>
            </c:strRef>
          </c:tx>
          <c:invertIfNegative val="0"/>
          <c:cat>
            <c:strRef>
              <c:f>'Gênero GSR reanalisado'!$B$1:$D$1</c:f>
              <c:strCache>
                <c:ptCount val="3"/>
                <c:pt idx="0">
                  <c:v>0 day</c:v>
                </c:pt>
                <c:pt idx="1">
                  <c:v>7 days</c:v>
                </c:pt>
                <c:pt idx="2">
                  <c:v>120 days</c:v>
                </c:pt>
              </c:strCache>
            </c:strRef>
          </c:cat>
          <c:val>
            <c:numRef>
              <c:f>'Gênero GSR reanalisado'!$B$3:$D$3</c:f>
              <c:numCache>
                <c:formatCode>General</c:formatCode>
                <c:ptCount val="3"/>
                <c:pt idx="0">
                  <c:v>9.1</c:v>
                </c:pt>
                <c:pt idx="1">
                  <c:v>11.2</c:v>
                </c:pt>
                <c:pt idx="2">
                  <c:v>6.8</c:v>
                </c:pt>
              </c:numCache>
            </c:numRef>
          </c:val>
          <c:extLst xmlns:c16r2="http://schemas.microsoft.com/office/drawing/2015/06/chart">
            <c:ext xmlns:c16="http://schemas.microsoft.com/office/drawing/2014/chart" uri="{C3380CC4-5D6E-409C-BE32-E72D297353CC}">
              <c16:uniqueId val="{00000001-9EE3-4D0E-AABF-14ED6A0CAC6F}"/>
            </c:ext>
          </c:extLst>
        </c:ser>
        <c:ser>
          <c:idx val="2"/>
          <c:order val="2"/>
          <c:tx>
            <c:strRef>
              <c:f>'Gênero GSR reanalisado'!$A$4</c:f>
              <c:strCache>
                <c:ptCount val="1"/>
                <c:pt idx="0">
                  <c:v>Leuconostoc</c:v>
                </c:pt>
              </c:strCache>
            </c:strRef>
          </c:tx>
          <c:invertIfNegative val="0"/>
          <c:cat>
            <c:strRef>
              <c:f>'Gênero GSR reanalisado'!$B$1:$D$1</c:f>
              <c:strCache>
                <c:ptCount val="3"/>
                <c:pt idx="0">
                  <c:v>0 day</c:v>
                </c:pt>
                <c:pt idx="1">
                  <c:v>7 days</c:v>
                </c:pt>
                <c:pt idx="2">
                  <c:v>120 days</c:v>
                </c:pt>
              </c:strCache>
            </c:strRef>
          </c:cat>
          <c:val>
            <c:numRef>
              <c:f>'Gênero GSR reanalisado'!$B$4:$D$4</c:f>
              <c:numCache>
                <c:formatCode>General</c:formatCode>
                <c:ptCount val="3"/>
                <c:pt idx="0">
                  <c:v>1.3</c:v>
                </c:pt>
                <c:pt idx="1">
                  <c:v>1.3</c:v>
                </c:pt>
                <c:pt idx="2">
                  <c:v>0.1</c:v>
                </c:pt>
              </c:numCache>
            </c:numRef>
          </c:val>
          <c:extLst xmlns:c16r2="http://schemas.microsoft.com/office/drawing/2015/06/chart">
            <c:ext xmlns:c16="http://schemas.microsoft.com/office/drawing/2014/chart" uri="{C3380CC4-5D6E-409C-BE32-E72D297353CC}">
              <c16:uniqueId val="{00000002-9EE3-4D0E-AABF-14ED6A0CAC6F}"/>
            </c:ext>
          </c:extLst>
        </c:ser>
        <c:ser>
          <c:idx val="3"/>
          <c:order val="3"/>
          <c:tx>
            <c:strRef>
              <c:f>'Gênero GSR reanalisado'!$A$5</c:f>
              <c:strCache>
                <c:ptCount val="1"/>
                <c:pt idx="0">
                  <c:v>Lactococcus</c:v>
                </c:pt>
              </c:strCache>
            </c:strRef>
          </c:tx>
          <c:invertIfNegative val="0"/>
          <c:cat>
            <c:strRef>
              <c:f>'Gênero GSR reanalisado'!$B$1:$D$1</c:f>
              <c:strCache>
                <c:ptCount val="3"/>
                <c:pt idx="0">
                  <c:v>0 day</c:v>
                </c:pt>
                <c:pt idx="1">
                  <c:v>7 days</c:v>
                </c:pt>
                <c:pt idx="2">
                  <c:v>120 days</c:v>
                </c:pt>
              </c:strCache>
            </c:strRef>
          </c:cat>
          <c:val>
            <c:numRef>
              <c:f>'Gênero GSR reanalisado'!$B$5:$D$5</c:f>
              <c:numCache>
                <c:formatCode>General</c:formatCode>
                <c:ptCount val="3"/>
                <c:pt idx="0">
                  <c:v>1.4</c:v>
                </c:pt>
                <c:pt idx="1">
                  <c:v>1.2</c:v>
                </c:pt>
                <c:pt idx="2">
                  <c:v>0.1</c:v>
                </c:pt>
              </c:numCache>
            </c:numRef>
          </c:val>
          <c:extLst xmlns:c16r2="http://schemas.microsoft.com/office/drawing/2015/06/chart">
            <c:ext xmlns:c16="http://schemas.microsoft.com/office/drawing/2014/chart" uri="{C3380CC4-5D6E-409C-BE32-E72D297353CC}">
              <c16:uniqueId val="{00000003-9EE3-4D0E-AABF-14ED6A0CAC6F}"/>
            </c:ext>
          </c:extLst>
        </c:ser>
        <c:ser>
          <c:idx val="4"/>
          <c:order val="4"/>
          <c:tx>
            <c:strRef>
              <c:f>'Gênero GSR reanalisado'!$A$6</c:f>
              <c:strCache>
                <c:ptCount val="1"/>
                <c:pt idx="0">
                  <c:v>Clostridium</c:v>
                </c:pt>
              </c:strCache>
            </c:strRef>
          </c:tx>
          <c:invertIfNegative val="0"/>
          <c:cat>
            <c:strRef>
              <c:f>'Gênero GSR reanalisado'!$B$1:$D$1</c:f>
              <c:strCache>
                <c:ptCount val="3"/>
                <c:pt idx="0">
                  <c:v>0 day</c:v>
                </c:pt>
                <c:pt idx="1">
                  <c:v>7 days</c:v>
                </c:pt>
                <c:pt idx="2">
                  <c:v>120 days</c:v>
                </c:pt>
              </c:strCache>
            </c:strRef>
          </c:cat>
          <c:val>
            <c:numRef>
              <c:f>'Gênero GSR reanalisado'!$B$6:$D$6</c:f>
              <c:numCache>
                <c:formatCode>General</c:formatCode>
                <c:ptCount val="3"/>
                <c:pt idx="0">
                  <c:v>19.5</c:v>
                </c:pt>
                <c:pt idx="1">
                  <c:v>12.9</c:v>
                </c:pt>
                <c:pt idx="2">
                  <c:v>37.700000000000003</c:v>
                </c:pt>
              </c:numCache>
            </c:numRef>
          </c:val>
          <c:extLst xmlns:c16r2="http://schemas.microsoft.com/office/drawing/2015/06/chart">
            <c:ext xmlns:c16="http://schemas.microsoft.com/office/drawing/2014/chart" uri="{C3380CC4-5D6E-409C-BE32-E72D297353CC}">
              <c16:uniqueId val="{00000004-9EE3-4D0E-AABF-14ED6A0CAC6F}"/>
            </c:ext>
          </c:extLst>
        </c:ser>
        <c:ser>
          <c:idx val="5"/>
          <c:order val="5"/>
          <c:tx>
            <c:strRef>
              <c:f>'Gênero GSR reanalisado'!$A$7</c:f>
              <c:strCache>
                <c:ptCount val="1"/>
                <c:pt idx="0">
                  <c:v>Acetobacter</c:v>
                </c:pt>
              </c:strCache>
            </c:strRef>
          </c:tx>
          <c:invertIfNegative val="0"/>
          <c:cat>
            <c:strRef>
              <c:f>'Gênero GSR reanalisado'!$B$1:$D$1</c:f>
              <c:strCache>
                <c:ptCount val="3"/>
                <c:pt idx="0">
                  <c:v>0 day</c:v>
                </c:pt>
                <c:pt idx="1">
                  <c:v>7 days</c:v>
                </c:pt>
                <c:pt idx="2">
                  <c:v>120 days</c:v>
                </c:pt>
              </c:strCache>
            </c:strRef>
          </c:cat>
          <c:val>
            <c:numRef>
              <c:f>'Gênero GSR reanalisado'!$B$7:$D$7</c:f>
              <c:numCache>
                <c:formatCode>General</c:formatCode>
                <c:ptCount val="3"/>
                <c:pt idx="0">
                  <c:v>1</c:v>
                </c:pt>
                <c:pt idx="1">
                  <c:v>0.2</c:v>
                </c:pt>
                <c:pt idx="2">
                  <c:v>1.4</c:v>
                </c:pt>
              </c:numCache>
            </c:numRef>
          </c:val>
          <c:extLst xmlns:c16r2="http://schemas.microsoft.com/office/drawing/2015/06/chart">
            <c:ext xmlns:c16="http://schemas.microsoft.com/office/drawing/2014/chart" uri="{C3380CC4-5D6E-409C-BE32-E72D297353CC}">
              <c16:uniqueId val="{00000005-9EE3-4D0E-AABF-14ED6A0CAC6F}"/>
            </c:ext>
          </c:extLst>
        </c:ser>
        <c:ser>
          <c:idx val="6"/>
          <c:order val="6"/>
          <c:tx>
            <c:strRef>
              <c:f>'Gênero GSR reanalisado'!$A$8</c:f>
              <c:strCache>
                <c:ptCount val="1"/>
                <c:pt idx="0">
                  <c:v>Others</c:v>
                </c:pt>
              </c:strCache>
            </c:strRef>
          </c:tx>
          <c:invertIfNegative val="0"/>
          <c:cat>
            <c:strRef>
              <c:f>'Gênero GSR reanalisado'!$B$1:$D$1</c:f>
              <c:strCache>
                <c:ptCount val="3"/>
                <c:pt idx="0">
                  <c:v>0 day</c:v>
                </c:pt>
                <c:pt idx="1">
                  <c:v>7 days</c:v>
                </c:pt>
                <c:pt idx="2">
                  <c:v>120 days</c:v>
                </c:pt>
              </c:strCache>
            </c:strRef>
          </c:cat>
          <c:val>
            <c:numRef>
              <c:f>'Gênero GSR reanalisado'!$B$8:$D$8</c:f>
              <c:numCache>
                <c:formatCode>General</c:formatCode>
                <c:ptCount val="3"/>
                <c:pt idx="0">
                  <c:v>53.900000000000006</c:v>
                </c:pt>
                <c:pt idx="1">
                  <c:v>49.20000000000001</c:v>
                </c:pt>
                <c:pt idx="2">
                  <c:v>33.4</c:v>
                </c:pt>
              </c:numCache>
            </c:numRef>
          </c:val>
          <c:extLst xmlns:c16r2="http://schemas.microsoft.com/office/drawing/2015/06/chart">
            <c:ext xmlns:c16="http://schemas.microsoft.com/office/drawing/2014/chart" uri="{C3380CC4-5D6E-409C-BE32-E72D297353CC}">
              <c16:uniqueId val="{00000006-9EE3-4D0E-AABF-14ED6A0CAC6F}"/>
            </c:ext>
          </c:extLst>
        </c:ser>
        <c:dLbls>
          <c:showLegendKey val="0"/>
          <c:showVal val="0"/>
          <c:showCatName val="0"/>
          <c:showSerName val="0"/>
          <c:showPercent val="0"/>
          <c:showBubbleSize val="0"/>
        </c:dLbls>
        <c:gapWidth val="150"/>
        <c:overlap val="100"/>
        <c:axId val="144894760"/>
        <c:axId val="144895152"/>
      </c:barChart>
      <c:catAx>
        <c:axId val="144894760"/>
        <c:scaling>
          <c:orientation val="minMax"/>
        </c:scaling>
        <c:delete val="0"/>
        <c:axPos val="l"/>
        <c:numFmt formatCode="General" sourceLinked="0"/>
        <c:majorTickMark val="out"/>
        <c:minorTickMark val="none"/>
        <c:tickLblPos val="nextTo"/>
        <c:txPr>
          <a:bodyPr/>
          <a:lstStyle/>
          <a:p>
            <a:pPr>
              <a:defRPr sz="1600" b="1">
                <a:latin typeface="Times New Roman" panose="02020603050405020304" pitchFamily="18" charset="0"/>
                <a:cs typeface="Times New Roman" panose="02020603050405020304" pitchFamily="18" charset="0"/>
              </a:defRPr>
            </a:pPr>
            <a:endParaRPr lang="pt-BR"/>
          </a:p>
        </c:txPr>
        <c:crossAx val="144895152"/>
        <c:crosses val="autoZero"/>
        <c:auto val="1"/>
        <c:lblAlgn val="ctr"/>
        <c:lblOffset val="100"/>
        <c:noMultiLvlLbl val="0"/>
      </c:catAx>
      <c:valAx>
        <c:axId val="144895152"/>
        <c:scaling>
          <c:orientation val="minMax"/>
        </c:scaling>
        <c:delete val="0"/>
        <c:axPos val="b"/>
        <c:numFmt formatCode="0%" sourceLinked="1"/>
        <c:majorTickMark val="out"/>
        <c:minorTickMark val="none"/>
        <c:tickLblPos val="nextTo"/>
        <c:txPr>
          <a:bodyPr/>
          <a:lstStyle/>
          <a:p>
            <a:pPr>
              <a:defRPr sz="1600" b="1">
                <a:latin typeface="Times New Roman" panose="02020603050405020304" pitchFamily="18" charset="0"/>
                <a:cs typeface="Times New Roman" panose="02020603050405020304" pitchFamily="18" charset="0"/>
              </a:defRPr>
            </a:pPr>
            <a:endParaRPr lang="pt-BR"/>
          </a:p>
        </c:txPr>
        <c:crossAx val="144894760"/>
        <c:crosses val="autoZero"/>
        <c:crossBetween val="between"/>
      </c:valAx>
    </c:plotArea>
    <c:plotVisOnly val="1"/>
    <c:dispBlanksAs val="gap"/>
    <c:showDLblsOverMax val="0"/>
  </c:chart>
  <c:spPr>
    <a:ln>
      <a:no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85316609167853"/>
          <c:y val="0.14301308525182088"/>
          <c:w val="0.86522208457965555"/>
          <c:h val="0.7205211236072806"/>
        </c:manualLayout>
      </c:layout>
      <c:barChart>
        <c:barDir val="col"/>
        <c:grouping val="clustered"/>
        <c:varyColors val="0"/>
        <c:ser>
          <c:idx val="0"/>
          <c:order val="0"/>
          <c:spPr>
            <a:pattFill prst="pct20">
              <a:fgClr>
                <a:schemeClr val="tx1">
                  <a:lumMod val="75000"/>
                  <a:lumOff val="25000"/>
                </a:schemeClr>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Plan3!$B$20:$H$20</c:f>
              <c:strCache>
                <c:ptCount val="7"/>
                <c:pt idx="0">
                  <c:v>Ácido Lático (2,1% MS)</c:v>
                </c:pt>
                <c:pt idx="1">
                  <c:v>Ácido Acético (0,4% MS)</c:v>
                </c:pt>
                <c:pt idx="2">
                  <c:v>Ácido Butírico (5,8 mg/kg)</c:v>
                </c:pt>
                <c:pt idx="3">
                  <c:v>Etanol (0,6% MS) </c:v>
                </c:pt>
                <c:pt idx="4">
                  <c:v>pH (4,2)</c:v>
                </c:pt>
                <c:pt idx="5">
                  <c:v>Perdas fermentativas (3,2%)</c:v>
                </c:pt>
                <c:pt idx="6">
                  <c:v>Prolamina (2,8% MS)</c:v>
                </c:pt>
              </c:strCache>
            </c:strRef>
          </c:cat>
          <c:val>
            <c:numRef>
              <c:f>Plan3!$B$21:$H$21</c:f>
              <c:numCache>
                <c:formatCode>0.0</c:formatCode>
                <c:ptCount val="7"/>
                <c:pt idx="0">
                  <c:v>-42.535195820922425</c:v>
                </c:pt>
                <c:pt idx="1">
                  <c:v>-20.91325897166984</c:v>
                </c:pt>
                <c:pt idx="2">
                  <c:v>101</c:v>
                </c:pt>
                <c:pt idx="3">
                  <c:v>90.421428511530081</c:v>
                </c:pt>
                <c:pt idx="4">
                  <c:v>13.291517323775372</c:v>
                </c:pt>
                <c:pt idx="5">
                  <c:v>101</c:v>
                </c:pt>
                <c:pt idx="6">
                  <c:v>8.0273059930578015</c:v>
                </c:pt>
              </c:numCache>
            </c:numRef>
          </c:val>
          <c:extLst xmlns:c16r2="http://schemas.microsoft.com/office/drawing/2015/06/chart">
            <c:ext xmlns:c16="http://schemas.microsoft.com/office/drawing/2014/chart" uri="{C3380CC4-5D6E-409C-BE32-E72D297353CC}">
              <c16:uniqueId val="{00000000-4803-44C9-8133-B0BF38F697F2}"/>
            </c:ext>
          </c:extLst>
        </c:ser>
        <c:dLbls>
          <c:showLegendKey val="0"/>
          <c:showVal val="0"/>
          <c:showCatName val="0"/>
          <c:showSerName val="0"/>
          <c:showPercent val="0"/>
          <c:showBubbleSize val="0"/>
        </c:dLbls>
        <c:gapWidth val="219"/>
        <c:overlap val="-27"/>
        <c:axId val="190583000"/>
        <c:axId val="190578688"/>
      </c:barChart>
      <c:catAx>
        <c:axId val="190583000"/>
        <c:scaling>
          <c:orientation val="minMax"/>
        </c:scaling>
        <c:delete val="0"/>
        <c:axPos val="b"/>
        <c:numFmt formatCode="General" sourceLinked="1"/>
        <c:majorTickMark val="out"/>
        <c:minorTickMark val="none"/>
        <c:tickLblPos val="nextTo"/>
        <c:spPr>
          <a:noFill/>
          <a:ln w="317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ln>
                  <a:noFill/>
                </a:ln>
                <a:noFill/>
                <a:latin typeface="+mn-lt"/>
                <a:ea typeface="+mn-ea"/>
                <a:cs typeface="+mn-cs"/>
              </a:defRPr>
            </a:pPr>
            <a:endParaRPr lang="pt-BR"/>
          </a:p>
        </c:txPr>
        <c:crossAx val="190578688"/>
        <c:crosses val="autoZero"/>
        <c:auto val="1"/>
        <c:lblAlgn val="ctr"/>
        <c:lblOffset val="100"/>
        <c:noMultiLvlLbl val="0"/>
      </c:catAx>
      <c:valAx>
        <c:axId val="190578688"/>
        <c:scaling>
          <c:orientation val="minMax"/>
          <c:max val="100"/>
          <c:min val="-50"/>
        </c:scaling>
        <c:delete val="0"/>
        <c:axPos val="l"/>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pt-BR" sz="1600" b="1" dirty="0" err="1">
                    <a:solidFill>
                      <a:sysClr val="windowText" lastClr="000000"/>
                    </a:solidFill>
                  </a:rPr>
                  <a:t>Relative</a:t>
                </a:r>
                <a:r>
                  <a:rPr lang="pt-BR" sz="1600" b="1" baseline="0" dirty="0">
                    <a:solidFill>
                      <a:sysClr val="windowText" lastClr="000000"/>
                    </a:solidFill>
                  </a:rPr>
                  <a:t> </a:t>
                </a:r>
                <a:r>
                  <a:rPr lang="pt-BR" sz="1600" b="1" baseline="0" dirty="0" err="1">
                    <a:solidFill>
                      <a:sysClr val="windowText" lastClr="000000"/>
                    </a:solidFill>
                  </a:rPr>
                  <a:t>variation</a:t>
                </a:r>
                <a:r>
                  <a:rPr lang="pt-BR" sz="1600" b="1" baseline="0" dirty="0">
                    <a:solidFill>
                      <a:sysClr val="windowText" lastClr="000000"/>
                    </a:solidFill>
                  </a:rPr>
                  <a:t> </a:t>
                </a:r>
                <a:r>
                  <a:rPr lang="pt-BR" sz="1600" b="1" baseline="0" dirty="0" err="1">
                    <a:solidFill>
                      <a:sysClr val="windowText" lastClr="000000"/>
                    </a:solidFill>
                  </a:rPr>
                  <a:t>Rehydrated</a:t>
                </a:r>
                <a:r>
                  <a:rPr lang="pt-BR" sz="1600" b="1" baseline="0" dirty="0">
                    <a:solidFill>
                      <a:sysClr val="windowText" lastClr="000000"/>
                    </a:solidFill>
                  </a:rPr>
                  <a:t> </a:t>
                </a:r>
                <a:r>
                  <a:rPr lang="pt-BR" sz="1600" b="1" baseline="0" dirty="0" err="1">
                    <a:solidFill>
                      <a:sysClr val="windowText" lastClr="000000"/>
                    </a:solidFill>
                  </a:rPr>
                  <a:t>vs</a:t>
                </a:r>
                <a:r>
                  <a:rPr lang="pt-BR" sz="1600" b="1" baseline="0" dirty="0">
                    <a:solidFill>
                      <a:sysClr val="windowText" lastClr="000000"/>
                    </a:solidFill>
                  </a:rPr>
                  <a:t> HMG (%)</a:t>
                </a:r>
                <a:endParaRPr lang="pt-BR" sz="1600" b="1" dirty="0">
                  <a:solidFill>
                    <a:sysClr val="windowText" lastClr="000000"/>
                  </a:solidFill>
                </a:endParaRPr>
              </a:p>
            </c:rich>
          </c:tx>
          <c:layout>
            <c:manualLayout>
              <c:xMode val="edge"/>
              <c:yMode val="edge"/>
              <c:x val="3.0599434860010086E-2"/>
              <c:y val="0.1097364372103215"/>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pt-BR"/>
            </a:p>
          </c:txPr>
        </c:title>
        <c:numFmt formatCode="0" sourceLinked="0"/>
        <c:majorTickMark val="none"/>
        <c:minorTickMark val="none"/>
        <c:tickLblPos val="nextTo"/>
        <c:spPr>
          <a:noFill/>
          <a:ln w="31750">
            <a:solidFill>
              <a:schemeClr val="tx1"/>
            </a:solid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pt-BR"/>
          </a:p>
        </c:txPr>
        <c:crossAx val="19058300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1.emf"/></Relationships>
</file>

<file path=ppt/drawings/drawing1.xml><?xml version="1.0" encoding="utf-8"?>
<c:userShapes xmlns:c="http://schemas.openxmlformats.org/drawingml/2006/chart">
  <cdr:relSizeAnchor xmlns:cdr="http://schemas.openxmlformats.org/drawingml/2006/chartDrawing">
    <cdr:from>
      <cdr:x>0.16346</cdr:x>
      <cdr:y>0.10907</cdr:y>
    </cdr:from>
    <cdr:to>
      <cdr:x>0.24038</cdr:x>
      <cdr:y>0.16655</cdr:y>
    </cdr:to>
    <cdr:sp macro="" textlink="">
      <cdr:nvSpPr>
        <cdr:cNvPr id="2" name="CaixaDeTexto 1"/>
        <cdr:cNvSpPr txBox="1"/>
      </cdr:nvSpPr>
      <cdr:spPr>
        <a:xfrm xmlns:a="http://schemas.openxmlformats.org/drawingml/2006/main">
          <a:off x="1224136" y="546551"/>
          <a:ext cx="576064"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BR" sz="1600" b="1" dirty="0" smtClean="0">
              <a:solidFill>
                <a:srgbClr val="00B050"/>
              </a:solidFill>
            </a:rPr>
            <a:t>FDN</a:t>
          </a:r>
          <a:endParaRPr lang="pt-BR" sz="1600" b="1" dirty="0">
            <a:solidFill>
              <a:srgbClr val="00B050"/>
            </a:solidFill>
          </a:endParaRPr>
        </a:p>
      </cdr:txBody>
    </cdr:sp>
  </cdr:relSizeAnchor>
  <cdr:relSizeAnchor xmlns:cdr="http://schemas.openxmlformats.org/drawingml/2006/chartDrawing">
    <cdr:from>
      <cdr:x>0.76923</cdr:x>
      <cdr:y>0.04353</cdr:y>
    </cdr:from>
    <cdr:to>
      <cdr:x>0.84615</cdr:x>
      <cdr:y>0.10101</cdr:y>
    </cdr:to>
    <cdr:sp macro="" textlink="">
      <cdr:nvSpPr>
        <cdr:cNvPr id="3" name="CaixaDeTexto 1"/>
        <cdr:cNvSpPr txBox="1"/>
      </cdr:nvSpPr>
      <cdr:spPr>
        <a:xfrm xmlns:a="http://schemas.openxmlformats.org/drawingml/2006/main">
          <a:off x="5760640" y="218142"/>
          <a:ext cx="576064"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600" b="1" dirty="0" smtClean="0">
              <a:solidFill>
                <a:srgbClr val="0070C0"/>
              </a:solidFill>
            </a:rPr>
            <a:t>NDT</a:t>
          </a:r>
          <a:endParaRPr lang="pt-BR" sz="1600" b="1" dirty="0">
            <a:solidFill>
              <a:srgbClr val="0070C0"/>
            </a:solidFill>
          </a:endParaRPr>
        </a:p>
      </cdr:txBody>
    </cdr:sp>
  </cdr:relSizeAnchor>
  <cdr:relSizeAnchor xmlns:cdr="http://schemas.openxmlformats.org/drawingml/2006/chartDrawing">
    <cdr:from>
      <cdr:x>0.72115</cdr:x>
      <cdr:y>0.41084</cdr:y>
    </cdr:from>
    <cdr:to>
      <cdr:x>0.82692</cdr:x>
      <cdr:y>0.46832</cdr:y>
    </cdr:to>
    <cdr:sp macro="" textlink="">
      <cdr:nvSpPr>
        <cdr:cNvPr id="4" name="CaixaDeTexto 1"/>
        <cdr:cNvSpPr txBox="1"/>
      </cdr:nvSpPr>
      <cdr:spPr>
        <a:xfrm xmlns:a="http://schemas.openxmlformats.org/drawingml/2006/main">
          <a:off x="5400600" y="2058719"/>
          <a:ext cx="792088"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600" b="1" dirty="0" smtClean="0">
              <a:solidFill>
                <a:schemeClr val="accent2">
                  <a:lumMod val="75000"/>
                </a:schemeClr>
              </a:solidFill>
            </a:rPr>
            <a:t>Amido</a:t>
          </a:r>
          <a:endParaRPr lang="pt-BR" sz="1600" b="1" dirty="0">
            <a:solidFill>
              <a:schemeClr val="accent2">
                <a:lumMod val="75000"/>
              </a:schemeClr>
            </a:solidFill>
          </a:endParaRPr>
        </a:p>
      </cdr:txBody>
    </cdr:sp>
  </cdr:relSizeAnchor>
  <cdr:relSizeAnchor xmlns:cdr="http://schemas.openxmlformats.org/drawingml/2006/chartDrawing">
    <cdr:from>
      <cdr:x>0.89423</cdr:x>
      <cdr:y>0.52579</cdr:y>
    </cdr:from>
    <cdr:to>
      <cdr:x>0.95697</cdr:x>
      <cdr:y>0.58327</cdr:y>
    </cdr:to>
    <cdr:sp macro="" textlink="">
      <cdr:nvSpPr>
        <cdr:cNvPr id="5" name="CaixaDeTexto 4"/>
        <cdr:cNvSpPr txBox="1"/>
      </cdr:nvSpPr>
      <cdr:spPr>
        <a:xfrm xmlns:a="http://schemas.openxmlformats.org/drawingml/2006/main">
          <a:off x="6696743" y="2634783"/>
          <a:ext cx="469857"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BR" sz="1600" b="1" dirty="0" smtClean="0">
              <a:solidFill>
                <a:srgbClr val="00B050"/>
              </a:solidFill>
            </a:rPr>
            <a:t>26</a:t>
          </a:r>
          <a:endParaRPr lang="pt-BR" sz="1600" b="1" dirty="0">
            <a:solidFill>
              <a:srgbClr val="00B050"/>
            </a:solidFill>
          </a:endParaRPr>
        </a:p>
      </cdr:txBody>
    </cdr:sp>
  </cdr:relSizeAnchor>
  <cdr:relSizeAnchor xmlns:cdr="http://schemas.openxmlformats.org/drawingml/2006/chartDrawing">
    <cdr:from>
      <cdr:x>0.89423</cdr:x>
      <cdr:y>0.7126</cdr:y>
    </cdr:from>
    <cdr:to>
      <cdr:x>0.95697</cdr:x>
      <cdr:y>0.77008</cdr:y>
    </cdr:to>
    <cdr:sp macro="" textlink="">
      <cdr:nvSpPr>
        <cdr:cNvPr id="6" name="CaixaDeTexto 1"/>
        <cdr:cNvSpPr txBox="1"/>
      </cdr:nvSpPr>
      <cdr:spPr>
        <a:xfrm xmlns:a="http://schemas.openxmlformats.org/drawingml/2006/main">
          <a:off x="6696744" y="3570887"/>
          <a:ext cx="469857"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600" b="1" dirty="0" smtClean="0">
              <a:solidFill>
                <a:srgbClr val="FFC000"/>
              </a:solidFill>
            </a:rPr>
            <a:t>16</a:t>
          </a:r>
          <a:endParaRPr lang="pt-BR" sz="1600" b="1" dirty="0">
            <a:solidFill>
              <a:srgbClr val="FFC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0.22836</cdr:x>
      <cdr:y>0.59257</cdr:y>
    </cdr:from>
    <cdr:to>
      <cdr:x>0.49441</cdr:x>
      <cdr:y>0.74533</cdr:y>
    </cdr:to>
    <cdr:sp macro="" textlink="">
      <cdr:nvSpPr>
        <cdr:cNvPr id="2" name="Elipse 1"/>
        <cdr:cNvSpPr/>
      </cdr:nvSpPr>
      <cdr:spPr>
        <a:xfrm xmlns:a="http://schemas.openxmlformats.org/drawingml/2006/main" rot="20243142">
          <a:off x="1792344" y="2914139"/>
          <a:ext cx="2088232" cy="751215"/>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pt-BR">
            <a:ln>
              <a:solidFill>
                <a:srgbClr val="FF0000"/>
              </a:solidFill>
            </a:ln>
            <a:noFill/>
          </a:endParaRPr>
        </a:p>
      </cdr:txBody>
    </cdr:sp>
  </cdr:relSizeAnchor>
  <cdr:relSizeAnchor xmlns:cdr="http://schemas.openxmlformats.org/drawingml/2006/chartDrawing">
    <cdr:from>
      <cdr:x>0.60365</cdr:x>
      <cdr:y>0.523</cdr:y>
    </cdr:from>
    <cdr:to>
      <cdr:x>0.86971</cdr:x>
      <cdr:y>0.67576</cdr:y>
    </cdr:to>
    <cdr:sp macro="" textlink="">
      <cdr:nvSpPr>
        <cdr:cNvPr id="3" name="Elipse 2"/>
        <cdr:cNvSpPr/>
      </cdr:nvSpPr>
      <cdr:spPr>
        <a:xfrm xmlns:a="http://schemas.openxmlformats.org/drawingml/2006/main" rot="19018533">
          <a:off x="4737983" y="2572009"/>
          <a:ext cx="2088232" cy="751216"/>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pt-BR">
            <a:ln>
              <a:solidFill>
                <a:srgbClr val="FF0000"/>
              </a:solidFill>
            </a:ln>
            <a:no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0.09856</cdr:x>
      <cdr:y>0.2653</cdr:y>
    </cdr:from>
    <cdr:to>
      <cdr:x>0.14784</cdr:x>
      <cdr:y>0.33197</cdr:y>
    </cdr:to>
    <cdr:sp macro="" textlink="">
      <cdr:nvSpPr>
        <cdr:cNvPr id="2" name="CaixaDeTexto 1"/>
        <cdr:cNvSpPr txBox="1"/>
      </cdr:nvSpPr>
      <cdr:spPr>
        <a:xfrm xmlns:a="http://schemas.openxmlformats.org/drawingml/2006/main">
          <a:off x="864097" y="1146224"/>
          <a:ext cx="43204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t-BR" sz="1100" dirty="0"/>
        </a:p>
      </cdr:txBody>
    </cdr:sp>
  </cdr:relSizeAnchor>
  <cdr:relSizeAnchor xmlns:cdr="http://schemas.openxmlformats.org/drawingml/2006/chartDrawing">
    <cdr:from>
      <cdr:x>0.08214</cdr:x>
      <cdr:y>0.2653</cdr:y>
    </cdr:from>
    <cdr:to>
      <cdr:x>0.13161</cdr:x>
      <cdr:y>0.33654</cdr:y>
    </cdr:to>
    <cdr:sp macro="" textlink="">
      <cdr:nvSpPr>
        <cdr:cNvPr id="6" name="CaixaDeTexto 1"/>
        <cdr:cNvSpPr txBox="1"/>
      </cdr:nvSpPr>
      <cdr:spPr>
        <a:xfrm xmlns:a="http://schemas.openxmlformats.org/drawingml/2006/main">
          <a:off x="720081" y="1146224"/>
          <a:ext cx="433764"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pt-BR" sz="1400" b="1" dirty="0" smtClean="0">
              <a:solidFill>
                <a:srgbClr val="FF0000"/>
              </a:solidFill>
            </a:rPr>
            <a:t>66</a:t>
          </a:r>
          <a:endParaRPr lang="pt-BR" sz="1400" b="1" dirty="0">
            <a:solidFill>
              <a:srgbClr val="FF0000"/>
            </a:solidFill>
          </a:endParaRPr>
        </a:p>
      </cdr:txBody>
    </cdr:sp>
  </cdr:relSizeAnchor>
  <cdr:relSizeAnchor xmlns:cdr="http://schemas.openxmlformats.org/drawingml/2006/chartDrawing">
    <cdr:from>
      <cdr:x>0.1807</cdr:x>
      <cdr:y>0.24863</cdr:y>
    </cdr:from>
    <cdr:to>
      <cdr:x>0.23018</cdr:x>
      <cdr:y>0.31987</cdr:y>
    </cdr:to>
    <cdr:sp macro="" textlink="">
      <cdr:nvSpPr>
        <cdr:cNvPr id="7" name="CaixaDeTexto 1"/>
        <cdr:cNvSpPr txBox="1"/>
      </cdr:nvSpPr>
      <cdr:spPr>
        <a:xfrm xmlns:a="http://schemas.openxmlformats.org/drawingml/2006/main">
          <a:off x="1584177" y="1074216"/>
          <a:ext cx="433764"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400" b="1" dirty="0" smtClean="0">
              <a:solidFill>
                <a:srgbClr val="FF0000"/>
              </a:solidFill>
            </a:rPr>
            <a:t>69</a:t>
          </a:r>
          <a:endParaRPr lang="pt-BR" sz="1400" b="1" dirty="0">
            <a:solidFill>
              <a:srgbClr val="FF0000"/>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0.19828</cdr:x>
      <cdr:y>0.82609</cdr:y>
    </cdr:from>
    <cdr:to>
      <cdr:x>0.81034</cdr:x>
      <cdr:y>0.89855</cdr:y>
    </cdr:to>
    <cdr:sp macro="" textlink="">
      <cdr:nvSpPr>
        <cdr:cNvPr id="2" name="CaixaDeTexto 1"/>
        <cdr:cNvSpPr txBox="1"/>
      </cdr:nvSpPr>
      <cdr:spPr>
        <a:xfrm xmlns:a="http://schemas.openxmlformats.org/drawingml/2006/main">
          <a:off x="1656184" y="4104456"/>
          <a:ext cx="5112568" cy="36004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pt-BR" sz="1400" b="1" dirty="0">
              <a:solidFill>
                <a:schemeClr val="tx1"/>
              </a:solidFill>
            </a:rPr>
            <a:t>97 </a:t>
          </a:r>
          <a:r>
            <a:rPr lang="pt-BR" sz="1400" b="1" dirty="0" err="1">
              <a:solidFill>
                <a:schemeClr val="tx1"/>
              </a:solidFill>
            </a:rPr>
            <a:t>days</a:t>
          </a:r>
          <a:r>
            <a:rPr lang="pt-BR" sz="1400" b="1" dirty="0">
              <a:solidFill>
                <a:schemeClr val="tx1"/>
              </a:solidFill>
            </a:rPr>
            <a:t>                     113- 120 </a:t>
          </a:r>
          <a:r>
            <a:rPr lang="pt-BR" sz="1400" b="1" dirty="0" err="1">
              <a:solidFill>
                <a:schemeClr val="tx1"/>
              </a:solidFill>
            </a:rPr>
            <a:t>days</a:t>
          </a:r>
          <a:r>
            <a:rPr lang="pt-BR" sz="1400" b="1" dirty="0">
              <a:solidFill>
                <a:schemeClr val="tx1"/>
              </a:solidFill>
            </a:rPr>
            <a:t>                 135-142 </a:t>
          </a:r>
          <a:r>
            <a:rPr lang="pt-BR" sz="1400" b="1" dirty="0" err="1">
              <a:solidFill>
                <a:schemeClr val="tx1"/>
              </a:solidFill>
            </a:rPr>
            <a:t>days</a:t>
          </a:r>
          <a:endParaRPr lang="pt-BR" sz="1400" b="1" dirty="0">
            <a:solidFill>
              <a:schemeClr val="tx1"/>
            </a:solidFill>
          </a:endParaRPr>
        </a:p>
        <a:p xmlns:a="http://schemas.openxmlformats.org/drawingml/2006/main">
          <a:endParaRPr lang="pt-BR" sz="1400" dirty="0">
            <a:solidFill>
              <a:schemeClr val="tx1"/>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0.19986</cdr:x>
      <cdr:y>0.90403</cdr:y>
    </cdr:from>
    <cdr:to>
      <cdr:x>0.92557</cdr:x>
      <cdr:y>0.99301</cdr:y>
    </cdr:to>
    <cdr:sp macro="" textlink="">
      <cdr:nvSpPr>
        <cdr:cNvPr id="2" name="TextBox 1">
          <a:extLst xmlns:a="http://schemas.openxmlformats.org/drawingml/2006/main">
            <a:ext uri="{FF2B5EF4-FFF2-40B4-BE49-F238E27FC236}">
              <a16:creationId xmlns:a16="http://schemas.microsoft.com/office/drawing/2014/main" xmlns="" id="{F2A55599-8661-4593-BA8E-1CAFF5389631}"/>
            </a:ext>
          </a:extLst>
        </cdr:cNvPr>
        <cdr:cNvSpPr txBox="1"/>
      </cdr:nvSpPr>
      <cdr:spPr>
        <a:xfrm xmlns:a="http://schemas.openxmlformats.org/drawingml/2006/main" rot="10800000" flipV="1">
          <a:off x="901800" y="2929396"/>
          <a:ext cx="3274598" cy="288309"/>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pt-BR" sz="1100" b="1" dirty="0" smtClean="0">
              <a:solidFill>
                <a:schemeClr val="tx1"/>
              </a:solidFill>
            </a:rPr>
            <a:t>97 </a:t>
          </a:r>
          <a:r>
            <a:rPr lang="pt-BR" sz="1100" b="1" dirty="0" err="1" smtClean="0">
              <a:solidFill>
                <a:schemeClr val="tx1"/>
              </a:solidFill>
            </a:rPr>
            <a:t>days</a:t>
          </a:r>
          <a:r>
            <a:rPr lang="pt-BR" sz="1100" b="1" dirty="0" smtClean="0">
              <a:solidFill>
                <a:schemeClr val="tx1"/>
              </a:solidFill>
            </a:rPr>
            <a:t>                     113- 120 </a:t>
          </a:r>
          <a:r>
            <a:rPr lang="pt-BR" sz="1100" b="1" dirty="0" err="1" smtClean="0">
              <a:solidFill>
                <a:schemeClr val="tx1"/>
              </a:solidFill>
            </a:rPr>
            <a:t>days</a:t>
          </a:r>
          <a:r>
            <a:rPr lang="pt-BR" sz="1100" b="1" dirty="0" smtClean="0">
              <a:solidFill>
                <a:schemeClr val="tx1"/>
              </a:solidFill>
            </a:rPr>
            <a:t>                 135-142 </a:t>
          </a:r>
          <a:r>
            <a:rPr lang="pt-BR" sz="1100" b="1" dirty="0" err="1" smtClean="0">
              <a:solidFill>
                <a:schemeClr val="tx1"/>
              </a:solidFill>
            </a:rPr>
            <a:t>days</a:t>
          </a:r>
          <a:endParaRPr lang="pt-BR" sz="1100" b="1"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788FEE-2FFA-4291-83FC-ACF337E83B50}" type="datetimeFigureOut">
              <a:rPr lang="pt-BR" smtClean="0"/>
              <a:pPr/>
              <a:t>24/04/2022</a:t>
            </a:fld>
            <a:endParaRPr lang="pt-BR"/>
          </a:p>
        </p:txBody>
      </p:sp>
      <p:sp>
        <p:nvSpPr>
          <p:cNvPr id="4" name="Espaço Reservado para Imagem de Slide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D28ADF-EE18-46C5-BD77-76A44214D1F9}" type="slidenum">
              <a:rPr lang="pt-BR" smtClean="0"/>
              <a:pPr/>
              <a:t>‹nº›</a:t>
            </a:fld>
            <a:endParaRPr lang="pt-BR"/>
          </a:p>
        </p:txBody>
      </p:sp>
    </p:spTree>
    <p:extLst>
      <p:ext uri="{BB962C8B-B14F-4D97-AF65-F5344CB8AC3E}">
        <p14:creationId xmlns:p14="http://schemas.microsoft.com/office/powerpoint/2010/main" val="2420901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8B7733A-CA87-41A4-9591-AFDF964D7AEC}" type="slidenum">
              <a:rPr lang="pt-BR" smtClean="0"/>
              <a:pPr/>
              <a:t>6</a:t>
            </a:fld>
            <a:endParaRPr lang="pt-BR"/>
          </a:p>
        </p:txBody>
      </p:sp>
    </p:spTree>
    <p:extLst>
      <p:ext uri="{BB962C8B-B14F-4D97-AF65-F5344CB8AC3E}">
        <p14:creationId xmlns:p14="http://schemas.microsoft.com/office/powerpoint/2010/main" val="3989788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34</a:t>
            </a:fld>
            <a:endParaRPr lang="pt-BR"/>
          </a:p>
        </p:txBody>
      </p:sp>
    </p:spTree>
    <p:extLst>
      <p:ext uri="{BB962C8B-B14F-4D97-AF65-F5344CB8AC3E}">
        <p14:creationId xmlns:p14="http://schemas.microsoft.com/office/powerpoint/2010/main" val="185940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pPr/>
              <a:t>36</a:t>
            </a:fld>
            <a:endParaRPr lang="pt-BR"/>
          </a:p>
        </p:txBody>
      </p:sp>
    </p:spTree>
    <p:extLst>
      <p:ext uri="{BB962C8B-B14F-4D97-AF65-F5344CB8AC3E}">
        <p14:creationId xmlns:p14="http://schemas.microsoft.com/office/powerpoint/2010/main" val="154299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pPr/>
              <a:t>37</a:t>
            </a:fld>
            <a:endParaRPr lang="pt-BR"/>
          </a:p>
        </p:txBody>
      </p:sp>
    </p:spTree>
    <p:extLst>
      <p:ext uri="{BB962C8B-B14F-4D97-AF65-F5344CB8AC3E}">
        <p14:creationId xmlns:p14="http://schemas.microsoft.com/office/powerpoint/2010/main" val="807559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pPr/>
              <a:t>38</a:t>
            </a:fld>
            <a:endParaRPr lang="pt-BR"/>
          </a:p>
        </p:txBody>
      </p:sp>
    </p:spTree>
    <p:extLst>
      <p:ext uri="{BB962C8B-B14F-4D97-AF65-F5344CB8AC3E}">
        <p14:creationId xmlns:p14="http://schemas.microsoft.com/office/powerpoint/2010/main" val="3646962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pPr/>
              <a:t>39</a:t>
            </a:fld>
            <a:endParaRPr lang="pt-BR"/>
          </a:p>
        </p:txBody>
      </p:sp>
    </p:spTree>
    <p:extLst>
      <p:ext uri="{BB962C8B-B14F-4D97-AF65-F5344CB8AC3E}">
        <p14:creationId xmlns:p14="http://schemas.microsoft.com/office/powerpoint/2010/main" val="1111773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42</a:t>
            </a:fld>
            <a:endParaRPr lang="pt-BR"/>
          </a:p>
        </p:txBody>
      </p:sp>
    </p:spTree>
    <p:extLst>
      <p:ext uri="{BB962C8B-B14F-4D97-AF65-F5344CB8AC3E}">
        <p14:creationId xmlns:p14="http://schemas.microsoft.com/office/powerpoint/2010/main" val="3532854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93A3CF82-E9A3-4EEC-964D-F1EB991C1ACA}" type="slidenum">
              <a:rPr lang="pt-BR" smtClean="0"/>
              <a:pPr/>
              <a:t>44</a:t>
            </a:fld>
            <a:endParaRPr lang="pt-BR"/>
          </a:p>
        </p:txBody>
      </p:sp>
    </p:spTree>
    <p:extLst>
      <p:ext uri="{BB962C8B-B14F-4D97-AF65-F5344CB8AC3E}">
        <p14:creationId xmlns:p14="http://schemas.microsoft.com/office/powerpoint/2010/main" val="3330376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171450" indent="-171450">
              <a:buFontTx/>
              <a:buChar char="-"/>
            </a:pPr>
            <a:endParaRPr lang="pt-BR" dirty="0"/>
          </a:p>
        </p:txBody>
      </p:sp>
      <p:sp>
        <p:nvSpPr>
          <p:cNvPr id="4" name="Slide Number Placeholder 3"/>
          <p:cNvSpPr>
            <a:spLocks noGrp="1"/>
          </p:cNvSpPr>
          <p:nvPr>
            <p:ph type="sldNum" sz="quarter" idx="10"/>
          </p:nvPr>
        </p:nvSpPr>
        <p:spPr/>
        <p:txBody>
          <a:bodyPr/>
          <a:lstStyle/>
          <a:p>
            <a:fld id="{93A3CF82-E9A3-4EEC-964D-F1EB991C1ACA}" type="slidenum">
              <a:rPr lang="pt-BR" smtClean="0">
                <a:solidFill>
                  <a:prstClr val="black"/>
                </a:solidFill>
              </a:rPr>
              <a:pPr/>
              <a:t>45</a:t>
            </a:fld>
            <a:endParaRPr lang="pt-BR">
              <a:solidFill>
                <a:prstClr val="black"/>
              </a:solidFill>
            </a:endParaRPr>
          </a:p>
        </p:txBody>
      </p:sp>
    </p:spTree>
    <p:extLst>
      <p:ext uri="{BB962C8B-B14F-4D97-AF65-F5344CB8AC3E}">
        <p14:creationId xmlns:p14="http://schemas.microsoft.com/office/powerpoint/2010/main" val="3943764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93A3CF82-E9A3-4EEC-964D-F1EB991C1ACA}" type="slidenum">
              <a:rPr lang="pt-BR" smtClean="0">
                <a:solidFill>
                  <a:prstClr val="black"/>
                </a:solidFill>
              </a:rPr>
              <a:pPr/>
              <a:t>46</a:t>
            </a:fld>
            <a:endParaRPr lang="pt-BR">
              <a:solidFill>
                <a:prstClr val="black"/>
              </a:solidFill>
            </a:endParaRPr>
          </a:p>
        </p:txBody>
      </p:sp>
    </p:spTree>
    <p:extLst>
      <p:ext uri="{BB962C8B-B14F-4D97-AF65-F5344CB8AC3E}">
        <p14:creationId xmlns:p14="http://schemas.microsoft.com/office/powerpoint/2010/main" val="291941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171450" indent="-171450">
              <a:buFontTx/>
              <a:buChar char="-"/>
            </a:pPr>
            <a:endParaRPr lang="pt-BR"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3A3CF82-E9A3-4EEC-964D-F1EB991C1ACA}" type="slidenum">
              <a:rPr lang="pt-BR" smtClean="0">
                <a:solidFill>
                  <a:prstClr val="black"/>
                </a:solidFill>
              </a:rPr>
              <a:pPr/>
              <a:t>48</a:t>
            </a:fld>
            <a:endParaRPr lang="pt-BR">
              <a:solidFill>
                <a:prstClr val="black"/>
              </a:solidFill>
            </a:endParaRPr>
          </a:p>
        </p:txBody>
      </p:sp>
    </p:spTree>
    <p:extLst>
      <p:ext uri="{BB962C8B-B14F-4D97-AF65-F5344CB8AC3E}">
        <p14:creationId xmlns:p14="http://schemas.microsoft.com/office/powerpoint/2010/main" val="640833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spcBef>
                <a:spcPct val="30000"/>
              </a:spcBef>
              <a:defRPr sz="1200">
                <a:solidFill>
                  <a:schemeClr val="tx1"/>
                </a:solidFill>
                <a:latin typeface="Arial" panose="020B0604020202020204" pitchFamily="34" charset="0"/>
              </a:defRPr>
            </a:lvl1pPr>
            <a:lvl2pPr marL="742950" indent="-285750" defTabSz="908050">
              <a:spcBef>
                <a:spcPct val="30000"/>
              </a:spcBef>
              <a:defRPr sz="1200">
                <a:solidFill>
                  <a:schemeClr val="tx1"/>
                </a:solidFill>
                <a:latin typeface="Arial" panose="020B0604020202020204" pitchFamily="34" charset="0"/>
              </a:defRPr>
            </a:lvl2pPr>
            <a:lvl3pPr marL="1143000" indent="-228600" defTabSz="908050">
              <a:spcBef>
                <a:spcPct val="30000"/>
              </a:spcBef>
              <a:defRPr sz="1200">
                <a:solidFill>
                  <a:schemeClr val="tx1"/>
                </a:solidFill>
                <a:latin typeface="Arial" panose="020B0604020202020204" pitchFamily="34" charset="0"/>
              </a:defRPr>
            </a:lvl3pPr>
            <a:lvl4pPr marL="1600200" indent="-228600" defTabSz="908050">
              <a:spcBef>
                <a:spcPct val="30000"/>
              </a:spcBef>
              <a:defRPr sz="1200">
                <a:solidFill>
                  <a:schemeClr val="tx1"/>
                </a:solidFill>
                <a:latin typeface="Arial" panose="020B0604020202020204" pitchFamily="34" charset="0"/>
              </a:defRPr>
            </a:lvl4pPr>
            <a:lvl5pPr marL="2057400" indent="-228600" defTabSz="908050">
              <a:spcBef>
                <a:spcPct val="30000"/>
              </a:spcBef>
              <a:defRPr sz="1200">
                <a:solidFill>
                  <a:schemeClr val="tx1"/>
                </a:solidFill>
                <a:latin typeface="Arial" panose="020B0604020202020204" pitchFamily="34" charset="0"/>
              </a:defRPr>
            </a:lvl5pPr>
            <a:lvl6pPr marL="2514600" indent="-228600" defTabSz="9080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80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80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80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BB3709-6368-4FC6-8443-358A76759622}" type="slidenum">
              <a:rPr lang="pt-BR" altLang="pt-BR" sz="1000"/>
              <a:pPr>
                <a:spcBef>
                  <a:spcPct val="0"/>
                </a:spcBef>
              </a:pPr>
              <a:t>11</a:t>
            </a:fld>
            <a:endParaRPr lang="pt-BR" altLang="pt-BR" sz="1000"/>
          </a:p>
        </p:txBody>
      </p:sp>
      <p:sp>
        <p:nvSpPr>
          <p:cNvPr id="14339" name="Rectangle 2"/>
          <p:cNvSpPr>
            <a:spLocks noGrp="1" noRot="1" noChangeAspect="1" noChangeArrowheads="1" noTextEdit="1"/>
          </p:cNvSpPr>
          <p:nvPr>
            <p:ph type="sldImg"/>
          </p:nvPr>
        </p:nvSpPr>
        <p:spPr>
          <a:xfrm>
            <a:off x="723900" y="681038"/>
            <a:ext cx="5384800" cy="3367087"/>
          </a:xfrm>
          <a:ln cap="flat"/>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latin typeface="Arial" panose="020B0604020202020204" pitchFamily="34" charset="0"/>
            </a:endParaRPr>
          </a:p>
        </p:txBody>
      </p:sp>
    </p:spTree>
    <p:extLst>
      <p:ext uri="{BB962C8B-B14F-4D97-AF65-F5344CB8AC3E}">
        <p14:creationId xmlns:p14="http://schemas.microsoft.com/office/powerpoint/2010/main" val="2852026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50</a:t>
            </a:fld>
            <a:endParaRPr lang="pt-BR"/>
          </a:p>
        </p:txBody>
      </p:sp>
    </p:spTree>
    <p:extLst>
      <p:ext uri="{BB962C8B-B14F-4D97-AF65-F5344CB8AC3E}">
        <p14:creationId xmlns:p14="http://schemas.microsoft.com/office/powerpoint/2010/main" val="3662476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smtClean="0"/>
          </a:p>
        </p:txBody>
      </p:sp>
      <p:sp>
        <p:nvSpPr>
          <p:cNvPr id="4" name="Espaço Reservado para Número de Slide 3"/>
          <p:cNvSpPr>
            <a:spLocks noGrp="1"/>
          </p:cNvSpPr>
          <p:nvPr>
            <p:ph type="sldNum" sz="quarter" idx="10"/>
          </p:nvPr>
        </p:nvSpPr>
        <p:spPr/>
        <p:txBody>
          <a:bodyPr/>
          <a:lstStyle/>
          <a:p>
            <a:fld id="{2C13B03D-F38E-4597-8898-6E873E158844}" type="slidenum">
              <a:rPr lang="pt-BR" smtClean="0">
                <a:solidFill>
                  <a:prstClr val="black"/>
                </a:solidFill>
              </a:rPr>
              <a:pPr/>
              <a:t>51</a:t>
            </a:fld>
            <a:endParaRPr lang="pt-BR">
              <a:solidFill>
                <a:prstClr val="black"/>
              </a:solidFill>
            </a:endParaRPr>
          </a:p>
        </p:txBody>
      </p:sp>
    </p:spTree>
    <p:extLst>
      <p:ext uri="{BB962C8B-B14F-4D97-AF65-F5344CB8AC3E}">
        <p14:creationId xmlns:p14="http://schemas.microsoft.com/office/powerpoint/2010/main" val="4282340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Times New Roman" panose="02020603050405020304" pitchFamily="18" charset="0"/>
                <a:ea typeface="Times New Roman" panose="02020603050405020304" pitchFamily="18" charset="0"/>
                <a:cs typeface="Times New Roman" panose="02020603050405020304" pitchFamily="18" charset="0"/>
              </a:rPr>
              <a:t>Ácido lático e ácido </a:t>
            </a:r>
            <a:r>
              <a:rPr lang="pt-BR" dirty="0" err="1">
                <a:latin typeface="Times New Roman" panose="02020603050405020304" pitchFamily="18" charset="0"/>
                <a:ea typeface="Times New Roman" panose="02020603050405020304" pitchFamily="18" charset="0"/>
                <a:cs typeface="Times New Roman" panose="02020603050405020304" pitchFamily="18" charset="0"/>
              </a:rPr>
              <a:t>butírico</a:t>
            </a:r>
            <a:r>
              <a:rPr lang="pt-BR" dirty="0">
                <a:latin typeface="Times New Roman" panose="02020603050405020304" pitchFamily="18" charset="0"/>
                <a:ea typeface="Times New Roman" panose="02020603050405020304" pitchFamily="18" charset="0"/>
                <a:cs typeface="Times New Roman" panose="02020603050405020304" pitchFamily="18" charset="0"/>
              </a:rPr>
              <a:t> de silagens de grãos de milho (IAC 8390 e AG 1051) de acordo com a maturidade (PI, GU e GSR) e o tempo de armazenamento (0, 7, 21, 60 e 120 dias). </a:t>
            </a:r>
            <a:r>
              <a:rPr lang="pt-BR" i="1" dirty="0">
                <a:latin typeface="Times New Roman" panose="02020603050405020304" pitchFamily="18" charset="0"/>
                <a:ea typeface="Times New Roman" panose="02020603050405020304" pitchFamily="18" charset="0"/>
                <a:cs typeface="Times New Roman" panose="02020603050405020304" pitchFamily="18" charset="0"/>
              </a:rPr>
              <a:t>P</a:t>
            </a:r>
            <a:r>
              <a:rPr lang="pt-BR" dirty="0">
                <a:latin typeface="Times New Roman" panose="02020603050405020304" pitchFamily="18" charset="0"/>
                <a:ea typeface="Times New Roman" panose="02020603050405020304" pitchFamily="18" charset="0"/>
                <a:cs typeface="Times New Roman" panose="02020603050405020304" pitchFamily="18" charset="0"/>
              </a:rPr>
              <a:t> &lt; 0,01 para interação híbrido × maturidade. </a:t>
            </a:r>
            <a:r>
              <a:rPr lang="pt-BR" i="1" dirty="0">
                <a:latin typeface="Times New Roman" panose="02020603050405020304" pitchFamily="18" charset="0"/>
                <a:ea typeface="Times New Roman" panose="02020603050405020304" pitchFamily="18" charset="0"/>
                <a:cs typeface="Times New Roman" panose="02020603050405020304" pitchFamily="18" charset="0"/>
              </a:rPr>
              <a:t>P </a:t>
            </a:r>
            <a:r>
              <a:rPr lang="pt-BR" dirty="0">
                <a:latin typeface="Times New Roman" panose="02020603050405020304" pitchFamily="18" charset="0"/>
                <a:ea typeface="Times New Roman" panose="02020603050405020304" pitchFamily="18" charset="0"/>
                <a:cs typeface="Times New Roman" panose="02020603050405020304" pitchFamily="18" charset="0"/>
              </a:rPr>
              <a:t>= 0,40 para interação híbrido × armazenamento. </a:t>
            </a:r>
            <a:r>
              <a:rPr lang="pt-BR" i="1" dirty="0">
                <a:latin typeface="Times New Roman" panose="02020603050405020304" pitchFamily="18" charset="0"/>
                <a:ea typeface="Times New Roman" panose="02020603050405020304" pitchFamily="18" charset="0"/>
                <a:cs typeface="Times New Roman" panose="02020603050405020304" pitchFamily="18" charset="0"/>
              </a:rPr>
              <a:t>P</a:t>
            </a:r>
            <a:r>
              <a:rPr lang="pt-BR" dirty="0">
                <a:latin typeface="Times New Roman" panose="02020603050405020304" pitchFamily="18" charset="0"/>
                <a:ea typeface="Times New Roman" panose="02020603050405020304" pitchFamily="18" charset="0"/>
                <a:cs typeface="Times New Roman" panose="02020603050405020304" pitchFamily="18" charset="0"/>
              </a:rPr>
              <a:t> &lt; 0,01 para interação maturidade × armazenamento. </a:t>
            </a:r>
            <a:r>
              <a:rPr lang="pt-BR" i="1" dirty="0">
                <a:latin typeface="Times New Roman" panose="02020603050405020304" pitchFamily="18" charset="0"/>
                <a:ea typeface="Times New Roman" panose="02020603050405020304" pitchFamily="18" charset="0"/>
                <a:cs typeface="Times New Roman" panose="02020603050405020304" pitchFamily="18" charset="0"/>
              </a:rPr>
              <a:t>P </a:t>
            </a:r>
            <a:r>
              <a:rPr lang="pt-BR" dirty="0">
                <a:latin typeface="Times New Roman" panose="02020603050405020304" pitchFamily="18" charset="0"/>
                <a:ea typeface="Times New Roman" panose="02020603050405020304" pitchFamily="18" charset="0"/>
                <a:cs typeface="Times New Roman" panose="02020603050405020304" pitchFamily="18" charset="0"/>
              </a:rPr>
              <a:t>= 0,58 para interação híbrido × maturidade × armazenamento. </a:t>
            </a:r>
            <a:r>
              <a:rPr lang="pt-BR" i="1" dirty="0">
                <a:latin typeface="Times New Roman" panose="02020603050405020304" pitchFamily="18" charset="0"/>
                <a:ea typeface="Times New Roman" panose="02020603050405020304" pitchFamily="18" charset="0"/>
                <a:cs typeface="Times New Roman" panose="02020603050405020304" pitchFamily="18" charset="0"/>
              </a:rPr>
              <a:t>P = </a:t>
            </a:r>
            <a:r>
              <a:rPr lang="pt-BR" dirty="0">
                <a:latin typeface="Times New Roman" panose="02020603050405020304" pitchFamily="18" charset="0"/>
                <a:ea typeface="Times New Roman" panose="02020603050405020304" pitchFamily="18" charset="0"/>
                <a:cs typeface="Times New Roman" panose="02020603050405020304" pitchFamily="18" charset="0"/>
              </a:rPr>
              <a:t>0,94 para interação híbrido × maturidade. </a:t>
            </a:r>
            <a:r>
              <a:rPr lang="pt-BR" i="1" dirty="0">
                <a:latin typeface="Times New Roman" panose="02020603050405020304" pitchFamily="18" charset="0"/>
                <a:ea typeface="Times New Roman" panose="02020603050405020304" pitchFamily="18" charset="0"/>
                <a:cs typeface="Times New Roman" panose="02020603050405020304" pitchFamily="18" charset="0"/>
              </a:rPr>
              <a:t>P = </a:t>
            </a:r>
            <a:r>
              <a:rPr lang="pt-BR" dirty="0">
                <a:latin typeface="Times New Roman" panose="02020603050405020304" pitchFamily="18" charset="0"/>
                <a:ea typeface="Times New Roman" panose="02020603050405020304" pitchFamily="18" charset="0"/>
                <a:cs typeface="Times New Roman" panose="02020603050405020304" pitchFamily="18" charset="0"/>
              </a:rPr>
              <a:t>0,11 para interação híbrido × armazenamento. </a:t>
            </a:r>
            <a:r>
              <a:rPr lang="pt-BR" i="1" dirty="0">
                <a:latin typeface="Times New Roman" panose="02020603050405020304" pitchFamily="18" charset="0"/>
                <a:ea typeface="Times New Roman" panose="02020603050405020304" pitchFamily="18" charset="0"/>
                <a:cs typeface="Times New Roman" panose="02020603050405020304" pitchFamily="18" charset="0"/>
              </a:rPr>
              <a:t>P</a:t>
            </a:r>
            <a:r>
              <a:rPr lang="pt-BR" dirty="0">
                <a:latin typeface="Times New Roman" panose="02020603050405020304" pitchFamily="18" charset="0"/>
                <a:ea typeface="Times New Roman" panose="02020603050405020304" pitchFamily="18" charset="0"/>
                <a:cs typeface="Times New Roman" panose="02020603050405020304" pitchFamily="18" charset="0"/>
              </a:rPr>
              <a:t> &lt; 0,01 para interação maturidade × armazenamento. </a:t>
            </a:r>
            <a:r>
              <a:rPr lang="pt-BR" i="1" dirty="0">
                <a:latin typeface="Times New Roman" panose="02020603050405020304" pitchFamily="18" charset="0"/>
                <a:ea typeface="Times New Roman" panose="02020603050405020304" pitchFamily="18" charset="0"/>
                <a:cs typeface="Times New Roman" panose="02020603050405020304" pitchFamily="18" charset="0"/>
              </a:rPr>
              <a:t>P = </a:t>
            </a:r>
            <a:r>
              <a:rPr lang="pt-BR" dirty="0">
                <a:latin typeface="Times New Roman" panose="02020603050405020304" pitchFamily="18" charset="0"/>
                <a:ea typeface="Times New Roman" panose="02020603050405020304" pitchFamily="18" charset="0"/>
                <a:cs typeface="Times New Roman" panose="02020603050405020304" pitchFamily="18" charset="0"/>
              </a:rPr>
              <a:t>0,07 para interação híbrido × maturidade × armazenamento.</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
        <p:nvSpPr>
          <p:cNvPr id="4" name="Slide Number Placeholder 3"/>
          <p:cNvSpPr>
            <a:spLocks noGrp="1"/>
          </p:cNvSpPr>
          <p:nvPr>
            <p:ph type="sldNum" sz="quarter" idx="5"/>
          </p:nvPr>
        </p:nvSpPr>
        <p:spPr/>
        <p:txBody>
          <a:bodyPr/>
          <a:lstStyle/>
          <a:p>
            <a:fld id="{7DD28ADF-EE18-46C5-BD77-76A44214D1F9}" type="slidenum">
              <a:rPr lang="pt-BR" smtClean="0"/>
              <a:pPr/>
              <a:t>52</a:t>
            </a:fld>
            <a:endParaRPr lang="pt-BR"/>
          </a:p>
        </p:txBody>
      </p:sp>
    </p:spTree>
    <p:extLst>
      <p:ext uri="{BB962C8B-B14F-4D97-AF65-F5344CB8AC3E}">
        <p14:creationId xmlns:p14="http://schemas.microsoft.com/office/powerpoint/2010/main" val="1179307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Times New Roman" panose="02020603050405020304" pitchFamily="18" charset="0"/>
                <a:ea typeface="Times New Roman" panose="02020603050405020304" pitchFamily="18" charset="0"/>
                <a:cs typeface="Times New Roman" panose="02020603050405020304" pitchFamily="18" charset="0"/>
              </a:rPr>
              <a:t>Teores de acetona e 2,3-Butanodiol de silagens de grãos de milho (IAC 8390 e AG 1051) de acordo com a maturidade (PI, GU e GSR) e o tempo de armazenamento (0, 7, 21, 60 e 120 dias). </a:t>
            </a:r>
            <a:r>
              <a:rPr lang="pt-BR" i="1" dirty="0">
                <a:latin typeface="Times New Roman" panose="02020603050405020304" pitchFamily="18" charset="0"/>
                <a:ea typeface="Times New Roman" panose="02020603050405020304" pitchFamily="18" charset="0"/>
                <a:cs typeface="Times New Roman" panose="02020603050405020304" pitchFamily="18" charset="0"/>
              </a:rPr>
              <a:t>P = </a:t>
            </a:r>
            <a:r>
              <a:rPr lang="pt-BR" dirty="0">
                <a:latin typeface="Times New Roman" panose="02020603050405020304" pitchFamily="18" charset="0"/>
                <a:ea typeface="Times New Roman" panose="02020603050405020304" pitchFamily="18" charset="0"/>
                <a:cs typeface="Times New Roman" panose="02020603050405020304" pitchFamily="18" charset="0"/>
              </a:rPr>
              <a:t>0,17 para interação híbrido × maturidade. </a:t>
            </a:r>
            <a:r>
              <a:rPr lang="pt-BR" i="1" dirty="0">
                <a:latin typeface="Times New Roman" panose="02020603050405020304" pitchFamily="18" charset="0"/>
                <a:ea typeface="Times New Roman" panose="02020603050405020304" pitchFamily="18" charset="0"/>
                <a:cs typeface="Times New Roman" panose="02020603050405020304" pitchFamily="18" charset="0"/>
              </a:rPr>
              <a:t>P = </a:t>
            </a:r>
            <a:r>
              <a:rPr lang="pt-BR" dirty="0">
                <a:latin typeface="Times New Roman" panose="02020603050405020304" pitchFamily="18" charset="0"/>
                <a:ea typeface="Times New Roman" panose="02020603050405020304" pitchFamily="18" charset="0"/>
                <a:cs typeface="Times New Roman" panose="02020603050405020304" pitchFamily="18" charset="0"/>
              </a:rPr>
              <a:t>0,10 para interação híbrido × armazenamento. </a:t>
            </a:r>
            <a:r>
              <a:rPr lang="pt-BR" i="1" dirty="0">
                <a:latin typeface="Times New Roman" panose="02020603050405020304" pitchFamily="18" charset="0"/>
                <a:ea typeface="Times New Roman" panose="02020603050405020304" pitchFamily="18" charset="0"/>
                <a:cs typeface="Times New Roman" panose="02020603050405020304" pitchFamily="18" charset="0"/>
              </a:rPr>
              <a:t>P</a:t>
            </a:r>
            <a:r>
              <a:rPr lang="pt-BR" dirty="0">
                <a:latin typeface="Times New Roman" panose="02020603050405020304" pitchFamily="18" charset="0"/>
                <a:ea typeface="Times New Roman" panose="02020603050405020304" pitchFamily="18" charset="0"/>
                <a:cs typeface="Times New Roman" panose="02020603050405020304" pitchFamily="18" charset="0"/>
              </a:rPr>
              <a:t> &lt; 0,01 para interação maturidade × armazenamento. </a:t>
            </a:r>
            <a:r>
              <a:rPr lang="pt-BR" i="1" dirty="0">
                <a:latin typeface="Times New Roman" panose="02020603050405020304" pitchFamily="18" charset="0"/>
                <a:ea typeface="Times New Roman" panose="02020603050405020304" pitchFamily="18" charset="0"/>
                <a:cs typeface="Times New Roman" panose="02020603050405020304" pitchFamily="18" charset="0"/>
              </a:rPr>
              <a:t>P = </a:t>
            </a:r>
            <a:r>
              <a:rPr lang="pt-BR" dirty="0">
                <a:latin typeface="Times New Roman" panose="02020603050405020304" pitchFamily="18" charset="0"/>
                <a:ea typeface="Times New Roman" panose="02020603050405020304" pitchFamily="18" charset="0"/>
                <a:cs typeface="Times New Roman" panose="02020603050405020304" pitchFamily="18" charset="0"/>
              </a:rPr>
              <a:t>0,27 para interação híbrido × maturidade × armazenamento. </a:t>
            </a:r>
            <a:r>
              <a:rPr lang="pt-BR" i="1" dirty="0">
                <a:latin typeface="Times New Roman" panose="02020603050405020304" pitchFamily="18" charset="0"/>
                <a:ea typeface="Times New Roman" panose="02020603050405020304" pitchFamily="18" charset="0"/>
                <a:cs typeface="Times New Roman" panose="02020603050405020304" pitchFamily="18" charset="0"/>
              </a:rPr>
              <a:t>P = </a:t>
            </a:r>
            <a:r>
              <a:rPr lang="pt-BR" dirty="0">
                <a:latin typeface="Times New Roman" panose="02020603050405020304" pitchFamily="18" charset="0"/>
                <a:ea typeface="Times New Roman" panose="02020603050405020304" pitchFamily="18" charset="0"/>
                <a:cs typeface="Times New Roman" panose="02020603050405020304" pitchFamily="18" charset="0"/>
              </a:rPr>
              <a:t>0,48 para interação híbrido × armazenamento. </a:t>
            </a:r>
            <a:r>
              <a:rPr lang="pt-BR" i="1" dirty="0">
                <a:latin typeface="Times New Roman" panose="02020603050405020304" pitchFamily="18" charset="0"/>
                <a:ea typeface="Times New Roman" panose="02020603050405020304" pitchFamily="18" charset="0"/>
                <a:cs typeface="Times New Roman" panose="02020603050405020304" pitchFamily="18" charset="0"/>
              </a:rPr>
              <a:t>P</a:t>
            </a:r>
            <a:r>
              <a:rPr lang="pt-BR" dirty="0">
                <a:latin typeface="Times New Roman" panose="02020603050405020304" pitchFamily="18" charset="0"/>
                <a:ea typeface="Times New Roman" panose="02020603050405020304" pitchFamily="18" charset="0"/>
                <a:cs typeface="Times New Roman" panose="02020603050405020304" pitchFamily="18" charset="0"/>
              </a:rPr>
              <a:t> &lt; 0,01 para interação maturidade × armazenamento. </a:t>
            </a:r>
            <a:r>
              <a:rPr lang="pt-BR" i="1" dirty="0">
                <a:latin typeface="Times New Roman" panose="02020603050405020304" pitchFamily="18" charset="0"/>
                <a:ea typeface="Times New Roman" panose="02020603050405020304" pitchFamily="18" charset="0"/>
                <a:cs typeface="Times New Roman" panose="02020603050405020304" pitchFamily="18" charset="0"/>
              </a:rPr>
              <a:t>P = </a:t>
            </a:r>
            <a:r>
              <a:rPr lang="pt-BR" dirty="0">
                <a:latin typeface="Times New Roman" panose="02020603050405020304" pitchFamily="18" charset="0"/>
                <a:ea typeface="Times New Roman" panose="02020603050405020304" pitchFamily="18" charset="0"/>
                <a:cs typeface="Times New Roman" panose="02020603050405020304" pitchFamily="18" charset="0"/>
              </a:rPr>
              <a:t>0,55 para interação híbrido × maturidade × armazenamento.</a:t>
            </a:r>
            <a:r>
              <a:rPr lang="pt-BR" sz="1800" dirty="0">
                <a:latin typeface="Times New Roman" panose="02020603050405020304" pitchFamily="18" charset="0"/>
                <a:ea typeface="Calibri" panose="020F0502020204030204" pitchFamily="34" charset="0"/>
                <a:cs typeface="Times New Roman" panose="02020603050405020304" pitchFamily="18" charset="0"/>
              </a:rPr>
              <a:t> </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
        <p:nvSpPr>
          <p:cNvPr id="4" name="Slide Number Placeholder 3"/>
          <p:cNvSpPr>
            <a:spLocks noGrp="1"/>
          </p:cNvSpPr>
          <p:nvPr>
            <p:ph type="sldNum" sz="quarter" idx="5"/>
          </p:nvPr>
        </p:nvSpPr>
        <p:spPr/>
        <p:txBody>
          <a:bodyPr/>
          <a:lstStyle/>
          <a:p>
            <a:fld id="{7DD28ADF-EE18-46C5-BD77-76A44214D1F9}" type="slidenum">
              <a:rPr lang="pt-BR" smtClean="0"/>
              <a:pPr/>
              <a:t>53</a:t>
            </a:fld>
            <a:endParaRPr lang="pt-BR"/>
          </a:p>
        </p:txBody>
      </p:sp>
    </p:spTree>
    <p:extLst>
      <p:ext uri="{BB962C8B-B14F-4D97-AF65-F5344CB8AC3E}">
        <p14:creationId xmlns:p14="http://schemas.microsoft.com/office/powerpoint/2010/main" val="2666494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Times New Roman" panose="02020603050405020304" pitchFamily="18" charset="0"/>
                <a:ea typeface="Times New Roman" panose="02020603050405020304" pitchFamily="18" charset="0"/>
                <a:cs typeface="Times New Roman" panose="02020603050405020304" pitchFamily="18" charset="0"/>
              </a:rPr>
              <a:t>Etanol de silagens de grãos de milho (IAC 8390 e AG 1051) de acordo com a maturidade (PI, GU e GSR) e o tempo de armazenamento (0, 7, 21, 60 e 120 dias). </a:t>
            </a:r>
            <a:r>
              <a:rPr lang="pt-BR" i="1" dirty="0">
                <a:latin typeface="Times New Roman" panose="02020603050405020304" pitchFamily="18" charset="0"/>
                <a:ea typeface="Times New Roman" panose="02020603050405020304" pitchFamily="18" charset="0"/>
                <a:cs typeface="Times New Roman" panose="02020603050405020304" pitchFamily="18" charset="0"/>
              </a:rPr>
              <a:t>P = </a:t>
            </a:r>
            <a:r>
              <a:rPr lang="pt-BR" dirty="0">
                <a:latin typeface="Times New Roman" panose="02020603050405020304" pitchFamily="18" charset="0"/>
                <a:ea typeface="Times New Roman" panose="02020603050405020304" pitchFamily="18" charset="0"/>
                <a:cs typeface="Times New Roman" panose="02020603050405020304" pitchFamily="18" charset="0"/>
              </a:rPr>
              <a:t>0,05 para interação híbrido × maturidade. </a:t>
            </a:r>
            <a:r>
              <a:rPr lang="pt-BR" i="1" dirty="0">
                <a:latin typeface="Times New Roman" panose="02020603050405020304" pitchFamily="18" charset="0"/>
                <a:ea typeface="Times New Roman" panose="02020603050405020304" pitchFamily="18" charset="0"/>
                <a:cs typeface="Times New Roman" panose="02020603050405020304" pitchFamily="18" charset="0"/>
              </a:rPr>
              <a:t>P = </a:t>
            </a:r>
            <a:r>
              <a:rPr lang="pt-BR" dirty="0">
                <a:latin typeface="Times New Roman" panose="02020603050405020304" pitchFamily="18" charset="0"/>
                <a:ea typeface="Times New Roman" panose="02020603050405020304" pitchFamily="18" charset="0"/>
                <a:cs typeface="Times New Roman" panose="02020603050405020304" pitchFamily="18" charset="0"/>
              </a:rPr>
              <a:t>0,24 para interação híbrido × armazenamento. </a:t>
            </a:r>
            <a:r>
              <a:rPr lang="pt-BR" i="1" dirty="0">
                <a:latin typeface="Times New Roman" panose="02020603050405020304" pitchFamily="18" charset="0"/>
                <a:ea typeface="Times New Roman" panose="02020603050405020304" pitchFamily="18" charset="0"/>
                <a:cs typeface="Times New Roman" panose="02020603050405020304" pitchFamily="18" charset="0"/>
              </a:rPr>
              <a:t>P</a:t>
            </a:r>
            <a:r>
              <a:rPr lang="pt-BR" dirty="0">
                <a:latin typeface="Times New Roman" panose="02020603050405020304" pitchFamily="18" charset="0"/>
                <a:ea typeface="Times New Roman" panose="02020603050405020304" pitchFamily="18" charset="0"/>
                <a:cs typeface="Times New Roman" panose="02020603050405020304" pitchFamily="18" charset="0"/>
              </a:rPr>
              <a:t> &lt; 0,01 para interação maturidade × armazenamento. </a:t>
            </a:r>
            <a:r>
              <a:rPr lang="pt-BR" i="1" dirty="0">
                <a:latin typeface="Times New Roman" panose="02020603050405020304" pitchFamily="18" charset="0"/>
                <a:ea typeface="Times New Roman" panose="02020603050405020304" pitchFamily="18" charset="0"/>
                <a:cs typeface="Times New Roman" panose="02020603050405020304" pitchFamily="18" charset="0"/>
              </a:rPr>
              <a:t>P = </a:t>
            </a:r>
            <a:r>
              <a:rPr lang="pt-BR" dirty="0">
                <a:latin typeface="Times New Roman" panose="02020603050405020304" pitchFamily="18" charset="0"/>
                <a:ea typeface="Times New Roman" panose="02020603050405020304" pitchFamily="18" charset="0"/>
                <a:cs typeface="Times New Roman" panose="02020603050405020304" pitchFamily="18" charset="0"/>
              </a:rPr>
              <a:t>0,05 para interação híbrido × maturidade × armazenamento.</a:t>
            </a:r>
            <a:endParaRPr lang="pt-BR" b="1" dirty="0">
              <a:latin typeface="Times New Roman" panose="02020603050405020304" pitchFamily="18" charset="0"/>
              <a:ea typeface="Times New Roman" panose="02020603050405020304" pitchFamily="18" charset="0"/>
              <a:cs typeface="Arial" panose="020B0604020202020204" pitchFamily="34" charset="0"/>
            </a:endParaRPr>
          </a:p>
          <a:p>
            <a:endParaRPr lang="pt-BR" dirty="0"/>
          </a:p>
        </p:txBody>
      </p:sp>
      <p:sp>
        <p:nvSpPr>
          <p:cNvPr id="4" name="Slide Number Placeholder 3"/>
          <p:cNvSpPr>
            <a:spLocks noGrp="1"/>
          </p:cNvSpPr>
          <p:nvPr>
            <p:ph type="sldNum" sz="quarter" idx="5"/>
          </p:nvPr>
        </p:nvSpPr>
        <p:spPr/>
        <p:txBody>
          <a:bodyPr/>
          <a:lstStyle/>
          <a:p>
            <a:fld id="{7DD28ADF-EE18-46C5-BD77-76A44214D1F9}" type="slidenum">
              <a:rPr lang="pt-BR" smtClean="0"/>
              <a:pPr/>
              <a:t>54</a:t>
            </a:fld>
            <a:endParaRPr lang="pt-BR"/>
          </a:p>
        </p:txBody>
      </p:sp>
    </p:spTree>
    <p:extLst>
      <p:ext uri="{BB962C8B-B14F-4D97-AF65-F5344CB8AC3E}">
        <p14:creationId xmlns:p14="http://schemas.microsoft.com/office/powerpoint/2010/main" val="1197276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C13B03D-F38E-4597-8898-6E873E158844}" type="slidenum">
              <a:rPr lang="pt-BR" smtClean="0">
                <a:solidFill>
                  <a:prstClr val="black"/>
                </a:solidFill>
              </a:rPr>
              <a:pPr/>
              <a:t>55</a:t>
            </a:fld>
            <a:endParaRPr lang="pt-BR">
              <a:solidFill>
                <a:prstClr val="black"/>
              </a:solidFill>
            </a:endParaRPr>
          </a:p>
        </p:txBody>
      </p:sp>
    </p:spTree>
    <p:extLst>
      <p:ext uri="{BB962C8B-B14F-4D97-AF65-F5344CB8AC3E}">
        <p14:creationId xmlns:p14="http://schemas.microsoft.com/office/powerpoint/2010/main" val="1142527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REC MS</a:t>
            </a:r>
            <a:r>
              <a:rPr lang="pt-BR" baseline="0" dirty="0" smtClean="0"/>
              <a:t> DEG 24h = BL2</a:t>
            </a:r>
          </a:p>
          <a:p>
            <a:r>
              <a:rPr lang="pt-BR" baseline="0" dirty="0" smtClean="0"/>
              <a:t>REC MS DEG 48h = BLQ2</a:t>
            </a:r>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rPr>
              <a:pPr/>
              <a:t>57</a:t>
            </a:fld>
            <a:endParaRPr lang="pt-BR">
              <a:solidFill>
                <a:prstClr val="black"/>
              </a:solidFill>
            </a:endParaRPr>
          </a:p>
        </p:txBody>
      </p:sp>
    </p:spTree>
    <p:extLst>
      <p:ext uri="{BB962C8B-B14F-4D97-AF65-F5344CB8AC3E}">
        <p14:creationId xmlns:p14="http://schemas.microsoft.com/office/powerpoint/2010/main" val="3262790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REC MS</a:t>
            </a:r>
            <a:r>
              <a:rPr lang="pt-BR" baseline="0" dirty="0" smtClean="0"/>
              <a:t> DEG 24h = BL2</a:t>
            </a:r>
          </a:p>
          <a:p>
            <a:r>
              <a:rPr lang="pt-BR" baseline="0" dirty="0" smtClean="0"/>
              <a:t>REC MS DEG 48h = BLQ2</a:t>
            </a:r>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rPr>
              <a:pPr/>
              <a:t>58</a:t>
            </a:fld>
            <a:endParaRPr lang="pt-BR">
              <a:solidFill>
                <a:prstClr val="black"/>
              </a:solidFill>
            </a:endParaRPr>
          </a:p>
        </p:txBody>
      </p:sp>
    </p:spTree>
    <p:extLst>
      <p:ext uri="{BB962C8B-B14F-4D97-AF65-F5344CB8AC3E}">
        <p14:creationId xmlns:p14="http://schemas.microsoft.com/office/powerpoint/2010/main" val="3696995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aseline="0" dirty="0" smtClean="0"/>
          </a:p>
          <a:p>
            <a:endParaRPr lang="pt-BR" dirty="0"/>
          </a:p>
        </p:txBody>
      </p:sp>
      <p:sp>
        <p:nvSpPr>
          <p:cNvPr id="4" name="Espaço Reservado para Número de Slide 3"/>
          <p:cNvSpPr>
            <a:spLocks noGrp="1"/>
          </p:cNvSpPr>
          <p:nvPr>
            <p:ph type="sldNum" sz="quarter" idx="10"/>
          </p:nvPr>
        </p:nvSpPr>
        <p:spPr/>
        <p:txBody>
          <a:bodyPr/>
          <a:lstStyle/>
          <a:p>
            <a:fld id="{2C13B03D-F38E-4597-8898-6E873E158844}" type="slidenum">
              <a:rPr lang="pt-BR" smtClean="0">
                <a:solidFill>
                  <a:prstClr val="black"/>
                </a:solidFill>
              </a:rPr>
              <a:pPr/>
              <a:t>60</a:t>
            </a:fld>
            <a:endParaRPr lang="pt-BR">
              <a:solidFill>
                <a:prstClr val="black"/>
              </a:solidFill>
            </a:endParaRPr>
          </a:p>
        </p:txBody>
      </p:sp>
    </p:spTree>
    <p:extLst>
      <p:ext uri="{BB962C8B-B14F-4D97-AF65-F5344CB8AC3E}">
        <p14:creationId xmlns:p14="http://schemas.microsoft.com/office/powerpoint/2010/main" val="1472644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63</a:t>
            </a:fld>
            <a:endParaRPr lang="pt-BR"/>
          </a:p>
        </p:txBody>
      </p:sp>
    </p:spTree>
    <p:extLst>
      <p:ext uri="{BB962C8B-B14F-4D97-AF65-F5344CB8AC3E}">
        <p14:creationId xmlns:p14="http://schemas.microsoft.com/office/powerpoint/2010/main" val="2324811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spcBef>
                <a:spcPct val="30000"/>
              </a:spcBef>
              <a:defRPr sz="1200">
                <a:solidFill>
                  <a:schemeClr val="tx1"/>
                </a:solidFill>
                <a:latin typeface="Arial" panose="020B0604020202020204" pitchFamily="34" charset="0"/>
              </a:defRPr>
            </a:lvl1pPr>
            <a:lvl2pPr marL="742950" indent="-285750" defTabSz="908050">
              <a:spcBef>
                <a:spcPct val="30000"/>
              </a:spcBef>
              <a:defRPr sz="1200">
                <a:solidFill>
                  <a:schemeClr val="tx1"/>
                </a:solidFill>
                <a:latin typeface="Arial" panose="020B0604020202020204" pitchFamily="34" charset="0"/>
              </a:defRPr>
            </a:lvl2pPr>
            <a:lvl3pPr marL="1143000" indent="-228600" defTabSz="908050">
              <a:spcBef>
                <a:spcPct val="30000"/>
              </a:spcBef>
              <a:defRPr sz="1200">
                <a:solidFill>
                  <a:schemeClr val="tx1"/>
                </a:solidFill>
                <a:latin typeface="Arial" panose="020B0604020202020204" pitchFamily="34" charset="0"/>
              </a:defRPr>
            </a:lvl3pPr>
            <a:lvl4pPr marL="1600200" indent="-228600" defTabSz="908050">
              <a:spcBef>
                <a:spcPct val="30000"/>
              </a:spcBef>
              <a:defRPr sz="1200">
                <a:solidFill>
                  <a:schemeClr val="tx1"/>
                </a:solidFill>
                <a:latin typeface="Arial" panose="020B0604020202020204" pitchFamily="34" charset="0"/>
              </a:defRPr>
            </a:lvl4pPr>
            <a:lvl5pPr marL="2057400" indent="-228600" defTabSz="908050">
              <a:spcBef>
                <a:spcPct val="30000"/>
              </a:spcBef>
              <a:defRPr sz="1200">
                <a:solidFill>
                  <a:schemeClr val="tx1"/>
                </a:solidFill>
                <a:latin typeface="Arial" panose="020B0604020202020204" pitchFamily="34" charset="0"/>
              </a:defRPr>
            </a:lvl5pPr>
            <a:lvl6pPr marL="2514600" indent="-228600" defTabSz="9080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80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80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80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BB3709-6368-4FC6-8443-358A76759622}" type="slidenum">
              <a:rPr lang="pt-BR" altLang="pt-BR" sz="1000"/>
              <a:pPr>
                <a:spcBef>
                  <a:spcPct val="0"/>
                </a:spcBef>
              </a:pPr>
              <a:t>12</a:t>
            </a:fld>
            <a:endParaRPr lang="pt-BR" altLang="pt-BR" sz="1000"/>
          </a:p>
        </p:txBody>
      </p:sp>
      <p:sp>
        <p:nvSpPr>
          <p:cNvPr id="14339" name="Rectangle 2"/>
          <p:cNvSpPr>
            <a:spLocks noGrp="1" noRot="1" noChangeAspect="1" noChangeArrowheads="1" noTextEdit="1"/>
          </p:cNvSpPr>
          <p:nvPr>
            <p:ph type="sldImg"/>
          </p:nvPr>
        </p:nvSpPr>
        <p:spPr>
          <a:xfrm>
            <a:off x="723900" y="681038"/>
            <a:ext cx="5384800" cy="3367087"/>
          </a:xfrm>
          <a:ln cap="flat"/>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latin typeface="Arial" panose="020B0604020202020204" pitchFamily="34" charset="0"/>
            </a:endParaRPr>
          </a:p>
        </p:txBody>
      </p:sp>
    </p:spTree>
    <p:extLst>
      <p:ext uri="{BB962C8B-B14F-4D97-AF65-F5344CB8AC3E}">
        <p14:creationId xmlns:p14="http://schemas.microsoft.com/office/powerpoint/2010/main" val="3754163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C13B03D-F38E-4597-8898-6E873E158844}" type="slidenum">
              <a:rPr lang="pt-BR" smtClean="0">
                <a:solidFill>
                  <a:prstClr val="black"/>
                </a:solidFill>
              </a:rPr>
              <a:pPr/>
              <a:t>64</a:t>
            </a:fld>
            <a:endParaRPr lang="pt-BR">
              <a:solidFill>
                <a:prstClr val="black"/>
              </a:solidFill>
            </a:endParaRPr>
          </a:p>
        </p:txBody>
      </p:sp>
    </p:spTree>
    <p:extLst>
      <p:ext uri="{BB962C8B-B14F-4D97-AF65-F5344CB8AC3E}">
        <p14:creationId xmlns:p14="http://schemas.microsoft.com/office/powerpoint/2010/main" val="633154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65</a:t>
            </a:fld>
            <a:endParaRPr lang="pt-BR"/>
          </a:p>
        </p:txBody>
      </p:sp>
    </p:spTree>
    <p:extLst>
      <p:ext uri="{BB962C8B-B14F-4D97-AF65-F5344CB8AC3E}">
        <p14:creationId xmlns:p14="http://schemas.microsoft.com/office/powerpoint/2010/main" val="4245329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Krona plots illustrating the composition of the bacterial community, based on High-Throughput Paired-end Illumina Sequencing of the V4-V5 region of the 16S rRNA, of high moisture corn untreated (CTR), treated with Lactobacillus buchneri PJB/1 at 400,000 cfu/g of fresh forage weight (LB) or with L. buchneri PJB/1 and L. plantarum MTD-1 at 400,000 and 100,000 cfu/g respectively (LB + LP) ensiled for 90 d. Rings represent different taxonomic ranks (kingdom, phylum, class, and order, respectively) and numbers represent the </a:t>
            </a:r>
            <a:r>
              <a:rPr lang="en-US" sz="1200" dirty="0" err="1"/>
              <a:t>reative</a:t>
            </a:r>
            <a:r>
              <a:rPr lang="en-US" sz="1200" dirty="0"/>
              <a:t> abundance of each order.</a:t>
            </a:r>
          </a:p>
        </p:txBody>
      </p:sp>
      <p:sp>
        <p:nvSpPr>
          <p:cNvPr id="4" name="Slide Number Placeholder 3"/>
          <p:cNvSpPr>
            <a:spLocks noGrp="1"/>
          </p:cNvSpPr>
          <p:nvPr>
            <p:ph type="sldNum" sz="quarter" idx="5"/>
          </p:nvPr>
        </p:nvSpPr>
        <p:spPr/>
        <p:txBody>
          <a:bodyPr/>
          <a:lstStyle/>
          <a:p>
            <a:fld id="{7DD28ADF-EE18-46C5-BD77-76A44214D1F9}" type="slidenum">
              <a:rPr lang="pt-BR" smtClean="0"/>
              <a:pPr/>
              <a:t>69</a:t>
            </a:fld>
            <a:endParaRPr lang="pt-BR"/>
          </a:p>
        </p:txBody>
      </p:sp>
    </p:spTree>
    <p:extLst>
      <p:ext uri="{BB962C8B-B14F-4D97-AF65-F5344CB8AC3E}">
        <p14:creationId xmlns:p14="http://schemas.microsoft.com/office/powerpoint/2010/main" val="2913039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8B4C5C9-20C5-42AC-867D-4889340C32D2}" type="slidenum">
              <a:rPr lang="pt-BR" smtClean="0"/>
              <a:pPr/>
              <a:t>71</a:t>
            </a:fld>
            <a:endParaRPr lang="pt-BR"/>
          </a:p>
        </p:txBody>
      </p:sp>
    </p:spTree>
    <p:extLst>
      <p:ext uri="{BB962C8B-B14F-4D97-AF65-F5344CB8AC3E}">
        <p14:creationId xmlns:p14="http://schemas.microsoft.com/office/powerpoint/2010/main" val="3335896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8B4C5C9-20C5-42AC-867D-4889340C32D2}" type="slidenum">
              <a:rPr lang="pt-BR" smtClean="0"/>
              <a:pPr/>
              <a:t>72</a:t>
            </a:fld>
            <a:endParaRPr lang="pt-BR"/>
          </a:p>
        </p:txBody>
      </p:sp>
    </p:spTree>
    <p:extLst>
      <p:ext uri="{BB962C8B-B14F-4D97-AF65-F5344CB8AC3E}">
        <p14:creationId xmlns:p14="http://schemas.microsoft.com/office/powerpoint/2010/main" val="1952569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8B4C5C9-20C5-42AC-867D-4889340C32D2}" type="slidenum">
              <a:rPr lang="pt-BR" smtClean="0"/>
              <a:pPr/>
              <a:t>73</a:t>
            </a:fld>
            <a:endParaRPr lang="pt-BR"/>
          </a:p>
        </p:txBody>
      </p:sp>
    </p:spTree>
    <p:extLst>
      <p:ext uri="{BB962C8B-B14F-4D97-AF65-F5344CB8AC3E}">
        <p14:creationId xmlns:p14="http://schemas.microsoft.com/office/powerpoint/2010/main" val="1068051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8B4C5C9-20C5-42AC-867D-4889340C32D2}" type="slidenum">
              <a:rPr lang="pt-BR" smtClean="0"/>
              <a:pPr/>
              <a:t>74</a:t>
            </a:fld>
            <a:endParaRPr lang="pt-BR"/>
          </a:p>
        </p:txBody>
      </p:sp>
    </p:spTree>
    <p:extLst>
      <p:ext uri="{BB962C8B-B14F-4D97-AF65-F5344CB8AC3E}">
        <p14:creationId xmlns:p14="http://schemas.microsoft.com/office/powerpoint/2010/main" val="784063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8B4C5C9-20C5-42AC-867D-4889340C32D2}" type="slidenum">
              <a:rPr lang="pt-BR" smtClean="0"/>
              <a:pPr/>
              <a:t>75</a:t>
            </a:fld>
            <a:endParaRPr lang="pt-BR"/>
          </a:p>
        </p:txBody>
      </p:sp>
    </p:spTree>
    <p:extLst>
      <p:ext uri="{BB962C8B-B14F-4D97-AF65-F5344CB8AC3E}">
        <p14:creationId xmlns:p14="http://schemas.microsoft.com/office/powerpoint/2010/main" val="3254438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8B4C5C9-20C5-42AC-867D-4889340C32D2}" type="slidenum">
              <a:rPr lang="pt-BR" smtClean="0"/>
              <a:pPr/>
              <a:t>76</a:t>
            </a:fld>
            <a:endParaRPr lang="pt-BR" dirty="0"/>
          </a:p>
        </p:txBody>
      </p:sp>
    </p:spTree>
    <p:extLst>
      <p:ext uri="{BB962C8B-B14F-4D97-AF65-F5344CB8AC3E}">
        <p14:creationId xmlns:p14="http://schemas.microsoft.com/office/powerpoint/2010/main" val="282668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buFont typeface="Arial" panose="020B0604020202020204" pitchFamily="34" charset="0"/>
              <a:buChar char="•"/>
            </a:pPr>
            <a:r>
              <a:rPr lang="en-US" sz="1200" dirty="0">
                <a:latin typeface="Calibri" panose="020F0502020204030204" pitchFamily="34" charset="0"/>
              </a:rPr>
              <a:t>Gram-negative facultative anaerobic bacteria.</a:t>
            </a:r>
          </a:p>
          <a:p>
            <a:pPr marL="457200" indent="-457200" algn="just">
              <a:buFont typeface="Arial" panose="020B0604020202020204" pitchFamily="34" charset="0"/>
              <a:buChar char="•"/>
            </a:pPr>
            <a:r>
              <a:rPr lang="en-US" sz="1200" dirty="0">
                <a:latin typeface="Calibri" panose="020F0502020204030204" pitchFamily="34" charset="0"/>
              </a:rPr>
              <a:t>Salmonella, Escherichia, Enterobacter, Serratia, and</a:t>
            </a:r>
          </a:p>
          <a:p>
            <a:pPr marL="465138" indent="-465138" algn="just"/>
            <a:r>
              <a:rPr lang="en-US" sz="1200" dirty="0">
                <a:latin typeface="Calibri" panose="020F0502020204030204" pitchFamily="34" charset="0"/>
              </a:rPr>
              <a:t>Citrobacter. </a:t>
            </a:r>
          </a:p>
          <a:p>
            <a:pPr marL="457200" indent="-457200" algn="just">
              <a:buFont typeface="Arial" panose="020B0604020202020204" pitchFamily="34" charset="0"/>
              <a:buChar char="•"/>
            </a:pPr>
            <a:r>
              <a:rPr lang="en-US" sz="1200" dirty="0">
                <a:latin typeface="Calibri" panose="020F0502020204030204" pitchFamily="34" charset="0"/>
              </a:rPr>
              <a:t>Proteolytic activity, ammonia and toxic biogenic amines.</a:t>
            </a:r>
          </a:p>
          <a:p>
            <a:pPr marL="457200" indent="-457200" algn="just">
              <a:buFont typeface="Arial" panose="020B0604020202020204" pitchFamily="34" charset="0"/>
              <a:buChar char="•"/>
            </a:pPr>
            <a:endParaRPr lang="en-US" sz="1200" dirty="0">
              <a:latin typeface="Calibri" panose="020F0502020204030204" pitchFamily="34" charset="0"/>
            </a:endParaRPr>
          </a:p>
          <a:p>
            <a:pPr marL="457200" indent="-457200" algn="just">
              <a:buFont typeface="Arial" panose="020B0604020202020204" pitchFamily="34" charset="0"/>
              <a:buChar char="•"/>
            </a:pPr>
            <a:r>
              <a:rPr lang="en-US" sz="1200" dirty="0">
                <a:latin typeface="Calibri" panose="020F0502020204030204" pitchFamily="34" charset="0"/>
              </a:rPr>
              <a:t>Cattle are the main reservoir of </a:t>
            </a:r>
            <a:r>
              <a:rPr lang="en-US" sz="1200" i="1" dirty="0">
                <a:latin typeface="Calibri" panose="020F0502020204030204" pitchFamily="34" charset="0"/>
              </a:rPr>
              <a:t>E. coli </a:t>
            </a:r>
            <a:r>
              <a:rPr lang="en-US" sz="1200" dirty="0">
                <a:latin typeface="Calibri" panose="020F0502020204030204" pitchFamily="34" charset="0"/>
              </a:rPr>
              <a:t>O157:H7 and the pathogen may be present in feces, milk, and feed of dairy cows. </a:t>
            </a:r>
          </a:p>
          <a:p>
            <a:pPr marL="457200" indent="-457200" algn="just">
              <a:buFont typeface="Arial" panose="020B0604020202020204" pitchFamily="34" charset="0"/>
              <a:buChar char="•"/>
            </a:pPr>
            <a:r>
              <a:rPr lang="en-US" sz="1200" dirty="0">
                <a:latin typeface="Calibri" panose="020F0502020204030204" pitchFamily="34" charset="0"/>
              </a:rPr>
              <a:t>Silage can be contaminated with </a:t>
            </a:r>
            <a:r>
              <a:rPr lang="en-US" sz="1200" i="1" dirty="0">
                <a:latin typeface="Calibri" panose="020F0502020204030204" pitchFamily="34" charset="0"/>
              </a:rPr>
              <a:t>E. coli </a:t>
            </a:r>
            <a:r>
              <a:rPr lang="en-US" sz="1200" dirty="0">
                <a:latin typeface="Calibri" panose="020F0502020204030204" pitchFamily="34" charset="0"/>
              </a:rPr>
              <a:t>O157:H7 via manure or irrigation water.</a:t>
            </a:r>
            <a:endParaRPr lang="pt-BR" sz="1200" dirty="0">
              <a:latin typeface="Calibri" panose="020F0502020204030204" pitchFamily="34" charset="0"/>
            </a:endParaRPr>
          </a:p>
          <a:p>
            <a:endParaRPr lang="pt-BR" dirty="0"/>
          </a:p>
        </p:txBody>
      </p:sp>
      <p:sp>
        <p:nvSpPr>
          <p:cNvPr id="4" name="Slide Number Placeholder 3"/>
          <p:cNvSpPr>
            <a:spLocks noGrp="1"/>
          </p:cNvSpPr>
          <p:nvPr>
            <p:ph type="sldNum" sz="quarter" idx="5"/>
          </p:nvPr>
        </p:nvSpPr>
        <p:spPr/>
        <p:txBody>
          <a:bodyPr/>
          <a:lstStyle/>
          <a:p>
            <a:fld id="{7DD28ADF-EE18-46C5-BD77-76A44214D1F9}" type="slidenum">
              <a:rPr lang="pt-BR" smtClean="0"/>
              <a:pPr/>
              <a:t>77</a:t>
            </a:fld>
            <a:endParaRPr lang="pt-BR"/>
          </a:p>
        </p:txBody>
      </p:sp>
    </p:spTree>
    <p:extLst>
      <p:ext uri="{BB962C8B-B14F-4D97-AF65-F5344CB8AC3E}">
        <p14:creationId xmlns:p14="http://schemas.microsoft.com/office/powerpoint/2010/main" val="656480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spcBef>
                <a:spcPct val="30000"/>
              </a:spcBef>
              <a:defRPr sz="1200">
                <a:solidFill>
                  <a:schemeClr val="tx1"/>
                </a:solidFill>
                <a:latin typeface="Arial" panose="020B0604020202020204" pitchFamily="34" charset="0"/>
              </a:defRPr>
            </a:lvl1pPr>
            <a:lvl2pPr marL="742950" indent="-285750" defTabSz="908050">
              <a:spcBef>
                <a:spcPct val="30000"/>
              </a:spcBef>
              <a:defRPr sz="1200">
                <a:solidFill>
                  <a:schemeClr val="tx1"/>
                </a:solidFill>
                <a:latin typeface="Arial" panose="020B0604020202020204" pitchFamily="34" charset="0"/>
              </a:defRPr>
            </a:lvl2pPr>
            <a:lvl3pPr marL="1143000" indent="-228600" defTabSz="908050">
              <a:spcBef>
                <a:spcPct val="30000"/>
              </a:spcBef>
              <a:defRPr sz="1200">
                <a:solidFill>
                  <a:schemeClr val="tx1"/>
                </a:solidFill>
                <a:latin typeface="Arial" panose="020B0604020202020204" pitchFamily="34" charset="0"/>
              </a:defRPr>
            </a:lvl3pPr>
            <a:lvl4pPr marL="1600200" indent="-228600" defTabSz="908050">
              <a:spcBef>
                <a:spcPct val="30000"/>
              </a:spcBef>
              <a:defRPr sz="1200">
                <a:solidFill>
                  <a:schemeClr val="tx1"/>
                </a:solidFill>
                <a:latin typeface="Arial" panose="020B0604020202020204" pitchFamily="34" charset="0"/>
              </a:defRPr>
            </a:lvl4pPr>
            <a:lvl5pPr marL="2057400" indent="-228600" defTabSz="908050">
              <a:spcBef>
                <a:spcPct val="30000"/>
              </a:spcBef>
              <a:defRPr sz="1200">
                <a:solidFill>
                  <a:schemeClr val="tx1"/>
                </a:solidFill>
                <a:latin typeface="Arial" panose="020B0604020202020204" pitchFamily="34" charset="0"/>
              </a:defRPr>
            </a:lvl5pPr>
            <a:lvl6pPr marL="2514600" indent="-228600" defTabSz="9080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80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80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80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BB3709-6368-4FC6-8443-358A76759622}" type="slidenum">
              <a:rPr lang="pt-BR" altLang="pt-BR" sz="1000"/>
              <a:pPr>
                <a:spcBef>
                  <a:spcPct val="0"/>
                </a:spcBef>
              </a:pPr>
              <a:t>13</a:t>
            </a:fld>
            <a:endParaRPr lang="pt-BR" altLang="pt-BR" sz="1000"/>
          </a:p>
        </p:txBody>
      </p:sp>
      <p:sp>
        <p:nvSpPr>
          <p:cNvPr id="14339" name="Rectangle 2"/>
          <p:cNvSpPr>
            <a:spLocks noGrp="1" noRot="1" noChangeAspect="1" noChangeArrowheads="1" noTextEdit="1"/>
          </p:cNvSpPr>
          <p:nvPr>
            <p:ph type="sldImg"/>
          </p:nvPr>
        </p:nvSpPr>
        <p:spPr>
          <a:xfrm>
            <a:off x="723900" y="681038"/>
            <a:ext cx="5384800" cy="3367087"/>
          </a:xfrm>
          <a:ln cap="flat"/>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latin typeface="Arial" panose="020B0604020202020204" pitchFamily="34" charset="0"/>
            </a:endParaRPr>
          </a:p>
        </p:txBody>
      </p:sp>
    </p:spTree>
    <p:extLst>
      <p:ext uri="{BB962C8B-B14F-4D97-AF65-F5344CB8AC3E}">
        <p14:creationId xmlns:p14="http://schemas.microsoft.com/office/powerpoint/2010/main" val="2088339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normAutofit/>
          </a:bodyPr>
          <a:lstStyle/>
          <a:p>
            <a:endParaRPr lang="pt-BR" dirty="0">
              <a:solidFill>
                <a:srgbClr val="FF0000"/>
              </a:solidFill>
            </a:endParaRPr>
          </a:p>
        </p:txBody>
      </p:sp>
      <p:sp>
        <p:nvSpPr>
          <p:cNvPr id="4" name="Espaço Reservado para Número de Slide 3"/>
          <p:cNvSpPr>
            <a:spLocks noGrp="1"/>
          </p:cNvSpPr>
          <p:nvPr>
            <p:ph type="sldNum" sz="quarter" idx="10"/>
          </p:nvPr>
        </p:nvSpPr>
        <p:spPr/>
        <p:txBody>
          <a:bodyPr/>
          <a:lstStyle/>
          <a:p>
            <a:fld id="{D8B4C5C9-20C5-42AC-867D-4889340C32D2}" type="slidenum">
              <a:rPr lang="pt-BR" smtClean="0"/>
              <a:pPr/>
              <a:t>81</a:t>
            </a:fld>
            <a:endParaRPr lang="pt-BR"/>
          </a:p>
        </p:txBody>
      </p:sp>
    </p:spTree>
    <p:extLst>
      <p:ext uri="{BB962C8B-B14F-4D97-AF65-F5344CB8AC3E}">
        <p14:creationId xmlns:p14="http://schemas.microsoft.com/office/powerpoint/2010/main" val="12718060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8B4C5C9-20C5-42AC-867D-4889340C32D2}" type="slidenum">
              <a:rPr lang="pt-BR" smtClean="0"/>
              <a:pPr/>
              <a:t>82</a:t>
            </a:fld>
            <a:endParaRPr lang="pt-BR"/>
          </a:p>
        </p:txBody>
      </p:sp>
    </p:spTree>
    <p:extLst>
      <p:ext uri="{BB962C8B-B14F-4D97-AF65-F5344CB8AC3E}">
        <p14:creationId xmlns:p14="http://schemas.microsoft.com/office/powerpoint/2010/main" val="145993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83</a:t>
            </a:fld>
            <a:endParaRPr lang="pt-BR"/>
          </a:p>
        </p:txBody>
      </p:sp>
    </p:spTree>
    <p:extLst>
      <p:ext uri="{BB962C8B-B14F-4D97-AF65-F5344CB8AC3E}">
        <p14:creationId xmlns:p14="http://schemas.microsoft.com/office/powerpoint/2010/main" val="2912138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Dados da </a:t>
            </a:r>
            <a:r>
              <a:rPr lang="pt-BR" dirty="0" err="1" smtClean="0"/>
              <a:t>Greici</a:t>
            </a:r>
            <a:r>
              <a:rPr lang="pt-BR" dirty="0" smtClean="0"/>
              <a:t>,</a:t>
            </a:r>
            <a:r>
              <a:rPr lang="pt-BR" baseline="0" dirty="0" smtClean="0"/>
              <a:t> destacando a população de leveduras em HMG</a:t>
            </a:r>
            <a:endParaRPr lang="en-US"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89</a:t>
            </a:fld>
            <a:endParaRPr lang="pt-BR"/>
          </a:p>
        </p:txBody>
      </p:sp>
    </p:spTree>
    <p:extLst>
      <p:ext uri="{BB962C8B-B14F-4D97-AF65-F5344CB8AC3E}">
        <p14:creationId xmlns:p14="http://schemas.microsoft.com/office/powerpoint/2010/main" val="31291323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Dados Naiara</a:t>
            </a:r>
            <a:endParaRPr lang="en-US"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93</a:t>
            </a:fld>
            <a:endParaRPr lang="pt-BR"/>
          </a:p>
        </p:txBody>
      </p:sp>
    </p:spTree>
    <p:extLst>
      <p:ext uri="{BB962C8B-B14F-4D97-AF65-F5344CB8AC3E}">
        <p14:creationId xmlns:p14="http://schemas.microsoft.com/office/powerpoint/2010/main" val="19176742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Dados Naiara</a:t>
            </a:r>
            <a:endParaRPr lang="en-US" dirty="0" smtClean="0"/>
          </a:p>
          <a:p>
            <a:endParaRPr lang="en-US"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94</a:t>
            </a:fld>
            <a:endParaRPr lang="pt-BR"/>
          </a:p>
        </p:txBody>
      </p:sp>
    </p:spTree>
    <p:extLst>
      <p:ext uri="{BB962C8B-B14F-4D97-AF65-F5344CB8AC3E}">
        <p14:creationId xmlns:p14="http://schemas.microsoft.com/office/powerpoint/2010/main" val="31900574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97</a:t>
            </a:fld>
            <a:endParaRPr lang="pt-BR"/>
          </a:p>
        </p:txBody>
      </p:sp>
    </p:spTree>
    <p:extLst>
      <p:ext uri="{BB962C8B-B14F-4D97-AF65-F5344CB8AC3E}">
        <p14:creationId xmlns:p14="http://schemas.microsoft.com/office/powerpoint/2010/main" val="23900919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98</a:t>
            </a:fld>
            <a:endParaRPr lang="pt-BR"/>
          </a:p>
        </p:txBody>
      </p:sp>
    </p:spTree>
    <p:extLst>
      <p:ext uri="{BB962C8B-B14F-4D97-AF65-F5344CB8AC3E}">
        <p14:creationId xmlns:p14="http://schemas.microsoft.com/office/powerpoint/2010/main" val="3192991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99</a:t>
            </a:fld>
            <a:endParaRPr lang="pt-BR"/>
          </a:p>
        </p:txBody>
      </p:sp>
    </p:spTree>
    <p:extLst>
      <p:ext uri="{BB962C8B-B14F-4D97-AF65-F5344CB8AC3E}">
        <p14:creationId xmlns:p14="http://schemas.microsoft.com/office/powerpoint/2010/main" val="20403883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Listeria is considered as one of the main pathogenic bacteria in silage [71] as it is responsible for listeriosis which can result in encephalitis, abortion, septicemia and even death in animals and humans [72]. Although Listeria belongs to the </a:t>
            </a:r>
            <a:r>
              <a:rPr lang="en-US" dirty="0" err="1"/>
              <a:t>Bacillales</a:t>
            </a:r>
            <a:r>
              <a:rPr lang="en-US" dirty="0"/>
              <a:t> family, which increased in most silages during aerobic exposure, none of the observed OTUs were identified as Listeria at the sequencing depth used in this study. Production of butyric acid in silage arises primarily from Clostridium and Bacillus and can result in reductions in silage intake [12, 73]. Although these undesirable bacteria were not formally identified at the species level, many OTUs were assigned to Bacillus after 14 days of aerobic exposure in all silages. These observations confirm the significant role of </a:t>
            </a:r>
            <a:r>
              <a:rPr lang="en-US" dirty="0" err="1"/>
              <a:t>Bacillales</a:t>
            </a:r>
            <a:r>
              <a:rPr lang="en-US" dirty="0"/>
              <a:t> in the deterioration of small grain silage during aerobic exposure.</a:t>
            </a:r>
            <a:endParaRPr lang="pt-BR" dirty="0"/>
          </a:p>
        </p:txBody>
      </p:sp>
      <p:sp>
        <p:nvSpPr>
          <p:cNvPr id="4" name="Slide Number Placeholder 3"/>
          <p:cNvSpPr>
            <a:spLocks noGrp="1"/>
          </p:cNvSpPr>
          <p:nvPr>
            <p:ph type="sldNum" sz="quarter" idx="5"/>
          </p:nvPr>
        </p:nvSpPr>
        <p:spPr/>
        <p:txBody>
          <a:bodyPr/>
          <a:lstStyle/>
          <a:p>
            <a:fld id="{7DD28ADF-EE18-46C5-BD77-76A44214D1F9}" type="slidenum">
              <a:rPr lang="pt-BR" smtClean="0"/>
              <a:pPr/>
              <a:t>104</a:t>
            </a:fld>
            <a:endParaRPr lang="pt-BR"/>
          </a:p>
        </p:txBody>
      </p:sp>
    </p:spTree>
    <p:extLst>
      <p:ext uri="{BB962C8B-B14F-4D97-AF65-F5344CB8AC3E}">
        <p14:creationId xmlns:p14="http://schemas.microsoft.com/office/powerpoint/2010/main" val="1915995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spcBef>
                <a:spcPct val="30000"/>
              </a:spcBef>
              <a:defRPr sz="1200">
                <a:solidFill>
                  <a:schemeClr val="tx1"/>
                </a:solidFill>
                <a:latin typeface="Arial" panose="020B0604020202020204" pitchFamily="34" charset="0"/>
              </a:defRPr>
            </a:lvl1pPr>
            <a:lvl2pPr marL="742950" indent="-285750" defTabSz="908050">
              <a:spcBef>
                <a:spcPct val="30000"/>
              </a:spcBef>
              <a:defRPr sz="1200">
                <a:solidFill>
                  <a:schemeClr val="tx1"/>
                </a:solidFill>
                <a:latin typeface="Arial" panose="020B0604020202020204" pitchFamily="34" charset="0"/>
              </a:defRPr>
            </a:lvl2pPr>
            <a:lvl3pPr marL="1143000" indent="-228600" defTabSz="908050">
              <a:spcBef>
                <a:spcPct val="30000"/>
              </a:spcBef>
              <a:defRPr sz="1200">
                <a:solidFill>
                  <a:schemeClr val="tx1"/>
                </a:solidFill>
                <a:latin typeface="Arial" panose="020B0604020202020204" pitchFamily="34" charset="0"/>
              </a:defRPr>
            </a:lvl3pPr>
            <a:lvl4pPr marL="1600200" indent="-228600" defTabSz="908050">
              <a:spcBef>
                <a:spcPct val="30000"/>
              </a:spcBef>
              <a:defRPr sz="1200">
                <a:solidFill>
                  <a:schemeClr val="tx1"/>
                </a:solidFill>
                <a:latin typeface="Arial" panose="020B0604020202020204" pitchFamily="34" charset="0"/>
              </a:defRPr>
            </a:lvl4pPr>
            <a:lvl5pPr marL="2057400" indent="-228600" defTabSz="908050">
              <a:spcBef>
                <a:spcPct val="30000"/>
              </a:spcBef>
              <a:defRPr sz="1200">
                <a:solidFill>
                  <a:schemeClr val="tx1"/>
                </a:solidFill>
                <a:latin typeface="Arial" panose="020B0604020202020204" pitchFamily="34" charset="0"/>
              </a:defRPr>
            </a:lvl5pPr>
            <a:lvl6pPr marL="2514600" indent="-228600" defTabSz="9080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80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80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80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BB3709-6368-4FC6-8443-358A76759622}" type="slidenum">
              <a:rPr lang="pt-BR" altLang="pt-BR" sz="1000"/>
              <a:pPr>
                <a:spcBef>
                  <a:spcPct val="0"/>
                </a:spcBef>
              </a:pPr>
              <a:t>14</a:t>
            </a:fld>
            <a:endParaRPr lang="pt-BR" altLang="pt-BR" sz="1000"/>
          </a:p>
        </p:txBody>
      </p:sp>
      <p:sp>
        <p:nvSpPr>
          <p:cNvPr id="14339" name="Rectangle 2"/>
          <p:cNvSpPr>
            <a:spLocks noGrp="1" noRot="1" noChangeAspect="1" noChangeArrowheads="1" noTextEdit="1"/>
          </p:cNvSpPr>
          <p:nvPr>
            <p:ph type="sldImg"/>
          </p:nvPr>
        </p:nvSpPr>
        <p:spPr>
          <a:xfrm>
            <a:off x="723900" y="681038"/>
            <a:ext cx="5384800" cy="3367087"/>
          </a:xfrm>
          <a:ln cap="flat"/>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latin typeface="Arial" panose="020B0604020202020204" pitchFamily="34" charset="0"/>
            </a:endParaRPr>
          </a:p>
        </p:txBody>
      </p:sp>
    </p:spTree>
    <p:extLst>
      <p:ext uri="{BB962C8B-B14F-4D97-AF65-F5344CB8AC3E}">
        <p14:creationId xmlns:p14="http://schemas.microsoft.com/office/powerpoint/2010/main" val="33939389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105</a:t>
            </a:fld>
            <a:endParaRPr lang="pt-BR"/>
          </a:p>
        </p:txBody>
      </p:sp>
    </p:spTree>
    <p:extLst>
      <p:ext uri="{BB962C8B-B14F-4D97-AF65-F5344CB8AC3E}">
        <p14:creationId xmlns:p14="http://schemas.microsoft.com/office/powerpoint/2010/main" val="21758919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106</a:t>
            </a:fld>
            <a:endParaRPr lang="pt-BR"/>
          </a:p>
        </p:txBody>
      </p:sp>
    </p:spTree>
    <p:extLst>
      <p:ext uri="{BB962C8B-B14F-4D97-AF65-F5344CB8AC3E}">
        <p14:creationId xmlns:p14="http://schemas.microsoft.com/office/powerpoint/2010/main" val="10467173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109</a:t>
            </a:fld>
            <a:endParaRPr lang="pt-BR"/>
          </a:p>
        </p:txBody>
      </p:sp>
    </p:spTree>
    <p:extLst>
      <p:ext uri="{BB962C8B-B14F-4D97-AF65-F5344CB8AC3E}">
        <p14:creationId xmlns:p14="http://schemas.microsoft.com/office/powerpoint/2010/main" val="4446820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normAutofit/>
          </a:bodyPr>
          <a:lstStyle/>
          <a:p>
            <a:r>
              <a:rPr lang="pt-BR" dirty="0" err="1"/>
              <a:t>Aflotoxina</a:t>
            </a:r>
            <a:r>
              <a:rPr lang="pt-BR" dirty="0"/>
              <a:t> e </a:t>
            </a:r>
            <a:r>
              <a:rPr lang="pt-BR" dirty="0" err="1"/>
              <a:t>fumonesina</a:t>
            </a:r>
            <a:r>
              <a:rPr lang="pt-BR" dirty="0"/>
              <a:t> não são </a:t>
            </a:r>
            <a:r>
              <a:rPr lang="pt-BR" dirty="0" err="1"/>
              <a:t>metabolizadass</a:t>
            </a:r>
            <a:r>
              <a:rPr lang="pt-BR" dirty="0"/>
              <a:t> </a:t>
            </a:r>
            <a:r>
              <a:rPr lang="pt-BR"/>
              <a:t>no rumen.</a:t>
            </a:r>
            <a:r>
              <a:rPr lang="pt-BR" baseline="0"/>
              <a:t> </a:t>
            </a:r>
            <a:r>
              <a:rPr lang="pt-BR" baseline="0" dirty="0"/>
              <a:t>DON e </a:t>
            </a:r>
            <a:r>
              <a:rPr lang="pt-BR" baseline="0" dirty="0" err="1"/>
              <a:t>Ocratoxina</a:t>
            </a:r>
            <a:r>
              <a:rPr lang="pt-BR" baseline="0" dirty="0"/>
              <a:t> são metabolizadas a compostos </a:t>
            </a:r>
            <a:r>
              <a:rPr lang="pt-BR" baseline="0"/>
              <a:t>menos toxicos. </a:t>
            </a:r>
            <a:r>
              <a:rPr lang="pt-BR" baseline="0" dirty="0" err="1"/>
              <a:t>Zearalenonas</a:t>
            </a:r>
            <a:r>
              <a:rPr lang="pt-BR" baseline="0" dirty="0"/>
              <a:t> são metabolizadas em compostos diversos podendo ser menos ou mais toxica do </a:t>
            </a:r>
            <a:r>
              <a:rPr lang="pt-BR" baseline="0"/>
              <a:t>que zeara. </a:t>
            </a:r>
            <a:endParaRPr lang="pt-BR" dirty="0"/>
          </a:p>
        </p:txBody>
      </p:sp>
      <p:sp>
        <p:nvSpPr>
          <p:cNvPr id="4" name="Espaço Reservado para Número de Slide 3"/>
          <p:cNvSpPr>
            <a:spLocks noGrp="1"/>
          </p:cNvSpPr>
          <p:nvPr>
            <p:ph type="sldNum" sz="quarter" idx="10"/>
          </p:nvPr>
        </p:nvSpPr>
        <p:spPr/>
        <p:txBody>
          <a:bodyPr/>
          <a:lstStyle/>
          <a:p>
            <a:fld id="{4C4E447A-48C9-4257-90C3-21690CD4723B}" type="slidenum">
              <a:rPr lang="pt-BR" smtClean="0"/>
              <a:pPr/>
              <a:t>113</a:t>
            </a:fld>
            <a:endParaRPr lang="pt-BR"/>
          </a:p>
        </p:txBody>
      </p:sp>
    </p:spTree>
    <p:extLst>
      <p:ext uri="{BB962C8B-B14F-4D97-AF65-F5344CB8AC3E}">
        <p14:creationId xmlns:p14="http://schemas.microsoft.com/office/powerpoint/2010/main" val="2653582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15</a:t>
            </a:fld>
            <a:endParaRPr lang="pt-BR"/>
          </a:p>
        </p:txBody>
      </p:sp>
    </p:spTree>
    <p:extLst>
      <p:ext uri="{BB962C8B-B14F-4D97-AF65-F5344CB8AC3E}">
        <p14:creationId xmlns:p14="http://schemas.microsoft.com/office/powerpoint/2010/main" val="2824076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27</a:t>
            </a:fld>
            <a:endParaRPr lang="pt-BR"/>
          </a:p>
        </p:txBody>
      </p:sp>
    </p:spTree>
    <p:extLst>
      <p:ext uri="{BB962C8B-B14F-4D97-AF65-F5344CB8AC3E}">
        <p14:creationId xmlns:p14="http://schemas.microsoft.com/office/powerpoint/2010/main" val="43821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pPr/>
              <a:t>28</a:t>
            </a:fld>
            <a:endParaRPr lang="pt-BR"/>
          </a:p>
        </p:txBody>
      </p:sp>
    </p:spTree>
    <p:extLst>
      <p:ext uri="{BB962C8B-B14F-4D97-AF65-F5344CB8AC3E}">
        <p14:creationId xmlns:p14="http://schemas.microsoft.com/office/powerpoint/2010/main" val="1720656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33</a:t>
            </a:fld>
            <a:endParaRPr lang="pt-BR"/>
          </a:p>
        </p:txBody>
      </p:sp>
    </p:spTree>
    <p:extLst>
      <p:ext uri="{BB962C8B-B14F-4D97-AF65-F5344CB8AC3E}">
        <p14:creationId xmlns:p14="http://schemas.microsoft.com/office/powerpoint/2010/main" val="2393374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822960" y="2130426"/>
            <a:ext cx="9326880" cy="1470025"/>
          </a:xfrm>
        </p:spPr>
        <p:txBody>
          <a:bodyPr/>
          <a:lstStyle/>
          <a:p>
            <a:r>
              <a:rPr lang="pt-BR"/>
              <a:t>Clique para editar o estilo do título mestre</a:t>
            </a:r>
          </a:p>
        </p:txBody>
      </p:sp>
      <p:sp>
        <p:nvSpPr>
          <p:cNvPr id="3" name="Subtítulo 2"/>
          <p:cNvSpPr>
            <a:spLocks noGrp="1"/>
          </p:cNvSpPr>
          <p:nvPr>
            <p:ph type="subTitle" idx="1"/>
          </p:nvPr>
        </p:nvSpPr>
        <p:spPr>
          <a:xfrm>
            <a:off x="1645920" y="3886200"/>
            <a:ext cx="76809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endParaRPr lang="pt-BR">
              <a:solidFill>
                <a:srgbClr val="000000"/>
              </a:solidFill>
            </a:endParaRPr>
          </a:p>
        </p:txBody>
      </p:sp>
      <p:sp>
        <p:nvSpPr>
          <p:cNvPr id="5" name="Espaço Reservado para Rodapé 4"/>
          <p:cNvSpPr>
            <a:spLocks noGrp="1"/>
          </p:cNvSpPr>
          <p:nvPr>
            <p:ph type="ftr" sz="quarter" idx="11"/>
          </p:nvPr>
        </p:nvSpPr>
        <p:spPr/>
        <p:txBody>
          <a:bodyPr/>
          <a:lstStyle>
            <a:lvl1pPr>
              <a:defRPr/>
            </a:lvl1pPr>
          </a:lstStyle>
          <a:p>
            <a:endParaRPr lang="pt-BR">
              <a:solidFill>
                <a:srgbClr val="000000"/>
              </a:solidFill>
            </a:endParaRPr>
          </a:p>
        </p:txBody>
      </p:sp>
      <p:sp>
        <p:nvSpPr>
          <p:cNvPr id="6" name="Espaço Reservado para Número de Slide 5"/>
          <p:cNvSpPr>
            <a:spLocks noGrp="1"/>
          </p:cNvSpPr>
          <p:nvPr>
            <p:ph type="sldNum" sz="quarter" idx="12"/>
          </p:nvPr>
        </p:nvSpPr>
        <p:spPr/>
        <p:txBody>
          <a:bodyPr/>
          <a:lstStyle>
            <a:lvl1pPr>
              <a:defRPr/>
            </a:lvl1pPr>
          </a:lstStyle>
          <a:p>
            <a:fld id="{3D6EB0A0-EC86-408A-9BFC-E2168A6747F7}" type="slidenum">
              <a:rPr lang="pt-BR">
                <a:solidFill>
                  <a:srgbClr val="000000"/>
                </a:solidFill>
              </a:rPr>
              <a:pPr/>
              <a:t>‹nº›</a:t>
            </a:fld>
            <a:endParaRPr lang="pt-BR">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pt-BR">
              <a:solidFill>
                <a:srgbClr val="000000"/>
              </a:solidFill>
            </a:endParaRPr>
          </a:p>
        </p:txBody>
      </p:sp>
      <p:sp>
        <p:nvSpPr>
          <p:cNvPr id="5" name="Espaço Reservado para Rodapé 4"/>
          <p:cNvSpPr>
            <a:spLocks noGrp="1"/>
          </p:cNvSpPr>
          <p:nvPr>
            <p:ph type="ftr" sz="quarter" idx="11"/>
          </p:nvPr>
        </p:nvSpPr>
        <p:spPr/>
        <p:txBody>
          <a:bodyPr/>
          <a:lstStyle>
            <a:lvl1pPr>
              <a:defRPr/>
            </a:lvl1pPr>
          </a:lstStyle>
          <a:p>
            <a:endParaRPr lang="pt-BR">
              <a:solidFill>
                <a:srgbClr val="000000"/>
              </a:solidFill>
            </a:endParaRPr>
          </a:p>
        </p:txBody>
      </p:sp>
      <p:sp>
        <p:nvSpPr>
          <p:cNvPr id="6" name="Espaço Reservado para Número de Slide 5"/>
          <p:cNvSpPr>
            <a:spLocks noGrp="1"/>
          </p:cNvSpPr>
          <p:nvPr>
            <p:ph type="sldNum" sz="quarter" idx="12"/>
          </p:nvPr>
        </p:nvSpPr>
        <p:spPr/>
        <p:txBody>
          <a:bodyPr/>
          <a:lstStyle>
            <a:lvl1pPr>
              <a:defRPr/>
            </a:lvl1pPr>
          </a:lstStyle>
          <a:p>
            <a:fld id="{31F004B4-C57F-4C18-A137-A5D034FDEFC1}" type="slidenum">
              <a:rPr lang="pt-BR">
                <a:solidFill>
                  <a:srgbClr val="000000"/>
                </a:solidFill>
              </a:rPr>
              <a:pPr/>
              <a:t>‹nº›</a:t>
            </a:fld>
            <a:endParaRPr lang="pt-BR">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955280" y="274639"/>
            <a:ext cx="246888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548640" y="274639"/>
            <a:ext cx="722376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pt-BR">
              <a:solidFill>
                <a:srgbClr val="000000"/>
              </a:solidFill>
            </a:endParaRPr>
          </a:p>
        </p:txBody>
      </p:sp>
      <p:sp>
        <p:nvSpPr>
          <p:cNvPr id="5" name="Espaço Reservado para Rodapé 4"/>
          <p:cNvSpPr>
            <a:spLocks noGrp="1"/>
          </p:cNvSpPr>
          <p:nvPr>
            <p:ph type="ftr" sz="quarter" idx="11"/>
          </p:nvPr>
        </p:nvSpPr>
        <p:spPr/>
        <p:txBody>
          <a:bodyPr/>
          <a:lstStyle>
            <a:lvl1pPr>
              <a:defRPr/>
            </a:lvl1pPr>
          </a:lstStyle>
          <a:p>
            <a:endParaRPr lang="pt-BR">
              <a:solidFill>
                <a:srgbClr val="000000"/>
              </a:solidFill>
            </a:endParaRPr>
          </a:p>
        </p:txBody>
      </p:sp>
      <p:sp>
        <p:nvSpPr>
          <p:cNvPr id="6" name="Espaço Reservado para Número de Slide 5"/>
          <p:cNvSpPr>
            <a:spLocks noGrp="1"/>
          </p:cNvSpPr>
          <p:nvPr>
            <p:ph type="sldNum" sz="quarter" idx="12"/>
          </p:nvPr>
        </p:nvSpPr>
        <p:spPr/>
        <p:txBody>
          <a:bodyPr/>
          <a:lstStyle>
            <a:lvl1pPr>
              <a:defRPr/>
            </a:lvl1pPr>
          </a:lstStyle>
          <a:p>
            <a:fld id="{8F09B601-D9CB-44C0-806C-C3016E44D73F}" type="slidenum">
              <a:rPr lang="pt-BR">
                <a:solidFill>
                  <a:srgbClr val="000000"/>
                </a:solidFill>
              </a:rPr>
              <a:pPr/>
              <a:t>‹nº›</a:t>
            </a:fld>
            <a:endParaRPr lang="pt-BR">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548640" y="274639"/>
            <a:ext cx="9875520" cy="5851525"/>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3" name="Espaço Reservado para Data 2"/>
          <p:cNvSpPr>
            <a:spLocks noGrp="1"/>
          </p:cNvSpPr>
          <p:nvPr>
            <p:ph type="dt" sz="half" idx="10"/>
          </p:nvPr>
        </p:nvSpPr>
        <p:spPr>
          <a:xfrm>
            <a:off x="548640" y="6245225"/>
            <a:ext cx="2560320" cy="476250"/>
          </a:xfrm>
        </p:spPr>
        <p:txBody>
          <a:bodyPr/>
          <a:lstStyle>
            <a:lvl1pPr>
              <a:defRPr/>
            </a:lvl1pPr>
          </a:lstStyle>
          <a:p>
            <a:endParaRPr lang="pt-BR">
              <a:solidFill>
                <a:srgbClr val="000000"/>
              </a:solidFill>
            </a:endParaRPr>
          </a:p>
        </p:txBody>
      </p:sp>
      <p:sp>
        <p:nvSpPr>
          <p:cNvPr id="4" name="Espaço Reservado para Rodapé 3"/>
          <p:cNvSpPr>
            <a:spLocks noGrp="1"/>
          </p:cNvSpPr>
          <p:nvPr>
            <p:ph type="ftr" sz="quarter" idx="11"/>
          </p:nvPr>
        </p:nvSpPr>
        <p:spPr>
          <a:xfrm>
            <a:off x="3749040" y="6245225"/>
            <a:ext cx="3474720" cy="476250"/>
          </a:xfrm>
        </p:spPr>
        <p:txBody>
          <a:bodyPr/>
          <a:lstStyle>
            <a:lvl1pPr>
              <a:defRPr/>
            </a:lvl1pPr>
          </a:lstStyle>
          <a:p>
            <a:endParaRPr lang="pt-BR">
              <a:solidFill>
                <a:srgbClr val="000000"/>
              </a:solidFill>
            </a:endParaRPr>
          </a:p>
        </p:txBody>
      </p:sp>
      <p:sp>
        <p:nvSpPr>
          <p:cNvPr id="5" name="Espaço Reservado para Número de Slide 4"/>
          <p:cNvSpPr>
            <a:spLocks noGrp="1"/>
          </p:cNvSpPr>
          <p:nvPr>
            <p:ph type="sldNum" sz="quarter" idx="12"/>
          </p:nvPr>
        </p:nvSpPr>
        <p:spPr>
          <a:xfrm>
            <a:off x="7863840" y="6245225"/>
            <a:ext cx="2560320" cy="476250"/>
          </a:xfrm>
        </p:spPr>
        <p:txBody>
          <a:bodyPr/>
          <a:lstStyle>
            <a:lvl1pPr>
              <a:defRPr/>
            </a:lvl1pPr>
          </a:lstStyle>
          <a:p>
            <a:fld id="{3505262F-B9DA-4C92-8D5D-60DD70B6E2DC}" type="slidenum">
              <a:rPr lang="pt-BR">
                <a:solidFill>
                  <a:srgbClr val="000000"/>
                </a:solidFill>
              </a:rPr>
              <a:pPr/>
              <a:t>‹nº›</a:t>
            </a:fld>
            <a:endParaRPr lang="pt-BR">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548640" y="274638"/>
            <a:ext cx="9875520" cy="1143000"/>
          </a:xfrm>
        </p:spPr>
        <p:txBody>
          <a:bodyPr/>
          <a:lstStyle/>
          <a:p>
            <a:r>
              <a:rPr lang="pt-BR"/>
              <a:t>Clique para editar o estilo do título mestre</a:t>
            </a:r>
          </a:p>
        </p:txBody>
      </p:sp>
      <p:sp>
        <p:nvSpPr>
          <p:cNvPr id="3" name="Espaço Reservado para Conteúdo 2"/>
          <p:cNvSpPr>
            <a:spLocks noGrp="1"/>
          </p:cNvSpPr>
          <p:nvPr>
            <p:ph sz="half" idx="1"/>
          </p:nvPr>
        </p:nvSpPr>
        <p:spPr>
          <a:xfrm>
            <a:off x="548640" y="1600201"/>
            <a:ext cx="4846320" cy="4525963"/>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5577840" y="1600200"/>
            <a:ext cx="4846320" cy="2185988"/>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5577840" y="3938589"/>
            <a:ext cx="4846320" cy="2187575"/>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Data 5"/>
          <p:cNvSpPr>
            <a:spLocks noGrp="1"/>
          </p:cNvSpPr>
          <p:nvPr>
            <p:ph type="dt" sz="half" idx="10"/>
          </p:nvPr>
        </p:nvSpPr>
        <p:spPr>
          <a:xfrm>
            <a:off x="548640" y="6245225"/>
            <a:ext cx="2560320" cy="476250"/>
          </a:xfrm>
        </p:spPr>
        <p:txBody>
          <a:bodyPr/>
          <a:lstStyle>
            <a:lvl1pPr>
              <a:defRPr/>
            </a:lvl1pPr>
          </a:lstStyle>
          <a:p>
            <a:endParaRPr lang="pt-BR">
              <a:solidFill>
                <a:srgbClr val="000000"/>
              </a:solidFill>
            </a:endParaRPr>
          </a:p>
        </p:txBody>
      </p:sp>
      <p:sp>
        <p:nvSpPr>
          <p:cNvPr id="7" name="Espaço Reservado para Rodapé 6"/>
          <p:cNvSpPr>
            <a:spLocks noGrp="1"/>
          </p:cNvSpPr>
          <p:nvPr>
            <p:ph type="ftr" sz="quarter" idx="11"/>
          </p:nvPr>
        </p:nvSpPr>
        <p:spPr>
          <a:xfrm>
            <a:off x="3749040" y="6245225"/>
            <a:ext cx="3474720" cy="476250"/>
          </a:xfrm>
        </p:spPr>
        <p:txBody>
          <a:bodyPr/>
          <a:lstStyle>
            <a:lvl1pPr>
              <a:defRPr/>
            </a:lvl1pPr>
          </a:lstStyle>
          <a:p>
            <a:endParaRPr lang="pt-BR">
              <a:solidFill>
                <a:srgbClr val="000000"/>
              </a:solidFill>
            </a:endParaRPr>
          </a:p>
        </p:txBody>
      </p:sp>
      <p:sp>
        <p:nvSpPr>
          <p:cNvPr id="8" name="Espaço Reservado para Número de Slide 7"/>
          <p:cNvSpPr>
            <a:spLocks noGrp="1"/>
          </p:cNvSpPr>
          <p:nvPr>
            <p:ph type="sldNum" sz="quarter" idx="12"/>
          </p:nvPr>
        </p:nvSpPr>
        <p:spPr>
          <a:xfrm>
            <a:off x="7863840" y="6245225"/>
            <a:ext cx="2560320" cy="476250"/>
          </a:xfrm>
        </p:spPr>
        <p:txBody>
          <a:bodyPr/>
          <a:lstStyle>
            <a:lvl1pPr>
              <a:defRPr/>
            </a:lvl1pPr>
          </a:lstStyle>
          <a:p>
            <a:fld id="{43F59B8D-4E2A-488F-94E5-2EAC31EAE937}" type="slidenum">
              <a:rPr lang="pt-BR">
                <a:solidFill>
                  <a:srgbClr val="000000"/>
                </a:solidFill>
              </a:rPr>
              <a:pPr/>
              <a:t>‹nº›</a:t>
            </a:fld>
            <a:endParaRPr lang="pt-BR">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548640" y="274638"/>
            <a:ext cx="9875520" cy="1143000"/>
          </a:xfrm>
        </p:spPr>
        <p:txBody>
          <a:bodyPr/>
          <a:lstStyle/>
          <a:p>
            <a:r>
              <a:rPr lang="pt-BR"/>
              <a:t>Clique para editar o estilo do título mestre</a:t>
            </a:r>
          </a:p>
        </p:txBody>
      </p:sp>
      <p:sp>
        <p:nvSpPr>
          <p:cNvPr id="3" name="Espaço Reservado para Tabela 2"/>
          <p:cNvSpPr>
            <a:spLocks noGrp="1"/>
          </p:cNvSpPr>
          <p:nvPr>
            <p:ph type="tbl" idx="1"/>
          </p:nvPr>
        </p:nvSpPr>
        <p:spPr>
          <a:xfrm>
            <a:off x="548640" y="1600201"/>
            <a:ext cx="9875520" cy="4525963"/>
          </a:xfrm>
        </p:spPr>
        <p:txBody>
          <a:bodyPr/>
          <a:lstStyle/>
          <a:p>
            <a:endParaRPr lang="pt-BR"/>
          </a:p>
        </p:txBody>
      </p:sp>
      <p:sp>
        <p:nvSpPr>
          <p:cNvPr id="4" name="Espaço Reservado para Data 3"/>
          <p:cNvSpPr>
            <a:spLocks noGrp="1"/>
          </p:cNvSpPr>
          <p:nvPr>
            <p:ph type="dt" sz="half" idx="10"/>
          </p:nvPr>
        </p:nvSpPr>
        <p:spPr>
          <a:xfrm>
            <a:off x="548640" y="6245225"/>
            <a:ext cx="2560320" cy="476250"/>
          </a:xfrm>
        </p:spPr>
        <p:txBody>
          <a:bodyPr/>
          <a:lstStyle>
            <a:lvl1pPr>
              <a:defRPr/>
            </a:lvl1pPr>
          </a:lstStyle>
          <a:p>
            <a:endParaRPr lang="pt-BR">
              <a:solidFill>
                <a:srgbClr val="000000"/>
              </a:solidFill>
            </a:endParaRPr>
          </a:p>
        </p:txBody>
      </p:sp>
      <p:sp>
        <p:nvSpPr>
          <p:cNvPr id="5" name="Espaço Reservado para Rodapé 4"/>
          <p:cNvSpPr>
            <a:spLocks noGrp="1"/>
          </p:cNvSpPr>
          <p:nvPr>
            <p:ph type="ftr" sz="quarter" idx="11"/>
          </p:nvPr>
        </p:nvSpPr>
        <p:spPr>
          <a:xfrm>
            <a:off x="3749040" y="6245225"/>
            <a:ext cx="3474720" cy="476250"/>
          </a:xfrm>
        </p:spPr>
        <p:txBody>
          <a:bodyPr/>
          <a:lstStyle>
            <a:lvl1pPr>
              <a:defRPr/>
            </a:lvl1pPr>
          </a:lstStyle>
          <a:p>
            <a:endParaRPr lang="pt-BR">
              <a:solidFill>
                <a:srgbClr val="000000"/>
              </a:solidFill>
            </a:endParaRPr>
          </a:p>
        </p:txBody>
      </p:sp>
      <p:sp>
        <p:nvSpPr>
          <p:cNvPr id="6" name="Espaço Reservado para Número de Slide 5"/>
          <p:cNvSpPr>
            <a:spLocks noGrp="1"/>
          </p:cNvSpPr>
          <p:nvPr>
            <p:ph type="sldNum" sz="quarter" idx="12"/>
          </p:nvPr>
        </p:nvSpPr>
        <p:spPr>
          <a:xfrm>
            <a:off x="7863840" y="6245225"/>
            <a:ext cx="2560320" cy="476250"/>
          </a:xfrm>
        </p:spPr>
        <p:txBody>
          <a:bodyPr/>
          <a:lstStyle>
            <a:lvl1pPr>
              <a:defRPr/>
            </a:lvl1pPr>
          </a:lstStyle>
          <a:p>
            <a:fld id="{7CF75B59-5036-45D3-BD57-72C3B5AB487B}" type="slidenum">
              <a:rPr lang="pt-BR">
                <a:solidFill>
                  <a:srgbClr val="000000"/>
                </a:solidFill>
              </a:rPr>
              <a:pPr/>
              <a:t>‹nº›</a:t>
            </a:fld>
            <a:endParaRPr lang="pt-BR">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822960" y="2130426"/>
            <a:ext cx="9326880" cy="1470025"/>
          </a:xfrm>
        </p:spPr>
        <p:txBody>
          <a:bodyPr/>
          <a:lstStyle/>
          <a:p>
            <a:r>
              <a:rPr lang="pt-BR"/>
              <a:t>Clique para editar o título mestre</a:t>
            </a:r>
          </a:p>
        </p:txBody>
      </p:sp>
      <p:sp>
        <p:nvSpPr>
          <p:cNvPr id="3" name="Subtítulo 2"/>
          <p:cNvSpPr>
            <a:spLocks noGrp="1"/>
          </p:cNvSpPr>
          <p:nvPr>
            <p:ph type="subTitle" idx="1"/>
          </p:nvPr>
        </p:nvSpPr>
        <p:spPr>
          <a:xfrm>
            <a:off x="1645920" y="3886200"/>
            <a:ext cx="768096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AA14C713-99A4-4022-B9C5-2C94224C7D02}" type="datetime1">
              <a:rPr lang="pt-BR" smtClean="0">
                <a:solidFill>
                  <a:prstClr val="black">
                    <a:tint val="75000"/>
                  </a:prstClr>
                </a:solidFill>
              </a:rPr>
              <a:pPr/>
              <a:t>24/04/2022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303145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1A99E381-8347-4A4B-9C83-5EBCFB2158AA}" type="datetime1">
              <a:rPr lang="pt-BR" smtClean="0">
                <a:solidFill>
                  <a:prstClr val="black">
                    <a:tint val="75000"/>
                  </a:prstClr>
                </a:solidFill>
              </a:rPr>
              <a:pPr/>
              <a:t>24/04/2022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74233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66776" y="4406901"/>
            <a:ext cx="932688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866776" y="2906713"/>
            <a:ext cx="932688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BCF1BD1B-FD5A-4F0E-A0A2-D3ED74D0E892}" type="datetime1">
              <a:rPr lang="pt-BR" smtClean="0">
                <a:solidFill>
                  <a:prstClr val="black">
                    <a:tint val="75000"/>
                  </a:prstClr>
                </a:solidFill>
              </a:rPr>
              <a:pPr/>
              <a:t>24/04/2022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575863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548640" y="1600201"/>
            <a:ext cx="48463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5577840" y="1600201"/>
            <a:ext cx="48463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E27D2F0C-7E95-48BC-8458-060AC2B3E330}" type="datetime1">
              <a:rPr lang="pt-BR" smtClean="0">
                <a:solidFill>
                  <a:prstClr val="black">
                    <a:tint val="75000"/>
                  </a:prstClr>
                </a:solidFill>
              </a:rPr>
              <a:pPr/>
              <a:t>24/04/2022</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80573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548640" y="1535113"/>
            <a:ext cx="484822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548640" y="2174875"/>
            <a:ext cx="48482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5574031" y="1535113"/>
            <a:ext cx="48501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5574031" y="2174875"/>
            <a:ext cx="48501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BEF32634-F58A-4EB8-9EDB-D23D36A1E1A5}" type="datetime1">
              <a:rPr lang="pt-BR" smtClean="0">
                <a:solidFill>
                  <a:prstClr val="black">
                    <a:tint val="75000"/>
                  </a:prstClr>
                </a:solidFill>
              </a:rPr>
              <a:pPr/>
              <a:t>24/04/2022</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963386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pt-BR">
              <a:solidFill>
                <a:srgbClr val="000000"/>
              </a:solidFill>
            </a:endParaRPr>
          </a:p>
        </p:txBody>
      </p:sp>
      <p:sp>
        <p:nvSpPr>
          <p:cNvPr id="5" name="Espaço Reservado para Rodapé 4"/>
          <p:cNvSpPr>
            <a:spLocks noGrp="1"/>
          </p:cNvSpPr>
          <p:nvPr>
            <p:ph type="ftr" sz="quarter" idx="11"/>
          </p:nvPr>
        </p:nvSpPr>
        <p:spPr/>
        <p:txBody>
          <a:bodyPr/>
          <a:lstStyle>
            <a:lvl1pPr>
              <a:defRPr/>
            </a:lvl1pPr>
          </a:lstStyle>
          <a:p>
            <a:endParaRPr lang="pt-BR">
              <a:solidFill>
                <a:srgbClr val="000000"/>
              </a:solidFill>
            </a:endParaRPr>
          </a:p>
        </p:txBody>
      </p:sp>
      <p:sp>
        <p:nvSpPr>
          <p:cNvPr id="6" name="Espaço Reservado para Número de Slide 5"/>
          <p:cNvSpPr>
            <a:spLocks noGrp="1"/>
          </p:cNvSpPr>
          <p:nvPr>
            <p:ph type="sldNum" sz="quarter" idx="12"/>
          </p:nvPr>
        </p:nvSpPr>
        <p:spPr/>
        <p:txBody>
          <a:bodyPr/>
          <a:lstStyle>
            <a:lvl1pPr>
              <a:defRPr/>
            </a:lvl1pPr>
          </a:lstStyle>
          <a:p>
            <a:fld id="{7CC627CA-E248-4898-90AF-D54146C9078D}" type="slidenum">
              <a:rPr lang="pt-BR">
                <a:solidFill>
                  <a:srgbClr val="000000"/>
                </a:solidFill>
              </a:rPr>
              <a:pPr/>
              <a:t>‹nº›</a:t>
            </a:fld>
            <a:endParaRPr lang="pt-BR">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5236572-9150-4782-8988-211387E201EA}" type="datetime1">
              <a:rPr lang="pt-BR" smtClean="0">
                <a:solidFill>
                  <a:prstClr val="black">
                    <a:tint val="75000"/>
                  </a:prstClr>
                </a:solidFill>
              </a:rPr>
              <a:pPr/>
              <a:t>24/04/2022</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126985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9B56DBA-BB4B-466C-AE67-99EC871830E2}" type="datetime1">
              <a:rPr lang="pt-BR" smtClean="0">
                <a:solidFill>
                  <a:prstClr val="black">
                    <a:tint val="75000"/>
                  </a:prstClr>
                </a:solidFill>
              </a:rPr>
              <a:pPr/>
              <a:t>24/04/2022</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53966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48640" y="273050"/>
            <a:ext cx="3609976"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4290060" y="273051"/>
            <a:ext cx="61341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548640" y="1435101"/>
            <a:ext cx="360997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8F1C3350-50C1-45AC-AF56-9671C29C4A2E}" type="datetime1">
              <a:rPr lang="pt-BR" smtClean="0">
                <a:solidFill>
                  <a:prstClr val="black">
                    <a:tint val="75000"/>
                  </a:prstClr>
                </a:solidFill>
              </a:rPr>
              <a:pPr/>
              <a:t>24/04/2022</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45034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150746" y="4800600"/>
            <a:ext cx="658368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2150746" y="612775"/>
            <a:ext cx="65836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150746" y="5367338"/>
            <a:ext cx="65836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E859FA52-0F47-4A30-8792-F69166F184A2}" type="datetime1">
              <a:rPr lang="pt-BR" smtClean="0">
                <a:solidFill>
                  <a:prstClr val="black">
                    <a:tint val="75000"/>
                  </a:prstClr>
                </a:solidFill>
              </a:rPr>
              <a:pPr/>
              <a:t>24/04/2022</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508625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9C95F49-F81B-48C1-AA4A-39238B275AAA}" type="datetime1">
              <a:rPr lang="pt-BR" smtClean="0">
                <a:solidFill>
                  <a:prstClr val="black">
                    <a:tint val="75000"/>
                  </a:prstClr>
                </a:solidFill>
              </a:rPr>
              <a:pPr/>
              <a:t>24/04/2022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870296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955280" y="274639"/>
            <a:ext cx="246888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548640" y="274639"/>
            <a:ext cx="722376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9218AA0-A8CB-41F5-B0C5-BB0C24055E1B}" type="datetime1">
              <a:rPr lang="pt-BR" smtClean="0">
                <a:solidFill>
                  <a:prstClr val="black">
                    <a:tint val="75000"/>
                  </a:prstClr>
                </a:solidFill>
              </a:rPr>
              <a:pPr/>
              <a:t>24/04/2022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64244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822960" y="2130426"/>
            <a:ext cx="9326880" cy="1470025"/>
          </a:xfrm>
        </p:spPr>
        <p:txBody>
          <a:bodyPr/>
          <a:lstStyle/>
          <a:p>
            <a:r>
              <a:rPr lang="pt-BR"/>
              <a:t>Clique para editar o título mestre</a:t>
            </a:r>
          </a:p>
        </p:txBody>
      </p:sp>
      <p:sp>
        <p:nvSpPr>
          <p:cNvPr id="3" name="Subtítulo 2"/>
          <p:cNvSpPr>
            <a:spLocks noGrp="1"/>
          </p:cNvSpPr>
          <p:nvPr>
            <p:ph type="subTitle" idx="1"/>
          </p:nvPr>
        </p:nvSpPr>
        <p:spPr>
          <a:xfrm>
            <a:off x="1645920" y="3886200"/>
            <a:ext cx="768096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AA14C713-99A4-4022-B9C5-2C94224C7D02}" type="datetime1">
              <a:rPr lang="pt-BR" smtClean="0">
                <a:solidFill>
                  <a:prstClr val="black">
                    <a:tint val="75000"/>
                  </a:prstClr>
                </a:solidFill>
              </a:rPr>
              <a:pPr/>
              <a:t>24/04/2022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13555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1A99E381-8347-4A4B-9C83-5EBCFB2158AA}" type="datetime1">
              <a:rPr lang="pt-BR" smtClean="0">
                <a:solidFill>
                  <a:prstClr val="black">
                    <a:tint val="75000"/>
                  </a:prstClr>
                </a:solidFill>
              </a:rPr>
              <a:pPr/>
              <a:t>24/04/2022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442127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66776" y="4406901"/>
            <a:ext cx="932688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866776" y="2906713"/>
            <a:ext cx="932688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BCF1BD1B-FD5A-4F0E-A0A2-D3ED74D0E892}" type="datetime1">
              <a:rPr lang="pt-BR" smtClean="0">
                <a:solidFill>
                  <a:prstClr val="black">
                    <a:tint val="75000"/>
                  </a:prstClr>
                </a:solidFill>
              </a:rPr>
              <a:pPr/>
              <a:t>24/04/2022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600811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548640" y="1600201"/>
            <a:ext cx="48463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5577840" y="1600201"/>
            <a:ext cx="48463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E27D2F0C-7E95-48BC-8458-060AC2B3E330}" type="datetime1">
              <a:rPr lang="pt-BR" smtClean="0">
                <a:solidFill>
                  <a:prstClr val="black">
                    <a:tint val="75000"/>
                  </a:prstClr>
                </a:solidFill>
              </a:rPr>
              <a:pPr/>
              <a:t>24/04/2022</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94527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66776" y="4406901"/>
            <a:ext cx="932688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866776" y="2906713"/>
            <a:ext cx="932688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lvl1pPr>
              <a:defRPr/>
            </a:lvl1pPr>
          </a:lstStyle>
          <a:p>
            <a:endParaRPr lang="pt-BR">
              <a:solidFill>
                <a:srgbClr val="000000"/>
              </a:solidFill>
            </a:endParaRPr>
          </a:p>
        </p:txBody>
      </p:sp>
      <p:sp>
        <p:nvSpPr>
          <p:cNvPr id="5" name="Espaço Reservado para Rodapé 4"/>
          <p:cNvSpPr>
            <a:spLocks noGrp="1"/>
          </p:cNvSpPr>
          <p:nvPr>
            <p:ph type="ftr" sz="quarter" idx="11"/>
          </p:nvPr>
        </p:nvSpPr>
        <p:spPr/>
        <p:txBody>
          <a:bodyPr/>
          <a:lstStyle>
            <a:lvl1pPr>
              <a:defRPr/>
            </a:lvl1pPr>
          </a:lstStyle>
          <a:p>
            <a:endParaRPr lang="pt-BR">
              <a:solidFill>
                <a:srgbClr val="000000"/>
              </a:solidFill>
            </a:endParaRPr>
          </a:p>
        </p:txBody>
      </p:sp>
      <p:sp>
        <p:nvSpPr>
          <p:cNvPr id="6" name="Espaço Reservado para Número de Slide 5"/>
          <p:cNvSpPr>
            <a:spLocks noGrp="1"/>
          </p:cNvSpPr>
          <p:nvPr>
            <p:ph type="sldNum" sz="quarter" idx="12"/>
          </p:nvPr>
        </p:nvSpPr>
        <p:spPr/>
        <p:txBody>
          <a:bodyPr/>
          <a:lstStyle>
            <a:lvl1pPr>
              <a:defRPr/>
            </a:lvl1pPr>
          </a:lstStyle>
          <a:p>
            <a:fld id="{AB02A7C3-8330-4DC6-85B4-D591E771958A}" type="slidenum">
              <a:rPr lang="pt-BR">
                <a:solidFill>
                  <a:srgbClr val="000000"/>
                </a:solidFill>
              </a:rPr>
              <a:pPr/>
              <a:t>‹nº›</a:t>
            </a:fld>
            <a:endParaRPr lang="pt-BR">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548640" y="1535113"/>
            <a:ext cx="484822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548640" y="2174875"/>
            <a:ext cx="48482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5574031" y="1535113"/>
            <a:ext cx="48501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5574031" y="2174875"/>
            <a:ext cx="48501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BEF32634-F58A-4EB8-9EDB-D23D36A1E1A5}" type="datetime1">
              <a:rPr lang="pt-BR" smtClean="0">
                <a:solidFill>
                  <a:prstClr val="black">
                    <a:tint val="75000"/>
                  </a:prstClr>
                </a:solidFill>
              </a:rPr>
              <a:pPr/>
              <a:t>24/04/2022</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174931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5236572-9150-4782-8988-211387E201EA}" type="datetime1">
              <a:rPr lang="pt-BR" smtClean="0">
                <a:solidFill>
                  <a:prstClr val="black">
                    <a:tint val="75000"/>
                  </a:prstClr>
                </a:solidFill>
              </a:rPr>
              <a:pPr/>
              <a:t>24/04/2022</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328924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9B56DBA-BB4B-466C-AE67-99EC871830E2}" type="datetime1">
              <a:rPr lang="pt-BR" smtClean="0">
                <a:solidFill>
                  <a:prstClr val="black">
                    <a:tint val="75000"/>
                  </a:prstClr>
                </a:solidFill>
              </a:rPr>
              <a:pPr/>
              <a:t>24/04/2022</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055602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48640" y="273050"/>
            <a:ext cx="3609976"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4290060" y="273051"/>
            <a:ext cx="61341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548640" y="1435101"/>
            <a:ext cx="360997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8F1C3350-50C1-45AC-AF56-9671C29C4A2E}" type="datetime1">
              <a:rPr lang="pt-BR" smtClean="0">
                <a:solidFill>
                  <a:prstClr val="black">
                    <a:tint val="75000"/>
                  </a:prstClr>
                </a:solidFill>
              </a:rPr>
              <a:pPr/>
              <a:t>24/04/2022</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576870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150746" y="4800600"/>
            <a:ext cx="658368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2150746" y="612775"/>
            <a:ext cx="65836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150746" y="5367338"/>
            <a:ext cx="65836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E859FA52-0F47-4A30-8792-F69166F184A2}" type="datetime1">
              <a:rPr lang="pt-BR" smtClean="0">
                <a:solidFill>
                  <a:prstClr val="black">
                    <a:tint val="75000"/>
                  </a:prstClr>
                </a:solidFill>
              </a:rPr>
              <a:pPr/>
              <a:t>24/04/2022</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653283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9C95F49-F81B-48C1-AA4A-39238B275AAA}" type="datetime1">
              <a:rPr lang="pt-BR" smtClean="0">
                <a:solidFill>
                  <a:prstClr val="black">
                    <a:tint val="75000"/>
                  </a:prstClr>
                </a:solidFill>
              </a:rPr>
              <a:pPr/>
              <a:t>24/04/2022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175905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955280" y="274639"/>
            <a:ext cx="246888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548640" y="274639"/>
            <a:ext cx="722376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9218AA0-A8CB-41F5-B0C5-BB0C24055E1B}" type="datetime1">
              <a:rPr lang="pt-BR" smtClean="0">
                <a:solidFill>
                  <a:prstClr val="black">
                    <a:tint val="75000"/>
                  </a:prstClr>
                </a:solidFill>
              </a:rPr>
              <a:pPr/>
              <a:t>24/04/2022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974806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822960" y="2130426"/>
            <a:ext cx="932688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645920" y="3886200"/>
            <a:ext cx="76809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endParaRPr lang="pt-BR">
              <a:solidFill>
                <a:srgbClr val="000000"/>
              </a:solidFill>
            </a:endParaRPr>
          </a:p>
        </p:txBody>
      </p:sp>
      <p:sp>
        <p:nvSpPr>
          <p:cNvPr id="5" name="Espaço Reservado para Rodapé 4"/>
          <p:cNvSpPr>
            <a:spLocks noGrp="1"/>
          </p:cNvSpPr>
          <p:nvPr>
            <p:ph type="ftr" sz="quarter" idx="11"/>
          </p:nvPr>
        </p:nvSpPr>
        <p:spPr/>
        <p:txBody>
          <a:bodyPr/>
          <a:lstStyle>
            <a:lvl1pPr>
              <a:defRPr/>
            </a:lvl1pPr>
          </a:lstStyle>
          <a:p>
            <a:endParaRPr lang="pt-BR">
              <a:solidFill>
                <a:srgbClr val="000000"/>
              </a:solidFill>
            </a:endParaRPr>
          </a:p>
        </p:txBody>
      </p:sp>
      <p:sp>
        <p:nvSpPr>
          <p:cNvPr id="6" name="Espaço Reservado para Número de Slide 5"/>
          <p:cNvSpPr>
            <a:spLocks noGrp="1"/>
          </p:cNvSpPr>
          <p:nvPr>
            <p:ph type="sldNum" sz="quarter" idx="12"/>
          </p:nvPr>
        </p:nvSpPr>
        <p:spPr/>
        <p:txBody>
          <a:bodyPr/>
          <a:lstStyle>
            <a:lvl1pPr>
              <a:defRPr/>
            </a:lvl1pPr>
          </a:lstStyle>
          <a:p>
            <a:fld id="{3D6EB0A0-EC86-408A-9BFC-E2168A6747F7}" type="slidenum">
              <a:rPr lang="pt-BR" smtClean="0">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484939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pt-BR">
              <a:solidFill>
                <a:srgbClr val="000000"/>
              </a:solidFill>
            </a:endParaRPr>
          </a:p>
        </p:txBody>
      </p:sp>
      <p:sp>
        <p:nvSpPr>
          <p:cNvPr id="5" name="Espaço Reservado para Rodapé 4"/>
          <p:cNvSpPr>
            <a:spLocks noGrp="1"/>
          </p:cNvSpPr>
          <p:nvPr>
            <p:ph type="ftr" sz="quarter" idx="11"/>
          </p:nvPr>
        </p:nvSpPr>
        <p:spPr/>
        <p:txBody>
          <a:bodyPr/>
          <a:lstStyle>
            <a:lvl1pPr>
              <a:defRPr/>
            </a:lvl1pPr>
          </a:lstStyle>
          <a:p>
            <a:endParaRPr lang="pt-BR">
              <a:solidFill>
                <a:srgbClr val="000000"/>
              </a:solidFill>
            </a:endParaRPr>
          </a:p>
        </p:txBody>
      </p:sp>
      <p:sp>
        <p:nvSpPr>
          <p:cNvPr id="6" name="Espaço Reservado para Número de Slide 5"/>
          <p:cNvSpPr>
            <a:spLocks noGrp="1"/>
          </p:cNvSpPr>
          <p:nvPr>
            <p:ph type="sldNum" sz="quarter" idx="12"/>
          </p:nvPr>
        </p:nvSpPr>
        <p:spPr/>
        <p:txBody>
          <a:bodyPr/>
          <a:lstStyle>
            <a:lvl1pPr>
              <a:defRPr/>
            </a:lvl1pPr>
          </a:lstStyle>
          <a:p>
            <a:fld id="{7CC627CA-E248-4898-90AF-D54146C9078D}" type="slidenum">
              <a:rPr lang="pt-BR" smtClean="0">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036606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66776" y="4406901"/>
            <a:ext cx="932688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866776" y="2906713"/>
            <a:ext cx="932688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endParaRPr lang="pt-BR">
              <a:solidFill>
                <a:srgbClr val="000000"/>
              </a:solidFill>
            </a:endParaRPr>
          </a:p>
        </p:txBody>
      </p:sp>
      <p:sp>
        <p:nvSpPr>
          <p:cNvPr id="5" name="Espaço Reservado para Rodapé 4"/>
          <p:cNvSpPr>
            <a:spLocks noGrp="1"/>
          </p:cNvSpPr>
          <p:nvPr>
            <p:ph type="ftr" sz="quarter" idx="11"/>
          </p:nvPr>
        </p:nvSpPr>
        <p:spPr/>
        <p:txBody>
          <a:bodyPr/>
          <a:lstStyle>
            <a:lvl1pPr>
              <a:defRPr/>
            </a:lvl1pPr>
          </a:lstStyle>
          <a:p>
            <a:endParaRPr lang="pt-BR">
              <a:solidFill>
                <a:srgbClr val="000000"/>
              </a:solidFill>
            </a:endParaRPr>
          </a:p>
        </p:txBody>
      </p:sp>
      <p:sp>
        <p:nvSpPr>
          <p:cNvPr id="6" name="Espaço Reservado para Número de Slide 5"/>
          <p:cNvSpPr>
            <a:spLocks noGrp="1"/>
          </p:cNvSpPr>
          <p:nvPr>
            <p:ph type="sldNum" sz="quarter" idx="12"/>
          </p:nvPr>
        </p:nvSpPr>
        <p:spPr/>
        <p:txBody>
          <a:bodyPr/>
          <a:lstStyle>
            <a:lvl1pPr>
              <a:defRPr/>
            </a:lvl1pPr>
          </a:lstStyle>
          <a:p>
            <a:fld id="{AB02A7C3-8330-4DC6-85B4-D591E771958A}" type="slidenum">
              <a:rPr lang="pt-BR" smtClean="0">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68760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548640" y="1600201"/>
            <a:ext cx="48463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5577840" y="1600201"/>
            <a:ext cx="48463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lvl1pPr>
              <a:defRPr/>
            </a:lvl1pPr>
          </a:lstStyle>
          <a:p>
            <a:endParaRPr lang="pt-BR">
              <a:solidFill>
                <a:srgbClr val="000000"/>
              </a:solidFill>
            </a:endParaRPr>
          </a:p>
        </p:txBody>
      </p:sp>
      <p:sp>
        <p:nvSpPr>
          <p:cNvPr id="6" name="Espaço Reservado para Rodapé 5"/>
          <p:cNvSpPr>
            <a:spLocks noGrp="1"/>
          </p:cNvSpPr>
          <p:nvPr>
            <p:ph type="ftr" sz="quarter" idx="11"/>
          </p:nvPr>
        </p:nvSpPr>
        <p:spPr/>
        <p:txBody>
          <a:bodyPr/>
          <a:lstStyle>
            <a:lvl1pPr>
              <a:defRPr/>
            </a:lvl1pPr>
          </a:lstStyle>
          <a:p>
            <a:endParaRPr lang="pt-BR">
              <a:solidFill>
                <a:srgbClr val="000000"/>
              </a:solidFill>
            </a:endParaRPr>
          </a:p>
        </p:txBody>
      </p:sp>
      <p:sp>
        <p:nvSpPr>
          <p:cNvPr id="7" name="Espaço Reservado para Número de Slide 6"/>
          <p:cNvSpPr>
            <a:spLocks noGrp="1"/>
          </p:cNvSpPr>
          <p:nvPr>
            <p:ph type="sldNum" sz="quarter" idx="12"/>
          </p:nvPr>
        </p:nvSpPr>
        <p:spPr/>
        <p:txBody>
          <a:bodyPr/>
          <a:lstStyle>
            <a:lvl1pPr>
              <a:defRPr/>
            </a:lvl1pPr>
          </a:lstStyle>
          <a:p>
            <a:fld id="{4DB5A754-64CC-4BC7-9D33-5533CE3050FB}" type="slidenum">
              <a:rPr lang="pt-BR">
                <a:solidFill>
                  <a:srgbClr val="000000"/>
                </a:solidFill>
              </a:rPr>
              <a:pPr/>
              <a:t>‹nº›</a:t>
            </a:fld>
            <a:endParaRPr lang="pt-BR">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548640" y="1600201"/>
            <a:ext cx="48463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577840" y="1600201"/>
            <a:ext cx="48463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lvl1pPr>
              <a:defRPr/>
            </a:lvl1pPr>
          </a:lstStyle>
          <a:p>
            <a:endParaRPr lang="pt-BR">
              <a:solidFill>
                <a:srgbClr val="000000"/>
              </a:solidFill>
            </a:endParaRPr>
          </a:p>
        </p:txBody>
      </p:sp>
      <p:sp>
        <p:nvSpPr>
          <p:cNvPr id="6" name="Espaço Reservado para Rodapé 5"/>
          <p:cNvSpPr>
            <a:spLocks noGrp="1"/>
          </p:cNvSpPr>
          <p:nvPr>
            <p:ph type="ftr" sz="quarter" idx="11"/>
          </p:nvPr>
        </p:nvSpPr>
        <p:spPr/>
        <p:txBody>
          <a:bodyPr/>
          <a:lstStyle>
            <a:lvl1pPr>
              <a:defRPr/>
            </a:lvl1pPr>
          </a:lstStyle>
          <a:p>
            <a:endParaRPr lang="pt-BR">
              <a:solidFill>
                <a:srgbClr val="000000"/>
              </a:solidFill>
            </a:endParaRPr>
          </a:p>
        </p:txBody>
      </p:sp>
      <p:sp>
        <p:nvSpPr>
          <p:cNvPr id="7" name="Espaço Reservado para Número de Slide 6"/>
          <p:cNvSpPr>
            <a:spLocks noGrp="1"/>
          </p:cNvSpPr>
          <p:nvPr>
            <p:ph type="sldNum" sz="quarter" idx="12"/>
          </p:nvPr>
        </p:nvSpPr>
        <p:spPr/>
        <p:txBody>
          <a:bodyPr/>
          <a:lstStyle>
            <a:lvl1pPr>
              <a:defRPr/>
            </a:lvl1pPr>
          </a:lstStyle>
          <a:p>
            <a:fld id="{4DB5A754-64CC-4BC7-9D33-5533CE3050FB}" type="slidenum">
              <a:rPr lang="pt-BR" smtClean="0">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8764756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548640" y="1535113"/>
            <a:ext cx="484822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548640" y="2174875"/>
            <a:ext cx="48482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574031" y="1535113"/>
            <a:ext cx="48501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5574031" y="2174875"/>
            <a:ext cx="48501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lvl1pPr>
              <a:defRPr/>
            </a:lvl1pPr>
          </a:lstStyle>
          <a:p>
            <a:endParaRPr lang="pt-BR">
              <a:solidFill>
                <a:srgbClr val="000000"/>
              </a:solidFill>
            </a:endParaRPr>
          </a:p>
        </p:txBody>
      </p:sp>
      <p:sp>
        <p:nvSpPr>
          <p:cNvPr id="8" name="Espaço Reservado para Rodapé 7"/>
          <p:cNvSpPr>
            <a:spLocks noGrp="1"/>
          </p:cNvSpPr>
          <p:nvPr>
            <p:ph type="ftr" sz="quarter" idx="11"/>
          </p:nvPr>
        </p:nvSpPr>
        <p:spPr/>
        <p:txBody>
          <a:bodyPr/>
          <a:lstStyle>
            <a:lvl1pPr>
              <a:defRPr/>
            </a:lvl1pPr>
          </a:lstStyle>
          <a:p>
            <a:endParaRPr lang="pt-BR">
              <a:solidFill>
                <a:srgbClr val="000000"/>
              </a:solidFill>
            </a:endParaRPr>
          </a:p>
        </p:txBody>
      </p:sp>
      <p:sp>
        <p:nvSpPr>
          <p:cNvPr id="9" name="Espaço Reservado para Número de Slide 8"/>
          <p:cNvSpPr>
            <a:spLocks noGrp="1"/>
          </p:cNvSpPr>
          <p:nvPr>
            <p:ph type="sldNum" sz="quarter" idx="12"/>
          </p:nvPr>
        </p:nvSpPr>
        <p:spPr/>
        <p:txBody>
          <a:bodyPr/>
          <a:lstStyle>
            <a:lvl1pPr>
              <a:defRPr/>
            </a:lvl1pPr>
          </a:lstStyle>
          <a:p>
            <a:fld id="{F94AA851-83AF-42D3-83D4-14BF93076475}" type="slidenum">
              <a:rPr lang="pt-BR" smtClean="0">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800296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lvl1pPr>
              <a:defRPr/>
            </a:lvl1pPr>
          </a:lstStyle>
          <a:p>
            <a:endParaRPr lang="pt-BR">
              <a:solidFill>
                <a:srgbClr val="000000"/>
              </a:solidFill>
            </a:endParaRPr>
          </a:p>
        </p:txBody>
      </p:sp>
      <p:sp>
        <p:nvSpPr>
          <p:cNvPr id="4" name="Espaço Reservado para Rodapé 3"/>
          <p:cNvSpPr>
            <a:spLocks noGrp="1"/>
          </p:cNvSpPr>
          <p:nvPr>
            <p:ph type="ftr" sz="quarter" idx="11"/>
          </p:nvPr>
        </p:nvSpPr>
        <p:spPr/>
        <p:txBody>
          <a:bodyPr/>
          <a:lstStyle>
            <a:lvl1pPr>
              <a:defRPr/>
            </a:lvl1pPr>
          </a:lstStyle>
          <a:p>
            <a:endParaRPr lang="pt-BR">
              <a:solidFill>
                <a:srgbClr val="000000"/>
              </a:solidFill>
            </a:endParaRPr>
          </a:p>
        </p:txBody>
      </p:sp>
      <p:sp>
        <p:nvSpPr>
          <p:cNvPr id="5" name="Espaço Reservado para Número de Slide 4"/>
          <p:cNvSpPr>
            <a:spLocks noGrp="1"/>
          </p:cNvSpPr>
          <p:nvPr>
            <p:ph type="sldNum" sz="quarter" idx="12"/>
          </p:nvPr>
        </p:nvSpPr>
        <p:spPr/>
        <p:txBody>
          <a:bodyPr/>
          <a:lstStyle>
            <a:lvl1pPr>
              <a:defRPr/>
            </a:lvl1pPr>
          </a:lstStyle>
          <a:p>
            <a:fld id="{6E93034E-176C-4C65-858A-75218C7FF663}" type="slidenum">
              <a:rPr lang="pt-BR" smtClean="0">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526580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lvl1pPr>
          </a:lstStyle>
          <a:p>
            <a:endParaRPr lang="pt-BR">
              <a:solidFill>
                <a:srgbClr val="000000"/>
              </a:solidFill>
            </a:endParaRPr>
          </a:p>
        </p:txBody>
      </p:sp>
      <p:sp>
        <p:nvSpPr>
          <p:cNvPr id="3" name="Espaço Reservado para Rodapé 2"/>
          <p:cNvSpPr>
            <a:spLocks noGrp="1"/>
          </p:cNvSpPr>
          <p:nvPr>
            <p:ph type="ftr" sz="quarter" idx="11"/>
          </p:nvPr>
        </p:nvSpPr>
        <p:spPr/>
        <p:txBody>
          <a:bodyPr/>
          <a:lstStyle>
            <a:lvl1pPr>
              <a:defRPr/>
            </a:lvl1pPr>
          </a:lstStyle>
          <a:p>
            <a:endParaRPr lang="pt-BR">
              <a:solidFill>
                <a:srgbClr val="000000"/>
              </a:solidFill>
            </a:endParaRPr>
          </a:p>
        </p:txBody>
      </p:sp>
      <p:sp>
        <p:nvSpPr>
          <p:cNvPr id="4" name="Espaço Reservado para Número de Slide 3"/>
          <p:cNvSpPr>
            <a:spLocks noGrp="1"/>
          </p:cNvSpPr>
          <p:nvPr>
            <p:ph type="sldNum" sz="quarter" idx="12"/>
          </p:nvPr>
        </p:nvSpPr>
        <p:spPr/>
        <p:txBody>
          <a:bodyPr/>
          <a:lstStyle>
            <a:lvl1pPr>
              <a:defRPr/>
            </a:lvl1pPr>
          </a:lstStyle>
          <a:p>
            <a:fld id="{DBEBF327-3FB4-46F0-8702-0BF22B09F59F}" type="slidenum">
              <a:rPr lang="pt-BR" smtClean="0">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637380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48640" y="273050"/>
            <a:ext cx="3609976"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290060" y="273051"/>
            <a:ext cx="61341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548640" y="1435101"/>
            <a:ext cx="360997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pt-BR">
              <a:solidFill>
                <a:srgbClr val="000000"/>
              </a:solidFill>
            </a:endParaRPr>
          </a:p>
        </p:txBody>
      </p:sp>
      <p:sp>
        <p:nvSpPr>
          <p:cNvPr id="6" name="Espaço Reservado para Rodapé 5"/>
          <p:cNvSpPr>
            <a:spLocks noGrp="1"/>
          </p:cNvSpPr>
          <p:nvPr>
            <p:ph type="ftr" sz="quarter" idx="11"/>
          </p:nvPr>
        </p:nvSpPr>
        <p:spPr/>
        <p:txBody>
          <a:bodyPr/>
          <a:lstStyle>
            <a:lvl1pPr>
              <a:defRPr/>
            </a:lvl1pPr>
          </a:lstStyle>
          <a:p>
            <a:endParaRPr lang="pt-BR">
              <a:solidFill>
                <a:srgbClr val="000000"/>
              </a:solidFill>
            </a:endParaRPr>
          </a:p>
        </p:txBody>
      </p:sp>
      <p:sp>
        <p:nvSpPr>
          <p:cNvPr id="7" name="Espaço Reservado para Número de Slide 6"/>
          <p:cNvSpPr>
            <a:spLocks noGrp="1"/>
          </p:cNvSpPr>
          <p:nvPr>
            <p:ph type="sldNum" sz="quarter" idx="12"/>
          </p:nvPr>
        </p:nvSpPr>
        <p:spPr/>
        <p:txBody>
          <a:bodyPr/>
          <a:lstStyle>
            <a:lvl1pPr>
              <a:defRPr/>
            </a:lvl1pPr>
          </a:lstStyle>
          <a:p>
            <a:fld id="{F335E792-F83B-4B9F-931A-477B2379CC10}" type="slidenum">
              <a:rPr lang="pt-BR" smtClean="0">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675346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150746" y="4800600"/>
            <a:ext cx="658368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150746" y="612775"/>
            <a:ext cx="65836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150746" y="5367338"/>
            <a:ext cx="65836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pt-BR">
              <a:solidFill>
                <a:srgbClr val="000000"/>
              </a:solidFill>
            </a:endParaRPr>
          </a:p>
        </p:txBody>
      </p:sp>
      <p:sp>
        <p:nvSpPr>
          <p:cNvPr id="6" name="Espaço Reservado para Rodapé 5"/>
          <p:cNvSpPr>
            <a:spLocks noGrp="1"/>
          </p:cNvSpPr>
          <p:nvPr>
            <p:ph type="ftr" sz="quarter" idx="11"/>
          </p:nvPr>
        </p:nvSpPr>
        <p:spPr/>
        <p:txBody>
          <a:bodyPr/>
          <a:lstStyle>
            <a:lvl1pPr>
              <a:defRPr/>
            </a:lvl1pPr>
          </a:lstStyle>
          <a:p>
            <a:endParaRPr lang="pt-BR">
              <a:solidFill>
                <a:srgbClr val="000000"/>
              </a:solidFill>
            </a:endParaRPr>
          </a:p>
        </p:txBody>
      </p:sp>
      <p:sp>
        <p:nvSpPr>
          <p:cNvPr id="7" name="Espaço Reservado para Número de Slide 6"/>
          <p:cNvSpPr>
            <a:spLocks noGrp="1"/>
          </p:cNvSpPr>
          <p:nvPr>
            <p:ph type="sldNum" sz="quarter" idx="12"/>
          </p:nvPr>
        </p:nvSpPr>
        <p:spPr/>
        <p:txBody>
          <a:bodyPr/>
          <a:lstStyle>
            <a:lvl1pPr>
              <a:defRPr/>
            </a:lvl1pPr>
          </a:lstStyle>
          <a:p>
            <a:fld id="{81A78585-5A5C-491D-A603-FBD5D0FB11A9}" type="slidenum">
              <a:rPr lang="pt-BR" smtClean="0">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5171719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pt-BR">
              <a:solidFill>
                <a:srgbClr val="000000"/>
              </a:solidFill>
            </a:endParaRPr>
          </a:p>
        </p:txBody>
      </p:sp>
      <p:sp>
        <p:nvSpPr>
          <p:cNvPr id="5" name="Espaço Reservado para Rodapé 4"/>
          <p:cNvSpPr>
            <a:spLocks noGrp="1"/>
          </p:cNvSpPr>
          <p:nvPr>
            <p:ph type="ftr" sz="quarter" idx="11"/>
          </p:nvPr>
        </p:nvSpPr>
        <p:spPr/>
        <p:txBody>
          <a:bodyPr/>
          <a:lstStyle>
            <a:lvl1pPr>
              <a:defRPr/>
            </a:lvl1pPr>
          </a:lstStyle>
          <a:p>
            <a:endParaRPr lang="pt-BR">
              <a:solidFill>
                <a:srgbClr val="000000"/>
              </a:solidFill>
            </a:endParaRPr>
          </a:p>
        </p:txBody>
      </p:sp>
      <p:sp>
        <p:nvSpPr>
          <p:cNvPr id="6" name="Espaço Reservado para Número de Slide 5"/>
          <p:cNvSpPr>
            <a:spLocks noGrp="1"/>
          </p:cNvSpPr>
          <p:nvPr>
            <p:ph type="sldNum" sz="quarter" idx="12"/>
          </p:nvPr>
        </p:nvSpPr>
        <p:spPr/>
        <p:txBody>
          <a:bodyPr/>
          <a:lstStyle>
            <a:lvl1pPr>
              <a:defRPr/>
            </a:lvl1pPr>
          </a:lstStyle>
          <a:p>
            <a:fld id="{31F004B4-C57F-4C18-A137-A5D034FDEFC1}" type="slidenum">
              <a:rPr lang="pt-BR" smtClean="0">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580827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955280" y="274639"/>
            <a:ext cx="246888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548640" y="274639"/>
            <a:ext cx="722376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pt-BR">
              <a:solidFill>
                <a:srgbClr val="000000"/>
              </a:solidFill>
            </a:endParaRPr>
          </a:p>
        </p:txBody>
      </p:sp>
      <p:sp>
        <p:nvSpPr>
          <p:cNvPr id="5" name="Espaço Reservado para Rodapé 4"/>
          <p:cNvSpPr>
            <a:spLocks noGrp="1"/>
          </p:cNvSpPr>
          <p:nvPr>
            <p:ph type="ftr" sz="quarter" idx="11"/>
          </p:nvPr>
        </p:nvSpPr>
        <p:spPr/>
        <p:txBody>
          <a:bodyPr/>
          <a:lstStyle>
            <a:lvl1pPr>
              <a:defRPr/>
            </a:lvl1pPr>
          </a:lstStyle>
          <a:p>
            <a:endParaRPr lang="pt-BR">
              <a:solidFill>
                <a:srgbClr val="000000"/>
              </a:solidFill>
            </a:endParaRPr>
          </a:p>
        </p:txBody>
      </p:sp>
      <p:sp>
        <p:nvSpPr>
          <p:cNvPr id="6" name="Espaço Reservado para Número de Slide 5"/>
          <p:cNvSpPr>
            <a:spLocks noGrp="1"/>
          </p:cNvSpPr>
          <p:nvPr>
            <p:ph type="sldNum" sz="quarter" idx="12"/>
          </p:nvPr>
        </p:nvSpPr>
        <p:spPr/>
        <p:txBody>
          <a:bodyPr/>
          <a:lstStyle>
            <a:lvl1pPr>
              <a:defRPr/>
            </a:lvl1pPr>
          </a:lstStyle>
          <a:p>
            <a:fld id="{8F09B601-D9CB-44C0-806C-C3016E44D73F}" type="slidenum">
              <a:rPr lang="pt-BR" smtClean="0">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078794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548640" y="274639"/>
            <a:ext cx="9875520" cy="5851525"/>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Espaço Reservado para Data 2"/>
          <p:cNvSpPr>
            <a:spLocks noGrp="1"/>
          </p:cNvSpPr>
          <p:nvPr>
            <p:ph type="dt" sz="half" idx="10"/>
          </p:nvPr>
        </p:nvSpPr>
        <p:spPr>
          <a:xfrm>
            <a:off x="548640" y="6245225"/>
            <a:ext cx="2560320" cy="476250"/>
          </a:xfrm>
        </p:spPr>
        <p:txBody>
          <a:bodyPr/>
          <a:lstStyle>
            <a:lvl1pPr>
              <a:defRPr/>
            </a:lvl1pPr>
          </a:lstStyle>
          <a:p>
            <a:endParaRPr lang="pt-BR">
              <a:solidFill>
                <a:srgbClr val="000000"/>
              </a:solidFill>
            </a:endParaRPr>
          </a:p>
        </p:txBody>
      </p:sp>
      <p:sp>
        <p:nvSpPr>
          <p:cNvPr id="4" name="Espaço Reservado para Rodapé 3"/>
          <p:cNvSpPr>
            <a:spLocks noGrp="1"/>
          </p:cNvSpPr>
          <p:nvPr>
            <p:ph type="ftr" sz="quarter" idx="11"/>
          </p:nvPr>
        </p:nvSpPr>
        <p:spPr>
          <a:xfrm>
            <a:off x="3749040" y="6245225"/>
            <a:ext cx="3474720" cy="476250"/>
          </a:xfrm>
        </p:spPr>
        <p:txBody>
          <a:bodyPr/>
          <a:lstStyle>
            <a:lvl1pPr>
              <a:defRPr/>
            </a:lvl1pPr>
          </a:lstStyle>
          <a:p>
            <a:endParaRPr lang="pt-BR">
              <a:solidFill>
                <a:srgbClr val="000000"/>
              </a:solidFill>
            </a:endParaRPr>
          </a:p>
        </p:txBody>
      </p:sp>
      <p:sp>
        <p:nvSpPr>
          <p:cNvPr id="5" name="Espaço Reservado para Número de Slide 4"/>
          <p:cNvSpPr>
            <a:spLocks noGrp="1"/>
          </p:cNvSpPr>
          <p:nvPr>
            <p:ph type="sldNum" sz="quarter" idx="12"/>
          </p:nvPr>
        </p:nvSpPr>
        <p:spPr>
          <a:xfrm>
            <a:off x="7863840" y="6245225"/>
            <a:ext cx="2560320" cy="476250"/>
          </a:xfrm>
        </p:spPr>
        <p:txBody>
          <a:bodyPr/>
          <a:lstStyle>
            <a:lvl1pPr>
              <a:defRPr/>
            </a:lvl1pPr>
          </a:lstStyle>
          <a:p>
            <a:fld id="{3505262F-B9DA-4C92-8D5D-60DD70B6E2DC}" type="slidenum">
              <a:rPr lang="pt-BR" smtClean="0">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062715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548640" y="274638"/>
            <a:ext cx="9875520" cy="1143000"/>
          </a:xfr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548640" y="1600201"/>
            <a:ext cx="4846320" cy="45259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5577840" y="1600200"/>
            <a:ext cx="4846320" cy="2185988"/>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5577840" y="3938589"/>
            <a:ext cx="4846320" cy="2187575"/>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Data 5"/>
          <p:cNvSpPr>
            <a:spLocks noGrp="1"/>
          </p:cNvSpPr>
          <p:nvPr>
            <p:ph type="dt" sz="half" idx="10"/>
          </p:nvPr>
        </p:nvSpPr>
        <p:spPr>
          <a:xfrm>
            <a:off x="548640" y="6245225"/>
            <a:ext cx="2560320" cy="476250"/>
          </a:xfrm>
        </p:spPr>
        <p:txBody>
          <a:bodyPr/>
          <a:lstStyle>
            <a:lvl1pPr>
              <a:defRPr/>
            </a:lvl1pPr>
          </a:lstStyle>
          <a:p>
            <a:endParaRPr lang="pt-BR">
              <a:solidFill>
                <a:srgbClr val="000000"/>
              </a:solidFill>
            </a:endParaRPr>
          </a:p>
        </p:txBody>
      </p:sp>
      <p:sp>
        <p:nvSpPr>
          <p:cNvPr id="7" name="Espaço Reservado para Rodapé 6"/>
          <p:cNvSpPr>
            <a:spLocks noGrp="1"/>
          </p:cNvSpPr>
          <p:nvPr>
            <p:ph type="ftr" sz="quarter" idx="11"/>
          </p:nvPr>
        </p:nvSpPr>
        <p:spPr>
          <a:xfrm>
            <a:off x="3749040" y="6245225"/>
            <a:ext cx="3474720" cy="476250"/>
          </a:xfrm>
        </p:spPr>
        <p:txBody>
          <a:bodyPr/>
          <a:lstStyle>
            <a:lvl1pPr>
              <a:defRPr/>
            </a:lvl1pPr>
          </a:lstStyle>
          <a:p>
            <a:endParaRPr lang="pt-BR">
              <a:solidFill>
                <a:srgbClr val="000000"/>
              </a:solidFill>
            </a:endParaRPr>
          </a:p>
        </p:txBody>
      </p:sp>
      <p:sp>
        <p:nvSpPr>
          <p:cNvPr id="8" name="Espaço Reservado para Número de Slide 7"/>
          <p:cNvSpPr>
            <a:spLocks noGrp="1"/>
          </p:cNvSpPr>
          <p:nvPr>
            <p:ph type="sldNum" sz="quarter" idx="12"/>
          </p:nvPr>
        </p:nvSpPr>
        <p:spPr>
          <a:xfrm>
            <a:off x="7863840" y="6245225"/>
            <a:ext cx="2560320" cy="476250"/>
          </a:xfrm>
        </p:spPr>
        <p:txBody>
          <a:bodyPr/>
          <a:lstStyle>
            <a:lvl1pPr>
              <a:defRPr/>
            </a:lvl1pPr>
          </a:lstStyle>
          <a:p>
            <a:fld id="{43F59B8D-4E2A-488F-94E5-2EAC31EAE937}" type="slidenum">
              <a:rPr lang="pt-BR" smtClean="0">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888101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548640" y="1535113"/>
            <a:ext cx="484822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548640" y="2174875"/>
            <a:ext cx="48482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5574031" y="1535113"/>
            <a:ext cx="48501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5574031" y="2174875"/>
            <a:ext cx="48501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lvl1pPr>
              <a:defRPr/>
            </a:lvl1pPr>
          </a:lstStyle>
          <a:p>
            <a:endParaRPr lang="pt-BR">
              <a:solidFill>
                <a:srgbClr val="000000"/>
              </a:solidFill>
            </a:endParaRPr>
          </a:p>
        </p:txBody>
      </p:sp>
      <p:sp>
        <p:nvSpPr>
          <p:cNvPr id="8" name="Espaço Reservado para Rodapé 7"/>
          <p:cNvSpPr>
            <a:spLocks noGrp="1"/>
          </p:cNvSpPr>
          <p:nvPr>
            <p:ph type="ftr" sz="quarter" idx="11"/>
          </p:nvPr>
        </p:nvSpPr>
        <p:spPr/>
        <p:txBody>
          <a:bodyPr/>
          <a:lstStyle>
            <a:lvl1pPr>
              <a:defRPr/>
            </a:lvl1pPr>
          </a:lstStyle>
          <a:p>
            <a:endParaRPr lang="pt-BR">
              <a:solidFill>
                <a:srgbClr val="000000"/>
              </a:solidFill>
            </a:endParaRPr>
          </a:p>
        </p:txBody>
      </p:sp>
      <p:sp>
        <p:nvSpPr>
          <p:cNvPr id="9" name="Espaço Reservado para Número de Slide 8"/>
          <p:cNvSpPr>
            <a:spLocks noGrp="1"/>
          </p:cNvSpPr>
          <p:nvPr>
            <p:ph type="sldNum" sz="quarter" idx="12"/>
          </p:nvPr>
        </p:nvSpPr>
        <p:spPr/>
        <p:txBody>
          <a:bodyPr/>
          <a:lstStyle>
            <a:lvl1pPr>
              <a:defRPr/>
            </a:lvl1pPr>
          </a:lstStyle>
          <a:p>
            <a:fld id="{F94AA851-83AF-42D3-83D4-14BF93076475}" type="slidenum">
              <a:rPr lang="pt-BR">
                <a:solidFill>
                  <a:srgbClr val="000000"/>
                </a:solidFill>
              </a:rPr>
              <a:pPr/>
              <a:t>‹nº›</a:t>
            </a:fld>
            <a:endParaRPr lang="pt-BR">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548640" y="274638"/>
            <a:ext cx="9875520" cy="1143000"/>
          </a:xfrm>
        </p:spPr>
        <p:txBody>
          <a:bodyPr/>
          <a:lstStyle/>
          <a:p>
            <a:r>
              <a:rPr lang="pt-BR" smtClean="0"/>
              <a:t>Clique para editar o estilo do título mestre</a:t>
            </a:r>
            <a:endParaRPr lang="pt-BR"/>
          </a:p>
        </p:txBody>
      </p:sp>
      <p:sp>
        <p:nvSpPr>
          <p:cNvPr id="3" name="Espaço Reservado para Tabela 2"/>
          <p:cNvSpPr>
            <a:spLocks noGrp="1"/>
          </p:cNvSpPr>
          <p:nvPr>
            <p:ph type="tbl" idx="1"/>
          </p:nvPr>
        </p:nvSpPr>
        <p:spPr>
          <a:xfrm>
            <a:off x="548640" y="1600201"/>
            <a:ext cx="9875520" cy="4525963"/>
          </a:xfrm>
        </p:spPr>
        <p:txBody>
          <a:bodyPr/>
          <a:lstStyle/>
          <a:p>
            <a:endParaRPr lang="pt-BR"/>
          </a:p>
        </p:txBody>
      </p:sp>
      <p:sp>
        <p:nvSpPr>
          <p:cNvPr id="4" name="Espaço Reservado para Data 3"/>
          <p:cNvSpPr>
            <a:spLocks noGrp="1"/>
          </p:cNvSpPr>
          <p:nvPr>
            <p:ph type="dt" sz="half" idx="10"/>
          </p:nvPr>
        </p:nvSpPr>
        <p:spPr>
          <a:xfrm>
            <a:off x="548640" y="6245225"/>
            <a:ext cx="2560320" cy="476250"/>
          </a:xfrm>
        </p:spPr>
        <p:txBody>
          <a:bodyPr/>
          <a:lstStyle>
            <a:lvl1pPr>
              <a:defRPr/>
            </a:lvl1pPr>
          </a:lstStyle>
          <a:p>
            <a:endParaRPr lang="pt-BR">
              <a:solidFill>
                <a:srgbClr val="000000"/>
              </a:solidFill>
            </a:endParaRPr>
          </a:p>
        </p:txBody>
      </p:sp>
      <p:sp>
        <p:nvSpPr>
          <p:cNvPr id="5" name="Espaço Reservado para Rodapé 4"/>
          <p:cNvSpPr>
            <a:spLocks noGrp="1"/>
          </p:cNvSpPr>
          <p:nvPr>
            <p:ph type="ftr" sz="quarter" idx="11"/>
          </p:nvPr>
        </p:nvSpPr>
        <p:spPr>
          <a:xfrm>
            <a:off x="3749040" y="6245225"/>
            <a:ext cx="3474720" cy="476250"/>
          </a:xfrm>
        </p:spPr>
        <p:txBody>
          <a:bodyPr/>
          <a:lstStyle>
            <a:lvl1pPr>
              <a:defRPr/>
            </a:lvl1pPr>
          </a:lstStyle>
          <a:p>
            <a:endParaRPr lang="pt-BR">
              <a:solidFill>
                <a:srgbClr val="000000"/>
              </a:solidFill>
            </a:endParaRPr>
          </a:p>
        </p:txBody>
      </p:sp>
      <p:sp>
        <p:nvSpPr>
          <p:cNvPr id="6" name="Espaço Reservado para Número de Slide 5"/>
          <p:cNvSpPr>
            <a:spLocks noGrp="1"/>
          </p:cNvSpPr>
          <p:nvPr>
            <p:ph type="sldNum" sz="quarter" idx="12"/>
          </p:nvPr>
        </p:nvSpPr>
        <p:spPr>
          <a:xfrm>
            <a:off x="7863840" y="6245225"/>
            <a:ext cx="2560320" cy="476250"/>
          </a:xfrm>
        </p:spPr>
        <p:txBody>
          <a:bodyPr/>
          <a:lstStyle>
            <a:lvl1pPr>
              <a:defRPr/>
            </a:lvl1pPr>
          </a:lstStyle>
          <a:p>
            <a:fld id="{7CF75B59-5036-45D3-BD57-72C3B5AB487B}" type="slidenum">
              <a:rPr lang="pt-BR" smtClean="0">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0754913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45920" y="3886200"/>
            <a:ext cx="768096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t-BR"/>
          </a:p>
        </p:txBody>
      </p:sp>
      <p:sp>
        <p:nvSpPr>
          <p:cNvPr id="4" name="Date Placeholder 3"/>
          <p:cNvSpPr>
            <a:spLocks noGrp="1"/>
          </p:cNvSpPr>
          <p:nvPr>
            <p:ph type="dt" sz="half" idx="10"/>
          </p:nvPr>
        </p:nvSpPr>
        <p:spPr/>
        <p:txBody>
          <a:bodyPr/>
          <a:lstStyle/>
          <a:p>
            <a:fld id="{5D285021-FE75-49E9-AE77-A724DD50B810}" type="datetimeFigureOut">
              <a:rPr lang="pt-BR" smtClean="0">
                <a:solidFill>
                  <a:srgbClr val="000000"/>
                </a:solidFill>
              </a:rPr>
              <a:pPr/>
              <a:t>24/04/2022</a:t>
            </a:fld>
            <a:endParaRPr lang="pt-BR">
              <a:solidFill>
                <a:srgbClr val="000000"/>
              </a:solidFill>
            </a:endParaRPr>
          </a:p>
        </p:txBody>
      </p:sp>
      <p:sp>
        <p:nvSpPr>
          <p:cNvPr id="5" name="Footer Placeholder 4"/>
          <p:cNvSpPr>
            <a:spLocks noGrp="1"/>
          </p:cNvSpPr>
          <p:nvPr>
            <p:ph type="ftr" sz="quarter" idx="11"/>
          </p:nvPr>
        </p:nvSpPr>
        <p:spPr/>
        <p:txBody>
          <a:bodyPr/>
          <a:lstStyle/>
          <a:p>
            <a:endParaRPr lang="pt-BR">
              <a:solidFill>
                <a:srgbClr val="000000"/>
              </a:solidFill>
            </a:endParaRPr>
          </a:p>
        </p:txBody>
      </p:sp>
      <p:sp>
        <p:nvSpPr>
          <p:cNvPr id="6" name="Slide Number Placeholder 5"/>
          <p:cNvSpPr>
            <a:spLocks noGrp="1"/>
          </p:cNvSpPr>
          <p:nvPr>
            <p:ph type="sldNum" sz="quarter" idx="12"/>
          </p:nvPr>
        </p:nvSpPr>
        <p:spPr/>
        <p:txBody>
          <a:bodyPr/>
          <a:lstStyle/>
          <a:p>
            <a:fld id="{FF55FC86-619B-4610-94C1-4A2D03D5E9D7}" type="slidenum">
              <a:rPr lang="pt-BR" smtClean="0">
                <a:solidFill>
                  <a:srgbClr val="000000"/>
                </a:solidFill>
              </a:rPr>
              <a:pPr/>
              <a:t>‹nº›</a:t>
            </a:fld>
            <a:endParaRPr lang="pt-BR">
              <a:solidFill>
                <a:srgbClr val="000000"/>
              </a:solidFill>
            </a:endParaRPr>
          </a:p>
        </p:txBody>
      </p:sp>
      <p:sp>
        <p:nvSpPr>
          <p:cNvPr id="11" name="Título 10"/>
          <p:cNvSpPr>
            <a:spLocks noGrp="1"/>
          </p:cNvSpPr>
          <p:nvPr>
            <p:ph type="title"/>
          </p:nvPr>
        </p:nvSpPr>
        <p:spPr/>
        <p:txBody>
          <a:bodyPr/>
          <a:lstStyle/>
          <a:p>
            <a:r>
              <a:rPr lang="pt-BR" dirty="0" smtClean="0"/>
              <a:t>Clique para editar o estilo do título mestre</a:t>
            </a:r>
            <a:endParaRPr lang="pt-BR" dirty="0"/>
          </a:p>
        </p:txBody>
      </p:sp>
      <p:grpSp>
        <p:nvGrpSpPr>
          <p:cNvPr id="12" name="Grupo 11"/>
          <p:cNvGrpSpPr/>
          <p:nvPr userDrawn="1"/>
        </p:nvGrpSpPr>
        <p:grpSpPr>
          <a:xfrm>
            <a:off x="215415" y="145920"/>
            <a:ext cx="10383842" cy="978824"/>
            <a:chOff x="179512" y="145920"/>
            <a:chExt cx="8653202" cy="978824"/>
          </a:xfrm>
        </p:grpSpPr>
        <p:pic>
          <p:nvPicPr>
            <p:cNvPr id="7" name="Imagem 1" descr="Qualidade e Conservação de Forragens.jpg"/>
            <p:cNvPicPr>
              <a:picLocks noChangeAspect="1"/>
            </p:cNvPicPr>
            <p:nvPr userDrawn="1"/>
          </p:nvPicPr>
          <p:blipFill>
            <a:blip r:embed="rId2" cstate="print"/>
            <a:srcRect/>
            <a:stretch>
              <a:fillRect/>
            </a:stretch>
          </p:blipFill>
          <p:spPr bwMode="auto">
            <a:xfrm>
              <a:off x="179512" y="145920"/>
              <a:ext cx="936104" cy="978824"/>
            </a:xfrm>
            <a:prstGeom prst="rect">
              <a:avLst/>
            </a:prstGeom>
            <a:noFill/>
            <a:ln w="9525">
              <a:noFill/>
              <a:miter lim="800000"/>
              <a:headEnd/>
              <a:tailEnd/>
            </a:ln>
          </p:spPr>
        </p:pic>
        <p:pic>
          <p:nvPicPr>
            <p:cNvPr id="10" name="Imagem 2" descr="logo-esalq.gif"/>
            <p:cNvPicPr>
              <a:picLocks noChangeAspect="1"/>
            </p:cNvPicPr>
            <p:nvPr userDrawn="1"/>
          </p:nvPicPr>
          <p:blipFill>
            <a:blip r:embed="rId3" cstate="print"/>
            <a:srcRect/>
            <a:stretch>
              <a:fillRect/>
            </a:stretch>
          </p:blipFill>
          <p:spPr bwMode="auto">
            <a:xfrm>
              <a:off x="8244408" y="188640"/>
              <a:ext cx="588306" cy="864096"/>
            </a:xfrm>
            <a:prstGeom prst="rect">
              <a:avLst/>
            </a:prstGeom>
            <a:noFill/>
            <a:ln w="9525">
              <a:noFill/>
              <a:miter lim="800000"/>
              <a:headEnd/>
              <a:tailEnd/>
            </a:ln>
          </p:spPr>
        </p:pic>
      </p:grpSp>
    </p:spTree>
    <p:extLst>
      <p:ext uri="{BB962C8B-B14F-4D97-AF65-F5344CB8AC3E}">
        <p14:creationId xmlns:p14="http://schemas.microsoft.com/office/powerpoint/2010/main" val="163501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lvl1pPr>
              <a:defRPr/>
            </a:lvl1pPr>
          </a:lstStyle>
          <a:p>
            <a:endParaRPr lang="pt-BR">
              <a:solidFill>
                <a:srgbClr val="000000"/>
              </a:solidFill>
            </a:endParaRPr>
          </a:p>
        </p:txBody>
      </p:sp>
      <p:sp>
        <p:nvSpPr>
          <p:cNvPr id="4" name="Espaço Reservado para Rodapé 3"/>
          <p:cNvSpPr>
            <a:spLocks noGrp="1"/>
          </p:cNvSpPr>
          <p:nvPr>
            <p:ph type="ftr" sz="quarter" idx="11"/>
          </p:nvPr>
        </p:nvSpPr>
        <p:spPr/>
        <p:txBody>
          <a:bodyPr/>
          <a:lstStyle>
            <a:lvl1pPr>
              <a:defRPr/>
            </a:lvl1pPr>
          </a:lstStyle>
          <a:p>
            <a:endParaRPr lang="pt-BR">
              <a:solidFill>
                <a:srgbClr val="000000"/>
              </a:solidFill>
            </a:endParaRPr>
          </a:p>
        </p:txBody>
      </p:sp>
      <p:sp>
        <p:nvSpPr>
          <p:cNvPr id="5" name="Espaço Reservado para Número de Slide 4"/>
          <p:cNvSpPr>
            <a:spLocks noGrp="1"/>
          </p:cNvSpPr>
          <p:nvPr>
            <p:ph type="sldNum" sz="quarter" idx="12"/>
          </p:nvPr>
        </p:nvSpPr>
        <p:spPr/>
        <p:txBody>
          <a:bodyPr/>
          <a:lstStyle>
            <a:lvl1pPr>
              <a:defRPr/>
            </a:lvl1pPr>
          </a:lstStyle>
          <a:p>
            <a:fld id="{6E93034E-176C-4C65-858A-75218C7FF663}" type="slidenum">
              <a:rPr lang="pt-BR">
                <a:solidFill>
                  <a:srgbClr val="000000"/>
                </a:solidFill>
              </a:rPr>
              <a:pPr/>
              <a:t>‹nº›</a:t>
            </a:fld>
            <a:endParaRPr lang="pt-BR">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lvl1pPr>
          </a:lstStyle>
          <a:p>
            <a:endParaRPr lang="pt-BR">
              <a:solidFill>
                <a:srgbClr val="000000"/>
              </a:solidFill>
            </a:endParaRPr>
          </a:p>
        </p:txBody>
      </p:sp>
      <p:sp>
        <p:nvSpPr>
          <p:cNvPr id="3" name="Espaço Reservado para Rodapé 2"/>
          <p:cNvSpPr>
            <a:spLocks noGrp="1"/>
          </p:cNvSpPr>
          <p:nvPr>
            <p:ph type="ftr" sz="quarter" idx="11"/>
          </p:nvPr>
        </p:nvSpPr>
        <p:spPr/>
        <p:txBody>
          <a:bodyPr/>
          <a:lstStyle>
            <a:lvl1pPr>
              <a:defRPr/>
            </a:lvl1pPr>
          </a:lstStyle>
          <a:p>
            <a:endParaRPr lang="pt-BR">
              <a:solidFill>
                <a:srgbClr val="000000"/>
              </a:solidFill>
            </a:endParaRPr>
          </a:p>
        </p:txBody>
      </p:sp>
      <p:sp>
        <p:nvSpPr>
          <p:cNvPr id="4" name="Espaço Reservado para Número de Slide 3"/>
          <p:cNvSpPr>
            <a:spLocks noGrp="1"/>
          </p:cNvSpPr>
          <p:nvPr>
            <p:ph type="sldNum" sz="quarter" idx="12"/>
          </p:nvPr>
        </p:nvSpPr>
        <p:spPr/>
        <p:txBody>
          <a:bodyPr/>
          <a:lstStyle>
            <a:lvl1pPr>
              <a:defRPr/>
            </a:lvl1pPr>
          </a:lstStyle>
          <a:p>
            <a:fld id="{DBEBF327-3FB4-46F0-8702-0BF22B09F59F}" type="slidenum">
              <a:rPr lang="pt-BR">
                <a:solidFill>
                  <a:srgbClr val="000000"/>
                </a:solidFill>
              </a:rPr>
              <a:pPr/>
              <a:t>‹nº›</a:t>
            </a:fld>
            <a:endParaRPr lang="pt-BR">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48640" y="273050"/>
            <a:ext cx="3609976"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4290060" y="273051"/>
            <a:ext cx="61341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548640" y="1435101"/>
            <a:ext cx="360997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pt-BR">
              <a:solidFill>
                <a:srgbClr val="000000"/>
              </a:solidFill>
            </a:endParaRPr>
          </a:p>
        </p:txBody>
      </p:sp>
      <p:sp>
        <p:nvSpPr>
          <p:cNvPr id="6" name="Espaço Reservado para Rodapé 5"/>
          <p:cNvSpPr>
            <a:spLocks noGrp="1"/>
          </p:cNvSpPr>
          <p:nvPr>
            <p:ph type="ftr" sz="quarter" idx="11"/>
          </p:nvPr>
        </p:nvSpPr>
        <p:spPr/>
        <p:txBody>
          <a:bodyPr/>
          <a:lstStyle>
            <a:lvl1pPr>
              <a:defRPr/>
            </a:lvl1pPr>
          </a:lstStyle>
          <a:p>
            <a:endParaRPr lang="pt-BR">
              <a:solidFill>
                <a:srgbClr val="000000"/>
              </a:solidFill>
            </a:endParaRPr>
          </a:p>
        </p:txBody>
      </p:sp>
      <p:sp>
        <p:nvSpPr>
          <p:cNvPr id="7" name="Espaço Reservado para Número de Slide 6"/>
          <p:cNvSpPr>
            <a:spLocks noGrp="1"/>
          </p:cNvSpPr>
          <p:nvPr>
            <p:ph type="sldNum" sz="quarter" idx="12"/>
          </p:nvPr>
        </p:nvSpPr>
        <p:spPr/>
        <p:txBody>
          <a:bodyPr/>
          <a:lstStyle>
            <a:lvl1pPr>
              <a:defRPr/>
            </a:lvl1pPr>
          </a:lstStyle>
          <a:p>
            <a:fld id="{F335E792-F83B-4B9F-931A-477B2379CC10}" type="slidenum">
              <a:rPr lang="pt-BR">
                <a:solidFill>
                  <a:srgbClr val="000000"/>
                </a:solidFill>
              </a:rPr>
              <a:pPr/>
              <a:t>‹nº›</a:t>
            </a:fld>
            <a:endParaRPr lang="pt-BR">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150746" y="4800600"/>
            <a:ext cx="658368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2150746" y="612775"/>
            <a:ext cx="65836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150746" y="5367338"/>
            <a:ext cx="65836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pt-BR">
              <a:solidFill>
                <a:srgbClr val="000000"/>
              </a:solidFill>
            </a:endParaRPr>
          </a:p>
        </p:txBody>
      </p:sp>
      <p:sp>
        <p:nvSpPr>
          <p:cNvPr id="6" name="Espaço Reservado para Rodapé 5"/>
          <p:cNvSpPr>
            <a:spLocks noGrp="1"/>
          </p:cNvSpPr>
          <p:nvPr>
            <p:ph type="ftr" sz="quarter" idx="11"/>
          </p:nvPr>
        </p:nvSpPr>
        <p:spPr/>
        <p:txBody>
          <a:bodyPr/>
          <a:lstStyle>
            <a:lvl1pPr>
              <a:defRPr/>
            </a:lvl1pPr>
          </a:lstStyle>
          <a:p>
            <a:endParaRPr lang="pt-BR">
              <a:solidFill>
                <a:srgbClr val="000000"/>
              </a:solidFill>
            </a:endParaRPr>
          </a:p>
        </p:txBody>
      </p:sp>
      <p:sp>
        <p:nvSpPr>
          <p:cNvPr id="7" name="Espaço Reservado para Número de Slide 6"/>
          <p:cNvSpPr>
            <a:spLocks noGrp="1"/>
          </p:cNvSpPr>
          <p:nvPr>
            <p:ph type="sldNum" sz="quarter" idx="12"/>
          </p:nvPr>
        </p:nvSpPr>
        <p:spPr/>
        <p:txBody>
          <a:bodyPr/>
          <a:lstStyle>
            <a:lvl1pPr>
              <a:defRPr/>
            </a:lvl1pPr>
          </a:lstStyle>
          <a:p>
            <a:fld id="{81A78585-5A5C-491D-A603-FBD5D0FB11A9}" type="slidenum">
              <a:rPr lang="pt-BR">
                <a:solidFill>
                  <a:srgbClr val="000000"/>
                </a:solidFill>
              </a:rPr>
              <a:pPr/>
              <a:t>‹nº›</a:t>
            </a:fld>
            <a:endParaRPr lang="pt-BR">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548640" y="274638"/>
            <a:ext cx="987552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pt-BR"/>
              <a:t>Clique para editar o estilo do título mestre</a:t>
            </a:r>
          </a:p>
        </p:txBody>
      </p:sp>
      <p:sp>
        <p:nvSpPr>
          <p:cNvPr id="15363" name="Rectangle 3"/>
          <p:cNvSpPr>
            <a:spLocks noGrp="1" noChangeArrowheads="1"/>
          </p:cNvSpPr>
          <p:nvPr>
            <p:ph type="body" idx="1"/>
          </p:nvPr>
        </p:nvSpPr>
        <p:spPr bwMode="auto">
          <a:xfrm>
            <a:off x="548640" y="1600201"/>
            <a:ext cx="987552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15364" name="Rectangle 4"/>
          <p:cNvSpPr>
            <a:spLocks noGrp="1" noChangeArrowheads="1"/>
          </p:cNvSpPr>
          <p:nvPr>
            <p:ph type="dt" sz="half" idx="2"/>
          </p:nvPr>
        </p:nvSpPr>
        <p:spPr bwMode="auto">
          <a:xfrm>
            <a:off x="548640" y="6245225"/>
            <a:ext cx="256032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vl1pPr>
          </a:lstStyle>
          <a:p>
            <a:pPr fontAlgn="base">
              <a:spcBef>
                <a:spcPct val="0"/>
              </a:spcBef>
              <a:spcAft>
                <a:spcPct val="0"/>
              </a:spcAft>
            </a:pPr>
            <a:endParaRPr lang="pt-BR">
              <a:solidFill>
                <a:srgbClr val="000000"/>
              </a:solidFill>
            </a:endParaRPr>
          </a:p>
        </p:txBody>
      </p:sp>
      <p:sp>
        <p:nvSpPr>
          <p:cNvPr id="15365" name="Rectangle 5"/>
          <p:cNvSpPr>
            <a:spLocks noGrp="1" noChangeArrowheads="1"/>
          </p:cNvSpPr>
          <p:nvPr>
            <p:ph type="ftr" sz="quarter" idx="3"/>
          </p:nvPr>
        </p:nvSpPr>
        <p:spPr bwMode="auto">
          <a:xfrm>
            <a:off x="3749040" y="6245225"/>
            <a:ext cx="347472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vl1pPr>
          </a:lstStyle>
          <a:p>
            <a:pPr fontAlgn="base">
              <a:spcBef>
                <a:spcPct val="0"/>
              </a:spcBef>
              <a:spcAft>
                <a:spcPct val="0"/>
              </a:spcAft>
            </a:pPr>
            <a:endParaRPr lang="pt-BR">
              <a:solidFill>
                <a:srgbClr val="000000"/>
              </a:solidFill>
            </a:endParaRPr>
          </a:p>
        </p:txBody>
      </p:sp>
      <p:sp>
        <p:nvSpPr>
          <p:cNvPr id="15366" name="Rectangle 6"/>
          <p:cNvSpPr>
            <a:spLocks noGrp="1" noChangeArrowheads="1"/>
          </p:cNvSpPr>
          <p:nvPr>
            <p:ph type="sldNum" sz="quarter" idx="4"/>
          </p:nvPr>
        </p:nvSpPr>
        <p:spPr bwMode="auto">
          <a:xfrm>
            <a:off x="7863840" y="6245225"/>
            <a:ext cx="256032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vl1pPr>
          </a:lstStyle>
          <a:p>
            <a:pPr fontAlgn="base">
              <a:spcBef>
                <a:spcPct val="0"/>
              </a:spcBef>
              <a:spcAft>
                <a:spcPct val="0"/>
              </a:spcAft>
            </a:pPr>
            <a:fld id="{BD9C45BF-5351-4869-8DF4-AF2F4C377E30}" type="slidenum">
              <a:rPr lang="pt-BR">
                <a:solidFill>
                  <a:srgbClr val="000000"/>
                </a:solidFill>
              </a:rPr>
              <a:pPr fontAlgn="base">
                <a:spcBef>
                  <a:spcPct val="0"/>
                </a:spcBef>
                <a:spcAft>
                  <a:spcPct val="0"/>
                </a:spcAft>
              </a:pPr>
              <a:t>‹nº›</a:t>
            </a:fld>
            <a:endParaRPr lang="pt-BR">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548640" y="274638"/>
            <a:ext cx="987552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548640" y="1600201"/>
            <a:ext cx="987552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548640" y="6356351"/>
            <a:ext cx="256032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657A2-1B09-4784-BE11-9902E62A6066}" type="datetime1">
              <a:rPr lang="pt-BR" smtClean="0">
                <a:solidFill>
                  <a:prstClr val="black">
                    <a:tint val="75000"/>
                  </a:prstClr>
                </a:solidFill>
              </a:rPr>
              <a:pPr/>
              <a:t>24/04/2022</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749040" y="6356351"/>
            <a:ext cx="34747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7863840" y="6356351"/>
            <a:ext cx="25603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55886778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548640" y="274638"/>
            <a:ext cx="987552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548640" y="1600201"/>
            <a:ext cx="987552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548640" y="6356351"/>
            <a:ext cx="256032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657A2-1B09-4784-BE11-9902E62A6066}" type="datetime1">
              <a:rPr lang="pt-BR" smtClean="0">
                <a:solidFill>
                  <a:prstClr val="black">
                    <a:tint val="75000"/>
                  </a:prstClr>
                </a:solidFill>
              </a:rPr>
              <a:pPr/>
              <a:t>24/04/2022</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749040" y="6356351"/>
            <a:ext cx="34747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7863840" y="6356351"/>
            <a:ext cx="25603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706131-F3A3-41D7-AFFE-BC98E4EE954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93330567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548640" y="274638"/>
            <a:ext cx="987552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pt-BR" smtClean="0"/>
              <a:t>Clique para editar o estilo do título mestre</a:t>
            </a:r>
          </a:p>
        </p:txBody>
      </p:sp>
      <p:sp>
        <p:nvSpPr>
          <p:cNvPr id="15363" name="Rectangle 3"/>
          <p:cNvSpPr>
            <a:spLocks noGrp="1" noChangeArrowheads="1"/>
          </p:cNvSpPr>
          <p:nvPr>
            <p:ph type="body" idx="1"/>
          </p:nvPr>
        </p:nvSpPr>
        <p:spPr bwMode="auto">
          <a:xfrm>
            <a:off x="548640" y="1600201"/>
            <a:ext cx="987552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5364" name="Rectangle 4"/>
          <p:cNvSpPr>
            <a:spLocks noGrp="1" noChangeArrowheads="1"/>
          </p:cNvSpPr>
          <p:nvPr>
            <p:ph type="dt" sz="half" idx="2"/>
          </p:nvPr>
        </p:nvSpPr>
        <p:spPr bwMode="auto">
          <a:xfrm>
            <a:off x="548640" y="6245225"/>
            <a:ext cx="256032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vl1pPr>
          </a:lstStyle>
          <a:p>
            <a:pPr fontAlgn="base">
              <a:spcBef>
                <a:spcPct val="0"/>
              </a:spcBef>
              <a:spcAft>
                <a:spcPct val="0"/>
              </a:spcAft>
            </a:pPr>
            <a:endParaRPr lang="pt-BR">
              <a:solidFill>
                <a:srgbClr val="000000"/>
              </a:solidFill>
            </a:endParaRPr>
          </a:p>
        </p:txBody>
      </p:sp>
      <p:sp>
        <p:nvSpPr>
          <p:cNvPr id="15365" name="Rectangle 5"/>
          <p:cNvSpPr>
            <a:spLocks noGrp="1" noChangeArrowheads="1"/>
          </p:cNvSpPr>
          <p:nvPr>
            <p:ph type="ftr" sz="quarter" idx="3"/>
          </p:nvPr>
        </p:nvSpPr>
        <p:spPr bwMode="auto">
          <a:xfrm>
            <a:off x="3749040" y="6245225"/>
            <a:ext cx="347472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vl1pPr>
          </a:lstStyle>
          <a:p>
            <a:pPr fontAlgn="base">
              <a:spcBef>
                <a:spcPct val="0"/>
              </a:spcBef>
              <a:spcAft>
                <a:spcPct val="0"/>
              </a:spcAft>
            </a:pPr>
            <a:endParaRPr lang="pt-BR">
              <a:solidFill>
                <a:srgbClr val="000000"/>
              </a:solidFill>
            </a:endParaRPr>
          </a:p>
        </p:txBody>
      </p:sp>
      <p:sp>
        <p:nvSpPr>
          <p:cNvPr id="15366" name="Rectangle 6"/>
          <p:cNvSpPr>
            <a:spLocks noGrp="1" noChangeArrowheads="1"/>
          </p:cNvSpPr>
          <p:nvPr>
            <p:ph type="sldNum" sz="quarter" idx="4"/>
          </p:nvPr>
        </p:nvSpPr>
        <p:spPr bwMode="auto">
          <a:xfrm>
            <a:off x="7863840" y="6245225"/>
            <a:ext cx="256032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vl1pPr>
          </a:lstStyle>
          <a:p>
            <a:pPr fontAlgn="base">
              <a:spcBef>
                <a:spcPct val="0"/>
              </a:spcBef>
              <a:spcAft>
                <a:spcPct val="0"/>
              </a:spcAft>
            </a:pPr>
            <a:fld id="{BD9C45BF-5351-4869-8DF4-AF2F4C377E30}" type="slidenum">
              <a:rPr lang="pt-BR" smtClean="0">
                <a:solidFill>
                  <a:srgbClr val="000000"/>
                </a:solidFill>
              </a:rPr>
              <a:pPr fontAlgn="base">
                <a:spcBef>
                  <a:spcPct val="0"/>
                </a:spcBef>
                <a:spcAft>
                  <a:spcPct val="0"/>
                </a:spcAft>
              </a:pPr>
              <a:t>‹nº›</a:t>
            </a:fld>
            <a:endParaRPr lang="pt-BR">
              <a:solidFill>
                <a:srgbClr val="000000"/>
              </a:solidFill>
            </a:endParaRPr>
          </a:p>
        </p:txBody>
      </p:sp>
    </p:spTree>
    <p:extLst>
      <p:ext uri="{BB962C8B-B14F-4D97-AF65-F5344CB8AC3E}">
        <p14:creationId xmlns:p14="http://schemas.microsoft.com/office/powerpoint/2010/main" val="167249623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ussio@usp.br" TargetMode="External"/><Relationship Id="rId2" Type="http://schemas.openxmlformats.org/officeDocument/2006/relationships/image" Target="../media/image3.png"/><Relationship Id="rId1" Type="http://schemas.openxmlformats.org/officeDocument/2006/relationships/slideLayout" Target="../slideLayouts/slideLayout16.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10.emf"/><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0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0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gif"/></Relationships>
</file>

<file path=ppt/slides/_rels/slide10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8.gif"/><Relationship Id="rId5" Type="http://schemas.openxmlformats.org/officeDocument/2006/relationships/image" Target="../media/image71.emf"/><Relationship Id="rId4" Type="http://schemas.openxmlformats.org/officeDocument/2006/relationships/oleObject" Target="../embeddings/oleObject2.bin"/></Relationships>
</file>

<file path=ppt/slides/_rels/slide10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0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7.xml"/><Relationship Id="rId4" Type="http://schemas.openxmlformats.org/officeDocument/2006/relationships/image" Target="../media/image114.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33.emf"/></Relationships>
</file>

<file path=ppt/slides/_rels/slide1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4.xml"/><Relationship Id="rId5" Type="http://schemas.openxmlformats.org/officeDocument/2006/relationships/image" Target="../media/image116.png"/><Relationship Id="rId4" Type="http://schemas.openxmlformats.org/officeDocument/2006/relationships/image" Target="../media/image115.png"/></Relationships>
</file>

<file path=ppt/slides/_rels/slide1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1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13.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28.gif"/><Relationship Id="rId7" Type="http://schemas.openxmlformats.org/officeDocument/2006/relationships/image" Target="../media/image122.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29.jpeg"/><Relationship Id="rId9" Type="http://schemas.openxmlformats.org/officeDocument/2006/relationships/image" Target="../media/image124.png"/></Relationships>
</file>

<file path=ppt/slides/_rels/slide1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 Id="rId5" Type="http://schemas.openxmlformats.org/officeDocument/2006/relationships/chart" Target="../charts/chart40.xml"/><Relationship Id="rId4" Type="http://schemas.openxmlformats.org/officeDocument/2006/relationships/chart" Target="../charts/chart3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gif"/><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package" Target="../embeddings/Planilha_do_Microsoft_Excel1.xlsx"/><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44.jpeg"/><Relationship Id="rId2" Type="http://schemas.openxmlformats.org/officeDocument/2006/relationships/image" Target="../media/image28.gif"/><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48.jpeg"/><Relationship Id="rId2" Type="http://schemas.openxmlformats.org/officeDocument/2006/relationships/image" Target="../media/image28.gif"/><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gif"/></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7.xml"/><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32.xml"/><Relationship Id="rId6" Type="http://schemas.openxmlformats.org/officeDocument/2006/relationships/image" Target="../media/image59.png"/><Relationship Id="rId11" Type="http://schemas.openxmlformats.org/officeDocument/2006/relationships/image" Target="../media/image52.jpeg"/><Relationship Id="rId5" Type="http://schemas.openxmlformats.org/officeDocument/2006/relationships/image" Target="../media/image58.png"/><Relationship Id="rId10" Type="http://schemas.openxmlformats.org/officeDocument/2006/relationships/image" Target="../media/image51.jpeg"/><Relationship Id="rId4" Type="http://schemas.openxmlformats.org/officeDocument/2006/relationships/image" Target="../media/image57.png"/><Relationship Id="rId9"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7.xml"/><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49.png"/><Relationship Id="rId1" Type="http://schemas.openxmlformats.org/officeDocument/2006/relationships/slideLayout" Target="../slideLayouts/slideLayout3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gif"/><Relationship Id="rId1" Type="http://schemas.openxmlformats.org/officeDocument/2006/relationships/slideLayout" Target="../slideLayouts/slideLayout32.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2.xml"/><Relationship Id="rId1" Type="http://schemas.openxmlformats.org/officeDocument/2006/relationships/vmlDrawing" Target="../drawings/vmlDrawing2.vml"/><Relationship Id="rId6" Type="http://schemas.openxmlformats.org/officeDocument/2006/relationships/image" Target="../media/image28.gif"/><Relationship Id="rId5" Type="http://schemas.openxmlformats.org/officeDocument/2006/relationships/image" Target="../media/image71.e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2.jpeg"/><Relationship Id="rId1" Type="http://schemas.openxmlformats.org/officeDocument/2006/relationships/slideLayout" Target="../slideLayouts/slideLayout32.xml"/><Relationship Id="rId5" Type="http://schemas.openxmlformats.org/officeDocument/2006/relationships/image" Target="../media/image21.pn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chart" Target="../charts/chart2.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chart" Target="../charts/chart3.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chart" Target="../charts/chart4.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chart" Target="../charts/chart5.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gif"/></Relationships>
</file>

<file path=ppt/slides/_rels/slide43.xml.rels><?xml version="1.0" encoding="UTF-8" standalone="yes"?>
<Relationships xmlns="http://schemas.openxmlformats.org/package/2006/relationships"><Relationship Id="rId2" Type="http://schemas.openxmlformats.org/officeDocument/2006/relationships/image" Target="../media/image73.t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chart" Target="../charts/chart7.xml"/><Relationship Id="rId4" Type="http://schemas.openxmlformats.org/officeDocument/2006/relationships/image" Target="../media/image29.jpe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gif"/></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image" Target="../media/image29.jpeg"/><Relationship Id="rId4" Type="http://schemas.openxmlformats.org/officeDocument/2006/relationships/image" Target="../media/image28.gif"/></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gif"/></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gif"/></Relationships>
</file>

<file path=ppt/slides/_rels/slide5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gif"/></Relationships>
</file>

<file path=ppt/slides/_rels/slide5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chart" Target="../charts/chart11.xml"/><Relationship Id="rId7"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hart" Target="../charts/chart12.xml"/><Relationship Id="rId5" Type="http://schemas.openxmlformats.org/officeDocument/2006/relationships/image" Target="../media/image29.jpeg"/><Relationship Id="rId10" Type="http://schemas.openxmlformats.org/officeDocument/2006/relationships/image" Target="../media/image85.png"/><Relationship Id="rId4" Type="http://schemas.openxmlformats.org/officeDocument/2006/relationships/image" Target="../media/image28.gif"/><Relationship Id="rId9"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gif"/><Relationship Id="rId4" Type="http://schemas.openxmlformats.org/officeDocument/2006/relationships/chart" Target="../charts/chart14.xml"/></Relationships>
</file>

<file path=ppt/slides/_rels/slide5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29.jpeg"/><Relationship Id="rId4" Type="http://schemas.openxmlformats.org/officeDocument/2006/relationships/image" Target="../media/image28.gif"/></Relationships>
</file>

<file path=ppt/slides/_rels/slide5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gif"/></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chart" Target="../charts/chart17.xml"/></Relationships>
</file>

<file path=ppt/slides/_rels/slide5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chart" Target="../charts/chart18.xml"/></Relationships>
</file>

<file path=ppt/slides/_rels/slide5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8.gif"/><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5.jpeg"/><Relationship Id="rId4" Type="http://schemas.openxmlformats.org/officeDocument/2006/relationships/image" Target="../media/image29.jpeg"/><Relationship Id="rId9"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hart" Target="../charts/chart21.xml"/></Relationships>
</file>

<file path=ppt/slides/_rels/slide61.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8.gif"/><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29.jpeg"/><Relationship Id="rId4" Type="http://schemas.openxmlformats.org/officeDocument/2006/relationships/image" Target="../media/image28.gif"/></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7.xml"/><Relationship Id="rId4" Type="http://schemas.openxmlformats.org/officeDocument/2006/relationships/chart" Target="../charts/chart25.xml"/></Relationships>
</file>

<file path=ppt/slides/_rels/slide7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chart" Target="../charts/chart26.xml"/><Relationship Id="rId4" Type="http://schemas.openxmlformats.org/officeDocument/2006/relationships/image" Target="../media/image29.jpeg"/></Relationships>
</file>

<file path=ppt/slides/_rels/slide7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chart" Target="../charts/chart27.xml"/><Relationship Id="rId4" Type="http://schemas.openxmlformats.org/officeDocument/2006/relationships/image" Target="../media/image29.jpeg"/></Relationships>
</file>

<file path=ppt/slides/_rels/slide7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chart" Target="../charts/chart28.xml"/><Relationship Id="rId4" Type="http://schemas.openxmlformats.org/officeDocument/2006/relationships/image" Target="../media/image29.jpeg"/></Relationships>
</file>

<file path=ppt/slides/_rels/slide7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chart" Target="../charts/chart29.xml"/><Relationship Id="rId4" Type="http://schemas.openxmlformats.org/officeDocument/2006/relationships/image" Target="../media/image29.jpeg"/></Relationships>
</file>

<file path=ppt/slides/_rels/slide7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2.emf"/><Relationship Id="rId4" Type="http://schemas.openxmlformats.org/officeDocument/2006/relationships/image" Target="../media/image29.jpeg"/></Relationships>
</file>

<file path=ppt/slides/_rels/slide7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chart" Target="../charts/chart30.xml"/><Relationship Id="rId4" Type="http://schemas.openxmlformats.org/officeDocument/2006/relationships/image" Target="../media/image29.jpeg"/></Relationships>
</file>

<file path=ppt/slides/_rels/slide7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29.jpeg"/></Relationships>
</file>

<file path=ppt/slides/_rels/slide7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7.xml"/><Relationship Id="rId5" Type="http://schemas.openxmlformats.org/officeDocument/2006/relationships/chart" Target="../charts/chart32.xml"/><Relationship Id="rId4" Type="http://schemas.openxmlformats.org/officeDocument/2006/relationships/chart" Target="../charts/chart31.xml"/></Relationships>
</file>

<file path=ppt/slides/_rels/slide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7.xml"/><Relationship Id="rId5" Type="http://schemas.openxmlformats.org/officeDocument/2006/relationships/chart" Target="../charts/chart33.xml"/><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chart" Target="../charts/chart34.xml"/></Relationships>
</file>

<file path=ppt/slides/_rels/slide8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chart" Target="../charts/chart35.xml"/><Relationship Id="rId4" Type="http://schemas.openxmlformats.org/officeDocument/2006/relationships/image" Target="../media/image29.jpeg"/></Relationships>
</file>

<file path=ppt/slides/_rels/slide8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95.emf"/><Relationship Id="rId4" Type="http://schemas.openxmlformats.org/officeDocument/2006/relationships/image" Target="../media/image29.jpeg"/></Relationships>
</file>

<file path=ppt/slides/_rels/slide8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8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8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chart" Target="../charts/chart36.xml"/></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9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9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9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99.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8915" y="5487682"/>
            <a:ext cx="726568" cy="245574"/>
          </a:xfrm>
          <a:prstGeom prst="rect">
            <a:avLst/>
          </a:prstGeom>
        </p:spPr>
      </p:pic>
      <p:sp>
        <p:nvSpPr>
          <p:cNvPr id="9" name="Retângulo 8"/>
          <p:cNvSpPr/>
          <p:nvPr/>
        </p:nvSpPr>
        <p:spPr>
          <a:xfrm>
            <a:off x="6609725" y="2924944"/>
            <a:ext cx="4320480" cy="1938992"/>
          </a:xfrm>
          <a:prstGeom prst="rect">
            <a:avLst/>
          </a:prstGeom>
        </p:spPr>
        <p:txBody>
          <a:bodyPr wrap="square">
            <a:spAutoFit/>
          </a:bodyPr>
          <a:lstStyle/>
          <a:p>
            <a:pPr algn="r"/>
            <a:r>
              <a:rPr lang="pt-BR" sz="2000" b="1" dirty="0" err="1" smtClean="0">
                <a:solidFill>
                  <a:srgbClr val="07493D"/>
                </a:solidFill>
              </a:rPr>
              <a:t>Dannylo</a:t>
            </a:r>
            <a:r>
              <a:rPr lang="pt-BR" sz="2000" b="1" dirty="0" smtClean="0">
                <a:solidFill>
                  <a:srgbClr val="07493D"/>
                </a:solidFill>
              </a:rPr>
              <a:t> de Oliveira Sousa</a:t>
            </a:r>
          </a:p>
          <a:p>
            <a:pPr algn="r"/>
            <a:r>
              <a:rPr lang="pt-BR" sz="2000" b="1" dirty="0">
                <a:solidFill>
                  <a:srgbClr val="07493D"/>
                </a:solidFill>
              </a:rPr>
              <a:t>É</a:t>
            </a:r>
            <a:r>
              <a:rPr lang="pt-BR" sz="2000" b="1" dirty="0" smtClean="0">
                <a:solidFill>
                  <a:srgbClr val="07493D"/>
                </a:solidFill>
              </a:rPr>
              <a:t>rica Benjamim da Silva</a:t>
            </a:r>
          </a:p>
          <a:p>
            <a:pPr algn="r"/>
            <a:r>
              <a:rPr lang="pt-BR" sz="2000" b="1" dirty="0" smtClean="0">
                <a:solidFill>
                  <a:srgbClr val="07493D"/>
                </a:solidFill>
              </a:rPr>
              <a:t>William Pereira Santos</a:t>
            </a:r>
          </a:p>
          <a:p>
            <a:pPr algn="r"/>
            <a:r>
              <a:rPr lang="pt-BR" sz="2000" b="1" dirty="0" smtClean="0">
                <a:solidFill>
                  <a:srgbClr val="07493D"/>
                </a:solidFill>
              </a:rPr>
              <a:t>Luiz </a:t>
            </a:r>
            <a:r>
              <a:rPr lang="pt-BR" sz="2000" b="1" dirty="0">
                <a:solidFill>
                  <a:srgbClr val="07493D"/>
                </a:solidFill>
              </a:rPr>
              <a:t>Gustavo Nussio</a:t>
            </a:r>
          </a:p>
          <a:p>
            <a:pPr algn="r"/>
            <a:r>
              <a:rPr lang="pt-BR" sz="2000" i="1" dirty="0" smtClean="0">
                <a:solidFill>
                  <a:srgbClr val="07493D"/>
                </a:solidFill>
                <a:hlinkClick r:id="rId3"/>
              </a:rPr>
              <a:t>nussio@usp.br</a:t>
            </a:r>
            <a:endParaRPr lang="pt-BR" sz="2000" i="1" dirty="0" smtClean="0">
              <a:solidFill>
                <a:srgbClr val="07493D"/>
              </a:solidFill>
            </a:endParaRPr>
          </a:p>
          <a:p>
            <a:pPr algn="r"/>
            <a:r>
              <a:rPr lang="pt-BR" sz="2000" i="1" dirty="0" err="1" smtClean="0">
                <a:solidFill>
                  <a:srgbClr val="07493D"/>
                </a:solidFill>
              </a:rPr>
              <a:t>Department</a:t>
            </a:r>
            <a:r>
              <a:rPr lang="pt-BR" sz="2000" i="1" dirty="0" smtClean="0">
                <a:solidFill>
                  <a:srgbClr val="07493D"/>
                </a:solidFill>
              </a:rPr>
              <a:t> </a:t>
            </a:r>
            <a:r>
              <a:rPr lang="pt-BR" sz="2000" i="1" dirty="0" err="1" smtClean="0">
                <a:solidFill>
                  <a:srgbClr val="07493D"/>
                </a:solidFill>
              </a:rPr>
              <a:t>of</a:t>
            </a:r>
            <a:r>
              <a:rPr lang="pt-BR" sz="2000" i="1" dirty="0" smtClean="0">
                <a:solidFill>
                  <a:srgbClr val="07493D"/>
                </a:solidFill>
              </a:rPr>
              <a:t> Animal </a:t>
            </a:r>
            <a:r>
              <a:rPr lang="pt-BR" sz="2000" i="1" dirty="0" err="1" smtClean="0">
                <a:solidFill>
                  <a:srgbClr val="07493D"/>
                </a:solidFill>
              </a:rPr>
              <a:t>Sciences</a:t>
            </a:r>
            <a:endParaRPr lang="pt-BR" sz="2000" i="1" dirty="0">
              <a:solidFill>
                <a:srgbClr val="07493D"/>
              </a:solidFill>
            </a:endParaRPr>
          </a:p>
        </p:txBody>
      </p:sp>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114" y="5797688"/>
            <a:ext cx="645280" cy="789236"/>
          </a:xfrm>
          <a:prstGeom prst="rect">
            <a:avLst/>
          </a:prstGeom>
        </p:spPr>
      </p:pic>
      <p:sp>
        <p:nvSpPr>
          <p:cNvPr id="12" name="Retângulo de cantos arredondados 11"/>
          <p:cNvSpPr/>
          <p:nvPr/>
        </p:nvSpPr>
        <p:spPr>
          <a:xfrm>
            <a:off x="388234" y="5578950"/>
            <a:ext cx="8900189" cy="1008112"/>
          </a:xfrm>
          <a:prstGeom prst="roundRect">
            <a:avLst/>
          </a:prstGeom>
          <a:solidFill>
            <a:srgbClr val="074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endParaRPr>
          </a:p>
        </p:txBody>
      </p:sp>
      <p:sp>
        <p:nvSpPr>
          <p:cNvPr id="13" name="CaixaDeTexto 12"/>
          <p:cNvSpPr txBox="1"/>
          <p:nvPr/>
        </p:nvSpPr>
        <p:spPr>
          <a:xfrm>
            <a:off x="388234" y="5578951"/>
            <a:ext cx="8900189" cy="954107"/>
          </a:xfrm>
          <a:prstGeom prst="rect">
            <a:avLst/>
          </a:prstGeom>
          <a:noFill/>
        </p:spPr>
        <p:txBody>
          <a:bodyPr wrap="square" rtlCol="0">
            <a:spAutoFit/>
          </a:bodyPr>
          <a:lstStyle/>
          <a:p>
            <a:pPr algn="ctr"/>
            <a:r>
              <a:rPr lang="pt-BR" sz="2800" dirty="0">
                <a:solidFill>
                  <a:prstClr val="white"/>
                </a:solidFill>
              </a:rPr>
              <a:t>Luiz de Queiroz College </a:t>
            </a:r>
            <a:r>
              <a:rPr lang="pt-BR" sz="2800" dirty="0" err="1">
                <a:solidFill>
                  <a:prstClr val="white"/>
                </a:solidFill>
              </a:rPr>
              <a:t>of</a:t>
            </a:r>
            <a:r>
              <a:rPr lang="pt-BR" sz="2800" dirty="0">
                <a:solidFill>
                  <a:prstClr val="white"/>
                </a:solidFill>
              </a:rPr>
              <a:t> </a:t>
            </a:r>
            <a:r>
              <a:rPr lang="pt-BR" sz="2800" dirty="0" err="1">
                <a:solidFill>
                  <a:prstClr val="white"/>
                </a:solidFill>
              </a:rPr>
              <a:t>Agriculture</a:t>
            </a:r>
            <a:endParaRPr lang="pt-BR" sz="2800" dirty="0">
              <a:solidFill>
                <a:prstClr val="white"/>
              </a:solidFill>
            </a:endParaRPr>
          </a:p>
          <a:p>
            <a:pPr algn="ctr"/>
            <a:r>
              <a:rPr lang="pt-BR" sz="2800" dirty="0" err="1">
                <a:solidFill>
                  <a:prstClr val="white"/>
                </a:solidFill>
              </a:rPr>
              <a:t>University</a:t>
            </a:r>
            <a:r>
              <a:rPr lang="pt-BR" sz="2800" dirty="0">
                <a:solidFill>
                  <a:prstClr val="white"/>
                </a:solidFill>
              </a:rPr>
              <a:t> </a:t>
            </a:r>
            <a:r>
              <a:rPr lang="pt-BR" sz="2800" dirty="0" err="1">
                <a:solidFill>
                  <a:prstClr val="white"/>
                </a:solidFill>
              </a:rPr>
              <a:t>of</a:t>
            </a:r>
            <a:r>
              <a:rPr lang="pt-BR" sz="2800" dirty="0">
                <a:solidFill>
                  <a:prstClr val="white"/>
                </a:solidFill>
              </a:rPr>
              <a:t> São Paulo</a:t>
            </a:r>
          </a:p>
        </p:txBody>
      </p:sp>
      <p:sp>
        <p:nvSpPr>
          <p:cNvPr id="2" name="CaixaDeTexto 1"/>
          <p:cNvSpPr txBox="1"/>
          <p:nvPr/>
        </p:nvSpPr>
        <p:spPr>
          <a:xfrm>
            <a:off x="4614035" y="1052736"/>
            <a:ext cx="6316170" cy="1323439"/>
          </a:xfrm>
          <a:prstGeom prst="rect">
            <a:avLst/>
          </a:prstGeom>
          <a:noFill/>
        </p:spPr>
        <p:txBody>
          <a:bodyPr wrap="square" rtlCol="0">
            <a:spAutoFit/>
          </a:bodyPr>
          <a:lstStyle/>
          <a:p>
            <a:pPr algn="ctr"/>
            <a:r>
              <a:rPr lang="en-US" sz="4000" b="1" i="1" dirty="0">
                <a:solidFill>
                  <a:prstClr val="black"/>
                </a:solidFill>
              </a:rPr>
              <a:t>Hygienic quality </a:t>
            </a:r>
            <a:endParaRPr lang="en-US" sz="4000" b="1" i="1" dirty="0" smtClean="0">
              <a:solidFill>
                <a:prstClr val="black"/>
              </a:solidFill>
            </a:endParaRPr>
          </a:p>
          <a:p>
            <a:pPr algn="ctr"/>
            <a:r>
              <a:rPr lang="en-US" sz="4000" b="1" i="1" dirty="0" smtClean="0">
                <a:solidFill>
                  <a:prstClr val="black"/>
                </a:solidFill>
              </a:rPr>
              <a:t>of </a:t>
            </a:r>
            <a:r>
              <a:rPr lang="en-US" sz="4000" b="1" i="1" dirty="0">
                <a:solidFill>
                  <a:prstClr val="black"/>
                </a:solidFill>
              </a:rPr>
              <a:t>grain silages</a:t>
            </a:r>
          </a:p>
        </p:txBody>
      </p:sp>
      <p:pic>
        <p:nvPicPr>
          <p:cNvPr id="14" name="Image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234" y="1196753"/>
            <a:ext cx="4225801" cy="3454895"/>
          </a:xfrm>
          <a:prstGeom prst="rect">
            <a:avLst/>
          </a:prstGeom>
          <a:effectLst>
            <a:softEdge rad="12700"/>
          </a:effectLst>
          <a:scene3d>
            <a:camera prst="orthographicFront"/>
            <a:lightRig rig="threePt" dir="t"/>
          </a:scene3d>
          <a:sp3d>
            <a:bevelT w="152400" h="50800" prst="softRound"/>
          </a:sp3d>
        </p:spPr>
      </p:pic>
    </p:spTree>
    <p:extLst>
      <p:ext uri="{BB962C8B-B14F-4D97-AF65-F5344CB8AC3E}">
        <p14:creationId xmlns:p14="http://schemas.microsoft.com/office/powerpoint/2010/main" val="41247125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3400" y="1061864"/>
            <a:ext cx="9982200" cy="1143000"/>
          </a:xfrm>
        </p:spPr>
        <p:txBody>
          <a:bodyPr>
            <a:normAutofit fontScale="90000"/>
          </a:bodyPr>
          <a:lstStyle/>
          <a:p>
            <a:pPr algn="l"/>
            <a:r>
              <a:rPr lang="pt-BR" sz="3200" dirty="0" err="1" smtClean="0"/>
              <a:t>Water</a:t>
            </a:r>
            <a:r>
              <a:rPr lang="pt-BR" sz="3200" dirty="0" smtClean="0"/>
              <a:t> </a:t>
            </a:r>
            <a:r>
              <a:rPr lang="pt-BR" sz="3200" dirty="0" err="1" smtClean="0"/>
              <a:t>activity</a:t>
            </a:r>
            <a:r>
              <a:rPr lang="pt-BR" sz="3200" dirty="0" smtClean="0"/>
              <a:t>(</a:t>
            </a:r>
            <a:r>
              <a:rPr lang="pt-BR" sz="3200" dirty="0" err="1" smtClean="0"/>
              <a:t>aw</a:t>
            </a:r>
            <a:r>
              <a:rPr lang="pt-BR" sz="3200" dirty="0" smtClean="0"/>
              <a:t>) </a:t>
            </a:r>
            <a:r>
              <a:rPr lang="pt-BR" sz="3200" dirty="0" err="1" smtClean="0"/>
              <a:t>and</a:t>
            </a:r>
            <a:r>
              <a:rPr lang="pt-BR" sz="3200" dirty="0" smtClean="0"/>
              <a:t> </a:t>
            </a:r>
            <a:r>
              <a:rPr lang="pt-BR" sz="3200" dirty="0" err="1" smtClean="0"/>
              <a:t>moisture</a:t>
            </a:r>
            <a:r>
              <a:rPr lang="pt-BR" sz="3200" dirty="0" smtClean="0"/>
              <a:t> </a:t>
            </a:r>
            <a:r>
              <a:rPr lang="pt-BR" sz="3200" dirty="0" err="1" smtClean="0"/>
              <a:t>content</a:t>
            </a:r>
            <a:r>
              <a:rPr lang="pt-BR" sz="3200" dirty="0" smtClean="0"/>
              <a:t> </a:t>
            </a:r>
            <a:r>
              <a:rPr lang="pt-BR" sz="3200" dirty="0" err="1" smtClean="0"/>
              <a:t>of</a:t>
            </a:r>
            <a:r>
              <a:rPr lang="pt-BR" sz="3200" dirty="0" smtClean="0"/>
              <a:t> </a:t>
            </a:r>
            <a:r>
              <a:rPr lang="pt-BR" sz="3200" dirty="0" err="1" smtClean="0"/>
              <a:t>maize</a:t>
            </a:r>
            <a:r>
              <a:rPr lang="pt-BR" sz="3200" dirty="0" smtClean="0"/>
              <a:t> </a:t>
            </a:r>
            <a:r>
              <a:rPr lang="pt-BR" sz="3200" dirty="0" err="1" smtClean="0"/>
              <a:t>and</a:t>
            </a:r>
            <a:r>
              <a:rPr lang="pt-BR" sz="3200" dirty="0" smtClean="0"/>
              <a:t> </a:t>
            </a:r>
            <a:r>
              <a:rPr lang="pt-BR" sz="3200" dirty="0" err="1" smtClean="0"/>
              <a:t>growth</a:t>
            </a:r>
            <a:r>
              <a:rPr lang="pt-BR" sz="3200" dirty="0" smtClean="0"/>
              <a:t> </a:t>
            </a:r>
            <a:r>
              <a:rPr lang="pt-BR" sz="3200" dirty="0" err="1" smtClean="0"/>
              <a:t>of</a:t>
            </a:r>
            <a:r>
              <a:rPr lang="pt-BR" sz="3200" dirty="0" smtClean="0"/>
              <a:t> </a:t>
            </a:r>
            <a:r>
              <a:rPr lang="pt-BR" sz="3200" dirty="0" err="1" smtClean="0"/>
              <a:t>lactic</a:t>
            </a:r>
            <a:r>
              <a:rPr lang="pt-BR" sz="3200" dirty="0" smtClean="0"/>
              <a:t> </a:t>
            </a:r>
            <a:r>
              <a:rPr lang="pt-BR" sz="3200" dirty="0" err="1" smtClean="0"/>
              <a:t>acid</a:t>
            </a:r>
            <a:r>
              <a:rPr lang="pt-BR" sz="3200" dirty="0" smtClean="0"/>
              <a:t> </a:t>
            </a:r>
            <a:r>
              <a:rPr lang="pt-BR" sz="3200" dirty="0" err="1" smtClean="0"/>
              <a:t>bacteria</a:t>
            </a:r>
            <a:r>
              <a:rPr lang="pt-BR" sz="3200" dirty="0" smtClean="0"/>
              <a:t>, </a:t>
            </a:r>
            <a:r>
              <a:rPr lang="pt-BR" sz="3200" dirty="0" err="1" smtClean="0"/>
              <a:t>production</a:t>
            </a:r>
            <a:r>
              <a:rPr lang="pt-BR" sz="3200" dirty="0" smtClean="0"/>
              <a:t> </a:t>
            </a:r>
            <a:r>
              <a:rPr lang="pt-BR" sz="3200" dirty="0" err="1" smtClean="0"/>
              <a:t>of</a:t>
            </a:r>
            <a:r>
              <a:rPr lang="pt-BR" sz="3200" dirty="0" smtClean="0"/>
              <a:t> </a:t>
            </a:r>
            <a:r>
              <a:rPr lang="pt-BR" sz="3200" dirty="0" err="1" smtClean="0"/>
              <a:t>aflatoxin</a:t>
            </a:r>
            <a:r>
              <a:rPr lang="pt-BR" sz="3200" dirty="0" smtClean="0"/>
              <a:t> B1 </a:t>
            </a:r>
            <a:r>
              <a:rPr lang="pt-BR" sz="3200" dirty="0" err="1" smtClean="0"/>
              <a:t>by</a:t>
            </a:r>
            <a:r>
              <a:rPr lang="pt-BR" sz="3200" dirty="0" smtClean="0"/>
              <a:t> </a:t>
            </a:r>
            <a:r>
              <a:rPr lang="pt-BR" sz="3200" i="1" dirty="0" smtClean="0"/>
              <a:t>A. </a:t>
            </a:r>
            <a:r>
              <a:rPr lang="pt-BR" sz="3200" i="1" dirty="0" err="1" smtClean="0"/>
              <a:t>flavus</a:t>
            </a:r>
            <a:r>
              <a:rPr lang="pt-BR" sz="3200" dirty="0" smtClean="0"/>
              <a:t> </a:t>
            </a:r>
            <a:r>
              <a:rPr lang="pt-BR" sz="3200" dirty="0" err="1" smtClean="0"/>
              <a:t>and</a:t>
            </a:r>
            <a:r>
              <a:rPr lang="pt-BR" sz="3200" dirty="0" smtClean="0"/>
              <a:t> </a:t>
            </a:r>
            <a:r>
              <a:rPr lang="pt-BR" sz="3200" dirty="0" err="1" smtClean="0"/>
              <a:t>ochratoxin</a:t>
            </a:r>
            <a:r>
              <a:rPr lang="pt-BR" sz="3200" dirty="0" smtClean="0"/>
              <a:t> A </a:t>
            </a:r>
            <a:r>
              <a:rPr lang="pt-BR" sz="3200" dirty="0" err="1" smtClean="0"/>
              <a:t>production</a:t>
            </a:r>
            <a:r>
              <a:rPr lang="pt-BR" sz="3200" dirty="0" smtClean="0"/>
              <a:t> </a:t>
            </a:r>
            <a:r>
              <a:rPr lang="pt-BR" sz="3200" dirty="0" err="1" smtClean="0"/>
              <a:t>by</a:t>
            </a:r>
            <a:r>
              <a:rPr lang="pt-BR" sz="3200" dirty="0" smtClean="0"/>
              <a:t> </a:t>
            </a:r>
            <a:r>
              <a:rPr lang="pt-BR" sz="3200" i="1" dirty="0" smtClean="0"/>
              <a:t>P. </a:t>
            </a:r>
            <a:r>
              <a:rPr lang="pt-BR" sz="3200" i="1" dirty="0" err="1" smtClean="0"/>
              <a:t>verrucosum</a:t>
            </a:r>
            <a:endParaRPr lang="pt-BR" sz="3200" i="1"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2022304025"/>
              </p:ext>
            </p:extLst>
          </p:nvPr>
        </p:nvGraphicFramePr>
        <p:xfrm>
          <a:off x="533400" y="2555200"/>
          <a:ext cx="10021043" cy="3754120"/>
        </p:xfrm>
        <a:graphic>
          <a:graphicData uri="http://schemas.openxmlformats.org/drawingml/2006/table">
            <a:tbl>
              <a:tblPr firstRow="1" bandRow="1">
                <a:tableStyleId>{5C22544A-7EE6-4342-B048-85BDC9FD1C3A}</a:tableStyleId>
              </a:tblPr>
              <a:tblGrid>
                <a:gridCol w="1410607">
                  <a:extLst>
                    <a:ext uri="{9D8B030D-6E8A-4147-A177-3AD203B41FA5}">
                      <a16:colId xmlns:a16="http://schemas.microsoft.com/office/drawing/2014/main" xmlns="" val="20000"/>
                    </a:ext>
                  </a:extLst>
                </a:gridCol>
                <a:gridCol w="1410607">
                  <a:extLst>
                    <a:ext uri="{9D8B030D-6E8A-4147-A177-3AD203B41FA5}">
                      <a16:colId xmlns:a16="http://schemas.microsoft.com/office/drawing/2014/main" xmlns="" val="20001"/>
                    </a:ext>
                  </a:extLst>
                </a:gridCol>
                <a:gridCol w="1410607">
                  <a:extLst>
                    <a:ext uri="{9D8B030D-6E8A-4147-A177-3AD203B41FA5}">
                      <a16:colId xmlns:a16="http://schemas.microsoft.com/office/drawing/2014/main" xmlns="" val="20002"/>
                    </a:ext>
                  </a:extLst>
                </a:gridCol>
                <a:gridCol w="1410607">
                  <a:extLst>
                    <a:ext uri="{9D8B030D-6E8A-4147-A177-3AD203B41FA5}">
                      <a16:colId xmlns:a16="http://schemas.microsoft.com/office/drawing/2014/main" xmlns="" val="20003"/>
                    </a:ext>
                  </a:extLst>
                </a:gridCol>
                <a:gridCol w="1410607">
                  <a:extLst>
                    <a:ext uri="{9D8B030D-6E8A-4147-A177-3AD203B41FA5}">
                      <a16:colId xmlns:a16="http://schemas.microsoft.com/office/drawing/2014/main" xmlns="" val="20004"/>
                    </a:ext>
                  </a:extLst>
                </a:gridCol>
                <a:gridCol w="1557401">
                  <a:extLst>
                    <a:ext uri="{9D8B030D-6E8A-4147-A177-3AD203B41FA5}">
                      <a16:colId xmlns:a16="http://schemas.microsoft.com/office/drawing/2014/main" xmlns="" val="20005"/>
                    </a:ext>
                  </a:extLst>
                </a:gridCol>
                <a:gridCol w="1410607">
                  <a:extLst>
                    <a:ext uri="{9D8B030D-6E8A-4147-A177-3AD203B41FA5}">
                      <a16:colId xmlns:a16="http://schemas.microsoft.com/office/drawing/2014/main" xmlns="" val="20006"/>
                    </a:ext>
                  </a:extLst>
                </a:gridCol>
              </a:tblGrid>
              <a:tr h="370840">
                <a:tc>
                  <a:txBody>
                    <a:bodyPr/>
                    <a:lstStyle/>
                    <a:p>
                      <a:r>
                        <a:rPr lang="pt-BR" sz="2800" dirty="0" err="1" smtClean="0"/>
                        <a:t>a</a:t>
                      </a:r>
                      <a:r>
                        <a:rPr lang="pt-BR" sz="1800" dirty="0" err="1" smtClean="0"/>
                        <a:t>w</a:t>
                      </a:r>
                      <a:endParaRPr lang="pt-BR" sz="2800" dirty="0"/>
                    </a:p>
                  </a:txBody>
                  <a:tcPr/>
                </a:tc>
                <a:tc>
                  <a:txBody>
                    <a:bodyPr/>
                    <a:lstStyle/>
                    <a:p>
                      <a:pPr algn="ctr"/>
                      <a:r>
                        <a:rPr lang="pt-BR" dirty="0" err="1" smtClean="0"/>
                        <a:t>Moisture</a:t>
                      </a:r>
                      <a:r>
                        <a:rPr lang="pt-BR" dirty="0" smtClean="0"/>
                        <a:t>, %</a:t>
                      </a:r>
                      <a:endParaRPr lang="pt-BR" dirty="0"/>
                    </a:p>
                  </a:txBody>
                  <a:tcPr/>
                </a:tc>
                <a:tc>
                  <a:txBody>
                    <a:bodyPr/>
                    <a:lstStyle/>
                    <a:p>
                      <a:pPr algn="ctr"/>
                      <a:r>
                        <a:rPr lang="pt-BR" dirty="0" smtClean="0"/>
                        <a:t>LAB</a:t>
                      </a:r>
                      <a:endParaRPr lang="pt-BR" dirty="0"/>
                    </a:p>
                  </a:txBody>
                  <a:tcPr/>
                </a:tc>
                <a:tc gridSpan="2">
                  <a:txBody>
                    <a:bodyPr/>
                    <a:lstStyle/>
                    <a:p>
                      <a:pPr algn="ctr"/>
                      <a:r>
                        <a:rPr lang="pt-BR" i="1" dirty="0" smtClean="0"/>
                        <a:t>A. </a:t>
                      </a:r>
                      <a:r>
                        <a:rPr lang="pt-BR" i="1" dirty="0" err="1" smtClean="0"/>
                        <a:t>Flavus</a:t>
                      </a:r>
                      <a:endParaRPr lang="pt-BR" i="1" dirty="0"/>
                    </a:p>
                  </a:txBody>
                  <a:tcPr/>
                </a:tc>
                <a:tc hMerge="1">
                  <a:txBody>
                    <a:bodyPr/>
                    <a:lstStyle/>
                    <a:p>
                      <a:pPr algn="ctr"/>
                      <a:endParaRPr lang="pt-BR" dirty="0"/>
                    </a:p>
                  </a:txBody>
                  <a:tcPr/>
                </a:tc>
                <a:tc gridSpan="2">
                  <a:txBody>
                    <a:bodyPr/>
                    <a:lstStyle/>
                    <a:p>
                      <a:pPr algn="ctr"/>
                      <a:r>
                        <a:rPr lang="pt-BR" i="1" dirty="0" smtClean="0"/>
                        <a:t>P. </a:t>
                      </a:r>
                      <a:r>
                        <a:rPr lang="pt-BR" i="1" dirty="0" err="1" smtClean="0"/>
                        <a:t>verrucosum</a:t>
                      </a:r>
                      <a:endParaRPr lang="pt-BR" i="1" dirty="0"/>
                    </a:p>
                  </a:txBody>
                  <a:tcPr/>
                </a:tc>
                <a:tc hMerge="1">
                  <a:txBody>
                    <a:bodyPr/>
                    <a:lstStyle/>
                    <a:p>
                      <a:pPr algn="ctr"/>
                      <a:endParaRPr lang="pt-BR" dirty="0"/>
                    </a:p>
                  </a:txBody>
                  <a:tcPr/>
                </a:tc>
                <a:extLst>
                  <a:ext uri="{0D108BD9-81ED-4DB2-BD59-A6C34878D82A}">
                    <a16:rowId xmlns:a16="http://schemas.microsoft.com/office/drawing/2014/main" xmlns="" val="10000"/>
                  </a:ext>
                </a:extLst>
              </a:tr>
              <a:tr h="370840">
                <a:tc>
                  <a:txBody>
                    <a:bodyPr/>
                    <a:lstStyle/>
                    <a:p>
                      <a:endParaRPr lang="pt-BR"/>
                    </a:p>
                  </a:txBody>
                  <a:tcPr/>
                </a:tc>
                <a:tc>
                  <a:txBody>
                    <a:bodyPr/>
                    <a:lstStyle/>
                    <a:p>
                      <a:endParaRPr lang="pt-BR"/>
                    </a:p>
                  </a:txBody>
                  <a:tcPr/>
                </a:tc>
                <a:tc>
                  <a:txBody>
                    <a:bodyPr/>
                    <a:lstStyle/>
                    <a:p>
                      <a:pPr algn="ctr"/>
                      <a:endParaRPr lang="pt-BR" dirty="0"/>
                    </a:p>
                  </a:txBody>
                  <a:tcPr/>
                </a:tc>
                <a:tc>
                  <a:txBody>
                    <a:bodyPr/>
                    <a:lstStyle/>
                    <a:p>
                      <a:pPr algn="ctr"/>
                      <a:r>
                        <a:rPr lang="pt-BR" dirty="0" err="1" smtClean="0"/>
                        <a:t>growth</a:t>
                      </a:r>
                      <a:endParaRPr lang="pt-BR" dirty="0"/>
                    </a:p>
                  </a:txBody>
                  <a:tcPr/>
                </a:tc>
                <a:tc>
                  <a:txBody>
                    <a:bodyPr/>
                    <a:lstStyle/>
                    <a:p>
                      <a:pPr algn="ctr"/>
                      <a:r>
                        <a:rPr lang="pt-BR" dirty="0" smtClean="0"/>
                        <a:t>AF1</a:t>
                      </a:r>
                      <a:endParaRPr lang="pt-BR" dirty="0"/>
                    </a:p>
                  </a:txBody>
                  <a:tcPr/>
                </a:tc>
                <a:tc>
                  <a:txBody>
                    <a:bodyPr/>
                    <a:lstStyle/>
                    <a:p>
                      <a:pPr algn="ctr"/>
                      <a:r>
                        <a:rPr lang="pt-BR" dirty="0" err="1" smtClean="0"/>
                        <a:t>growth</a:t>
                      </a:r>
                      <a:endParaRPr lang="pt-BR" dirty="0"/>
                    </a:p>
                  </a:txBody>
                  <a:tcPr/>
                </a:tc>
                <a:tc>
                  <a:txBody>
                    <a:bodyPr/>
                    <a:lstStyle/>
                    <a:p>
                      <a:pPr algn="ctr"/>
                      <a:r>
                        <a:rPr lang="pt-BR" dirty="0" smtClean="0"/>
                        <a:t>OTA</a:t>
                      </a:r>
                      <a:endParaRPr lang="pt-BR" dirty="0"/>
                    </a:p>
                  </a:txBody>
                  <a:tcPr/>
                </a:tc>
                <a:extLst>
                  <a:ext uri="{0D108BD9-81ED-4DB2-BD59-A6C34878D82A}">
                    <a16:rowId xmlns:a16="http://schemas.microsoft.com/office/drawing/2014/main" xmlns="" val="10001"/>
                  </a:ext>
                </a:extLst>
              </a:tr>
              <a:tr h="370840">
                <a:tc>
                  <a:txBody>
                    <a:bodyPr/>
                    <a:lstStyle/>
                    <a:p>
                      <a:r>
                        <a:rPr lang="pt-BR" sz="2000" dirty="0" smtClean="0"/>
                        <a:t>0.98</a:t>
                      </a:r>
                      <a:endParaRPr lang="pt-BR" sz="2000" dirty="0"/>
                    </a:p>
                  </a:txBody>
                  <a:tcPr/>
                </a:tc>
                <a:tc>
                  <a:txBody>
                    <a:bodyPr/>
                    <a:lstStyle/>
                    <a:p>
                      <a:pPr algn="ctr"/>
                      <a:r>
                        <a:rPr lang="pt-BR" sz="2000" dirty="0" smtClean="0"/>
                        <a:t>30-32</a:t>
                      </a:r>
                      <a:endParaRPr lang="pt-BR" sz="20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extLst>
                  <a:ext uri="{0D108BD9-81ED-4DB2-BD59-A6C34878D82A}">
                    <a16:rowId xmlns:a16="http://schemas.microsoft.com/office/drawing/2014/main" xmlns="" val="10002"/>
                  </a:ext>
                </a:extLst>
              </a:tr>
              <a:tr h="370840">
                <a:tc>
                  <a:txBody>
                    <a:bodyPr/>
                    <a:lstStyle/>
                    <a:p>
                      <a:r>
                        <a:rPr lang="pt-BR" sz="2000" dirty="0" smtClean="0"/>
                        <a:t>0.95</a:t>
                      </a:r>
                      <a:endParaRPr lang="pt-BR" sz="2000" dirty="0"/>
                    </a:p>
                  </a:txBody>
                  <a:tcPr/>
                </a:tc>
                <a:tc>
                  <a:txBody>
                    <a:bodyPr/>
                    <a:lstStyle/>
                    <a:p>
                      <a:pPr algn="ctr"/>
                      <a:r>
                        <a:rPr lang="pt-BR" sz="2000" dirty="0" smtClean="0"/>
                        <a:t>26-27</a:t>
                      </a:r>
                      <a:endParaRPr lang="pt-BR" sz="20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extLst>
                  <a:ext uri="{0D108BD9-81ED-4DB2-BD59-A6C34878D82A}">
                    <a16:rowId xmlns:a16="http://schemas.microsoft.com/office/drawing/2014/main" xmlns="" val="10003"/>
                  </a:ext>
                </a:extLst>
              </a:tr>
              <a:tr h="370840">
                <a:tc>
                  <a:txBody>
                    <a:bodyPr/>
                    <a:lstStyle/>
                    <a:p>
                      <a:r>
                        <a:rPr lang="pt-BR" sz="2000" dirty="0" smtClean="0"/>
                        <a:t>0.92</a:t>
                      </a:r>
                      <a:endParaRPr lang="pt-BR" sz="2000" dirty="0"/>
                    </a:p>
                  </a:txBody>
                  <a:tcPr/>
                </a:tc>
                <a:tc>
                  <a:txBody>
                    <a:bodyPr/>
                    <a:lstStyle/>
                    <a:p>
                      <a:pPr algn="ctr"/>
                      <a:r>
                        <a:rPr lang="pt-BR" sz="2000" dirty="0" smtClean="0"/>
                        <a:t>24-25</a:t>
                      </a:r>
                      <a:endParaRPr lang="pt-BR" sz="20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extLst>
                  <a:ext uri="{0D108BD9-81ED-4DB2-BD59-A6C34878D82A}">
                    <a16:rowId xmlns:a16="http://schemas.microsoft.com/office/drawing/2014/main" xmlns="" val="10004"/>
                  </a:ext>
                </a:extLst>
              </a:tr>
              <a:tr h="370840">
                <a:tc>
                  <a:txBody>
                    <a:bodyPr/>
                    <a:lstStyle/>
                    <a:p>
                      <a:r>
                        <a:rPr lang="pt-BR" sz="2000" dirty="0" smtClean="0"/>
                        <a:t>0.90</a:t>
                      </a:r>
                      <a:endParaRPr lang="pt-BR" sz="2000" dirty="0"/>
                    </a:p>
                  </a:txBody>
                  <a:tcPr/>
                </a:tc>
                <a:tc>
                  <a:txBody>
                    <a:bodyPr/>
                    <a:lstStyle/>
                    <a:p>
                      <a:pPr algn="ctr"/>
                      <a:r>
                        <a:rPr lang="pt-BR" sz="2000" dirty="0" smtClean="0"/>
                        <a:t>23-24</a:t>
                      </a:r>
                      <a:endParaRPr lang="pt-BR" sz="20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extLst>
                  <a:ext uri="{0D108BD9-81ED-4DB2-BD59-A6C34878D82A}">
                    <a16:rowId xmlns:a16="http://schemas.microsoft.com/office/drawing/2014/main" xmlns="" val="10005"/>
                  </a:ext>
                </a:extLst>
              </a:tr>
              <a:tr h="370840">
                <a:tc>
                  <a:txBody>
                    <a:bodyPr/>
                    <a:lstStyle/>
                    <a:p>
                      <a:r>
                        <a:rPr lang="pt-BR" sz="2000" dirty="0" smtClean="0"/>
                        <a:t>0.80</a:t>
                      </a:r>
                      <a:endParaRPr lang="pt-BR" sz="2000" dirty="0"/>
                    </a:p>
                  </a:txBody>
                  <a:tcPr/>
                </a:tc>
                <a:tc>
                  <a:txBody>
                    <a:bodyPr/>
                    <a:lstStyle/>
                    <a:p>
                      <a:pPr algn="ctr"/>
                      <a:r>
                        <a:rPr lang="pt-BR" sz="2000" dirty="0" smtClean="0"/>
                        <a:t>16-17</a:t>
                      </a:r>
                      <a:endParaRPr lang="pt-BR" sz="20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extLst>
                  <a:ext uri="{0D108BD9-81ED-4DB2-BD59-A6C34878D82A}">
                    <a16:rowId xmlns:a16="http://schemas.microsoft.com/office/drawing/2014/main" xmlns="" val="10006"/>
                  </a:ext>
                </a:extLst>
              </a:tr>
              <a:tr h="370840">
                <a:tc>
                  <a:txBody>
                    <a:bodyPr/>
                    <a:lstStyle/>
                    <a:p>
                      <a:r>
                        <a:rPr lang="pt-BR" sz="2000" dirty="0" smtClean="0"/>
                        <a:t>0.70</a:t>
                      </a:r>
                      <a:endParaRPr lang="pt-BR" sz="2000" dirty="0"/>
                    </a:p>
                  </a:txBody>
                  <a:tcPr/>
                </a:tc>
                <a:tc>
                  <a:txBody>
                    <a:bodyPr/>
                    <a:lstStyle/>
                    <a:p>
                      <a:pPr algn="ctr"/>
                      <a:r>
                        <a:rPr lang="pt-BR" sz="2000" dirty="0" smtClean="0"/>
                        <a:t>15-16</a:t>
                      </a:r>
                      <a:endParaRPr lang="pt-BR" sz="20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tc>
                  <a:txBody>
                    <a:bodyPr/>
                    <a:lstStyle/>
                    <a:p>
                      <a:pPr algn="ctr"/>
                      <a:r>
                        <a:rPr lang="pt-BR" sz="2400" dirty="0" smtClean="0"/>
                        <a:t>-</a:t>
                      </a:r>
                      <a:endParaRPr lang="pt-BR" sz="2400" dirty="0"/>
                    </a:p>
                  </a:txBody>
                  <a:tcPr/>
                </a:tc>
                <a:extLst>
                  <a:ext uri="{0D108BD9-81ED-4DB2-BD59-A6C34878D82A}">
                    <a16:rowId xmlns:a16="http://schemas.microsoft.com/office/drawing/2014/main" xmlns="" val="10007"/>
                  </a:ext>
                </a:extLst>
              </a:tr>
            </a:tbl>
          </a:graphicData>
        </a:graphic>
      </p:graphicFrame>
      <p:sp>
        <p:nvSpPr>
          <p:cNvPr id="5" name="Retângulo 4"/>
          <p:cNvSpPr/>
          <p:nvPr/>
        </p:nvSpPr>
        <p:spPr>
          <a:xfrm>
            <a:off x="8150696" y="6381328"/>
            <a:ext cx="2176878" cy="369332"/>
          </a:xfrm>
          <a:prstGeom prst="rect">
            <a:avLst/>
          </a:prstGeom>
        </p:spPr>
        <p:txBody>
          <a:bodyPr wrap="none">
            <a:spAutoFit/>
          </a:bodyPr>
          <a:lstStyle/>
          <a:p>
            <a:r>
              <a:rPr lang="pt-BR" dirty="0" smtClean="0"/>
              <a:t>(</a:t>
            </a:r>
            <a:r>
              <a:rPr lang="pt-BR" dirty="0" err="1" smtClean="0"/>
              <a:t>adapted</a:t>
            </a:r>
            <a:r>
              <a:rPr lang="pt-BR" dirty="0" smtClean="0"/>
              <a:t> </a:t>
            </a:r>
            <a:r>
              <a:rPr lang="pt-BR" dirty="0" err="1" smtClean="0"/>
              <a:t>of</a:t>
            </a:r>
            <a:r>
              <a:rPr lang="pt-BR" dirty="0" smtClean="0"/>
              <a:t> </a:t>
            </a:r>
            <a:r>
              <a:rPr lang="pt-BR" dirty="0" err="1" smtClean="0"/>
              <a:t>Driehuis</a:t>
            </a:r>
            <a:r>
              <a:rPr lang="pt-BR" dirty="0" smtClean="0"/>
              <a:t>)</a:t>
            </a:r>
            <a:endParaRPr lang="pt-BR" dirty="0"/>
          </a:p>
        </p:txBody>
      </p:sp>
      <p:grpSp>
        <p:nvGrpSpPr>
          <p:cNvPr id="6" name="Group 5">
            <a:extLst>
              <a:ext uri="{FF2B5EF4-FFF2-40B4-BE49-F238E27FC236}">
                <a16:creationId xmlns:a16="http://schemas.microsoft.com/office/drawing/2014/main" xmlns="" id="{BAB902AD-7A5F-4BD3-8250-DBFA4D6A513F}"/>
              </a:ext>
            </a:extLst>
          </p:cNvPr>
          <p:cNvGrpSpPr/>
          <p:nvPr/>
        </p:nvGrpSpPr>
        <p:grpSpPr>
          <a:xfrm>
            <a:off x="2" y="15436"/>
            <a:ext cx="10972799" cy="838200"/>
            <a:chOff x="36004" y="626326"/>
            <a:chExt cx="9143999" cy="838200"/>
          </a:xfrm>
        </p:grpSpPr>
        <p:sp>
          <p:nvSpPr>
            <p:cNvPr id="7" name="Retângulo 6">
              <a:extLst>
                <a:ext uri="{FF2B5EF4-FFF2-40B4-BE49-F238E27FC236}">
                  <a16:creationId xmlns:a16="http://schemas.microsoft.com/office/drawing/2014/main" xmlns="" id="{928ACFE4-181E-4506-8FEA-B393C9564323}"/>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8" name="Imagem 8" descr="logo-esalq.gif">
              <a:extLst>
                <a:ext uri="{FF2B5EF4-FFF2-40B4-BE49-F238E27FC236}">
                  <a16:creationId xmlns:a16="http://schemas.microsoft.com/office/drawing/2014/main" xmlns="" id="{6D0D29FD-9C32-4B30-939C-8E5C71E7C9EA}"/>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C:\Users\Joao Daniel\Downloads\QCF_USA.jpg">
              <a:extLst>
                <a:ext uri="{FF2B5EF4-FFF2-40B4-BE49-F238E27FC236}">
                  <a16:creationId xmlns:a16="http://schemas.microsoft.com/office/drawing/2014/main" xmlns="" id="{61ADBD1D-BC7E-4368-9F63-942590992CDE}"/>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 name="Retângulo 2"/>
          <p:cNvSpPr/>
          <p:nvPr/>
        </p:nvSpPr>
        <p:spPr>
          <a:xfrm>
            <a:off x="1994196" y="207305"/>
            <a:ext cx="6809878" cy="646331"/>
          </a:xfrm>
          <a:prstGeom prst="rect">
            <a:avLst/>
          </a:prstGeom>
        </p:spPr>
        <p:txBody>
          <a:bodyPr wrap="none">
            <a:spAutoFit/>
          </a:bodyPr>
          <a:lstStyle/>
          <a:p>
            <a:pPr algn="ctr" defTabSz="817108" eaLnBrk="0" hangingPunct="0">
              <a:lnSpc>
                <a:spcPct val="90000"/>
              </a:lnSpc>
              <a:spcBef>
                <a:spcPct val="50000"/>
              </a:spcBef>
              <a:defRPr/>
            </a:pPr>
            <a:r>
              <a:rPr lang="en-US" sz="4000" kern="0" dirty="0" smtClean="0">
                <a:solidFill>
                  <a:schemeClr val="bg1"/>
                </a:solidFill>
                <a:latin typeface="Calibri" panose="020F0502020204030204" pitchFamily="34" charset="0"/>
                <a:cs typeface="Arial" pitchFamily="34" charset="0"/>
              </a:rPr>
              <a:t>Grain moisture vs water activity</a:t>
            </a:r>
            <a:endParaRPr lang="en-US" sz="4000" kern="0" dirty="0">
              <a:solidFill>
                <a:schemeClr val="bg1"/>
              </a:solidFill>
              <a:latin typeface="Calibri" panose="020F0502020204030204" pitchFamily="34" charset="0"/>
              <a:cs typeface="Arial" pitchFamily="34" charset="0"/>
            </a:endParaRPr>
          </a:p>
        </p:txBody>
      </p:sp>
    </p:spTree>
    <p:extLst>
      <p:ext uri="{BB962C8B-B14F-4D97-AF65-F5344CB8AC3E}">
        <p14:creationId xmlns:p14="http://schemas.microsoft.com/office/powerpoint/2010/main" val="82292172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3D3ED378-76DE-4234-83D7-39AE9ABFE591}"/>
              </a:ext>
            </a:extLst>
          </p:cNvPr>
          <p:cNvGrpSpPr/>
          <p:nvPr/>
        </p:nvGrpSpPr>
        <p:grpSpPr>
          <a:xfrm>
            <a:off x="6271632" y="3573017"/>
            <a:ext cx="4881050" cy="3197243"/>
            <a:chOff x="179512" y="1196752"/>
            <a:chExt cx="4392489" cy="3632599"/>
          </a:xfrm>
        </p:grpSpPr>
        <p:pic>
          <p:nvPicPr>
            <p:cNvPr id="2" name="Picture 1">
              <a:extLst>
                <a:ext uri="{FF2B5EF4-FFF2-40B4-BE49-F238E27FC236}">
                  <a16:creationId xmlns:a16="http://schemas.microsoft.com/office/drawing/2014/main" xmlns="" id="{32BC0D33-31A1-4307-B4EB-59BC6C904ABC}"/>
                </a:ext>
              </a:extLst>
            </p:cNvPr>
            <p:cNvPicPr>
              <a:picLocks noChangeAspect="1"/>
            </p:cNvPicPr>
            <p:nvPr/>
          </p:nvPicPr>
          <p:blipFill>
            <a:blip r:embed="rId2" cstate="print"/>
            <a:stretch>
              <a:fillRect/>
            </a:stretch>
          </p:blipFill>
          <p:spPr>
            <a:xfrm>
              <a:off x="179512" y="1196752"/>
              <a:ext cx="4165730" cy="3212976"/>
            </a:xfrm>
            <a:prstGeom prst="rect">
              <a:avLst/>
            </a:prstGeom>
          </p:spPr>
        </p:pic>
        <p:sp>
          <p:nvSpPr>
            <p:cNvPr id="7" name="TextBox 6">
              <a:extLst>
                <a:ext uri="{FF2B5EF4-FFF2-40B4-BE49-F238E27FC236}">
                  <a16:creationId xmlns:a16="http://schemas.microsoft.com/office/drawing/2014/main" xmlns="" id="{7C2F54C7-4A08-479D-A018-EC580E06E405}"/>
                </a:ext>
              </a:extLst>
            </p:cNvPr>
            <p:cNvSpPr txBox="1"/>
            <p:nvPr/>
          </p:nvSpPr>
          <p:spPr>
            <a:xfrm>
              <a:off x="1373750" y="4409728"/>
              <a:ext cx="3198251" cy="419623"/>
            </a:xfrm>
            <a:prstGeom prst="rect">
              <a:avLst/>
            </a:prstGeom>
            <a:noFill/>
          </p:spPr>
          <p:txBody>
            <a:bodyPr wrap="square" rtlCol="0">
              <a:spAutoFit/>
            </a:bodyPr>
            <a:lstStyle/>
            <a:p>
              <a:r>
                <a:rPr lang="pt-BR" dirty="0" err="1"/>
                <a:t>Guizelini</a:t>
              </a:r>
              <a:r>
                <a:rPr lang="pt-BR" dirty="0"/>
                <a:t> </a:t>
              </a:r>
              <a:r>
                <a:rPr lang="pt-BR"/>
                <a:t>et al. </a:t>
              </a:r>
              <a:r>
                <a:rPr lang="pt-BR" dirty="0"/>
                <a:t>(</a:t>
              </a:r>
              <a:r>
                <a:rPr lang="pt-BR"/>
                <a:t>2019).</a:t>
              </a:r>
              <a:endParaRPr lang="pt-BR" dirty="0"/>
            </a:p>
          </p:txBody>
        </p:sp>
      </p:grpSp>
      <p:sp>
        <p:nvSpPr>
          <p:cNvPr id="10" name="Rectangle 9">
            <a:extLst>
              <a:ext uri="{FF2B5EF4-FFF2-40B4-BE49-F238E27FC236}">
                <a16:creationId xmlns:a16="http://schemas.microsoft.com/office/drawing/2014/main" xmlns="" id="{E1C52528-687D-40B2-8E69-0CAD4DAF912F}"/>
              </a:ext>
            </a:extLst>
          </p:cNvPr>
          <p:cNvSpPr/>
          <p:nvPr/>
        </p:nvSpPr>
        <p:spPr>
          <a:xfrm>
            <a:off x="403369" y="1284931"/>
            <a:ext cx="10510326" cy="3016210"/>
          </a:xfrm>
          <a:prstGeom prst="rect">
            <a:avLst/>
          </a:prstGeom>
        </p:spPr>
        <p:txBody>
          <a:bodyPr wrap="square">
            <a:spAutoFit/>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Feedlot steers fed rehydrated corn grain silage contaminated with </a:t>
            </a:r>
            <a:r>
              <a:rPr lang="en-US" sz="2400" i="1" dirty="0">
                <a:latin typeface="Calibri" panose="020F0502020204030204" pitchFamily="34" charset="0"/>
                <a:cs typeface="Calibri" panose="020F0502020204030204" pitchFamily="34" charset="0"/>
              </a:rPr>
              <a:t>Clostridium botulinum </a:t>
            </a:r>
            <a:r>
              <a:rPr lang="en-US" sz="2400" dirty="0">
                <a:latin typeface="Calibri" panose="020F0502020204030204" pitchFamily="34" charset="0"/>
                <a:cs typeface="Calibri" panose="020F0502020204030204" pitchFamily="34" charset="0"/>
              </a:rPr>
              <a:t>neurotoxin type C </a:t>
            </a:r>
          </a:p>
          <a:p>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Midwestern Brazil August 2017</a:t>
            </a:r>
          </a:p>
          <a:p>
            <a:pPr marL="285750" indent="-28575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The onset of the outbreak occurred 15 d after 1700 steers started to be fed the contaminated silage</a:t>
            </a:r>
          </a:p>
          <a:p>
            <a:pPr marL="285750" indent="-285750">
              <a:buFont typeface="Arial" panose="020B0604020202020204" pitchFamily="34" charset="0"/>
              <a:buChar char="•"/>
            </a:pPr>
            <a:endParaRPr lang="en-US" sz="2200" dirty="0"/>
          </a:p>
        </p:txBody>
      </p:sp>
      <p:sp>
        <p:nvSpPr>
          <p:cNvPr id="4" name="Rectangle 3">
            <a:extLst>
              <a:ext uri="{FF2B5EF4-FFF2-40B4-BE49-F238E27FC236}">
                <a16:creationId xmlns:a16="http://schemas.microsoft.com/office/drawing/2014/main" xmlns="" id="{F484C832-3BC4-4C35-AF0B-8AAC3C198FA1}"/>
              </a:ext>
            </a:extLst>
          </p:cNvPr>
          <p:cNvSpPr/>
          <p:nvPr/>
        </p:nvSpPr>
        <p:spPr>
          <a:xfrm>
            <a:off x="403368" y="4212055"/>
            <a:ext cx="5868264" cy="1569660"/>
          </a:xfrm>
          <a:prstGeom prst="rect">
            <a:avLst/>
          </a:prstGeom>
        </p:spPr>
        <p:txBody>
          <a:bodyPr wrap="square">
            <a:spAutoFit/>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Alert and afebrile with varying degrees of flaccid paralysis in various muscle groups.</a:t>
            </a:r>
          </a:p>
          <a:p>
            <a:pPr marL="285750" indent="-28575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1100 steers were affected, 1090 died in 4 d. </a:t>
            </a:r>
            <a:endParaRPr lang="pt-BR" sz="2400" dirty="0">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xmlns="" id="{A0165F38-AA98-4D29-B139-93869EE63681}"/>
              </a:ext>
            </a:extLst>
          </p:cNvPr>
          <p:cNvGrpSpPr/>
          <p:nvPr/>
        </p:nvGrpSpPr>
        <p:grpSpPr>
          <a:xfrm>
            <a:off x="2" y="15436"/>
            <a:ext cx="10972799" cy="838200"/>
            <a:chOff x="36004" y="626326"/>
            <a:chExt cx="9143999" cy="838200"/>
          </a:xfrm>
        </p:grpSpPr>
        <p:sp>
          <p:nvSpPr>
            <p:cNvPr id="12" name="Retângulo 5">
              <a:extLst>
                <a:ext uri="{FF2B5EF4-FFF2-40B4-BE49-F238E27FC236}">
                  <a16:creationId xmlns:a16="http://schemas.microsoft.com/office/drawing/2014/main" xmlns="" id="{98200C21-0924-470D-8344-48BD9C0EEED1}"/>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3" name="Imagem 8" descr="logo-esalq.gif">
              <a:extLst>
                <a:ext uri="{FF2B5EF4-FFF2-40B4-BE49-F238E27FC236}">
                  <a16:creationId xmlns:a16="http://schemas.microsoft.com/office/drawing/2014/main" xmlns="" id="{81BB6F04-4998-4AAB-99D5-6A077D6CDD98}"/>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2" descr="C:\Users\Joao Daniel\Downloads\QCF_USA.jpg">
              <a:extLst>
                <a:ext uri="{FF2B5EF4-FFF2-40B4-BE49-F238E27FC236}">
                  <a16:creationId xmlns:a16="http://schemas.microsoft.com/office/drawing/2014/main" xmlns="" id="{1221793F-60B4-4876-8C20-419AA9644D4F}"/>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7" name="Rectangle 4">
            <a:extLst>
              <a:ext uri="{FF2B5EF4-FFF2-40B4-BE49-F238E27FC236}">
                <a16:creationId xmlns:a16="http://schemas.microsoft.com/office/drawing/2014/main" xmlns="" id="{8097D40E-ABA2-49C5-961B-BFFF59090E23}"/>
              </a:ext>
            </a:extLst>
          </p:cNvPr>
          <p:cNvSpPr>
            <a:spLocks noChangeArrowheads="1"/>
          </p:cNvSpPr>
          <p:nvPr/>
        </p:nvSpPr>
        <p:spPr bwMode="auto">
          <a:xfrm>
            <a:off x="624835" y="38551"/>
            <a:ext cx="9799325" cy="707876"/>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en-US" sz="4000" kern="0" dirty="0">
                <a:solidFill>
                  <a:schemeClr val="bg1"/>
                </a:solidFill>
                <a:latin typeface="Calibri" panose="020F0502020204030204" pitchFamily="34" charset="0"/>
                <a:cs typeface="Calibri" panose="020F0502020204030204" pitchFamily="34" charset="0"/>
              </a:rPr>
              <a:t>Botulism outbreak</a:t>
            </a:r>
          </a:p>
        </p:txBody>
      </p:sp>
    </p:spTree>
    <p:extLst>
      <p:ext uri="{BB962C8B-B14F-4D97-AF65-F5344CB8AC3E}">
        <p14:creationId xmlns:p14="http://schemas.microsoft.com/office/powerpoint/2010/main" val="244122771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2012044-EDE8-4A40-BE5D-C9B385D405C6}"/>
              </a:ext>
            </a:extLst>
          </p:cNvPr>
          <p:cNvSpPr/>
          <p:nvPr/>
        </p:nvSpPr>
        <p:spPr>
          <a:xfrm>
            <a:off x="226905" y="868214"/>
            <a:ext cx="10745896" cy="5847755"/>
          </a:xfrm>
          <a:prstGeom prst="rect">
            <a:avLst/>
          </a:prstGeom>
        </p:spPr>
        <p:txBody>
          <a:bodyPr wrap="square">
            <a:spAutoFit/>
          </a:bodyPr>
          <a:lstStyle/>
          <a:p>
            <a:r>
              <a:rPr lang="en-US" sz="2200" b="1" dirty="0">
                <a:latin typeface="Calibri" panose="020F0502020204030204" pitchFamily="34" charset="0"/>
                <a:cs typeface="Calibri" panose="020F0502020204030204" pitchFamily="34" charset="0"/>
              </a:rPr>
              <a:t>Diet</a:t>
            </a: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5X per day with a daily-prepared ration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Corn grain silage (46.3%), guinea grass (39.8%), hulls of soybean grain (5.2%), cotton seeds (5.1%), soybean bran (1.6%), a mix of macro minerals, trace minerals and vitamins (1.1%), urea (0.7%) and limestone (0.2%). </a:t>
            </a:r>
          </a:p>
          <a:p>
            <a:endParaRPr lang="en-US" sz="2200" dirty="0">
              <a:latin typeface="Calibri" panose="020F0502020204030204" pitchFamily="34" charset="0"/>
              <a:cs typeface="Calibri" panose="020F0502020204030204" pitchFamily="34" charset="0"/>
            </a:endParaRPr>
          </a:p>
          <a:p>
            <a:r>
              <a:rPr lang="en-US" sz="2200" b="1" dirty="0">
                <a:latin typeface="Calibri" panose="020F0502020204030204" pitchFamily="34" charset="0"/>
                <a:cs typeface="Calibri" panose="020F0502020204030204" pitchFamily="34" charset="0"/>
              </a:rPr>
              <a:t>Reconstituted corn grain silage</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Corn grain was bought from neighbor farms with </a:t>
            </a:r>
            <a:r>
              <a:rPr lang="en-US" sz="2200" dirty="0">
                <a:solidFill>
                  <a:srgbClr val="FF0000"/>
                </a:solidFill>
                <a:latin typeface="Calibri" panose="020F0502020204030204" pitchFamily="34" charset="0"/>
                <a:cs typeface="Calibri" panose="020F0502020204030204" pitchFamily="34" charset="0"/>
              </a:rPr>
              <a:t>14% humidity</a:t>
            </a:r>
            <a:r>
              <a:rPr lang="en-US" sz="22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200" dirty="0">
                <a:solidFill>
                  <a:srgbClr val="FF0000"/>
                </a:solidFill>
                <a:latin typeface="Calibri" panose="020F0502020204030204" pitchFamily="34" charset="0"/>
                <a:cs typeface="Calibri" panose="020F0502020204030204" pitchFamily="34" charset="0"/>
              </a:rPr>
              <a:t>Reconstituted to 32% </a:t>
            </a:r>
            <a:r>
              <a:rPr lang="en-US" sz="2200" dirty="0">
                <a:latin typeface="Calibri" panose="020F0502020204030204" pitchFamily="34" charset="0"/>
                <a:cs typeface="Calibri" panose="020F0502020204030204" pitchFamily="34" charset="0"/>
              </a:rPr>
              <a:t>and  put in bags with a capacity of 130 to 150 tons.</a:t>
            </a:r>
          </a:p>
          <a:p>
            <a:pPr marL="285750" indent="-28575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r>
              <a:rPr lang="en-US" sz="2200" b="1" dirty="0">
                <a:latin typeface="Calibri" panose="020F0502020204030204" pitchFamily="34" charset="0"/>
                <a:cs typeface="Calibri" panose="020F0502020204030204" pitchFamily="34" charset="0"/>
              </a:rPr>
              <a:t>Feeding</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In June 30th, the 1700 steers were brought to the feedlot and distributed in groups of 170 in 10 contiguous lots.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The steers were fed dry corn for 15 d and an entire bag of reconstituted corn grain silage that appeared normal for 20 d.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The bag used at the time of the outbreak was opened after that and since fed to the cattle for 15 d.</a:t>
            </a:r>
          </a:p>
        </p:txBody>
      </p:sp>
      <p:grpSp>
        <p:nvGrpSpPr>
          <p:cNvPr id="7" name="Group 6">
            <a:extLst>
              <a:ext uri="{FF2B5EF4-FFF2-40B4-BE49-F238E27FC236}">
                <a16:creationId xmlns:a16="http://schemas.microsoft.com/office/drawing/2014/main" xmlns="" id="{20AB3288-B8F2-492E-B184-08778609FE69}"/>
              </a:ext>
            </a:extLst>
          </p:cNvPr>
          <p:cNvGrpSpPr/>
          <p:nvPr/>
        </p:nvGrpSpPr>
        <p:grpSpPr>
          <a:xfrm>
            <a:off x="2" y="15436"/>
            <a:ext cx="10972799" cy="838200"/>
            <a:chOff x="36004" y="626326"/>
            <a:chExt cx="9143999" cy="838200"/>
          </a:xfrm>
        </p:grpSpPr>
        <p:sp>
          <p:nvSpPr>
            <p:cNvPr id="8" name="Retângulo 5">
              <a:extLst>
                <a:ext uri="{FF2B5EF4-FFF2-40B4-BE49-F238E27FC236}">
                  <a16:creationId xmlns:a16="http://schemas.microsoft.com/office/drawing/2014/main" xmlns="" id="{5D0ED49F-174F-420A-AE51-1E2026FA45D7}"/>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9" name="Imagem 8" descr="logo-esalq.gif">
              <a:extLst>
                <a:ext uri="{FF2B5EF4-FFF2-40B4-BE49-F238E27FC236}">
                  <a16:creationId xmlns:a16="http://schemas.microsoft.com/office/drawing/2014/main" xmlns="" id="{C511A46D-17CD-4A30-8F96-9E345131B9A7}"/>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C:\Users\Joao Daniel\Downloads\QCF_USA.jpg">
              <a:extLst>
                <a:ext uri="{FF2B5EF4-FFF2-40B4-BE49-F238E27FC236}">
                  <a16:creationId xmlns:a16="http://schemas.microsoft.com/office/drawing/2014/main" xmlns="" id="{6BADC98A-A762-4E52-9DBA-23F6E4BCF6EC}"/>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1" name="Rectangle 4">
            <a:extLst>
              <a:ext uri="{FF2B5EF4-FFF2-40B4-BE49-F238E27FC236}">
                <a16:creationId xmlns:a16="http://schemas.microsoft.com/office/drawing/2014/main" xmlns="" id="{2A90E0EF-BB56-42C6-BF50-914304EBC06E}"/>
              </a:ext>
            </a:extLst>
          </p:cNvPr>
          <p:cNvSpPr>
            <a:spLocks noChangeArrowheads="1"/>
          </p:cNvSpPr>
          <p:nvPr/>
        </p:nvSpPr>
        <p:spPr bwMode="auto">
          <a:xfrm>
            <a:off x="624835" y="38551"/>
            <a:ext cx="9799325" cy="707876"/>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en-US" sz="4000" kern="0" dirty="0">
                <a:solidFill>
                  <a:schemeClr val="bg1"/>
                </a:solidFill>
                <a:latin typeface="Calibri" panose="020F0502020204030204" pitchFamily="34" charset="0"/>
                <a:cs typeface="Calibri" panose="020F0502020204030204" pitchFamily="34" charset="0"/>
              </a:rPr>
              <a:t>Botulism outbreak</a:t>
            </a:r>
          </a:p>
        </p:txBody>
      </p:sp>
    </p:spTree>
    <p:extLst>
      <p:ext uri="{BB962C8B-B14F-4D97-AF65-F5344CB8AC3E}">
        <p14:creationId xmlns:p14="http://schemas.microsoft.com/office/powerpoint/2010/main" val="322190984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65867F8-7D12-4B1D-BC75-06315AF932CA}"/>
              </a:ext>
            </a:extLst>
          </p:cNvPr>
          <p:cNvPicPr>
            <a:picLocks noChangeAspect="1"/>
          </p:cNvPicPr>
          <p:nvPr/>
        </p:nvPicPr>
        <p:blipFill rotWithShape="1">
          <a:blip r:embed="rId2"/>
          <a:srcRect l="20863" t="9381" r="22437" b="10781"/>
          <a:stretch/>
        </p:blipFill>
        <p:spPr>
          <a:xfrm>
            <a:off x="2040091" y="1052736"/>
            <a:ext cx="6912766" cy="5472608"/>
          </a:xfrm>
          <a:prstGeom prst="rect">
            <a:avLst/>
          </a:prstGeom>
        </p:spPr>
      </p:pic>
      <p:sp>
        <p:nvSpPr>
          <p:cNvPr id="2" name="TextBox 1">
            <a:extLst>
              <a:ext uri="{FF2B5EF4-FFF2-40B4-BE49-F238E27FC236}">
                <a16:creationId xmlns:a16="http://schemas.microsoft.com/office/drawing/2014/main" xmlns="" id="{2C918C59-576F-41CD-B678-15F1815B3977}"/>
              </a:ext>
            </a:extLst>
          </p:cNvPr>
          <p:cNvSpPr txBox="1"/>
          <p:nvPr/>
        </p:nvSpPr>
        <p:spPr>
          <a:xfrm>
            <a:off x="2174032" y="548680"/>
            <a:ext cx="3456384" cy="369332"/>
          </a:xfrm>
          <a:prstGeom prst="rect">
            <a:avLst/>
          </a:prstGeom>
          <a:solidFill>
            <a:schemeClr val="bg1"/>
          </a:solidFill>
        </p:spPr>
        <p:txBody>
          <a:bodyPr wrap="square" rtlCol="0">
            <a:spAutoFit/>
          </a:bodyPr>
          <a:lstStyle/>
          <a:p>
            <a:endParaRPr lang="pt-BR" dirty="0"/>
          </a:p>
        </p:txBody>
      </p:sp>
      <p:grpSp>
        <p:nvGrpSpPr>
          <p:cNvPr id="5" name="Group 6">
            <a:extLst>
              <a:ext uri="{FF2B5EF4-FFF2-40B4-BE49-F238E27FC236}">
                <a16:creationId xmlns:a16="http://schemas.microsoft.com/office/drawing/2014/main" xmlns="" id="{20AB3288-B8F2-492E-B184-08778609FE69}"/>
              </a:ext>
            </a:extLst>
          </p:cNvPr>
          <p:cNvGrpSpPr/>
          <p:nvPr/>
        </p:nvGrpSpPr>
        <p:grpSpPr>
          <a:xfrm>
            <a:off x="2" y="15436"/>
            <a:ext cx="10972799" cy="838200"/>
            <a:chOff x="36004" y="626326"/>
            <a:chExt cx="9143999" cy="838200"/>
          </a:xfrm>
        </p:grpSpPr>
        <p:sp>
          <p:nvSpPr>
            <p:cNvPr id="6" name="Retângulo 5">
              <a:extLst>
                <a:ext uri="{FF2B5EF4-FFF2-40B4-BE49-F238E27FC236}">
                  <a16:creationId xmlns:a16="http://schemas.microsoft.com/office/drawing/2014/main" xmlns="" id="{5D0ED49F-174F-420A-AE51-1E2026FA45D7}"/>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7" name="Imagem 6" descr="logo-esalq.gif">
              <a:extLst>
                <a:ext uri="{FF2B5EF4-FFF2-40B4-BE49-F238E27FC236}">
                  <a16:creationId xmlns:a16="http://schemas.microsoft.com/office/drawing/2014/main" xmlns="" id="{C511A46D-17CD-4A30-8F96-9E345131B9A7}"/>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C:\Users\Joao Daniel\Downloads\QCF_USA.jpg">
              <a:extLst>
                <a:ext uri="{FF2B5EF4-FFF2-40B4-BE49-F238E27FC236}">
                  <a16:creationId xmlns:a16="http://schemas.microsoft.com/office/drawing/2014/main" xmlns="" id="{6BADC98A-A762-4E52-9DBA-23F6E4BCF6EC}"/>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 name="CaixaDeTexto 2"/>
          <p:cNvSpPr txBox="1"/>
          <p:nvPr/>
        </p:nvSpPr>
        <p:spPr>
          <a:xfrm>
            <a:off x="2030016" y="116632"/>
            <a:ext cx="8424936" cy="707886"/>
          </a:xfrm>
          <a:prstGeom prst="rect">
            <a:avLst/>
          </a:prstGeom>
          <a:noFill/>
        </p:spPr>
        <p:txBody>
          <a:bodyPr wrap="square" rtlCol="0">
            <a:spAutoFit/>
          </a:bodyPr>
          <a:lstStyle/>
          <a:p>
            <a:r>
              <a:rPr lang="pt-BR" sz="4000" dirty="0" err="1" smtClean="0">
                <a:solidFill>
                  <a:schemeClr val="bg1"/>
                </a:solidFill>
              </a:rPr>
              <a:t>Grain</a:t>
            </a:r>
            <a:r>
              <a:rPr lang="pt-BR" sz="4000" dirty="0" smtClean="0">
                <a:solidFill>
                  <a:schemeClr val="bg1"/>
                </a:solidFill>
              </a:rPr>
              <a:t> </a:t>
            </a:r>
            <a:r>
              <a:rPr lang="pt-BR" sz="4000" dirty="0" err="1" smtClean="0">
                <a:solidFill>
                  <a:schemeClr val="bg1"/>
                </a:solidFill>
              </a:rPr>
              <a:t>silage</a:t>
            </a:r>
            <a:r>
              <a:rPr lang="pt-BR" sz="4000" dirty="0" smtClean="0">
                <a:solidFill>
                  <a:schemeClr val="bg1"/>
                </a:solidFill>
              </a:rPr>
              <a:t> </a:t>
            </a:r>
            <a:r>
              <a:rPr lang="pt-BR" sz="4000" dirty="0" err="1" smtClean="0">
                <a:solidFill>
                  <a:schemeClr val="bg1"/>
                </a:solidFill>
              </a:rPr>
              <a:t>chemical</a:t>
            </a:r>
            <a:r>
              <a:rPr lang="pt-BR" sz="4000" dirty="0" smtClean="0">
                <a:solidFill>
                  <a:schemeClr val="bg1"/>
                </a:solidFill>
              </a:rPr>
              <a:t> </a:t>
            </a:r>
            <a:r>
              <a:rPr lang="pt-BR" sz="4000" dirty="0" err="1" smtClean="0">
                <a:solidFill>
                  <a:schemeClr val="bg1"/>
                </a:solidFill>
              </a:rPr>
              <a:t>analysis</a:t>
            </a:r>
            <a:endParaRPr lang="pt-BR" sz="4000" dirty="0">
              <a:solidFill>
                <a:schemeClr val="bg1"/>
              </a:solidFill>
            </a:endParaRPr>
          </a:p>
        </p:txBody>
      </p:sp>
      <p:sp>
        <p:nvSpPr>
          <p:cNvPr id="9" name="CaixaDeTexto 8"/>
          <p:cNvSpPr txBox="1"/>
          <p:nvPr/>
        </p:nvSpPr>
        <p:spPr>
          <a:xfrm>
            <a:off x="2030016" y="918012"/>
            <a:ext cx="3744416" cy="494764"/>
          </a:xfrm>
          <a:prstGeom prst="rect">
            <a:avLst/>
          </a:prstGeom>
          <a:solidFill>
            <a:schemeClr val="bg1"/>
          </a:solidFill>
        </p:spPr>
        <p:txBody>
          <a:bodyPr wrap="square" rtlCol="0">
            <a:spAutoFit/>
          </a:bodyPr>
          <a:lstStyle/>
          <a:p>
            <a:endParaRPr lang="pt-BR" dirty="0"/>
          </a:p>
        </p:txBody>
      </p:sp>
    </p:spTree>
    <p:extLst>
      <p:ext uri="{BB962C8B-B14F-4D97-AF65-F5344CB8AC3E}">
        <p14:creationId xmlns:p14="http://schemas.microsoft.com/office/powerpoint/2010/main" val="242999105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2012044-EDE8-4A40-BE5D-C9B385D405C6}"/>
              </a:ext>
            </a:extLst>
          </p:cNvPr>
          <p:cNvSpPr/>
          <p:nvPr/>
        </p:nvSpPr>
        <p:spPr>
          <a:xfrm>
            <a:off x="192051" y="1196753"/>
            <a:ext cx="10588699" cy="5663089"/>
          </a:xfrm>
          <a:prstGeom prst="rect">
            <a:avLst/>
          </a:prstGeom>
        </p:spPr>
        <p:txBody>
          <a:bodyPr wrap="square">
            <a:spAutoFit/>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Sheep and dairy cattle on the same property that were fed the same ration without the reconstituted corn grain silage were unaffected. </a:t>
            </a:r>
          </a:p>
          <a:p>
            <a:pPr marL="285750" indent="-28575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The silage had formed large (30x50 cm) blocks.</a:t>
            </a:r>
          </a:p>
          <a:p>
            <a:pPr marL="285750" indent="-28575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285750" indent="-285750">
              <a:spcBef>
                <a:spcPts val="600"/>
              </a:spcBef>
              <a:spcAft>
                <a:spcPts val="600"/>
              </a:spcAft>
              <a:buFont typeface="Arial" panose="020B0604020202020204" pitchFamily="34" charset="0"/>
              <a:buChar char="•"/>
            </a:pPr>
            <a:r>
              <a:rPr lang="en-US" sz="2400" i="1" dirty="0">
                <a:latin typeface="Calibri" panose="020F0502020204030204" pitchFamily="34" charset="0"/>
                <a:cs typeface="Calibri" panose="020F0502020204030204" pitchFamily="34" charset="0"/>
              </a:rPr>
              <a:t>C. botulinum </a:t>
            </a:r>
            <a:r>
              <a:rPr lang="en-US" sz="2400" dirty="0" err="1">
                <a:latin typeface="Calibri" panose="020F0502020204030204" pitchFamily="34" charset="0"/>
                <a:cs typeface="Calibri" panose="020F0502020204030204" pitchFamily="34" charset="0"/>
              </a:rPr>
              <a:t>BoTN</a:t>
            </a:r>
            <a:r>
              <a:rPr lang="en-US" sz="2400" dirty="0">
                <a:latin typeface="Calibri" panose="020F0502020204030204" pitchFamily="34" charset="0"/>
                <a:cs typeface="Calibri" panose="020F0502020204030204" pitchFamily="34" charset="0"/>
              </a:rPr>
              <a:t>/C was detected in 1 of the 3 samples of silage.</a:t>
            </a:r>
          </a:p>
          <a:p>
            <a:pPr marL="285750" indent="-285750">
              <a:spcBef>
                <a:spcPts val="600"/>
              </a:spcBef>
              <a:spcAft>
                <a:spcPts val="600"/>
              </a:spcAft>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285750" indent="-285750">
              <a:spcBef>
                <a:spcPts val="600"/>
              </a:spcBef>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The pH of one sample of the silage was 7.4.</a:t>
            </a:r>
          </a:p>
          <a:p>
            <a:pPr marL="285750" indent="-285750">
              <a:spcBef>
                <a:spcPts val="600"/>
              </a:spcBef>
              <a:spcAft>
                <a:spcPts val="600"/>
              </a:spcAft>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285750" indent="-285750">
              <a:spcBef>
                <a:spcPts val="600"/>
              </a:spcBef>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Moldy grains, indicating inadequate storage, which is related to the production of botulinum toxin, even in the absence of animal carcasses.</a:t>
            </a:r>
            <a:endParaRPr lang="pt-BR"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FAE0F661-C6F0-4D86-BF05-DB2891AEB11D}"/>
              </a:ext>
            </a:extLst>
          </p:cNvPr>
          <p:cNvGrpSpPr/>
          <p:nvPr/>
        </p:nvGrpSpPr>
        <p:grpSpPr>
          <a:xfrm>
            <a:off x="2" y="15436"/>
            <a:ext cx="10972799" cy="838200"/>
            <a:chOff x="36004" y="626326"/>
            <a:chExt cx="9143999" cy="838200"/>
          </a:xfrm>
        </p:grpSpPr>
        <p:sp>
          <p:nvSpPr>
            <p:cNvPr id="8" name="Retângulo 5">
              <a:extLst>
                <a:ext uri="{FF2B5EF4-FFF2-40B4-BE49-F238E27FC236}">
                  <a16:creationId xmlns:a16="http://schemas.microsoft.com/office/drawing/2014/main" xmlns="" id="{3D66A38F-6CB7-4E31-94CA-67A57677FE29}"/>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9" name="Imagem 8" descr="logo-esalq.gif">
              <a:extLst>
                <a:ext uri="{FF2B5EF4-FFF2-40B4-BE49-F238E27FC236}">
                  <a16:creationId xmlns:a16="http://schemas.microsoft.com/office/drawing/2014/main" xmlns="" id="{B052D4AF-7736-4FB5-854B-5186DBEE909B}"/>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C:\Users\Joao Daniel\Downloads\QCF_USA.jpg">
              <a:extLst>
                <a:ext uri="{FF2B5EF4-FFF2-40B4-BE49-F238E27FC236}">
                  <a16:creationId xmlns:a16="http://schemas.microsoft.com/office/drawing/2014/main" xmlns="" id="{99C4EE58-0286-434F-AFB5-1C8E90380F81}"/>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1" name="Rectangle 4">
            <a:extLst>
              <a:ext uri="{FF2B5EF4-FFF2-40B4-BE49-F238E27FC236}">
                <a16:creationId xmlns:a16="http://schemas.microsoft.com/office/drawing/2014/main" xmlns="" id="{A1D6FE14-0AA1-4569-A011-D2557FDA0AEC}"/>
              </a:ext>
            </a:extLst>
          </p:cNvPr>
          <p:cNvSpPr>
            <a:spLocks noChangeArrowheads="1"/>
          </p:cNvSpPr>
          <p:nvPr/>
        </p:nvSpPr>
        <p:spPr bwMode="auto">
          <a:xfrm>
            <a:off x="624835" y="38551"/>
            <a:ext cx="9799325" cy="707876"/>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en-US" sz="4000" kern="0" dirty="0">
                <a:solidFill>
                  <a:schemeClr val="bg1"/>
                </a:solidFill>
                <a:latin typeface="Calibri" panose="020F0502020204030204" pitchFamily="34" charset="0"/>
                <a:cs typeface="Calibri" panose="020F0502020204030204" pitchFamily="34" charset="0"/>
              </a:rPr>
              <a:t>Botulism outbreak</a:t>
            </a:r>
          </a:p>
        </p:txBody>
      </p:sp>
    </p:spTree>
    <p:extLst>
      <p:ext uri="{BB962C8B-B14F-4D97-AF65-F5344CB8AC3E}">
        <p14:creationId xmlns:p14="http://schemas.microsoft.com/office/powerpoint/2010/main" val="198256426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E863BACD-C584-4402-AC7A-2808B50FEE40}"/>
              </a:ext>
            </a:extLst>
          </p:cNvPr>
          <p:cNvGrpSpPr/>
          <p:nvPr/>
        </p:nvGrpSpPr>
        <p:grpSpPr>
          <a:xfrm>
            <a:off x="1216049" y="596862"/>
            <a:ext cx="8726286" cy="6360531"/>
            <a:chOff x="705037" y="1069660"/>
            <a:chExt cx="5739171" cy="4231548"/>
          </a:xfrm>
        </p:grpSpPr>
        <p:pic>
          <p:nvPicPr>
            <p:cNvPr id="2" name="Picture 1">
              <a:extLst>
                <a:ext uri="{FF2B5EF4-FFF2-40B4-BE49-F238E27FC236}">
                  <a16:creationId xmlns:a16="http://schemas.microsoft.com/office/drawing/2014/main" xmlns="" id="{46655112-F33B-400B-8552-0803E00CEEB5}"/>
                </a:ext>
              </a:extLst>
            </p:cNvPr>
            <p:cNvPicPr>
              <a:picLocks noChangeAspect="1"/>
            </p:cNvPicPr>
            <p:nvPr/>
          </p:nvPicPr>
          <p:blipFill rotWithShape="1">
            <a:blip r:embed="rId3"/>
            <a:srcRect l="28562" t="11240" r="51490" b="38522"/>
            <a:stretch/>
          </p:blipFill>
          <p:spPr>
            <a:xfrm>
              <a:off x="705037" y="1268760"/>
              <a:ext cx="2736304" cy="4032448"/>
            </a:xfrm>
            <a:prstGeom prst="rect">
              <a:avLst/>
            </a:prstGeom>
          </p:spPr>
        </p:pic>
        <p:pic>
          <p:nvPicPr>
            <p:cNvPr id="9" name="Picture 8">
              <a:extLst>
                <a:ext uri="{FF2B5EF4-FFF2-40B4-BE49-F238E27FC236}">
                  <a16:creationId xmlns:a16="http://schemas.microsoft.com/office/drawing/2014/main" xmlns="" id="{27ADC323-5445-43C7-A2CD-7028CBCD661F}"/>
                </a:ext>
              </a:extLst>
            </p:cNvPr>
            <p:cNvPicPr>
              <a:picLocks noChangeAspect="1"/>
            </p:cNvPicPr>
            <p:nvPr/>
          </p:nvPicPr>
          <p:blipFill rotWithShape="1">
            <a:blip r:embed="rId3"/>
            <a:srcRect l="28562" t="61479" r="51490" b="6779"/>
            <a:stretch/>
          </p:blipFill>
          <p:spPr>
            <a:xfrm>
              <a:off x="3707904" y="1069660"/>
              <a:ext cx="2736304" cy="2547822"/>
            </a:xfrm>
            <a:prstGeom prst="rect">
              <a:avLst/>
            </a:prstGeom>
          </p:spPr>
        </p:pic>
      </p:grpSp>
      <p:sp>
        <p:nvSpPr>
          <p:cNvPr id="3" name="Rectangle 2">
            <a:extLst>
              <a:ext uri="{FF2B5EF4-FFF2-40B4-BE49-F238E27FC236}">
                <a16:creationId xmlns:a16="http://schemas.microsoft.com/office/drawing/2014/main" xmlns="" id="{109AA8D4-9692-452D-9D7D-EBA9AE60EC62}"/>
              </a:ext>
            </a:extLst>
          </p:cNvPr>
          <p:cNvSpPr/>
          <p:nvPr/>
        </p:nvSpPr>
        <p:spPr>
          <a:xfrm>
            <a:off x="7718648" y="6387811"/>
            <a:ext cx="2223686" cy="369332"/>
          </a:xfrm>
          <a:prstGeom prst="rect">
            <a:avLst/>
          </a:prstGeom>
        </p:spPr>
        <p:txBody>
          <a:bodyPr wrap="none">
            <a:spAutoFit/>
          </a:bodyPr>
          <a:lstStyle/>
          <a:p>
            <a:r>
              <a:rPr lang="pt-BR" dirty="0" err="1"/>
              <a:t>Duniere</a:t>
            </a:r>
            <a:r>
              <a:rPr lang="pt-BR" dirty="0"/>
              <a:t> </a:t>
            </a:r>
            <a:r>
              <a:rPr lang="pt-BR"/>
              <a:t>et al.(</a:t>
            </a:r>
            <a:r>
              <a:rPr lang="pt-BR" dirty="0"/>
              <a:t>2017)</a:t>
            </a:r>
          </a:p>
        </p:txBody>
      </p:sp>
      <p:grpSp>
        <p:nvGrpSpPr>
          <p:cNvPr id="4" name="Group 3">
            <a:extLst>
              <a:ext uri="{FF2B5EF4-FFF2-40B4-BE49-F238E27FC236}">
                <a16:creationId xmlns:a16="http://schemas.microsoft.com/office/drawing/2014/main" xmlns="" id="{825DF941-DF17-415B-938C-FAEB76AF9677}"/>
              </a:ext>
            </a:extLst>
          </p:cNvPr>
          <p:cNvGrpSpPr/>
          <p:nvPr/>
        </p:nvGrpSpPr>
        <p:grpSpPr>
          <a:xfrm>
            <a:off x="0" y="27804"/>
            <a:ext cx="10972800" cy="773835"/>
            <a:chOff x="36004" y="626326"/>
            <a:chExt cx="9143999" cy="838200"/>
          </a:xfrm>
        </p:grpSpPr>
        <p:sp>
          <p:nvSpPr>
            <p:cNvPr id="5" name="Retângulo 5">
              <a:extLst>
                <a:ext uri="{FF2B5EF4-FFF2-40B4-BE49-F238E27FC236}">
                  <a16:creationId xmlns:a16="http://schemas.microsoft.com/office/drawing/2014/main" xmlns="" id="{822CB776-8442-4289-A4D1-075FB7C16864}"/>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6" name="Imagem 8" descr="logo-esalq.gif">
              <a:extLst>
                <a:ext uri="{FF2B5EF4-FFF2-40B4-BE49-F238E27FC236}">
                  <a16:creationId xmlns:a16="http://schemas.microsoft.com/office/drawing/2014/main" xmlns="" id="{30B1C4EB-2745-4247-BB10-10D30098EB90}"/>
                </a:ext>
              </a:extLst>
            </p:cNvPr>
            <p:cNvPicPr>
              <a:picLocks noChangeAspect="1"/>
            </p:cNvPicPr>
            <p:nvPr/>
          </p:nvPicPr>
          <p:blipFill>
            <a:blip r:embed="rId4"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C:\Users\Joao Daniel\Downloads\QCF_USA.jpg">
              <a:extLst>
                <a:ext uri="{FF2B5EF4-FFF2-40B4-BE49-F238E27FC236}">
                  <a16:creationId xmlns:a16="http://schemas.microsoft.com/office/drawing/2014/main" xmlns="" id="{80AADED9-915B-4908-8CC4-3773F10A28C9}"/>
                </a:ext>
              </a:extLst>
            </p:cNvPr>
            <p:cNvPicPr>
              <a:picLocks noChangeAspect="1" noChangeArrowheads="1"/>
            </p:cNvPicPr>
            <p:nvPr/>
          </p:nvPicPr>
          <p:blipFill>
            <a:blip r:embed="rId5"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8" name="Rectangle 7">
            <a:extLst>
              <a:ext uri="{FF2B5EF4-FFF2-40B4-BE49-F238E27FC236}">
                <a16:creationId xmlns:a16="http://schemas.microsoft.com/office/drawing/2014/main" xmlns="" id="{349C63D9-811E-4237-8B24-2DDEE21BFDE2}"/>
              </a:ext>
            </a:extLst>
          </p:cNvPr>
          <p:cNvSpPr/>
          <p:nvPr/>
        </p:nvSpPr>
        <p:spPr>
          <a:xfrm>
            <a:off x="2370803" y="62341"/>
            <a:ext cx="6231193" cy="707886"/>
          </a:xfrm>
          <a:prstGeom prst="rect">
            <a:avLst/>
          </a:prstGeom>
        </p:spPr>
        <p:txBody>
          <a:bodyPr wrap="none">
            <a:spAutoFit/>
          </a:bodyPr>
          <a:lstStyle/>
          <a:p>
            <a:r>
              <a:rPr lang="en-US" sz="4000" dirty="0" err="1" smtClean="0">
                <a:solidFill>
                  <a:schemeClr val="bg1"/>
                </a:solidFill>
              </a:rPr>
              <a:t>Bacilii</a:t>
            </a:r>
            <a:r>
              <a:rPr lang="en-US" sz="4000" dirty="0" smtClean="0">
                <a:solidFill>
                  <a:schemeClr val="bg1"/>
                </a:solidFill>
              </a:rPr>
              <a:t> role on deterioration</a:t>
            </a:r>
            <a:endParaRPr lang="pt-BR" sz="4000" dirty="0">
              <a:solidFill>
                <a:schemeClr val="bg1"/>
              </a:solidFill>
            </a:endParaRPr>
          </a:p>
        </p:txBody>
      </p:sp>
    </p:spTree>
    <p:extLst>
      <p:ext uri="{BB962C8B-B14F-4D97-AF65-F5344CB8AC3E}">
        <p14:creationId xmlns:p14="http://schemas.microsoft.com/office/powerpoint/2010/main" val="367622737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152A7AD-C145-4C39-8E65-18B07464BD1C}"/>
              </a:ext>
            </a:extLst>
          </p:cNvPr>
          <p:cNvGrpSpPr/>
          <p:nvPr/>
        </p:nvGrpSpPr>
        <p:grpSpPr>
          <a:xfrm>
            <a:off x="2" y="397"/>
            <a:ext cx="10972799" cy="838200"/>
            <a:chOff x="36004" y="626326"/>
            <a:chExt cx="9143999" cy="838200"/>
          </a:xfrm>
        </p:grpSpPr>
        <p:sp>
          <p:nvSpPr>
            <p:cNvPr id="12" name="Retângulo 5">
              <a:extLst>
                <a:ext uri="{FF2B5EF4-FFF2-40B4-BE49-F238E27FC236}">
                  <a16:creationId xmlns:a16="http://schemas.microsoft.com/office/drawing/2014/main" xmlns="" id="{E28AEFC1-F1D4-430B-81C4-617992299DF8}"/>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4" name="Imagem 8" descr="logo-esalq.gif">
              <a:extLst>
                <a:ext uri="{FF2B5EF4-FFF2-40B4-BE49-F238E27FC236}">
                  <a16:creationId xmlns:a16="http://schemas.microsoft.com/office/drawing/2014/main" xmlns="" id="{335A3C13-5154-466A-9E69-E564C00FF457}"/>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C:\Users\Joao Daniel\Downloads\QCF_USA.jpg">
              <a:extLst>
                <a:ext uri="{FF2B5EF4-FFF2-40B4-BE49-F238E27FC236}">
                  <a16:creationId xmlns:a16="http://schemas.microsoft.com/office/drawing/2014/main" xmlns="" id="{178FCE55-6C9B-4B44-8E8B-5B05C7BB744C}"/>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6" name="Retângulo 5"/>
          <p:cNvSpPr/>
          <p:nvPr/>
        </p:nvSpPr>
        <p:spPr bwMode="auto">
          <a:xfrm>
            <a:off x="-130224" y="1988840"/>
            <a:ext cx="10972799" cy="8382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hangingPunct="0">
              <a:lnSpc>
                <a:spcPct val="90000"/>
              </a:lnSpc>
              <a:spcBef>
                <a:spcPct val="50000"/>
              </a:spcBef>
              <a:defRPr/>
            </a:pPr>
            <a:r>
              <a:rPr lang="en-US" sz="3200" kern="0" dirty="0">
                <a:effectLst>
                  <a:outerShdw blurRad="38100" dist="38100" dir="2700000" algn="tl">
                    <a:srgbClr val="000000">
                      <a:alpha val="43137"/>
                    </a:srgbClr>
                  </a:outerShdw>
                </a:effectLst>
                <a:latin typeface="Calibri" panose="020F0502020204030204" pitchFamily="34" charset="0"/>
                <a:cs typeface="Arial" pitchFamily="34" charset="0"/>
              </a:rPr>
              <a:t>    </a:t>
            </a:r>
            <a:r>
              <a:rPr lang="en-US" sz="4400" kern="0" dirty="0" smtClean="0">
                <a:effectLst>
                  <a:outerShdw blurRad="38100" dist="38100" dir="2700000" algn="tl">
                    <a:srgbClr val="000000">
                      <a:alpha val="43137"/>
                    </a:srgbClr>
                  </a:outerShdw>
                </a:effectLst>
                <a:latin typeface="Calibri" panose="020F0502020204030204" pitchFamily="34" charset="0"/>
                <a:cs typeface="Arial" pitchFamily="34" charset="0"/>
              </a:rPr>
              <a:t>Microbial Profile</a:t>
            </a:r>
          </a:p>
          <a:p>
            <a:pPr algn="ctr" defTabSz="817108" eaLnBrk="0" hangingPunct="0">
              <a:lnSpc>
                <a:spcPct val="90000"/>
              </a:lnSpc>
              <a:spcBef>
                <a:spcPct val="50000"/>
              </a:spcBef>
              <a:defRPr/>
            </a:pPr>
            <a:r>
              <a:rPr lang="en-US" sz="4400" kern="0" dirty="0" smtClean="0">
                <a:effectLst>
                  <a:outerShdw blurRad="38100" dist="38100" dir="2700000" algn="tl">
                    <a:srgbClr val="000000">
                      <a:alpha val="43137"/>
                    </a:srgbClr>
                  </a:outerShdw>
                </a:effectLst>
                <a:latin typeface="Calibri" panose="020F0502020204030204" pitchFamily="34" charset="0"/>
                <a:cs typeface="Arial" pitchFamily="34" charset="0"/>
              </a:rPr>
              <a:t>Grain Silage Hygiene</a:t>
            </a:r>
          </a:p>
          <a:p>
            <a:pPr algn="ctr" defTabSz="817108" eaLnBrk="0" hangingPunct="0">
              <a:lnSpc>
                <a:spcPct val="90000"/>
              </a:lnSpc>
              <a:spcBef>
                <a:spcPct val="50000"/>
              </a:spcBef>
              <a:defRPr/>
            </a:pPr>
            <a:r>
              <a:rPr lang="en-US" sz="4400" kern="0" dirty="0" smtClean="0">
                <a:effectLst>
                  <a:outerShdw blurRad="38100" dist="38100" dir="2700000" algn="tl">
                    <a:srgbClr val="000000">
                      <a:alpha val="43137"/>
                    </a:srgbClr>
                  </a:outerShdw>
                </a:effectLst>
                <a:latin typeface="Calibri" panose="020F0502020204030204" pitchFamily="34" charset="0"/>
                <a:cs typeface="Arial" pitchFamily="34" charset="0"/>
              </a:rPr>
              <a:t>Mycotoxins</a:t>
            </a:r>
          </a:p>
          <a:p>
            <a:pPr algn="ctr" defTabSz="817108" eaLnBrk="0" hangingPunct="0">
              <a:lnSpc>
                <a:spcPct val="90000"/>
              </a:lnSpc>
              <a:spcBef>
                <a:spcPct val="50000"/>
              </a:spcBef>
              <a:defRPr/>
            </a:pPr>
            <a:endParaRPr lang="en-US" sz="2800" kern="0" dirty="0">
              <a:effectLst>
                <a:outerShdw blurRad="38100" dist="38100" dir="2700000" algn="tl">
                  <a:srgbClr val="000000">
                    <a:alpha val="43137"/>
                  </a:srgbClr>
                </a:outerShdw>
              </a:effectLst>
              <a:latin typeface="Calibri" panose="020F0502020204030204" pitchFamily="34" charset="0"/>
              <a:cs typeface="Arial" pitchFamily="34" charset="0"/>
            </a:endParaRPr>
          </a:p>
        </p:txBody>
      </p:sp>
    </p:spTree>
    <p:extLst>
      <p:ext uri="{BB962C8B-B14F-4D97-AF65-F5344CB8AC3E}">
        <p14:creationId xmlns:p14="http://schemas.microsoft.com/office/powerpoint/2010/main" val="77717257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3"/>
          <p:cNvGraphicFramePr>
            <a:graphicFrameLocks noChangeAspect="1"/>
          </p:cNvGraphicFramePr>
          <p:nvPr>
            <p:extLst/>
          </p:nvPr>
        </p:nvGraphicFramePr>
        <p:xfrm>
          <a:off x="1126430" y="1988840"/>
          <a:ext cx="8534400" cy="3213100"/>
        </p:xfrm>
        <a:graphic>
          <a:graphicData uri="http://schemas.openxmlformats.org/presentationml/2006/ole">
            <mc:AlternateContent xmlns:mc="http://schemas.openxmlformats.org/markup-compatibility/2006">
              <mc:Choice xmlns:v="urn:schemas-microsoft-com:vml" Requires="v">
                <p:oleObj spid="_x0000_s2124" name="Planilha" r:id="rId4" imgW="4552849" imgH="1685880" progId="Excel.Sheet.8">
                  <p:embed/>
                </p:oleObj>
              </mc:Choice>
              <mc:Fallback>
                <p:oleObj name="Planilha" r:id="rId4" imgW="4552849" imgH="1685880" progId="Excel.Sheet.8">
                  <p:embed/>
                  <p:pic>
                    <p:nvPicPr>
                      <p:cNvPr id="7170" name="Object 3"/>
                      <p:cNvPicPr>
                        <a:picLocks noChangeAspect="1" noChangeArrowheads="1"/>
                      </p:cNvPicPr>
                      <p:nvPr/>
                    </p:nvPicPr>
                    <p:blipFill>
                      <a:blip r:embed="rId5">
                        <a:lum bright="-18000"/>
                      </a:blip>
                      <a:srcRect/>
                      <a:stretch>
                        <a:fillRect/>
                      </a:stretch>
                    </p:blipFill>
                    <p:spPr bwMode="auto">
                      <a:xfrm>
                        <a:off x="1126430" y="1988840"/>
                        <a:ext cx="8534400" cy="3213100"/>
                      </a:xfrm>
                      <a:prstGeom prst="rect">
                        <a:avLst/>
                      </a:prstGeom>
                      <a:noFill/>
                      <a:ln>
                        <a:noFill/>
                      </a:ln>
                      <a:effectLst/>
                    </p:spPr>
                  </p:pic>
                </p:oleObj>
              </mc:Fallback>
            </mc:AlternateContent>
          </a:graphicData>
        </a:graphic>
      </p:graphicFrame>
      <p:sp>
        <p:nvSpPr>
          <p:cNvPr id="7171" name="Text Box 4"/>
          <p:cNvSpPr txBox="1">
            <a:spLocks noChangeArrowheads="1"/>
          </p:cNvSpPr>
          <p:nvPr/>
        </p:nvSpPr>
        <p:spPr bwMode="auto">
          <a:xfrm>
            <a:off x="1143000" y="717550"/>
            <a:ext cx="876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pt-BR" sz="2800" dirty="0" err="1">
                <a:solidFill>
                  <a:schemeClr val="tx2"/>
                </a:solidFill>
                <a:latin typeface="Calibri" panose="020F0502020204030204" pitchFamily="34" charset="0"/>
              </a:rPr>
              <a:t>Snaplage</a:t>
            </a:r>
            <a:r>
              <a:rPr lang="pt-BR" sz="2800" dirty="0">
                <a:solidFill>
                  <a:schemeClr val="tx2"/>
                </a:solidFill>
                <a:latin typeface="Calibri" panose="020F0502020204030204" pitchFamily="34" charset="0"/>
              </a:rPr>
              <a:t> </a:t>
            </a:r>
            <a:r>
              <a:rPr lang="pt-BR" sz="2800" dirty="0" err="1">
                <a:solidFill>
                  <a:schemeClr val="tx2"/>
                </a:solidFill>
                <a:latin typeface="Calibri" panose="020F0502020204030204" pitchFamily="34" charset="0"/>
              </a:rPr>
              <a:t>contains</a:t>
            </a:r>
            <a:r>
              <a:rPr lang="pt-BR" sz="2800" dirty="0">
                <a:solidFill>
                  <a:schemeClr val="tx2"/>
                </a:solidFill>
                <a:latin typeface="Calibri" panose="020F0502020204030204" pitchFamily="34" charset="0"/>
              </a:rPr>
              <a:t> more</a:t>
            </a:r>
            <a:r>
              <a:rPr lang="pt-BR" sz="2800" dirty="0">
                <a:latin typeface="Calibri" panose="020F0502020204030204" pitchFamily="34" charset="0"/>
              </a:rPr>
              <a:t> </a:t>
            </a:r>
            <a:r>
              <a:rPr lang="pt-BR" sz="2800" dirty="0" err="1">
                <a:latin typeface="Calibri" panose="020F0502020204030204" pitchFamily="34" charset="0"/>
              </a:rPr>
              <a:t>yeasts</a:t>
            </a:r>
            <a:r>
              <a:rPr lang="pt-BR" sz="2800" dirty="0">
                <a:latin typeface="Calibri" panose="020F0502020204030204" pitchFamily="34" charset="0"/>
              </a:rPr>
              <a:t> </a:t>
            </a:r>
            <a:r>
              <a:rPr lang="pt-BR" sz="2800" dirty="0" err="1">
                <a:latin typeface="Calibri" panose="020F0502020204030204" pitchFamily="34" charset="0"/>
              </a:rPr>
              <a:t>and</a:t>
            </a:r>
            <a:r>
              <a:rPr lang="pt-BR" sz="2800" dirty="0">
                <a:latin typeface="Calibri" panose="020F0502020204030204" pitchFamily="34" charset="0"/>
              </a:rPr>
              <a:t> </a:t>
            </a:r>
            <a:r>
              <a:rPr lang="pt-BR" sz="2800" dirty="0" err="1">
                <a:latin typeface="Calibri" panose="020F0502020204030204" pitchFamily="34" charset="0"/>
              </a:rPr>
              <a:t>fungi</a:t>
            </a:r>
            <a:r>
              <a:rPr lang="pt-BR" sz="2800" dirty="0">
                <a:latin typeface="Calibri" panose="020F0502020204030204" pitchFamily="34" charset="0"/>
              </a:rPr>
              <a:t> </a:t>
            </a:r>
            <a:r>
              <a:rPr lang="pt-BR" sz="2800" dirty="0" err="1">
                <a:latin typeface="Calibri" panose="020F0502020204030204" pitchFamily="34" charset="0"/>
              </a:rPr>
              <a:t>than</a:t>
            </a:r>
            <a:r>
              <a:rPr lang="pt-BR" sz="2800" dirty="0">
                <a:latin typeface="Calibri" panose="020F0502020204030204" pitchFamily="34" charset="0"/>
              </a:rPr>
              <a:t> HMG</a:t>
            </a:r>
          </a:p>
        </p:txBody>
      </p:sp>
      <p:sp>
        <p:nvSpPr>
          <p:cNvPr id="7172" name="Text Box 5"/>
          <p:cNvSpPr txBox="1">
            <a:spLocks noChangeArrowheads="1"/>
          </p:cNvSpPr>
          <p:nvPr/>
        </p:nvSpPr>
        <p:spPr bwMode="auto">
          <a:xfrm>
            <a:off x="6710536" y="5517232"/>
            <a:ext cx="3043064"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sz="1800" dirty="0">
                <a:solidFill>
                  <a:schemeClr val="tx2"/>
                </a:solidFill>
              </a:rPr>
              <a:t>				</a:t>
            </a:r>
          </a:p>
          <a:p>
            <a:pPr eaLnBrk="1" hangingPunct="1"/>
            <a:r>
              <a:rPr lang="pt-BR" sz="2000" dirty="0" err="1">
                <a:solidFill>
                  <a:schemeClr val="tx2"/>
                </a:solidFill>
                <a:latin typeface="Calibri" panose="020F0502020204030204" pitchFamily="34" charset="0"/>
              </a:rPr>
              <a:t>Source</a:t>
            </a:r>
            <a:r>
              <a:rPr lang="pt-BR" sz="2000" dirty="0">
                <a:solidFill>
                  <a:schemeClr val="tx2"/>
                </a:solidFill>
                <a:latin typeface="Calibri" panose="020F0502020204030204" pitchFamily="34" charset="0"/>
              </a:rPr>
              <a:t>: </a:t>
            </a:r>
            <a:r>
              <a:rPr lang="pt-BR" sz="2000" dirty="0">
                <a:latin typeface="Calibri" panose="020F0502020204030204" pitchFamily="34" charset="0"/>
              </a:rPr>
              <a:t>JOBIM et al. (1999)</a:t>
            </a:r>
            <a:r>
              <a:rPr lang="pt-BR" sz="1800" dirty="0"/>
              <a:t>			</a:t>
            </a:r>
            <a:r>
              <a:rPr lang="pt-BR" sz="1800" dirty="0">
                <a:solidFill>
                  <a:schemeClr val="tx2"/>
                </a:solidFill>
              </a:rPr>
              <a:t>			</a:t>
            </a:r>
          </a:p>
          <a:p>
            <a:pPr eaLnBrk="1" hangingPunct="1">
              <a:spcBef>
                <a:spcPct val="50000"/>
              </a:spcBef>
            </a:pPr>
            <a:endParaRPr lang="pt-BR" sz="1800" dirty="0">
              <a:solidFill>
                <a:schemeClr val="tx2"/>
              </a:solidFill>
            </a:endParaRPr>
          </a:p>
        </p:txBody>
      </p:sp>
      <p:sp>
        <p:nvSpPr>
          <p:cNvPr id="2" name="CaixaDeTexto 1"/>
          <p:cNvSpPr txBox="1"/>
          <p:nvPr/>
        </p:nvSpPr>
        <p:spPr>
          <a:xfrm>
            <a:off x="3902224" y="2725990"/>
            <a:ext cx="4968552" cy="523220"/>
          </a:xfrm>
          <a:prstGeom prst="rect">
            <a:avLst/>
          </a:prstGeom>
          <a:solidFill>
            <a:schemeClr val="bg1"/>
          </a:solidFill>
        </p:spPr>
        <p:txBody>
          <a:bodyPr wrap="square" rtlCol="0">
            <a:spAutoFit/>
          </a:bodyPr>
          <a:lstStyle/>
          <a:p>
            <a:r>
              <a:rPr lang="pt-BR" sz="2800" dirty="0" err="1">
                <a:latin typeface="Calibri" panose="020F0502020204030204" pitchFamily="34" charset="0"/>
              </a:rPr>
              <a:t>Yeasts</a:t>
            </a:r>
            <a:r>
              <a:rPr lang="pt-BR" sz="2800" dirty="0">
                <a:latin typeface="Calibri" panose="020F0502020204030204" pitchFamily="34" charset="0"/>
              </a:rPr>
              <a:t> , CFU</a:t>
            </a:r>
            <a:r>
              <a:rPr lang="en-US" sz="2800" dirty="0">
                <a:latin typeface="Calibri" panose="020F0502020204030204" pitchFamily="34" charset="0"/>
              </a:rPr>
              <a:t>/g silage</a:t>
            </a:r>
            <a:endParaRPr lang="pt-BR" sz="2800" dirty="0">
              <a:latin typeface="Calibri" panose="020F0502020204030204" pitchFamily="34" charset="0"/>
            </a:endParaRPr>
          </a:p>
        </p:txBody>
      </p:sp>
      <p:sp>
        <p:nvSpPr>
          <p:cNvPr id="6" name="CaixaDeTexto 5"/>
          <p:cNvSpPr txBox="1"/>
          <p:nvPr/>
        </p:nvSpPr>
        <p:spPr>
          <a:xfrm>
            <a:off x="4046240" y="3997280"/>
            <a:ext cx="4680520" cy="523220"/>
          </a:xfrm>
          <a:prstGeom prst="rect">
            <a:avLst/>
          </a:prstGeom>
          <a:solidFill>
            <a:schemeClr val="bg1"/>
          </a:solidFill>
        </p:spPr>
        <p:txBody>
          <a:bodyPr wrap="square" rtlCol="0">
            <a:spAutoFit/>
          </a:bodyPr>
          <a:lstStyle/>
          <a:p>
            <a:r>
              <a:rPr lang="pt-BR" sz="2800" dirty="0" err="1">
                <a:latin typeface="Calibri" panose="020F0502020204030204" pitchFamily="34" charset="0"/>
              </a:rPr>
              <a:t>Fungi</a:t>
            </a:r>
            <a:r>
              <a:rPr lang="pt-BR" sz="2800" dirty="0">
                <a:latin typeface="Calibri" panose="020F0502020204030204" pitchFamily="34" charset="0"/>
              </a:rPr>
              <a:t> , CFU</a:t>
            </a:r>
            <a:r>
              <a:rPr lang="en-US" sz="2800" dirty="0">
                <a:latin typeface="Calibri" panose="020F0502020204030204" pitchFamily="34" charset="0"/>
              </a:rPr>
              <a:t>/g silage</a:t>
            </a:r>
            <a:endParaRPr lang="pt-BR" sz="2800" dirty="0">
              <a:latin typeface="Calibri" panose="020F0502020204030204" pitchFamily="34" charset="0"/>
            </a:endParaRPr>
          </a:p>
        </p:txBody>
      </p:sp>
      <p:sp>
        <p:nvSpPr>
          <p:cNvPr id="7" name="CaixaDeTexto 6"/>
          <p:cNvSpPr txBox="1"/>
          <p:nvPr/>
        </p:nvSpPr>
        <p:spPr>
          <a:xfrm>
            <a:off x="8501844" y="2375498"/>
            <a:ext cx="1404156" cy="523220"/>
          </a:xfrm>
          <a:prstGeom prst="rect">
            <a:avLst/>
          </a:prstGeom>
          <a:solidFill>
            <a:schemeClr val="bg1"/>
          </a:solidFill>
        </p:spPr>
        <p:txBody>
          <a:bodyPr wrap="square" rtlCol="0">
            <a:spAutoFit/>
          </a:bodyPr>
          <a:lstStyle/>
          <a:p>
            <a:r>
              <a:rPr lang="en-US" sz="2800" dirty="0">
                <a:latin typeface="Calibri" panose="020F0502020204030204" pitchFamily="34" charset="0"/>
              </a:rPr>
              <a:t>Means</a:t>
            </a:r>
            <a:endParaRPr lang="pt-BR" sz="2800" dirty="0">
              <a:latin typeface="Calibri" panose="020F0502020204030204" pitchFamily="34" charset="0"/>
            </a:endParaRPr>
          </a:p>
        </p:txBody>
      </p:sp>
      <p:pic>
        <p:nvPicPr>
          <p:cNvPr id="8" name="Imagem 7" descr="logo-esalq.gif"/>
          <p:cNvPicPr>
            <a:picLocks noChangeAspect="1"/>
          </p:cNvPicPr>
          <p:nvPr/>
        </p:nvPicPr>
        <p:blipFill>
          <a:blip r:embed="rId6" cstate="print"/>
          <a:stretch>
            <a:fillRect/>
          </a:stretch>
        </p:blipFill>
        <p:spPr>
          <a:xfrm>
            <a:off x="9525000" y="137410"/>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8220985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6DAE9841-CD33-4ED6-9C18-53B0D13367B5}"/>
              </a:ext>
            </a:extLst>
          </p:cNvPr>
          <p:cNvGrpSpPr/>
          <p:nvPr/>
        </p:nvGrpSpPr>
        <p:grpSpPr>
          <a:xfrm>
            <a:off x="2" y="15436"/>
            <a:ext cx="10972799" cy="838200"/>
            <a:chOff x="36004" y="626326"/>
            <a:chExt cx="9143999" cy="838200"/>
          </a:xfrm>
        </p:grpSpPr>
        <p:sp>
          <p:nvSpPr>
            <p:cNvPr id="21" name="Retângulo 5">
              <a:extLst>
                <a:ext uri="{FF2B5EF4-FFF2-40B4-BE49-F238E27FC236}">
                  <a16:creationId xmlns:a16="http://schemas.microsoft.com/office/drawing/2014/main" xmlns="" id="{435B8926-1B4A-4595-9C0E-3AD4E1FC372B}"/>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22" name="Imagem 8" descr="logo-esalq.gif">
              <a:extLst>
                <a:ext uri="{FF2B5EF4-FFF2-40B4-BE49-F238E27FC236}">
                  <a16:creationId xmlns:a16="http://schemas.microsoft.com/office/drawing/2014/main" xmlns="" id="{126DEE23-4346-4259-B035-3BC33D9A2AC3}"/>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Picture 2" descr="C:\Users\Joao Daniel\Downloads\QCF_USA.jpg">
              <a:extLst>
                <a:ext uri="{FF2B5EF4-FFF2-40B4-BE49-F238E27FC236}">
                  <a16:creationId xmlns:a16="http://schemas.microsoft.com/office/drawing/2014/main" xmlns="" id="{1383746F-0A4D-4D4D-8872-B9B21C5B7A42}"/>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4" name="Título 3"/>
          <p:cNvSpPr>
            <a:spLocks noGrp="1"/>
          </p:cNvSpPr>
          <p:nvPr>
            <p:ph type="title"/>
          </p:nvPr>
        </p:nvSpPr>
        <p:spPr>
          <a:xfrm>
            <a:off x="541542" y="49919"/>
            <a:ext cx="9875520" cy="769246"/>
          </a:xfrm>
        </p:spPr>
        <p:txBody>
          <a:bodyPr/>
          <a:lstStyle/>
          <a:p>
            <a:r>
              <a:rPr lang="pt-BR" sz="4000" dirty="0" err="1">
                <a:solidFill>
                  <a:schemeClr val="bg1"/>
                </a:solidFill>
                <a:latin typeface="Calibri" panose="020F0502020204030204" pitchFamily="34" charset="0"/>
                <a:cs typeface="Calibri" panose="020F0502020204030204" pitchFamily="34" charset="0"/>
              </a:rPr>
              <a:t>Mycotoxins</a:t>
            </a:r>
            <a:endParaRPr lang="pt-BR" sz="4000" dirty="0">
              <a:solidFill>
                <a:schemeClr val="bg1"/>
              </a:solidFill>
              <a:latin typeface="Calibri" panose="020F0502020204030204" pitchFamily="34" charset="0"/>
              <a:cs typeface="Calibri" panose="020F0502020204030204" pitchFamily="34" charset="0"/>
            </a:endParaRPr>
          </a:p>
        </p:txBody>
      </p:sp>
      <p:sp>
        <p:nvSpPr>
          <p:cNvPr id="5" name="Espaço Reservado para Conteúdo 4"/>
          <p:cNvSpPr>
            <a:spLocks noGrp="1"/>
          </p:cNvSpPr>
          <p:nvPr>
            <p:ph idx="1"/>
          </p:nvPr>
        </p:nvSpPr>
        <p:spPr>
          <a:xfrm>
            <a:off x="522560" y="1132556"/>
            <a:ext cx="9875520" cy="4525963"/>
          </a:xfrm>
        </p:spPr>
        <p:txBody>
          <a:bodyPr/>
          <a:lstStyle/>
          <a:p>
            <a:r>
              <a:rPr lang="pt-BR" sz="2800" dirty="0" err="1">
                <a:latin typeface="Calibri" panose="020F0502020204030204" pitchFamily="34" charset="0"/>
                <a:cs typeface="Calibri" panose="020F0502020204030204" pitchFamily="34" charset="0"/>
              </a:rPr>
              <a:t>Why</a:t>
            </a:r>
            <a:r>
              <a:rPr lang="pt-BR" sz="2800" dirty="0">
                <a:latin typeface="Calibri" panose="020F0502020204030204" pitchFamily="34" charset="0"/>
                <a:cs typeface="Calibri" panose="020F0502020204030204" pitchFamily="34" charset="0"/>
              </a:rPr>
              <a:t> </a:t>
            </a:r>
            <a:r>
              <a:rPr lang="pt-BR" sz="2800" dirty="0" err="1">
                <a:latin typeface="Calibri" panose="020F0502020204030204" pitchFamily="34" charset="0"/>
                <a:cs typeface="Calibri" panose="020F0502020204030204" pitchFamily="34" charset="0"/>
              </a:rPr>
              <a:t>fungi</a:t>
            </a:r>
            <a:r>
              <a:rPr lang="pt-BR" sz="2800" dirty="0">
                <a:latin typeface="Calibri" panose="020F0502020204030204" pitchFamily="34" charset="0"/>
                <a:cs typeface="Calibri" panose="020F0502020204030204" pitchFamily="34" charset="0"/>
              </a:rPr>
              <a:t> </a:t>
            </a:r>
            <a:r>
              <a:rPr lang="pt-BR" sz="2800" dirty="0" err="1">
                <a:latin typeface="Calibri" panose="020F0502020204030204" pitchFamily="34" charset="0"/>
                <a:cs typeface="Calibri" panose="020F0502020204030204" pitchFamily="34" charset="0"/>
              </a:rPr>
              <a:t>produce</a:t>
            </a:r>
            <a:r>
              <a:rPr lang="pt-BR" sz="2800" dirty="0">
                <a:latin typeface="Calibri" panose="020F0502020204030204" pitchFamily="34" charset="0"/>
                <a:cs typeface="Calibri" panose="020F0502020204030204" pitchFamily="34" charset="0"/>
              </a:rPr>
              <a:t> </a:t>
            </a:r>
            <a:r>
              <a:rPr lang="pt-BR" sz="2800" dirty="0" err="1">
                <a:latin typeface="Calibri" panose="020F0502020204030204" pitchFamily="34" charset="0"/>
                <a:cs typeface="Calibri" panose="020F0502020204030204" pitchFamily="34" charset="0"/>
              </a:rPr>
              <a:t>mycotoxins</a:t>
            </a:r>
            <a:r>
              <a:rPr lang="pt-BR" sz="2800" dirty="0">
                <a:latin typeface="Calibri" panose="020F0502020204030204" pitchFamily="34" charset="0"/>
                <a:cs typeface="Calibri" panose="020F0502020204030204" pitchFamily="34" charset="0"/>
              </a:rPr>
              <a:t>?</a:t>
            </a:r>
          </a:p>
          <a:p>
            <a:endParaRPr lang="pt-BR" sz="1800" dirty="0">
              <a:latin typeface="Calibri" panose="020F0502020204030204" pitchFamily="34" charset="0"/>
              <a:cs typeface="Calibri" panose="020F0502020204030204" pitchFamily="34" charset="0"/>
            </a:endParaRPr>
          </a:p>
        </p:txBody>
      </p:sp>
      <p:grpSp>
        <p:nvGrpSpPr>
          <p:cNvPr id="28" name="Grupo 27"/>
          <p:cNvGrpSpPr/>
          <p:nvPr/>
        </p:nvGrpSpPr>
        <p:grpSpPr>
          <a:xfrm>
            <a:off x="388844" y="1825744"/>
            <a:ext cx="5793169" cy="2664309"/>
            <a:chOff x="1752600" y="2743200"/>
            <a:chExt cx="6275932" cy="3463601"/>
          </a:xfrm>
        </p:grpSpPr>
        <p:grpSp>
          <p:nvGrpSpPr>
            <p:cNvPr id="20" name="Grupo 19"/>
            <p:cNvGrpSpPr/>
            <p:nvPr/>
          </p:nvGrpSpPr>
          <p:grpSpPr>
            <a:xfrm>
              <a:off x="1752600" y="2971800"/>
              <a:ext cx="6019800" cy="2667000"/>
              <a:chOff x="1752600" y="2971800"/>
              <a:chExt cx="6019800" cy="2667000"/>
            </a:xfrm>
          </p:grpSpPr>
          <p:cxnSp>
            <p:nvCxnSpPr>
              <p:cNvPr id="11" name="Conector de seta reta 10"/>
              <p:cNvCxnSpPr/>
              <p:nvPr/>
            </p:nvCxnSpPr>
            <p:spPr>
              <a:xfrm flipV="1">
                <a:off x="2133600" y="2971800"/>
                <a:ext cx="0" cy="2667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Conector de seta reta 12"/>
              <p:cNvCxnSpPr/>
              <p:nvPr/>
            </p:nvCxnSpPr>
            <p:spPr>
              <a:xfrm>
                <a:off x="1752600" y="5638800"/>
                <a:ext cx="6019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23" name="Forma livre 22"/>
            <p:cNvSpPr/>
            <p:nvPr/>
          </p:nvSpPr>
          <p:spPr>
            <a:xfrm>
              <a:off x="2152356" y="3505200"/>
              <a:ext cx="4172243" cy="2121877"/>
            </a:xfrm>
            <a:custGeom>
              <a:avLst/>
              <a:gdLst>
                <a:gd name="connsiteX0" fmla="*/ 0 w 3193366"/>
                <a:gd name="connsiteY0" fmla="*/ 1491175 h 1491175"/>
                <a:gd name="connsiteX1" fmla="*/ 1491175 w 3193366"/>
                <a:gd name="connsiteY1" fmla="*/ 365760 h 1491175"/>
                <a:gd name="connsiteX2" fmla="*/ 3193366 w 3193366"/>
                <a:gd name="connsiteY2" fmla="*/ 0 h 1491175"/>
              </a:gdLst>
              <a:ahLst/>
              <a:cxnLst>
                <a:cxn ang="0">
                  <a:pos x="connsiteX0" y="connsiteY0"/>
                </a:cxn>
                <a:cxn ang="0">
                  <a:pos x="connsiteX1" y="connsiteY1"/>
                </a:cxn>
                <a:cxn ang="0">
                  <a:pos x="connsiteX2" y="connsiteY2"/>
                </a:cxn>
              </a:cxnLst>
              <a:rect l="l" t="t" r="r" b="b"/>
              <a:pathLst>
                <a:path w="3193366" h="1491175">
                  <a:moveTo>
                    <a:pt x="0" y="1491175"/>
                  </a:moveTo>
                  <a:cubicBezTo>
                    <a:pt x="479473" y="1052732"/>
                    <a:pt x="958947" y="614289"/>
                    <a:pt x="1491175" y="365760"/>
                  </a:cubicBezTo>
                  <a:cubicBezTo>
                    <a:pt x="2023403" y="117231"/>
                    <a:pt x="2867464" y="65649"/>
                    <a:pt x="3193366" y="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pt-BR">
                <a:latin typeface="Calibri" panose="020F0502020204030204" pitchFamily="34" charset="0"/>
                <a:cs typeface="Calibri" panose="020F0502020204030204" pitchFamily="34" charset="0"/>
              </a:endParaRPr>
            </a:p>
          </p:txBody>
        </p:sp>
        <p:sp>
          <p:nvSpPr>
            <p:cNvPr id="24" name="Forma livre 23"/>
            <p:cNvSpPr/>
            <p:nvPr/>
          </p:nvSpPr>
          <p:spPr>
            <a:xfrm>
              <a:off x="3390314" y="4058529"/>
              <a:ext cx="3854547" cy="1568548"/>
            </a:xfrm>
            <a:custGeom>
              <a:avLst/>
              <a:gdLst>
                <a:gd name="connsiteX0" fmla="*/ 0 w 3854547"/>
                <a:gd name="connsiteY0" fmla="*/ 1568548 h 1568548"/>
                <a:gd name="connsiteX1" fmla="*/ 2011680 w 3854547"/>
                <a:gd name="connsiteY1" fmla="*/ 414997 h 1568548"/>
                <a:gd name="connsiteX2" fmla="*/ 3559126 w 3854547"/>
                <a:gd name="connsiteY2" fmla="*/ 63305 h 1568548"/>
                <a:gd name="connsiteX3" fmla="*/ 3784209 w 3854547"/>
                <a:gd name="connsiteY3" fmla="*/ 35169 h 1568548"/>
              </a:gdLst>
              <a:ahLst/>
              <a:cxnLst>
                <a:cxn ang="0">
                  <a:pos x="connsiteX0" y="connsiteY0"/>
                </a:cxn>
                <a:cxn ang="0">
                  <a:pos x="connsiteX1" y="connsiteY1"/>
                </a:cxn>
                <a:cxn ang="0">
                  <a:pos x="connsiteX2" y="connsiteY2"/>
                </a:cxn>
                <a:cxn ang="0">
                  <a:pos x="connsiteX3" y="connsiteY3"/>
                </a:cxn>
              </a:cxnLst>
              <a:rect l="l" t="t" r="r" b="b"/>
              <a:pathLst>
                <a:path w="3854547" h="1568548">
                  <a:moveTo>
                    <a:pt x="0" y="1568548"/>
                  </a:moveTo>
                  <a:cubicBezTo>
                    <a:pt x="709246" y="1117209"/>
                    <a:pt x="1418492" y="665871"/>
                    <a:pt x="2011680" y="414997"/>
                  </a:cubicBezTo>
                  <a:cubicBezTo>
                    <a:pt x="2604868" y="164123"/>
                    <a:pt x="3263705" y="126610"/>
                    <a:pt x="3559126" y="63305"/>
                  </a:cubicBezTo>
                  <a:cubicBezTo>
                    <a:pt x="3854547" y="0"/>
                    <a:pt x="3657600" y="44548"/>
                    <a:pt x="3784209" y="35169"/>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pt-BR">
                <a:latin typeface="Calibri" panose="020F0502020204030204" pitchFamily="34" charset="0"/>
                <a:cs typeface="Calibri" panose="020F0502020204030204" pitchFamily="34" charset="0"/>
              </a:endParaRPr>
            </a:p>
          </p:txBody>
        </p:sp>
        <p:sp>
          <p:nvSpPr>
            <p:cNvPr id="25" name="CaixaDeTexto 24"/>
            <p:cNvSpPr txBox="1"/>
            <p:nvPr/>
          </p:nvSpPr>
          <p:spPr>
            <a:xfrm>
              <a:off x="5257800" y="2743200"/>
              <a:ext cx="966585" cy="480132"/>
            </a:xfrm>
            <a:prstGeom prst="rect">
              <a:avLst/>
            </a:prstGeom>
            <a:noFill/>
          </p:spPr>
          <p:txBody>
            <a:bodyPr wrap="none" rtlCol="0">
              <a:spAutoFit/>
            </a:bodyPr>
            <a:lstStyle/>
            <a:p>
              <a:r>
                <a:rPr lang="pt-BR" dirty="0" err="1">
                  <a:latin typeface="Calibri" panose="020F0502020204030204" pitchFamily="34" charset="0"/>
                  <a:cs typeface="Calibri" panose="020F0502020204030204" pitchFamily="34" charset="0"/>
                </a:rPr>
                <a:t>Growth</a:t>
              </a:r>
              <a:endParaRPr lang="pt-BR" dirty="0">
                <a:latin typeface="Calibri" panose="020F0502020204030204" pitchFamily="34" charset="0"/>
                <a:cs typeface="Calibri" panose="020F0502020204030204" pitchFamily="34" charset="0"/>
              </a:endParaRPr>
            </a:p>
          </p:txBody>
        </p:sp>
        <p:sp>
          <p:nvSpPr>
            <p:cNvPr id="26" name="CaixaDeTexto 25"/>
            <p:cNvSpPr txBox="1"/>
            <p:nvPr/>
          </p:nvSpPr>
          <p:spPr>
            <a:xfrm>
              <a:off x="6629400" y="4503003"/>
              <a:ext cx="1399132" cy="840230"/>
            </a:xfrm>
            <a:prstGeom prst="rect">
              <a:avLst/>
            </a:prstGeom>
            <a:noFill/>
          </p:spPr>
          <p:txBody>
            <a:bodyPr wrap="none" rtlCol="0">
              <a:spAutoFit/>
            </a:bodyPr>
            <a:lstStyle/>
            <a:p>
              <a:r>
                <a:rPr lang="pt-BR" dirty="0" err="1">
                  <a:latin typeface="Calibri" panose="020F0502020204030204" pitchFamily="34" charset="0"/>
                  <a:cs typeface="Calibri" panose="020F0502020204030204" pitchFamily="34" charset="0"/>
                </a:rPr>
                <a:t>Secundary</a:t>
              </a:r>
              <a:r>
                <a:rPr lang="pt-BR" dirty="0">
                  <a:latin typeface="Calibri" panose="020F0502020204030204" pitchFamily="34" charset="0"/>
                  <a:cs typeface="Calibri" panose="020F0502020204030204" pitchFamily="34" charset="0"/>
                </a:rPr>
                <a:t> </a:t>
              </a:r>
            </a:p>
            <a:p>
              <a:r>
                <a:rPr lang="pt-BR" dirty="0" err="1">
                  <a:latin typeface="Calibri" panose="020F0502020204030204" pitchFamily="34" charset="0"/>
                  <a:cs typeface="Calibri" panose="020F0502020204030204" pitchFamily="34" charset="0"/>
                </a:rPr>
                <a:t>metabolism</a:t>
              </a:r>
              <a:endParaRPr lang="pt-BR" dirty="0">
                <a:latin typeface="Calibri" panose="020F0502020204030204" pitchFamily="34" charset="0"/>
                <a:cs typeface="Calibri" panose="020F0502020204030204" pitchFamily="34" charset="0"/>
              </a:endParaRPr>
            </a:p>
          </p:txBody>
        </p:sp>
        <p:sp>
          <p:nvSpPr>
            <p:cNvPr id="27" name="CaixaDeTexto 26"/>
            <p:cNvSpPr txBox="1"/>
            <p:nvPr/>
          </p:nvSpPr>
          <p:spPr>
            <a:xfrm>
              <a:off x="6996111" y="5726669"/>
              <a:ext cx="675880" cy="480132"/>
            </a:xfrm>
            <a:prstGeom prst="rect">
              <a:avLst/>
            </a:prstGeom>
            <a:noFill/>
          </p:spPr>
          <p:txBody>
            <a:bodyPr wrap="none" rtlCol="0">
              <a:spAutoFit/>
            </a:bodyPr>
            <a:lstStyle/>
            <a:p>
              <a:r>
                <a:rPr lang="pt-BR" b="1" dirty="0">
                  <a:latin typeface="Calibri" panose="020F0502020204030204" pitchFamily="34" charset="0"/>
                  <a:cs typeface="Calibri" panose="020F0502020204030204" pitchFamily="34" charset="0"/>
                </a:rPr>
                <a:t>time</a:t>
              </a:r>
            </a:p>
          </p:txBody>
        </p:sp>
      </p:grpSp>
      <p:sp>
        <p:nvSpPr>
          <p:cNvPr id="29" name="CaixaDeTexto 28"/>
          <p:cNvSpPr txBox="1"/>
          <p:nvPr/>
        </p:nvSpPr>
        <p:spPr>
          <a:xfrm>
            <a:off x="388845" y="4512702"/>
            <a:ext cx="5883030" cy="646331"/>
          </a:xfrm>
          <a:prstGeom prst="rect">
            <a:avLst/>
          </a:prstGeom>
          <a:noFill/>
        </p:spPr>
        <p:txBody>
          <a:bodyPr wrap="square" rtlCol="0">
            <a:spAutoFit/>
          </a:bodyPr>
          <a:lstStyle/>
          <a:p>
            <a:r>
              <a:rPr lang="pt-BR" dirty="0">
                <a:latin typeface="Calibri" panose="020F0502020204030204" pitchFamily="34" charset="0"/>
                <a:cs typeface="Calibri" panose="020F0502020204030204" pitchFamily="34" charset="0"/>
              </a:rPr>
              <a:t>The </a:t>
            </a:r>
            <a:r>
              <a:rPr lang="pt-BR" dirty="0" err="1">
                <a:latin typeface="Calibri" panose="020F0502020204030204" pitchFamily="34" charset="0"/>
                <a:cs typeface="Calibri" panose="020F0502020204030204" pitchFamily="34" charset="0"/>
              </a:rPr>
              <a:t>relationship</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between</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growth</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and</a:t>
            </a:r>
            <a:r>
              <a:rPr lang="pt-BR" dirty="0">
                <a:latin typeface="Calibri" panose="020F0502020204030204" pitchFamily="34" charset="0"/>
                <a:cs typeface="Calibri" panose="020F0502020204030204" pitchFamily="34" charset="0"/>
              </a:rPr>
              <a:t> </a:t>
            </a:r>
            <a:r>
              <a:rPr lang="pt-BR" err="1">
                <a:latin typeface="Calibri" panose="020F0502020204030204" pitchFamily="34" charset="0"/>
                <a:cs typeface="Calibri" panose="020F0502020204030204" pitchFamily="34" charset="0"/>
              </a:rPr>
              <a:t>secundary</a:t>
            </a:r>
            <a:r>
              <a:rPr lang="pt-BR">
                <a:latin typeface="Calibri" panose="020F0502020204030204" pitchFamily="34" charset="0"/>
                <a:cs typeface="Calibri" panose="020F0502020204030204" pitchFamily="34" charset="0"/>
              </a:rPr>
              <a:t> metabolism. </a:t>
            </a:r>
            <a:r>
              <a:rPr lang="pt-BR" dirty="0" err="1">
                <a:latin typeface="Calibri" panose="020F0502020204030204" pitchFamily="34" charset="0"/>
                <a:cs typeface="Calibri" panose="020F0502020204030204" pitchFamily="34" charset="0"/>
              </a:rPr>
              <a:t>Adapted</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from</a:t>
            </a:r>
            <a:r>
              <a:rPr lang="pt-BR" dirty="0">
                <a:latin typeface="Calibri" panose="020F0502020204030204" pitchFamily="34" charset="0"/>
                <a:cs typeface="Calibri" panose="020F0502020204030204" pitchFamily="34" charset="0"/>
              </a:rPr>
              <a:t> Smith (1985)</a:t>
            </a:r>
          </a:p>
        </p:txBody>
      </p:sp>
      <p:sp>
        <p:nvSpPr>
          <p:cNvPr id="30" name="CaixaDeTexto 29"/>
          <p:cNvSpPr txBox="1"/>
          <p:nvPr/>
        </p:nvSpPr>
        <p:spPr>
          <a:xfrm>
            <a:off x="5026892" y="2150989"/>
            <a:ext cx="2178994" cy="646331"/>
          </a:xfrm>
          <a:prstGeom prst="rect">
            <a:avLst/>
          </a:prstGeom>
          <a:noFill/>
        </p:spPr>
        <p:txBody>
          <a:bodyPr wrap="none" rtlCol="0">
            <a:spAutoFit/>
          </a:bodyPr>
          <a:lstStyle/>
          <a:p>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Oxigen</a:t>
            </a:r>
            <a:r>
              <a:rPr lang="pt-BR" dirty="0">
                <a:latin typeface="Calibri" panose="020F0502020204030204" pitchFamily="34" charset="0"/>
                <a:cs typeface="Calibri" panose="020F0502020204030204" pitchFamily="34" charset="0"/>
              </a:rPr>
              <a:t> (O2) </a:t>
            </a:r>
          </a:p>
          <a:p>
            <a:r>
              <a:rPr lang="pt-BR" dirty="0">
                <a:latin typeface="Calibri" panose="020F0502020204030204" pitchFamily="34" charset="0"/>
                <a:cs typeface="Calibri" panose="020F0502020204030204" pitchFamily="34" charset="0"/>
              </a:rPr>
              <a:t> * </a:t>
            </a:r>
            <a:r>
              <a:rPr lang="pt-BR" dirty="0" err="1">
                <a:latin typeface="Calibri" panose="020F0502020204030204" pitchFamily="34" charset="0"/>
                <a:cs typeface="Calibri" panose="020F0502020204030204" pitchFamily="34" charset="0"/>
              </a:rPr>
              <a:t>Water</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activity</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aw</a:t>
            </a:r>
            <a:r>
              <a:rPr lang="pt-BR" dirty="0">
                <a:latin typeface="Calibri" panose="020F0502020204030204" pitchFamily="34" charset="0"/>
                <a:cs typeface="Calibri" panose="020F0502020204030204" pitchFamily="34" charset="0"/>
              </a:rPr>
              <a:t>)</a:t>
            </a:r>
          </a:p>
        </p:txBody>
      </p:sp>
      <p:sp>
        <p:nvSpPr>
          <p:cNvPr id="31" name="CaixaDeTexto 30"/>
          <p:cNvSpPr txBox="1"/>
          <p:nvPr/>
        </p:nvSpPr>
        <p:spPr>
          <a:xfrm>
            <a:off x="6067765" y="3859301"/>
            <a:ext cx="4905035" cy="3170099"/>
          </a:xfrm>
          <a:prstGeom prst="rect">
            <a:avLst/>
          </a:prstGeom>
          <a:noFill/>
        </p:spPr>
        <p:txBody>
          <a:bodyPr wrap="square" rtlCol="0">
            <a:spAutoFit/>
          </a:bodyPr>
          <a:lstStyle/>
          <a:p>
            <a:r>
              <a:rPr lang="pt-BR" sz="2000" dirty="0">
                <a:latin typeface="Calibri" panose="020F0502020204030204" pitchFamily="34" charset="0"/>
                <a:cs typeface="Calibri" panose="020F0502020204030204" pitchFamily="34" charset="0"/>
              </a:rPr>
              <a:t>*</a:t>
            </a:r>
            <a:r>
              <a:rPr lang="pt-BR" sz="2000" dirty="0" err="1">
                <a:latin typeface="Calibri" panose="020F0502020204030204" pitchFamily="34" charset="0"/>
                <a:cs typeface="Calibri" panose="020F0502020204030204" pitchFamily="34" charset="0"/>
              </a:rPr>
              <a:t>Associated</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with</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morfogenetics</a:t>
            </a:r>
            <a:r>
              <a:rPr lang="pt-BR" sz="2000" dirty="0">
                <a:latin typeface="Calibri" panose="020F0502020204030204" pitchFamily="34" charset="0"/>
                <a:cs typeface="Calibri" panose="020F0502020204030204" pitchFamily="34" charset="0"/>
              </a:rPr>
              <a:t> </a:t>
            </a:r>
          </a:p>
          <a:p>
            <a:r>
              <a:rPr lang="pt-BR" sz="2000" dirty="0" err="1">
                <a:latin typeface="Calibri" panose="020F0502020204030204" pitchFamily="34" charset="0"/>
                <a:cs typeface="Calibri" panose="020F0502020204030204" pitchFamily="34" charset="0"/>
              </a:rPr>
              <a:t>changes</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such</a:t>
            </a:r>
            <a:r>
              <a:rPr lang="pt-BR" sz="2000" dirty="0">
                <a:latin typeface="Calibri" panose="020F0502020204030204" pitchFamily="34" charset="0"/>
                <a:cs typeface="Calibri" panose="020F0502020204030204" pitchFamily="34" charset="0"/>
              </a:rPr>
              <a:t> as </a:t>
            </a:r>
            <a:r>
              <a:rPr lang="pt-BR" sz="2000" dirty="0" err="1">
                <a:latin typeface="Calibri" panose="020F0502020204030204" pitchFamily="34" charset="0"/>
                <a:cs typeface="Calibri" panose="020F0502020204030204" pitchFamily="34" charset="0"/>
              </a:rPr>
              <a:t>sporulation</a:t>
            </a:r>
            <a:endParaRPr lang="pt-BR" sz="2000" dirty="0">
              <a:latin typeface="Calibri" panose="020F0502020204030204" pitchFamily="34" charset="0"/>
              <a:cs typeface="Calibri" panose="020F0502020204030204" pitchFamily="34" charset="0"/>
            </a:endParaRPr>
          </a:p>
          <a:p>
            <a:endParaRPr lang="pt-BR" sz="2000" dirty="0">
              <a:latin typeface="Calibri" panose="020F0502020204030204" pitchFamily="34" charset="0"/>
              <a:cs typeface="Calibri" panose="020F0502020204030204" pitchFamily="34" charset="0"/>
            </a:endParaRPr>
          </a:p>
          <a:p>
            <a:r>
              <a:rPr lang="pt-BR" sz="2000" dirty="0">
                <a:latin typeface="Calibri" panose="020F0502020204030204" pitchFamily="34" charset="0"/>
                <a:cs typeface="Calibri" panose="020F0502020204030204" pitchFamily="34" charset="0"/>
              </a:rPr>
              <a:t>*It </a:t>
            </a:r>
            <a:r>
              <a:rPr lang="pt-BR" sz="2000" dirty="0" err="1">
                <a:latin typeface="Calibri" panose="020F0502020204030204" pitchFamily="34" charset="0"/>
                <a:cs typeface="Calibri" panose="020F0502020204030204" pitchFamily="34" charset="0"/>
              </a:rPr>
              <a:t>has</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not</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generally</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been</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possible</a:t>
            </a:r>
            <a:endParaRPr lang="pt-BR" sz="2000" dirty="0">
              <a:latin typeface="Calibri" panose="020F0502020204030204" pitchFamily="34" charset="0"/>
              <a:cs typeface="Calibri" panose="020F0502020204030204" pitchFamily="34" charset="0"/>
            </a:endParaRPr>
          </a:p>
          <a:p>
            <a:r>
              <a:rPr lang="pt-BR" sz="2000" dirty="0">
                <a:latin typeface="Calibri" panose="020F0502020204030204" pitchFamily="34" charset="0"/>
                <a:cs typeface="Calibri" panose="020F0502020204030204" pitchFamily="34" charset="0"/>
              </a:rPr>
              <a:t>to </a:t>
            </a:r>
            <a:r>
              <a:rPr lang="pt-BR" sz="2000" dirty="0" err="1">
                <a:latin typeface="Calibri" panose="020F0502020204030204" pitchFamily="34" charset="0"/>
                <a:cs typeface="Calibri" panose="020F0502020204030204" pitchFamily="34" charset="0"/>
              </a:rPr>
              <a:t>rationalize</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the</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biologycal</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functions</a:t>
            </a:r>
            <a:endParaRPr lang="pt-BR" sz="2000" dirty="0">
              <a:latin typeface="Calibri" panose="020F0502020204030204" pitchFamily="34" charset="0"/>
              <a:cs typeface="Calibri" panose="020F0502020204030204" pitchFamily="34" charset="0"/>
            </a:endParaRPr>
          </a:p>
          <a:p>
            <a:endParaRPr lang="pt-BR" sz="2000" dirty="0">
              <a:latin typeface="Calibri" panose="020F0502020204030204" pitchFamily="34" charset="0"/>
              <a:cs typeface="Calibri" panose="020F0502020204030204" pitchFamily="34" charset="0"/>
            </a:endParaRPr>
          </a:p>
          <a:p>
            <a:r>
              <a:rPr lang="pt-BR" sz="2000" dirty="0">
                <a:latin typeface="Calibri" panose="020F0502020204030204" pitchFamily="34" charset="0"/>
                <a:cs typeface="Calibri" panose="020F0502020204030204" pitchFamily="34" charset="0"/>
              </a:rPr>
              <a:t>*</a:t>
            </a:r>
            <a:r>
              <a:rPr lang="pt-BR" sz="2000" dirty="0" err="1">
                <a:latin typeface="Calibri" panose="020F0502020204030204" pitchFamily="34" charset="0"/>
                <a:cs typeface="Calibri" panose="020F0502020204030204" pitchFamily="34" charset="0"/>
              </a:rPr>
              <a:t>Secundary</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metabolism</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is</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usually</a:t>
            </a:r>
            <a:r>
              <a:rPr lang="pt-BR" sz="2000" dirty="0">
                <a:latin typeface="Calibri" panose="020F0502020204030204" pitchFamily="34" charset="0"/>
                <a:cs typeface="Calibri" panose="020F0502020204030204" pitchFamily="34" charset="0"/>
              </a:rPr>
              <a:t> </a:t>
            </a:r>
          </a:p>
          <a:p>
            <a:r>
              <a:rPr lang="pt-BR" sz="2000" dirty="0" err="1">
                <a:latin typeface="Calibri" panose="020F0502020204030204" pitchFamily="34" charset="0"/>
                <a:cs typeface="Calibri" panose="020F0502020204030204" pitchFamily="34" charset="0"/>
              </a:rPr>
              <a:t>restricted</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to</a:t>
            </a:r>
            <a:r>
              <a:rPr lang="pt-BR" sz="2000" dirty="0">
                <a:latin typeface="Calibri" panose="020F0502020204030204" pitchFamily="34" charset="0"/>
                <a:cs typeface="Calibri" panose="020F0502020204030204" pitchFamily="34" charset="0"/>
              </a:rPr>
              <a:t> a </a:t>
            </a:r>
            <a:r>
              <a:rPr lang="pt-BR" sz="2000" dirty="0" err="1">
                <a:latin typeface="Calibri" panose="020F0502020204030204" pitchFamily="34" charset="0"/>
                <a:cs typeface="Calibri" panose="020F0502020204030204" pitchFamily="34" charset="0"/>
              </a:rPr>
              <a:t>small</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number</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of</a:t>
            </a:r>
            <a:endParaRPr lang="pt-BR" sz="2000" dirty="0">
              <a:latin typeface="Calibri" panose="020F0502020204030204" pitchFamily="34" charset="0"/>
              <a:cs typeface="Calibri" panose="020F0502020204030204" pitchFamily="34" charset="0"/>
            </a:endParaRPr>
          </a:p>
          <a:p>
            <a:r>
              <a:rPr lang="pt-BR" sz="2000" dirty="0" err="1">
                <a:latin typeface="Calibri" panose="020F0502020204030204" pitchFamily="34" charset="0"/>
                <a:cs typeface="Calibri" panose="020F0502020204030204" pitchFamily="34" charset="0"/>
              </a:rPr>
              <a:t>species</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and</a:t>
            </a:r>
            <a:r>
              <a:rPr lang="pt-BR" sz="2000" dirty="0">
                <a:latin typeface="Calibri" panose="020F0502020204030204" pitchFamily="34" charset="0"/>
                <a:cs typeface="Calibri" panose="020F0502020204030204" pitchFamily="34" charset="0"/>
              </a:rPr>
              <a:t> are </a:t>
            </a:r>
            <a:r>
              <a:rPr lang="pt-BR" sz="2000" dirty="0" err="1">
                <a:latin typeface="Calibri" panose="020F0502020204030204" pitchFamily="34" charset="0"/>
                <a:cs typeface="Calibri" panose="020F0502020204030204" pitchFamily="34" charset="0"/>
              </a:rPr>
              <a:t>strain</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specific</a:t>
            </a:r>
            <a:endParaRPr lang="pt-BR" sz="2000" dirty="0">
              <a:latin typeface="Calibri" panose="020F0502020204030204" pitchFamily="34" charset="0"/>
              <a:cs typeface="Calibri" panose="020F0502020204030204" pitchFamily="34" charset="0"/>
            </a:endParaRPr>
          </a:p>
          <a:p>
            <a:endParaRPr lang="pt-BR" sz="2000" dirty="0">
              <a:latin typeface="Calibri" panose="020F0502020204030204" pitchFamily="34" charset="0"/>
              <a:cs typeface="Calibri" panose="020F0502020204030204" pitchFamily="34" charset="0"/>
            </a:endParaRPr>
          </a:p>
        </p:txBody>
      </p:sp>
      <p:pic>
        <p:nvPicPr>
          <p:cNvPr id="1028" name="Picture 4" descr="Resultado de imagem para mycotoxins"/>
          <p:cNvPicPr>
            <a:picLocks noChangeAspect="1" noChangeArrowheads="1"/>
          </p:cNvPicPr>
          <p:nvPr/>
        </p:nvPicPr>
        <p:blipFill>
          <a:blip r:embed="rId4" cstate="print"/>
          <a:srcRect/>
          <a:stretch>
            <a:fillRect/>
          </a:stretch>
        </p:blipFill>
        <p:spPr bwMode="auto">
          <a:xfrm>
            <a:off x="8370277" y="1201615"/>
            <a:ext cx="1828800" cy="1524000"/>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37">
            <a:extLst>
              <a:ext uri="{FF2B5EF4-FFF2-40B4-BE49-F238E27FC236}">
                <a16:creationId xmlns:a16="http://schemas.microsoft.com/office/drawing/2014/main" xmlns="" id="{30F526FC-5550-4244-880C-71D3E989F973}"/>
              </a:ext>
            </a:extLst>
          </p:cNvPr>
          <p:cNvGrpSpPr/>
          <p:nvPr/>
        </p:nvGrpSpPr>
        <p:grpSpPr>
          <a:xfrm>
            <a:off x="2" y="15436"/>
            <a:ext cx="10972799" cy="838200"/>
            <a:chOff x="36004" y="626326"/>
            <a:chExt cx="9143999" cy="838200"/>
          </a:xfrm>
        </p:grpSpPr>
        <p:sp>
          <p:nvSpPr>
            <p:cNvPr id="39" name="Retângulo 5">
              <a:extLst>
                <a:ext uri="{FF2B5EF4-FFF2-40B4-BE49-F238E27FC236}">
                  <a16:creationId xmlns:a16="http://schemas.microsoft.com/office/drawing/2014/main" xmlns="" id="{E00BDF7D-38EE-42F3-85EC-E3F09AA3BDE1}"/>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40" name="Imagem 8" descr="logo-esalq.gif">
              <a:extLst>
                <a:ext uri="{FF2B5EF4-FFF2-40B4-BE49-F238E27FC236}">
                  <a16:creationId xmlns:a16="http://schemas.microsoft.com/office/drawing/2014/main" xmlns="" id="{1DB5DC80-53D2-484D-896D-46E2CE9E2426}"/>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 name="Picture 2" descr="C:\Users\Joao Daniel\Downloads\QCF_USA.jpg">
              <a:extLst>
                <a:ext uri="{FF2B5EF4-FFF2-40B4-BE49-F238E27FC236}">
                  <a16:creationId xmlns:a16="http://schemas.microsoft.com/office/drawing/2014/main" xmlns="" id="{C850A5B3-B92E-468E-8623-DEE665C329FD}"/>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 name="Título 1"/>
          <p:cNvSpPr>
            <a:spLocks noGrp="1"/>
          </p:cNvSpPr>
          <p:nvPr>
            <p:ph type="title"/>
          </p:nvPr>
        </p:nvSpPr>
        <p:spPr>
          <a:xfrm>
            <a:off x="575916" y="-84782"/>
            <a:ext cx="9875520" cy="902705"/>
          </a:xfrm>
        </p:spPr>
        <p:txBody>
          <a:bodyPr/>
          <a:lstStyle/>
          <a:p>
            <a:r>
              <a:rPr lang="en-US" sz="4000" dirty="0">
                <a:solidFill>
                  <a:schemeClr val="bg1"/>
                </a:solidFill>
                <a:latin typeface="Calibri" panose="020F0502020204030204" pitchFamily="34" charset="0"/>
                <a:cs typeface="Calibri" panose="020F0502020204030204" pitchFamily="34" charset="0"/>
              </a:rPr>
              <a:t>Fungi metabolism</a:t>
            </a:r>
            <a:endParaRPr lang="pt-BR" sz="4000" dirty="0">
              <a:solidFill>
                <a:schemeClr val="bg1"/>
              </a:solidFill>
              <a:latin typeface="Calibri" panose="020F0502020204030204" pitchFamily="34" charset="0"/>
              <a:cs typeface="Calibri" panose="020F0502020204030204" pitchFamily="34" charset="0"/>
            </a:endParaRPr>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3276245547"/>
              </p:ext>
            </p:extLst>
          </p:nvPr>
        </p:nvGraphicFramePr>
        <p:xfrm>
          <a:off x="6840568" y="4150025"/>
          <a:ext cx="4053665" cy="2567358"/>
        </p:xfrm>
        <a:graphic>
          <a:graphicData uri="http://schemas.openxmlformats.org/drawingml/2006/table">
            <a:tbl>
              <a:tblPr firstRow="1" bandRow="1">
                <a:tableStyleId>{5C22544A-7EE6-4342-B048-85BDC9FD1C3A}</a:tableStyleId>
              </a:tblPr>
              <a:tblGrid>
                <a:gridCol w="2673155">
                  <a:extLst>
                    <a:ext uri="{9D8B030D-6E8A-4147-A177-3AD203B41FA5}">
                      <a16:colId xmlns:a16="http://schemas.microsoft.com/office/drawing/2014/main" xmlns="" val="20000"/>
                    </a:ext>
                  </a:extLst>
                </a:gridCol>
                <a:gridCol w="1380510">
                  <a:extLst>
                    <a:ext uri="{9D8B030D-6E8A-4147-A177-3AD203B41FA5}">
                      <a16:colId xmlns:a16="http://schemas.microsoft.com/office/drawing/2014/main" xmlns="" val="20001"/>
                    </a:ext>
                  </a:extLst>
                </a:gridCol>
              </a:tblGrid>
              <a:tr h="285262">
                <a:tc>
                  <a:txBody>
                    <a:bodyPr/>
                    <a:lstStyle/>
                    <a:p>
                      <a:r>
                        <a:rPr lang="pt-BR" sz="1400" dirty="0" err="1">
                          <a:solidFill>
                            <a:schemeClr val="tx1"/>
                          </a:solidFill>
                          <a:latin typeface="Calibri" panose="020F0502020204030204" pitchFamily="34" charset="0"/>
                          <a:cs typeface="Calibri" panose="020F0502020204030204" pitchFamily="34" charset="0"/>
                        </a:rPr>
                        <a:t>Species</a:t>
                      </a:r>
                      <a:endParaRPr lang="pt-BR" sz="1400" dirty="0">
                        <a:solidFill>
                          <a:schemeClr val="tx1"/>
                        </a:solidFill>
                        <a:latin typeface="Calibri" panose="020F0502020204030204" pitchFamily="34" charset="0"/>
                        <a:cs typeface="Calibri" panose="020F0502020204030204" pitchFamily="34" charset="0"/>
                      </a:endParaRPr>
                    </a:p>
                  </a:txBody>
                  <a:tcPr marL="84406" marR="84406" marT="35169" marB="35169"/>
                </a:tc>
                <a:tc>
                  <a:txBody>
                    <a:bodyPr/>
                    <a:lstStyle/>
                    <a:p>
                      <a:r>
                        <a:rPr lang="pt-BR" sz="1400" dirty="0" err="1">
                          <a:solidFill>
                            <a:schemeClr val="tx1"/>
                          </a:solidFill>
                          <a:latin typeface="Calibri" panose="020F0502020204030204" pitchFamily="34" charset="0"/>
                          <a:cs typeface="Calibri" panose="020F0502020204030204" pitchFamily="34" charset="0"/>
                        </a:rPr>
                        <a:t>Minimum</a:t>
                      </a:r>
                      <a:r>
                        <a:rPr lang="pt-BR" sz="1400" dirty="0">
                          <a:solidFill>
                            <a:schemeClr val="tx1"/>
                          </a:solidFill>
                          <a:latin typeface="Calibri" panose="020F0502020204030204" pitchFamily="34" charset="0"/>
                          <a:cs typeface="Calibri" panose="020F0502020204030204" pitchFamily="34" charset="0"/>
                        </a:rPr>
                        <a:t> </a:t>
                      </a:r>
                      <a:r>
                        <a:rPr lang="pt-BR" sz="1400" dirty="0" err="1">
                          <a:solidFill>
                            <a:schemeClr val="tx1"/>
                          </a:solidFill>
                          <a:latin typeface="Calibri" panose="020F0502020204030204" pitchFamily="34" charset="0"/>
                          <a:cs typeface="Calibri" panose="020F0502020204030204" pitchFamily="34" charset="0"/>
                        </a:rPr>
                        <a:t>aw</a:t>
                      </a:r>
                      <a:endParaRPr lang="pt-BR" sz="1400" dirty="0">
                        <a:solidFill>
                          <a:schemeClr val="tx1"/>
                        </a:solidFill>
                        <a:latin typeface="Calibri" panose="020F0502020204030204" pitchFamily="34" charset="0"/>
                        <a:cs typeface="Calibri" panose="020F0502020204030204" pitchFamily="34" charset="0"/>
                      </a:endParaRPr>
                    </a:p>
                  </a:txBody>
                  <a:tcPr marL="84406" marR="84406" marT="35169" marB="35169"/>
                </a:tc>
                <a:extLst>
                  <a:ext uri="{0D108BD9-81ED-4DB2-BD59-A6C34878D82A}">
                    <a16:rowId xmlns:a16="http://schemas.microsoft.com/office/drawing/2014/main" xmlns="" val="10000"/>
                  </a:ext>
                </a:extLst>
              </a:tr>
              <a:tr h="285262">
                <a:tc>
                  <a:txBody>
                    <a:bodyPr/>
                    <a:lstStyle/>
                    <a:p>
                      <a:r>
                        <a:rPr lang="pt-BR" sz="1400" dirty="0" err="1">
                          <a:solidFill>
                            <a:schemeClr val="tx1"/>
                          </a:solidFill>
                          <a:latin typeface="Calibri" panose="020F0502020204030204" pitchFamily="34" charset="0"/>
                          <a:cs typeface="Calibri" panose="020F0502020204030204" pitchFamily="34" charset="0"/>
                        </a:rPr>
                        <a:t>Aspergillus</a:t>
                      </a:r>
                      <a:r>
                        <a:rPr lang="pt-BR" sz="1400" dirty="0">
                          <a:solidFill>
                            <a:schemeClr val="tx1"/>
                          </a:solidFill>
                          <a:latin typeface="Calibri" panose="020F0502020204030204" pitchFamily="34" charset="0"/>
                          <a:cs typeface="Calibri" panose="020F0502020204030204" pitchFamily="34" charset="0"/>
                        </a:rPr>
                        <a:t> </a:t>
                      </a:r>
                      <a:r>
                        <a:rPr lang="pt-BR" sz="1400" dirty="0" err="1">
                          <a:solidFill>
                            <a:schemeClr val="tx1"/>
                          </a:solidFill>
                          <a:latin typeface="Calibri" panose="020F0502020204030204" pitchFamily="34" charset="0"/>
                          <a:cs typeface="Calibri" panose="020F0502020204030204" pitchFamily="34" charset="0"/>
                        </a:rPr>
                        <a:t>flavus</a:t>
                      </a:r>
                      <a:endParaRPr lang="pt-BR" sz="1400" dirty="0">
                        <a:solidFill>
                          <a:schemeClr val="tx1"/>
                        </a:solidFill>
                        <a:latin typeface="Calibri" panose="020F0502020204030204" pitchFamily="34" charset="0"/>
                        <a:cs typeface="Calibri" panose="020F0502020204030204" pitchFamily="34" charset="0"/>
                      </a:endParaRPr>
                    </a:p>
                  </a:txBody>
                  <a:tcPr marL="84406" marR="84406" marT="35169" marB="35169"/>
                </a:tc>
                <a:tc>
                  <a:txBody>
                    <a:bodyPr/>
                    <a:lstStyle/>
                    <a:p>
                      <a:r>
                        <a:rPr lang="pt-BR" sz="1400">
                          <a:solidFill>
                            <a:schemeClr val="tx1"/>
                          </a:solidFill>
                          <a:latin typeface="Calibri" panose="020F0502020204030204" pitchFamily="34" charset="0"/>
                          <a:cs typeface="Calibri" panose="020F0502020204030204" pitchFamily="34" charset="0"/>
                        </a:rPr>
                        <a:t>0.80</a:t>
                      </a:r>
                      <a:endParaRPr lang="pt-BR" sz="1400" dirty="0">
                        <a:solidFill>
                          <a:schemeClr val="tx1"/>
                        </a:solidFill>
                        <a:latin typeface="Calibri" panose="020F0502020204030204" pitchFamily="34" charset="0"/>
                        <a:cs typeface="Calibri" panose="020F0502020204030204" pitchFamily="34" charset="0"/>
                      </a:endParaRPr>
                    </a:p>
                  </a:txBody>
                  <a:tcPr marL="84406" marR="84406" marT="35169" marB="35169"/>
                </a:tc>
                <a:extLst>
                  <a:ext uri="{0D108BD9-81ED-4DB2-BD59-A6C34878D82A}">
                    <a16:rowId xmlns:a16="http://schemas.microsoft.com/office/drawing/2014/main" xmlns="" val="10001"/>
                  </a:ext>
                </a:extLst>
              </a:tr>
              <a:tr h="285262">
                <a:tc>
                  <a:txBody>
                    <a:bodyPr/>
                    <a:lstStyle/>
                    <a:p>
                      <a:r>
                        <a:rPr lang="pt-BR" sz="1400" dirty="0" err="1">
                          <a:solidFill>
                            <a:schemeClr val="tx1"/>
                          </a:solidFill>
                          <a:latin typeface="Calibri" panose="020F0502020204030204" pitchFamily="34" charset="0"/>
                          <a:cs typeface="Calibri" panose="020F0502020204030204" pitchFamily="34" charset="0"/>
                        </a:rPr>
                        <a:t>Aspergillus</a:t>
                      </a:r>
                      <a:r>
                        <a:rPr lang="pt-BR" sz="1400" dirty="0">
                          <a:solidFill>
                            <a:schemeClr val="tx1"/>
                          </a:solidFill>
                          <a:latin typeface="Calibri" panose="020F0502020204030204" pitchFamily="34" charset="0"/>
                          <a:cs typeface="Calibri" panose="020F0502020204030204" pitchFamily="34" charset="0"/>
                        </a:rPr>
                        <a:t> </a:t>
                      </a:r>
                      <a:r>
                        <a:rPr lang="pt-BR" sz="1400" dirty="0" err="1">
                          <a:solidFill>
                            <a:schemeClr val="tx1"/>
                          </a:solidFill>
                          <a:latin typeface="Calibri" panose="020F0502020204030204" pitchFamily="34" charset="0"/>
                          <a:cs typeface="Calibri" panose="020F0502020204030204" pitchFamily="34" charset="0"/>
                        </a:rPr>
                        <a:t>fumigatus</a:t>
                      </a:r>
                      <a:endParaRPr lang="pt-BR" sz="1400" dirty="0">
                        <a:solidFill>
                          <a:schemeClr val="tx1"/>
                        </a:solidFill>
                        <a:latin typeface="Calibri" panose="020F0502020204030204" pitchFamily="34" charset="0"/>
                        <a:cs typeface="Calibri" panose="020F0502020204030204" pitchFamily="34" charset="0"/>
                      </a:endParaRPr>
                    </a:p>
                  </a:txBody>
                  <a:tcPr marL="84406" marR="84406" marT="35169" marB="35169"/>
                </a:tc>
                <a:tc>
                  <a:txBody>
                    <a:bodyPr/>
                    <a:lstStyle/>
                    <a:p>
                      <a:r>
                        <a:rPr lang="pt-BR" sz="1400">
                          <a:solidFill>
                            <a:schemeClr val="tx1"/>
                          </a:solidFill>
                          <a:latin typeface="Calibri" panose="020F0502020204030204" pitchFamily="34" charset="0"/>
                          <a:cs typeface="Calibri" panose="020F0502020204030204" pitchFamily="34" charset="0"/>
                        </a:rPr>
                        <a:t>0.82</a:t>
                      </a:r>
                      <a:endParaRPr lang="pt-BR" sz="1400" dirty="0">
                        <a:solidFill>
                          <a:schemeClr val="tx1"/>
                        </a:solidFill>
                        <a:latin typeface="Calibri" panose="020F0502020204030204" pitchFamily="34" charset="0"/>
                        <a:cs typeface="Calibri" panose="020F0502020204030204" pitchFamily="34" charset="0"/>
                      </a:endParaRPr>
                    </a:p>
                  </a:txBody>
                  <a:tcPr marL="84406" marR="84406" marT="35169" marB="35169"/>
                </a:tc>
                <a:extLst>
                  <a:ext uri="{0D108BD9-81ED-4DB2-BD59-A6C34878D82A}">
                    <a16:rowId xmlns:a16="http://schemas.microsoft.com/office/drawing/2014/main" xmlns="" val="10002"/>
                  </a:ext>
                </a:extLst>
              </a:tr>
              <a:tr h="285262">
                <a:tc>
                  <a:txBody>
                    <a:bodyPr/>
                    <a:lstStyle/>
                    <a:p>
                      <a:r>
                        <a:rPr lang="pt-BR" sz="1400" dirty="0" err="1">
                          <a:solidFill>
                            <a:schemeClr val="tx1"/>
                          </a:solidFill>
                          <a:latin typeface="Calibri" panose="020F0502020204030204" pitchFamily="34" charset="0"/>
                          <a:cs typeface="Calibri" panose="020F0502020204030204" pitchFamily="34" charset="0"/>
                        </a:rPr>
                        <a:t>Aspergillus</a:t>
                      </a:r>
                      <a:r>
                        <a:rPr lang="pt-BR" sz="1400" baseline="0" dirty="0">
                          <a:solidFill>
                            <a:schemeClr val="tx1"/>
                          </a:solidFill>
                          <a:latin typeface="Calibri" panose="020F0502020204030204" pitchFamily="34" charset="0"/>
                          <a:cs typeface="Calibri" panose="020F0502020204030204" pitchFamily="34" charset="0"/>
                        </a:rPr>
                        <a:t> </a:t>
                      </a:r>
                      <a:r>
                        <a:rPr lang="pt-BR" sz="1400" baseline="0" dirty="0" err="1">
                          <a:solidFill>
                            <a:schemeClr val="tx1"/>
                          </a:solidFill>
                          <a:latin typeface="Calibri" panose="020F0502020204030204" pitchFamily="34" charset="0"/>
                          <a:cs typeface="Calibri" panose="020F0502020204030204" pitchFamily="34" charset="0"/>
                        </a:rPr>
                        <a:t>niger</a:t>
                      </a:r>
                      <a:endParaRPr lang="pt-BR" sz="1400" dirty="0">
                        <a:solidFill>
                          <a:schemeClr val="tx1"/>
                        </a:solidFill>
                        <a:latin typeface="Calibri" panose="020F0502020204030204" pitchFamily="34" charset="0"/>
                        <a:cs typeface="Calibri" panose="020F0502020204030204" pitchFamily="34" charset="0"/>
                      </a:endParaRPr>
                    </a:p>
                  </a:txBody>
                  <a:tcPr marL="84406" marR="84406" marT="35169" marB="35169"/>
                </a:tc>
                <a:tc>
                  <a:txBody>
                    <a:bodyPr/>
                    <a:lstStyle/>
                    <a:p>
                      <a:r>
                        <a:rPr lang="pt-BR" sz="1400">
                          <a:solidFill>
                            <a:schemeClr val="tx1"/>
                          </a:solidFill>
                          <a:latin typeface="Calibri" panose="020F0502020204030204" pitchFamily="34" charset="0"/>
                          <a:cs typeface="Calibri" panose="020F0502020204030204" pitchFamily="34" charset="0"/>
                        </a:rPr>
                        <a:t>0.85</a:t>
                      </a:r>
                      <a:endParaRPr lang="pt-BR" sz="1400" dirty="0">
                        <a:solidFill>
                          <a:schemeClr val="tx1"/>
                        </a:solidFill>
                        <a:latin typeface="Calibri" panose="020F0502020204030204" pitchFamily="34" charset="0"/>
                        <a:cs typeface="Calibri" panose="020F0502020204030204" pitchFamily="34" charset="0"/>
                      </a:endParaRPr>
                    </a:p>
                  </a:txBody>
                  <a:tcPr marL="84406" marR="84406" marT="35169" marB="35169"/>
                </a:tc>
                <a:extLst>
                  <a:ext uri="{0D108BD9-81ED-4DB2-BD59-A6C34878D82A}">
                    <a16:rowId xmlns:a16="http://schemas.microsoft.com/office/drawing/2014/main" xmlns="" val="10003"/>
                  </a:ext>
                </a:extLst>
              </a:tr>
              <a:tr h="285262">
                <a:tc>
                  <a:txBody>
                    <a:bodyPr/>
                    <a:lstStyle/>
                    <a:p>
                      <a:r>
                        <a:rPr lang="pt-BR" sz="1400" dirty="0" err="1">
                          <a:solidFill>
                            <a:schemeClr val="tx1"/>
                          </a:solidFill>
                          <a:latin typeface="Calibri" panose="020F0502020204030204" pitchFamily="34" charset="0"/>
                          <a:cs typeface="Calibri" panose="020F0502020204030204" pitchFamily="34" charset="0"/>
                        </a:rPr>
                        <a:t>Aspergillus</a:t>
                      </a:r>
                      <a:r>
                        <a:rPr lang="pt-BR" sz="1400" dirty="0">
                          <a:solidFill>
                            <a:schemeClr val="tx1"/>
                          </a:solidFill>
                          <a:latin typeface="Calibri" panose="020F0502020204030204" pitchFamily="34" charset="0"/>
                          <a:cs typeface="Calibri" panose="020F0502020204030204" pitchFamily="34" charset="0"/>
                        </a:rPr>
                        <a:t> </a:t>
                      </a:r>
                      <a:r>
                        <a:rPr lang="pt-BR" sz="1400" dirty="0" err="1">
                          <a:solidFill>
                            <a:schemeClr val="tx1"/>
                          </a:solidFill>
                          <a:latin typeface="Calibri" panose="020F0502020204030204" pitchFamily="34" charset="0"/>
                          <a:cs typeface="Calibri" panose="020F0502020204030204" pitchFamily="34" charset="0"/>
                        </a:rPr>
                        <a:t>candidus</a:t>
                      </a:r>
                      <a:endParaRPr lang="pt-BR" sz="1400" dirty="0">
                        <a:solidFill>
                          <a:schemeClr val="tx1"/>
                        </a:solidFill>
                        <a:latin typeface="Calibri" panose="020F0502020204030204" pitchFamily="34" charset="0"/>
                        <a:cs typeface="Calibri" panose="020F0502020204030204" pitchFamily="34" charset="0"/>
                      </a:endParaRPr>
                    </a:p>
                  </a:txBody>
                  <a:tcPr marL="84406" marR="84406" marT="35169" marB="35169"/>
                </a:tc>
                <a:tc>
                  <a:txBody>
                    <a:bodyPr/>
                    <a:lstStyle/>
                    <a:p>
                      <a:r>
                        <a:rPr lang="pt-BR" sz="1400">
                          <a:solidFill>
                            <a:schemeClr val="tx1"/>
                          </a:solidFill>
                          <a:latin typeface="Calibri" panose="020F0502020204030204" pitchFamily="34" charset="0"/>
                          <a:cs typeface="Calibri" panose="020F0502020204030204" pitchFamily="34" charset="0"/>
                        </a:rPr>
                        <a:t>0.72</a:t>
                      </a:r>
                      <a:endParaRPr lang="pt-BR" sz="1400" dirty="0">
                        <a:solidFill>
                          <a:schemeClr val="tx1"/>
                        </a:solidFill>
                        <a:latin typeface="Calibri" panose="020F0502020204030204" pitchFamily="34" charset="0"/>
                        <a:cs typeface="Calibri" panose="020F0502020204030204" pitchFamily="34" charset="0"/>
                      </a:endParaRPr>
                    </a:p>
                  </a:txBody>
                  <a:tcPr marL="84406" marR="84406" marT="35169" marB="35169"/>
                </a:tc>
                <a:extLst>
                  <a:ext uri="{0D108BD9-81ED-4DB2-BD59-A6C34878D82A}">
                    <a16:rowId xmlns:a16="http://schemas.microsoft.com/office/drawing/2014/main" xmlns="" val="10004"/>
                  </a:ext>
                </a:extLst>
              </a:tr>
              <a:tr h="285262">
                <a:tc>
                  <a:txBody>
                    <a:bodyPr/>
                    <a:lstStyle/>
                    <a:p>
                      <a:r>
                        <a:rPr lang="pt-BR" sz="1400" dirty="0" err="1">
                          <a:solidFill>
                            <a:schemeClr val="tx1"/>
                          </a:solidFill>
                          <a:latin typeface="Calibri" panose="020F0502020204030204" pitchFamily="34" charset="0"/>
                          <a:cs typeface="Calibri" panose="020F0502020204030204" pitchFamily="34" charset="0"/>
                        </a:rPr>
                        <a:t>Penicillium</a:t>
                      </a:r>
                      <a:r>
                        <a:rPr lang="pt-BR" sz="1400" dirty="0">
                          <a:solidFill>
                            <a:schemeClr val="tx1"/>
                          </a:solidFill>
                          <a:latin typeface="Calibri" panose="020F0502020204030204" pitchFamily="34" charset="0"/>
                          <a:cs typeface="Calibri" panose="020F0502020204030204" pitchFamily="34" charset="0"/>
                        </a:rPr>
                        <a:t> </a:t>
                      </a:r>
                      <a:r>
                        <a:rPr lang="pt-BR" sz="1400" dirty="0" err="1">
                          <a:solidFill>
                            <a:schemeClr val="tx1"/>
                          </a:solidFill>
                          <a:latin typeface="Calibri" panose="020F0502020204030204" pitchFamily="34" charset="0"/>
                          <a:cs typeface="Calibri" panose="020F0502020204030204" pitchFamily="34" charset="0"/>
                        </a:rPr>
                        <a:t>chrysogenum</a:t>
                      </a:r>
                      <a:endParaRPr lang="pt-BR" sz="1400" dirty="0">
                        <a:solidFill>
                          <a:schemeClr val="tx1"/>
                        </a:solidFill>
                        <a:latin typeface="Calibri" panose="020F0502020204030204" pitchFamily="34" charset="0"/>
                        <a:cs typeface="Calibri" panose="020F0502020204030204" pitchFamily="34" charset="0"/>
                      </a:endParaRPr>
                    </a:p>
                  </a:txBody>
                  <a:tcPr marL="84406" marR="84406" marT="35169" marB="35169"/>
                </a:tc>
                <a:tc>
                  <a:txBody>
                    <a:bodyPr/>
                    <a:lstStyle/>
                    <a:p>
                      <a:r>
                        <a:rPr lang="pt-BR" sz="1400">
                          <a:solidFill>
                            <a:schemeClr val="tx1"/>
                          </a:solidFill>
                          <a:latin typeface="Calibri" panose="020F0502020204030204" pitchFamily="34" charset="0"/>
                          <a:cs typeface="Calibri" panose="020F0502020204030204" pitchFamily="34" charset="0"/>
                        </a:rPr>
                        <a:t>0.78</a:t>
                      </a:r>
                      <a:endParaRPr lang="pt-BR" sz="1400" dirty="0">
                        <a:solidFill>
                          <a:schemeClr val="tx1"/>
                        </a:solidFill>
                        <a:latin typeface="Calibri" panose="020F0502020204030204" pitchFamily="34" charset="0"/>
                        <a:cs typeface="Calibri" panose="020F0502020204030204" pitchFamily="34" charset="0"/>
                      </a:endParaRPr>
                    </a:p>
                  </a:txBody>
                  <a:tcPr marL="84406" marR="84406" marT="35169" marB="35169"/>
                </a:tc>
                <a:extLst>
                  <a:ext uri="{0D108BD9-81ED-4DB2-BD59-A6C34878D82A}">
                    <a16:rowId xmlns:a16="http://schemas.microsoft.com/office/drawing/2014/main" xmlns="" val="10005"/>
                  </a:ext>
                </a:extLst>
              </a:tr>
              <a:tr h="285262">
                <a:tc>
                  <a:txBody>
                    <a:bodyPr/>
                    <a:lstStyle/>
                    <a:p>
                      <a:r>
                        <a:rPr lang="pt-BR" sz="1400" dirty="0" err="1">
                          <a:solidFill>
                            <a:schemeClr val="tx1"/>
                          </a:solidFill>
                          <a:latin typeface="Calibri" panose="020F0502020204030204" pitchFamily="34" charset="0"/>
                          <a:cs typeface="Calibri" panose="020F0502020204030204" pitchFamily="34" charset="0"/>
                        </a:rPr>
                        <a:t>Penicillium</a:t>
                      </a:r>
                      <a:r>
                        <a:rPr lang="pt-BR" sz="1400" dirty="0">
                          <a:solidFill>
                            <a:schemeClr val="tx1"/>
                          </a:solidFill>
                          <a:latin typeface="Calibri" panose="020F0502020204030204" pitchFamily="34" charset="0"/>
                          <a:cs typeface="Calibri" panose="020F0502020204030204" pitchFamily="34" charset="0"/>
                        </a:rPr>
                        <a:t> </a:t>
                      </a:r>
                      <a:r>
                        <a:rPr lang="pt-BR" sz="1400" dirty="0" err="1">
                          <a:solidFill>
                            <a:schemeClr val="tx1"/>
                          </a:solidFill>
                          <a:latin typeface="Calibri" panose="020F0502020204030204" pitchFamily="34" charset="0"/>
                          <a:cs typeface="Calibri" panose="020F0502020204030204" pitchFamily="34" charset="0"/>
                        </a:rPr>
                        <a:t>purpurogenum</a:t>
                      </a:r>
                      <a:endParaRPr lang="pt-BR" sz="1400" dirty="0">
                        <a:solidFill>
                          <a:schemeClr val="tx1"/>
                        </a:solidFill>
                        <a:latin typeface="Calibri" panose="020F0502020204030204" pitchFamily="34" charset="0"/>
                        <a:cs typeface="Calibri" panose="020F0502020204030204" pitchFamily="34" charset="0"/>
                      </a:endParaRPr>
                    </a:p>
                  </a:txBody>
                  <a:tcPr marL="84406" marR="84406" marT="35169" marB="35169"/>
                </a:tc>
                <a:tc>
                  <a:txBody>
                    <a:bodyPr/>
                    <a:lstStyle/>
                    <a:p>
                      <a:r>
                        <a:rPr lang="pt-BR" sz="1400">
                          <a:solidFill>
                            <a:schemeClr val="tx1"/>
                          </a:solidFill>
                          <a:latin typeface="Calibri" panose="020F0502020204030204" pitchFamily="34" charset="0"/>
                          <a:cs typeface="Calibri" panose="020F0502020204030204" pitchFamily="34" charset="0"/>
                        </a:rPr>
                        <a:t>0.84</a:t>
                      </a:r>
                      <a:endParaRPr lang="pt-BR" sz="1400" dirty="0">
                        <a:solidFill>
                          <a:schemeClr val="tx1"/>
                        </a:solidFill>
                        <a:latin typeface="Calibri" panose="020F0502020204030204" pitchFamily="34" charset="0"/>
                        <a:cs typeface="Calibri" panose="020F0502020204030204" pitchFamily="34" charset="0"/>
                      </a:endParaRPr>
                    </a:p>
                  </a:txBody>
                  <a:tcPr marL="84406" marR="84406" marT="35169" marB="35169"/>
                </a:tc>
                <a:extLst>
                  <a:ext uri="{0D108BD9-81ED-4DB2-BD59-A6C34878D82A}">
                    <a16:rowId xmlns:a16="http://schemas.microsoft.com/office/drawing/2014/main" xmlns="" val="10006"/>
                  </a:ext>
                </a:extLst>
              </a:tr>
              <a:tr h="285262">
                <a:tc>
                  <a:txBody>
                    <a:bodyPr/>
                    <a:lstStyle/>
                    <a:p>
                      <a:r>
                        <a:rPr lang="pt-BR" sz="1400" err="1">
                          <a:solidFill>
                            <a:schemeClr val="tx1"/>
                          </a:solidFill>
                          <a:latin typeface="Calibri" panose="020F0502020204030204" pitchFamily="34" charset="0"/>
                          <a:cs typeface="Calibri" panose="020F0502020204030204" pitchFamily="34" charset="0"/>
                        </a:rPr>
                        <a:t>Fusarium</a:t>
                      </a:r>
                      <a:r>
                        <a:rPr lang="pt-BR" sz="1400">
                          <a:solidFill>
                            <a:schemeClr val="tx1"/>
                          </a:solidFill>
                          <a:latin typeface="Calibri" panose="020F0502020204030204" pitchFamily="34" charset="0"/>
                          <a:cs typeface="Calibri" panose="020F0502020204030204" pitchFamily="34" charset="0"/>
                        </a:rPr>
                        <a:t> spp.</a:t>
                      </a:r>
                      <a:endParaRPr lang="pt-BR" sz="1400" dirty="0">
                        <a:solidFill>
                          <a:schemeClr val="tx1"/>
                        </a:solidFill>
                        <a:latin typeface="Calibri" panose="020F0502020204030204" pitchFamily="34" charset="0"/>
                        <a:cs typeface="Calibri" panose="020F0502020204030204" pitchFamily="34" charset="0"/>
                      </a:endParaRPr>
                    </a:p>
                  </a:txBody>
                  <a:tcPr marL="84406" marR="84406" marT="35169" marB="35169"/>
                </a:tc>
                <a:tc>
                  <a:txBody>
                    <a:bodyPr/>
                    <a:lstStyle/>
                    <a:p>
                      <a:r>
                        <a:rPr lang="pt-BR" sz="1400">
                          <a:solidFill>
                            <a:schemeClr val="tx1"/>
                          </a:solidFill>
                          <a:latin typeface="Calibri" panose="020F0502020204030204" pitchFamily="34" charset="0"/>
                          <a:cs typeface="Calibri" panose="020F0502020204030204" pitchFamily="34" charset="0"/>
                        </a:rPr>
                        <a:t>0.88-0.91</a:t>
                      </a:r>
                      <a:endParaRPr lang="pt-BR" sz="1400" dirty="0">
                        <a:solidFill>
                          <a:schemeClr val="tx1"/>
                        </a:solidFill>
                        <a:latin typeface="Calibri" panose="020F0502020204030204" pitchFamily="34" charset="0"/>
                        <a:cs typeface="Calibri" panose="020F0502020204030204" pitchFamily="34" charset="0"/>
                      </a:endParaRPr>
                    </a:p>
                  </a:txBody>
                  <a:tcPr marL="84406" marR="84406" marT="35169" marB="35169"/>
                </a:tc>
                <a:extLst>
                  <a:ext uri="{0D108BD9-81ED-4DB2-BD59-A6C34878D82A}">
                    <a16:rowId xmlns:a16="http://schemas.microsoft.com/office/drawing/2014/main" xmlns="" val="10007"/>
                  </a:ext>
                </a:extLst>
              </a:tr>
              <a:tr h="285262">
                <a:tc>
                  <a:txBody>
                    <a:bodyPr/>
                    <a:lstStyle/>
                    <a:p>
                      <a:r>
                        <a:rPr lang="pt-BR" sz="1400" dirty="0" err="1">
                          <a:solidFill>
                            <a:schemeClr val="tx1"/>
                          </a:solidFill>
                          <a:latin typeface="Calibri" panose="020F0502020204030204" pitchFamily="34" charset="0"/>
                          <a:cs typeface="Calibri" panose="020F0502020204030204" pitchFamily="34" charset="0"/>
                        </a:rPr>
                        <a:t>Trichotecium</a:t>
                      </a:r>
                      <a:r>
                        <a:rPr lang="pt-BR" sz="1400" dirty="0">
                          <a:solidFill>
                            <a:schemeClr val="tx1"/>
                          </a:solidFill>
                          <a:latin typeface="Calibri" panose="020F0502020204030204" pitchFamily="34" charset="0"/>
                          <a:cs typeface="Calibri" panose="020F0502020204030204" pitchFamily="34" charset="0"/>
                        </a:rPr>
                        <a:t> </a:t>
                      </a:r>
                      <a:r>
                        <a:rPr lang="pt-BR" sz="1400" dirty="0" err="1">
                          <a:solidFill>
                            <a:schemeClr val="tx1"/>
                          </a:solidFill>
                          <a:latin typeface="Calibri" panose="020F0502020204030204" pitchFamily="34" charset="0"/>
                          <a:cs typeface="Calibri" panose="020F0502020204030204" pitchFamily="34" charset="0"/>
                        </a:rPr>
                        <a:t>roseum</a:t>
                      </a:r>
                      <a:endParaRPr lang="pt-BR" sz="1400" dirty="0">
                        <a:solidFill>
                          <a:schemeClr val="tx1"/>
                        </a:solidFill>
                        <a:latin typeface="Calibri" panose="020F0502020204030204" pitchFamily="34" charset="0"/>
                        <a:cs typeface="Calibri" panose="020F0502020204030204" pitchFamily="34" charset="0"/>
                      </a:endParaRPr>
                    </a:p>
                  </a:txBody>
                  <a:tcPr marL="84406" marR="84406" marT="35169" marB="35169"/>
                </a:tc>
                <a:tc>
                  <a:txBody>
                    <a:bodyPr/>
                    <a:lstStyle/>
                    <a:p>
                      <a:r>
                        <a:rPr lang="pt-BR" sz="1400" dirty="0">
                          <a:solidFill>
                            <a:schemeClr val="tx1"/>
                          </a:solidFill>
                          <a:latin typeface="Calibri" panose="020F0502020204030204" pitchFamily="34" charset="0"/>
                          <a:cs typeface="Calibri" panose="020F0502020204030204" pitchFamily="34" charset="0"/>
                        </a:rPr>
                        <a:t>0.90</a:t>
                      </a:r>
                    </a:p>
                  </a:txBody>
                  <a:tcPr marL="84406" marR="84406" marT="35169" marB="35169"/>
                </a:tc>
                <a:extLst>
                  <a:ext uri="{0D108BD9-81ED-4DB2-BD59-A6C34878D82A}">
                    <a16:rowId xmlns:a16="http://schemas.microsoft.com/office/drawing/2014/main" xmlns="" val="10008"/>
                  </a:ext>
                </a:extLst>
              </a:tr>
            </a:tbl>
          </a:graphicData>
        </a:graphic>
      </p:graphicFrame>
      <p:sp>
        <p:nvSpPr>
          <p:cNvPr id="5" name="CaixaDeTexto 4"/>
          <p:cNvSpPr txBox="1"/>
          <p:nvPr/>
        </p:nvSpPr>
        <p:spPr>
          <a:xfrm>
            <a:off x="200130" y="2231913"/>
            <a:ext cx="1457066" cy="646331"/>
          </a:xfrm>
          <a:prstGeom prst="rect">
            <a:avLst/>
          </a:prstGeom>
          <a:noFill/>
        </p:spPr>
        <p:txBody>
          <a:bodyPr wrap="none" rtlCol="0">
            <a:spAutoFit/>
          </a:bodyPr>
          <a:lstStyle/>
          <a:p>
            <a:pPr algn="ctr"/>
            <a:r>
              <a:rPr lang="pt-BR" dirty="0">
                <a:latin typeface="Calibri" panose="020F0502020204030204" pitchFamily="34" charset="0"/>
                <a:cs typeface="Calibri" panose="020F0502020204030204" pitchFamily="34" charset="0"/>
              </a:rPr>
              <a:t>PRIMARY </a:t>
            </a:r>
          </a:p>
          <a:p>
            <a:r>
              <a:rPr lang="pt-BR" dirty="0">
                <a:latin typeface="Calibri" panose="020F0502020204030204" pitchFamily="34" charset="0"/>
                <a:cs typeface="Calibri" panose="020F0502020204030204" pitchFamily="34" charset="0"/>
              </a:rPr>
              <a:t>METABOLISM</a:t>
            </a:r>
          </a:p>
        </p:txBody>
      </p:sp>
      <p:sp>
        <p:nvSpPr>
          <p:cNvPr id="6" name="CaixaDeTexto 5"/>
          <p:cNvSpPr txBox="1"/>
          <p:nvPr/>
        </p:nvSpPr>
        <p:spPr>
          <a:xfrm>
            <a:off x="2388023" y="1235924"/>
            <a:ext cx="1617559" cy="369332"/>
          </a:xfrm>
          <a:prstGeom prst="rect">
            <a:avLst/>
          </a:prstGeom>
          <a:noFill/>
        </p:spPr>
        <p:txBody>
          <a:bodyPr wrap="none" rtlCol="0">
            <a:spAutoFit/>
          </a:bodyPr>
          <a:lstStyle/>
          <a:p>
            <a:r>
              <a:rPr lang="pt-BR" dirty="0">
                <a:latin typeface="Calibri" panose="020F0502020204030204" pitchFamily="34" charset="0"/>
                <a:cs typeface="Calibri" panose="020F0502020204030204" pitchFamily="34" charset="0"/>
              </a:rPr>
              <a:t>INTERMEDIARY</a:t>
            </a:r>
          </a:p>
        </p:txBody>
      </p:sp>
      <p:sp>
        <p:nvSpPr>
          <p:cNvPr id="7" name="CaixaDeTexto 6"/>
          <p:cNvSpPr txBox="1"/>
          <p:nvPr/>
        </p:nvSpPr>
        <p:spPr>
          <a:xfrm>
            <a:off x="4908373" y="2228003"/>
            <a:ext cx="1457066" cy="646331"/>
          </a:xfrm>
          <a:prstGeom prst="rect">
            <a:avLst/>
          </a:prstGeom>
          <a:noFill/>
        </p:spPr>
        <p:txBody>
          <a:bodyPr wrap="none" rtlCol="0">
            <a:spAutoFit/>
          </a:bodyPr>
          <a:lstStyle/>
          <a:p>
            <a:pPr algn="ctr"/>
            <a:r>
              <a:rPr lang="pt-BR" dirty="0">
                <a:latin typeface="Calibri" panose="020F0502020204030204" pitchFamily="34" charset="0"/>
                <a:cs typeface="Calibri" panose="020F0502020204030204" pitchFamily="34" charset="0"/>
              </a:rPr>
              <a:t>SECUNDARY </a:t>
            </a:r>
          </a:p>
          <a:p>
            <a:pPr algn="ctr"/>
            <a:r>
              <a:rPr lang="pt-BR" dirty="0">
                <a:latin typeface="Calibri" panose="020F0502020204030204" pitchFamily="34" charset="0"/>
                <a:cs typeface="Calibri" panose="020F0502020204030204" pitchFamily="34" charset="0"/>
              </a:rPr>
              <a:t>METABOLISM</a:t>
            </a:r>
          </a:p>
        </p:txBody>
      </p:sp>
      <p:grpSp>
        <p:nvGrpSpPr>
          <p:cNvPr id="12" name="Grupo 32"/>
          <p:cNvGrpSpPr/>
          <p:nvPr/>
        </p:nvGrpSpPr>
        <p:grpSpPr>
          <a:xfrm>
            <a:off x="2637847" y="1738431"/>
            <a:ext cx="1477108" cy="2303641"/>
            <a:chOff x="2895600" y="2971800"/>
            <a:chExt cx="1600200" cy="2994733"/>
          </a:xfrm>
        </p:grpSpPr>
        <p:grpSp>
          <p:nvGrpSpPr>
            <p:cNvPr id="14" name="Grupo 31"/>
            <p:cNvGrpSpPr/>
            <p:nvPr/>
          </p:nvGrpSpPr>
          <p:grpSpPr>
            <a:xfrm>
              <a:off x="2934895" y="3048000"/>
              <a:ext cx="1531761" cy="2918533"/>
              <a:chOff x="3022093" y="3048000"/>
              <a:chExt cx="1531761" cy="2918533"/>
            </a:xfrm>
          </p:grpSpPr>
          <p:sp>
            <p:nvSpPr>
              <p:cNvPr id="8" name="CaixaDeTexto 7"/>
              <p:cNvSpPr txBox="1"/>
              <p:nvPr/>
            </p:nvSpPr>
            <p:spPr>
              <a:xfrm>
                <a:off x="3083035" y="3048000"/>
                <a:ext cx="1428725" cy="840230"/>
              </a:xfrm>
              <a:prstGeom prst="rect">
                <a:avLst/>
              </a:prstGeom>
              <a:noFill/>
            </p:spPr>
            <p:txBody>
              <a:bodyPr wrap="none" rtlCol="0">
                <a:spAutoFit/>
              </a:bodyPr>
              <a:lstStyle/>
              <a:p>
                <a:pPr algn="ctr"/>
                <a:r>
                  <a:rPr lang="pt-BR" dirty="0" err="1">
                    <a:latin typeface="Calibri" panose="020F0502020204030204" pitchFamily="34" charset="0"/>
                    <a:cs typeface="Calibri" panose="020F0502020204030204" pitchFamily="34" charset="0"/>
                  </a:rPr>
                  <a:t>Acetyl</a:t>
                </a:r>
                <a:endParaRPr lang="pt-BR" dirty="0">
                  <a:latin typeface="Calibri" panose="020F0502020204030204" pitchFamily="34" charset="0"/>
                  <a:cs typeface="Calibri" panose="020F0502020204030204" pitchFamily="34" charset="0"/>
                </a:endParaRPr>
              </a:p>
              <a:p>
                <a:pPr algn="ctr"/>
                <a:r>
                  <a:rPr lang="pt-BR" dirty="0" err="1">
                    <a:latin typeface="Calibri" panose="020F0502020204030204" pitchFamily="34" charset="0"/>
                    <a:cs typeface="Calibri" panose="020F0502020204030204" pitchFamily="34" charset="0"/>
                  </a:rPr>
                  <a:t>coenzyme</a:t>
                </a:r>
                <a:r>
                  <a:rPr lang="pt-BR" dirty="0">
                    <a:latin typeface="Calibri" panose="020F0502020204030204" pitchFamily="34" charset="0"/>
                    <a:cs typeface="Calibri" panose="020F0502020204030204" pitchFamily="34" charset="0"/>
                  </a:rPr>
                  <a:t> A</a:t>
                </a:r>
              </a:p>
            </p:txBody>
          </p:sp>
          <p:sp>
            <p:nvSpPr>
              <p:cNvPr id="9" name="CaixaDeTexto 8"/>
              <p:cNvSpPr txBox="1"/>
              <p:nvPr/>
            </p:nvSpPr>
            <p:spPr>
              <a:xfrm>
                <a:off x="3171913" y="4038600"/>
                <a:ext cx="1250969" cy="1560427"/>
              </a:xfrm>
              <a:prstGeom prst="rect">
                <a:avLst/>
              </a:prstGeom>
              <a:noFill/>
            </p:spPr>
            <p:txBody>
              <a:bodyPr wrap="none" rtlCol="0">
                <a:spAutoFit/>
              </a:bodyPr>
              <a:lstStyle/>
              <a:p>
                <a:pPr algn="ctr"/>
                <a:r>
                  <a:rPr lang="pt-BR" dirty="0" err="1">
                    <a:latin typeface="Calibri" panose="020F0502020204030204" pitchFamily="34" charset="0"/>
                    <a:cs typeface="Calibri" panose="020F0502020204030204" pitchFamily="34" charset="0"/>
                  </a:rPr>
                  <a:t>Mevalonic</a:t>
                </a:r>
                <a:endParaRPr lang="pt-BR" dirty="0">
                  <a:latin typeface="Calibri" panose="020F0502020204030204" pitchFamily="34" charset="0"/>
                  <a:cs typeface="Calibri" panose="020F0502020204030204" pitchFamily="34" charset="0"/>
                </a:endParaRPr>
              </a:p>
              <a:p>
                <a:pPr algn="ctr"/>
                <a:r>
                  <a:rPr lang="pt-BR" dirty="0" err="1">
                    <a:latin typeface="Calibri" panose="020F0502020204030204" pitchFamily="34" charset="0"/>
                    <a:cs typeface="Calibri" panose="020F0502020204030204" pitchFamily="34" charset="0"/>
                  </a:rPr>
                  <a:t>Acid</a:t>
                </a:r>
                <a:endParaRPr lang="pt-BR" dirty="0">
                  <a:latin typeface="Calibri" panose="020F0502020204030204" pitchFamily="34" charset="0"/>
                  <a:cs typeface="Calibri" panose="020F0502020204030204" pitchFamily="34" charset="0"/>
                </a:endParaRPr>
              </a:p>
              <a:p>
                <a:pPr algn="ctr"/>
                <a:endParaRPr lang="pt-BR" dirty="0">
                  <a:latin typeface="Calibri" panose="020F0502020204030204" pitchFamily="34" charset="0"/>
                  <a:cs typeface="Calibri" panose="020F0502020204030204" pitchFamily="34" charset="0"/>
                </a:endParaRPr>
              </a:p>
              <a:p>
                <a:pPr algn="ctr"/>
                <a:endParaRPr lang="pt-BR" dirty="0">
                  <a:latin typeface="Calibri" panose="020F0502020204030204" pitchFamily="34" charset="0"/>
                  <a:cs typeface="Calibri" panose="020F0502020204030204" pitchFamily="34" charset="0"/>
                </a:endParaRPr>
              </a:p>
            </p:txBody>
          </p:sp>
          <p:sp>
            <p:nvSpPr>
              <p:cNvPr id="10" name="CaixaDeTexto 9"/>
              <p:cNvSpPr txBox="1"/>
              <p:nvPr/>
            </p:nvSpPr>
            <p:spPr>
              <a:xfrm>
                <a:off x="3022093" y="4919707"/>
                <a:ext cx="1434768" cy="480131"/>
              </a:xfrm>
              <a:prstGeom prst="rect">
                <a:avLst/>
              </a:prstGeom>
              <a:noFill/>
            </p:spPr>
            <p:txBody>
              <a:bodyPr wrap="none" rtlCol="0">
                <a:spAutoFit/>
              </a:bodyPr>
              <a:lstStyle/>
              <a:p>
                <a:pPr algn="ctr"/>
                <a:r>
                  <a:rPr lang="pt-BR" dirty="0" err="1">
                    <a:latin typeface="Calibri" panose="020F0502020204030204" pitchFamily="34" charset="0"/>
                    <a:cs typeface="Calibri" panose="020F0502020204030204" pitchFamily="34" charset="0"/>
                  </a:rPr>
                  <a:t>Amino</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acids</a:t>
                </a:r>
                <a:endParaRPr lang="pt-BR" dirty="0">
                  <a:latin typeface="Calibri" panose="020F0502020204030204" pitchFamily="34" charset="0"/>
                  <a:cs typeface="Calibri" panose="020F0502020204030204" pitchFamily="34" charset="0"/>
                </a:endParaRPr>
              </a:p>
            </p:txBody>
          </p:sp>
          <p:sp>
            <p:nvSpPr>
              <p:cNvPr id="11" name="CaixaDeTexto 10"/>
              <p:cNvSpPr txBox="1"/>
              <p:nvPr/>
            </p:nvSpPr>
            <p:spPr>
              <a:xfrm>
                <a:off x="3044413" y="5486402"/>
                <a:ext cx="1509441" cy="480131"/>
              </a:xfrm>
              <a:prstGeom prst="rect">
                <a:avLst/>
              </a:prstGeom>
              <a:noFill/>
            </p:spPr>
            <p:txBody>
              <a:bodyPr wrap="none" rtlCol="0">
                <a:spAutoFit/>
              </a:bodyPr>
              <a:lstStyle/>
              <a:p>
                <a:pPr algn="ctr"/>
                <a:r>
                  <a:rPr lang="pt-BR" dirty="0" err="1">
                    <a:latin typeface="Calibri" panose="020F0502020204030204" pitchFamily="34" charset="0"/>
                    <a:cs typeface="Calibri" panose="020F0502020204030204" pitchFamily="34" charset="0"/>
                  </a:rPr>
                  <a:t>Shikimic</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acid</a:t>
                </a:r>
                <a:endParaRPr lang="pt-BR" dirty="0">
                  <a:latin typeface="Calibri" panose="020F0502020204030204" pitchFamily="34" charset="0"/>
                  <a:cs typeface="Calibri" panose="020F0502020204030204" pitchFamily="34" charset="0"/>
                </a:endParaRPr>
              </a:p>
            </p:txBody>
          </p:sp>
        </p:grpSp>
        <p:sp>
          <p:nvSpPr>
            <p:cNvPr id="31" name="Retângulo 30"/>
            <p:cNvSpPr/>
            <p:nvPr/>
          </p:nvSpPr>
          <p:spPr>
            <a:xfrm>
              <a:off x="2895600" y="2971800"/>
              <a:ext cx="1600200" cy="29718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pt-BR">
                <a:latin typeface="Calibri" panose="020F0502020204030204" pitchFamily="34" charset="0"/>
                <a:cs typeface="Calibri" panose="020F0502020204030204" pitchFamily="34" charset="0"/>
              </a:endParaRPr>
            </a:p>
          </p:txBody>
        </p:sp>
      </p:grpSp>
      <p:grpSp>
        <p:nvGrpSpPr>
          <p:cNvPr id="15" name="Grupo 35"/>
          <p:cNvGrpSpPr/>
          <p:nvPr/>
        </p:nvGrpSpPr>
        <p:grpSpPr>
          <a:xfrm>
            <a:off x="4114952" y="2161322"/>
            <a:ext cx="2430382" cy="3335392"/>
            <a:chOff x="4324970" y="2293391"/>
            <a:chExt cx="3129841" cy="4336009"/>
          </a:xfrm>
        </p:grpSpPr>
        <p:cxnSp>
          <p:nvCxnSpPr>
            <p:cNvPr id="13" name="Conector de seta reta 12"/>
            <p:cNvCxnSpPr>
              <a:cxnSpLocks/>
            </p:cNvCxnSpPr>
            <p:nvPr/>
          </p:nvCxnSpPr>
          <p:spPr>
            <a:xfrm>
              <a:off x="4324970" y="2293391"/>
              <a:ext cx="704230" cy="128800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7" name="CaixaDeTexto 16"/>
            <p:cNvSpPr txBox="1"/>
            <p:nvPr/>
          </p:nvSpPr>
          <p:spPr>
            <a:xfrm>
              <a:off x="5357462" y="3570529"/>
              <a:ext cx="1619028" cy="480132"/>
            </a:xfrm>
            <a:prstGeom prst="rect">
              <a:avLst/>
            </a:prstGeom>
            <a:noFill/>
          </p:spPr>
          <p:txBody>
            <a:bodyPr wrap="none" rtlCol="0">
              <a:spAutoFit/>
            </a:bodyPr>
            <a:lstStyle/>
            <a:p>
              <a:pPr algn="ctr"/>
              <a:r>
                <a:rPr lang="pt-BR" dirty="0" err="1">
                  <a:latin typeface="Calibri" panose="020F0502020204030204" pitchFamily="34" charset="0"/>
                  <a:cs typeface="Calibri" panose="020F0502020204030204" pitchFamily="34" charset="0"/>
                </a:rPr>
                <a:t>Polyketides</a:t>
              </a:r>
              <a:endParaRPr lang="pt-BR" dirty="0">
                <a:latin typeface="Calibri" panose="020F0502020204030204" pitchFamily="34" charset="0"/>
                <a:cs typeface="Calibri" panose="020F0502020204030204" pitchFamily="34" charset="0"/>
              </a:endParaRPr>
            </a:p>
          </p:txBody>
        </p:sp>
        <p:sp>
          <p:nvSpPr>
            <p:cNvPr id="18" name="CaixaDeTexto 17"/>
            <p:cNvSpPr txBox="1"/>
            <p:nvPr/>
          </p:nvSpPr>
          <p:spPr>
            <a:xfrm>
              <a:off x="5481227" y="4270144"/>
              <a:ext cx="1355371" cy="480132"/>
            </a:xfrm>
            <a:prstGeom prst="rect">
              <a:avLst/>
            </a:prstGeom>
            <a:noFill/>
          </p:spPr>
          <p:txBody>
            <a:bodyPr wrap="none" rtlCol="0">
              <a:spAutoFit/>
            </a:bodyPr>
            <a:lstStyle/>
            <a:p>
              <a:pPr algn="ctr"/>
              <a:r>
                <a:rPr lang="pt-BR" dirty="0">
                  <a:latin typeface="Calibri" panose="020F0502020204030204" pitchFamily="34" charset="0"/>
                  <a:cs typeface="Calibri" panose="020F0502020204030204" pitchFamily="34" charset="0"/>
                </a:rPr>
                <a:t>Terpenos</a:t>
              </a:r>
            </a:p>
          </p:txBody>
        </p:sp>
        <p:sp>
          <p:nvSpPr>
            <p:cNvPr id="19" name="CaixaDeTexto 18"/>
            <p:cNvSpPr txBox="1"/>
            <p:nvPr/>
          </p:nvSpPr>
          <p:spPr>
            <a:xfrm>
              <a:off x="5041988" y="4891346"/>
              <a:ext cx="2412823" cy="840230"/>
            </a:xfrm>
            <a:prstGeom prst="rect">
              <a:avLst/>
            </a:prstGeom>
            <a:noFill/>
          </p:spPr>
          <p:txBody>
            <a:bodyPr wrap="square" rtlCol="0">
              <a:spAutoFit/>
            </a:bodyPr>
            <a:lstStyle/>
            <a:p>
              <a:pPr algn="ctr"/>
              <a:r>
                <a:rPr lang="pt-BR" dirty="0" err="1">
                  <a:latin typeface="Calibri" panose="020F0502020204030204" pitchFamily="34" charset="0"/>
                  <a:cs typeface="Calibri" panose="020F0502020204030204" pitchFamily="34" charset="0"/>
                </a:rPr>
                <a:t>Cyclic</a:t>
              </a:r>
              <a:r>
                <a:rPr lang="pt-BR" dirty="0">
                  <a:latin typeface="Calibri" panose="020F0502020204030204" pitchFamily="34" charset="0"/>
                  <a:cs typeface="Calibri" panose="020F0502020204030204" pitchFamily="34" charset="0"/>
                </a:rPr>
                <a:t> </a:t>
              </a:r>
            </a:p>
            <a:p>
              <a:pPr algn="ctr"/>
              <a:r>
                <a:rPr lang="pt-BR" dirty="0" err="1">
                  <a:latin typeface="Calibri" panose="020F0502020204030204" pitchFamily="34" charset="0"/>
                  <a:cs typeface="Calibri" panose="020F0502020204030204" pitchFamily="34" charset="0"/>
                </a:rPr>
                <a:t>polypeptides</a:t>
              </a:r>
              <a:endParaRPr lang="pt-BR" dirty="0">
                <a:latin typeface="Calibri" panose="020F0502020204030204" pitchFamily="34" charset="0"/>
                <a:cs typeface="Calibri" panose="020F0502020204030204" pitchFamily="34" charset="0"/>
              </a:endParaRPr>
            </a:p>
          </p:txBody>
        </p:sp>
        <p:sp>
          <p:nvSpPr>
            <p:cNvPr id="20" name="CaixaDeTexto 19"/>
            <p:cNvSpPr txBox="1"/>
            <p:nvPr/>
          </p:nvSpPr>
          <p:spPr>
            <a:xfrm>
              <a:off x="5278513" y="5872647"/>
              <a:ext cx="1967624" cy="480132"/>
            </a:xfrm>
            <a:prstGeom prst="rect">
              <a:avLst/>
            </a:prstGeom>
            <a:noFill/>
          </p:spPr>
          <p:txBody>
            <a:bodyPr wrap="none" rtlCol="0">
              <a:spAutoFit/>
            </a:bodyPr>
            <a:lstStyle/>
            <a:p>
              <a:pPr algn="ctr"/>
              <a:r>
                <a:rPr lang="pt-BR" dirty="0" err="1">
                  <a:latin typeface="Calibri" panose="020F0502020204030204" pitchFamily="34" charset="0"/>
                  <a:cs typeface="Calibri" panose="020F0502020204030204" pitchFamily="34" charset="0"/>
                </a:rPr>
                <a:t>Phenolic</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acids</a:t>
              </a:r>
              <a:endParaRPr lang="pt-BR" dirty="0">
                <a:latin typeface="Calibri" panose="020F0502020204030204" pitchFamily="34" charset="0"/>
                <a:cs typeface="Calibri" panose="020F0502020204030204" pitchFamily="34" charset="0"/>
              </a:endParaRPr>
            </a:p>
          </p:txBody>
        </p:sp>
        <p:sp>
          <p:nvSpPr>
            <p:cNvPr id="34" name="Retângulo 33"/>
            <p:cNvSpPr/>
            <p:nvPr/>
          </p:nvSpPr>
          <p:spPr>
            <a:xfrm>
              <a:off x="5181600" y="3352800"/>
              <a:ext cx="2133600" cy="3276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pt-BR">
                <a:latin typeface="Calibri" panose="020F0502020204030204" pitchFamily="34" charset="0"/>
                <a:cs typeface="Calibri" panose="020F0502020204030204" pitchFamily="34" charset="0"/>
              </a:endParaRPr>
            </a:p>
          </p:txBody>
        </p:sp>
      </p:grpSp>
      <p:grpSp>
        <p:nvGrpSpPr>
          <p:cNvPr id="16" name="Grupo 36"/>
          <p:cNvGrpSpPr/>
          <p:nvPr/>
        </p:nvGrpSpPr>
        <p:grpSpPr>
          <a:xfrm>
            <a:off x="139696" y="2352020"/>
            <a:ext cx="2470831" cy="3081685"/>
            <a:chOff x="152400" y="2713107"/>
            <a:chExt cx="2676734" cy="4006190"/>
          </a:xfrm>
        </p:grpSpPr>
        <p:cxnSp>
          <p:nvCxnSpPr>
            <p:cNvPr id="21" name="Conector de seta reta 20"/>
            <p:cNvCxnSpPr>
              <a:cxnSpLocks/>
            </p:cNvCxnSpPr>
            <p:nvPr/>
          </p:nvCxnSpPr>
          <p:spPr>
            <a:xfrm flipH="1">
              <a:off x="1846407" y="2713107"/>
              <a:ext cx="982727" cy="140809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7" name="CaixaDeTexto 26"/>
            <p:cNvSpPr txBox="1"/>
            <p:nvPr/>
          </p:nvSpPr>
          <p:spPr>
            <a:xfrm>
              <a:off x="301774" y="3745469"/>
              <a:ext cx="1271113" cy="480132"/>
            </a:xfrm>
            <a:prstGeom prst="rect">
              <a:avLst/>
            </a:prstGeom>
            <a:noFill/>
          </p:spPr>
          <p:txBody>
            <a:bodyPr wrap="none" rtlCol="0">
              <a:spAutoFit/>
            </a:bodyPr>
            <a:lstStyle/>
            <a:p>
              <a:pPr algn="ctr"/>
              <a:r>
                <a:rPr lang="pt-BR" dirty="0" err="1">
                  <a:latin typeface="Calibri" panose="020F0502020204030204" pitchFamily="34" charset="0"/>
                  <a:cs typeface="Calibri" panose="020F0502020204030204" pitchFamily="34" charset="0"/>
                </a:rPr>
                <a:t>Fatty</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acids</a:t>
              </a:r>
              <a:endParaRPr lang="pt-BR" dirty="0">
                <a:latin typeface="Calibri" panose="020F0502020204030204" pitchFamily="34" charset="0"/>
                <a:cs typeface="Calibri" panose="020F0502020204030204" pitchFamily="34" charset="0"/>
              </a:endParaRPr>
            </a:p>
          </p:txBody>
        </p:sp>
        <p:sp>
          <p:nvSpPr>
            <p:cNvPr id="28" name="CaixaDeTexto 27"/>
            <p:cNvSpPr txBox="1"/>
            <p:nvPr/>
          </p:nvSpPr>
          <p:spPr>
            <a:xfrm>
              <a:off x="504376" y="4587167"/>
              <a:ext cx="889688" cy="480132"/>
            </a:xfrm>
            <a:prstGeom prst="rect">
              <a:avLst/>
            </a:prstGeom>
            <a:noFill/>
          </p:spPr>
          <p:txBody>
            <a:bodyPr wrap="none" rtlCol="0">
              <a:spAutoFit/>
            </a:bodyPr>
            <a:lstStyle/>
            <a:p>
              <a:pPr algn="ctr"/>
              <a:r>
                <a:rPr lang="pt-BR" dirty="0" err="1">
                  <a:latin typeface="Calibri" panose="020F0502020204030204" pitchFamily="34" charset="0"/>
                  <a:cs typeface="Calibri" panose="020F0502020204030204" pitchFamily="34" charset="0"/>
                </a:rPr>
                <a:t>Sterols</a:t>
              </a:r>
              <a:endParaRPr lang="pt-BR" dirty="0">
                <a:latin typeface="Calibri" panose="020F0502020204030204" pitchFamily="34" charset="0"/>
                <a:cs typeface="Calibri" panose="020F0502020204030204" pitchFamily="34" charset="0"/>
              </a:endParaRPr>
            </a:p>
          </p:txBody>
        </p:sp>
        <p:sp>
          <p:nvSpPr>
            <p:cNvPr id="29" name="CaixaDeTexto 28"/>
            <p:cNvSpPr txBox="1"/>
            <p:nvPr/>
          </p:nvSpPr>
          <p:spPr>
            <a:xfrm>
              <a:off x="417371" y="5269468"/>
              <a:ext cx="1035562" cy="480132"/>
            </a:xfrm>
            <a:prstGeom prst="rect">
              <a:avLst/>
            </a:prstGeom>
            <a:noFill/>
          </p:spPr>
          <p:txBody>
            <a:bodyPr wrap="none" rtlCol="0">
              <a:spAutoFit/>
            </a:bodyPr>
            <a:lstStyle/>
            <a:p>
              <a:pPr algn="ctr"/>
              <a:r>
                <a:rPr lang="pt-BR" dirty="0" err="1">
                  <a:latin typeface="Calibri" panose="020F0502020204030204" pitchFamily="34" charset="0"/>
                  <a:cs typeface="Calibri" panose="020F0502020204030204" pitchFamily="34" charset="0"/>
                </a:rPr>
                <a:t>Proteins</a:t>
              </a:r>
              <a:endParaRPr lang="pt-BR" dirty="0">
                <a:latin typeface="Calibri" panose="020F0502020204030204" pitchFamily="34" charset="0"/>
                <a:cs typeface="Calibri" panose="020F0502020204030204" pitchFamily="34" charset="0"/>
              </a:endParaRPr>
            </a:p>
          </p:txBody>
        </p:sp>
        <p:sp>
          <p:nvSpPr>
            <p:cNvPr id="30" name="CaixaDeTexto 29"/>
            <p:cNvSpPr txBox="1"/>
            <p:nvPr/>
          </p:nvSpPr>
          <p:spPr>
            <a:xfrm>
              <a:off x="243994" y="5879067"/>
              <a:ext cx="1410455" cy="840230"/>
            </a:xfrm>
            <a:prstGeom prst="rect">
              <a:avLst/>
            </a:prstGeom>
            <a:noFill/>
          </p:spPr>
          <p:txBody>
            <a:bodyPr wrap="none" rtlCol="0">
              <a:spAutoFit/>
            </a:bodyPr>
            <a:lstStyle/>
            <a:p>
              <a:pPr algn="ctr"/>
              <a:r>
                <a:rPr lang="pt-BR" dirty="0" err="1">
                  <a:latin typeface="Calibri" panose="020F0502020204030204" pitchFamily="34" charset="0"/>
                  <a:cs typeface="Calibri" panose="020F0502020204030204" pitchFamily="34" charset="0"/>
                </a:rPr>
                <a:t>Aromatic</a:t>
              </a:r>
              <a:endParaRPr lang="pt-BR" dirty="0">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amino acids</a:t>
              </a:r>
              <a:endParaRPr lang="pt-BR" dirty="0">
                <a:latin typeface="Calibri" panose="020F0502020204030204" pitchFamily="34" charset="0"/>
                <a:cs typeface="Calibri" panose="020F0502020204030204" pitchFamily="34" charset="0"/>
              </a:endParaRPr>
            </a:p>
          </p:txBody>
        </p:sp>
        <p:sp>
          <p:nvSpPr>
            <p:cNvPr id="35" name="Retângulo 34"/>
            <p:cNvSpPr/>
            <p:nvPr/>
          </p:nvSpPr>
          <p:spPr>
            <a:xfrm>
              <a:off x="152400" y="3505200"/>
              <a:ext cx="1600200" cy="3124200"/>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pt-BR">
                <a:latin typeface="Calibri" panose="020F0502020204030204" pitchFamily="34" charset="0"/>
                <a:cs typeface="Calibri" panose="020F0502020204030204" pitchFamily="34" charset="0"/>
              </a:endParaRPr>
            </a:p>
          </p:txBody>
        </p:sp>
      </p:grpSp>
      <p:pic>
        <p:nvPicPr>
          <p:cNvPr id="14338" name="Picture 2" descr="Imagem relacionada"/>
          <p:cNvPicPr>
            <a:picLocks noChangeAspect="1" noChangeArrowheads="1"/>
          </p:cNvPicPr>
          <p:nvPr/>
        </p:nvPicPr>
        <p:blipFill>
          <a:blip r:embed="rId4" cstate="print"/>
          <a:srcRect/>
          <a:stretch>
            <a:fillRect/>
          </a:stretch>
        </p:blipFill>
        <p:spPr bwMode="auto">
          <a:xfrm>
            <a:off x="8015572" y="967155"/>
            <a:ext cx="2464859" cy="1923097"/>
          </a:xfrm>
          <a:prstGeom prst="rect">
            <a:avLst/>
          </a:prstGeom>
          <a:noFill/>
        </p:spPr>
      </p:pic>
      <p:cxnSp>
        <p:nvCxnSpPr>
          <p:cNvPr id="43" name="Conector de seta reta 20">
            <a:extLst>
              <a:ext uri="{FF2B5EF4-FFF2-40B4-BE49-F238E27FC236}">
                <a16:creationId xmlns:a16="http://schemas.microsoft.com/office/drawing/2014/main" xmlns="" id="{6329425A-FAD7-4694-9B24-A895DBD0FA5C}"/>
              </a:ext>
            </a:extLst>
          </p:cNvPr>
          <p:cNvCxnSpPr>
            <a:cxnSpLocks/>
          </p:cNvCxnSpPr>
          <p:nvPr/>
        </p:nvCxnSpPr>
        <p:spPr>
          <a:xfrm flipH="1">
            <a:off x="1670332" y="2967993"/>
            <a:ext cx="907133" cy="10831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4" name="Conector de seta reta 20">
            <a:extLst>
              <a:ext uri="{FF2B5EF4-FFF2-40B4-BE49-F238E27FC236}">
                <a16:creationId xmlns:a16="http://schemas.microsoft.com/office/drawing/2014/main" xmlns="" id="{B0DE877D-1C45-4A6D-BC81-3F589D35118D}"/>
              </a:ext>
            </a:extLst>
          </p:cNvPr>
          <p:cNvCxnSpPr>
            <a:cxnSpLocks/>
          </p:cNvCxnSpPr>
          <p:nvPr/>
        </p:nvCxnSpPr>
        <p:spPr>
          <a:xfrm flipH="1">
            <a:off x="1673758" y="3451203"/>
            <a:ext cx="907133" cy="10831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5" name="Conector de seta reta 20">
            <a:extLst>
              <a:ext uri="{FF2B5EF4-FFF2-40B4-BE49-F238E27FC236}">
                <a16:creationId xmlns:a16="http://schemas.microsoft.com/office/drawing/2014/main" xmlns="" id="{EC6DF8B3-C90B-40EA-A3E8-598510844E2B}"/>
              </a:ext>
            </a:extLst>
          </p:cNvPr>
          <p:cNvCxnSpPr>
            <a:cxnSpLocks/>
          </p:cNvCxnSpPr>
          <p:nvPr/>
        </p:nvCxnSpPr>
        <p:spPr>
          <a:xfrm flipH="1">
            <a:off x="1662328" y="3961542"/>
            <a:ext cx="907133" cy="10831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7" name="Conector de seta reta 12">
            <a:extLst>
              <a:ext uri="{FF2B5EF4-FFF2-40B4-BE49-F238E27FC236}">
                <a16:creationId xmlns:a16="http://schemas.microsoft.com/office/drawing/2014/main" xmlns="" id="{5ED8A7D3-A58B-4D7D-B815-7A8A2E434339}"/>
              </a:ext>
            </a:extLst>
          </p:cNvPr>
          <p:cNvCxnSpPr>
            <a:cxnSpLocks/>
          </p:cNvCxnSpPr>
          <p:nvPr/>
        </p:nvCxnSpPr>
        <p:spPr>
          <a:xfrm>
            <a:off x="4154548" y="2792566"/>
            <a:ext cx="546848" cy="99077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8" name="Conector de seta reta 12">
            <a:extLst>
              <a:ext uri="{FF2B5EF4-FFF2-40B4-BE49-F238E27FC236}">
                <a16:creationId xmlns:a16="http://schemas.microsoft.com/office/drawing/2014/main" xmlns="" id="{A3ABFB14-F306-4E18-A62F-D1E20695A96B}"/>
              </a:ext>
            </a:extLst>
          </p:cNvPr>
          <p:cNvCxnSpPr>
            <a:cxnSpLocks/>
          </p:cNvCxnSpPr>
          <p:nvPr/>
        </p:nvCxnSpPr>
        <p:spPr>
          <a:xfrm>
            <a:off x="4193700" y="3390399"/>
            <a:ext cx="546848" cy="99077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9" name="Conector de seta reta 12">
            <a:extLst>
              <a:ext uri="{FF2B5EF4-FFF2-40B4-BE49-F238E27FC236}">
                <a16:creationId xmlns:a16="http://schemas.microsoft.com/office/drawing/2014/main" xmlns="" id="{7FD0401D-A504-496A-A167-F02C77CAF5CC}"/>
              </a:ext>
            </a:extLst>
          </p:cNvPr>
          <p:cNvCxnSpPr>
            <a:cxnSpLocks/>
          </p:cNvCxnSpPr>
          <p:nvPr/>
        </p:nvCxnSpPr>
        <p:spPr>
          <a:xfrm>
            <a:off x="4179666" y="3922034"/>
            <a:ext cx="546848" cy="99077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Autofit/>
          </a:bodyPr>
          <a:lstStyle/>
          <a:p>
            <a:r>
              <a:rPr lang="pt-BR" sz="3600" dirty="0" smtClean="0"/>
              <a:t>Major </a:t>
            </a:r>
            <a:r>
              <a:rPr lang="pt-BR" sz="3600" dirty="0" err="1" smtClean="0"/>
              <a:t>mycotoxigenic</a:t>
            </a:r>
            <a:r>
              <a:rPr lang="pt-BR" sz="3600" dirty="0" smtClean="0"/>
              <a:t> </a:t>
            </a:r>
            <a:r>
              <a:rPr lang="pt-BR" sz="3600" dirty="0" err="1" smtClean="0"/>
              <a:t>moulds</a:t>
            </a:r>
            <a:r>
              <a:rPr lang="pt-BR" sz="3600" dirty="0" smtClean="0"/>
              <a:t> </a:t>
            </a:r>
            <a:r>
              <a:rPr lang="pt-BR" sz="3600" dirty="0" err="1" smtClean="0"/>
              <a:t>and</a:t>
            </a:r>
            <a:r>
              <a:rPr lang="pt-BR" sz="3600" dirty="0" smtClean="0"/>
              <a:t> </a:t>
            </a:r>
            <a:r>
              <a:rPr lang="pt-BR" sz="3600" dirty="0" err="1" smtClean="0"/>
              <a:t>mycotoxins</a:t>
            </a:r>
            <a:r>
              <a:rPr lang="pt-BR" sz="3600" dirty="0" smtClean="0"/>
              <a:t> in </a:t>
            </a:r>
            <a:r>
              <a:rPr lang="pt-BR" sz="3600" dirty="0" err="1" smtClean="0"/>
              <a:t>grain</a:t>
            </a:r>
            <a:r>
              <a:rPr lang="pt-BR" sz="3600" dirty="0" smtClean="0"/>
              <a:t> </a:t>
            </a:r>
            <a:r>
              <a:rPr lang="pt-BR" sz="3600" dirty="0" err="1" smtClean="0"/>
              <a:t>cereals</a:t>
            </a:r>
            <a:endParaRPr lang="pt-BR" sz="3600" dirty="0"/>
          </a:p>
        </p:txBody>
      </p:sp>
      <p:graphicFrame>
        <p:nvGraphicFramePr>
          <p:cNvPr id="6" name="Espaço Reservado para Conteúdo 5"/>
          <p:cNvGraphicFramePr>
            <a:graphicFrameLocks noGrp="1"/>
          </p:cNvGraphicFramePr>
          <p:nvPr>
            <p:ph idx="1"/>
            <p:extLst>
              <p:ext uri="{D42A27DB-BD31-4B8C-83A1-F6EECF244321}">
                <p14:modId xmlns:p14="http://schemas.microsoft.com/office/powerpoint/2010/main" val="3690328617"/>
              </p:ext>
            </p:extLst>
          </p:nvPr>
        </p:nvGraphicFramePr>
        <p:xfrm>
          <a:off x="457200" y="1569720"/>
          <a:ext cx="9969565" cy="4663440"/>
        </p:xfrm>
        <a:graphic>
          <a:graphicData uri="http://schemas.openxmlformats.org/drawingml/2006/table">
            <a:tbl>
              <a:tblPr firstRow="1" bandRow="1">
                <a:tableStyleId>{5C22544A-7EE6-4342-B048-85BDC9FD1C3A}</a:tableStyleId>
              </a:tblPr>
              <a:tblGrid>
                <a:gridCol w="2468563">
                  <a:extLst>
                    <a:ext uri="{9D8B030D-6E8A-4147-A177-3AD203B41FA5}">
                      <a16:colId xmlns:a16="http://schemas.microsoft.com/office/drawing/2014/main" xmlns="" val="20000"/>
                    </a:ext>
                  </a:extLst>
                </a:gridCol>
                <a:gridCol w="5032439">
                  <a:extLst>
                    <a:ext uri="{9D8B030D-6E8A-4147-A177-3AD203B41FA5}">
                      <a16:colId xmlns:a16="http://schemas.microsoft.com/office/drawing/2014/main" xmlns="" val="20001"/>
                    </a:ext>
                  </a:extLst>
                </a:gridCol>
                <a:gridCol w="2468563">
                  <a:extLst>
                    <a:ext uri="{9D8B030D-6E8A-4147-A177-3AD203B41FA5}">
                      <a16:colId xmlns:a16="http://schemas.microsoft.com/office/drawing/2014/main" xmlns="" val="20002"/>
                    </a:ext>
                  </a:extLst>
                </a:gridCol>
              </a:tblGrid>
              <a:tr h="370840">
                <a:tc>
                  <a:txBody>
                    <a:bodyPr/>
                    <a:lstStyle/>
                    <a:p>
                      <a:r>
                        <a:rPr lang="pt-BR" sz="2400" dirty="0" err="1" smtClean="0"/>
                        <a:t>Mycotoxin</a:t>
                      </a:r>
                      <a:r>
                        <a:rPr lang="pt-BR" sz="2400" baseline="0" dirty="0" smtClean="0"/>
                        <a:t> </a:t>
                      </a:r>
                      <a:endParaRPr lang="pt-BR" sz="2400" dirty="0"/>
                    </a:p>
                  </a:txBody>
                  <a:tcPr/>
                </a:tc>
                <a:tc>
                  <a:txBody>
                    <a:bodyPr/>
                    <a:lstStyle/>
                    <a:p>
                      <a:pPr algn="ctr"/>
                      <a:r>
                        <a:rPr lang="pt-BR" sz="2400" dirty="0" err="1" smtClean="0"/>
                        <a:t>Mould</a:t>
                      </a:r>
                      <a:r>
                        <a:rPr lang="pt-BR" sz="2400" dirty="0" smtClean="0"/>
                        <a:t> </a:t>
                      </a:r>
                      <a:r>
                        <a:rPr lang="pt-BR" sz="2400" dirty="0" err="1" smtClean="0"/>
                        <a:t>species</a:t>
                      </a:r>
                      <a:endParaRPr lang="pt-BR" sz="2400" dirty="0"/>
                    </a:p>
                  </a:txBody>
                  <a:tcPr/>
                </a:tc>
                <a:tc>
                  <a:txBody>
                    <a:bodyPr/>
                    <a:lstStyle/>
                    <a:p>
                      <a:pPr algn="ctr"/>
                      <a:r>
                        <a:rPr lang="pt-BR" sz="2400" dirty="0" err="1" smtClean="0"/>
                        <a:t>Source</a:t>
                      </a:r>
                      <a:endParaRPr lang="pt-BR" sz="2400" dirty="0"/>
                    </a:p>
                  </a:txBody>
                  <a:tcPr/>
                </a:tc>
                <a:extLst>
                  <a:ext uri="{0D108BD9-81ED-4DB2-BD59-A6C34878D82A}">
                    <a16:rowId xmlns:a16="http://schemas.microsoft.com/office/drawing/2014/main" xmlns="" val="10000"/>
                  </a:ext>
                </a:extLst>
              </a:tr>
              <a:tr h="370840">
                <a:tc>
                  <a:txBody>
                    <a:bodyPr/>
                    <a:lstStyle/>
                    <a:p>
                      <a:r>
                        <a:rPr lang="pt-BR" sz="2400" dirty="0" err="1" smtClean="0"/>
                        <a:t>Aflatoxin</a:t>
                      </a:r>
                      <a:r>
                        <a:rPr lang="pt-BR" sz="2400" baseline="0" dirty="0" smtClean="0"/>
                        <a:t> B1; (M1); B2; G1 </a:t>
                      </a:r>
                      <a:r>
                        <a:rPr lang="pt-BR" sz="2400" baseline="0" dirty="0" err="1" smtClean="0"/>
                        <a:t>and</a:t>
                      </a:r>
                      <a:r>
                        <a:rPr lang="pt-BR" sz="2400" baseline="0" dirty="0" smtClean="0"/>
                        <a:t> G2 </a:t>
                      </a:r>
                      <a:endParaRPr lang="pt-BR" sz="2400" dirty="0"/>
                    </a:p>
                  </a:txBody>
                  <a:tcPr/>
                </a:tc>
                <a:tc>
                  <a:txBody>
                    <a:bodyPr/>
                    <a:lstStyle/>
                    <a:p>
                      <a:pPr algn="ctr"/>
                      <a:r>
                        <a:rPr lang="pt-BR" sz="2400" i="1" dirty="0" err="1" smtClean="0"/>
                        <a:t>Aspergillus</a:t>
                      </a:r>
                      <a:r>
                        <a:rPr lang="pt-BR" sz="2400" i="1" dirty="0" smtClean="0"/>
                        <a:t> </a:t>
                      </a:r>
                      <a:r>
                        <a:rPr lang="pt-BR" sz="2400" i="1" dirty="0" err="1" smtClean="0"/>
                        <a:t>flavus</a:t>
                      </a:r>
                      <a:r>
                        <a:rPr lang="pt-BR" sz="2400" i="1" dirty="0" smtClean="0"/>
                        <a:t>, A. </a:t>
                      </a:r>
                      <a:r>
                        <a:rPr lang="pt-BR" sz="2400" i="1" dirty="0" err="1" smtClean="0"/>
                        <a:t>parasicutes</a:t>
                      </a:r>
                      <a:endParaRPr lang="pt-BR" sz="2400" i="1" dirty="0"/>
                    </a:p>
                  </a:txBody>
                  <a:tcPr/>
                </a:tc>
                <a:tc>
                  <a:txBody>
                    <a:bodyPr/>
                    <a:lstStyle/>
                    <a:p>
                      <a:pPr algn="ctr"/>
                      <a:r>
                        <a:rPr lang="pt-BR" sz="2400" dirty="0" smtClean="0"/>
                        <a:t>Field </a:t>
                      </a:r>
                      <a:r>
                        <a:rPr lang="pt-BR" sz="2400" dirty="0" err="1" smtClean="0"/>
                        <a:t>and</a:t>
                      </a:r>
                      <a:r>
                        <a:rPr lang="pt-BR" sz="2400" baseline="0" dirty="0" smtClean="0"/>
                        <a:t> </a:t>
                      </a:r>
                      <a:r>
                        <a:rPr lang="pt-BR" sz="2400" baseline="0" dirty="0" err="1" smtClean="0"/>
                        <a:t>Storage</a:t>
                      </a:r>
                      <a:endParaRPr lang="pt-BR" sz="2400" dirty="0"/>
                    </a:p>
                  </a:txBody>
                  <a:tcPr/>
                </a:tc>
                <a:extLst>
                  <a:ext uri="{0D108BD9-81ED-4DB2-BD59-A6C34878D82A}">
                    <a16:rowId xmlns:a16="http://schemas.microsoft.com/office/drawing/2014/main" xmlns="" val="10001"/>
                  </a:ext>
                </a:extLst>
              </a:tr>
              <a:tr h="370840">
                <a:tc>
                  <a:txBody>
                    <a:bodyPr/>
                    <a:lstStyle/>
                    <a:p>
                      <a:r>
                        <a:rPr lang="pt-BR" sz="2400" dirty="0" err="1" smtClean="0"/>
                        <a:t>Fumonisins</a:t>
                      </a:r>
                      <a:r>
                        <a:rPr lang="pt-BR" sz="2400" dirty="0" smtClean="0"/>
                        <a:t> B1 </a:t>
                      </a:r>
                      <a:r>
                        <a:rPr lang="pt-BR" sz="2400" dirty="0" err="1" smtClean="0"/>
                        <a:t>and</a:t>
                      </a:r>
                      <a:r>
                        <a:rPr lang="pt-BR" sz="2400" dirty="0" smtClean="0"/>
                        <a:t> B2 </a:t>
                      </a:r>
                      <a:endParaRPr lang="pt-BR" sz="2400" dirty="0"/>
                    </a:p>
                  </a:txBody>
                  <a:tcPr/>
                </a:tc>
                <a:tc>
                  <a:txBody>
                    <a:bodyPr/>
                    <a:lstStyle/>
                    <a:p>
                      <a:pPr algn="ctr"/>
                      <a:r>
                        <a:rPr lang="pt-BR" sz="2400" i="1" dirty="0" err="1" smtClean="0"/>
                        <a:t>Fusarium</a:t>
                      </a:r>
                      <a:r>
                        <a:rPr lang="pt-BR" sz="2400" i="1" dirty="0" smtClean="0"/>
                        <a:t> </a:t>
                      </a:r>
                      <a:r>
                        <a:rPr lang="pt-BR" sz="2400" i="1" dirty="0" err="1" smtClean="0"/>
                        <a:t>verticillioides</a:t>
                      </a:r>
                      <a:r>
                        <a:rPr lang="pt-BR" sz="2400" i="1" dirty="0" smtClean="0"/>
                        <a:t>,</a:t>
                      </a:r>
                    </a:p>
                    <a:p>
                      <a:pPr algn="ctr"/>
                      <a:r>
                        <a:rPr lang="pt-BR" sz="2400" i="1" dirty="0" smtClean="0"/>
                        <a:t> F. </a:t>
                      </a:r>
                      <a:r>
                        <a:rPr lang="pt-BR" sz="2400" i="1" dirty="0" err="1" smtClean="0"/>
                        <a:t>proliferatum</a:t>
                      </a:r>
                      <a:endParaRPr lang="pt-BR" sz="2400" i="1" dirty="0"/>
                    </a:p>
                  </a:txBody>
                  <a:tcPr/>
                </a:tc>
                <a:tc>
                  <a:txBody>
                    <a:bodyPr/>
                    <a:lstStyle/>
                    <a:p>
                      <a:pPr algn="ctr"/>
                      <a:r>
                        <a:rPr lang="pt-BR" sz="2400" dirty="0" smtClean="0"/>
                        <a:t>Field</a:t>
                      </a:r>
                      <a:endParaRPr lang="pt-BR" sz="2400" dirty="0"/>
                    </a:p>
                  </a:txBody>
                  <a:tcPr/>
                </a:tc>
                <a:extLst>
                  <a:ext uri="{0D108BD9-81ED-4DB2-BD59-A6C34878D82A}">
                    <a16:rowId xmlns:a16="http://schemas.microsoft.com/office/drawing/2014/main" xmlns="" val="10002"/>
                  </a:ext>
                </a:extLst>
              </a:tr>
              <a:tr h="370840">
                <a:tc>
                  <a:txBody>
                    <a:bodyPr/>
                    <a:lstStyle/>
                    <a:p>
                      <a:r>
                        <a:rPr lang="pt-BR" sz="2400" dirty="0" err="1" smtClean="0"/>
                        <a:t>Zearalenone</a:t>
                      </a:r>
                      <a:endParaRPr lang="pt-BR" sz="2400" dirty="0"/>
                    </a:p>
                  </a:txBody>
                  <a:tcPr/>
                </a:tc>
                <a:tc>
                  <a:txBody>
                    <a:bodyPr/>
                    <a:lstStyle/>
                    <a:p>
                      <a:pPr algn="ctr"/>
                      <a:r>
                        <a:rPr lang="pt-BR" sz="2400" i="1" dirty="0" smtClean="0"/>
                        <a:t>F. </a:t>
                      </a:r>
                      <a:r>
                        <a:rPr lang="pt-BR" sz="2400" i="1" dirty="0" err="1" smtClean="0"/>
                        <a:t>graminearum</a:t>
                      </a:r>
                      <a:r>
                        <a:rPr lang="pt-BR" sz="2400" i="1" dirty="0" smtClean="0"/>
                        <a:t>, F. </a:t>
                      </a:r>
                      <a:r>
                        <a:rPr lang="pt-BR" sz="2400" i="1" dirty="0" err="1" smtClean="0"/>
                        <a:t>culmorum</a:t>
                      </a:r>
                      <a:endParaRPr lang="pt-BR" sz="2400" i="1" dirty="0"/>
                    </a:p>
                  </a:txBody>
                  <a:tcPr/>
                </a:tc>
                <a:tc>
                  <a:txBody>
                    <a:bodyPr/>
                    <a:lstStyle/>
                    <a:p>
                      <a:pPr algn="ctr"/>
                      <a:r>
                        <a:rPr lang="pt-BR" sz="2400" dirty="0" smtClean="0"/>
                        <a:t>Field</a:t>
                      </a:r>
                      <a:endParaRPr lang="pt-BR" sz="2400" dirty="0"/>
                    </a:p>
                  </a:txBody>
                  <a:tcPr/>
                </a:tc>
                <a:extLst>
                  <a:ext uri="{0D108BD9-81ED-4DB2-BD59-A6C34878D82A}">
                    <a16:rowId xmlns:a16="http://schemas.microsoft.com/office/drawing/2014/main" xmlns="" val="10003"/>
                  </a:ext>
                </a:extLst>
              </a:tr>
              <a:tr h="370840">
                <a:tc>
                  <a:txBody>
                    <a:bodyPr/>
                    <a:lstStyle/>
                    <a:p>
                      <a:r>
                        <a:rPr lang="pt-BR" sz="2400" dirty="0" err="1" smtClean="0"/>
                        <a:t>Ochratoxin</a:t>
                      </a:r>
                      <a:r>
                        <a:rPr lang="pt-BR" sz="2400" dirty="0" smtClean="0"/>
                        <a:t> A</a:t>
                      </a:r>
                      <a:endParaRPr lang="pt-BR" sz="2400" dirty="0"/>
                    </a:p>
                  </a:txBody>
                  <a:tcPr/>
                </a:tc>
                <a:tc>
                  <a:txBody>
                    <a:bodyPr/>
                    <a:lstStyle/>
                    <a:p>
                      <a:pPr algn="ctr"/>
                      <a:r>
                        <a:rPr lang="pt-BR" sz="2400" i="1" dirty="0" smtClean="0"/>
                        <a:t>A. </a:t>
                      </a:r>
                      <a:r>
                        <a:rPr lang="pt-BR" sz="2400" i="1" dirty="0" err="1" smtClean="0"/>
                        <a:t>ochraceus</a:t>
                      </a:r>
                      <a:r>
                        <a:rPr lang="pt-BR" sz="2400" i="1" dirty="0" smtClean="0"/>
                        <a:t>, </a:t>
                      </a:r>
                      <a:r>
                        <a:rPr lang="pt-BR" sz="2400" i="1" dirty="0" err="1" smtClean="0"/>
                        <a:t>Penicillium</a:t>
                      </a:r>
                      <a:r>
                        <a:rPr lang="pt-BR" sz="2400" i="1" dirty="0" smtClean="0"/>
                        <a:t> </a:t>
                      </a:r>
                      <a:r>
                        <a:rPr lang="pt-BR" sz="2400" i="1" dirty="0" err="1" smtClean="0"/>
                        <a:t>verrucosum</a:t>
                      </a:r>
                      <a:endParaRPr lang="pt-BR" sz="2400" i="1" dirty="0"/>
                    </a:p>
                  </a:txBody>
                  <a:tcPr/>
                </a:tc>
                <a:tc>
                  <a:txBody>
                    <a:bodyPr/>
                    <a:lstStyle/>
                    <a:p>
                      <a:pPr algn="ctr"/>
                      <a:r>
                        <a:rPr lang="pt-BR" sz="2400" dirty="0" smtClean="0"/>
                        <a:t>Field </a:t>
                      </a:r>
                      <a:r>
                        <a:rPr lang="pt-BR" sz="2400" dirty="0" err="1" smtClean="0"/>
                        <a:t>and</a:t>
                      </a:r>
                      <a:r>
                        <a:rPr lang="pt-BR" sz="2400" dirty="0" smtClean="0"/>
                        <a:t> </a:t>
                      </a:r>
                      <a:r>
                        <a:rPr lang="pt-BR" sz="2400" dirty="0" err="1" smtClean="0"/>
                        <a:t>Storage</a:t>
                      </a:r>
                      <a:endParaRPr lang="pt-BR" sz="2400" dirty="0"/>
                    </a:p>
                  </a:txBody>
                  <a:tcPr/>
                </a:tc>
                <a:extLst>
                  <a:ext uri="{0D108BD9-81ED-4DB2-BD59-A6C34878D82A}">
                    <a16:rowId xmlns:a16="http://schemas.microsoft.com/office/drawing/2014/main" xmlns="" val="10004"/>
                  </a:ext>
                </a:extLst>
              </a:tr>
              <a:tr h="370840">
                <a:tc>
                  <a:txBody>
                    <a:bodyPr/>
                    <a:lstStyle/>
                    <a:p>
                      <a:r>
                        <a:rPr lang="pt-BR" sz="2400" dirty="0" err="1" smtClean="0"/>
                        <a:t>Roquefortin</a:t>
                      </a:r>
                      <a:r>
                        <a:rPr lang="pt-BR" sz="2400" baseline="0" dirty="0" smtClean="0"/>
                        <a:t> C</a:t>
                      </a:r>
                      <a:endParaRPr lang="pt-BR" sz="2400" dirty="0"/>
                    </a:p>
                  </a:txBody>
                  <a:tcPr/>
                </a:tc>
                <a:tc>
                  <a:txBody>
                    <a:bodyPr/>
                    <a:lstStyle/>
                    <a:p>
                      <a:pPr algn="ctr"/>
                      <a:r>
                        <a:rPr lang="pt-BR" sz="2400" i="1" dirty="0" smtClean="0"/>
                        <a:t>P. </a:t>
                      </a:r>
                      <a:r>
                        <a:rPr lang="pt-BR" sz="2400" i="1" dirty="0" err="1" smtClean="0"/>
                        <a:t>roqueforti</a:t>
                      </a:r>
                      <a:r>
                        <a:rPr lang="pt-BR" sz="2400" i="1" dirty="0" smtClean="0"/>
                        <a:t>, P. </a:t>
                      </a:r>
                      <a:r>
                        <a:rPr lang="pt-BR" sz="2400" i="1" dirty="0" err="1" smtClean="0"/>
                        <a:t>paneum</a:t>
                      </a:r>
                      <a:endParaRPr lang="pt-BR" sz="2400" i="1" dirty="0"/>
                    </a:p>
                  </a:txBody>
                  <a:tcPr/>
                </a:tc>
                <a:tc>
                  <a:txBody>
                    <a:bodyPr/>
                    <a:lstStyle/>
                    <a:p>
                      <a:pPr algn="ctr"/>
                      <a:r>
                        <a:rPr lang="pt-BR" sz="2400" dirty="0" err="1" smtClean="0"/>
                        <a:t>Storage</a:t>
                      </a:r>
                      <a:r>
                        <a:rPr lang="pt-BR" sz="2400" dirty="0" smtClean="0"/>
                        <a:t> (</a:t>
                      </a:r>
                      <a:r>
                        <a:rPr lang="pt-BR" sz="2400" dirty="0" err="1" smtClean="0"/>
                        <a:t>silage</a:t>
                      </a:r>
                      <a:r>
                        <a:rPr lang="pt-BR" sz="2400" dirty="0" smtClean="0"/>
                        <a:t>)</a:t>
                      </a:r>
                      <a:endParaRPr lang="pt-BR" sz="2400" dirty="0"/>
                    </a:p>
                  </a:txBody>
                  <a:tcPr/>
                </a:tc>
                <a:extLst>
                  <a:ext uri="{0D108BD9-81ED-4DB2-BD59-A6C34878D82A}">
                    <a16:rowId xmlns:a16="http://schemas.microsoft.com/office/drawing/2014/main" xmlns="" val="10005"/>
                  </a:ext>
                </a:extLst>
              </a:tr>
              <a:tr h="370840">
                <a:tc>
                  <a:txBody>
                    <a:bodyPr/>
                    <a:lstStyle/>
                    <a:p>
                      <a:r>
                        <a:rPr lang="pt-BR" sz="2400" dirty="0" err="1" smtClean="0"/>
                        <a:t>Fumigaclavines</a:t>
                      </a:r>
                      <a:endParaRPr lang="pt-BR" sz="2400" dirty="0"/>
                    </a:p>
                  </a:txBody>
                  <a:tcPr/>
                </a:tc>
                <a:tc>
                  <a:txBody>
                    <a:bodyPr/>
                    <a:lstStyle/>
                    <a:p>
                      <a:pPr algn="ctr"/>
                      <a:r>
                        <a:rPr lang="pt-BR" sz="2400" i="1" dirty="0" smtClean="0"/>
                        <a:t>A. </a:t>
                      </a:r>
                      <a:r>
                        <a:rPr lang="pt-BR" sz="2400" i="1" dirty="0" err="1" smtClean="0"/>
                        <a:t>fumigatus</a:t>
                      </a:r>
                      <a:endParaRPr lang="pt-BR" sz="2400" i="1" dirty="0"/>
                    </a:p>
                  </a:txBody>
                  <a:tcPr/>
                </a:tc>
                <a:tc>
                  <a:txBody>
                    <a:bodyPr/>
                    <a:lstStyle/>
                    <a:p>
                      <a:pPr algn="ctr"/>
                      <a:r>
                        <a:rPr lang="pt-BR" sz="2400" dirty="0" err="1" smtClean="0"/>
                        <a:t>Storage</a:t>
                      </a:r>
                      <a:r>
                        <a:rPr lang="pt-BR" sz="2400" dirty="0" smtClean="0"/>
                        <a:t> (</a:t>
                      </a:r>
                      <a:r>
                        <a:rPr lang="pt-BR" sz="2400" dirty="0" err="1" smtClean="0"/>
                        <a:t>silage</a:t>
                      </a:r>
                      <a:r>
                        <a:rPr lang="pt-BR" sz="2400" dirty="0" smtClean="0"/>
                        <a:t>)</a:t>
                      </a:r>
                      <a:endParaRPr lang="pt-BR" sz="2400" dirty="0"/>
                    </a:p>
                  </a:txBody>
                  <a:tcPr/>
                </a:tc>
                <a:extLst>
                  <a:ext uri="{0D108BD9-81ED-4DB2-BD59-A6C34878D82A}">
                    <a16:rowId xmlns:a16="http://schemas.microsoft.com/office/drawing/2014/main" xmlns="" val="10006"/>
                  </a:ext>
                </a:extLst>
              </a:tr>
            </a:tbl>
          </a:graphicData>
        </a:graphic>
      </p:graphicFrame>
      <p:sp>
        <p:nvSpPr>
          <p:cNvPr id="7" name="Retângulo 6"/>
          <p:cNvSpPr/>
          <p:nvPr/>
        </p:nvSpPr>
        <p:spPr>
          <a:xfrm>
            <a:off x="8077200" y="6172200"/>
            <a:ext cx="2082621" cy="369332"/>
          </a:xfrm>
          <a:prstGeom prst="rect">
            <a:avLst/>
          </a:prstGeom>
        </p:spPr>
        <p:txBody>
          <a:bodyPr wrap="none">
            <a:spAutoFit/>
          </a:bodyPr>
          <a:lstStyle/>
          <a:p>
            <a:r>
              <a:rPr lang="pt-BR" dirty="0" smtClean="0"/>
              <a:t>(</a:t>
            </a:r>
            <a:r>
              <a:rPr lang="pt-BR" dirty="0" err="1" smtClean="0"/>
              <a:t>adapted</a:t>
            </a:r>
            <a:r>
              <a:rPr lang="pt-BR" dirty="0" smtClean="0"/>
              <a:t> </a:t>
            </a:r>
            <a:r>
              <a:rPr lang="pt-BR" dirty="0" err="1" smtClean="0"/>
              <a:t>Driehuis</a:t>
            </a:r>
            <a:r>
              <a:rPr lang="pt-BR" dirty="0" smtClean="0"/>
              <a:t>)</a:t>
            </a:r>
            <a:endParaRPr lang="pt-BR" dirty="0"/>
          </a:p>
        </p:txBody>
      </p:sp>
    </p:spTree>
    <p:extLst>
      <p:ext uri="{BB962C8B-B14F-4D97-AF65-F5344CB8AC3E}">
        <p14:creationId xmlns:p14="http://schemas.microsoft.com/office/powerpoint/2010/main" val="21287836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28" name="Text Box 1043"/>
          <p:cNvSpPr txBox="1">
            <a:spLocks noChangeArrowheads="1"/>
          </p:cNvSpPr>
          <p:nvPr/>
        </p:nvSpPr>
        <p:spPr bwMode="auto">
          <a:xfrm>
            <a:off x="734888" y="1052014"/>
            <a:ext cx="9144000" cy="457200"/>
          </a:xfrm>
          <a:prstGeom prst="rect">
            <a:avLst/>
          </a:prstGeom>
          <a:noFill/>
          <a:ln>
            <a:noFill/>
          </a:ln>
        </p:spPr>
        <p:txBody>
          <a:bodyPr>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defRPr>
            </a:lvl1pPr>
            <a:lvl2pPr marL="742950" indent="-285750">
              <a:spcBef>
                <a:spcPct val="20000"/>
              </a:spcBef>
              <a:buClr>
                <a:schemeClr val="tx1"/>
              </a:buClr>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2"/>
              </a:buClr>
              <a:buSzPct val="65000"/>
              <a:buFont typeface="Monotype Sorts" pitchFamily="2" charset="2"/>
              <a:buChar char="n"/>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lgn="ctr">
              <a:spcBef>
                <a:spcPct val="50000"/>
              </a:spcBef>
              <a:buClrTx/>
              <a:buSzTx/>
              <a:buFontTx/>
              <a:buNone/>
            </a:pPr>
            <a:r>
              <a:rPr lang="pt-BR" altLang="pt-BR" sz="2400" dirty="0" err="1" smtClean="0"/>
              <a:t>Silage</a:t>
            </a:r>
            <a:r>
              <a:rPr lang="pt-BR" altLang="pt-BR" sz="2400" dirty="0" smtClean="0"/>
              <a:t> </a:t>
            </a:r>
            <a:r>
              <a:rPr lang="pt-BR" altLang="pt-BR" sz="2400" dirty="0" err="1" smtClean="0"/>
              <a:t>Fermentation</a:t>
            </a:r>
            <a:r>
              <a:rPr lang="pt-BR" altLang="pt-BR" sz="2400" dirty="0" smtClean="0"/>
              <a:t> – </a:t>
            </a:r>
            <a:r>
              <a:rPr lang="pt-BR" altLang="pt-BR" sz="2400" dirty="0" err="1" smtClean="0"/>
              <a:t>Results</a:t>
            </a:r>
            <a:r>
              <a:rPr lang="pt-BR" altLang="pt-BR" sz="2400" dirty="0" smtClean="0"/>
              <a:t> </a:t>
            </a:r>
            <a:r>
              <a:rPr lang="pt-BR" altLang="pt-BR" sz="2400" dirty="0" err="1" smtClean="0"/>
              <a:t>interpretation</a:t>
            </a:r>
            <a:endParaRPr lang="pt-BR" altLang="pt-BR" sz="2400" dirty="0"/>
          </a:p>
        </p:txBody>
      </p:sp>
      <p:pic>
        <p:nvPicPr>
          <p:cNvPr id="19" name="Picture 2" descr="https://www.esalq.usp.br/comunicaesalq/sites/default/files/04-Esalq-Vertical-Digit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6253" y="98769"/>
            <a:ext cx="1016807" cy="85933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4"/>
          <a:stretch>
            <a:fillRect/>
          </a:stretch>
        </p:blipFill>
        <p:spPr>
          <a:xfrm>
            <a:off x="914400" y="2094360"/>
            <a:ext cx="8964489" cy="2669280"/>
          </a:xfrm>
          <a:prstGeom prst="rect">
            <a:avLst/>
          </a:prstGeom>
        </p:spPr>
      </p:pic>
      <p:sp>
        <p:nvSpPr>
          <p:cNvPr id="6" name="Text Box 1043"/>
          <p:cNvSpPr txBox="1">
            <a:spLocks noChangeArrowheads="1"/>
          </p:cNvSpPr>
          <p:nvPr/>
        </p:nvSpPr>
        <p:spPr bwMode="auto">
          <a:xfrm>
            <a:off x="6494512" y="6356859"/>
            <a:ext cx="3384376" cy="369332"/>
          </a:xfrm>
          <a:prstGeom prst="rect">
            <a:avLst/>
          </a:prstGeom>
          <a:noFill/>
          <a:ln>
            <a:noFill/>
          </a:ln>
        </p:spPr>
        <p:txBody>
          <a:bodyPr wrap="square">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defRPr>
            </a:lvl1pPr>
            <a:lvl2pPr marL="742950" indent="-285750">
              <a:spcBef>
                <a:spcPct val="20000"/>
              </a:spcBef>
              <a:buClr>
                <a:schemeClr val="tx1"/>
              </a:buClr>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2"/>
              </a:buClr>
              <a:buSzPct val="65000"/>
              <a:buFont typeface="Monotype Sorts" pitchFamily="2" charset="2"/>
              <a:buChar char="n"/>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lgn="ctr">
              <a:spcBef>
                <a:spcPct val="50000"/>
              </a:spcBef>
              <a:buClrTx/>
              <a:buSzTx/>
              <a:buFontTx/>
              <a:buNone/>
            </a:pPr>
            <a:r>
              <a:rPr lang="pt-BR" altLang="pt-BR" sz="1800" dirty="0" err="1"/>
              <a:t>Limin</a:t>
            </a:r>
            <a:r>
              <a:rPr lang="pt-BR" altLang="pt-BR" sz="1800" dirty="0"/>
              <a:t> Kung Jr et al, 2017 (JDS)</a:t>
            </a:r>
          </a:p>
        </p:txBody>
      </p:sp>
    </p:spTree>
    <p:extLst>
      <p:ext uri="{BB962C8B-B14F-4D97-AF65-F5344CB8AC3E}">
        <p14:creationId xmlns:p14="http://schemas.microsoft.com/office/powerpoint/2010/main" val="13650956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9D47DA45-F72F-4857-8DB6-C89560333FF0}"/>
              </a:ext>
            </a:extLst>
          </p:cNvPr>
          <p:cNvGrpSpPr/>
          <p:nvPr/>
        </p:nvGrpSpPr>
        <p:grpSpPr>
          <a:xfrm>
            <a:off x="2" y="15436"/>
            <a:ext cx="10972799" cy="1186180"/>
            <a:chOff x="36004" y="626326"/>
            <a:chExt cx="9143999" cy="838200"/>
          </a:xfrm>
        </p:grpSpPr>
        <p:sp>
          <p:nvSpPr>
            <p:cNvPr id="20" name="Retângulo 5">
              <a:extLst>
                <a:ext uri="{FF2B5EF4-FFF2-40B4-BE49-F238E27FC236}">
                  <a16:creationId xmlns:a16="http://schemas.microsoft.com/office/drawing/2014/main" xmlns="" id="{BCEEF94F-484D-41BE-B7B9-E9ABFF4A1532}"/>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21" name="Imagem 8" descr="logo-esalq.gif">
              <a:extLst>
                <a:ext uri="{FF2B5EF4-FFF2-40B4-BE49-F238E27FC236}">
                  <a16:creationId xmlns:a16="http://schemas.microsoft.com/office/drawing/2014/main" xmlns="" id="{071C3918-E540-42A9-BF7A-BB33509239F8}"/>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 descr="C:\Users\Joao Daniel\Downloads\QCF_USA.jpg">
              <a:extLst>
                <a:ext uri="{FF2B5EF4-FFF2-40B4-BE49-F238E27FC236}">
                  <a16:creationId xmlns:a16="http://schemas.microsoft.com/office/drawing/2014/main" xmlns="" id="{9270D1F7-6390-4FFC-8970-58E4F2AEEF62}"/>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4" name="Título 6"/>
          <p:cNvSpPr>
            <a:spLocks noGrp="1"/>
          </p:cNvSpPr>
          <p:nvPr>
            <p:ph type="title"/>
          </p:nvPr>
        </p:nvSpPr>
        <p:spPr>
          <a:xfrm>
            <a:off x="949896" y="160699"/>
            <a:ext cx="8640960" cy="1143000"/>
          </a:xfrm>
        </p:spPr>
        <p:txBody>
          <a:bodyPr>
            <a:noAutofit/>
          </a:bodyPr>
          <a:lstStyle/>
          <a:p>
            <a:r>
              <a:rPr lang="en-US" sz="3400" dirty="0">
                <a:solidFill>
                  <a:schemeClr val="bg1"/>
                </a:solidFill>
                <a:latin typeface="Calibri" panose="020F0502020204030204" pitchFamily="34" charset="0"/>
                <a:cs typeface="Calibri" panose="020F0502020204030204" pitchFamily="34" charset="0"/>
              </a:rPr>
              <a:t>Effect of environment on </a:t>
            </a:r>
            <a:r>
              <a:rPr lang="en-US" sz="3400" dirty="0" err="1">
                <a:solidFill>
                  <a:schemeClr val="bg1"/>
                </a:solidFill>
                <a:latin typeface="Calibri" panose="020F0502020204030204" pitchFamily="34" charset="0"/>
                <a:cs typeface="Calibri" panose="020F0502020204030204" pitchFamily="34" charset="0"/>
              </a:rPr>
              <a:t>fumonisin</a:t>
            </a:r>
            <a:r>
              <a:rPr lang="en-US" sz="3400" dirty="0">
                <a:solidFill>
                  <a:schemeClr val="bg1"/>
                </a:solidFill>
                <a:latin typeface="Calibri" panose="020F0502020204030204" pitchFamily="34" charset="0"/>
                <a:cs typeface="Calibri" panose="020F0502020204030204" pitchFamily="34" charset="0"/>
              </a:rPr>
              <a:t> concentration in HMC</a:t>
            </a:r>
          </a:p>
        </p:txBody>
      </p:sp>
      <p:sp>
        <p:nvSpPr>
          <p:cNvPr id="3" name="Espaço Reservado para Conteúdo 2"/>
          <p:cNvSpPr>
            <a:spLocks noGrp="1"/>
          </p:cNvSpPr>
          <p:nvPr>
            <p:ph sz="half" idx="1"/>
          </p:nvPr>
        </p:nvSpPr>
        <p:spPr>
          <a:xfrm>
            <a:off x="-21871" y="1471490"/>
            <a:ext cx="5556738" cy="3481510"/>
          </a:xfrm>
        </p:spPr>
        <p:txBody>
          <a:bodyPr/>
          <a:lstStyle/>
          <a:p>
            <a:r>
              <a:rPr lang="pt-BR" sz="2200" dirty="0" err="1">
                <a:latin typeface="Calibri" panose="020F0502020204030204" pitchFamily="34" charset="0"/>
                <a:cs typeface="Calibri" panose="020F0502020204030204" pitchFamily="34" charset="0"/>
              </a:rPr>
              <a:t>Fumonisins</a:t>
            </a:r>
            <a:endParaRPr lang="pt-BR" sz="2200" dirty="0">
              <a:latin typeface="Calibri" panose="020F0502020204030204" pitchFamily="34" charset="0"/>
              <a:cs typeface="Calibri" panose="020F0502020204030204" pitchFamily="34" charset="0"/>
            </a:endParaRPr>
          </a:p>
          <a:p>
            <a:pPr lvl="1"/>
            <a:r>
              <a:rPr lang="pt-BR" sz="2200" dirty="0">
                <a:latin typeface="Calibri" panose="020F0502020204030204" pitchFamily="34" charset="0"/>
                <a:cs typeface="Calibri" panose="020F0502020204030204" pitchFamily="34" charset="0"/>
              </a:rPr>
              <a:t>F. moniliforme </a:t>
            </a:r>
            <a:r>
              <a:rPr lang="pt-BR" sz="2200" dirty="0" err="1">
                <a:latin typeface="Calibri" panose="020F0502020204030204" pitchFamily="34" charset="0"/>
                <a:cs typeface="Calibri" panose="020F0502020204030204" pitchFamily="34" charset="0"/>
              </a:rPr>
              <a:t>and</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graminearum</a:t>
            </a:r>
            <a:endParaRPr lang="pt-BR" sz="2200" dirty="0">
              <a:latin typeface="Calibri" panose="020F0502020204030204" pitchFamily="34" charset="0"/>
              <a:cs typeface="Calibri" panose="020F0502020204030204" pitchFamily="34" charset="0"/>
            </a:endParaRPr>
          </a:p>
          <a:p>
            <a:pPr lvl="1"/>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Ear</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Rot</a:t>
            </a:r>
            <a:r>
              <a:rPr lang="pt-BR" sz="2200" dirty="0">
                <a:latin typeface="Calibri" panose="020F0502020204030204" pitchFamily="34" charset="0"/>
                <a:cs typeface="Calibri" panose="020F0502020204030204" pitchFamily="34" charset="0"/>
              </a:rPr>
              <a:t> )</a:t>
            </a:r>
          </a:p>
        </p:txBody>
      </p:sp>
      <p:sp>
        <p:nvSpPr>
          <p:cNvPr id="7" name="Espaço Reservado para Conteúdo 6"/>
          <p:cNvSpPr>
            <a:spLocks noGrp="1"/>
          </p:cNvSpPr>
          <p:nvPr>
            <p:ph sz="half" idx="2"/>
          </p:nvPr>
        </p:nvSpPr>
        <p:spPr>
          <a:xfrm>
            <a:off x="5612869" y="1501778"/>
            <a:ext cx="5276617" cy="2051538"/>
          </a:xfrm>
        </p:spPr>
        <p:txBody>
          <a:bodyPr/>
          <a:lstStyle/>
          <a:p>
            <a:r>
              <a:rPr lang="pt-BR" sz="2200" dirty="0">
                <a:latin typeface="Calibri" panose="020F0502020204030204" pitchFamily="34" charset="0"/>
                <a:cs typeface="Calibri" panose="020F0502020204030204" pitchFamily="34" charset="0"/>
              </a:rPr>
              <a:t>48.6% </a:t>
            </a:r>
            <a:r>
              <a:rPr lang="pt-BR" sz="2200" dirty="0" err="1">
                <a:latin typeface="Calibri" panose="020F0502020204030204" pitchFamily="34" charset="0"/>
                <a:cs typeface="Calibri" panose="020F0502020204030204" pitchFamily="34" charset="0"/>
              </a:rPr>
              <a:t>of</a:t>
            </a:r>
            <a:r>
              <a:rPr lang="pt-BR" sz="2200" dirty="0">
                <a:latin typeface="Calibri" panose="020F0502020204030204" pitchFamily="34" charset="0"/>
                <a:cs typeface="Calibri" panose="020F0502020204030204" pitchFamily="34" charset="0"/>
              </a:rPr>
              <a:t> WPCS </a:t>
            </a:r>
            <a:r>
              <a:rPr lang="pt-BR" sz="2200" dirty="0" err="1">
                <a:latin typeface="Calibri" panose="020F0502020204030204" pitchFamily="34" charset="0"/>
                <a:cs typeface="Calibri" panose="020F0502020204030204" pitchFamily="34" charset="0"/>
              </a:rPr>
              <a:t>silages</a:t>
            </a:r>
            <a:r>
              <a:rPr lang="pt-BR" sz="2200" dirty="0">
                <a:latin typeface="Calibri" panose="020F0502020204030204" pitchFamily="34" charset="0"/>
                <a:cs typeface="Calibri" panose="020F0502020204030204" pitchFamily="34" charset="0"/>
              </a:rPr>
              <a:t> in </a:t>
            </a:r>
            <a:r>
              <a:rPr lang="pt-BR" sz="2200" dirty="0" err="1">
                <a:latin typeface="Calibri" panose="020F0502020204030204" pitchFamily="34" charset="0"/>
                <a:cs typeface="Calibri" panose="020F0502020204030204" pitchFamily="34" charset="0"/>
              </a:rPr>
              <a:t>Brazil</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were</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contaminated</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with</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Fumonisin</a:t>
            </a:r>
            <a:r>
              <a:rPr lang="pt-BR" sz="2200" dirty="0">
                <a:latin typeface="Calibri" panose="020F0502020204030204" pitchFamily="34" charset="0"/>
                <a:cs typeface="Calibri" panose="020F0502020204030204" pitchFamily="34" charset="0"/>
              </a:rPr>
              <a:t> B1 (Schmidt et al., 2015) </a:t>
            </a:r>
          </a:p>
          <a:p>
            <a:pPr lvl="1">
              <a:buNone/>
            </a:pPr>
            <a:endParaRPr lang="pt-BR" sz="2200" dirty="0">
              <a:latin typeface="Calibri" panose="020F0502020204030204" pitchFamily="34" charset="0"/>
              <a:cs typeface="Calibri" panose="020F0502020204030204"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351692" y="3135925"/>
            <a:ext cx="2461846" cy="1521365"/>
          </a:xfrm>
          <a:prstGeom prst="rect">
            <a:avLst/>
          </a:prstGeom>
          <a:noFill/>
          <a:ln w="9525">
            <a:noFill/>
            <a:miter lim="800000"/>
            <a:headEnd/>
            <a:tailEnd/>
          </a:ln>
        </p:spPr>
      </p:pic>
      <p:sp>
        <p:nvSpPr>
          <p:cNvPr id="11" name="CaixaDeTexto 10"/>
          <p:cNvSpPr txBox="1"/>
          <p:nvPr/>
        </p:nvSpPr>
        <p:spPr>
          <a:xfrm>
            <a:off x="226699" y="6269676"/>
            <a:ext cx="3369974" cy="338554"/>
          </a:xfrm>
          <a:prstGeom prst="rect">
            <a:avLst/>
          </a:prstGeom>
          <a:noFill/>
        </p:spPr>
        <p:txBody>
          <a:bodyPr wrap="square" rtlCol="0">
            <a:spAutoFit/>
          </a:bodyPr>
          <a:lstStyle/>
          <a:p>
            <a:r>
              <a:rPr lang="pt-BR" sz="1600" dirty="0">
                <a:latin typeface="Calibri" panose="020F0502020204030204" pitchFamily="34" charset="0"/>
                <a:cs typeface="Calibri" panose="020F0502020204030204" pitchFamily="34" charset="0"/>
              </a:rPr>
              <a:t>Picture: Von Pinho</a:t>
            </a:r>
          </a:p>
        </p:txBody>
      </p:sp>
      <p:pic>
        <p:nvPicPr>
          <p:cNvPr id="1034" name="Picture 10"/>
          <p:cNvPicPr>
            <a:picLocks noChangeAspect="1" noChangeArrowheads="1"/>
          </p:cNvPicPr>
          <p:nvPr/>
        </p:nvPicPr>
        <p:blipFill>
          <a:blip r:embed="rId5" cstate="print"/>
          <a:srcRect/>
          <a:stretch>
            <a:fillRect/>
          </a:stretch>
        </p:blipFill>
        <p:spPr bwMode="auto">
          <a:xfrm>
            <a:off x="2246435" y="4132385"/>
            <a:ext cx="2325566" cy="1811925"/>
          </a:xfrm>
          <a:prstGeom prst="rect">
            <a:avLst/>
          </a:prstGeom>
          <a:noFill/>
          <a:ln w="9525">
            <a:noFill/>
            <a:miter lim="800000"/>
            <a:headEnd/>
            <a:tailEnd/>
          </a:ln>
        </p:spPr>
      </p:pic>
      <p:grpSp>
        <p:nvGrpSpPr>
          <p:cNvPr id="2" name="Group 1">
            <a:extLst>
              <a:ext uri="{FF2B5EF4-FFF2-40B4-BE49-F238E27FC236}">
                <a16:creationId xmlns:a16="http://schemas.microsoft.com/office/drawing/2014/main" xmlns="" id="{66B8D680-085B-4347-916B-8853BDF638C3}"/>
              </a:ext>
            </a:extLst>
          </p:cNvPr>
          <p:cNvGrpSpPr/>
          <p:nvPr/>
        </p:nvGrpSpPr>
        <p:grpSpPr>
          <a:xfrm>
            <a:off x="5985803" y="3839309"/>
            <a:ext cx="4846320" cy="2051538"/>
            <a:chOff x="4988169" y="3839309"/>
            <a:chExt cx="4038600" cy="2051538"/>
          </a:xfrm>
        </p:grpSpPr>
        <p:sp>
          <p:nvSpPr>
            <p:cNvPr id="13" name="Espaço Reservado para Conteúdo 6"/>
            <p:cNvSpPr txBox="1">
              <a:spLocks/>
            </p:cNvSpPr>
            <p:nvPr/>
          </p:nvSpPr>
          <p:spPr>
            <a:xfrm>
              <a:off x="4988169" y="3839309"/>
              <a:ext cx="4038600" cy="2051538"/>
            </a:xfrm>
            <a:prstGeom prst="rect">
              <a:avLst/>
            </a:prstGeom>
          </p:spPr>
          <p:txBody>
            <a:bodyPr vert="horz" lIns="70338" tIns="35169" rIns="70338" bIns="35169" rtlCol="0">
              <a:noAutofit/>
            </a:bodyPr>
            <a:lstStyle/>
            <a:p>
              <a:pPr marL="263759" indent="-263759" algn="ctr" defTabSz="703356">
                <a:spcBef>
                  <a:spcPct val="20000"/>
                </a:spcBef>
                <a:defRPr/>
              </a:pPr>
              <a:r>
                <a:rPr lang="en-US" sz="2400" b="1" dirty="0">
                  <a:latin typeface="Calibri" panose="020F0502020204030204" pitchFamily="34" charset="0"/>
                  <a:cs typeface="Calibri" panose="020F0502020204030204" pitchFamily="34" charset="0"/>
                </a:rPr>
                <a:t>Integrated management</a:t>
              </a:r>
            </a:p>
            <a:p>
              <a:pPr marL="263759" indent="-263759" algn="ctr" defTabSz="703356">
                <a:spcBef>
                  <a:spcPct val="20000"/>
                </a:spcBef>
                <a:defRPr/>
              </a:pPr>
              <a:r>
                <a:rPr lang="en-US" sz="2400" dirty="0">
                  <a:latin typeface="Calibri" panose="020F0502020204030204" pitchFamily="34" charset="0"/>
                  <a:cs typeface="Calibri" panose="020F0502020204030204" pitchFamily="34" charset="0"/>
                </a:rPr>
                <a:t>Hybrids resistance</a:t>
              </a:r>
            </a:p>
            <a:p>
              <a:pPr marL="263759" indent="-263759" algn="ctr" defTabSz="703356">
                <a:spcBef>
                  <a:spcPct val="20000"/>
                </a:spcBef>
                <a:defRPr/>
              </a:pPr>
              <a:r>
                <a:rPr lang="en-US" sz="2400" dirty="0">
                  <a:latin typeface="Calibri" panose="020F0502020204030204" pitchFamily="34" charset="0"/>
                  <a:cs typeface="Calibri" panose="020F0502020204030204" pitchFamily="34" charset="0"/>
                </a:rPr>
                <a:t>Rotating</a:t>
              </a:r>
            </a:p>
            <a:p>
              <a:pPr marL="263759" indent="-263759" algn="ctr" defTabSz="703356">
                <a:spcBef>
                  <a:spcPct val="20000"/>
                </a:spcBef>
                <a:defRPr/>
              </a:pPr>
              <a:r>
                <a:rPr lang="en-US" sz="2400" dirty="0">
                  <a:latin typeface="Calibri" panose="020F0502020204030204" pitchFamily="34" charset="0"/>
                  <a:cs typeface="Calibri" panose="020F0502020204030204" pitchFamily="34" charset="0"/>
                </a:rPr>
                <a:t>Insect control</a:t>
              </a:r>
            </a:p>
            <a:p>
              <a:pPr marL="263759" indent="-263759" algn="ctr" defTabSz="703356">
                <a:spcBef>
                  <a:spcPct val="20000"/>
                </a:spcBef>
                <a:defRPr/>
              </a:pPr>
              <a:r>
                <a:rPr lang="en-US" sz="2400" dirty="0">
                  <a:latin typeface="Calibri" panose="020F0502020204030204" pitchFamily="34" charset="0"/>
                  <a:cs typeface="Calibri" panose="020F0502020204030204" pitchFamily="34" charset="0"/>
                </a:rPr>
                <a:t>Fungicides</a:t>
              </a:r>
            </a:p>
            <a:p>
              <a:pPr marL="263759" indent="-263759" defTabSz="703356">
                <a:spcBef>
                  <a:spcPct val="20000"/>
                </a:spcBef>
                <a:defRPr/>
              </a:pPr>
              <a:endParaRPr lang="en-US" sz="2400" dirty="0">
                <a:latin typeface="Calibri" panose="020F0502020204030204" pitchFamily="34" charset="0"/>
                <a:cs typeface="Calibri" panose="020F0502020204030204" pitchFamily="34" charset="0"/>
              </a:endParaRPr>
            </a:p>
            <a:p>
              <a:pPr marL="571477" lvl="1" indent="-219799" defTabSz="703356">
                <a:spcBef>
                  <a:spcPct val="20000"/>
                </a:spcBef>
                <a:defRPr/>
              </a:pPr>
              <a:endParaRPr lang="en-US" sz="2400" dirty="0">
                <a:latin typeface="Calibri" panose="020F0502020204030204" pitchFamily="34" charset="0"/>
                <a:cs typeface="Calibri" panose="020F0502020204030204" pitchFamily="34" charset="0"/>
              </a:endParaRPr>
            </a:p>
          </p:txBody>
        </p:sp>
        <p:cxnSp>
          <p:nvCxnSpPr>
            <p:cNvPr id="15" name="Conector de seta reta 14"/>
            <p:cNvCxnSpPr/>
            <p:nvPr/>
          </p:nvCxnSpPr>
          <p:spPr>
            <a:xfrm>
              <a:off x="5451231" y="4437112"/>
              <a:ext cx="35169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6" name="Conector de seta reta 15"/>
            <p:cNvCxnSpPr/>
            <p:nvPr/>
          </p:nvCxnSpPr>
          <p:spPr>
            <a:xfrm>
              <a:off x="5978769" y="4933302"/>
              <a:ext cx="35169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Conector de seta reta 16"/>
            <p:cNvCxnSpPr/>
            <p:nvPr/>
          </p:nvCxnSpPr>
          <p:spPr>
            <a:xfrm>
              <a:off x="5802923" y="5358740"/>
              <a:ext cx="35169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8" name="Conector de seta reta 17"/>
            <p:cNvCxnSpPr/>
            <p:nvPr/>
          </p:nvCxnSpPr>
          <p:spPr>
            <a:xfrm>
              <a:off x="5815607" y="5788269"/>
              <a:ext cx="35169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3FD37F6E-CD32-458F-ABD8-C406D8235BEA}"/>
              </a:ext>
            </a:extLst>
          </p:cNvPr>
          <p:cNvGrpSpPr/>
          <p:nvPr/>
        </p:nvGrpSpPr>
        <p:grpSpPr>
          <a:xfrm>
            <a:off x="2" y="15436"/>
            <a:ext cx="10972799" cy="1113204"/>
            <a:chOff x="36004" y="626326"/>
            <a:chExt cx="9143999" cy="838200"/>
          </a:xfrm>
        </p:grpSpPr>
        <p:sp>
          <p:nvSpPr>
            <p:cNvPr id="21" name="Retângulo 5">
              <a:extLst>
                <a:ext uri="{FF2B5EF4-FFF2-40B4-BE49-F238E27FC236}">
                  <a16:creationId xmlns:a16="http://schemas.microsoft.com/office/drawing/2014/main" xmlns="" id="{3F33A56C-E786-4E03-B7DC-EE384236F9EB}"/>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22" name="Imagem 8" descr="logo-esalq.gif">
              <a:extLst>
                <a:ext uri="{FF2B5EF4-FFF2-40B4-BE49-F238E27FC236}">
                  <a16:creationId xmlns:a16="http://schemas.microsoft.com/office/drawing/2014/main" xmlns="" id="{E67F9F22-F0BB-423E-B2D0-844DE315BBE2}"/>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 descr="C:\Users\Joao Daniel\Downloads\QCF_USA.jpg">
              <a:extLst>
                <a:ext uri="{FF2B5EF4-FFF2-40B4-BE49-F238E27FC236}">
                  <a16:creationId xmlns:a16="http://schemas.microsoft.com/office/drawing/2014/main" xmlns="" id="{6857A799-00DA-4F94-A245-91F32F2D3B29}"/>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7" name="Título 6"/>
          <p:cNvSpPr>
            <a:spLocks noGrp="1"/>
          </p:cNvSpPr>
          <p:nvPr>
            <p:ph type="title"/>
          </p:nvPr>
        </p:nvSpPr>
        <p:spPr>
          <a:xfrm>
            <a:off x="805880" y="173505"/>
            <a:ext cx="9114224" cy="879231"/>
          </a:xfrm>
        </p:spPr>
        <p:txBody>
          <a:bodyPr>
            <a:noAutofit/>
          </a:bodyPr>
          <a:lstStyle/>
          <a:p>
            <a:r>
              <a:rPr lang="en-US" sz="3400" dirty="0">
                <a:solidFill>
                  <a:schemeClr val="bg1"/>
                </a:solidFill>
                <a:latin typeface="Calibri" panose="020F0502020204030204" pitchFamily="34" charset="0"/>
                <a:cs typeface="Calibri" panose="020F0502020204030204" pitchFamily="34" charset="0"/>
              </a:rPr>
              <a:t>Effect of ensiling on </a:t>
            </a:r>
            <a:r>
              <a:rPr lang="en-US" sz="3400" dirty="0" err="1">
                <a:solidFill>
                  <a:schemeClr val="bg1"/>
                </a:solidFill>
                <a:latin typeface="Calibri" panose="020F0502020204030204" pitchFamily="34" charset="0"/>
                <a:cs typeface="Calibri" panose="020F0502020204030204" pitchFamily="34" charset="0"/>
              </a:rPr>
              <a:t>fumonisin</a:t>
            </a:r>
            <a:r>
              <a:rPr lang="en-US" sz="3400" dirty="0">
                <a:solidFill>
                  <a:schemeClr val="bg1"/>
                </a:solidFill>
                <a:latin typeface="Calibri" panose="020F0502020204030204" pitchFamily="34" charset="0"/>
                <a:cs typeface="Calibri" panose="020F0502020204030204" pitchFamily="34" charset="0"/>
              </a:rPr>
              <a:t> concentration in HMC</a:t>
            </a:r>
          </a:p>
        </p:txBody>
      </p:sp>
      <p:pic>
        <p:nvPicPr>
          <p:cNvPr id="1027" name="Picture 3"/>
          <p:cNvPicPr>
            <a:picLocks noGrp="1" noChangeAspect="1" noChangeArrowheads="1"/>
          </p:cNvPicPr>
          <p:nvPr>
            <p:ph idx="1"/>
          </p:nvPr>
        </p:nvPicPr>
        <p:blipFill>
          <a:blip r:embed="rId4" cstate="print"/>
          <a:srcRect/>
          <a:stretch>
            <a:fillRect/>
          </a:stretch>
        </p:blipFill>
        <p:spPr bwMode="auto">
          <a:xfrm>
            <a:off x="1" y="1787769"/>
            <a:ext cx="4776224" cy="2520462"/>
          </a:xfrm>
          <a:prstGeom prst="rect">
            <a:avLst/>
          </a:prstGeom>
          <a:noFill/>
          <a:ln w="9525">
            <a:noFill/>
            <a:miter lim="800000"/>
            <a:headEnd/>
            <a:tailEnd/>
          </a:ln>
        </p:spPr>
      </p:pic>
      <p:sp>
        <p:nvSpPr>
          <p:cNvPr id="10" name="CaixaDeTexto 9"/>
          <p:cNvSpPr txBox="1"/>
          <p:nvPr/>
        </p:nvSpPr>
        <p:spPr>
          <a:xfrm>
            <a:off x="143215" y="4321581"/>
            <a:ext cx="4695113" cy="584775"/>
          </a:xfrm>
          <a:prstGeom prst="rect">
            <a:avLst/>
          </a:prstGeom>
          <a:noFill/>
        </p:spPr>
        <p:txBody>
          <a:bodyPr wrap="square" rtlCol="0">
            <a:spAutoFit/>
          </a:bodyPr>
          <a:lstStyle/>
          <a:p>
            <a:r>
              <a:rPr lang="pt-BR" sz="1600" dirty="0" err="1">
                <a:latin typeface="Calibri" panose="020F0502020204030204" pitchFamily="34" charset="0"/>
                <a:cs typeface="Calibri" panose="020F0502020204030204" pitchFamily="34" charset="0"/>
              </a:rPr>
              <a:t>Evolution</a:t>
            </a:r>
            <a:r>
              <a:rPr lang="pt-BR" sz="1600" dirty="0">
                <a:latin typeface="Calibri" panose="020F0502020204030204" pitchFamily="34" charset="0"/>
                <a:cs typeface="Calibri" panose="020F0502020204030204" pitchFamily="34" charset="0"/>
              </a:rPr>
              <a:t> </a:t>
            </a:r>
            <a:r>
              <a:rPr lang="pt-BR" sz="1600" dirty="0" err="1">
                <a:latin typeface="Calibri" panose="020F0502020204030204" pitchFamily="34" charset="0"/>
                <a:cs typeface="Calibri" panose="020F0502020204030204" pitchFamily="34" charset="0"/>
              </a:rPr>
              <a:t>of</a:t>
            </a:r>
            <a:r>
              <a:rPr lang="pt-BR" sz="1600" dirty="0">
                <a:latin typeface="Calibri" panose="020F0502020204030204" pitchFamily="34" charset="0"/>
                <a:cs typeface="Calibri" panose="020F0502020204030204" pitchFamily="34" charset="0"/>
              </a:rPr>
              <a:t> </a:t>
            </a:r>
            <a:r>
              <a:rPr lang="pt-BR" sz="1600" dirty="0" err="1">
                <a:latin typeface="Calibri" panose="020F0502020204030204" pitchFamily="34" charset="0"/>
                <a:cs typeface="Calibri" panose="020F0502020204030204" pitchFamily="34" charset="0"/>
              </a:rPr>
              <a:t>free</a:t>
            </a:r>
            <a:r>
              <a:rPr lang="pt-BR" sz="1600" dirty="0">
                <a:latin typeface="Calibri" panose="020F0502020204030204" pitchFamily="34" charset="0"/>
                <a:cs typeface="Calibri" panose="020F0502020204030204" pitchFamily="34" charset="0"/>
              </a:rPr>
              <a:t> FB1 </a:t>
            </a:r>
            <a:r>
              <a:rPr lang="pt-BR" sz="1600" dirty="0" err="1">
                <a:latin typeface="Calibri" panose="020F0502020204030204" pitchFamily="34" charset="0"/>
                <a:cs typeface="Calibri" panose="020F0502020204030204" pitchFamily="34" charset="0"/>
              </a:rPr>
              <a:t>concentration</a:t>
            </a:r>
            <a:endParaRPr lang="pt-BR" sz="1600" dirty="0">
              <a:latin typeface="Calibri" panose="020F0502020204030204" pitchFamily="34" charset="0"/>
              <a:cs typeface="Calibri" panose="020F0502020204030204" pitchFamily="34" charset="0"/>
            </a:endParaRPr>
          </a:p>
          <a:p>
            <a:r>
              <a:rPr lang="pt-BR" sz="1600" dirty="0">
                <a:latin typeface="Calibri" panose="020F0502020204030204" pitchFamily="34" charset="0"/>
                <a:cs typeface="Calibri" panose="020F0502020204030204" pitchFamily="34" charset="0"/>
              </a:rPr>
              <a:t> </a:t>
            </a:r>
            <a:r>
              <a:rPr lang="pt-BR" sz="1600" dirty="0" err="1">
                <a:latin typeface="Calibri" panose="020F0502020204030204" pitchFamily="34" charset="0"/>
                <a:cs typeface="Calibri" panose="020F0502020204030204" pitchFamily="34" charset="0"/>
              </a:rPr>
              <a:t>during</a:t>
            </a:r>
            <a:r>
              <a:rPr lang="pt-BR" sz="1600" dirty="0">
                <a:latin typeface="Calibri" panose="020F0502020204030204" pitchFamily="34" charset="0"/>
                <a:cs typeface="Calibri" panose="020F0502020204030204" pitchFamily="34" charset="0"/>
              </a:rPr>
              <a:t> </a:t>
            </a:r>
            <a:r>
              <a:rPr lang="pt-BR" sz="1600" dirty="0" err="1">
                <a:latin typeface="Calibri" panose="020F0502020204030204" pitchFamily="34" charset="0"/>
                <a:cs typeface="Calibri" panose="020F0502020204030204" pitchFamily="34" charset="0"/>
              </a:rPr>
              <a:t>maize</a:t>
            </a:r>
            <a:r>
              <a:rPr lang="pt-BR" sz="1600" dirty="0">
                <a:latin typeface="Calibri" panose="020F0502020204030204" pitchFamily="34" charset="0"/>
                <a:cs typeface="Calibri" panose="020F0502020204030204" pitchFamily="34" charset="0"/>
              </a:rPr>
              <a:t> </a:t>
            </a:r>
            <a:r>
              <a:rPr lang="pt-BR" sz="1600" dirty="0" err="1">
                <a:latin typeface="Calibri" panose="020F0502020204030204" pitchFamily="34" charset="0"/>
                <a:cs typeface="Calibri" panose="020F0502020204030204" pitchFamily="34" charset="0"/>
              </a:rPr>
              <a:t>grain</a:t>
            </a:r>
            <a:r>
              <a:rPr lang="pt-BR" sz="1600" dirty="0">
                <a:latin typeface="Calibri" panose="020F0502020204030204" pitchFamily="34" charset="0"/>
                <a:cs typeface="Calibri" panose="020F0502020204030204" pitchFamily="34" charset="0"/>
              </a:rPr>
              <a:t> </a:t>
            </a:r>
            <a:r>
              <a:rPr lang="pt-BR" sz="1600" dirty="0" err="1">
                <a:latin typeface="Calibri" panose="020F0502020204030204" pitchFamily="34" charset="0"/>
                <a:cs typeface="Calibri" panose="020F0502020204030204" pitchFamily="34" charset="0"/>
              </a:rPr>
              <a:t>ensiling</a:t>
            </a:r>
            <a:r>
              <a:rPr lang="pt-BR" sz="1600" dirty="0">
                <a:latin typeface="Calibri" panose="020F0502020204030204" pitchFamily="34" charset="0"/>
                <a:cs typeface="Calibri" panose="020F0502020204030204" pitchFamily="34" charset="0"/>
              </a:rPr>
              <a:t>. (</a:t>
            </a:r>
            <a:r>
              <a:rPr lang="pt-BR" sz="1600" dirty="0" err="1">
                <a:latin typeface="Calibri" panose="020F0502020204030204" pitchFamily="34" charset="0"/>
                <a:cs typeface="Calibri" panose="020F0502020204030204" pitchFamily="34" charset="0"/>
              </a:rPr>
              <a:t>Tuppia</a:t>
            </a:r>
            <a:r>
              <a:rPr lang="pt-BR" sz="1600" dirty="0">
                <a:latin typeface="Calibri" panose="020F0502020204030204" pitchFamily="34" charset="0"/>
                <a:cs typeface="Calibri" panose="020F0502020204030204" pitchFamily="34" charset="0"/>
              </a:rPr>
              <a:t> et al., 2017) </a:t>
            </a:r>
          </a:p>
        </p:txBody>
      </p:sp>
      <p:pic>
        <p:nvPicPr>
          <p:cNvPr id="1028" name="Picture 4"/>
          <p:cNvPicPr>
            <a:picLocks noChangeAspect="1" noChangeArrowheads="1"/>
          </p:cNvPicPr>
          <p:nvPr/>
        </p:nvPicPr>
        <p:blipFill>
          <a:blip r:embed="rId5" cstate="print"/>
          <a:srcRect/>
          <a:stretch>
            <a:fillRect/>
          </a:stretch>
        </p:blipFill>
        <p:spPr bwMode="auto">
          <a:xfrm>
            <a:off x="4642339" y="4720094"/>
            <a:ext cx="6286500" cy="1714206"/>
          </a:xfrm>
          <a:prstGeom prst="rect">
            <a:avLst/>
          </a:prstGeom>
          <a:noFill/>
          <a:ln w="9525">
            <a:noFill/>
            <a:miter lim="800000"/>
            <a:headEnd/>
            <a:tailEnd/>
          </a:ln>
        </p:spPr>
      </p:pic>
      <p:sp>
        <p:nvSpPr>
          <p:cNvPr id="12" name="CaixaDeTexto 11"/>
          <p:cNvSpPr txBox="1"/>
          <p:nvPr/>
        </p:nvSpPr>
        <p:spPr>
          <a:xfrm>
            <a:off x="4660541" y="4080844"/>
            <a:ext cx="6119446" cy="646331"/>
          </a:xfrm>
          <a:prstGeom prst="rect">
            <a:avLst/>
          </a:prstGeom>
          <a:noFill/>
        </p:spPr>
        <p:txBody>
          <a:bodyPr wrap="square" rtlCol="0">
            <a:spAutoFit/>
          </a:bodyPr>
          <a:lstStyle/>
          <a:p>
            <a:r>
              <a:rPr lang="pt-BR" dirty="0">
                <a:latin typeface="Calibri" panose="020F0502020204030204" pitchFamily="34" charset="0"/>
                <a:cs typeface="Calibri" panose="020F0502020204030204" pitchFamily="34" charset="0"/>
              </a:rPr>
              <a:t>In vitro </a:t>
            </a:r>
            <a:r>
              <a:rPr lang="pt-BR" dirty="0" err="1">
                <a:latin typeface="Calibri" panose="020F0502020204030204" pitchFamily="34" charset="0"/>
                <a:cs typeface="Calibri" panose="020F0502020204030204" pitchFamily="34" charset="0"/>
              </a:rPr>
              <a:t>caracterization</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of</a:t>
            </a:r>
            <a:r>
              <a:rPr lang="pt-BR" dirty="0">
                <a:latin typeface="Calibri" panose="020F0502020204030204" pitchFamily="34" charset="0"/>
                <a:cs typeface="Calibri" panose="020F0502020204030204" pitchFamily="34" charset="0"/>
              </a:rPr>
              <a:t> microbial </a:t>
            </a:r>
            <a:r>
              <a:rPr lang="pt-BR" dirty="0" err="1">
                <a:latin typeface="Calibri" panose="020F0502020204030204" pitchFamily="34" charset="0"/>
                <a:cs typeface="Calibri" panose="020F0502020204030204" pitchFamily="34" charset="0"/>
              </a:rPr>
              <a:t>cultures</a:t>
            </a:r>
            <a:r>
              <a:rPr lang="pt-BR" dirty="0">
                <a:latin typeface="Calibri" panose="020F0502020204030204" pitchFamily="34" charset="0"/>
                <a:cs typeface="Calibri" panose="020F0502020204030204" pitchFamily="34" charset="0"/>
              </a:rPr>
              <a:t> for </a:t>
            </a:r>
            <a:r>
              <a:rPr lang="pt-BR" dirty="0" err="1">
                <a:latin typeface="Calibri" panose="020F0502020204030204" pitchFamily="34" charset="0"/>
                <a:cs typeface="Calibri" panose="020F0502020204030204" pitchFamily="34" charset="0"/>
              </a:rPr>
              <a:t>their</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ability</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to</a:t>
            </a:r>
            <a:r>
              <a:rPr lang="pt-BR" dirty="0">
                <a:latin typeface="Calibri" panose="020F0502020204030204" pitchFamily="34" charset="0"/>
                <a:cs typeface="Calibri" panose="020F0502020204030204" pitchFamily="34" charset="0"/>
              </a:rPr>
              <a:t> degrade FB1</a:t>
            </a:r>
          </a:p>
        </p:txBody>
      </p:sp>
      <p:sp>
        <p:nvSpPr>
          <p:cNvPr id="13" name="Retângulo 12"/>
          <p:cNvSpPr/>
          <p:nvPr/>
        </p:nvSpPr>
        <p:spPr>
          <a:xfrm>
            <a:off x="4739054" y="5372043"/>
            <a:ext cx="6189785" cy="41030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pt-BR">
              <a:latin typeface="Calibri" panose="020F0502020204030204" pitchFamily="34" charset="0"/>
              <a:cs typeface="Calibri" panose="020F0502020204030204" pitchFamily="34" charset="0"/>
            </a:endParaRPr>
          </a:p>
        </p:txBody>
      </p:sp>
      <p:sp>
        <p:nvSpPr>
          <p:cNvPr id="14" name="Elipse 13"/>
          <p:cNvSpPr/>
          <p:nvPr/>
        </p:nvSpPr>
        <p:spPr>
          <a:xfrm rot="20311136">
            <a:off x="1792363" y="2610283"/>
            <a:ext cx="351692" cy="14904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panose="020F0502020204030204" pitchFamily="34" charset="0"/>
              <a:cs typeface="Calibri" panose="020F0502020204030204" pitchFamily="34" charset="0"/>
            </a:endParaRPr>
          </a:p>
        </p:txBody>
      </p:sp>
      <p:sp>
        <p:nvSpPr>
          <p:cNvPr id="15" name="Elipse 14"/>
          <p:cNvSpPr/>
          <p:nvPr/>
        </p:nvSpPr>
        <p:spPr>
          <a:xfrm rot="19526755">
            <a:off x="2754091" y="2772839"/>
            <a:ext cx="351692" cy="9499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panose="020F0502020204030204" pitchFamily="34" charset="0"/>
              <a:cs typeface="Calibri" panose="020F0502020204030204" pitchFamily="34" charset="0"/>
            </a:endParaRPr>
          </a:p>
        </p:txBody>
      </p:sp>
      <p:sp>
        <p:nvSpPr>
          <p:cNvPr id="16" name="Elipse 15"/>
          <p:cNvSpPr/>
          <p:nvPr/>
        </p:nvSpPr>
        <p:spPr>
          <a:xfrm rot="20111816">
            <a:off x="3709227" y="2317162"/>
            <a:ext cx="351692" cy="1101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alibri" panose="020F0502020204030204" pitchFamily="34" charset="0"/>
              <a:cs typeface="Calibri" panose="020F0502020204030204" pitchFamily="34" charset="0"/>
            </a:endParaRPr>
          </a:p>
        </p:txBody>
      </p:sp>
      <p:sp>
        <p:nvSpPr>
          <p:cNvPr id="17" name="CaixaDeTexto 16"/>
          <p:cNvSpPr txBox="1"/>
          <p:nvPr/>
        </p:nvSpPr>
        <p:spPr>
          <a:xfrm>
            <a:off x="210297" y="5369399"/>
            <a:ext cx="3056606" cy="923330"/>
          </a:xfrm>
          <a:prstGeom prst="rect">
            <a:avLst/>
          </a:prstGeom>
          <a:noFill/>
        </p:spPr>
        <p:txBody>
          <a:bodyPr wrap="none" rtlCol="0">
            <a:spAutoFit/>
          </a:bodyPr>
          <a:lstStyle/>
          <a:p>
            <a:r>
              <a:rPr lang="pt-BR" b="1" dirty="0">
                <a:latin typeface="Calibri" panose="020F0502020204030204" pitchFamily="34" charset="0"/>
                <a:cs typeface="Calibri" panose="020F0502020204030204" pitchFamily="34" charset="0"/>
              </a:rPr>
              <a:t>A</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maize</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fumonisin</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free</a:t>
            </a:r>
            <a:r>
              <a:rPr lang="pt-BR" dirty="0">
                <a:latin typeface="Calibri" panose="020F0502020204030204" pitchFamily="34" charset="0"/>
                <a:cs typeface="Calibri" panose="020F0502020204030204" pitchFamily="34" charset="0"/>
              </a:rPr>
              <a:t> </a:t>
            </a:r>
          </a:p>
          <a:p>
            <a:r>
              <a:rPr lang="pt-BR" b="1" dirty="0">
                <a:latin typeface="Calibri" panose="020F0502020204030204" pitchFamily="34" charset="0"/>
                <a:cs typeface="Calibri" panose="020F0502020204030204" pitchFamily="34" charset="0"/>
              </a:rPr>
              <a:t>B-C</a:t>
            </a:r>
            <a:r>
              <a:rPr lang="pt-BR" dirty="0">
                <a:latin typeface="Calibri" panose="020F0502020204030204" pitchFamily="34" charset="0"/>
                <a:cs typeface="Calibri" panose="020F0502020204030204" pitchFamily="34" charset="0"/>
              </a:rPr>
              <a:t> (20% </a:t>
            </a:r>
            <a:r>
              <a:rPr lang="pt-BR" dirty="0" err="1">
                <a:latin typeface="Calibri" panose="020F0502020204030204" pitchFamily="34" charset="0"/>
                <a:cs typeface="Calibri" panose="020F0502020204030204" pitchFamily="34" charset="0"/>
              </a:rPr>
              <a:t>contaminated</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maize</a:t>
            </a:r>
            <a:r>
              <a:rPr lang="pt-BR" dirty="0">
                <a:latin typeface="Calibri" panose="020F0502020204030204" pitchFamily="34" charset="0"/>
                <a:cs typeface="Calibri" panose="020F0502020204030204" pitchFamily="34" charset="0"/>
              </a:rPr>
              <a:t>)</a:t>
            </a:r>
          </a:p>
          <a:p>
            <a:r>
              <a:rPr lang="pt-BR" b="1" dirty="0">
                <a:latin typeface="Calibri" panose="020F0502020204030204" pitchFamily="34" charset="0"/>
                <a:cs typeface="Calibri" panose="020F0502020204030204" pitchFamily="34" charset="0"/>
              </a:rPr>
              <a:t>D-</a:t>
            </a:r>
            <a:r>
              <a:rPr lang="pt-BR" dirty="0">
                <a:latin typeface="Calibri" panose="020F0502020204030204" pitchFamily="34" charset="0"/>
                <a:cs typeface="Calibri" panose="020F0502020204030204" pitchFamily="34" charset="0"/>
              </a:rPr>
              <a:t> (30% </a:t>
            </a:r>
            <a:r>
              <a:rPr lang="pt-BR" dirty="0" err="1">
                <a:latin typeface="Calibri" panose="020F0502020204030204" pitchFamily="34" charset="0"/>
                <a:cs typeface="Calibri" panose="020F0502020204030204" pitchFamily="34" charset="0"/>
              </a:rPr>
              <a:t>contaminated</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maize</a:t>
            </a:r>
            <a:r>
              <a:rPr lang="pt-BR" dirty="0">
                <a:latin typeface="Calibri" panose="020F0502020204030204" pitchFamily="34" charset="0"/>
                <a:cs typeface="Calibri" panose="020F0502020204030204" pitchFamily="34" charset="0"/>
              </a:rPr>
              <a:t>)</a:t>
            </a:r>
          </a:p>
        </p:txBody>
      </p:sp>
      <p:sp>
        <p:nvSpPr>
          <p:cNvPr id="18" name="CaixaDeTexto 17"/>
          <p:cNvSpPr txBox="1"/>
          <p:nvPr/>
        </p:nvSpPr>
        <p:spPr>
          <a:xfrm>
            <a:off x="4986323" y="1345231"/>
            <a:ext cx="6119446" cy="2246769"/>
          </a:xfrm>
          <a:prstGeom prst="rect">
            <a:avLst/>
          </a:prstGeom>
          <a:noFill/>
        </p:spPr>
        <p:txBody>
          <a:bodyPr wrap="square" rtlCol="0">
            <a:spAutoFit/>
          </a:bodyPr>
          <a:lstStyle/>
          <a:p>
            <a:r>
              <a:rPr lang="pt-BR" sz="2000" i="1" dirty="0">
                <a:latin typeface="Calibri" panose="020F0502020204030204" pitchFamily="34" charset="0"/>
                <a:cs typeface="Calibri" panose="020F0502020204030204" pitchFamily="34" charset="0"/>
              </a:rPr>
              <a:t>*</a:t>
            </a:r>
            <a:r>
              <a:rPr lang="pt-BR" sz="2000" i="1" dirty="0" err="1">
                <a:latin typeface="Calibri" panose="020F0502020204030204" pitchFamily="34" charset="0"/>
                <a:cs typeface="Calibri" panose="020F0502020204030204" pitchFamily="34" charset="0"/>
              </a:rPr>
              <a:t>Fusarium</a:t>
            </a:r>
            <a:r>
              <a:rPr lang="pt-BR" sz="2000" i="1"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mycotoxins</a:t>
            </a:r>
            <a:r>
              <a:rPr lang="pt-BR" sz="2000" dirty="0">
                <a:latin typeface="Calibri" panose="020F0502020204030204" pitchFamily="34" charset="0"/>
                <a:cs typeface="Calibri" panose="020F0502020204030204" pitchFamily="34" charset="0"/>
              </a:rPr>
              <a:t> are </a:t>
            </a:r>
            <a:r>
              <a:rPr lang="pt-BR" sz="2000" dirty="0" err="1">
                <a:latin typeface="Calibri" panose="020F0502020204030204" pitchFamily="34" charset="0"/>
                <a:cs typeface="Calibri" panose="020F0502020204030204" pitchFamily="34" charset="0"/>
              </a:rPr>
              <a:t>not</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produced</a:t>
            </a:r>
            <a:endParaRPr lang="pt-BR" sz="2000" dirty="0">
              <a:latin typeface="Calibri" panose="020F0502020204030204" pitchFamily="34" charset="0"/>
              <a:cs typeface="Calibri" panose="020F0502020204030204" pitchFamily="34" charset="0"/>
            </a:endParaRPr>
          </a:p>
          <a:p>
            <a:r>
              <a:rPr lang="pt-BR" sz="2000" dirty="0">
                <a:latin typeface="Calibri" panose="020F0502020204030204" pitchFamily="34" charset="0"/>
                <a:cs typeface="Calibri" panose="020F0502020204030204" pitchFamily="34" charset="0"/>
              </a:rPr>
              <a:t> in </a:t>
            </a:r>
            <a:r>
              <a:rPr lang="pt-BR" sz="2000" dirty="0" err="1">
                <a:latin typeface="Calibri" panose="020F0502020204030204" pitchFamily="34" charset="0"/>
                <a:cs typeface="Calibri" panose="020F0502020204030204" pitchFamily="34" charset="0"/>
              </a:rPr>
              <a:t>well</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conserved</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silages</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Driehuis</a:t>
            </a:r>
            <a:r>
              <a:rPr lang="pt-BR" sz="2000" dirty="0">
                <a:latin typeface="Calibri" panose="020F0502020204030204" pitchFamily="34" charset="0"/>
                <a:cs typeface="Calibri" panose="020F0502020204030204" pitchFamily="34" charset="0"/>
              </a:rPr>
              <a:t> et al., 2010)</a:t>
            </a:r>
          </a:p>
          <a:p>
            <a:endParaRPr lang="pt-BR" sz="2000" dirty="0">
              <a:latin typeface="Calibri" panose="020F0502020204030204" pitchFamily="34" charset="0"/>
              <a:cs typeface="Calibri" panose="020F0502020204030204" pitchFamily="34" charset="0"/>
            </a:endParaRPr>
          </a:p>
          <a:p>
            <a:r>
              <a:rPr lang="pt-BR" sz="2000" dirty="0">
                <a:latin typeface="Calibri" panose="020F0502020204030204" pitchFamily="34" charset="0"/>
                <a:cs typeface="Calibri" panose="020F0502020204030204" pitchFamily="34" charset="0"/>
              </a:rPr>
              <a:t>*</a:t>
            </a:r>
            <a:r>
              <a:rPr lang="pt-BR" sz="2000" dirty="0" err="1">
                <a:latin typeface="Calibri" panose="020F0502020204030204" pitchFamily="34" charset="0"/>
                <a:cs typeface="Calibri" panose="020F0502020204030204" pitchFamily="34" charset="0"/>
              </a:rPr>
              <a:t>Zearalenone</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and</a:t>
            </a:r>
            <a:r>
              <a:rPr lang="pt-BR" sz="2000" dirty="0">
                <a:latin typeface="Calibri" panose="020F0502020204030204" pitchFamily="34" charset="0"/>
                <a:cs typeface="Calibri" panose="020F0502020204030204" pitchFamily="34" charset="0"/>
              </a:rPr>
              <a:t> DON are </a:t>
            </a:r>
            <a:r>
              <a:rPr lang="pt-BR" sz="2000" dirty="0" err="1">
                <a:latin typeface="Calibri" panose="020F0502020204030204" pitchFamily="34" charset="0"/>
                <a:cs typeface="Calibri" panose="020F0502020204030204" pitchFamily="34" charset="0"/>
              </a:rPr>
              <a:t>not</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detoxified</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under</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silage</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environment</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Garon</a:t>
            </a:r>
            <a:r>
              <a:rPr lang="pt-BR" sz="2000" dirty="0">
                <a:latin typeface="Calibri" panose="020F0502020204030204" pitchFamily="34" charset="0"/>
                <a:cs typeface="Calibri" panose="020F0502020204030204" pitchFamily="34" charset="0"/>
              </a:rPr>
              <a:t> et al., 2006). </a:t>
            </a:r>
            <a:r>
              <a:rPr lang="pt-BR" sz="2000" dirty="0" err="1">
                <a:latin typeface="Calibri" panose="020F0502020204030204" pitchFamily="34" charset="0"/>
                <a:cs typeface="Calibri" panose="020F0502020204030204" pitchFamily="34" charset="0"/>
              </a:rPr>
              <a:t>However</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they</a:t>
            </a:r>
            <a:r>
              <a:rPr lang="pt-BR" sz="2000" dirty="0">
                <a:latin typeface="Calibri" panose="020F0502020204030204" pitchFamily="34" charset="0"/>
                <a:cs typeface="Calibri" panose="020F0502020204030204" pitchFamily="34" charset="0"/>
              </a:rPr>
              <a:t> are </a:t>
            </a:r>
            <a:r>
              <a:rPr lang="pt-BR" sz="2000" dirty="0" err="1">
                <a:latin typeface="Calibri" panose="020F0502020204030204" pitchFamily="34" charset="0"/>
                <a:cs typeface="Calibri" panose="020F0502020204030204" pitchFamily="34" charset="0"/>
              </a:rPr>
              <a:t>the</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most</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frequent</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mycotoxins</a:t>
            </a:r>
            <a:r>
              <a:rPr lang="pt-BR" sz="2000" dirty="0">
                <a:latin typeface="Calibri" panose="020F0502020204030204" pitchFamily="34" charset="0"/>
                <a:cs typeface="Calibri" panose="020F0502020204030204" pitchFamily="34" charset="0"/>
              </a:rPr>
              <a:t> in </a:t>
            </a:r>
            <a:r>
              <a:rPr lang="pt-BR" sz="2000" dirty="0" err="1">
                <a:latin typeface="Calibri" panose="020F0502020204030204" pitchFamily="34" charset="0"/>
                <a:cs typeface="Calibri" panose="020F0502020204030204" pitchFamily="34" charset="0"/>
              </a:rPr>
              <a:t>grains</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Kosicki</a:t>
            </a:r>
            <a:r>
              <a:rPr lang="pt-BR" sz="2000" dirty="0">
                <a:latin typeface="Calibri" panose="020F0502020204030204" pitchFamily="34" charset="0"/>
                <a:cs typeface="Calibri" panose="020F0502020204030204" pitchFamily="34" charset="0"/>
              </a:rPr>
              <a:t> et al., 2016)  </a:t>
            </a:r>
          </a:p>
          <a:p>
            <a:r>
              <a:rPr lang="pt-BR" sz="2000" dirty="0">
                <a:latin typeface="Calibri" panose="020F0502020204030204" pitchFamily="34" charset="0"/>
                <a:cs typeface="Calibri" panose="020F0502020204030204" pitchFamily="34" charset="0"/>
              </a:rPr>
              <a:t>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E1207CF8-9AFE-4E20-B7CC-D6D118B2F781}"/>
              </a:ext>
            </a:extLst>
          </p:cNvPr>
          <p:cNvGrpSpPr/>
          <p:nvPr/>
        </p:nvGrpSpPr>
        <p:grpSpPr>
          <a:xfrm>
            <a:off x="2" y="15436"/>
            <a:ext cx="10972799" cy="1186178"/>
            <a:chOff x="36004" y="626326"/>
            <a:chExt cx="9143999" cy="838200"/>
          </a:xfrm>
        </p:grpSpPr>
        <p:sp>
          <p:nvSpPr>
            <p:cNvPr id="26" name="Retângulo 5">
              <a:extLst>
                <a:ext uri="{FF2B5EF4-FFF2-40B4-BE49-F238E27FC236}">
                  <a16:creationId xmlns:a16="http://schemas.microsoft.com/office/drawing/2014/main" xmlns="" id="{3C47802E-930C-4887-9B2F-B1DC8AD8F40E}"/>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27" name="Imagem 8" descr="logo-esalq.gif">
              <a:extLst>
                <a:ext uri="{FF2B5EF4-FFF2-40B4-BE49-F238E27FC236}">
                  <a16:creationId xmlns:a16="http://schemas.microsoft.com/office/drawing/2014/main" xmlns="" id="{D46384BA-3519-4A67-8F1A-CD529B2CE183}"/>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 descr="C:\Users\Joao Daniel\Downloads\QCF_USA.jpg">
              <a:extLst>
                <a:ext uri="{FF2B5EF4-FFF2-40B4-BE49-F238E27FC236}">
                  <a16:creationId xmlns:a16="http://schemas.microsoft.com/office/drawing/2014/main" xmlns="" id="{9A004F00-C97A-4A91-8D56-B49553106363}"/>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 name="Título 1"/>
          <p:cNvSpPr>
            <a:spLocks noGrp="1"/>
          </p:cNvSpPr>
          <p:nvPr>
            <p:ph type="title"/>
          </p:nvPr>
        </p:nvSpPr>
        <p:spPr>
          <a:xfrm>
            <a:off x="949896" y="173505"/>
            <a:ext cx="9309502" cy="879231"/>
          </a:xfrm>
        </p:spPr>
        <p:txBody>
          <a:bodyPr>
            <a:noAutofit/>
          </a:bodyPr>
          <a:lstStyle/>
          <a:p>
            <a:r>
              <a:rPr lang="pt-BR" sz="3400" dirty="0" err="1">
                <a:solidFill>
                  <a:schemeClr val="bg1"/>
                </a:solidFill>
                <a:latin typeface="Calibri" panose="020F0502020204030204" pitchFamily="34" charset="0"/>
                <a:cs typeface="Calibri" panose="020F0502020204030204" pitchFamily="34" charset="0"/>
              </a:rPr>
              <a:t>The</a:t>
            </a:r>
            <a:r>
              <a:rPr lang="pt-BR" sz="3400" dirty="0">
                <a:solidFill>
                  <a:schemeClr val="bg1"/>
                </a:solidFill>
                <a:latin typeface="Calibri" panose="020F0502020204030204" pitchFamily="34" charset="0"/>
                <a:cs typeface="Calibri" panose="020F0502020204030204" pitchFamily="34" charset="0"/>
              </a:rPr>
              <a:t> </a:t>
            </a:r>
            <a:r>
              <a:rPr lang="pt-BR" sz="3400" dirty="0" err="1">
                <a:solidFill>
                  <a:schemeClr val="bg1"/>
                </a:solidFill>
                <a:latin typeface="Calibri" panose="020F0502020204030204" pitchFamily="34" charset="0"/>
                <a:cs typeface="Calibri" panose="020F0502020204030204" pitchFamily="34" charset="0"/>
              </a:rPr>
              <a:t>effect</a:t>
            </a:r>
            <a:r>
              <a:rPr lang="pt-BR" sz="3400" dirty="0">
                <a:solidFill>
                  <a:schemeClr val="bg1"/>
                </a:solidFill>
                <a:latin typeface="Calibri" panose="020F0502020204030204" pitchFamily="34" charset="0"/>
                <a:cs typeface="Calibri" panose="020F0502020204030204" pitchFamily="34" charset="0"/>
              </a:rPr>
              <a:t> </a:t>
            </a:r>
            <a:r>
              <a:rPr lang="pt-BR" sz="3400" dirty="0" err="1">
                <a:solidFill>
                  <a:schemeClr val="bg1"/>
                </a:solidFill>
                <a:latin typeface="Calibri" panose="020F0502020204030204" pitchFamily="34" charset="0"/>
                <a:cs typeface="Calibri" panose="020F0502020204030204" pitchFamily="34" charset="0"/>
              </a:rPr>
              <a:t>of</a:t>
            </a:r>
            <a:r>
              <a:rPr lang="pt-BR" sz="3400" dirty="0">
                <a:solidFill>
                  <a:schemeClr val="bg1"/>
                </a:solidFill>
                <a:latin typeface="Calibri" panose="020F0502020204030204" pitchFamily="34" charset="0"/>
                <a:cs typeface="Calibri" panose="020F0502020204030204" pitchFamily="34" charset="0"/>
              </a:rPr>
              <a:t> </a:t>
            </a:r>
            <a:r>
              <a:rPr lang="pt-BR" sz="3400" dirty="0" err="1">
                <a:solidFill>
                  <a:schemeClr val="bg1"/>
                </a:solidFill>
                <a:latin typeface="Calibri" panose="020F0502020204030204" pitchFamily="34" charset="0"/>
                <a:cs typeface="Calibri" panose="020F0502020204030204" pitchFamily="34" charset="0"/>
              </a:rPr>
              <a:t>moisture</a:t>
            </a:r>
            <a:r>
              <a:rPr lang="pt-BR" sz="3400" dirty="0">
                <a:solidFill>
                  <a:schemeClr val="bg1"/>
                </a:solidFill>
                <a:latin typeface="Calibri" panose="020F0502020204030204" pitchFamily="34" charset="0"/>
                <a:cs typeface="Calibri" panose="020F0502020204030204" pitchFamily="34" charset="0"/>
              </a:rPr>
              <a:t> </a:t>
            </a:r>
            <a:r>
              <a:rPr lang="pt-BR" sz="3400" dirty="0" err="1">
                <a:solidFill>
                  <a:schemeClr val="bg1"/>
                </a:solidFill>
                <a:latin typeface="Calibri" panose="020F0502020204030204" pitchFamily="34" charset="0"/>
                <a:cs typeface="Calibri" panose="020F0502020204030204" pitchFamily="34" charset="0"/>
              </a:rPr>
              <a:t>on</a:t>
            </a:r>
            <a:r>
              <a:rPr lang="pt-BR" sz="3400" dirty="0">
                <a:solidFill>
                  <a:schemeClr val="bg1"/>
                </a:solidFill>
                <a:latin typeface="Calibri" panose="020F0502020204030204" pitchFamily="34" charset="0"/>
                <a:cs typeface="Calibri" panose="020F0502020204030204" pitchFamily="34" charset="0"/>
              </a:rPr>
              <a:t> </a:t>
            </a:r>
            <a:r>
              <a:rPr lang="pt-BR" sz="3400" dirty="0" err="1">
                <a:solidFill>
                  <a:schemeClr val="bg1"/>
                </a:solidFill>
                <a:latin typeface="Calibri" panose="020F0502020204030204" pitchFamily="34" charset="0"/>
                <a:cs typeface="Calibri" panose="020F0502020204030204" pitchFamily="34" charset="0"/>
              </a:rPr>
              <a:t>the</a:t>
            </a:r>
            <a:r>
              <a:rPr lang="pt-BR" sz="3400" dirty="0">
                <a:solidFill>
                  <a:schemeClr val="bg1"/>
                </a:solidFill>
                <a:latin typeface="Calibri" panose="020F0502020204030204" pitchFamily="34" charset="0"/>
                <a:cs typeface="Calibri" panose="020F0502020204030204" pitchFamily="34" charset="0"/>
              </a:rPr>
              <a:t> </a:t>
            </a:r>
            <a:r>
              <a:rPr lang="pt-BR" sz="3400" dirty="0" err="1">
                <a:solidFill>
                  <a:schemeClr val="bg1"/>
                </a:solidFill>
                <a:latin typeface="Calibri" panose="020F0502020204030204" pitchFamily="34" charset="0"/>
                <a:cs typeface="Calibri" panose="020F0502020204030204" pitchFamily="34" charset="0"/>
              </a:rPr>
              <a:t>aflatoxin</a:t>
            </a:r>
            <a:r>
              <a:rPr lang="pt-BR" sz="3400" dirty="0">
                <a:solidFill>
                  <a:schemeClr val="bg1"/>
                </a:solidFill>
                <a:latin typeface="Calibri" panose="020F0502020204030204" pitchFamily="34" charset="0"/>
                <a:cs typeface="Calibri" panose="020F0502020204030204" pitchFamily="34" charset="0"/>
              </a:rPr>
              <a:t> </a:t>
            </a:r>
            <a:r>
              <a:rPr lang="pt-BR" sz="3400" dirty="0" err="1">
                <a:solidFill>
                  <a:schemeClr val="bg1"/>
                </a:solidFill>
                <a:latin typeface="Calibri" panose="020F0502020204030204" pitchFamily="34" charset="0"/>
                <a:cs typeface="Calibri" panose="020F0502020204030204" pitchFamily="34" charset="0"/>
              </a:rPr>
              <a:t>concentration</a:t>
            </a:r>
            <a:endParaRPr lang="pt-BR" sz="3400" dirty="0">
              <a:solidFill>
                <a:schemeClr val="bg1"/>
              </a:solidFill>
              <a:latin typeface="Calibri" panose="020F0502020204030204" pitchFamily="34" charset="0"/>
              <a:cs typeface="Calibri" panose="020F0502020204030204" pitchFamily="34" charset="0"/>
            </a:endParaRPr>
          </a:p>
        </p:txBody>
      </p:sp>
      <p:sp>
        <p:nvSpPr>
          <p:cNvPr id="3" name="Espaço Reservado para Conteúdo 2"/>
          <p:cNvSpPr>
            <a:spLocks noGrp="1"/>
          </p:cNvSpPr>
          <p:nvPr>
            <p:ph idx="1"/>
          </p:nvPr>
        </p:nvSpPr>
        <p:spPr>
          <a:xfrm>
            <a:off x="140677" y="1388141"/>
            <a:ext cx="9875520" cy="3481510"/>
          </a:xfrm>
        </p:spPr>
        <p:txBody>
          <a:bodyPr>
            <a:normAutofit/>
          </a:bodyPr>
          <a:lstStyle/>
          <a:p>
            <a:pPr marL="0" indent="0">
              <a:buNone/>
            </a:pPr>
            <a:r>
              <a:rPr lang="pt-BR" sz="2000" dirty="0" err="1">
                <a:latin typeface="Calibri" panose="020F0502020204030204" pitchFamily="34" charset="0"/>
                <a:cs typeface="Calibri" panose="020F0502020204030204" pitchFamily="34" charset="0"/>
              </a:rPr>
              <a:t>Potentially</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hazard</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feed</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Pier</a:t>
            </a:r>
            <a:r>
              <a:rPr lang="pt-BR" sz="2000" dirty="0">
                <a:latin typeface="Calibri" panose="020F0502020204030204" pitchFamily="34" charset="0"/>
                <a:cs typeface="Calibri" panose="020F0502020204030204" pitchFamily="34" charset="0"/>
              </a:rPr>
              <a:t>, 1992)</a:t>
            </a:r>
          </a:p>
          <a:p>
            <a:pPr lvl="1"/>
            <a:r>
              <a:rPr lang="pt-BR" sz="2000" dirty="0" err="1">
                <a:latin typeface="Calibri" panose="020F0502020204030204" pitchFamily="34" charset="0"/>
                <a:cs typeface="Calibri" panose="020F0502020204030204" pitchFamily="34" charset="0"/>
              </a:rPr>
              <a:t>Grinding</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reduce</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the</a:t>
            </a:r>
            <a:r>
              <a:rPr lang="pt-BR" sz="2000" dirty="0">
                <a:latin typeface="Calibri" panose="020F0502020204030204" pitchFamily="34" charset="0"/>
                <a:cs typeface="Calibri" panose="020F0502020204030204" pitchFamily="34" charset="0"/>
              </a:rPr>
              <a:t> natural </a:t>
            </a:r>
            <a:r>
              <a:rPr lang="pt-BR" sz="2000" dirty="0" err="1">
                <a:latin typeface="Calibri" panose="020F0502020204030204" pitchFamily="34" charset="0"/>
                <a:cs typeface="Calibri" panose="020F0502020204030204" pitchFamily="34" charset="0"/>
              </a:rPr>
              <a:t>barrier</a:t>
            </a:r>
            <a:endParaRPr lang="pt-BR" sz="2000" dirty="0">
              <a:latin typeface="Calibri" panose="020F0502020204030204" pitchFamily="34" charset="0"/>
              <a:cs typeface="Calibri" panose="020F0502020204030204" pitchFamily="34" charset="0"/>
            </a:endParaRPr>
          </a:p>
          <a:p>
            <a:pPr lvl="1"/>
            <a:r>
              <a:rPr lang="pt-BR" sz="2000" dirty="0" err="1">
                <a:latin typeface="Calibri" panose="020F0502020204030204" pitchFamily="34" charset="0"/>
                <a:cs typeface="Calibri" panose="020F0502020204030204" pitchFamily="34" charset="0"/>
              </a:rPr>
              <a:t>Moisture</a:t>
            </a:r>
            <a:r>
              <a:rPr lang="pt-BR" sz="2000" dirty="0">
                <a:latin typeface="Calibri" panose="020F0502020204030204" pitchFamily="34" charset="0"/>
                <a:cs typeface="Calibri" panose="020F0502020204030204" pitchFamily="34" charset="0"/>
              </a:rPr>
              <a:t> &gt; 15% </a:t>
            </a:r>
            <a:r>
              <a:rPr lang="pt-BR" sz="2000" dirty="0" err="1">
                <a:latin typeface="Calibri" panose="020F0502020204030204" pitchFamily="34" charset="0"/>
                <a:cs typeface="Calibri" panose="020F0502020204030204" pitchFamily="34" charset="0"/>
              </a:rPr>
              <a:t>allow</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molds</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growth</a:t>
            </a:r>
            <a:r>
              <a:rPr lang="pt-BR" sz="2000" dirty="0">
                <a:latin typeface="Calibri" panose="020F0502020204030204" pitchFamily="34" charset="0"/>
                <a:cs typeface="Calibri" panose="020F0502020204030204" pitchFamily="34" charset="0"/>
              </a:rPr>
              <a:t> </a:t>
            </a:r>
          </a:p>
          <a:p>
            <a:endParaRPr lang="pt-BR" sz="1800" dirty="0">
              <a:latin typeface="Calibri" panose="020F0502020204030204" pitchFamily="34" charset="0"/>
              <a:cs typeface="Calibri" panose="020F0502020204030204" pitchFamily="34" charset="0"/>
            </a:endParaRPr>
          </a:p>
        </p:txBody>
      </p:sp>
      <p:graphicFrame>
        <p:nvGraphicFramePr>
          <p:cNvPr id="4" name="Tabela 3"/>
          <p:cNvGraphicFramePr>
            <a:graphicFrameLocks noGrp="1"/>
          </p:cNvGraphicFramePr>
          <p:nvPr/>
        </p:nvGraphicFramePr>
        <p:xfrm>
          <a:off x="6893170" y="2332040"/>
          <a:ext cx="3798277" cy="1312984"/>
        </p:xfrm>
        <a:graphic>
          <a:graphicData uri="http://schemas.openxmlformats.org/drawingml/2006/table">
            <a:tbl>
              <a:tblPr firstRow="1" bandRow="1">
                <a:tableStyleId>{5C22544A-7EE6-4342-B048-85BDC9FD1C3A}</a:tableStyleId>
              </a:tblPr>
              <a:tblGrid>
                <a:gridCol w="1583454">
                  <a:extLst>
                    <a:ext uri="{9D8B030D-6E8A-4147-A177-3AD203B41FA5}">
                      <a16:colId xmlns:a16="http://schemas.microsoft.com/office/drawing/2014/main" xmlns="" val="20000"/>
                    </a:ext>
                  </a:extLst>
                </a:gridCol>
                <a:gridCol w="2214823">
                  <a:extLst>
                    <a:ext uri="{9D8B030D-6E8A-4147-A177-3AD203B41FA5}">
                      <a16:colId xmlns:a16="http://schemas.microsoft.com/office/drawing/2014/main" xmlns="" val="20001"/>
                    </a:ext>
                  </a:extLst>
                </a:gridCol>
              </a:tblGrid>
              <a:tr h="328246">
                <a:tc>
                  <a:txBody>
                    <a:bodyPr/>
                    <a:lstStyle/>
                    <a:p>
                      <a:pPr algn="ctr"/>
                      <a:r>
                        <a:rPr lang="pt-BR" sz="1400" b="1" dirty="0" err="1">
                          <a:solidFill>
                            <a:schemeClr val="tx1"/>
                          </a:solidFill>
                          <a:latin typeface="Comic Sans MS" pitchFamily="66" charset="0"/>
                        </a:rPr>
                        <a:t>Moisture</a:t>
                      </a:r>
                      <a:r>
                        <a:rPr lang="pt-BR" sz="1400" b="1" dirty="0">
                          <a:solidFill>
                            <a:schemeClr val="tx1"/>
                          </a:solidFill>
                          <a:latin typeface="Comic Sans MS" pitchFamily="66" charset="0"/>
                        </a:rPr>
                        <a:t>,</a:t>
                      </a:r>
                      <a:r>
                        <a:rPr lang="pt-BR" sz="1400" b="1" baseline="0" dirty="0">
                          <a:solidFill>
                            <a:schemeClr val="tx1"/>
                          </a:solidFill>
                          <a:latin typeface="Comic Sans MS" pitchFamily="66" charset="0"/>
                        </a:rPr>
                        <a:t> %</a:t>
                      </a:r>
                      <a:endParaRPr lang="pt-BR" sz="1400" b="1" dirty="0">
                        <a:solidFill>
                          <a:schemeClr val="tx1"/>
                        </a:solidFill>
                        <a:latin typeface="Comic Sans MS" pitchFamily="66" charset="0"/>
                      </a:endParaRPr>
                    </a:p>
                  </a:txBody>
                  <a:tcPr marL="84406" marR="84406" marT="35169" marB="35169"/>
                </a:tc>
                <a:tc>
                  <a:txBody>
                    <a:bodyPr/>
                    <a:lstStyle/>
                    <a:p>
                      <a:pPr algn="ctr"/>
                      <a:r>
                        <a:rPr lang="pt-BR" sz="1400" b="1" dirty="0" err="1">
                          <a:solidFill>
                            <a:schemeClr val="tx1"/>
                          </a:solidFill>
                          <a:latin typeface="Comic Sans MS" pitchFamily="66" charset="0"/>
                        </a:rPr>
                        <a:t>Aflatoxin</a:t>
                      </a:r>
                      <a:r>
                        <a:rPr lang="pt-BR" sz="1400" b="1" dirty="0">
                          <a:solidFill>
                            <a:schemeClr val="tx1"/>
                          </a:solidFill>
                          <a:latin typeface="Comic Sans MS" pitchFamily="66" charset="0"/>
                        </a:rPr>
                        <a:t>, </a:t>
                      </a:r>
                      <a:r>
                        <a:rPr lang="pt-BR" sz="1400" b="1" dirty="0" err="1">
                          <a:solidFill>
                            <a:schemeClr val="tx1"/>
                          </a:solidFill>
                          <a:latin typeface="Comic Sans MS" pitchFamily="66" charset="0"/>
                        </a:rPr>
                        <a:t>µg</a:t>
                      </a:r>
                      <a:r>
                        <a:rPr lang="pt-BR" sz="1400" b="1" dirty="0">
                          <a:solidFill>
                            <a:schemeClr val="tx1"/>
                          </a:solidFill>
                          <a:latin typeface="Comic Sans MS" pitchFamily="66" charset="0"/>
                        </a:rPr>
                        <a:t>/kg</a:t>
                      </a:r>
                    </a:p>
                  </a:txBody>
                  <a:tcPr marL="84406" marR="84406" marT="35169" marB="35169"/>
                </a:tc>
                <a:extLst>
                  <a:ext uri="{0D108BD9-81ED-4DB2-BD59-A6C34878D82A}">
                    <a16:rowId xmlns:a16="http://schemas.microsoft.com/office/drawing/2014/main" xmlns="" val="10000"/>
                  </a:ext>
                </a:extLst>
              </a:tr>
              <a:tr h="328246">
                <a:tc>
                  <a:txBody>
                    <a:bodyPr/>
                    <a:lstStyle/>
                    <a:p>
                      <a:pPr algn="ctr"/>
                      <a:r>
                        <a:rPr lang="pt-BR" sz="1400">
                          <a:latin typeface="Comic Sans MS" pitchFamily="66" charset="0"/>
                        </a:rPr>
                        <a:t>23.9</a:t>
                      </a:r>
                      <a:endParaRPr lang="pt-BR" sz="1400" dirty="0">
                        <a:latin typeface="Comic Sans MS" pitchFamily="66" charset="0"/>
                      </a:endParaRPr>
                    </a:p>
                  </a:txBody>
                  <a:tcPr marL="84406" marR="84406" marT="35169" marB="35169"/>
                </a:tc>
                <a:tc>
                  <a:txBody>
                    <a:bodyPr/>
                    <a:lstStyle/>
                    <a:p>
                      <a:pPr algn="ctr"/>
                      <a:r>
                        <a:rPr lang="pt-BR" sz="1400" dirty="0">
                          <a:latin typeface="Comic Sans MS" pitchFamily="66" charset="0"/>
                        </a:rPr>
                        <a:t>15.3</a:t>
                      </a:r>
                    </a:p>
                  </a:txBody>
                  <a:tcPr marL="84406" marR="84406" marT="35169" marB="35169"/>
                </a:tc>
                <a:extLst>
                  <a:ext uri="{0D108BD9-81ED-4DB2-BD59-A6C34878D82A}">
                    <a16:rowId xmlns:a16="http://schemas.microsoft.com/office/drawing/2014/main" xmlns="" val="10001"/>
                  </a:ext>
                </a:extLst>
              </a:tr>
              <a:tr h="328246">
                <a:tc>
                  <a:txBody>
                    <a:bodyPr/>
                    <a:lstStyle/>
                    <a:p>
                      <a:pPr algn="ctr"/>
                      <a:r>
                        <a:rPr lang="pt-BR" sz="1400">
                          <a:latin typeface="Comic Sans MS" pitchFamily="66" charset="0"/>
                        </a:rPr>
                        <a:t>21.1</a:t>
                      </a:r>
                      <a:endParaRPr lang="pt-BR" sz="1400" dirty="0">
                        <a:latin typeface="Comic Sans MS" pitchFamily="66" charset="0"/>
                      </a:endParaRPr>
                    </a:p>
                  </a:txBody>
                  <a:tcPr marL="84406" marR="84406" marT="35169" marB="35169"/>
                </a:tc>
                <a:tc>
                  <a:txBody>
                    <a:bodyPr/>
                    <a:lstStyle/>
                    <a:p>
                      <a:pPr algn="ctr"/>
                      <a:r>
                        <a:rPr lang="pt-BR" sz="1400">
                          <a:latin typeface="Comic Sans MS" pitchFamily="66" charset="0"/>
                        </a:rPr>
                        <a:t>10.6</a:t>
                      </a:r>
                      <a:endParaRPr lang="pt-BR" sz="1400" dirty="0">
                        <a:latin typeface="Comic Sans MS" pitchFamily="66" charset="0"/>
                      </a:endParaRPr>
                    </a:p>
                  </a:txBody>
                  <a:tcPr marL="84406" marR="84406" marT="35169" marB="35169"/>
                </a:tc>
                <a:extLst>
                  <a:ext uri="{0D108BD9-81ED-4DB2-BD59-A6C34878D82A}">
                    <a16:rowId xmlns:a16="http://schemas.microsoft.com/office/drawing/2014/main" xmlns="" val="10002"/>
                  </a:ext>
                </a:extLst>
              </a:tr>
              <a:tr h="328246">
                <a:tc>
                  <a:txBody>
                    <a:bodyPr/>
                    <a:lstStyle/>
                    <a:p>
                      <a:pPr algn="ctr"/>
                      <a:r>
                        <a:rPr lang="pt-BR" sz="1400">
                          <a:latin typeface="Comic Sans MS" pitchFamily="66" charset="0"/>
                        </a:rPr>
                        <a:t>18.5</a:t>
                      </a:r>
                      <a:endParaRPr lang="pt-BR" sz="1400" dirty="0">
                        <a:latin typeface="Comic Sans MS" pitchFamily="66" charset="0"/>
                      </a:endParaRPr>
                    </a:p>
                  </a:txBody>
                  <a:tcPr marL="84406" marR="84406" marT="35169" marB="35169"/>
                </a:tc>
                <a:tc>
                  <a:txBody>
                    <a:bodyPr/>
                    <a:lstStyle/>
                    <a:p>
                      <a:pPr algn="ctr"/>
                      <a:r>
                        <a:rPr lang="pt-BR" sz="1400" dirty="0">
                          <a:latin typeface="Comic Sans MS" pitchFamily="66" charset="0"/>
                        </a:rPr>
                        <a:t>10.7</a:t>
                      </a:r>
                    </a:p>
                  </a:txBody>
                  <a:tcPr marL="84406" marR="84406" marT="35169" marB="35169"/>
                </a:tc>
                <a:extLst>
                  <a:ext uri="{0D108BD9-81ED-4DB2-BD59-A6C34878D82A}">
                    <a16:rowId xmlns:a16="http://schemas.microsoft.com/office/drawing/2014/main" xmlns="" val="10003"/>
                  </a:ext>
                </a:extLst>
              </a:tr>
            </a:tbl>
          </a:graphicData>
        </a:graphic>
      </p:graphicFrame>
      <p:sp>
        <p:nvSpPr>
          <p:cNvPr id="5" name="CaixaDeTexto 4"/>
          <p:cNvSpPr txBox="1"/>
          <p:nvPr/>
        </p:nvSpPr>
        <p:spPr>
          <a:xfrm>
            <a:off x="6893170" y="3897923"/>
            <a:ext cx="3037242" cy="369332"/>
          </a:xfrm>
          <a:prstGeom prst="rect">
            <a:avLst/>
          </a:prstGeom>
          <a:noFill/>
        </p:spPr>
        <p:txBody>
          <a:bodyPr wrap="none" rtlCol="0">
            <a:spAutoFit/>
          </a:bodyPr>
          <a:lstStyle/>
          <a:p>
            <a:r>
              <a:rPr lang="pt-BR" dirty="0" err="1">
                <a:latin typeface="Calibri" panose="020F0502020204030204" pitchFamily="34" charset="0"/>
                <a:cs typeface="Calibri" panose="020F0502020204030204" pitchFamily="34" charset="0"/>
              </a:rPr>
              <a:t>Adapted</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from</a:t>
            </a:r>
            <a:r>
              <a:rPr lang="pt-BR" dirty="0">
                <a:latin typeface="Calibri" panose="020F0502020204030204" pitchFamily="34" charset="0"/>
                <a:cs typeface="Calibri" panose="020F0502020204030204" pitchFamily="34" charset="0"/>
              </a:rPr>
              <a:t> Marques (2009)</a:t>
            </a:r>
          </a:p>
        </p:txBody>
      </p:sp>
      <p:sp>
        <p:nvSpPr>
          <p:cNvPr id="6" name="CaixaDeTexto 5"/>
          <p:cNvSpPr txBox="1"/>
          <p:nvPr/>
        </p:nvSpPr>
        <p:spPr>
          <a:xfrm>
            <a:off x="6572142" y="1518330"/>
            <a:ext cx="4453013" cy="646331"/>
          </a:xfrm>
          <a:prstGeom prst="rect">
            <a:avLst/>
          </a:prstGeom>
          <a:noFill/>
        </p:spPr>
        <p:txBody>
          <a:bodyPr wrap="square" rtlCol="0">
            <a:spAutoFit/>
          </a:bodyPr>
          <a:lstStyle/>
          <a:p>
            <a:r>
              <a:rPr lang="pt-BR" dirty="0">
                <a:latin typeface="Calibri" panose="020F0502020204030204" pitchFamily="34" charset="0"/>
                <a:cs typeface="Calibri" panose="020F0502020204030204" pitchFamily="34" charset="0"/>
              </a:rPr>
              <a:t>Field </a:t>
            </a:r>
            <a:r>
              <a:rPr lang="pt-BR" dirty="0" err="1">
                <a:latin typeface="Calibri" panose="020F0502020204030204" pitchFamily="34" charset="0"/>
                <a:cs typeface="Calibri" panose="020F0502020204030204" pitchFamily="34" charset="0"/>
              </a:rPr>
              <a:t>mycotoxin</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contamination</a:t>
            </a:r>
            <a:r>
              <a:rPr lang="pt-BR" dirty="0">
                <a:latin typeface="Calibri" panose="020F0502020204030204" pitchFamily="34" charset="0"/>
                <a:cs typeface="Calibri" panose="020F0502020204030204" pitchFamily="34" charset="0"/>
              </a:rPr>
              <a:t> in </a:t>
            </a:r>
            <a:r>
              <a:rPr lang="pt-BR" dirty="0" err="1">
                <a:latin typeface="Calibri" panose="020F0502020204030204" pitchFamily="34" charset="0"/>
                <a:cs typeface="Calibri" panose="020F0502020204030204" pitchFamily="34" charset="0"/>
              </a:rPr>
              <a:t>corn</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under</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diferent</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moisture</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content</a:t>
            </a:r>
            <a:endParaRPr lang="pt-BR" dirty="0">
              <a:latin typeface="Calibri" panose="020F0502020204030204" pitchFamily="34" charset="0"/>
              <a:cs typeface="Calibri" panose="020F0502020204030204" pitchFamily="34" charset="0"/>
            </a:endParaRPr>
          </a:p>
        </p:txBody>
      </p:sp>
      <p:sp>
        <p:nvSpPr>
          <p:cNvPr id="17" name="CaixaDeTexto 16"/>
          <p:cNvSpPr txBox="1"/>
          <p:nvPr/>
        </p:nvSpPr>
        <p:spPr>
          <a:xfrm>
            <a:off x="6822832" y="4425462"/>
            <a:ext cx="3465564" cy="369332"/>
          </a:xfrm>
          <a:prstGeom prst="rect">
            <a:avLst/>
          </a:prstGeom>
          <a:noFill/>
        </p:spPr>
        <p:txBody>
          <a:bodyPr wrap="none" rtlCol="0">
            <a:spAutoFit/>
          </a:bodyPr>
          <a:lstStyle/>
          <a:p>
            <a:r>
              <a:rPr lang="pt-BR" dirty="0">
                <a:latin typeface="Calibri" panose="020F0502020204030204" pitchFamily="34" charset="0"/>
                <a:cs typeface="Calibri" panose="020F0502020204030204" pitchFamily="34" charset="0"/>
              </a:rPr>
              <a:t>Time </a:t>
            </a:r>
            <a:r>
              <a:rPr lang="pt-BR" dirty="0" err="1">
                <a:latin typeface="Calibri" panose="020F0502020204030204" pitchFamily="34" charset="0"/>
                <a:cs typeface="Calibri" panose="020F0502020204030204" pitchFamily="34" charset="0"/>
              </a:rPr>
              <a:t>of</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field</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exposure</a:t>
            </a:r>
            <a:r>
              <a:rPr lang="pt-BR" dirty="0">
                <a:latin typeface="Calibri" panose="020F0502020204030204" pitchFamily="34" charset="0"/>
                <a:cs typeface="Calibri" panose="020F0502020204030204" pitchFamily="34" charset="0"/>
              </a:rPr>
              <a:t> to </a:t>
            </a:r>
            <a:r>
              <a:rPr lang="pt-BR" dirty="0" err="1">
                <a:latin typeface="Calibri" panose="020F0502020204030204" pitchFamily="34" charset="0"/>
                <a:cs typeface="Calibri" panose="020F0502020204030204" pitchFamily="34" charset="0"/>
              </a:rPr>
              <a:t>dry</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down</a:t>
            </a:r>
            <a:endParaRPr lang="pt-BR" dirty="0">
              <a:latin typeface="Calibri" panose="020F0502020204030204" pitchFamily="34" charset="0"/>
              <a:cs typeface="Calibri" panose="020F0502020204030204" pitchFamily="34" charset="0"/>
            </a:endParaRPr>
          </a:p>
        </p:txBody>
      </p:sp>
      <p:sp>
        <p:nvSpPr>
          <p:cNvPr id="19" name="CaixaDeTexto 18"/>
          <p:cNvSpPr txBox="1"/>
          <p:nvPr/>
        </p:nvSpPr>
        <p:spPr>
          <a:xfrm>
            <a:off x="140677" y="5304692"/>
            <a:ext cx="2844818" cy="369332"/>
          </a:xfrm>
          <a:prstGeom prst="rect">
            <a:avLst/>
          </a:prstGeom>
          <a:noFill/>
        </p:spPr>
        <p:txBody>
          <a:bodyPr wrap="none" rtlCol="0">
            <a:spAutoFit/>
          </a:bodyPr>
          <a:lstStyle/>
          <a:p>
            <a:r>
              <a:rPr lang="pt-BR" dirty="0" err="1">
                <a:latin typeface="Calibri" panose="020F0502020204030204" pitchFamily="34" charset="0"/>
                <a:cs typeface="Calibri" panose="020F0502020204030204" pitchFamily="34" charset="0"/>
              </a:rPr>
              <a:t>Adapted</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from</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Mousa</a:t>
            </a:r>
            <a:r>
              <a:rPr lang="pt-BR" dirty="0">
                <a:latin typeface="Calibri" panose="020F0502020204030204" pitchFamily="34" charset="0"/>
                <a:cs typeface="Calibri" panose="020F0502020204030204" pitchFamily="34" charset="0"/>
              </a:rPr>
              <a:t> (2016)</a:t>
            </a:r>
          </a:p>
        </p:txBody>
      </p:sp>
      <p:grpSp>
        <p:nvGrpSpPr>
          <p:cNvPr id="29" name="Grupo 28"/>
          <p:cNvGrpSpPr/>
          <p:nvPr/>
        </p:nvGrpSpPr>
        <p:grpSpPr>
          <a:xfrm>
            <a:off x="5767755" y="3546232"/>
            <a:ext cx="997724" cy="1005479"/>
            <a:chOff x="6248400" y="4712677"/>
            <a:chExt cx="1080868" cy="1307123"/>
          </a:xfrm>
        </p:grpSpPr>
        <p:grpSp>
          <p:nvGrpSpPr>
            <p:cNvPr id="16" name="Grupo 15"/>
            <p:cNvGrpSpPr/>
            <p:nvPr/>
          </p:nvGrpSpPr>
          <p:grpSpPr>
            <a:xfrm>
              <a:off x="6775938" y="4712677"/>
              <a:ext cx="553330" cy="1307123"/>
              <a:chOff x="6775938" y="4712677"/>
              <a:chExt cx="553330" cy="1307123"/>
            </a:xfrm>
          </p:grpSpPr>
          <p:sp>
            <p:nvSpPr>
              <p:cNvPr id="10" name="Forma livre 9"/>
              <p:cNvSpPr/>
              <p:nvPr/>
            </p:nvSpPr>
            <p:spPr>
              <a:xfrm>
                <a:off x="6775938" y="4712677"/>
                <a:ext cx="553330" cy="1223889"/>
              </a:xfrm>
              <a:custGeom>
                <a:avLst/>
                <a:gdLst>
                  <a:gd name="connsiteX0" fmla="*/ 553330 w 553330"/>
                  <a:gd name="connsiteY0" fmla="*/ 0 h 1223889"/>
                  <a:gd name="connsiteX1" fmla="*/ 18757 w 553330"/>
                  <a:gd name="connsiteY1" fmla="*/ 689317 h 1223889"/>
                  <a:gd name="connsiteX2" fmla="*/ 440788 w 553330"/>
                  <a:gd name="connsiteY2" fmla="*/ 1223889 h 1223889"/>
                </a:gdLst>
                <a:ahLst/>
                <a:cxnLst>
                  <a:cxn ang="0">
                    <a:pos x="connsiteX0" y="connsiteY0"/>
                  </a:cxn>
                  <a:cxn ang="0">
                    <a:pos x="connsiteX1" y="connsiteY1"/>
                  </a:cxn>
                  <a:cxn ang="0">
                    <a:pos x="connsiteX2" y="connsiteY2"/>
                  </a:cxn>
                </a:cxnLst>
                <a:rect l="l" t="t" r="r" b="b"/>
                <a:pathLst>
                  <a:path w="553330" h="1223889">
                    <a:moveTo>
                      <a:pt x="553330" y="0"/>
                    </a:moveTo>
                    <a:cubicBezTo>
                      <a:pt x="295422" y="242668"/>
                      <a:pt x="37514" y="485336"/>
                      <a:pt x="18757" y="689317"/>
                    </a:cubicBezTo>
                    <a:cubicBezTo>
                      <a:pt x="0" y="893298"/>
                      <a:pt x="351693" y="1125415"/>
                      <a:pt x="440788" y="1223889"/>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pt-BR">
                  <a:latin typeface="Calibri" panose="020F0502020204030204" pitchFamily="34" charset="0"/>
                  <a:cs typeface="Calibri" panose="020F0502020204030204" pitchFamily="34" charset="0"/>
                </a:endParaRPr>
              </a:p>
            </p:txBody>
          </p:sp>
          <p:cxnSp>
            <p:nvCxnSpPr>
              <p:cNvPr id="12" name="Conector reto 11"/>
              <p:cNvCxnSpPr/>
              <p:nvPr/>
            </p:nvCxnSpPr>
            <p:spPr>
              <a:xfrm>
                <a:off x="7239000" y="5715000"/>
                <a:ext cx="0" cy="304800"/>
              </a:xfrm>
              <a:prstGeom prst="line">
                <a:avLst/>
              </a:prstGeom>
            </p:spPr>
            <p:style>
              <a:lnRef idx="3">
                <a:schemeClr val="dk1"/>
              </a:lnRef>
              <a:fillRef idx="0">
                <a:schemeClr val="dk1"/>
              </a:fillRef>
              <a:effectRef idx="2">
                <a:schemeClr val="dk1"/>
              </a:effectRef>
              <a:fontRef idx="minor">
                <a:schemeClr val="tx1"/>
              </a:fontRef>
            </p:style>
          </p:cxnSp>
          <p:cxnSp>
            <p:nvCxnSpPr>
              <p:cNvPr id="13" name="Conector reto 12"/>
              <p:cNvCxnSpPr/>
              <p:nvPr/>
            </p:nvCxnSpPr>
            <p:spPr>
              <a:xfrm>
                <a:off x="7010400" y="5867400"/>
                <a:ext cx="304800" cy="152400"/>
              </a:xfrm>
              <a:prstGeom prst="line">
                <a:avLst/>
              </a:prstGeom>
            </p:spPr>
            <p:style>
              <a:lnRef idx="3">
                <a:schemeClr val="dk1"/>
              </a:lnRef>
              <a:fillRef idx="0">
                <a:schemeClr val="dk1"/>
              </a:fillRef>
              <a:effectRef idx="2">
                <a:schemeClr val="dk1"/>
              </a:effectRef>
              <a:fontRef idx="minor">
                <a:schemeClr val="tx1"/>
              </a:fontRef>
            </p:style>
          </p:cxnSp>
        </p:grpSp>
        <p:sp>
          <p:nvSpPr>
            <p:cNvPr id="20" name="Forma livre 19"/>
            <p:cNvSpPr/>
            <p:nvPr/>
          </p:nvSpPr>
          <p:spPr>
            <a:xfrm>
              <a:off x="6288258" y="5303520"/>
              <a:ext cx="534573" cy="548640"/>
            </a:xfrm>
            <a:custGeom>
              <a:avLst/>
              <a:gdLst>
                <a:gd name="connsiteX0" fmla="*/ 534573 w 534573"/>
                <a:gd name="connsiteY0" fmla="*/ 0 h 548640"/>
                <a:gd name="connsiteX1" fmla="*/ 436099 w 534573"/>
                <a:gd name="connsiteY1" fmla="*/ 464234 h 548640"/>
                <a:gd name="connsiteX2" fmla="*/ 0 w 534573"/>
                <a:gd name="connsiteY2" fmla="*/ 506437 h 548640"/>
              </a:gdLst>
              <a:ahLst/>
              <a:cxnLst>
                <a:cxn ang="0">
                  <a:pos x="connsiteX0" y="connsiteY0"/>
                </a:cxn>
                <a:cxn ang="0">
                  <a:pos x="connsiteX1" y="connsiteY1"/>
                </a:cxn>
                <a:cxn ang="0">
                  <a:pos x="connsiteX2" y="connsiteY2"/>
                </a:cxn>
              </a:cxnLst>
              <a:rect l="l" t="t" r="r" b="b"/>
              <a:pathLst>
                <a:path w="534573" h="548640">
                  <a:moveTo>
                    <a:pt x="534573" y="0"/>
                  </a:moveTo>
                  <a:cubicBezTo>
                    <a:pt x="529883" y="189914"/>
                    <a:pt x="525194" y="379828"/>
                    <a:pt x="436099" y="464234"/>
                  </a:cubicBezTo>
                  <a:cubicBezTo>
                    <a:pt x="347004" y="548640"/>
                    <a:pt x="112542" y="518160"/>
                    <a:pt x="0" y="506437"/>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pt-BR">
                <a:latin typeface="Calibri" panose="020F0502020204030204" pitchFamily="34" charset="0"/>
                <a:cs typeface="Calibri" panose="020F0502020204030204" pitchFamily="34" charset="0"/>
              </a:endParaRPr>
            </a:p>
          </p:txBody>
        </p:sp>
        <p:cxnSp>
          <p:nvCxnSpPr>
            <p:cNvPr id="22" name="Conector reto 21"/>
            <p:cNvCxnSpPr/>
            <p:nvPr/>
          </p:nvCxnSpPr>
          <p:spPr>
            <a:xfrm flipH="1">
              <a:off x="6248400" y="5715000"/>
              <a:ext cx="76200" cy="76200"/>
            </a:xfrm>
            <a:prstGeom prst="line">
              <a:avLst/>
            </a:prstGeom>
          </p:spPr>
          <p:style>
            <a:lnRef idx="3">
              <a:schemeClr val="dk1"/>
            </a:lnRef>
            <a:fillRef idx="0">
              <a:schemeClr val="dk1"/>
            </a:fillRef>
            <a:effectRef idx="2">
              <a:schemeClr val="dk1"/>
            </a:effectRef>
            <a:fontRef idx="minor">
              <a:schemeClr val="tx1"/>
            </a:fontRef>
          </p:style>
        </p:cxnSp>
        <p:cxnSp>
          <p:nvCxnSpPr>
            <p:cNvPr id="24" name="Conector reto 23"/>
            <p:cNvCxnSpPr/>
            <p:nvPr/>
          </p:nvCxnSpPr>
          <p:spPr>
            <a:xfrm>
              <a:off x="6248400" y="5791200"/>
              <a:ext cx="76200" cy="152400"/>
            </a:xfrm>
            <a:prstGeom prst="line">
              <a:avLst/>
            </a:prstGeom>
          </p:spPr>
          <p:style>
            <a:lnRef idx="3">
              <a:schemeClr val="dk1"/>
            </a:lnRef>
            <a:fillRef idx="0">
              <a:schemeClr val="dk1"/>
            </a:fillRef>
            <a:effectRef idx="2">
              <a:schemeClr val="dk1"/>
            </a:effectRef>
            <a:fontRef idx="minor">
              <a:schemeClr val="tx1"/>
            </a:fontRef>
          </p:style>
        </p:cxnSp>
      </p:grpSp>
      <p:grpSp>
        <p:nvGrpSpPr>
          <p:cNvPr id="39" name="Grupo 38"/>
          <p:cNvGrpSpPr/>
          <p:nvPr/>
        </p:nvGrpSpPr>
        <p:grpSpPr>
          <a:xfrm>
            <a:off x="158261" y="2784231"/>
            <a:ext cx="6036234" cy="2527788"/>
            <a:chOff x="1009650" y="3276600"/>
            <a:chExt cx="6539253" cy="3286125"/>
          </a:xfrm>
        </p:grpSpPr>
        <p:pic>
          <p:nvPicPr>
            <p:cNvPr id="2050" name="Picture 2"/>
            <p:cNvPicPr>
              <a:picLocks noChangeAspect="1" noChangeArrowheads="1"/>
            </p:cNvPicPr>
            <p:nvPr/>
          </p:nvPicPr>
          <p:blipFill>
            <a:blip r:embed="rId4" cstate="print"/>
            <a:srcRect/>
            <a:stretch>
              <a:fillRect/>
            </a:stretch>
          </p:blipFill>
          <p:spPr bwMode="auto">
            <a:xfrm>
              <a:off x="1009650" y="3276600"/>
              <a:ext cx="5238750" cy="3286125"/>
            </a:xfrm>
            <a:prstGeom prst="rect">
              <a:avLst/>
            </a:prstGeom>
            <a:noFill/>
            <a:ln w="9525">
              <a:noFill/>
              <a:miter lim="800000"/>
              <a:headEnd/>
              <a:tailEnd/>
            </a:ln>
          </p:spPr>
        </p:pic>
        <p:sp>
          <p:nvSpPr>
            <p:cNvPr id="30" name="CaixaDeTexto 29"/>
            <p:cNvSpPr txBox="1"/>
            <p:nvPr/>
          </p:nvSpPr>
          <p:spPr>
            <a:xfrm>
              <a:off x="4495800" y="3544669"/>
              <a:ext cx="1275002" cy="840230"/>
            </a:xfrm>
            <a:prstGeom prst="rect">
              <a:avLst/>
            </a:prstGeom>
            <a:noFill/>
          </p:spPr>
          <p:txBody>
            <a:bodyPr wrap="none" rtlCol="0">
              <a:spAutoFit/>
            </a:bodyPr>
            <a:lstStyle/>
            <a:p>
              <a:r>
                <a:rPr lang="pt-BR" dirty="0" err="1">
                  <a:latin typeface="Calibri" panose="020F0502020204030204" pitchFamily="34" charset="0"/>
                  <a:cs typeface="Calibri" panose="020F0502020204030204" pitchFamily="34" charset="0"/>
                </a:rPr>
                <a:t>aw</a:t>
              </a:r>
              <a:r>
                <a:rPr lang="pt-BR" dirty="0">
                  <a:latin typeface="Calibri" panose="020F0502020204030204" pitchFamily="34" charset="0"/>
                  <a:cs typeface="Calibri" panose="020F0502020204030204" pitchFamily="34" charset="0"/>
                </a:rPr>
                <a:t> </a:t>
              </a:r>
              <a:r>
                <a:rPr lang="pt-BR">
                  <a:latin typeface="Calibri" panose="020F0502020204030204" pitchFamily="34" charset="0"/>
                  <a:cs typeface="Calibri" panose="020F0502020204030204" pitchFamily="34" charset="0"/>
                </a:rPr>
                <a:t>(&gt;0.95</a:t>
              </a:r>
              <a:r>
                <a:rPr lang="pt-BR" dirty="0">
                  <a:latin typeface="Calibri" panose="020F0502020204030204" pitchFamily="34" charset="0"/>
                  <a:cs typeface="Calibri" panose="020F0502020204030204" pitchFamily="34" charset="0"/>
                </a:rPr>
                <a:t>)</a:t>
              </a:r>
            </a:p>
            <a:p>
              <a:r>
                <a:rPr lang="pt-BR" dirty="0">
                  <a:latin typeface="Calibri" panose="020F0502020204030204" pitchFamily="34" charset="0"/>
                  <a:cs typeface="Calibri" panose="020F0502020204030204" pitchFamily="34" charset="0"/>
                </a:rPr>
                <a:t>T (&gt;30Cº)</a:t>
              </a:r>
            </a:p>
          </p:txBody>
        </p:sp>
        <p:sp>
          <p:nvSpPr>
            <p:cNvPr id="36" name="Chave direita 35"/>
            <p:cNvSpPr/>
            <p:nvPr/>
          </p:nvSpPr>
          <p:spPr>
            <a:xfrm>
              <a:off x="4038600" y="3657600"/>
              <a:ext cx="381000" cy="7620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pt-BR">
                <a:latin typeface="Calibri" panose="020F0502020204030204" pitchFamily="34" charset="0"/>
                <a:cs typeface="Calibri" panose="020F0502020204030204" pitchFamily="34" charset="0"/>
              </a:endParaRPr>
            </a:p>
          </p:txBody>
        </p:sp>
        <p:sp>
          <p:nvSpPr>
            <p:cNvPr id="37" name="CaixaDeTexto 36"/>
            <p:cNvSpPr txBox="1"/>
            <p:nvPr/>
          </p:nvSpPr>
          <p:spPr>
            <a:xfrm>
              <a:off x="6273901" y="4190999"/>
              <a:ext cx="1275002" cy="840230"/>
            </a:xfrm>
            <a:prstGeom prst="rect">
              <a:avLst/>
            </a:prstGeom>
            <a:noFill/>
          </p:spPr>
          <p:txBody>
            <a:bodyPr wrap="none" rtlCol="0">
              <a:spAutoFit/>
            </a:bodyPr>
            <a:lstStyle/>
            <a:p>
              <a:r>
                <a:rPr lang="pt-BR" dirty="0" err="1">
                  <a:latin typeface="Calibri" panose="020F0502020204030204" pitchFamily="34" charset="0"/>
                  <a:cs typeface="Calibri" panose="020F0502020204030204" pitchFamily="34" charset="0"/>
                </a:rPr>
                <a:t>aw</a:t>
              </a:r>
              <a:r>
                <a:rPr lang="pt-BR" dirty="0">
                  <a:latin typeface="Calibri" panose="020F0502020204030204" pitchFamily="34" charset="0"/>
                  <a:cs typeface="Calibri" panose="020F0502020204030204" pitchFamily="34" charset="0"/>
                </a:rPr>
                <a:t> </a:t>
              </a:r>
              <a:r>
                <a:rPr lang="pt-BR">
                  <a:latin typeface="Calibri" panose="020F0502020204030204" pitchFamily="34" charset="0"/>
                  <a:cs typeface="Calibri" panose="020F0502020204030204" pitchFamily="34" charset="0"/>
                </a:rPr>
                <a:t>(&lt;0.92</a:t>
              </a:r>
              <a:r>
                <a:rPr lang="pt-BR" dirty="0">
                  <a:latin typeface="Calibri" panose="020F0502020204030204" pitchFamily="34" charset="0"/>
                  <a:cs typeface="Calibri" panose="020F0502020204030204" pitchFamily="34" charset="0"/>
                </a:rPr>
                <a:t>)</a:t>
              </a:r>
            </a:p>
            <a:p>
              <a:r>
                <a:rPr lang="pt-BR" dirty="0">
                  <a:latin typeface="Calibri" panose="020F0502020204030204" pitchFamily="34" charset="0"/>
                  <a:cs typeface="Calibri" panose="020F0502020204030204" pitchFamily="34" charset="0"/>
                </a:rPr>
                <a:t>T(&lt;25Cº)</a:t>
              </a:r>
            </a:p>
          </p:txBody>
        </p:sp>
        <p:sp>
          <p:nvSpPr>
            <p:cNvPr id="38" name="Chave direita 37"/>
            <p:cNvSpPr/>
            <p:nvPr/>
          </p:nvSpPr>
          <p:spPr>
            <a:xfrm>
              <a:off x="5867400" y="4419600"/>
              <a:ext cx="381000" cy="7620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pt-BR">
                <a:latin typeface="Calibri" panose="020F0502020204030204" pitchFamily="34" charset="0"/>
                <a:cs typeface="Calibri" panose="020F0502020204030204" pitchFamily="34" charset="0"/>
              </a:endParaRPr>
            </a:p>
          </p:txBody>
        </p:sp>
      </p:grpSp>
      <p:sp>
        <p:nvSpPr>
          <p:cNvPr id="40" name="CaixaDeTexto 39"/>
          <p:cNvSpPr txBox="1"/>
          <p:nvPr/>
        </p:nvSpPr>
        <p:spPr>
          <a:xfrm>
            <a:off x="5732775" y="5921004"/>
            <a:ext cx="4413901" cy="646331"/>
          </a:xfrm>
          <a:prstGeom prst="rect">
            <a:avLst/>
          </a:prstGeom>
          <a:noFill/>
        </p:spPr>
        <p:txBody>
          <a:bodyPr wrap="none" rtlCol="0">
            <a:spAutoFit/>
          </a:bodyPr>
          <a:lstStyle/>
          <a:p>
            <a:r>
              <a:rPr lang="pt-BR" b="1" dirty="0">
                <a:latin typeface="Calibri" panose="020F0502020204030204" pitchFamily="34" charset="0"/>
                <a:cs typeface="Calibri" panose="020F0502020204030204" pitchFamily="34" charset="0"/>
              </a:rPr>
              <a:t>*</a:t>
            </a:r>
            <a:r>
              <a:rPr lang="pt-BR" b="1" dirty="0" err="1">
                <a:latin typeface="Calibri" panose="020F0502020204030204" pitchFamily="34" charset="0"/>
                <a:cs typeface="Calibri" panose="020F0502020204030204" pitchFamily="34" charset="0"/>
              </a:rPr>
              <a:t>Aflatoxin</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can</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be</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slowly</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degraded</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under</a:t>
            </a:r>
            <a:r>
              <a:rPr lang="pt-BR" b="1" dirty="0">
                <a:latin typeface="Calibri" panose="020F0502020204030204" pitchFamily="34" charset="0"/>
                <a:cs typeface="Calibri" panose="020F0502020204030204" pitchFamily="34" charset="0"/>
              </a:rPr>
              <a:t> </a:t>
            </a:r>
          </a:p>
          <a:p>
            <a:r>
              <a:rPr lang="pt-BR" b="1" dirty="0" err="1">
                <a:latin typeface="Calibri" panose="020F0502020204030204" pitchFamily="34" charset="0"/>
                <a:cs typeface="Calibri" panose="020F0502020204030204" pitchFamily="34" charset="0"/>
              </a:rPr>
              <a:t>silage</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conditions</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Kalac</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and</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Woolford</a:t>
            </a:r>
            <a:r>
              <a:rPr lang="pt-BR" b="1" dirty="0">
                <a:latin typeface="Calibri" panose="020F0502020204030204" pitchFamily="34" charset="0"/>
                <a:cs typeface="Calibri" panose="020F0502020204030204" pitchFamily="34" charset="0"/>
              </a:rPr>
              <a:t> 1982) </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C233363C-425E-4ADC-AD36-123B79BCEDE8}"/>
              </a:ext>
            </a:extLst>
          </p:cNvPr>
          <p:cNvGrpSpPr/>
          <p:nvPr/>
        </p:nvGrpSpPr>
        <p:grpSpPr>
          <a:xfrm>
            <a:off x="2" y="15436"/>
            <a:ext cx="10972799" cy="838200"/>
            <a:chOff x="36004" y="626326"/>
            <a:chExt cx="9143999" cy="838200"/>
          </a:xfrm>
        </p:grpSpPr>
        <p:sp>
          <p:nvSpPr>
            <p:cNvPr id="19" name="Retângulo 5">
              <a:extLst>
                <a:ext uri="{FF2B5EF4-FFF2-40B4-BE49-F238E27FC236}">
                  <a16:creationId xmlns:a16="http://schemas.microsoft.com/office/drawing/2014/main" xmlns="" id="{A80C24E1-7DF1-4F9B-908C-A4BDC44AE009}"/>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21" name="Imagem 8" descr="logo-esalq.gif">
              <a:extLst>
                <a:ext uri="{FF2B5EF4-FFF2-40B4-BE49-F238E27FC236}">
                  <a16:creationId xmlns:a16="http://schemas.microsoft.com/office/drawing/2014/main" xmlns="" id="{5C8C4E18-46D0-4AB1-B8D7-92DE8FBC38FC}"/>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 descr="C:\Users\Joao Daniel\Downloads\QCF_USA.jpg">
              <a:extLst>
                <a:ext uri="{FF2B5EF4-FFF2-40B4-BE49-F238E27FC236}">
                  <a16:creationId xmlns:a16="http://schemas.microsoft.com/office/drawing/2014/main" xmlns="" id="{8C82FC41-0D6B-4EC7-867B-12CFB71ABA16}"/>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 name="Título 1"/>
          <p:cNvSpPr>
            <a:spLocks noGrp="1"/>
          </p:cNvSpPr>
          <p:nvPr>
            <p:ph type="title"/>
          </p:nvPr>
        </p:nvSpPr>
        <p:spPr>
          <a:xfrm>
            <a:off x="548640" y="-51770"/>
            <a:ext cx="9875520" cy="1143000"/>
          </a:xfrm>
        </p:spPr>
        <p:txBody>
          <a:bodyPr/>
          <a:lstStyle/>
          <a:p>
            <a:r>
              <a:rPr lang="pt-BR" sz="4000" dirty="0" err="1">
                <a:solidFill>
                  <a:schemeClr val="bg1"/>
                </a:solidFill>
                <a:latin typeface="Calibri" panose="020F0502020204030204" pitchFamily="34" charset="0"/>
                <a:cs typeface="Calibri" panose="020F0502020204030204" pitchFamily="34" charset="0"/>
              </a:rPr>
              <a:t>Aflatoxins</a:t>
            </a:r>
            <a:r>
              <a:rPr lang="pt-BR" sz="4000" dirty="0">
                <a:solidFill>
                  <a:schemeClr val="bg1"/>
                </a:solidFill>
                <a:latin typeface="Calibri" panose="020F0502020204030204" pitchFamily="34" charset="0"/>
                <a:cs typeface="Calibri" panose="020F0502020204030204" pitchFamily="34" charset="0"/>
              </a:rPr>
              <a:t> in </a:t>
            </a:r>
            <a:r>
              <a:rPr lang="pt-BR" sz="4000" dirty="0" err="1">
                <a:solidFill>
                  <a:schemeClr val="bg1"/>
                </a:solidFill>
                <a:latin typeface="Calibri" panose="020F0502020204030204" pitchFamily="34" charset="0"/>
                <a:cs typeface="Calibri" panose="020F0502020204030204" pitchFamily="34" charset="0"/>
              </a:rPr>
              <a:t>dairy</a:t>
            </a:r>
            <a:r>
              <a:rPr lang="pt-BR" sz="4000" dirty="0">
                <a:solidFill>
                  <a:schemeClr val="bg1"/>
                </a:solidFill>
                <a:latin typeface="Calibri" panose="020F0502020204030204" pitchFamily="34" charset="0"/>
                <a:cs typeface="Calibri" panose="020F0502020204030204" pitchFamily="34" charset="0"/>
              </a:rPr>
              <a:t> cows</a:t>
            </a:r>
          </a:p>
        </p:txBody>
      </p:sp>
      <p:grpSp>
        <p:nvGrpSpPr>
          <p:cNvPr id="14" name="Grupo 13"/>
          <p:cNvGrpSpPr/>
          <p:nvPr/>
        </p:nvGrpSpPr>
        <p:grpSpPr>
          <a:xfrm>
            <a:off x="318918" y="2677481"/>
            <a:ext cx="2171700" cy="3029855"/>
            <a:chOff x="345493" y="3537876"/>
            <a:chExt cx="2352675" cy="3938812"/>
          </a:xfrm>
        </p:grpSpPr>
        <p:pic>
          <p:nvPicPr>
            <p:cNvPr id="3074" name="Picture 2" descr="Resultado de imagem para aflatoxin B1"/>
            <p:cNvPicPr>
              <a:picLocks noChangeAspect="1" noChangeArrowheads="1"/>
            </p:cNvPicPr>
            <p:nvPr/>
          </p:nvPicPr>
          <p:blipFill>
            <a:blip r:embed="rId5" cstate="print"/>
            <a:srcRect/>
            <a:stretch>
              <a:fillRect/>
            </a:stretch>
          </p:blipFill>
          <p:spPr bwMode="auto">
            <a:xfrm>
              <a:off x="524805" y="5497716"/>
              <a:ext cx="1907207" cy="1371600"/>
            </a:xfrm>
            <a:prstGeom prst="rect">
              <a:avLst/>
            </a:prstGeom>
            <a:noFill/>
          </p:spPr>
        </p:pic>
        <p:sp>
          <p:nvSpPr>
            <p:cNvPr id="6" name="CaixaDeTexto 5"/>
            <p:cNvSpPr txBox="1"/>
            <p:nvPr/>
          </p:nvSpPr>
          <p:spPr>
            <a:xfrm>
              <a:off x="675020" y="6956545"/>
              <a:ext cx="1523056" cy="520143"/>
            </a:xfrm>
            <a:prstGeom prst="rect">
              <a:avLst/>
            </a:prstGeom>
            <a:noFill/>
          </p:spPr>
          <p:txBody>
            <a:bodyPr wrap="none" rtlCol="0">
              <a:spAutoFit/>
            </a:bodyPr>
            <a:lstStyle/>
            <a:p>
              <a:r>
                <a:rPr lang="pt-BR" sz="2000" dirty="0" err="1">
                  <a:latin typeface="Calibri" panose="020F0502020204030204" pitchFamily="34" charset="0"/>
                  <a:cs typeface="Calibri" panose="020F0502020204030204" pitchFamily="34" charset="0"/>
                </a:rPr>
                <a:t>Aflatoxin</a:t>
              </a:r>
              <a:r>
                <a:rPr lang="pt-BR" dirty="0">
                  <a:latin typeface="Calibri" panose="020F0502020204030204" pitchFamily="34" charset="0"/>
                  <a:cs typeface="Calibri" panose="020F0502020204030204" pitchFamily="34" charset="0"/>
                </a:rPr>
                <a:t> B1</a:t>
              </a:r>
            </a:p>
          </p:txBody>
        </p:sp>
        <p:pic>
          <p:nvPicPr>
            <p:cNvPr id="3078" name="Picture 6" descr="Resultado de imagem para milho ardido"/>
            <p:cNvPicPr>
              <a:picLocks noChangeAspect="1" noChangeArrowheads="1"/>
            </p:cNvPicPr>
            <p:nvPr/>
          </p:nvPicPr>
          <p:blipFill>
            <a:blip r:embed="rId6" cstate="print"/>
            <a:srcRect/>
            <a:stretch>
              <a:fillRect/>
            </a:stretch>
          </p:blipFill>
          <p:spPr bwMode="auto">
            <a:xfrm>
              <a:off x="345493" y="3537876"/>
              <a:ext cx="2352675" cy="1695451"/>
            </a:xfrm>
            <a:prstGeom prst="rect">
              <a:avLst/>
            </a:prstGeom>
            <a:noFill/>
          </p:spPr>
        </p:pic>
      </p:grpSp>
      <p:pic>
        <p:nvPicPr>
          <p:cNvPr id="3080" name="Picture 8" descr="Resultado de imagem para dairy cows"/>
          <p:cNvPicPr>
            <a:picLocks noChangeAspect="1" noChangeArrowheads="1"/>
          </p:cNvPicPr>
          <p:nvPr/>
        </p:nvPicPr>
        <p:blipFill>
          <a:blip r:embed="rId7" cstate="print"/>
          <a:srcRect/>
          <a:stretch>
            <a:fillRect/>
          </a:stretch>
        </p:blipFill>
        <p:spPr bwMode="auto">
          <a:xfrm>
            <a:off x="3552093" y="2667000"/>
            <a:ext cx="2848708" cy="1337310"/>
          </a:xfrm>
          <a:prstGeom prst="rect">
            <a:avLst/>
          </a:prstGeom>
          <a:noFill/>
        </p:spPr>
      </p:pic>
      <p:pic>
        <p:nvPicPr>
          <p:cNvPr id="3082" name="Picture 10" descr="Resultado de imagem para dairy cow liver"/>
          <p:cNvPicPr>
            <a:picLocks noChangeAspect="1" noChangeArrowheads="1"/>
          </p:cNvPicPr>
          <p:nvPr/>
        </p:nvPicPr>
        <p:blipFill>
          <a:blip r:embed="rId8" cstate="print"/>
          <a:srcRect/>
          <a:stretch>
            <a:fillRect/>
          </a:stretch>
        </p:blipFill>
        <p:spPr bwMode="auto">
          <a:xfrm>
            <a:off x="6919548" y="2315308"/>
            <a:ext cx="3209192" cy="1802424"/>
          </a:xfrm>
          <a:prstGeom prst="rect">
            <a:avLst/>
          </a:prstGeom>
          <a:noFill/>
        </p:spPr>
      </p:pic>
      <p:grpSp>
        <p:nvGrpSpPr>
          <p:cNvPr id="15" name="Grupo 14"/>
          <p:cNvGrpSpPr/>
          <p:nvPr/>
        </p:nvGrpSpPr>
        <p:grpSpPr>
          <a:xfrm>
            <a:off x="7526213" y="3780693"/>
            <a:ext cx="1793630" cy="1865495"/>
            <a:chOff x="7010400" y="1676400"/>
            <a:chExt cx="1943100" cy="2425143"/>
          </a:xfrm>
        </p:grpSpPr>
        <p:pic>
          <p:nvPicPr>
            <p:cNvPr id="3076" name="Picture 4" descr="Resultado de imagem para aflatoxin m1"/>
            <p:cNvPicPr>
              <a:picLocks noChangeAspect="1" noChangeArrowheads="1"/>
            </p:cNvPicPr>
            <p:nvPr/>
          </p:nvPicPr>
          <p:blipFill>
            <a:blip r:embed="rId9" cstate="print"/>
            <a:srcRect/>
            <a:stretch>
              <a:fillRect/>
            </a:stretch>
          </p:blipFill>
          <p:spPr bwMode="auto">
            <a:xfrm>
              <a:off x="7010400" y="1981200"/>
              <a:ext cx="1943100" cy="1494692"/>
            </a:xfrm>
            <a:prstGeom prst="rect">
              <a:avLst/>
            </a:prstGeom>
            <a:noFill/>
          </p:spPr>
        </p:pic>
        <p:cxnSp>
          <p:nvCxnSpPr>
            <p:cNvPr id="11" name="Conector de seta reta 10"/>
            <p:cNvCxnSpPr/>
            <p:nvPr/>
          </p:nvCxnSpPr>
          <p:spPr>
            <a:xfrm>
              <a:off x="7620000" y="1676400"/>
              <a:ext cx="152400" cy="7620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2" name="CaixaDeTexto 11"/>
            <p:cNvSpPr txBox="1"/>
            <p:nvPr/>
          </p:nvSpPr>
          <p:spPr>
            <a:xfrm>
              <a:off x="7238999" y="3581400"/>
              <a:ext cx="1644617" cy="520143"/>
            </a:xfrm>
            <a:prstGeom prst="rect">
              <a:avLst/>
            </a:prstGeom>
            <a:noFill/>
          </p:spPr>
          <p:txBody>
            <a:bodyPr wrap="none" rtlCol="0">
              <a:spAutoFit/>
            </a:bodyPr>
            <a:lstStyle/>
            <a:p>
              <a:r>
                <a:rPr lang="pt-BR" sz="2000" dirty="0" err="1">
                  <a:latin typeface="Calibri" panose="020F0502020204030204" pitchFamily="34" charset="0"/>
                  <a:cs typeface="Calibri" panose="020F0502020204030204" pitchFamily="34" charset="0"/>
                </a:rPr>
                <a:t>Aflatoxin</a:t>
              </a:r>
              <a:r>
                <a:rPr lang="pt-BR" sz="2000" dirty="0">
                  <a:latin typeface="Calibri" panose="020F0502020204030204" pitchFamily="34" charset="0"/>
                  <a:cs typeface="Calibri" panose="020F0502020204030204" pitchFamily="34" charset="0"/>
                </a:rPr>
                <a:t> M1</a:t>
              </a:r>
            </a:p>
          </p:txBody>
        </p:sp>
      </p:grpSp>
      <p:sp>
        <p:nvSpPr>
          <p:cNvPr id="16" name="CaixaDeTexto 15"/>
          <p:cNvSpPr txBox="1"/>
          <p:nvPr/>
        </p:nvSpPr>
        <p:spPr>
          <a:xfrm>
            <a:off x="2454953" y="1150665"/>
            <a:ext cx="5425523" cy="1323439"/>
          </a:xfrm>
          <a:prstGeom prst="rect">
            <a:avLst/>
          </a:prstGeom>
          <a:noFill/>
        </p:spPr>
        <p:txBody>
          <a:bodyPr wrap="none" rtlCol="0">
            <a:spAutoFit/>
          </a:bodyPr>
          <a:lstStyle/>
          <a:p>
            <a:pPr algn="ctr"/>
            <a:r>
              <a:rPr lang="pt-BR" sz="2000" dirty="0" err="1">
                <a:latin typeface="Calibri" panose="020F0502020204030204" pitchFamily="34" charset="0"/>
                <a:cs typeface="Calibri" panose="020F0502020204030204" pitchFamily="34" charset="0"/>
              </a:rPr>
              <a:t>Carried</a:t>
            </a:r>
            <a:r>
              <a:rPr lang="pt-BR" sz="2000" dirty="0">
                <a:latin typeface="Calibri" panose="020F0502020204030204" pitchFamily="34" charset="0"/>
                <a:cs typeface="Calibri" panose="020F0502020204030204" pitchFamily="34" charset="0"/>
              </a:rPr>
              <a:t> over </a:t>
            </a:r>
            <a:r>
              <a:rPr lang="pt-BR" sz="2000" dirty="0" err="1">
                <a:latin typeface="Calibri" panose="020F0502020204030204" pitchFamily="34" charset="0"/>
                <a:cs typeface="Calibri" panose="020F0502020204030204" pitchFamily="34" charset="0"/>
              </a:rPr>
              <a:t>from</a:t>
            </a:r>
            <a:r>
              <a:rPr lang="pt-BR" sz="2000" dirty="0">
                <a:latin typeface="Calibri" panose="020F0502020204030204" pitchFamily="34" charset="0"/>
                <a:cs typeface="Calibri" panose="020F0502020204030204" pitchFamily="34" charset="0"/>
              </a:rPr>
              <a:t> feed </a:t>
            </a:r>
            <a:r>
              <a:rPr lang="pt-BR" sz="2000" dirty="0" err="1">
                <a:latin typeface="Calibri" panose="020F0502020204030204" pitchFamily="34" charset="0"/>
                <a:cs typeface="Calibri" panose="020F0502020204030204" pitchFamily="34" charset="0"/>
              </a:rPr>
              <a:t>into</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milk</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Britzite</a:t>
            </a:r>
            <a:r>
              <a:rPr lang="pt-BR" sz="2000" dirty="0">
                <a:latin typeface="Calibri" panose="020F0502020204030204" pitchFamily="34" charset="0"/>
                <a:cs typeface="Calibri" panose="020F0502020204030204" pitchFamily="34" charset="0"/>
              </a:rPr>
              <a:t> al., 2013)</a:t>
            </a:r>
          </a:p>
          <a:p>
            <a:pPr algn="ctr"/>
            <a:r>
              <a:rPr lang="pt-BR" sz="2000" dirty="0">
                <a:latin typeface="Calibri" panose="020F0502020204030204" pitchFamily="34" charset="0"/>
                <a:cs typeface="Calibri" panose="020F0502020204030204" pitchFamily="34" charset="0"/>
              </a:rPr>
              <a:t> </a:t>
            </a:r>
          </a:p>
          <a:p>
            <a:pPr algn="ctr"/>
            <a:r>
              <a:rPr lang="pt-BR" sz="2000" dirty="0">
                <a:latin typeface="Calibri" panose="020F0502020204030204" pitchFamily="34" charset="0"/>
                <a:cs typeface="Calibri" panose="020F0502020204030204" pitchFamily="34" charset="0"/>
              </a:rPr>
              <a:t>5.8% </a:t>
            </a:r>
            <a:r>
              <a:rPr lang="pt-BR" sz="2000" dirty="0" err="1">
                <a:latin typeface="Calibri" panose="020F0502020204030204" pitchFamily="34" charset="0"/>
                <a:cs typeface="Calibri" panose="020F0502020204030204" pitchFamily="34" charset="0"/>
              </a:rPr>
              <a:t>on</a:t>
            </a:r>
            <a:r>
              <a:rPr lang="pt-BR" sz="2000" dirty="0">
                <a:latin typeface="Calibri" panose="020F0502020204030204" pitchFamily="34" charset="0"/>
                <a:cs typeface="Calibri" panose="020F0502020204030204" pitchFamily="34" charset="0"/>
              </a:rPr>
              <a:t> high </a:t>
            </a:r>
            <a:r>
              <a:rPr lang="pt-BR" sz="2000" dirty="0" err="1">
                <a:latin typeface="Calibri" panose="020F0502020204030204" pitchFamily="34" charset="0"/>
                <a:cs typeface="Calibri" panose="020F0502020204030204" pitchFamily="34" charset="0"/>
              </a:rPr>
              <a:t>producing</a:t>
            </a:r>
            <a:r>
              <a:rPr lang="pt-BR" sz="2000" dirty="0">
                <a:latin typeface="Calibri" panose="020F0502020204030204" pitchFamily="34" charset="0"/>
                <a:cs typeface="Calibri" panose="020F0502020204030204" pitchFamily="34" charset="0"/>
              </a:rPr>
              <a:t> cows (&gt;30 kg/d)</a:t>
            </a:r>
          </a:p>
          <a:p>
            <a:pPr algn="ctr"/>
            <a:r>
              <a:rPr lang="pt-BR" sz="2000" dirty="0">
                <a:latin typeface="Calibri" panose="020F0502020204030204" pitchFamily="34" charset="0"/>
                <a:cs typeface="Calibri" panose="020F0502020204030204" pitchFamily="34" charset="0"/>
              </a:rPr>
              <a:t>2.5% </a:t>
            </a:r>
            <a:r>
              <a:rPr lang="pt-BR" sz="2000" dirty="0" err="1">
                <a:latin typeface="Calibri" panose="020F0502020204030204" pitchFamily="34" charset="0"/>
                <a:cs typeface="Calibri" panose="020F0502020204030204" pitchFamily="34" charset="0"/>
              </a:rPr>
              <a:t>on</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low</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producing</a:t>
            </a:r>
            <a:r>
              <a:rPr lang="pt-BR" sz="2000" dirty="0">
                <a:latin typeface="Calibri" panose="020F0502020204030204" pitchFamily="34" charset="0"/>
                <a:cs typeface="Calibri" panose="020F0502020204030204" pitchFamily="34" charset="0"/>
              </a:rPr>
              <a:t> cows (&lt;30 kg/d)</a:t>
            </a:r>
          </a:p>
        </p:txBody>
      </p:sp>
      <p:cxnSp>
        <p:nvCxnSpPr>
          <p:cNvPr id="18" name="Conector de seta reta 17"/>
          <p:cNvCxnSpPr/>
          <p:nvPr/>
        </p:nvCxnSpPr>
        <p:spPr>
          <a:xfrm>
            <a:off x="907843" y="4004310"/>
            <a:ext cx="140677" cy="41030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 name="CaixaDeTexto 19"/>
          <p:cNvSpPr txBox="1"/>
          <p:nvPr/>
        </p:nvSpPr>
        <p:spPr>
          <a:xfrm>
            <a:off x="6618634" y="5907896"/>
            <a:ext cx="4075231" cy="707886"/>
          </a:xfrm>
          <a:prstGeom prst="rect">
            <a:avLst/>
          </a:prstGeom>
          <a:noFill/>
        </p:spPr>
        <p:txBody>
          <a:bodyPr wrap="square" rtlCol="0">
            <a:spAutoFit/>
          </a:bodyPr>
          <a:lstStyle/>
          <a:p>
            <a:pPr algn="ctr"/>
            <a:r>
              <a:rPr lang="pt-BR" sz="2000" dirty="0">
                <a:latin typeface="Calibri" panose="020F0502020204030204" pitchFamily="34" charset="0"/>
                <a:cs typeface="Calibri" panose="020F0502020204030204" pitchFamily="34" charset="0"/>
              </a:rPr>
              <a:t>FAO </a:t>
            </a:r>
            <a:r>
              <a:rPr lang="pt-BR" sz="2000" dirty="0" err="1">
                <a:latin typeface="Calibri" panose="020F0502020204030204" pitchFamily="34" charset="0"/>
                <a:cs typeface="Calibri" panose="020F0502020204030204" pitchFamily="34" charset="0"/>
              </a:rPr>
              <a:t>regulation</a:t>
            </a:r>
            <a:r>
              <a:rPr lang="pt-BR" sz="2000">
                <a:latin typeface="Calibri" panose="020F0502020204030204" pitchFamily="34" charset="0"/>
                <a:cs typeface="Calibri" panose="020F0502020204030204" pitchFamily="34" charset="0"/>
              </a:rPr>
              <a:t>: 0.05 </a:t>
            </a:r>
            <a:r>
              <a:rPr lang="pt-BR" sz="2000" dirty="0">
                <a:latin typeface="Calibri" panose="020F0502020204030204" pitchFamily="34" charset="0"/>
                <a:cs typeface="Calibri" panose="020F0502020204030204" pitchFamily="34" charset="0"/>
              </a:rPr>
              <a:t>µg/kg </a:t>
            </a:r>
            <a:r>
              <a:rPr lang="pt-BR" sz="2000" err="1">
                <a:latin typeface="Calibri" panose="020F0502020204030204" pitchFamily="34" charset="0"/>
                <a:cs typeface="Calibri" panose="020F0502020204030204" pitchFamily="34" charset="0"/>
              </a:rPr>
              <a:t>to</a:t>
            </a:r>
            <a:r>
              <a:rPr lang="pt-BR" sz="2000">
                <a:latin typeface="Calibri" panose="020F0502020204030204" pitchFamily="34" charset="0"/>
                <a:cs typeface="Calibri" panose="020F0502020204030204" pitchFamily="34" charset="0"/>
              </a:rPr>
              <a:t> 0.5 </a:t>
            </a:r>
            <a:r>
              <a:rPr lang="pt-BR" sz="2000" dirty="0">
                <a:latin typeface="Calibri" panose="020F0502020204030204" pitchFamily="34" charset="0"/>
                <a:cs typeface="Calibri" panose="020F0502020204030204" pitchFamily="34" charset="0"/>
              </a:rPr>
              <a:t>µg/kg </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474194A1-CBB0-4965-AC53-DE99B7257BE5}"/>
              </a:ext>
            </a:extLst>
          </p:cNvPr>
          <p:cNvGrpSpPr/>
          <p:nvPr/>
        </p:nvGrpSpPr>
        <p:grpSpPr>
          <a:xfrm>
            <a:off x="2" y="15436"/>
            <a:ext cx="10972799" cy="838200"/>
            <a:chOff x="36004" y="626326"/>
            <a:chExt cx="9143999" cy="838200"/>
          </a:xfrm>
        </p:grpSpPr>
        <p:sp>
          <p:nvSpPr>
            <p:cNvPr id="14" name="Retângulo 5">
              <a:extLst>
                <a:ext uri="{FF2B5EF4-FFF2-40B4-BE49-F238E27FC236}">
                  <a16:creationId xmlns:a16="http://schemas.microsoft.com/office/drawing/2014/main" xmlns="" id="{4CCF6DC1-5DFA-4CAD-87C0-31B91D84659C}"/>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5" name="Imagem 8" descr="logo-esalq.gif">
              <a:extLst>
                <a:ext uri="{FF2B5EF4-FFF2-40B4-BE49-F238E27FC236}">
                  <a16:creationId xmlns:a16="http://schemas.microsoft.com/office/drawing/2014/main" xmlns="" id="{136BB249-2352-4B95-8BCE-C1A8F6E2024C}"/>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2" descr="C:\Users\Joao Daniel\Downloads\QCF_USA.jpg">
              <a:extLst>
                <a:ext uri="{FF2B5EF4-FFF2-40B4-BE49-F238E27FC236}">
                  <a16:creationId xmlns:a16="http://schemas.microsoft.com/office/drawing/2014/main" xmlns="" id="{96DBC16A-4D33-49D5-BFFC-E0769DBD93F3}"/>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 name="Título 1"/>
          <p:cNvSpPr>
            <a:spLocks noGrp="1"/>
          </p:cNvSpPr>
          <p:nvPr>
            <p:ph type="title"/>
          </p:nvPr>
        </p:nvSpPr>
        <p:spPr>
          <a:xfrm>
            <a:off x="548640" y="-115374"/>
            <a:ext cx="9875520" cy="1143000"/>
          </a:xfrm>
        </p:spPr>
        <p:txBody>
          <a:bodyPr/>
          <a:lstStyle/>
          <a:p>
            <a:r>
              <a:rPr lang="pt-BR" sz="4000" dirty="0" err="1">
                <a:solidFill>
                  <a:schemeClr val="bg1"/>
                </a:solidFill>
                <a:latin typeface="Calibri" panose="020F0502020204030204" pitchFamily="34" charset="0"/>
                <a:cs typeface="Calibri" panose="020F0502020204030204" pitchFamily="34" charset="0"/>
              </a:rPr>
              <a:t>Adsorbents</a:t>
            </a:r>
            <a:r>
              <a:rPr lang="pt-BR" sz="4000" dirty="0">
                <a:solidFill>
                  <a:schemeClr val="bg1"/>
                </a:solidFill>
                <a:latin typeface="Calibri" panose="020F0502020204030204" pitchFamily="34" charset="0"/>
                <a:cs typeface="Calibri" panose="020F0502020204030204" pitchFamily="34" charset="0"/>
              </a:rPr>
              <a:t> (Clay </a:t>
            </a:r>
            <a:r>
              <a:rPr lang="pt-BR" sz="4000" dirty="0" err="1">
                <a:solidFill>
                  <a:schemeClr val="bg1"/>
                </a:solidFill>
                <a:latin typeface="Calibri" panose="020F0502020204030204" pitchFamily="34" charset="0"/>
                <a:cs typeface="Calibri" panose="020F0502020204030204" pitchFamily="34" charset="0"/>
              </a:rPr>
              <a:t>based</a:t>
            </a:r>
            <a:r>
              <a:rPr lang="pt-BR" sz="4000" dirty="0">
                <a:solidFill>
                  <a:schemeClr val="bg1"/>
                </a:solidFill>
                <a:latin typeface="Calibri" panose="020F0502020204030204" pitchFamily="34" charset="0"/>
                <a:cs typeface="Calibri" panose="020F0502020204030204" pitchFamily="34" charset="0"/>
              </a:rPr>
              <a:t>)</a:t>
            </a:r>
          </a:p>
        </p:txBody>
      </p:sp>
      <p:graphicFrame>
        <p:nvGraphicFramePr>
          <p:cNvPr id="6" name="Espaço Reservado para Conteúdo 5"/>
          <p:cNvGraphicFramePr>
            <a:graphicFrameLocks noGrp="1"/>
          </p:cNvGraphicFramePr>
          <p:nvPr>
            <p:ph idx="1"/>
            <p:extLst>
              <p:ext uri="{D42A27DB-BD31-4B8C-83A1-F6EECF244321}">
                <p14:modId xmlns:p14="http://schemas.microsoft.com/office/powerpoint/2010/main" val="3937231968"/>
              </p:ext>
            </p:extLst>
          </p:nvPr>
        </p:nvGraphicFramePr>
        <p:xfrm>
          <a:off x="0" y="2373924"/>
          <a:ext cx="5486400" cy="2754922"/>
        </p:xfrm>
        <a:graphic>
          <a:graphicData uri="http://schemas.openxmlformats.org/drawingml/2006/chart">
            <c:chart xmlns:c="http://schemas.openxmlformats.org/drawingml/2006/chart" xmlns:r="http://schemas.openxmlformats.org/officeDocument/2006/relationships" r:id="rId4"/>
          </a:graphicData>
        </a:graphic>
      </p:graphicFrame>
      <p:sp>
        <p:nvSpPr>
          <p:cNvPr id="8" name="CaixaDeTexto 7"/>
          <p:cNvSpPr txBox="1"/>
          <p:nvPr/>
        </p:nvSpPr>
        <p:spPr>
          <a:xfrm>
            <a:off x="103272" y="1576519"/>
            <a:ext cx="9197903" cy="430887"/>
          </a:xfrm>
          <a:prstGeom prst="rect">
            <a:avLst/>
          </a:prstGeom>
          <a:noFill/>
        </p:spPr>
        <p:txBody>
          <a:bodyPr wrap="none" rtlCol="0">
            <a:spAutoFit/>
          </a:bodyPr>
          <a:lstStyle/>
          <a:p>
            <a:r>
              <a:rPr lang="pt-BR" sz="2200" b="1" dirty="0" err="1">
                <a:latin typeface="Calibri" panose="020F0502020204030204" pitchFamily="34" charset="0"/>
                <a:cs typeface="Calibri" panose="020F0502020204030204" pitchFamily="34" charset="0"/>
              </a:rPr>
              <a:t>Effect</a:t>
            </a:r>
            <a:r>
              <a:rPr lang="pt-BR" sz="2200" b="1" dirty="0">
                <a:latin typeface="Calibri" panose="020F0502020204030204" pitchFamily="34" charset="0"/>
                <a:cs typeface="Calibri" panose="020F0502020204030204" pitchFamily="34" charset="0"/>
              </a:rPr>
              <a:t> </a:t>
            </a:r>
            <a:r>
              <a:rPr lang="pt-BR" sz="2200" b="1" dirty="0" err="1">
                <a:latin typeface="Calibri" panose="020F0502020204030204" pitchFamily="34" charset="0"/>
                <a:cs typeface="Calibri" panose="020F0502020204030204" pitchFamily="34" charset="0"/>
              </a:rPr>
              <a:t>of</a:t>
            </a:r>
            <a:r>
              <a:rPr lang="pt-BR" sz="2200" b="1" dirty="0">
                <a:latin typeface="Calibri" panose="020F0502020204030204" pitchFamily="34" charset="0"/>
                <a:cs typeface="Calibri" panose="020F0502020204030204" pitchFamily="34" charset="0"/>
              </a:rPr>
              <a:t> </a:t>
            </a:r>
            <a:r>
              <a:rPr lang="pt-BR" sz="2200" b="1" dirty="0" err="1">
                <a:latin typeface="Calibri" panose="020F0502020204030204" pitchFamily="34" charset="0"/>
                <a:cs typeface="Calibri" panose="020F0502020204030204" pitchFamily="34" charset="0"/>
              </a:rPr>
              <a:t>dietary</a:t>
            </a:r>
            <a:r>
              <a:rPr lang="pt-BR" sz="2200" b="1" dirty="0">
                <a:latin typeface="Calibri" panose="020F0502020204030204" pitchFamily="34" charset="0"/>
                <a:cs typeface="Calibri" panose="020F0502020204030204" pitchFamily="34" charset="0"/>
              </a:rPr>
              <a:t> </a:t>
            </a:r>
            <a:r>
              <a:rPr lang="pt-BR" sz="2200" b="1" dirty="0" err="1">
                <a:latin typeface="Calibri" panose="020F0502020204030204" pitchFamily="34" charset="0"/>
                <a:cs typeface="Calibri" panose="020F0502020204030204" pitchFamily="34" charset="0"/>
              </a:rPr>
              <a:t>addition</a:t>
            </a:r>
            <a:r>
              <a:rPr lang="pt-BR" sz="2200" b="1" dirty="0">
                <a:latin typeface="Calibri" panose="020F0502020204030204" pitchFamily="34" charset="0"/>
                <a:cs typeface="Calibri" panose="020F0502020204030204" pitchFamily="34" charset="0"/>
              </a:rPr>
              <a:t> </a:t>
            </a:r>
            <a:r>
              <a:rPr lang="pt-BR" sz="2200" b="1" dirty="0" err="1">
                <a:latin typeface="Calibri" panose="020F0502020204030204" pitchFamily="34" charset="0"/>
                <a:cs typeface="Calibri" panose="020F0502020204030204" pitchFamily="34" charset="0"/>
              </a:rPr>
              <a:t>of</a:t>
            </a:r>
            <a:r>
              <a:rPr lang="pt-BR" sz="2200" b="1" dirty="0">
                <a:latin typeface="Calibri" panose="020F0502020204030204" pitchFamily="34" charset="0"/>
                <a:cs typeface="Calibri" panose="020F0502020204030204" pitchFamily="34" charset="0"/>
              </a:rPr>
              <a:t> </a:t>
            </a:r>
            <a:r>
              <a:rPr lang="pt-BR" sz="2200" b="1" dirty="0" err="1">
                <a:latin typeface="Calibri" panose="020F0502020204030204" pitchFamily="34" charset="0"/>
                <a:cs typeface="Calibri" panose="020F0502020204030204" pitchFamily="34" charset="0"/>
              </a:rPr>
              <a:t>mycotoxin</a:t>
            </a:r>
            <a:r>
              <a:rPr lang="pt-BR" sz="2200" b="1" dirty="0">
                <a:latin typeface="Calibri" panose="020F0502020204030204" pitchFamily="34" charset="0"/>
                <a:cs typeface="Calibri" panose="020F0502020204030204" pitchFamily="34" charset="0"/>
              </a:rPr>
              <a:t> </a:t>
            </a:r>
            <a:r>
              <a:rPr lang="pt-BR" sz="2200" b="1" dirty="0" err="1">
                <a:latin typeface="Calibri" panose="020F0502020204030204" pitchFamily="34" charset="0"/>
                <a:cs typeface="Calibri" panose="020F0502020204030204" pitchFamily="34" charset="0"/>
              </a:rPr>
              <a:t>binder</a:t>
            </a:r>
            <a:r>
              <a:rPr lang="pt-BR" sz="2200" b="1" dirty="0">
                <a:latin typeface="Calibri" panose="020F0502020204030204" pitchFamily="34" charset="0"/>
                <a:cs typeface="Calibri" panose="020F0502020204030204" pitchFamily="34" charset="0"/>
              </a:rPr>
              <a:t> </a:t>
            </a:r>
            <a:r>
              <a:rPr lang="pt-BR" sz="2200" b="1" dirty="0" err="1">
                <a:latin typeface="Calibri" panose="020F0502020204030204" pitchFamily="34" charset="0"/>
                <a:cs typeface="Calibri" panose="020F0502020204030204" pitchFamily="34" charset="0"/>
              </a:rPr>
              <a:t>on</a:t>
            </a:r>
            <a:r>
              <a:rPr lang="pt-BR" sz="2200" b="1" dirty="0">
                <a:latin typeface="Calibri" panose="020F0502020204030204" pitchFamily="34" charset="0"/>
                <a:cs typeface="Calibri" panose="020F0502020204030204" pitchFamily="34" charset="0"/>
              </a:rPr>
              <a:t> </a:t>
            </a:r>
            <a:r>
              <a:rPr lang="pt-BR" sz="2200" b="1" dirty="0" err="1">
                <a:latin typeface="Calibri" panose="020F0502020204030204" pitchFamily="34" charset="0"/>
                <a:cs typeface="Calibri" panose="020F0502020204030204" pitchFamily="34" charset="0"/>
              </a:rPr>
              <a:t>the</a:t>
            </a:r>
            <a:r>
              <a:rPr lang="pt-BR" sz="2200" b="1" dirty="0">
                <a:latin typeface="Calibri" panose="020F0502020204030204" pitchFamily="34" charset="0"/>
                <a:cs typeface="Calibri" panose="020F0502020204030204" pitchFamily="34" charset="0"/>
              </a:rPr>
              <a:t> </a:t>
            </a:r>
            <a:r>
              <a:rPr lang="pt-BR" sz="2200" b="1" dirty="0" err="1">
                <a:latin typeface="Calibri" panose="020F0502020204030204" pitchFamily="34" charset="0"/>
                <a:cs typeface="Calibri" panose="020F0502020204030204" pitchFamily="34" charset="0"/>
              </a:rPr>
              <a:t>aflatoxin</a:t>
            </a:r>
            <a:r>
              <a:rPr lang="pt-BR" sz="2200" b="1" dirty="0">
                <a:latin typeface="Calibri" panose="020F0502020204030204" pitchFamily="34" charset="0"/>
                <a:cs typeface="Calibri" panose="020F0502020204030204" pitchFamily="34" charset="0"/>
              </a:rPr>
              <a:t> (AFM1) in </a:t>
            </a:r>
            <a:r>
              <a:rPr lang="pt-BR" sz="2200" b="1" dirty="0" err="1">
                <a:latin typeface="Calibri" panose="020F0502020204030204" pitchFamily="34" charset="0"/>
                <a:cs typeface="Calibri" panose="020F0502020204030204" pitchFamily="34" charset="0"/>
              </a:rPr>
              <a:t>milk</a:t>
            </a:r>
            <a:endParaRPr lang="pt-BR" sz="2200" b="1" dirty="0">
              <a:latin typeface="Calibri" panose="020F0502020204030204" pitchFamily="34" charset="0"/>
              <a:cs typeface="Calibri" panose="020F0502020204030204" pitchFamily="34" charset="0"/>
            </a:endParaRPr>
          </a:p>
        </p:txBody>
      </p:sp>
      <p:sp>
        <p:nvSpPr>
          <p:cNvPr id="9" name="CaixaDeTexto 8"/>
          <p:cNvSpPr txBox="1"/>
          <p:nvPr/>
        </p:nvSpPr>
        <p:spPr>
          <a:xfrm>
            <a:off x="4431323" y="2901463"/>
            <a:ext cx="300082" cy="369332"/>
          </a:xfrm>
          <a:prstGeom prst="rect">
            <a:avLst/>
          </a:prstGeom>
          <a:noFill/>
        </p:spPr>
        <p:txBody>
          <a:bodyPr wrap="none" rtlCol="0">
            <a:spAutoFit/>
          </a:bodyPr>
          <a:lstStyle/>
          <a:p>
            <a:r>
              <a:rPr lang="pt-BR" b="1" dirty="0">
                <a:latin typeface="Calibri" panose="020F0502020204030204" pitchFamily="34" charset="0"/>
                <a:cs typeface="Calibri" panose="020F0502020204030204" pitchFamily="34" charset="0"/>
              </a:rPr>
              <a:t>*</a:t>
            </a:r>
          </a:p>
        </p:txBody>
      </p:sp>
      <p:sp>
        <p:nvSpPr>
          <p:cNvPr id="10" name="CaixaDeTexto 9"/>
          <p:cNvSpPr txBox="1"/>
          <p:nvPr/>
        </p:nvSpPr>
        <p:spPr>
          <a:xfrm>
            <a:off x="0" y="5187463"/>
            <a:ext cx="4017437"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DMI = 19.2 kg/d (</a:t>
            </a:r>
            <a:r>
              <a:rPr lang="en-US" i="1" dirty="0">
                <a:latin typeface="Calibri" panose="020F0502020204030204" pitchFamily="34" charset="0"/>
                <a:cs typeface="Calibri" panose="020F0502020204030204" pitchFamily="34" charset="0"/>
              </a:rPr>
              <a:t>P &gt; </a:t>
            </a:r>
            <a:r>
              <a:rPr lang="en-US" dirty="0">
                <a:latin typeface="Calibri" panose="020F0502020204030204" pitchFamily="34" charset="0"/>
                <a:cs typeface="Calibri" panose="020F0502020204030204" pitchFamily="34" charset="0"/>
              </a:rPr>
              <a:t>0.10)</a:t>
            </a:r>
          </a:p>
          <a:p>
            <a:r>
              <a:rPr lang="en-US" dirty="0">
                <a:latin typeface="Calibri" panose="020F0502020204030204" pitchFamily="34" charset="0"/>
                <a:cs typeface="Calibri" panose="020F0502020204030204" pitchFamily="34" charset="0"/>
              </a:rPr>
              <a:t>Milk = 19.4 kg/d (</a:t>
            </a:r>
            <a:r>
              <a:rPr lang="en-US" i="1" dirty="0">
                <a:latin typeface="Calibri" panose="020F0502020204030204" pitchFamily="34" charset="0"/>
                <a:cs typeface="Calibri" panose="020F0502020204030204" pitchFamily="34" charset="0"/>
              </a:rPr>
              <a:t>P &gt; </a:t>
            </a:r>
            <a:r>
              <a:rPr lang="en-US" dirty="0">
                <a:latin typeface="Calibri" panose="020F0502020204030204" pitchFamily="34" charset="0"/>
                <a:cs typeface="Calibri" panose="020F0502020204030204" pitchFamily="34" charset="0"/>
              </a:rPr>
              <a:t>0.10)</a:t>
            </a:r>
          </a:p>
        </p:txBody>
      </p:sp>
      <p:graphicFrame>
        <p:nvGraphicFramePr>
          <p:cNvPr id="11" name="Espaço Reservado para Conteúdo 5"/>
          <p:cNvGraphicFramePr>
            <a:graphicFrameLocks/>
          </p:cNvGraphicFramePr>
          <p:nvPr>
            <p:extLst>
              <p:ext uri="{D42A27DB-BD31-4B8C-83A1-F6EECF244321}">
                <p14:modId xmlns:p14="http://schemas.microsoft.com/office/powerpoint/2010/main" val="1309925584"/>
              </p:ext>
            </p:extLst>
          </p:nvPr>
        </p:nvGraphicFramePr>
        <p:xfrm>
          <a:off x="5697415" y="2373924"/>
          <a:ext cx="5275385" cy="2754922"/>
        </p:xfrm>
        <a:graphic>
          <a:graphicData uri="http://schemas.openxmlformats.org/drawingml/2006/chart">
            <c:chart xmlns:c="http://schemas.openxmlformats.org/drawingml/2006/chart" xmlns:r="http://schemas.openxmlformats.org/officeDocument/2006/relationships" r:id="rId5"/>
          </a:graphicData>
        </a:graphic>
      </p:graphicFrame>
      <p:sp>
        <p:nvSpPr>
          <p:cNvPr id="12" name="CaixaDeTexto 11"/>
          <p:cNvSpPr txBox="1"/>
          <p:nvPr/>
        </p:nvSpPr>
        <p:spPr>
          <a:xfrm>
            <a:off x="5697416" y="5187462"/>
            <a:ext cx="5556738"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DMI </a:t>
            </a:r>
            <a:r>
              <a:rPr lang="en-US">
                <a:latin typeface="Calibri" panose="020F0502020204030204" pitchFamily="34" charset="0"/>
                <a:cs typeface="Calibri" panose="020F0502020204030204" pitchFamily="34" charset="0"/>
              </a:rPr>
              <a:t>= 21.8 </a:t>
            </a:r>
            <a:r>
              <a:rPr lang="en-US" dirty="0">
                <a:latin typeface="Calibri" panose="020F0502020204030204" pitchFamily="34" charset="0"/>
                <a:cs typeface="Calibri" panose="020F0502020204030204" pitchFamily="34" charset="0"/>
              </a:rPr>
              <a:t>kg/d (</a:t>
            </a:r>
            <a:r>
              <a:rPr lang="en-US" i="1" dirty="0">
                <a:latin typeface="Calibri" panose="020F0502020204030204" pitchFamily="34" charset="0"/>
                <a:cs typeface="Calibri" panose="020F0502020204030204" pitchFamily="34" charset="0"/>
              </a:rPr>
              <a:t>P </a:t>
            </a:r>
            <a:r>
              <a:rPr lang="en-US" i="1">
                <a:latin typeface="Calibri" panose="020F0502020204030204" pitchFamily="34" charset="0"/>
                <a:cs typeface="Calibri" panose="020F0502020204030204" pitchFamily="34" charset="0"/>
              </a:rPr>
              <a:t>&gt; </a:t>
            </a:r>
            <a:r>
              <a:rPr lang="en-US">
                <a:latin typeface="Calibri" panose="020F0502020204030204" pitchFamily="34" charset="0"/>
                <a:cs typeface="Calibri" panose="020F0502020204030204" pitchFamily="34" charset="0"/>
              </a:rPr>
              <a:t>0.10</a:t>
            </a:r>
            <a:r>
              <a:rPr lang="en-US"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Milk = Linear reduction </a:t>
            </a:r>
            <a:r>
              <a:rPr lang="en-US">
                <a:latin typeface="Calibri" panose="020F0502020204030204" pitchFamily="34" charset="0"/>
                <a:cs typeface="Calibri" panose="020F0502020204030204" pitchFamily="34" charset="0"/>
              </a:rPr>
              <a:t>from 37.8 to 36.4 </a:t>
            </a:r>
            <a:r>
              <a:rPr lang="en-US" dirty="0">
                <a:latin typeface="Calibri" panose="020F0502020204030204" pitchFamily="34" charset="0"/>
                <a:cs typeface="Calibri" panose="020F0502020204030204" pitchFamily="34" charset="0"/>
              </a:rPr>
              <a:t>kg/d</a:t>
            </a:r>
          </a:p>
          <a:p>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P </a:t>
            </a:r>
            <a:r>
              <a:rPr lang="en-US" i="1">
                <a:latin typeface="Calibri" panose="020F0502020204030204" pitchFamily="34" charset="0"/>
                <a:cs typeface="Calibri" panose="020F0502020204030204" pitchFamily="34" charset="0"/>
              </a:rPr>
              <a:t>&lt; </a:t>
            </a:r>
            <a:r>
              <a:rPr lang="en-US">
                <a:latin typeface="Calibri" panose="020F0502020204030204" pitchFamily="34" charset="0"/>
                <a:cs typeface="Calibri" panose="020F0502020204030204" pitchFamily="34" charset="0"/>
              </a:rPr>
              <a:t>0.01</a:t>
            </a:r>
            <a:r>
              <a:rPr lang="en-US" dirty="0">
                <a:latin typeface="Calibri" panose="020F0502020204030204" pitchFamily="34" charset="0"/>
                <a:cs typeface="Calibri" panose="020F0502020204030204" pitchFamily="34" charset="0"/>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2" descr="https://www.esalq.usp.br/comunicaesalq/sites/default/files/04-Esalq-Vertical-Digit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6253" y="98769"/>
            <a:ext cx="1016807" cy="85933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4"/>
          <a:stretch>
            <a:fillRect/>
          </a:stretch>
        </p:blipFill>
        <p:spPr>
          <a:xfrm>
            <a:off x="1093913" y="1556792"/>
            <a:ext cx="8572051" cy="5199120"/>
          </a:xfrm>
          <a:prstGeom prst="rect">
            <a:avLst/>
          </a:prstGeom>
        </p:spPr>
      </p:pic>
      <p:sp>
        <p:nvSpPr>
          <p:cNvPr id="6" name="Text Box 1043"/>
          <p:cNvSpPr txBox="1">
            <a:spLocks noChangeArrowheads="1"/>
          </p:cNvSpPr>
          <p:nvPr/>
        </p:nvSpPr>
        <p:spPr bwMode="auto">
          <a:xfrm>
            <a:off x="6494512" y="6356859"/>
            <a:ext cx="3384376" cy="369332"/>
          </a:xfrm>
          <a:prstGeom prst="rect">
            <a:avLst/>
          </a:prstGeom>
          <a:noFill/>
          <a:ln>
            <a:noFill/>
          </a:ln>
        </p:spPr>
        <p:txBody>
          <a:bodyPr wrap="square">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defRPr>
            </a:lvl1pPr>
            <a:lvl2pPr marL="742950" indent="-285750">
              <a:spcBef>
                <a:spcPct val="20000"/>
              </a:spcBef>
              <a:buClr>
                <a:schemeClr val="tx1"/>
              </a:buClr>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2"/>
              </a:buClr>
              <a:buSzPct val="65000"/>
              <a:buFont typeface="Monotype Sorts" pitchFamily="2" charset="2"/>
              <a:buChar char="n"/>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lgn="ctr">
              <a:spcBef>
                <a:spcPct val="50000"/>
              </a:spcBef>
              <a:buClrTx/>
              <a:buSzTx/>
              <a:buFontTx/>
              <a:buNone/>
            </a:pPr>
            <a:r>
              <a:rPr lang="pt-BR" altLang="pt-BR" sz="1800" dirty="0" err="1"/>
              <a:t>Limin</a:t>
            </a:r>
            <a:r>
              <a:rPr lang="pt-BR" altLang="pt-BR" sz="1800" dirty="0"/>
              <a:t> Kung Jr et al, 2017 (JDS)</a:t>
            </a:r>
          </a:p>
        </p:txBody>
      </p:sp>
      <p:sp>
        <p:nvSpPr>
          <p:cNvPr id="8" name="Text Box 1043"/>
          <p:cNvSpPr txBox="1">
            <a:spLocks noChangeArrowheads="1"/>
          </p:cNvSpPr>
          <p:nvPr/>
        </p:nvSpPr>
        <p:spPr bwMode="auto">
          <a:xfrm>
            <a:off x="807937" y="870295"/>
            <a:ext cx="9144000" cy="457200"/>
          </a:xfrm>
          <a:prstGeom prst="rect">
            <a:avLst/>
          </a:prstGeom>
          <a:noFill/>
          <a:ln>
            <a:noFill/>
          </a:ln>
        </p:spPr>
        <p:txBody>
          <a:bodyPr>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defRPr>
            </a:lvl1pPr>
            <a:lvl2pPr marL="742950" indent="-285750">
              <a:spcBef>
                <a:spcPct val="20000"/>
              </a:spcBef>
              <a:buClr>
                <a:schemeClr val="tx1"/>
              </a:buClr>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2"/>
              </a:buClr>
              <a:buSzPct val="65000"/>
              <a:buFont typeface="Monotype Sorts" pitchFamily="2" charset="2"/>
              <a:buChar char="n"/>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lgn="ctr">
              <a:spcBef>
                <a:spcPct val="50000"/>
              </a:spcBef>
              <a:buClrTx/>
              <a:buSzTx/>
              <a:buFontTx/>
              <a:buNone/>
            </a:pPr>
            <a:r>
              <a:rPr lang="pt-BR" altLang="pt-BR" sz="2400" dirty="0" err="1" smtClean="0"/>
              <a:t>Corn</a:t>
            </a:r>
            <a:r>
              <a:rPr lang="pt-BR" altLang="pt-BR" sz="2400" dirty="0" smtClean="0"/>
              <a:t> </a:t>
            </a:r>
            <a:r>
              <a:rPr lang="pt-BR" altLang="pt-BR" sz="2400" dirty="0" err="1" smtClean="0"/>
              <a:t>and</a:t>
            </a:r>
            <a:r>
              <a:rPr lang="pt-BR" altLang="pt-BR" sz="2400" dirty="0" smtClean="0"/>
              <a:t> </a:t>
            </a:r>
            <a:r>
              <a:rPr lang="pt-BR" altLang="pt-BR" sz="2400" dirty="0" err="1" smtClean="0"/>
              <a:t>sorghum</a:t>
            </a:r>
            <a:r>
              <a:rPr lang="pt-BR" altLang="pt-BR" sz="2400" dirty="0" smtClean="0"/>
              <a:t> </a:t>
            </a:r>
            <a:r>
              <a:rPr lang="pt-BR" altLang="pt-BR" sz="2400" dirty="0" err="1" smtClean="0"/>
              <a:t>silages</a:t>
            </a:r>
            <a:endParaRPr lang="pt-BR" altLang="pt-BR" sz="2400" dirty="0"/>
          </a:p>
        </p:txBody>
      </p:sp>
      <p:sp>
        <p:nvSpPr>
          <p:cNvPr id="9" name="Text Box 1043"/>
          <p:cNvSpPr txBox="1">
            <a:spLocks noChangeArrowheads="1"/>
          </p:cNvSpPr>
          <p:nvPr/>
        </p:nvSpPr>
        <p:spPr bwMode="auto">
          <a:xfrm>
            <a:off x="732475" y="377331"/>
            <a:ext cx="9144000" cy="457200"/>
          </a:xfrm>
          <a:prstGeom prst="rect">
            <a:avLst/>
          </a:prstGeom>
          <a:noFill/>
          <a:ln>
            <a:noFill/>
          </a:ln>
        </p:spPr>
        <p:txBody>
          <a:bodyPr>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defRPr>
            </a:lvl1pPr>
            <a:lvl2pPr marL="742950" indent="-285750">
              <a:spcBef>
                <a:spcPct val="20000"/>
              </a:spcBef>
              <a:buClr>
                <a:schemeClr val="tx1"/>
              </a:buClr>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2"/>
              </a:buClr>
              <a:buSzPct val="65000"/>
              <a:buFont typeface="Monotype Sorts" pitchFamily="2" charset="2"/>
              <a:buChar char="n"/>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lgn="ctr">
              <a:spcBef>
                <a:spcPct val="50000"/>
              </a:spcBef>
              <a:buClrTx/>
              <a:buSzTx/>
              <a:buFontTx/>
              <a:buNone/>
            </a:pPr>
            <a:r>
              <a:rPr lang="pt-BR" altLang="pt-BR" sz="2400" dirty="0" err="1" smtClean="0"/>
              <a:t>Silage</a:t>
            </a:r>
            <a:r>
              <a:rPr lang="pt-BR" altLang="pt-BR" sz="2400" dirty="0" smtClean="0"/>
              <a:t> </a:t>
            </a:r>
            <a:r>
              <a:rPr lang="pt-BR" altLang="pt-BR" sz="2400" dirty="0" err="1" smtClean="0"/>
              <a:t>Fermentation</a:t>
            </a:r>
            <a:r>
              <a:rPr lang="pt-BR" altLang="pt-BR" sz="2400" dirty="0" smtClean="0"/>
              <a:t> – </a:t>
            </a:r>
            <a:r>
              <a:rPr lang="pt-BR" altLang="pt-BR" sz="2400" dirty="0" err="1" smtClean="0"/>
              <a:t>Results</a:t>
            </a:r>
            <a:r>
              <a:rPr lang="pt-BR" altLang="pt-BR" sz="2400" dirty="0" smtClean="0"/>
              <a:t> </a:t>
            </a:r>
            <a:r>
              <a:rPr lang="pt-BR" altLang="pt-BR" sz="2400" dirty="0" err="1" smtClean="0"/>
              <a:t>interpretation</a:t>
            </a:r>
            <a:endParaRPr lang="pt-BR" altLang="pt-BR" sz="2400" dirty="0"/>
          </a:p>
        </p:txBody>
      </p:sp>
    </p:spTree>
    <p:extLst>
      <p:ext uri="{BB962C8B-B14F-4D97-AF65-F5344CB8AC3E}">
        <p14:creationId xmlns:p14="http://schemas.microsoft.com/office/powerpoint/2010/main" val="26254499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2" descr="https://www.esalq.usp.br/comunicaesalq/sites/default/files/04-Esalq-Vertical-Digit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6253" y="98769"/>
            <a:ext cx="1016807" cy="85933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4"/>
          <a:stretch>
            <a:fillRect/>
          </a:stretch>
        </p:blipFill>
        <p:spPr>
          <a:xfrm>
            <a:off x="914401" y="1053470"/>
            <a:ext cx="8572051" cy="5658522"/>
          </a:xfrm>
          <a:prstGeom prst="rect">
            <a:avLst/>
          </a:prstGeom>
        </p:spPr>
      </p:pic>
      <p:sp>
        <p:nvSpPr>
          <p:cNvPr id="6" name="Text Box 1043"/>
          <p:cNvSpPr txBox="1">
            <a:spLocks noChangeArrowheads="1"/>
          </p:cNvSpPr>
          <p:nvPr/>
        </p:nvSpPr>
        <p:spPr bwMode="auto">
          <a:xfrm>
            <a:off x="6494512" y="6356859"/>
            <a:ext cx="3384376" cy="369332"/>
          </a:xfrm>
          <a:prstGeom prst="rect">
            <a:avLst/>
          </a:prstGeom>
          <a:noFill/>
          <a:ln>
            <a:noFill/>
          </a:ln>
        </p:spPr>
        <p:txBody>
          <a:bodyPr wrap="square">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defRPr>
            </a:lvl1pPr>
            <a:lvl2pPr marL="742950" indent="-285750">
              <a:spcBef>
                <a:spcPct val="20000"/>
              </a:spcBef>
              <a:buClr>
                <a:schemeClr val="tx1"/>
              </a:buClr>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2"/>
              </a:buClr>
              <a:buSzPct val="65000"/>
              <a:buFont typeface="Monotype Sorts" pitchFamily="2" charset="2"/>
              <a:buChar char="n"/>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lgn="ctr">
              <a:spcBef>
                <a:spcPct val="50000"/>
              </a:spcBef>
              <a:buClrTx/>
              <a:buSzTx/>
              <a:buFontTx/>
              <a:buNone/>
            </a:pPr>
            <a:r>
              <a:rPr lang="pt-BR" altLang="pt-BR" sz="1800" dirty="0" err="1"/>
              <a:t>Limin</a:t>
            </a:r>
            <a:r>
              <a:rPr lang="pt-BR" altLang="pt-BR" sz="1800" dirty="0"/>
              <a:t> Kung Jr et al, 2017 (JDS)</a:t>
            </a:r>
          </a:p>
        </p:txBody>
      </p:sp>
      <p:sp>
        <p:nvSpPr>
          <p:cNvPr id="8" name="Text Box 1043"/>
          <p:cNvSpPr txBox="1">
            <a:spLocks noChangeArrowheads="1"/>
          </p:cNvSpPr>
          <p:nvPr/>
        </p:nvSpPr>
        <p:spPr bwMode="auto">
          <a:xfrm>
            <a:off x="909059" y="583928"/>
            <a:ext cx="9144000" cy="457200"/>
          </a:xfrm>
          <a:prstGeom prst="rect">
            <a:avLst/>
          </a:prstGeom>
          <a:noFill/>
          <a:ln>
            <a:noFill/>
          </a:ln>
        </p:spPr>
        <p:txBody>
          <a:bodyPr>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defRPr>
            </a:lvl1pPr>
            <a:lvl2pPr marL="742950" indent="-285750">
              <a:spcBef>
                <a:spcPct val="20000"/>
              </a:spcBef>
              <a:buClr>
                <a:schemeClr val="tx1"/>
              </a:buClr>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2"/>
              </a:buClr>
              <a:buSzPct val="65000"/>
              <a:buFont typeface="Monotype Sorts" pitchFamily="2" charset="2"/>
              <a:buChar char="n"/>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lgn="ctr">
              <a:spcBef>
                <a:spcPct val="50000"/>
              </a:spcBef>
              <a:buClrTx/>
              <a:buSzTx/>
              <a:buFontTx/>
              <a:buNone/>
            </a:pPr>
            <a:r>
              <a:rPr lang="pt-BR" altLang="pt-BR" sz="2400" dirty="0" smtClean="0"/>
              <a:t>Legume </a:t>
            </a:r>
            <a:r>
              <a:rPr lang="pt-BR" altLang="pt-BR" sz="2400" dirty="0" err="1" smtClean="0"/>
              <a:t>silages</a:t>
            </a:r>
            <a:endParaRPr lang="pt-BR" altLang="pt-BR" sz="2400" dirty="0"/>
          </a:p>
        </p:txBody>
      </p:sp>
      <p:sp>
        <p:nvSpPr>
          <p:cNvPr id="9" name="Text Box 1043"/>
          <p:cNvSpPr txBox="1">
            <a:spLocks noChangeArrowheads="1"/>
          </p:cNvSpPr>
          <p:nvPr/>
        </p:nvSpPr>
        <p:spPr bwMode="auto">
          <a:xfrm>
            <a:off x="628426" y="126728"/>
            <a:ext cx="9144000" cy="457200"/>
          </a:xfrm>
          <a:prstGeom prst="rect">
            <a:avLst/>
          </a:prstGeom>
          <a:noFill/>
          <a:ln>
            <a:noFill/>
          </a:ln>
        </p:spPr>
        <p:txBody>
          <a:bodyPr>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defRPr>
            </a:lvl1pPr>
            <a:lvl2pPr marL="742950" indent="-285750">
              <a:spcBef>
                <a:spcPct val="20000"/>
              </a:spcBef>
              <a:buClr>
                <a:schemeClr val="tx1"/>
              </a:buClr>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2"/>
              </a:buClr>
              <a:buSzPct val="65000"/>
              <a:buFont typeface="Monotype Sorts" pitchFamily="2" charset="2"/>
              <a:buChar char="n"/>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lgn="ctr">
              <a:spcBef>
                <a:spcPct val="50000"/>
              </a:spcBef>
              <a:buClrTx/>
              <a:buSzTx/>
              <a:buFontTx/>
              <a:buNone/>
            </a:pPr>
            <a:r>
              <a:rPr lang="pt-BR" altLang="pt-BR" sz="2400" dirty="0" err="1" smtClean="0"/>
              <a:t>Silage</a:t>
            </a:r>
            <a:r>
              <a:rPr lang="pt-BR" altLang="pt-BR" sz="2400" dirty="0" smtClean="0"/>
              <a:t> </a:t>
            </a:r>
            <a:r>
              <a:rPr lang="pt-BR" altLang="pt-BR" sz="2400" dirty="0" err="1" smtClean="0"/>
              <a:t>Fermentation</a:t>
            </a:r>
            <a:r>
              <a:rPr lang="pt-BR" altLang="pt-BR" sz="2400" dirty="0" smtClean="0"/>
              <a:t> – </a:t>
            </a:r>
            <a:r>
              <a:rPr lang="pt-BR" altLang="pt-BR" sz="2400" dirty="0" err="1" smtClean="0"/>
              <a:t>Results</a:t>
            </a:r>
            <a:r>
              <a:rPr lang="pt-BR" altLang="pt-BR" sz="2400" dirty="0" smtClean="0"/>
              <a:t> </a:t>
            </a:r>
            <a:r>
              <a:rPr lang="pt-BR" altLang="pt-BR" sz="2400" dirty="0" err="1" smtClean="0"/>
              <a:t>interpretation</a:t>
            </a:r>
            <a:endParaRPr lang="pt-BR" altLang="pt-BR" sz="2400" dirty="0"/>
          </a:p>
        </p:txBody>
      </p:sp>
    </p:spTree>
    <p:extLst>
      <p:ext uri="{BB962C8B-B14F-4D97-AF65-F5344CB8AC3E}">
        <p14:creationId xmlns:p14="http://schemas.microsoft.com/office/powerpoint/2010/main" val="215170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2" descr="https://www.esalq.usp.br/comunicaesalq/sites/default/files/04-Esalq-Vertical-Digit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6253" y="98769"/>
            <a:ext cx="1016807" cy="85933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4"/>
          <a:stretch>
            <a:fillRect/>
          </a:stretch>
        </p:blipFill>
        <p:spPr>
          <a:xfrm>
            <a:off x="1140570" y="1103340"/>
            <a:ext cx="8691661" cy="4651320"/>
          </a:xfrm>
          <a:prstGeom prst="rect">
            <a:avLst/>
          </a:prstGeom>
        </p:spPr>
      </p:pic>
      <p:sp>
        <p:nvSpPr>
          <p:cNvPr id="6" name="Text Box 1043"/>
          <p:cNvSpPr txBox="1">
            <a:spLocks noChangeArrowheads="1"/>
          </p:cNvSpPr>
          <p:nvPr/>
        </p:nvSpPr>
        <p:spPr bwMode="auto">
          <a:xfrm>
            <a:off x="6494512" y="6356859"/>
            <a:ext cx="3384376" cy="369332"/>
          </a:xfrm>
          <a:prstGeom prst="rect">
            <a:avLst/>
          </a:prstGeom>
          <a:noFill/>
          <a:ln>
            <a:noFill/>
          </a:ln>
        </p:spPr>
        <p:txBody>
          <a:bodyPr wrap="square">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defRPr>
            </a:lvl1pPr>
            <a:lvl2pPr marL="742950" indent="-285750">
              <a:spcBef>
                <a:spcPct val="20000"/>
              </a:spcBef>
              <a:buClr>
                <a:schemeClr val="tx1"/>
              </a:buClr>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2"/>
              </a:buClr>
              <a:buSzPct val="65000"/>
              <a:buFont typeface="Monotype Sorts" pitchFamily="2" charset="2"/>
              <a:buChar char="n"/>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lgn="ctr">
              <a:spcBef>
                <a:spcPct val="50000"/>
              </a:spcBef>
              <a:buClrTx/>
              <a:buSzTx/>
              <a:buFontTx/>
              <a:buNone/>
            </a:pPr>
            <a:r>
              <a:rPr lang="pt-BR" altLang="pt-BR" sz="1800" dirty="0" err="1"/>
              <a:t>Limin</a:t>
            </a:r>
            <a:r>
              <a:rPr lang="pt-BR" altLang="pt-BR" sz="1800" dirty="0"/>
              <a:t> Kung Jr et al, 2017 (JDS)</a:t>
            </a:r>
          </a:p>
        </p:txBody>
      </p:sp>
      <p:sp>
        <p:nvSpPr>
          <p:cNvPr id="7" name="Text Box 1043"/>
          <p:cNvSpPr txBox="1">
            <a:spLocks noChangeArrowheads="1"/>
          </p:cNvSpPr>
          <p:nvPr/>
        </p:nvSpPr>
        <p:spPr bwMode="auto">
          <a:xfrm>
            <a:off x="909059" y="583928"/>
            <a:ext cx="9144000" cy="457200"/>
          </a:xfrm>
          <a:prstGeom prst="rect">
            <a:avLst/>
          </a:prstGeom>
          <a:noFill/>
          <a:ln>
            <a:noFill/>
          </a:ln>
        </p:spPr>
        <p:txBody>
          <a:bodyPr>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defRPr>
            </a:lvl1pPr>
            <a:lvl2pPr marL="742950" indent="-285750">
              <a:spcBef>
                <a:spcPct val="20000"/>
              </a:spcBef>
              <a:buClr>
                <a:schemeClr val="tx1"/>
              </a:buClr>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2"/>
              </a:buClr>
              <a:buSzPct val="65000"/>
              <a:buFont typeface="Monotype Sorts" pitchFamily="2" charset="2"/>
              <a:buChar char="n"/>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lgn="ctr">
              <a:spcBef>
                <a:spcPct val="50000"/>
              </a:spcBef>
              <a:buClrTx/>
              <a:buSzTx/>
              <a:buFontTx/>
              <a:buNone/>
            </a:pPr>
            <a:r>
              <a:rPr lang="pt-BR" altLang="pt-BR" sz="2400" dirty="0" err="1" smtClean="0"/>
              <a:t>Grain</a:t>
            </a:r>
            <a:r>
              <a:rPr lang="pt-BR" altLang="pt-BR" sz="2400" dirty="0" smtClean="0"/>
              <a:t> </a:t>
            </a:r>
            <a:r>
              <a:rPr lang="pt-BR" altLang="pt-BR" sz="2400" dirty="0" err="1" smtClean="0"/>
              <a:t>silages</a:t>
            </a:r>
            <a:endParaRPr lang="pt-BR" altLang="pt-BR" sz="2400" dirty="0"/>
          </a:p>
        </p:txBody>
      </p:sp>
      <p:sp>
        <p:nvSpPr>
          <p:cNvPr id="8" name="Text Box 1043"/>
          <p:cNvSpPr txBox="1">
            <a:spLocks noChangeArrowheads="1"/>
          </p:cNvSpPr>
          <p:nvPr/>
        </p:nvSpPr>
        <p:spPr bwMode="auto">
          <a:xfrm>
            <a:off x="734888" y="126728"/>
            <a:ext cx="9144000" cy="457200"/>
          </a:xfrm>
          <a:prstGeom prst="rect">
            <a:avLst/>
          </a:prstGeom>
          <a:noFill/>
          <a:ln>
            <a:noFill/>
          </a:ln>
        </p:spPr>
        <p:txBody>
          <a:bodyPr>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defRPr>
            </a:lvl1pPr>
            <a:lvl2pPr marL="742950" indent="-285750">
              <a:spcBef>
                <a:spcPct val="20000"/>
              </a:spcBef>
              <a:buClr>
                <a:schemeClr val="tx1"/>
              </a:buClr>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2"/>
              </a:buClr>
              <a:buSzPct val="65000"/>
              <a:buFont typeface="Monotype Sorts" pitchFamily="2" charset="2"/>
              <a:buChar char="n"/>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lgn="ctr">
              <a:spcBef>
                <a:spcPct val="50000"/>
              </a:spcBef>
              <a:buClrTx/>
              <a:buSzTx/>
              <a:buFontTx/>
              <a:buNone/>
            </a:pPr>
            <a:r>
              <a:rPr lang="pt-BR" altLang="pt-BR" sz="2400" dirty="0" err="1" smtClean="0"/>
              <a:t>Silage</a:t>
            </a:r>
            <a:r>
              <a:rPr lang="pt-BR" altLang="pt-BR" sz="2400" dirty="0" smtClean="0"/>
              <a:t> </a:t>
            </a:r>
            <a:r>
              <a:rPr lang="pt-BR" altLang="pt-BR" sz="2400" dirty="0" err="1" smtClean="0"/>
              <a:t>Fermentation</a:t>
            </a:r>
            <a:r>
              <a:rPr lang="pt-BR" altLang="pt-BR" sz="2400" dirty="0" smtClean="0"/>
              <a:t> – </a:t>
            </a:r>
            <a:r>
              <a:rPr lang="pt-BR" altLang="pt-BR" sz="2400" dirty="0" err="1" smtClean="0"/>
              <a:t>Results</a:t>
            </a:r>
            <a:r>
              <a:rPr lang="pt-BR" altLang="pt-BR" sz="2400" dirty="0" smtClean="0"/>
              <a:t> </a:t>
            </a:r>
            <a:r>
              <a:rPr lang="pt-BR" altLang="pt-BR" sz="2400" dirty="0" err="1" smtClean="0"/>
              <a:t>interpretation</a:t>
            </a:r>
            <a:endParaRPr lang="pt-BR" altLang="pt-BR" sz="2400" dirty="0"/>
          </a:p>
        </p:txBody>
      </p:sp>
    </p:spTree>
    <p:extLst>
      <p:ext uri="{BB962C8B-B14F-4D97-AF65-F5344CB8AC3E}">
        <p14:creationId xmlns:p14="http://schemas.microsoft.com/office/powerpoint/2010/main" val="17116205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tângulo 5"/>
          <p:cNvSpPr/>
          <p:nvPr/>
        </p:nvSpPr>
        <p:spPr bwMode="auto">
          <a:xfrm>
            <a:off x="1676403" y="571500"/>
            <a:ext cx="7619999" cy="6985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40462" tIns="170231" rIns="340462" bIns="170231"/>
          <a:lstStyle/>
          <a:p>
            <a:pPr algn="ctr" defTabSz="680896" eaLnBrk="0" fontAlgn="base" hangingPunct="0">
              <a:lnSpc>
                <a:spcPct val="90000"/>
              </a:lnSpc>
              <a:spcBef>
                <a:spcPct val="50000"/>
              </a:spcBef>
              <a:spcAft>
                <a:spcPct val="0"/>
              </a:spcAft>
              <a:defRPr/>
            </a:pPr>
            <a:endParaRPr lang="en-US" sz="2000" b="1" kern="0" dirty="0">
              <a:solidFill>
                <a:srgbClr val="FFFFFF"/>
              </a:solidFill>
              <a:effectLst>
                <a:outerShdw blurRad="38100" dist="38100" dir="2700000" algn="tl">
                  <a:srgbClr val="000000">
                    <a:alpha val="43137"/>
                  </a:srgbClr>
                </a:outerShdw>
              </a:effectLst>
              <a:cs typeface="Arial" pitchFamily="34" charset="0"/>
            </a:endParaRPr>
          </a:p>
        </p:txBody>
      </p:sp>
      <p:pic>
        <p:nvPicPr>
          <p:cNvPr id="9" name="Imagem 8" descr="logo-esalq.gif"/>
          <p:cNvPicPr>
            <a:picLocks noChangeAspect="1"/>
          </p:cNvPicPr>
          <p:nvPr/>
        </p:nvPicPr>
        <p:blipFill>
          <a:blip r:embed="rId3" cstate="print"/>
          <a:stretch>
            <a:fillRect/>
          </a:stretch>
        </p:blipFill>
        <p:spPr>
          <a:xfrm>
            <a:off x="8851900" y="686010"/>
            <a:ext cx="317500" cy="423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4"/>
          <p:cNvSpPr>
            <a:spLocks noChangeArrowheads="1"/>
          </p:cNvSpPr>
          <p:nvPr/>
        </p:nvSpPr>
        <p:spPr bwMode="auto">
          <a:xfrm>
            <a:off x="1549400" y="630029"/>
            <a:ext cx="7620000" cy="538601"/>
          </a:xfrm>
          <a:prstGeom prst="rect">
            <a:avLst/>
          </a:prstGeom>
          <a:noFill/>
          <a:ln w="9525">
            <a:noFill/>
            <a:miter lim="800000"/>
            <a:headEnd/>
            <a:tailEnd/>
          </a:ln>
          <a:effectLst/>
        </p:spPr>
        <p:txBody>
          <a:bodyPr wrap="square" lIns="76192" tIns="38096" rIns="76192" bIns="38096" anchor="ctr">
            <a:spAutoFit/>
          </a:bodyPr>
          <a:lstStyle/>
          <a:p>
            <a:pPr algn="ctr" fontAlgn="base">
              <a:spcBef>
                <a:spcPct val="0"/>
              </a:spcBef>
              <a:spcAft>
                <a:spcPct val="0"/>
              </a:spcAft>
            </a:pPr>
            <a:r>
              <a:rPr lang="en-US" sz="3000" kern="0" dirty="0" smtClean="0">
                <a:solidFill>
                  <a:srgbClr val="FFFFFF"/>
                </a:solidFill>
                <a:effectLst>
                  <a:outerShdw blurRad="38100" dist="38100" dir="2700000" algn="tl">
                    <a:srgbClr val="000000">
                      <a:alpha val="43137"/>
                    </a:srgbClr>
                  </a:outerShdw>
                </a:effectLst>
                <a:cs typeface="Arial" pitchFamily="34" charset="0"/>
              </a:rPr>
              <a:t>Moisture in the whole ear</a:t>
            </a:r>
            <a:endParaRPr lang="en-US" sz="3000" kern="0" dirty="0">
              <a:solidFill>
                <a:srgbClr val="FFFFFF"/>
              </a:solidFill>
              <a:effectLst>
                <a:outerShdw blurRad="38100" dist="38100" dir="2700000" algn="tl">
                  <a:srgbClr val="000000">
                    <a:alpha val="43137"/>
                  </a:srgbClr>
                </a:outerShdw>
              </a:effectLst>
              <a:cs typeface="Arial" pitchFamily="34" charset="0"/>
            </a:endParaRPr>
          </a:p>
        </p:txBody>
      </p:sp>
      <p:pic>
        <p:nvPicPr>
          <p:cNvPr id="12" name="Imagem 11"/>
          <p:cNvPicPr>
            <a:picLocks noChangeAspect="1"/>
          </p:cNvPicPr>
          <p:nvPr/>
        </p:nvPicPr>
        <p:blipFill>
          <a:blip r:embed="rId4"/>
          <a:stretch>
            <a:fillRect/>
          </a:stretch>
        </p:blipFill>
        <p:spPr>
          <a:xfrm>
            <a:off x="2546075" y="1357431"/>
            <a:ext cx="6060673" cy="4929071"/>
          </a:xfrm>
          <a:prstGeom prst="rect">
            <a:avLst/>
          </a:prstGeom>
        </p:spPr>
      </p:pic>
      <p:cxnSp>
        <p:nvCxnSpPr>
          <p:cNvPr id="3" name="Conector reto 2"/>
          <p:cNvCxnSpPr/>
          <p:nvPr/>
        </p:nvCxnSpPr>
        <p:spPr>
          <a:xfrm>
            <a:off x="5126361" y="1688808"/>
            <a:ext cx="60007" cy="3360373"/>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8" name="Conector reto 7"/>
          <p:cNvCxnSpPr/>
          <p:nvPr/>
        </p:nvCxnSpPr>
        <p:spPr>
          <a:xfrm>
            <a:off x="6986568" y="1628801"/>
            <a:ext cx="60007" cy="3431833"/>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690893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bwMode="auto">
          <a:xfrm>
            <a:off x="914402" y="0"/>
            <a:ext cx="9143999" cy="8382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hangingPunct="0">
              <a:lnSpc>
                <a:spcPct val="90000"/>
              </a:lnSpc>
              <a:spcBef>
                <a:spcPct val="50000"/>
              </a:spcBef>
              <a:defRPr/>
            </a:pPr>
            <a:endParaRPr lang="en-US" sz="4000" kern="0">
              <a:solidFill>
                <a:sysClr val="windowText" lastClr="0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Imagem 2" descr="logo-esalq.gif"/>
          <p:cNvPicPr>
            <a:picLocks noChangeAspect="1"/>
          </p:cNvPicPr>
          <p:nvPr/>
        </p:nvPicPr>
        <p:blipFill>
          <a:blip r:embed="rId2" cstate="print"/>
          <a:stretch>
            <a:fillRect/>
          </a:stretch>
        </p:blipFill>
        <p:spPr>
          <a:xfrm>
            <a:off x="9525000" y="137410"/>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aixaDeTexto 3"/>
          <p:cNvSpPr txBox="1"/>
          <p:nvPr/>
        </p:nvSpPr>
        <p:spPr>
          <a:xfrm>
            <a:off x="1053981" y="850070"/>
            <a:ext cx="9144000" cy="707886"/>
          </a:xfrm>
          <a:prstGeom prst="rect">
            <a:avLst/>
          </a:prstGeom>
          <a:noFill/>
        </p:spPr>
        <p:txBody>
          <a:bodyPr wrap="square" rtlCol="0">
            <a:spAutoFit/>
          </a:bodyPr>
          <a:lstStyle/>
          <a:p>
            <a:pPr algn="ctr"/>
            <a:r>
              <a:rPr lang="pt-BR" sz="4000" dirty="0" err="1">
                <a:solidFill>
                  <a:schemeClr val="tx1">
                    <a:lumMod val="50000"/>
                    <a:lumOff val="50000"/>
                  </a:schemeClr>
                </a:solidFill>
                <a:latin typeface="Calibri" panose="020F0502020204030204" pitchFamily="34" charset="0"/>
              </a:rPr>
              <a:t>Cob</a:t>
            </a:r>
            <a:r>
              <a:rPr lang="pt-BR" sz="4000" dirty="0">
                <a:solidFill>
                  <a:schemeClr val="tx1">
                    <a:lumMod val="50000"/>
                    <a:lumOff val="50000"/>
                  </a:schemeClr>
                </a:solidFill>
                <a:latin typeface="Calibri" panose="020F0502020204030204" pitchFamily="34" charset="0"/>
              </a:rPr>
              <a:t> </a:t>
            </a:r>
            <a:r>
              <a:rPr lang="pt-BR" sz="4000" dirty="0" err="1">
                <a:solidFill>
                  <a:schemeClr val="tx1">
                    <a:lumMod val="50000"/>
                    <a:lumOff val="50000"/>
                  </a:schemeClr>
                </a:solidFill>
                <a:latin typeface="Calibri" panose="020F0502020204030204" pitchFamily="34" charset="0"/>
              </a:rPr>
              <a:t>digestibility</a:t>
            </a:r>
            <a:r>
              <a:rPr lang="pt-BR" sz="4000" dirty="0">
                <a:solidFill>
                  <a:schemeClr val="tx1">
                    <a:lumMod val="50000"/>
                    <a:lumOff val="50000"/>
                  </a:schemeClr>
                </a:solidFill>
                <a:latin typeface="Calibri" panose="020F0502020204030204" pitchFamily="34" charset="0"/>
              </a:rPr>
              <a:t> </a:t>
            </a:r>
            <a:r>
              <a:rPr lang="pt-BR" sz="4000" dirty="0" err="1">
                <a:solidFill>
                  <a:schemeClr val="tx1">
                    <a:lumMod val="50000"/>
                    <a:lumOff val="50000"/>
                  </a:schemeClr>
                </a:solidFill>
                <a:latin typeface="Calibri" panose="020F0502020204030204" pitchFamily="34" charset="0"/>
              </a:rPr>
              <a:t>decay</a:t>
            </a:r>
            <a:endParaRPr lang="pt-BR" sz="4000" dirty="0">
              <a:solidFill>
                <a:schemeClr val="tx1">
                  <a:lumMod val="50000"/>
                  <a:lumOff val="50000"/>
                </a:schemeClr>
              </a:solidFill>
              <a:latin typeface="Calibri" panose="020F0502020204030204" pitchFamily="34" charset="0"/>
            </a:endParaRPr>
          </a:p>
        </p:txBody>
      </p:sp>
      <p:sp>
        <p:nvSpPr>
          <p:cNvPr id="5" name="CaixaDeTexto 4"/>
          <p:cNvSpPr txBox="1"/>
          <p:nvPr/>
        </p:nvSpPr>
        <p:spPr>
          <a:xfrm>
            <a:off x="1309936" y="6428364"/>
            <a:ext cx="3878746" cy="369332"/>
          </a:xfrm>
          <a:prstGeom prst="rect">
            <a:avLst/>
          </a:prstGeom>
          <a:noFill/>
        </p:spPr>
        <p:txBody>
          <a:bodyPr wrap="square" rtlCol="0">
            <a:spAutoFit/>
          </a:bodyPr>
          <a:lstStyle/>
          <a:p>
            <a:pPr algn="just"/>
            <a:r>
              <a:rPr lang="pt-BR" b="1" dirty="0" err="1"/>
              <a:t>Source</a:t>
            </a:r>
            <a:r>
              <a:rPr lang="pt-BR" b="1" dirty="0"/>
              <a:t>: </a:t>
            </a:r>
            <a:r>
              <a:rPr lang="pt-BR" b="1" dirty="0" err="1"/>
              <a:t>Soderlund</a:t>
            </a:r>
            <a:r>
              <a:rPr lang="pt-BR" b="1" dirty="0"/>
              <a:t> et </a:t>
            </a:r>
            <a:r>
              <a:rPr lang="pt-BR" b="1"/>
              <a:t>al., </a:t>
            </a:r>
            <a:r>
              <a:rPr lang="pt-BR" b="1" dirty="0"/>
              <a:t>2006</a:t>
            </a:r>
          </a:p>
        </p:txBody>
      </p:sp>
      <p:pic>
        <p:nvPicPr>
          <p:cNvPr id="3075" name="Picture 3"/>
          <p:cNvPicPr>
            <a:picLocks noChangeAspect="1" noChangeArrowheads="1"/>
          </p:cNvPicPr>
          <p:nvPr/>
        </p:nvPicPr>
        <p:blipFill>
          <a:blip r:embed="rId3" cstate="print"/>
          <a:srcRect/>
          <a:stretch>
            <a:fillRect/>
          </a:stretch>
        </p:blipFill>
        <p:spPr bwMode="auto">
          <a:xfrm>
            <a:off x="1669976" y="1087286"/>
            <a:ext cx="7704856" cy="5294043"/>
          </a:xfrm>
          <a:prstGeom prst="rect">
            <a:avLst/>
          </a:prstGeom>
          <a:noFill/>
          <a:ln w="9525">
            <a:noFill/>
            <a:miter lim="800000"/>
            <a:headEnd/>
            <a:tailEnd/>
          </a:ln>
          <a:effectLst/>
        </p:spPr>
      </p:pic>
      <p:sp>
        <p:nvSpPr>
          <p:cNvPr id="7" name="CaixaDeTexto 6"/>
          <p:cNvSpPr txBox="1"/>
          <p:nvPr/>
        </p:nvSpPr>
        <p:spPr>
          <a:xfrm rot="16200000">
            <a:off x="306470" y="3280338"/>
            <a:ext cx="3528392" cy="369332"/>
          </a:xfrm>
          <a:prstGeom prst="rect">
            <a:avLst/>
          </a:prstGeom>
          <a:solidFill>
            <a:schemeClr val="bg1"/>
          </a:solidFill>
        </p:spPr>
        <p:txBody>
          <a:bodyPr wrap="square" rtlCol="0">
            <a:spAutoFit/>
          </a:bodyPr>
          <a:lstStyle/>
          <a:p>
            <a:pPr algn="ctr"/>
            <a:r>
              <a:rPr lang="en-US" b="1" dirty="0">
                <a:latin typeface="Calibri" panose="020F0502020204030204" pitchFamily="34" charset="0"/>
              </a:rPr>
              <a:t>IV </a:t>
            </a:r>
            <a:r>
              <a:rPr lang="en-US" b="1">
                <a:latin typeface="Calibri" panose="020F0502020204030204" pitchFamily="34" charset="0"/>
              </a:rPr>
              <a:t>DM digestibility, </a:t>
            </a:r>
            <a:r>
              <a:rPr lang="en-US" b="1" dirty="0">
                <a:latin typeface="Calibri" panose="020F0502020204030204" pitchFamily="34" charset="0"/>
              </a:rPr>
              <a:t>% </a:t>
            </a:r>
          </a:p>
        </p:txBody>
      </p:sp>
      <p:sp>
        <p:nvSpPr>
          <p:cNvPr id="8" name="CaixaDeTexto 7"/>
          <p:cNvSpPr txBox="1"/>
          <p:nvPr/>
        </p:nvSpPr>
        <p:spPr>
          <a:xfrm>
            <a:off x="8672045" y="2564904"/>
            <a:ext cx="1008112" cy="369332"/>
          </a:xfrm>
          <a:prstGeom prst="rect">
            <a:avLst/>
          </a:prstGeom>
          <a:solidFill>
            <a:schemeClr val="bg1"/>
          </a:solidFill>
        </p:spPr>
        <p:txBody>
          <a:bodyPr wrap="square" rtlCol="0">
            <a:spAutoFit/>
          </a:bodyPr>
          <a:lstStyle/>
          <a:p>
            <a:pPr algn="ctr"/>
            <a:r>
              <a:rPr lang="en-US" b="1" dirty="0">
                <a:latin typeface="Calibri" panose="020F0502020204030204" pitchFamily="34" charset="0"/>
              </a:rPr>
              <a:t>Husks</a:t>
            </a:r>
          </a:p>
        </p:txBody>
      </p:sp>
      <p:sp>
        <p:nvSpPr>
          <p:cNvPr id="9" name="CaixaDeTexto 8"/>
          <p:cNvSpPr txBox="1"/>
          <p:nvPr/>
        </p:nvSpPr>
        <p:spPr>
          <a:xfrm>
            <a:off x="8650629" y="2882946"/>
            <a:ext cx="1008112" cy="369332"/>
          </a:xfrm>
          <a:prstGeom prst="rect">
            <a:avLst/>
          </a:prstGeom>
          <a:solidFill>
            <a:schemeClr val="bg1"/>
          </a:solidFill>
        </p:spPr>
        <p:txBody>
          <a:bodyPr wrap="square" rtlCol="0">
            <a:spAutoFit/>
          </a:bodyPr>
          <a:lstStyle/>
          <a:p>
            <a:pPr algn="ctr"/>
            <a:r>
              <a:rPr lang="en-US" b="1" dirty="0">
                <a:latin typeface="Calibri" panose="020F0502020204030204" pitchFamily="34" charset="0"/>
              </a:rPr>
              <a:t>Ear</a:t>
            </a:r>
          </a:p>
        </p:txBody>
      </p:sp>
      <p:sp>
        <p:nvSpPr>
          <p:cNvPr id="10" name="CaixaDeTexto 9"/>
          <p:cNvSpPr txBox="1"/>
          <p:nvPr/>
        </p:nvSpPr>
        <p:spPr>
          <a:xfrm>
            <a:off x="8678485" y="3280338"/>
            <a:ext cx="1008112" cy="369332"/>
          </a:xfrm>
          <a:prstGeom prst="rect">
            <a:avLst/>
          </a:prstGeom>
          <a:solidFill>
            <a:schemeClr val="bg1"/>
          </a:solidFill>
        </p:spPr>
        <p:txBody>
          <a:bodyPr wrap="square" rtlCol="0">
            <a:spAutoFit/>
          </a:bodyPr>
          <a:lstStyle/>
          <a:p>
            <a:pPr algn="ctr"/>
            <a:r>
              <a:rPr lang="en-US" b="1" dirty="0">
                <a:latin typeface="Calibri" panose="020F0502020204030204" pitchFamily="34" charset="0"/>
              </a:rPr>
              <a:t>Cob</a:t>
            </a:r>
          </a:p>
        </p:txBody>
      </p:sp>
      <p:sp>
        <p:nvSpPr>
          <p:cNvPr id="11" name="CaixaDeTexto 10"/>
          <p:cNvSpPr txBox="1"/>
          <p:nvPr/>
        </p:nvSpPr>
        <p:spPr>
          <a:xfrm>
            <a:off x="7862664" y="5184612"/>
            <a:ext cx="1512168" cy="369332"/>
          </a:xfrm>
          <a:prstGeom prst="rect">
            <a:avLst/>
          </a:prstGeom>
          <a:solidFill>
            <a:schemeClr val="bg1"/>
          </a:solidFill>
        </p:spPr>
        <p:txBody>
          <a:bodyPr wrap="square" rtlCol="0">
            <a:spAutoFit/>
          </a:bodyPr>
          <a:lstStyle/>
          <a:p>
            <a:pPr algn="ctr"/>
            <a:r>
              <a:rPr lang="en-US" b="1" dirty="0">
                <a:latin typeface="Calibri" panose="020F0502020204030204" pitchFamily="34" charset="0"/>
              </a:rPr>
              <a:t>Ear moisture</a:t>
            </a:r>
          </a:p>
        </p:txBody>
      </p:sp>
      <p:sp>
        <p:nvSpPr>
          <p:cNvPr id="13" name="CaixaDeTexto 12"/>
          <p:cNvSpPr txBox="1"/>
          <p:nvPr/>
        </p:nvSpPr>
        <p:spPr>
          <a:xfrm>
            <a:off x="7862665" y="5509911"/>
            <a:ext cx="1808473" cy="369332"/>
          </a:xfrm>
          <a:prstGeom prst="rect">
            <a:avLst/>
          </a:prstGeom>
          <a:solidFill>
            <a:schemeClr val="bg1"/>
          </a:solidFill>
        </p:spPr>
        <p:txBody>
          <a:bodyPr wrap="square" rtlCol="0">
            <a:spAutoFit/>
          </a:bodyPr>
          <a:lstStyle/>
          <a:p>
            <a:pPr algn="ctr"/>
            <a:r>
              <a:rPr lang="en-US" b="1" dirty="0">
                <a:latin typeface="Calibri" panose="020F0502020204030204" pitchFamily="34" charset="0"/>
              </a:rPr>
              <a:t>Kernel moisture</a:t>
            </a:r>
          </a:p>
        </p:txBody>
      </p:sp>
      <p:sp>
        <p:nvSpPr>
          <p:cNvPr id="14" name="CaixaDeTexto 13"/>
          <p:cNvSpPr txBox="1"/>
          <p:nvPr/>
        </p:nvSpPr>
        <p:spPr>
          <a:xfrm>
            <a:off x="7894545" y="5836466"/>
            <a:ext cx="1512168" cy="369332"/>
          </a:xfrm>
          <a:prstGeom prst="rect">
            <a:avLst/>
          </a:prstGeom>
          <a:solidFill>
            <a:schemeClr val="bg1"/>
          </a:solidFill>
        </p:spPr>
        <p:txBody>
          <a:bodyPr wrap="square" rtlCol="0">
            <a:spAutoFit/>
          </a:bodyPr>
          <a:lstStyle/>
          <a:p>
            <a:pPr algn="ctr"/>
            <a:r>
              <a:rPr lang="en-US" b="1" dirty="0">
                <a:latin typeface="Calibri" panose="020F0502020204030204" pitchFamily="34" charset="0"/>
              </a:rPr>
              <a:t>Cob moisture</a:t>
            </a:r>
          </a:p>
        </p:txBody>
      </p:sp>
      <p:grpSp>
        <p:nvGrpSpPr>
          <p:cNvPr id="15" name="Group 5">
            <a:extLst>
              <a:ext uri="{FF2B5EF4-FFF2-40B4-BE49-F238E27FC236}">
                <a16:creationId xmlns:a16="http://schemas.microsoft.com/office/drawing/2014/main" xmlns="" id="{BAB902AD-7A5F-4BD3-8250-DBFA4D6A513F}"/>
              </a:ext>
            </a:extLst>
          </p:cNvPr>
          <p:cNvGrpSpPr/>
          <p:nvPr/>
        </p:nvGrpSpPr>
        <p:grpSpPr>
          <a:xfrm>
            <a:off x="0" y="14030"/>
            <a:ext cx="10972799" cy="838200"/>
            <a:chOff x="36004" y="626326"/>
            <a:chExt cx="9143999" cy="838200"/>
          </a:xfrm>
        </p:grpSpPr>
        <p:sp>
          <p:nvSpPr>
            <p:cNvPr id="16" name="Retângulo 15">
              <a:extLst>
                <a:ext uri="{FF2B5EF4-FFF2-40B4-BE49-F238E27FC236}">
                  <a16:creationId xmlns:a16="http://schemas.microsoft.com/office/drawing/2014/main" xmlns="" id="{928ACFE4-181E-4506-8FEA-B393C9564323}"/>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7" name="Imagem 8" descr="logo-esalq.gif">
              <a:extLst>
                <a:ext uri="{FF2B5EF4-FFF2-40B4-BE49-F238E27FC236}">
                  <a16:creationId xmlns:a16="http://schemas.microsoft.com/office/drawing/2014/main" xmlns="" id="{6D0D29FD-9C32-4B30-939C-8E5C71E7C9EA}"/>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2" descr="C:\Users\Joao Daniel\Downloads\QCF_USA.jpg">
              <a:extLst>
                <a:ext uri="{FF2B5EF4-FFF2-40B4-BE49-F238E27FC236}">
                  <a16:creationId xmlns:a16="http://schemas.microsoft.com/office/drawing/2014/main" xmlns="" id="{61ADBD1D-BC7E-4368-9F63-942590992CDE}"/>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1471991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esalq.usp.br/comunicaesalq/sites/default/files/04-Esalq-Vertical-Digit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0983" y="482092"/>
            <a:ext cx="937846" cy="7876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a:extLst>
              <a:ext uri="{FF2B5EF4-FFF2-40B4-BE49-F238E27FC236}">
                <a16:creationId xmlns:a16="http://schemas.microsoft.com/office/drawing/2014/main" xmlns="" id="{D7D32224-06F7-4641-91AE-E21A19D4B4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01" r="12406"/>
          <a:stretch/>
        </p:blipFill>
        <p:spPr bwMode="auto">
          <a:xfrm>
            <a:off x="10100023" y="5546367"/>
            <a:ext cx="872777" cy="847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Objeto 1"/>
          <p:cNvGraphicFramePr>
            <a:graphicFrameLocks noChangeAspect="1"/>
          </p:cNvGraphicFramePr>
          <p:nvPr>
            <p:extLst/>
          </p:nvPr>
        </p:nvGraphicFramePr>
        <p:xfrm>
          <a:off x="3000375" y="930117"/>
          <a:ext cx="4972050" cy="4997768"/>
        </p:xfrm>
        <a:graphic>
          <a:graphicData uri="http://schemas.openxmlformats.org/presentationml/2006/ole">
            <mc:AlternateContent xmlns:mc="http://schemas.openxmlformats.org/markup-compatibility/2006">
              <mc:Choice xmlns:v="urn:schemas-microsoft-com:vml" Requires="v">
                <p:oleObj spid="_x0000_s4099" name="Planilha" r:id="rId5" imgW="5524586" imgH="5553190" progId="Excel.Sheet.12">
                  <p:embed/>
                </p:oleObj>
              </mc:Choice>
              <mc:Fallback>
                <p:oleObj name="Planilha" r:id="rId5" imgW="5524586" imgH="5553190" progId="Excel.Sheet.12">
                  <p:embed/>
                  <p:pic>
                    <p:nvPicPr>
                      <p:cNvPr id="0" name=""/>
                      <p:cNvPicPr/>
                      <p:nvPr/>
                    </p:nvPicPr>
                    <p:blipFill>
                      <a:blip r:embed="rId6"/>
                      <a:stretch>
                        <a:fillRect/>
                      </a:stretch>
                    </p:blipFill>
                    <p:spPr>
                      <a:xfrm>
                        <a:off x="3000375" y="930117"/>
                        <a:ext cx="4972050" cy="4997768"/>
                      </a:xfrm>
                      <a:prstGeom prst="rect">
                        <a:avLst/>
                      </a:prstGeom>
                    </p:spPr>
                  </p:pic>
                </p:oleObj>
              </mc:Fallback>
            </mc:AlternateContent>
          </a:graphicData>
        </a:graphic>
      </p:graphicFrame>
    </p:spTree>
    <p:extLst>
      <p:ext uri="{BB962C8B-B14F-4D97-AF65-F5344CB8AC3E}">
        <p14:creationId xmlns:p14="http://schemas.microsoft.com/office/powerpoint/2010/main" val="3792247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406C96AA-2AC8-4A45-8EC9-6E6DE40FC565}"/>
              </a:ext>
            </a:extLst>
          </p:cNvPr>
          <p:cNvGrpSpPr/>
          <p:nvPr/>
        </p:nvGrpSpPr>
        <p:grpSpPr>
          <a:xfrm>
            <a:off x="2" y="397"/>
            <a:ext cx="10972799" cy="838200"/>
            <a:chOff x="36004" y="626326"/>
            <a:chExt cx="9143999" cy="838200"/>
          </a:xfrm>
        </p:grpSpPr>
        <p:sp>
          <p:nvSpPr>
            <p:cNvPr id="11" name="Retângulo 5">
              <a:extLst>
                <a:ext uri="{FF2B5EF4-FFF2-40B4-BE49-F238E27FC236}">
                  <a16:creationId xmlns:a16="http://schemas.microsoft.com/office/drawing/2014/main" xmlns="" id="{F3E5E37C-AAFE-412E-9701-C8F451BB5000}"/>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2" name="Imagem 8" descr="logo-esalq.gif">
              <a:extLst>
                <a:ext uri="{FF2B5EF4-FFF2-40B4-BE49-F238E27FC236}">
                  <a16:creationId xmlns:a16="http://schemas.microsoft.com/office/drawing/2014/main" xmlns="" id="{C9EB3732-7007-4833-B5E5-6828BFF6162B}"/>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2" descr="C:\Users\Joao Daniel\Downloads\QCF_USA.jpg">
              <a:extLst>
                <a:ext uri="{FF2B5EF4-FFF2-40B4-BE49-F238E27FC236}">
                  <a16:creationId xmlns:a16="http://schemas.microsoft.com/office/drawing/2014/main" xmlns="" id="{83FB8984-BFDA-418E-BF59-1F2505E94AD2}"/>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64704"/>
            <a:ext cx="6182058" cy="2897840"/>
          </a:xfrm>
          <a:prstGeom prst="rect">
            <a:avLst/>
          </a:prstGeom>
        </p:spPr>
      </p:pic>
      <p:sp>
        <p:nvSpPr>
          <p:cNvPr id="2" name="Retângulo 1"/>
          <p:cNvSpPr/>
          <p:nvPr/>
        </p:nvSpPr>
        <p:spPr bwMode="auto">
          <a:xfrm>
            <a:off x="2" y="0"/>
            <a:ext cx="10972799" cy="8382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hangingPunct="0">
              <a:lnSpc>
                <a:spcPct val="90000"/>
              </a:lnSpc>
              <a:spcBef>
                <a:spcPct val="50000"/>
              </a:spcBef>
              <a:defRPr/>
            </a:pPr>
            <a:r>
              <a:rPr lang="en-US" sz="4000" kern="0" dirty="0">
                <a:solidFill>
                  <a:schemeClr val="bg1"/>
                </a:solidFill>
                <a:latin typeface="Calibri" panose="020F0502020204030204" pitchFamily="34" charset="0"/>
                <a:cs typeface="Arial" pitchFamily="34" charset="0"/>
              </a:rPr>
              <a:t>High moisture grain</a:t>
            </a:r>
          </a:p>
        </p:txBody>
      </p:sp>
      <p:pic>
        <p:nvPicPr>
          <p:cNvPr id="1026" name="Picture 2" descr="C:\Users\Usuario\Desktop\2015-05-26 13.32.54_resized_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92" y="3664032"/>
            <a:ext cx="5476208" cy="319396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uario\Desktop\2015-05-29 16.05.28_resized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6400" y="3646512"/>
            <a:ext cx="5486400" cy="3211488"/>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7041773" y="6165304"/>
            <a:ext cx="3931027" cy="707886"/>
          </a:xfrm>
          <a:prstGeom prst="rect">
            <a:avLst/>
          </a:prstGeom>
          <a:solidFill>
            <a:srgbClr val="003300"/>
          </a:solidFill>
        </p:spPr>
        <p:txBody>
          <a:bodyPr wrap="square" rtlCol="0">
            <a:spAutoFit/>
          </a:bodyPr>
          <a:lstStyle/>
          <a:p>
            <a:pPr algn="ctr"/>
            <a:r>
              <a:rPr lang="pt-BR" sz="2000" dirty="0" err="1">
                <a:solidFill>
                  <a:schemeClr val="bg1"/>
                </a:solidFill>
                <a:latin typeface="Calibri" panose="020F0502020204030204" pitchFamily="34" charset="0"/>
              </a:rPr>
              <a:t>Source</a:t>
            </a:r>
            <a:r>
              <a:rPr lang="pt-BR" sz="2000" dirty="0">
                <a:solidFill>
                  <a:schemeClr val="bg1"/>
                </a:solidFill>
                <a:latin typeface="Calibri" panose="020F0502020204030204" pitchFamily="34" charset="0"/>
              </a:rPr>
              <a:t>: Rafael Andrade </a:t>
            </a:r>
            <a:r>
              <a:rPr lang="pt-BR" sz="2000">
                <a:solidFill>
                  <a:schemeClr val="bg1"/>
                </a:solidFill>
                <a:latin typeface="Calibri" panose="020F0502020204030204" pitchFamily="34" charset="0"/>
              </a:rPr>
              <a:t>(Agrop. </a:t>
            </a:r>
            <a:r>
              <a:rPr lang="pt-BR" sz="2000" dirty="0">
                <a:solidFill>
                  <a:schemeClr val="bg1"/>
                </a:solidFill>
                <a:latin typeface="Calibri" panose="020F0502020204030204" pitchFamily="34" charset="0"/>
              </a:rPr>
              <a:t>Vista Alegre)</a:t>
            </a:r>
          </a:p>
        </p:txBody>
      </p:sp>
      <p:sp>
        <p:nvSpPr>
          <p:cNvPr id="20482" name="AutoShape 2" descr="2015-05-27 16.43.49_resized_2.jpg"/>
          <p:cNvSpPr>
            <a:spLocks noChangeAspect="1" noChangeArrowheads="1"/>
          </p:cNvSpPr>
          <p:nvPr/>
        </p:nvSpPr>
        <p:spPr bwMode="auto">
          <a:xfrm>
            <a:off x="186690" y="-144463"/>
            <a:ext cx="36576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0483" name="Picture 3" descr="C:\Users\Pedro\Desktop\2015-05-27 16.43.49_resized_2.jpg"/>
          <p:cNvPicPr>
            <a:picLocks noChangeAspect="1" noChangeArrowheads="1"/>
          </p:cNvPicPr>
          <p:nvPr/>
        </p:nvPicPr>
        <p:blipFill>
          <a:blip r:embed="rId7" cstate="print"/>
          <a:srcRect/>
          <a:stretch>
            <a:fillRect/>
          </a:stretch>
        </p:blipFill>
        <p:spPr bwMode="auto">
          <a:xfrm>
            <a:off x="5486400" y="836712"/>
            <a:ext cx="5486400" cy="2808312"/>
          </a:xfrm>
          <a:prstGeom prst="rect">
            <a:avLst/>
          </a:prstGeom>
          <a:noFill/>
        </p:spPr>
      </p:pic>
    </p:spTree>
    <p:extLst>
      <p:ext uri="{BB962C8B-B14F-4D97-AF65-F5344CB8AC3E}">
        <p14:creationId xmlns:p14="http://schemas.microsoft.com/office/powerpoint/2010/main" val="28522506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530782CD-F9F7-40B6-8D31-9403BCF4CA73}"/>
              </a:ext>
            </a:extLst>
          </p:cNvPr>
          <p:cNvGrpSpPr/>
          <p:nvPr/>
        </p:nvGrpSpPr>
        <p:grpSpPr>
          <a:xfrm>
            <a:off x="2" y="397"/>
            <a:ext cx="10972799" cy="838200"/>
            <a:chOff x="36004" y="626326"/>
            <a:chExt cx="9143999" cy="838200"/>
          </a:xfrm>
        </p:grpSpPr>
        <p:sp>
          <p:nvSpPr>
            <p:cNvPr id="14" name="Retângulo 5">
              <a:extLst>
                <a:ext uri="{FF2B5EF4-FFF2-40B4-BE49-F238E27FC236}">
                  <a16:creationId xmlns:a16="http://schemas.microsoft.com/office/drawing/2014/main" xmlns="" id="{75CC0DA7-B72A-4C96-8762-4EF7B9E7E2AA}"/>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5" name="Imagem 8" descr="logo-esalq.gif">
              <a:extLst>
                <a:ext uri="{FF2B5EF4-FFF2-40B4-BE49-F238E27FC236}">
                  <a16:creationId xmlns:a16="http://schemas.microsoft.com/office/drawing/2014/main" xmlns="" id="{BD96E61B-EAD2-4EB0-BE51-805FD69D188F}"/>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2" descr="C:\Users\Joao Daniel\Downloads\QCF_USA.jpg">
              <a:extLst>
                <a:ext uri="{FF2B5EF4-FFF2-40B4-BE49-F238E27FC236}">
                  <a16:creationId xmlns:a16="http://schemas.microsoft.com/office/drawing/2014/main" xmlns="" id="{3FDB2535-3FDC-4FDE-AF7B-4C956CFB7CD8}"/>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 name="Retângulo 1"/>
          <p:cNvSpPr/>
          <p:nvPr/>
        </p:nvSpPr>
        <p:spPr bwMode="auto">
          <a:xfrm>
            <a:off x="-14361" y="-44807"/>
            <a:ext cx="10972799" cy="8382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hangingPunct="0">
              <a:lnSpc>
                <a:spcPct val="90000"/>
              </a:lnSpc>
              <a:spcBef>
                <a:spcPct val="50000"/>
              </a:spcBef>
              <a:defRPr/>
            </a:pPr>
            <a:r>
              <a:rPr lang="en-US" sz="3800" kern="0" dirty="0">
                <a:solidFill>
                  <a:schemeClr val="bg1"/>
                </a:solidFill>
                <a:effectLst>
                  <a:outerShdw blurRad="38100" dist="38100" dir="2700000" algn="tl">
                    <a:srgbClr val="000000">
                      <a:alpha val="43137"/>
                    </a:srgbClr>
                  </a:outerShdw>
                </a:effectLst>
                <a:latin typeface="Calibri" panose="020F0502020204030204" pitchFamily="34" charset="0"/>
                <a:cs typeface="Arial" pitchFamily="34" charset="0"/>
              </a:rPr>
              <a:t>Grain rehydration or reconstitution</a:t>
            </a:r>
          </a:p>
        </p:txBody>
      </p:sp>
      <p:pic>
        <p:nvPicPr>
          <p:cNvPr id="7" name="Picture 2" descr="HMC Pictures 0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836712"/>
            <a:ext cx="5486400" cy="29794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MC Pictures 04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64096"/>
            <a:ext cx="5486400" cy="29249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MC Pictures 0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740926"/>
            <a:ext cx="5486400" cy="31170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SCN959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6401" y="3807924"/>
            <a:ext cx="5486399" cy="3051664"/>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p:cNvSpPr txBox="1"/>
          <p:nvPr/>
        </p:nvSpPr>
        <p:spPr>
          <a:xfrm>
            <a:off x="5832038" y="6444044"/>
            <a:ext cx="5140762" cy="400110"/>
          </a:xfrm>
          <a:prstGeom prst="rect">
            <a:avLst/>
          </a:prstGeom>
          <a:solidFill>
            <a:srgbClr val="003300"/>
          </a:solidFill>
        </p:spPr>
        <p:txBody>
          <a:bodyPr wrap="square" rtlCol="0">
            <a:spAutoFit/>
          </a:bodyPr>
          <a:lstStyle/>
          <a:p>
            <a:r>
              <a:rPr lang="pt-BR" sz="2000" dirty="0" err="1">
                <a:solidFill>
                  <a:schemeClr val="bg1"/>
                </a:solidFill>
                <a:latin typeface="Calibri" panose="020F0502020204030204" pitchFamily="34" charset="0"/>
              </a:rPr>
              <a:t>Source</a:t>
            </a:r>
            <a:r>
              <a:rPr lang="pt-BR" sz="2000" dirty="0">
                <a:solidFill>
                  <a:schemeClr val="bg1"/>
                </a:solidFill>
                <a:latin typeface="Calibri" panose="020F0502020204030204" pitchFamily="34" charset="0"/>
              </a:rPr>
              <a:t>: Robert Lake (</a:t>
            </a:r>
            <a:r>
              <a:rPr lang="pt-BR" sz="2000" dirty="0" err="1">
                <a:solidFill>
                  <a:schemeClr val="bg1"/>
                </a:solidFill>
                <a:latin typeface="Calibri" panose="020F0502020204030204" pitchFamily="34" charset="0"/>
              </a:rPr>
              <a:t>Hitch</a:t>
            </a:r>
            <a:r>
              <a:rPr lang="pt-BR" sz="2000" dirty="0">
                <a:solidFill>
                  <a:schemeClr val="bg1"/>
                </a:solidFill>
                <a:latin typeface="Calibri" panose="020F0502020204030204" pitchFamily="34" charset="0"/>
              </a:rPr>
              <a:t> Enterprises)</a:t>
            </a:r>
          </a:p>
        </p:txBody>
      </p:sp>
    </p:spTree>
    <p:extLst>
      <p:ext uri="{BB962C8B-B14F-4D97-AF65-F5344CB8AC3E}">
        <p14:creationId xmlns:p14="http://schemas.microsoft.com/office/powerpoint/2010/main" val="1368442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8640" y="228600"/>
            <a:ext cx="9875520" cy="1143000"/>
          </a:xfrm>
        </p:spPr>
        <p:txBody>
          <a:bodyPr/>
          <a:lstStyle/>
          <a:p>
            <a:r>
              <a:rPr lang="pt-BR" dirty="0">
                <a:latin typeface="Calibri" panose="020F0502020204030204" pitchFamily="34" charset="0"/>
                <a:cs typeface="Calibri" panose="020F0502020204030204" pitchFamily="34" charset="0"/>
              </a:rPr>
              <a:t>Background </a:t>
            </a:r>
            <a:r>
              <a:rPr lang="pt-BR" dirty="0" err="1">
                <a:latin typeface="Calibri" panose="020F0502020204030204" pitchFamily="34" charset="0"/>
                <a:cs typeface="Calibri" panose="020F0502020204030204" pitchFamily="34" charset="0"/>
              </a:rPr>
              <a:t>of</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grain</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silages</a:t>
            </a:r>
            <a:endParaRPr lang="pt-BR" dirty="0">
              <a:latin typeface="Calibri" panose="020F0502020204030204" pitchFamily="34" charset="0"/>
              <a:cs typeface="Calibri" panose="020F0502020204030204" pitchFamily="34" charset="0"/>
            </a:endParaRPr>
          </a:p>
        </p:txBody>
      </p:sp>
      <p:pic>
        <p:nvPicPr>
          <p:cNvPr id="4" name="Espaço Reservado para Conteúdo 3"/>
          <p:cNvPicPr>
            <a:picLocks noGrp="1"/>
          </p:cNvPicPr>
          <p:nvPr>
            <p:ph idx="1"/>
          </p:nvPr>
        </p:nvPicPr>
        <p:blipFill>
          <a:blip r:embed="rId2" cstate="print"/>
          <a:srcRect/>
          <a:stretch>
            <a:fillRect/>
          </a:stretch>
        </p:blipFill>
        <p:spPr bwMode="auto">
          <a:xfrm>
            <a:off x="914400" y="1524002"/>
            <a:ext cx="9355015" cy="5029199"/>
          </a:xfrm>
          <a:prstGeom prst="rect">
            <a:avLst/>
          </a:prstGeom>
          <a:noFill/>
          <a:ln w="9525">
            <a:noFill/>
            <a:miter lim="800000"/>
            <a:headEnd/>
            <a:tailEnd/>
          </a:ln>
        </p:spPr>
      </p:pic>
      <p:cxnSp>
        <p:nvCxnSpPr>
          <p:cNvPr id="6" name="Conector de seta reta 5"/>
          <p:cNvCxnSpPr/>
          <p:nvPr/>
        </p:nvCxnSpPr>
        <p:spPr>
          <a:xfrm>
            <a:off x="11816861" y="4191000"/>
            <a:ext cx="844062"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6866" name="Picture 2" descr="Resultado de imagem para corn plant"/>
          <p:cNvPicPr>
            <a:picLocks noChangeAspect="1" noChangeArrowheads="1"/>
          </p:cNvPicPr>
          <p:nvPr/>
        </p:nvPicPr>
        <p:blipFill>
          <a:blip r:embed="rId3" cstate="print"/>
          <a:srcRect/>
          <a:stretch>
            <a:fillRect/>
          </a:stretch>
        </p:blipFill>
        <p:spPr bwMode="auto">
          <a:xfrm>
            <a:off x="4431323" y="3410544"/>
            <a:ext cx="914400" cy="1999656"/>
          </a:xfrm>
          <a:prstGeom prst="rect">
            <a:avLst/>
          </a:prstGeom>
          <a:noFill/>
        </p:spPr>
      </p:pic>
      <p:pic>
        <p:nvPicPr>
          <p:cNvPr id="36870" name="Picture 6" descr="Resultado de imagem para nitrogen fertilizer"/>
          <p:cNvPicPr>
            <a:picLocks noChangeAspect="1" noChangeArrowheads="1"/>
          </p:cNvPicPr>
          <p:nvPr/>
        </p:nvPicPr>
        <p:blipFill>
          <a:blip r:embed="rId4" cstate="print"/>
          <a:srcRect/>
          <a:stretch>
            <a:fillRect/>
          </a:stretch>
        </p:blipFill>
        <p:spPr bwMode="auto">
          <a:xfrm>
            <a:off x="5702424" y="3739224"/>
            <a:ext cx="909392" cy="985175"/>
          </a:xfrm>
          <a:prstGeom prst="rect">
            <a:avLst/>
          </a:prstGeom>
          <a:noFill/>
        </p:spPr>
      </p:pic>
      <p:sp>
        <p:nvSpPr>
          <p:cNvPr id="36872" name="AutoShape 8" descr="Resultado de imagem para herbicides paraquat"/>
          <p:cNvSpPr>
            <a:spLocks noChangeAspect="1" noChangeArrowheads="1"/>
          </p:cNvSpPr>
          <p:nvPr/>
        </p:nvSpPr>
        <p:spPr bwMode="auto">
          <a:xfrm>
            <a:off x="143608" y="-144463"/>
            <a:ext cx="281354"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6874" name="AutoShape 10" descr="Resultado de imagem para herbicides paraquat"/>
          <p:cNvSpPr>
            <a:spLocks noChangeAspect="1" noChangeArrowheads="1"/>
          </p:cNvSpPr>
          <p:nvPr/>
        </p:nvSpPr>
        <p:spPr bwMode="auto">
          <a:xfrm>
            <a:off x="143608" y="-144463"/>
            <a:ext cx="281354"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6876" name="AutoShape 12" descr="Resultado de imagem para herbicides paraquat"/>
          <p:cNvSpPr>
            <a:spLocks noChangeAspect="1" noChangeArrowheads="1"/>
          </p:cNvSpPr>
          <p:nvPr/>
        </p:nvSpPr>
        <p:spPr bwMode="auto">
          <a:xfrm>
            <a:off x="58615" y="-136525"/>
            <a:ext cx="281354" cy="3048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36878" name="Picture 14" descr="Resultado de imagem para herbicides"/>
          <p:cNvPicPr>
            <a:picLocks noChangeAspect="1" noChangeArrowheads="1"/>
          </p:cNvPicPr>
          <p:nvPr/>
        </p:nvPicPr>
        <p:blipFill>
          <a:blip r:embed="rId5" cstate="print"/>
          <a:srcRect/>
          <a:stretch>
            <a:fillRect/>
          </a:stretch>
        </p:blipFill>
        <p:spPr bwMode="auto">
          <a:xfrm>
            <a:off x="5702423" y="2596226"/>
            <a:ext cx="874223" cy="947074"/>
          </a:xfrm>
          <a:prstGeom prst="rect">
            <a:avLst/>
          </a:prstGeom>
          <a:noFill/>
        </p:spPr>
      </p:pic>
      <p:sp>
        <p:nvSpPr>
          <p:cNvPr id="36880" name="AutoShape 16" descr="Resultado de imagem para old grain bin"/>
          <p:cNvSpPr>
            <a:spLocks noChangeAspect="1" noChangeArrowheads="1"/>
          </p:cNvSpPr>
          <p:nvPr/>
        </p:nvSpPr>
        <p:spPr bwMode="auto">
          <a:xfrm>
            <a:off x="143608" y="-144463"/>
            <a:ext cx="281354"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6882" name="AutoShape 18" descr="Resultado de imagem para old grain bin"/>
          <p:cNvSpPr>
            <a:spLocks noChangeAspect="1" noChangeArrowheads="1"/>
          </p:cNvSpPr>
          <p:nvPr/>
        </p:nvSpPr>
        <p:spPr bwMode="auto">
          <a:xfrm>
            <a:off x="143608" y="-144463"/>
            <a:ext cx="281354"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36884" name="Picture 20" descr="Resultado de imagem para old grain bin"/>
          <p:cNvPicPr>
            <a:picLocks noChangeAspect="1" noChangeArrowheads="1"/>
          </p:cNvPicPr>
          <p:nvPr/>
        </p:nvPicPr>
        <p:blipFill>
          <a:blip r:embed="rId6" cstate="print"/>
          <a:srcRect/>
          <a:stretch>
            <a:fillRect/>
          </a:stretch>
        </p:blipFill>
        <p:spPr bwMode="auto">
          <a:xfrm>
            <a:off x="7286600" y="5033944"/>
            <a:ext cx="1435370" cy="1036656"/>
          </a:xfrm>
          <a:prstGeom prst="rect">
            <a:avLst/>
          </a:prstGeom>
          <a:noFill/>
        </p:spPr>
      </p:pic>
      <p:pic>
        <p:nvPicPr>
          <p:cNvPr id="36886" name="Picture 22" descr="Resultado de imagem para 100 dolars"/>
          <p:cNvPicPr>
            <a:picLocks noChangeAspect="1" noChangeArrowheads="1"/>
          </p:cNvPicPr>
          <p:nvPr/>
        </p:nvPicPr>
        <p:blipFill>
          <a:blip r:embed="rId7" cstate="print"/>
          <a:srcRect/>
          <a:stretch>
            <a:fillRect/>
          </a:stretch>
        </p:blipFill>
        <p:spPr bwMode="auto">
          <a:xfrm>
            <a:off x="7790656" y="4149080"/>
            <a:ext cx="1535714" cy="717764"/>
          </a:xfrm>
          <a:prstGeom prst="rect">
            <a:avLst/>
          </a:prstGeom>
          <a:noFill/>
        </p:spPr>
      </p:pic>
      <p:pic>
        <p:nvPicPr>
          <p:cNvPr id="36888" name="Picture 24" descr="Resultado de imagem para oklahoma university"/>
          <p:cNvPicPr>
            <a:picLocks noChangeAspect="1" noChangeArrowheads="1"/>
          </p:cNvPicPr>
          <p:nvPr/>
        </p:nvPicPr>
        <p:blipFill>
          <a:blip r:embed="rId8" cstate="print"/>
          <a:srcRect/>
          <a:stretch>
            <a:fillRect/>
          </a:stretch>
        </p:blipFill>
        <p:spPr bwMode="auto">
          <a:xfrm>
            <a:off x="7214592" y="1916832"/>
            <a:ext cx="1083677" cy="11739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8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88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8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432048" y="2780928"/>
            <a:ext cx="10411747" cy="3861000"/>
          </a:xfrm>
          <a:prstGeom prst="rect">
            <a:avLst/>
          </a:prstGeom>
          <a:noFill/>
          <a:ln w="9525">
            <a:noFill/>
            <a:miter lim="800000"/>
            <a:headEnd/>
            <a:tailEnd/>
          </a:ln>
          <a:effectLst/>
        </p:spPr>
      </p:pic>
      <p:sp>
        <p:nvSpPr>
          <p:cNvPr id="11" name="CaixaDeTexto 10"/>
          <p:cNvSpPr txBox="1"/>
          <p:nvPr/>
        </p:nvSpPr>
        <p:spPr>
          <a:xfrm>
            <a:off x="4276666" y="6237312"/>
            <a:ext cx="1901011" cy="523220"/>
          </a:xfrm>
          <a:prstGeom prst="rect">
            <a:avLst/>
          </a:prstGeom>
          <a:noFill/>
        </p:spPr>
        <p:txBody>
          <a:bodyPr wrap="square" rtlCol="0">
            <a:spAutoFit/>
          </a:bodyPr>
          <a:lstStyle/>
          <a:p>
            <a:r>
              <a:rPr lang="pt-BR" sz="2800" b="1" dirty="0">
                <a:latin typeface="Calibri" panose="020F0502020204030204" pitchFamily="34" charset="0"/>
              </a:rPr>
              <a:t>Time </a:t>
            </a:r>
            <a:r>
              <a:rPr lang="pt-BR" sz="2800" b="1" dirty="0" err="1">
                <a:latin typeface="Calibri" panose="020F0502020204030204" pitchFamily="34" charset="0"/>
              </a:rPr>
              <a:t>line</a:t>
            </a:r>
            <a:endParaRPr lang="pt-BR" sz="2800" b="1" dirty="0">
              <a:latin typeface="Calibri" panose="020F0502020204030204" pitchFamily="34" charset="0"/>
            </a:endParaRPr>
          </a:p>
        </p:txBody>
      </p:sp>
      <p:cxnSp>
        <p:nvCxnSpPr>
          <p:cNvPr id="13" name="Conector de seta reta 12"/>
          <p:cNvCxnSpPr/>
          <p:nvPr/>
        </p:nvCxnSpPr>
        <p:spPr>
          <a:xfrm>
            <a:off x="474643" y="6669360"/>
            <a:ext cx="10109923" cy="0"/>
          </a:xfrm>
          <a:prstGeom prst="straightConnector1">
            <a:avLst/>
          </a:prstGeom>
          <a:ln w="79375">
            <a:gradFill flip="none" rotWithShape="1">
              <a:gsLst>
                <a:gs pos="0">
                  <a:srgbClr val="006600"/>
                </a:gs>
                <a:gs pos="50000">
                  <a:srgbClr val="00B050"/>
                </a:gs>
                <a:gs pos="100000">
                  <a:srgbClr val="FFC000"/>
                </a:gs>
              </a:gsLst>
              <a:lin ang="0" scaled="1"/>
              <a:tileRect/>
            </a:gradFill>
            <a:tailEnd type="arrow"/>
          </a:ln>
        </p:spPr>
        <p:style>
          <a:lnRef idx="1">
            <a:schemeClr val="accent1"/>
          </a:lnRef>
          <a:fillRef idx="0">
            <a:schemeClr val="accent1"/>
          </a:fillRef>
          <a:effectRef idx="0">
            <a:schemeClr val="accent1"/>
          </a:effectRef>
          <a:fontRef idx="minor">
            <a:schemeClr val="tx1"/>
          </a:fontRef>
        </p:style>
      </p:cxnSp>
      <p:cxnSp>
        <p:nvCxnSpPr>
          <p:cNvPr id="23" name="Conector de seta reta 22"/>
          <p:cNvCxnSpPr/>
          <p:nvPr/>
        </p:nvCxnSpPr>
        <p:spPr>
          <a:xfrm>
            <a:off x="9806880" y="2636912"/>
            <a:ext cx="1165920" cy="0"/>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4" name="CaixaDeTexto 23"/>
          <p:cNvSpPr txBox="1"/>
          <p:nvPr/>
        </p:nvSpPr>
        <p:spPr>
          <a:xfrm>
            <a:off x="9418646" y="1641575"/>
            <a:ext cx="1684378" cy="1015663"/>
          </a:xfrm>
          <a:prstGeom prst="rect">
            <a:avLst/>
          </a:prstGeom>
          <a:noFill/>
        </p:spPr>
        <p:txBody>
          <a:bodyPr wrap="square" rtlCol="0">
            <a:spAutoFit/>
          </a:bodyPr>
          <a:lstStyle/>
          <a:p>
            <a:pPr algn="ctr"/>
            <a:r>
              <a:rPr lang="pt-BR" sz="2000" b="1" dirty="0">
                <a:solidFill>
                  <a:srgbClr val="FF0000"/>
                </a:solidFill>
                <a:latin typeface="Calibri" panose="020F0502020204030204" pitchFamily="34" charset="0"/>
              </a:rPr>
              <a:t>&lt; </a:t>
            </a:r>
            <a:r>
              <a:rPr lang="pt-BR" sz="2000" b="1" dirty="0" smtClean="0">
                <a:solidFill>
                  <a:srgbClr val="FF0000"/>
                </a:solidFill>
                <a:latin typeface="Calibri" panose="020F0502020204030204" pitchFamily="34" charset="0"/>
              </a:rPr>
              <a:t>20% </a:t>
            </a:r>
            <a:r>
              <a:rPr lang="pt-BR" sz="2000" b="1" dirty="0" err="1">
                <a:solidFill>
                  <a:srgbClr val="FF0000"/>
                </a:solidFill>
                <a:latin typeface="Calibri" panose="020F0502020204030204" pitchFamily="34" charset="0"/>
              </a:rPr>
              <a:t>Moisture</a:t>
            </a:r>
            <a:endParaRPr lang="pt-BR" sz="2000" b="1" dirty="0">
              <a:solidFill>
                <a:srgbClr val="FF0000"/>
              </a:solidFill>
              <a:latin typeface="Calibri" panose="020F0502020204030204" pitchFamily="34" charset="0"/>
            </a:endParaRPr>
          </a:p>
          <a:p>
            <a:pPr algn="ctr"/>
            <a:r>
              <a:rPr lang="pt-BR" sz="2000" b="1" dirty="0">
                <a:solidFill>
                  <a:srgbClr val="FF0000"/>
                </a:solidFill>
                <a:latin typeface="Calibri" panose="020F0502020204030204" pitchFamily="34" charset="0"/>
              </a:rPr>
              <a:t>(</a:t>
            </a:r>
            <a:r>
              <a:rPr lang="pt-BR" sz="2000" b="1" dirty="0" err="1">
                <a:solidFill>
                  <a:srgbClr val="FF0000"/>
                </a:solidFill>
                <a:latin typeface="Calibri" panose="020F0502020204030204" pitchFamily="34" charset="0"/>
              </a:rPr>
              <a:t>Grain</a:t>
            </a:r>
            <a:r>
              <a:rPr lang="pt-BR" b="1" dirty="0">
                <a:solidFill>
                  <a:srgbClr val="FF0000"/>
                </a:solidFill>
              </a:rPr>
              <a:t>)</a:t>
            </a:r>
          </a:p>
        </p:txBody>
      </p:sp>
      <p:pic>
        <p:nvPicPr>
          <p:cNvPr id="14" name="Picture 2" descr="https://i.ytimg.com/vi/CBZJ2ultWoA/maxresdefault.jpg"/>
          <p:cNvPicPr>
            <a:picLocks noChangeAspect="1" noChangeArrowheads="1"/>
          </p:cNvPicPr>
          <p:nvPr/>
        </p:nvPicPr>
        <p:blipFill>
          <a:blip r:embed="rId3" cstate="print"/>
          <a:srcRect/>
          <a:stretch>
            <a:fillRect/>
          </a:stretch>
        </p:blipFill>
        <p:spPr bwMode="auto">
          <a:xfrm>
            <a:off x="-43813" y="836713"/>
            <a:ext cx="6048671" cy="2835314"/>
          </a:xfrm>
          <a:prstGeom prst="rect">
            <a:avLst/>
          </a:prstGeom>
          <a:noFill/>
        </p:spPr>
      </p:pic>
      <p:grpSp>
        <p:nvGrpSpPr>
          <p:cNvPr id="3" name="Group 2">
            <a:extLst>
              <a:ext uri="{FF2B5EF4-FFF2-40B4-BE49-F238E27FC236}">
                <a16:creationId xmlns:a16="http://schemas.microsoft.com/office/drawing/2014/main" xmlns="" id="{0CCDE3FD-0F95-4576-9BF4-8C6EFC3BA77F}"/>
              </a:ext>
            </a:extLst>
          </p:cNvPr>
          <p:cNvGrpSpPr/>
          <p:nvPr/>
        </p:nvGrpSpPr>
        <p:grpSpPr>
          <a:xfrm>
            <a:off x="2" y="397"/>
            <a:ext cx="10972799" cy="838200"/>
            <a:chOff x="36004" y="626326"/>
            <a:chExt cx="9143999" cy="838200"/>
          </a:xfrm>
        </p:grpSpPr>
        <p:sp>
          <p:nvSpPr>
            <p:cNvPr id="18" name="Retângulo 5">
              <a:extLst>
                <a:ext uri="{FF2B5EF4-FFF2-40B4-BE49-F238E27FC236}">
                  <a16:creationId xmlns:a16="http://schemas.microsoft.com/office/drawing/2014/main" xmlns="" id="{57A53A17-B353-465A-B4FD-45B1C8147337}"/>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9" name="Imagem 8" descr="logo-esalq.gif"/>
            <p:cNvPicPr>
              <a:picLocks noChangeAspect="1"/>
            </p:cNvPicPr>
            <p:nvPr/>
          </p:nvPicPr>
          <p:blipFill>
            <a:blip r:embed="rId4"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2" descr="C:\Users\Joao Daniel\Downloads\QCF_USA.jpg">
              <a:extLst>
                <a:ext uri="{FF2B5EF4-FFF2-40B4-BE49-F238E27FC236}">
                  <a16:creationId xmlns:a16="http://schemas.microsoft.com/office/drawing/2014/main" xmlns="" id="{4C0C16A5-1584-47FB-994B-FE63C09CBF0A}"/>
                </a:ext>
              </a:extLst>
            </p:cNvPr>
            <p:cNvPicPr>
              <a:picLocks noChangeAspect="1" noChangeArrowheads="1"/>
            </p:cNvPicPr>
            <p:nvPr/>
          </p:nvPicPr>
          <p:blipFill>
            <a:blip r:embed="rId5"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6" name="Retângulo 5"/>
          <p:cNvSpPr/>
          <p:nvPr/>
        </p:nvSpPr>
        <p:spPr bwMode="auto">
          <a:xfrm>
            <a:off x="464422" y="31431"/>
            <a:ext cx="10972799" cy="8382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r>
              <a:rPr lang="en-US" sz="3000" kern="0" dirty="0">
                <a:solidFill>
                  <a:schemeClr val="bg1"/>
                </a:solidFill>
                <a:effectLst>
                  <a:outerShdw blurRad="38100" dist="38100" dir="2700000" algn="tl">
                    <a:srgbClr val="000000">
                      <a:alpha val="43137"/>
                    </a:srgbClr>
                  </a:outerShdw>
                </a:effectLst>
                <a:latin typeface="Calibri" panose="020F0502020204030204" pitchFamily="34" charset="0"/>
                <a:cs typeface="Arial" pitchFamily="34" charset="0"/>
              </a:rPr>
              <a:t>Harvesting stage: Dry grain or rehydrated grain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373288" y="2492896"/>
            <a:ext cx="8229600" cy="1143000"/>
          </a:xfrm>
        </p:spPr>
        <p:txBody>
          <a:bodyPr>
            <a:normAutofit/>
          </a:bodyPr>
          <a:lstStyle/>
          <a:p>
            <a:pPr algn="ctr"/>
            <a:r>
              <a:rPr lang="pt-BR" b="1" dirty="0" err="1" smtClean="0">
                <a:solidFill>
                  <a:schemeClr val="tx1"/>
                </a:solidFill>
                <a:latin typeface="Comic Sans MS" panose="030F0702030302020204" pitchFamily="66" charset="0"/>
              </a:rPr>
              <a:t>Grain</a:t>
            </a:r>
            <a:r>
              <a:rPr lang="pt-BR" b="1" dirty="0" smtClean="0">
                <a:solidFill>
                  <a:schemeClr val="tx1"/>
                </a:solidFill>
                <a:latin typeface="Comic Sans MS" panose="030F0702030302020204" pitchFamily="66" charset="0"/>
              </a:rPr>
              <a:t> </a:t>
            </a:r>
            <a:r>
              <a:rPr lang="pt-BR" b="1" dirty="0" err="1" smtClean="0">
                <a:solidFill>
                  <a:schemeClr val="tx1"/>
                </a:solidFill>
                <a:latin typeface="Comic Sans MS" panose="030F0702030302020204" pitchFamily="66" charset="0"/>
              </a:rPr>
              <a:t>mechanical</a:t>
            </a:r>
            <a:r>
              <a:rPr lang="pt-BR" b="1" dirty="0" smtClean="0">
                <a:solidFill>
                  <a:schemeClr val="tx1"/>
                </a:solidFill>
                <a:latin typeface="Comic Sans MS" panose="030F0702030302020204" pitchFamily="66" charset="0"/>
              </a:rPr>
              <a:t> </a:t>
            </a:r>
            <a:r>
              <a:rPr lang="pt-BR" b="1" dirty="0" err="1" smtClean="0">
                <a:solidFill>
                  <a:schemeClr val="tx1"/>
                </a:solidFill>
                <a:latin typeface="Comic Sans MS" panose="030F0702030302020204" pitchFamily="66" charset="0"/>
              </a:rPr>
              <a:t>processing</a:t>
            </a:r>
            <a:endParaRPr lang="pt-BR" b="1" dirty="0">
              <a:solidFill>
                <a:schemeClr val="tx1"/>
              </a:solidFill>
              <a:latin typeface="Comic Sans MS" panose="030F0702030302020204" pitchFamily="66" charset="0"/>
            </a:endParaRPr>
          </a:p>
        </p:txBody>
      </p:sp>
      <p:pic>
        <p:nvPicPr>
          <p:cNvPr id="6" name="Imagem 5">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905"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2601" y="116633"/>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364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5840" y="983586"/>
            <a:ext cx="9875520" cy="1143000"/>
          </a:xfrm>
        </p:spPr>
        <p:txBody>
          <a:bodyPr>
            <a:normAutofit/>
          </a:bodyPr>
          <a:lstStyle/>
          <a:p>
            <a:pPr algn="ctr"/>
            <a:r>
              <a:rPr lang="pt-BR" b="1" dirty="0" err="1" smtClean="0">
                <a:solidFill>
                  <a:schemeClr val="tx1"/>
                </a:solidFill>
                <a:latin typeface="Comic Sans MS" panose="030F0702030302020204" pitchFamily="66" charset="0"/>
              </a:rPr>
              <a:t>Grain</a:t>
            </a:r>
            <a:r>
              <a:rPr lang="pt-BR" b="1" dirty="0" smtClean="0">
                <a:solidFill>
                  <a:schemeClr val="tx1"/>
                </a:solidFill>
                <a:latin typeface="Comic Sans MS" panose="030F0702030302020204" pitchFamily="66" charset="0"/>
              </a:rPr>
              <a:t> </a:t>
            </a:r>
            <a:r>
              <a:rPr lang="pt-BR" b="1" dirty="0" err="1" smtClean="0">
                <a:solidFill>
                  <a:schemeClr val="tx1"/>
                </a:solidFill>
                <a:latin typeface="Comic Sans MS" panose="030F0702030302020204" pitchFamily="66" charset="0"/>
              </a:rPr>
              <a:t>particle</a:t>
            </a:r>
            <a:r>
              <a:rPr lang="pt-BR" b="1" dirty="0" smtClean="0">
                <a:solidFill>
                  <a:schemeClr val="tx1"/>
                </a:solidFill>
                <a:latin typeface="Comic Sans MS" panose="030F0702030302020204" pitchFamily="66" charset="0"/>
              </a:rPr>
              <a:t> </a:t>
            </a:r>
            <a:r>
              <a:rPr lang="pt-BR" b="1" dirty="0" err="1" smtClean="0">
                <a:solidFill>
                  <a:schemeClr val="tx1"/>
                </a:solidFill>
                <a:latin typeface="Comic Sans MS" panose="030F0702030302020204" pitchFamily="66" charset="0"/>
              </a:rPr>
              <a:t>size</a:t>
            </a:r>
            <a:endParaRPr lang="pt-BR" b="1" dirty="0">
              <a:solidFill>
                <a:schemeClr val="tx1"/>
              </a:solidFill>
              <a:latin typeface="Comic Sans MS" panose="030F0702030302020204" pitchFamily="66" charset="0"/>
            </a:endParaRPr>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9805" t="39336"/>
          <a:stretch/>
        </p:blipFill>
        <p:spPr bwMode="auto">
          <a:xfrm>
            <a:off x="6994434" y="2546551"/>
            <a:ext cx="2225769" cy="176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2330100"/>
            <a:ext cx="3962400" cy="3331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m 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905"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2601" y="116633"/>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658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2" descr="Resultado de imagem para corn grain"/>
          <p:cNvPicPr>
            <a:picLocks noChangeAspect="1" noChangeArrowheads="1"/>
          </p:cNvPicPr>
          <p:nvPr/>
        </p:nvPicPr>
        <p:blipFill>
          <a:blip r:embed="rId2" cstate="print"/>
          <a:srcRect/>
          <a:stretch>
            <a:fillRect/>
          </a:stretch>
        </p:blipFill>
        <p:spPr bwMode="auto">
          <a:xfrm>
            <a:off x="8431393" y="4868742"/>
            <a:ext cx="536223" cy="609355"/>
          </a:xfrm>
          <a:prstGeom prst="rect">
            <a:avLst/>
          </a:prstGeom>
          <a:noFill/>
          <a:ln w="9525">
            <a:noFill/>
            <a:miter lim="800000"/>
            <a:headEnd/>
            <a:tailEnd/>
          </a:ln>
        </p:spPr>
      </p:pic>
      <p:grpSp>
        <p:nvGrpSpPr>
          <p:cNvPr id="2" name="Grupo 9"/>
          <p:cNvGrpSpPr>
            <a:grpSpLocks/>
          </p:cNvGrpSpPr>
          <p:nvPr/>
        </p:nvGrpSpPr>
        <p:grpSpPr bwMode="auto">
          <a:xfrm>
            <a:off x="7150104" y="4868746"/>
            <a:ext cx="769055" cy="554404"/>
            <a:chOff x="7375748" y="5373216"/>
            <a:chExt cx="864096" cy="720080"/>
          </a:xfrm>
        </p:grpSpPr>
        <p:pic>
          <p:nvPicPr>
            <p:cNvPr id="3086" name="Picture 3"/>
            <p:cNvPicPr>
              <a:picLocks noChangeAspect="1" noChangeArrowheads="1"/>
            </p:cNvPicPr>
            <p:nvPr/>
          </p:nvPicPr>
          <p:blipFill>
            <a:blip r:embed="rId3" cstate="print"/>
            <a:srcRect/>
            <a:stretch>
              <a:fillRect/>
            </a:stretch>
          </p:blipFill>
          <p:spPr bwMode="auto">
            <a:xfrm>
              <a:off x="7951298" y="5373216"/>
              <a:ext cx="288546" cy="720080"/>
            </a:xfrm>
            <a:prstGeom prst="rect">
              <a:avLst/>
            </a:prstGeom>
            <a:noFill/>
            <a:ln w="9525">
              <a:noFill/>
              <a:miter lim="800000"/>
              <a:headEnd/>
              <a:tailEnd/>
            </a:ln>
          </p:spPr>
        </p:pic>
        <p:pic>
          <p:nvPicPr>
            <p:cNvPr id="3087" name="Picture 4"/>
            <p:cNvPicPr>
              <a:picLocks noChangeAspect="1" noChangeArrowheads="1"/>
            </p:cNvPicPr>
            <p:nvPr/>
          </p:nvPicPr>
          <p:blipFill>
            <a:blip r:embed="rId4" cstate="print"/>
            <a:srcRect/>
            <a:stretch>
              <a:fillRect/>
            </a:stretch>
          </p:blipFill>
          <p:spPr bwMode="auto">
            <a:xfrm>
              <a:off x="7375748" y="5408008"/>
              <a:ext cx="432048" cy="685288"/>
            </a:xfrm>
            <a:prstGeom prst="rect">
              <a:avLst/>
            </a:prstGeom>
            <a:noFill/>
            <a:ln w="9525">
              <a:noFill/>
              <a:miter lim="800000"/>
              <a:headEnd/>
              <a:tailEnd/>
            </a:ln>
          </p:spPr>
        </p:pic>
      </p:grpSp>
      <p:pic>
        <p:nvPicPr>
          <p:cNvPr id="3078" name="Picture 5"/>
          <p:cNvPicPr>
            <a:picLocks noChangeAspect="1" noChangeArrowheads="1"/>
          </p:cNvPicPr>
          <p:nvPr/>
        </p:nvPicPr>
        <p:blipFill>
          <a:blip r:embed="rId5" cstate="print"/>
          <a:srcRect/>
          <a:stretch>
            <a:fillRect/>
          </a:stretch>
        </p:blipFill>
        <p:spPr bwMode="auto">
          <a:xfrm>
            <a:off x="5998638" y="4868741"/>
            <a:ext cx="767645" cy="571500"/>
          </a:xfrm>
          <a:prstGeom prst="rect">
            <a:avLst/>
          </a:prstGeom>
          <a:noFill/>
          <a:ln w="9525">
            <a:noFill/>
            <a:miter lim="800000"/>
            <a:headEnd/>
            <a:tailEnd/>
          </a:ln>
        </p:spPr>
      </p:pic>
      <p:pic>
        <p:nvPicPr>
          <p:cNvPr id="3079" name="Picture 6"/>
          <p:cNvPicPr>
            <a:picLocks noChangeAspect="1" noChangeArrowheads="1"/>
          </p:cNvPicPr>
          <p:nvPr/>
        </p:nvPicPr>
        <p:blipFill>
          <a:blip r:embed="rId6" cstate="print"/>
          <a:srcRect/>
          <a:stretch>
            <a:fillRect/>
          </a:stretch>
        </p:blipFill>
        <p:spPr bwMode="auto">
          <a:xfrm>
            <a:off x="4910669" y="4924914"/>
            <a:ext cx="639235" cy="537308"/>
          </a:xfrm>
          <a:prstGeom prst="rect">
            <a:avLst/>
          </a:prstGeom>
          <a:noFill/>
          <a:ln w="9525">
            <a:noFill/>
            <a:miter lim="800000"/>
            <a:headEnd/>
            <a:tailEnd/>
          </a:ln>
        </p:spPr>
      </p:pic>
      <p:pic>
        <p:nvPicPr>
          <p:cNvPr id="3080" name="Picture 7"/>
          <p:cNvPicPr>
            <a:picLocks noChangeAspect="1" noChangeArrowheads="1"/>
          </p:cNvPicPr>
          <p:nvPr/>
        </p:nvPicPr>
        <p:blipFill>
          <a:blip r:embed="rId7" cstate="print"/>
          <a:srcRect/>
          <a:stretch>
            <a:fillRect/>
          </a:stretch>
        </p:blipFill>
        <p:spPr bwMode="auto">
          <a:xfrm>
            <a:off x="3757793" y="4868747"/>
            <a:ext cx="769055" cy="621567"/>
          </a:xfrm>
          <a:prstGeom prst="rect">
            <a:avLst/>
          </a:prstGeom>
          <a:noFill/>
          <a:ln w="9525">
            <a:noFill/>
            <a:miter lim="800000"/>
            <a:headEnd/>
            <a:tailEnd/>
          </a:ln>
        </p:spPr>
      </p:pic>
      <p:pic>
        <p:nvPicPr>
          <p:cNvPr id="3081" name="Picture 8"/>
          <p:cNvPicPr>
            <a:picLocks noChangeAspect="1" noChangeArrowheads="1"/>
          </p:cNvPicPr>
          <p:nvPr/>
        </p:nvPicPr>
        <p:blipFill>
          <a:blip r:embed="rId8" cstate="print"/>
          <a:srcRect/>
          <a:stretch>
            <a:fillRect/>
          </a:stretch>
        </p:blipFill>
        <p:spPr bwMode="auto">
          <a:xfrm>
            <a:off x="2606328" y="4924914"/>
            <a:ext cx="575733" cy="521432"/>
          </a:xfrm>
          <a:prstGeom prst="rect">
            <a:avLst/>
          </a:prstGeom>
          <a:noFill/>
          <a:ln w="9525">
            <a:noFill/>
            <a:miter lim="800000"/>
            <a:headEnd/>
            <a:tailEnd/>
          </a:ln>
        </p:spPr>
      </p:pic>
      <p:sp>
        <p:nvSpPr>
          <p:cNvPr id="3083" name="CaixaDeTexto 12"/>
          <p:cNvSpPr txBox="1">
            <a:spLocks noChangeArrowheads="1"/>
          </p:cNvSpPr>
          <p:nvPr/>
        </p:nvSpPr>
        <p:spPr bwMode="auto">
          <a:xfrm>
            <a:off x="6072559" y="5569517"/>
            <a:ext cx="3451687" cy="305468"/>
          </a:xfrm>
          <a:prstGeom prst="rect">
            <a:avLst/>
          </a:prstGeom>
          <a:noFill/>
          <a:ln w="9525">
            <a:noFill/>
            <a:miter lim="800000"/>
            <a:headEnd/>
            <a:tailEnd/>
          </a:ln>
        </p:spPr>
        <p:txBody>
          <a:bodyPr wrap="square">
            <a:spAutoFit/>
          </a:bodyPr>
          <a:lstStyle/>
          <a:p>
            <a:r>
              <a:rPr lang="pt-BR" sz="1385" b="1" dirty="0" smtClean="0">
                <a:latin typeface="Comic Sans MS" pitchFamily="66" charset="0"/>
              </a:rPr>
              <a:t>Dias </a:t>
            </a:r>
            <a:r>
              <a:rPr lang="pt-BR" sz="1385" b="1" dirty="0">
                <a:latin typeface="Comic Sans MS" pitchFamily="66" charset="0"/>
              </a:rPr>
              <a:t>Jr. et al. (2017) </a:t>
            </a:r>
          </a:p>
        </p:txBody>
      </p:sp>
      <p:graphicFrame>
        <p:nvGraphicFramePr>
          <p:cNvPr id="15" name="Gráfico 14"/>
          <p:cNvGraphicFramePr/>
          <p:nvPr>
            <p:extLst>
              <p:ext uri="{D42A27DB-BD31-4B8C-83A1-F6EECF244321}">
                <p14:modId xmlns:p14="http://schemas.microsoft.com/office/powerpoint/2010/main" val="2049549989"/>
              </p:ext>
            </p:extLst>
          </p:nvPr>
        </p:nvGraphicFramePr>
        <p:xfrm>
          <a:off x="1331629" y="938234"/>
          <a:ext cx="8206155" cy="3692769"/>
        </p:xfrm>
        <a:graphic>
          <a:graphicData uri="http://schemas.openxmlformats.org/drawingml/2006/chart">
            <c:chart xmlns:c="http://schemas.openxmlformats.org/drawingml/2006/chart" xmlns:r="http://schemas.openxmlformats.org/officeDocument/2006/relationships" r:id="rId9"/>
          </a:graphicData>
        </a:graphic>
      </p:graphicFrame>
      <p:sp>
        <p:nvSpPr>
          <p:cNvPr id="3082" name="CaixaDeTexto 11"/>
          <p:cNvSpPr txBox="1">
            <a:spLocks noChangeArrowheads="1"/>
          </p:cNvSpPr>
          <p:nvPr/>
        </p:nvSpPr>
        <p:spPr bwMode="auto">
          <a:xfrm>
            <a:off x="2965942" y="1126012"/>
            <a:ext cx="5040923" cy="565861"/>
          </a:xfrm>
          <a:prstGeom prst="rect">
            <a:avLst/>
          </a:prstGeom>
          <a:noFill/>
          <a:ln w="9525">
            <a:noFill/>
            <a:miter lim="800000"/>
            <a:headEnd/>
            <a:tailEnd/>
          </a:ln>
        </p:spPr>
        <p:txBody>
          <a:bodyPr wrap="square">
            <a:spAutoFit/>
          </a:bodyPr>
          <a:lstStyle/>
          <a:p>
            <a:r>
              <a:rPr lang="pt-BR" sz="3077" b="1" dirty="0" err="1">
                <a:latin typeface="Comic Sans MS" pitchFamily="66" charset="0"/>
              </a:rPr>
              <a:t>Dig</a:t>
            </a:r>
            <a:r>
              <a:rPr lang="pt-BR" sz="3077" b="1" dirty="0">
                <a:latin typeface="Comic Sans MS" pitchFamily="66" charset="0"/>
              </a:rPr>
              <a:t>. in situ da </a:t>
            </a:r>
            <a:r>
              <a:rPr lang="pt-BR" sz="3077" b="1" dirty="0" smtClean="0">
                <a:latin typeface="Comic Sans MS" pitchFamily="66" charset="0"/>
              </a:rPr>
              <a:t>DM </a:t>
            </a:r>
            <a:r>
              <a:rPr lang="pt-BR" sz="3077" b="1" dirty="0">
                <a:latin typeface="Comic Sans MS" pitchFamily="66" charset="0"/>
              </a:rPr>
              <a:t>(24 h)</a:t>
            </a:r>
          </a:p>
        </p:txBody>
      </p:sp>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1905"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zootecnia.esalq.usp.br/sites/default/files/styles/noticia_largura_150/public/labnussiolog.jpg?itok=aF5hjhV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52601" y="116633"/>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603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dirty="0" err="1" smtClean="0">
                <a:solidFill>
                  <a:schemeClr val="tx1"/>
                </a:solidFill>
                <a:latin typeface="Comic Sans MS" panose="030F0702030302020204" pitchFamily="66" charset="0"/>
              </a:rPr>
              <a:t>Endosperm</a:t>
            </a:r>
            <a:r>
              <a:rPr lang="pt-BR" b="1" dirty="0" smtClean="0">
                <a:solidFill>
                  <a:schemeClr val="tx1"/>
                </a:solidFill>
                <a:latin typeface="Comic Sans MS" panose="030F0702030302020204" pitchFamily="66" charset="0"/>
              </a:rPr>
              <a:t> </a:t>
            </a:r>
            <a:r>
              <a:rPr lang="pt-BR" b="1" dirty="0" err="1" smtClean="0">
                <a:solidFill>
                  <a:schemeClr val="tx1"/>
                </a:solidFill>
                <a:latin typeface="Comic Sans MS" panose="030F0702030302020204" pitchFamily="66" charset="0"/>
              </a:rPr>
              <a:t>type</a:t>
            </a:r>
            <a:endParaRPr lang="pt-BR" b="1" dirty="0">
              <a:solidFill>
                <a:schemeClr val="tx1"/>
              </a:solidFill>
              <a:latin typeface="Comic Sans MS" panose="030F0702030302020204" pitchFamily="66"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787" y="4132386"/>
            <a:ext cx="3184998" cy="1826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787" y="1963616"/>
            <a:ext cx="3184998" cy="195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1" y="2055801"/>
            <a:ext cx="4414471" cy="3463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m 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905"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2601" y="116633"/>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454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419315" y="832122"/>
            <a:ext cx="8229600" cy="1143000"/>
          </a:xfrm>
        </p:spPr>
        <p:txBody>
          <a:bodyPr>
            <a:normAutofit fontScale="90000"/>
          </a:bodyPr>
          <a:lstStyle/>
          <a:p>
            <a:pPr algn="ctr"/>
            <a:r>
              <a:rPr lang="pt-BR" b="1" dirty="0" err="1">
                <a:solidFill>
                  <a:schemeClr val="tx1"/>
                </a:solidFill>
                <a:latin typeface="Comic Sans MS" panose="030F0702030302020204" pitchFamily="66" charset="0"/>
              </a:rPr>
              <a:t>Kernel</a:t>
            </a:r>
            <a:r>
              <a:rPr lang="pt-BR" b="1" dirty="0">
                <a:solidFill>
                  <a:schemeClr val="tx1"/>
                </a:solidFill>
                <a:latin typeface="Comic Sans MS" panose="030F0702030302020204" pitchFamily="66" charset="0"/>
              </a:rPr>
              <a:t> </a:t>
            </a:r>
            <a:r>
              <a:rPr lang="pt-BR" b="1" dirty="0" err="1">
                <a:solidFill>
                  <a:schemeClr val="tx1"/>
                </a:solidFill>
                <a:latin typeface="Comic Sans MS" panose="030F0702030302020204" pitchFamily="66" charset="0"/>
              </a:rPr>
              <a:t>processing</a:t>
            </a:r>
            <a:r>
              <a:rPr lang="pt-BR" b="1" dirty="0">
                <a:solidFill>
                  <a:schemeClr val="tx1"/>
                </a:solidFill>
                <a:latin typeface="Comic Sans MS" panose="030F0702030302020204" pitchFamily="66" charset="0"/>
              </a:rPr>
              <a:t> score - KPS</a:t>
            </a:r>
          </a:p>
        </p:txBody>
      </p:sp>
      <p:sp>
        <p:nvSpPr>
          <p:cNvPr id="5" name="Rectangle 3"/>
          <p:cNvSpPr/>
          <p:nvPr/>
        </p:nvSpPr>
        <p:spPr>
          <a:xfrm>
            <a:off x="976501" y="2016125"/>
            <a:ext cx="4189589" cy="969207"/>
          </a:xfrm>
          <a:prstGeom prst="rect">
            <a:avLst/>
          </a:prstGeom>
          <a:solidFill>
            <a:schemeClr val="accent1">
              <a:lumMod val="20000"/>
              <a:lumOff val="80000"/>
            </a:schemeClr>
          </a:solidFill>
        </p:spPr>
        <p:txBody>
          <a:bodyPr lIns="92425" tIns="46212" rIns="92425" bIns="46212">
            <a:spAutoFit/>
          </a:bodyPr>
          <a:lstStyle/>
          <a:p>
            <a:pPr algn="ctr" fontAlgn="base">
              <a:spcBef>
                <a:spcPct val="0"/>
              </a:spcBef>
              <a:spcAft>
                <a:spcPct val="0"/>
              </a:spcAft>
              <a:defRPr/>
            </a:pPr>
            <a:r>
              <a:rPr lang="en-US" sz="2846" b="1" dirty="0">
                <a:solidFill>
                  <a:srgbClr val="800000"/>
                </a:solidFill>
                <a:latin typeface="Comic Sans MS" pitchFamily="66" charset="0"/>
              </a:rPr>
              <a:t>% </a:t>
            </a:r>
            <a:r>
              <a:rPr lang="en-US" sz="2846" b="1" dirty="0" smtClean="0">
                <a:solidFill>
                  <a:srgbClr val="800000"/>
                </a:solidFill>
                <a:latin typeface="Comic Sans MS" pitchFamily="66" charset="0"/>
              </a:rPr>
              <a:t>starch below the </a:t>
            </a:r>
            <a:r>
              <a:rPr lang="en-US" sz="2846" b="1" u="sng" dirty="0" smtClean="0">
                <a:solidFill>
                  <a:srgbClr val="800000"/>
                </a:solidFill>
                <a:latin typeface="Comic Sans MS" pitchFamily="66" charset="0"/>
              </a:rPr>
              <a:t>4.75 mm sieve </a:t>
            </a:r>
            <a:endParaRPr lang="en-US" sz="2846" b="1" u="sng" dirty="0">
              <a:solidFill>
                <a:srgbClr val="800000"/>
              </a:solidFill>
              <a:latin typeface="Comic Sans MS" pitchFamily="66" charset="0"/>
            </a:endParaRPr>
          </a:p>
        </p:txBody>
      </p:sp>
      <p:sp>
        <p:nvSpPr>
          <p:cNvPr id="6" name="Rectangle 4"/>
          <p:cNvSpPr/>
          <p:nvPr/>
        </p:nvSpPr>
        <p:spPr>
          <a:xfrm>
            <a:off x="976501" y="3487618"/>
            <a:ext cx="4189589" cy="1407148"/>
          </a:xfrm>
          <a:prstGeom prst="rect">
            <a:avLst/>
          </a:prstGeom>
          <a:solidFill>
            <a:schemeClr val="accent1">
              <a:lumMod val="20000"/>
              <a:lumOff val="80000"/>
            </a:schemeClr>
          </a:solidFill>
        </p:spPr>
        <p:txBody>
          <a:bodyPr lIns="92425" tIns="46212" rIns="92425" bIns="46212">
            <a:spAutoFit/>
          </a:bodyPr>
          <a:lstStyle/>
          <a:p>
            <a:pPr algn="ctr" fontAlgn="base">
              <a:spcBef>
                <a:spcPct val="0"/>
              </a:spcBef>
              <a:spcAft>
                <a:spcPct val="0"/>
              </a:spcAft>
              <a:defRPr/>
            </a:pPr>
            <a:r>
              <a:rPr lang="en-US" sz="2846" b="1" dirty="0">
                <a:solidFill>
                  <a:srgbClr val="3333CC"/>
                </a:solidFill>
                <a:latin typeface="Comic Sans MS" pitchFamily="66" charset="0"/>
              </a:rPr>
              <a:t>&gt;70%</a:t>
            </a:r>
          </a:p>
          <a:p>
            <a:pPr algn="ctr" fontAlgn="base">
              <a:spcBef>
                <a:spcPct val="0"/>
              </a:spcBef>
              <a:spcAft>
                <a:spcPct val="0"/>
              </a:spcAft>
              <a:defRPr/>
            </a:pPr>
            <a:r>
              <a:rPr lang="en-US" sz="2846" b="1" dirty="0">
                <a:solidFill>
                  <a:srgbClr val="3333CC"/>
                </a:solidFill>
                <a:latin typeface="Comic Sans MS" pitchFamily="66" charset="0"/>
              </a:rPr>
              <a:t>70% a 50%</a:t>
            </a:r>
          </a:p>
          <a:p>
            <a:pPr algn="ctr" fontAlgn="base">
              <a:spcBef>
                <a:spcPct val="0"/>
              </a:spcBef>
              <a:spcAft>
                <a:spcPct val="0"/>
              </a:spcAft>
              <a:defRPr/>
            </a:pPr>
            <a:r>
              <a:rPr lang="en-US" sz="2846" b="1" dirty="0">
                <a:solidFill>
                  <a:srgbClr val="3333CC"/>
                </a:solidFill>
                <a:latin typeface="Comic Sans MS" pitchFamily="66" charset="0"/>
              </a:rPr>
              <a:t>&lt; 50%</a:t>
            </a:r>
          </a:p>
        </p:txBody>
      </p:sp>
      <p:sp>
        <p:nvSpPr>
          <p:cNvPr id="7" name="Rectangle 5"/>
          <p:cNvSpPr/>
          <p:nvPr/>
        </p:nvSpPr>
        <p:spPr>
          <a:xfrm>
            <a:off x="5545970" y="2755979"/>
            <a:ext cx="1039453" cy="649633"/>
          </a:xfrm>
          <a:prstGeom prst="rect">
            <a:avLst/>
          </a:prstGeom>
          <a:solidFill>
            <a:schemeClr val="accent1">
              <a:lumMod val="20000"/>
              <a:lumOff val="80000"/>
            </a:schemeClr>
          </a:solidFill>
        </p:spPr>
        <p:txBody>
          <a:bodyPr wrap="none" lIns="92425" tIns="46212" rIns="92425" bIns="46212">
            <a:spAutoFit/>
          </a:bodyPr>
          <a:lstStyle/>
          <a:p>
            <a:pPr fontAlgn="base">
              <a:spcBef>
                <a:spcPct val="0"/>
              </a:spcBef>
              <a:spcAft>
                <a:spcPct val="0"/>
              </a:spcAft>
              <a:defRPr/>
            </a:pPr>
            <a:r>
              <a:rPr lang="en-US" sz="3615" b="1" u="sng" dirty="0">
                <a:solidFill>
                  <a:srgbClr val="800000"/>
                </a:solidFill>
                <a:latin typeface="Comic Sans MS" pitchFamily="66" charset="0"/>
              </a:rPr>
              <a:t>KPS</a:t>
            </a:r>
          </a:p>
        </p:txBody>
      </p:sp>
      <p:sp>
        <p:nvSpPr>
          <p:cNvPr id="8" name="Rectangle 6"/>
          <p:cNvSpPr/>
          <p:nvPr/>
        </p:nvSpPr>
        <p:spPr>
          <a:xfrm>
            <a:off x="5189439" y="3487617"/>
            <a:ext cx="2024945" cy="1407148"/>
          </a:xfrm>
          <a:prstGeom prst="rect">
            <a:avLst/>
          </a:prstGeom>
          <a:solidFill>
            <a:schemeClr val="accent1">
              <a:lumMod val="20000"/>
              <a:lumOff val="80000"/>
            </a:schemeClr>
          </a:solidFill>
        </p:spPr>
        <p:txBody>
          <a:bodyPr lIns="92425" tIns="46212" rIns="92425" bIns="46212">
            <a:spAutoFit/>
          </a:bodyPr>
          <a:lstStyle/>
          <a:p>
            <a:pPr algn="ctr" fontAlgn="base">
              <a:spcBef>
                <a:spcPct val="0"/>
              </a:spcBef>
              <a:spcAft>
                <a:spcPct val="0"/>
              </a:spcAft>
              <a:defRPr/>
            </a:pPr>
            <a:r>
              <a:rPr lang="en-US" sz="2846" b="1" dirty="0" err="1" smtClean="0">
                <a:solidFill>
                  <a:prstClr val="black"/>
                </a:solidFill>
                <a:latin typeface="Comic Sans MS" pitchFamily="66" charset="0"/>
              </a:rPr>
              <a:t>Excelent</a:t>
            </a:r>
            <a:endParaRPr lang="en-US" sz="2846" b="1" dirty="0">
              <a:solidFill>
                <a:prstClr val="black"/>
              </a:solidFill>
              <a:latin typeface="Comic Sans MS" pitchFamily="66" charset="0"/>
            </a:endParaRPr>
          </a:p>
          <a:p>
            <a:pPr algn="ctr" fontAlgn="base">
              <a:spcBef>
                <a:spcPct val="0"/>
              </a:spcBef>
              <a:spcAft>
                <a:spcPct val="0"/>
              </a:spcAft>
              <a:defRPr/>
            </a:pPr>
            <a:r>
              <a:rPr lang="en-US" sz="2846" b="1" dirty="0">
                <a:solidFill>
                  <a:prstClr val="black"/>
                </a:solidFill>
                <a:latin typeface="Comic Sans MS" pitchFamily="66" charset="0"/>
              </a:rPr>
              <a:t>G</a:t>
            </a:r>
            <a:r>
              <a:rPr lang="en-US" sz="2846" b="1" dirty="0" smtClean="0">
                <a:solidFill>
                  <a:prstClr val="black"/>
                </a:solidFill>
                <a:latin typeface="Comic Sans MS" pitchFamily="66" charset="0"/>
              </a:rPr>
              <a:t>ood</a:t>
            </a:r>
            <a:endParaRPr lang="en-US" sz="2846" b="1" dirty="0">
              <a:solidFill>
                <a:prstClr val="black"/>
              </a:solidFill>
              <a:latin typeface="Comic Sans MS" pitchFamily="66" charset="0"/>
            </a:endParaRPr>
          </a:p>
          <a:p>
            <a:pPr algn="ctr" fontAlgn="base">
              <a:spcBef>
                <a:spcPct val="0"/>
              </a:spcBef>
              <a:spcAft>
                <a:spcPct val="0"/>
              </a:spcAft>
              <a:defRPr/>
            </a:pPr>
            <a:r>
              <a:rPr lang="en-US" sz="2846" b="1" dirty="0" smtClean="0">
                <a:solidFill>
                  <a:prstClr val="black"/>
                </a:solidFill>
                <a:latin typeface="Comic Sans MS" pitchFamily="66" charset="0"/>
              </a:rPr>
              <a:t>Bad</a:t>
            </a:r>
            <a:endParaRPr lang="en-US" sz="2846" b="1" dirty="0">
              <a:solidFill>
                <a:prstClr val="black"/>
              </a:solidFill>
              <a:latin typeface="Comic Sans MS" pitchFamily="66" charset="0"/>
            </a:endParaRPr>
          </a:p>
        </p:txBody>
      </p:sp>
      <p:pic>
        <p:nvPicPr>
          <p:cNvPr id="9" name="Picture 3" descr="DSCN38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5323" y="2227385"/>
            <a:ext cx="2690988" cy="155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5323" y="3956540"/>
            <a:ext cx="2690988" cy="159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aixaDeTexto 11"/>
          <p:cNvSpPr txBox="1"/>
          <p:nvPr/>
        </p:nvSpPr>
        <p:spPr>
          <a:xfrm>
            <a:off x="6629400" y="5656385"/>
            <a:ext cx="3733800" cy="306462"/>
          </a:xfrm>
          <a:prstGeom prst="rect">
            <a:avLst/>
          </a:prstGeom>
          <a:noFill/>
        </p:spPr>
        <p:txBody>
          <a:bodyPr wrap="square" lIns="92425" tIns="46212" rIns="92425" bIns="46212" rtlCol="0">
            <a:spAutoFit/>
          </a:bodyPr>
          <a:lstStyle/>
          <a:p>
            <a:r>
              <a:rPr lang="pt-BR" sz="1385" b="1" dirty="0">
                <a:latin typeface="Comic Sans MS" panose="030F0702030302020204" pitchFamily="66" charset="0"/>
              </a:rPr>
              <a:t>Ferreira e </a:t>
            </a:r>
            <a:r>
              <a:rPr lang="pt-BR" sz="1385" b="1" dirty="0" err="1">
                <a:latin typeface="Comic Sans MS" panose="030F0702030302020204" pitchFamily="66" charset="0"/>
              </a:rPr>
              <a:t>Mertens</a:t>
            </a:r>
            <a:r>
              <a:rPr lang="pt-BR" sz="1385" b="1" dirty="0">
                <a:latin typeface="Comic Sans MS" panose="030F0702030302020204" pitchFamily="66" charset="0"/>
              </a:rPr>
              <a:t>, 2005</a:t>
            </a:r>
          </a:p>
        </p:txBody>
      </p:sp>
      <p:pic>
        <p:nvPicPr>
          <p:cNvPr id="13" name="Imagem 12">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905"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2601" y="116633"/>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097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1092" y="479894"/>
            <a:ext cx="7694552"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have direita 3"/>
          <p:cNvSpPr/>
          <p:nvPr/>
        </p:nvSpPr>
        <p:spPr>
          <a:xfrm>
            <a:off x="8817732" y="1614952"/>
            <a:ext cx="144016" cy="36004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 name="Chave direita 5"/>
          <p:cNvSpPr/>
          <p:nvPr/>
        </p:nvSpPr>
        <p:spPr>
          <a:xfrm>
            <a:off x="8795700" y="840598"/>
            <a:ext cx="144016" cy="637832"/>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 name="Chave direita 6"/>
          <p:cNvSpPr/>
          <p:nvPr/>
        </p:nvSpPr>
        <p:spPr>
          <a:xfrm>
            <a:off x="9438696" y="828509"/>
            <a:ext cx="144016" cy="112996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5" name="CaixaDeTexto 4"/>
          <p:cNvSpPr txBox="1"/>
          <p:nvPr/>
        </p:nvSpPr>
        <p:spPr>
          <a:xfrm>
            <a:off x="8939716" y="1599772"/>
            <a:ext cx="514360" cy="369332"/>
          </a:xfrm>
          <a:prstGeom prst="rect">
            <a:avLst/>
          </a:prstGeom>
          <a:noFill/>
        </p:spPr>
        <p:txBody>
          <a:bodyPr wrap="square" rtlCol="0">
            <a:spAutoFit/>
          </a:bodyPr>
          <a:lstStyle/>
          <a:p>
            <a:r>
              <a:rPr lang="pt-BR" dirty="0"/>
              <a:t>7%</a:t>
            </a:r>
          </a:p>
        </p:txBody>
      </p:sp>
      <p:sp>
        <p:nvSpPr>
          <p:cNvPr id="9" name="CaixaDeTexto 8"/>
          <p:cNvSpPr txBox="1"/>
          <p:nvPr/>
        </p:nvSpPr>
        <p:spPr>
          <a:xfrm>
            <a:off x="8860094" y="977120"/>
            <a:ext cx="648072" cy="369332"/>
          </a:xfrm>
          <a:prstGeom prst="rect">
            <a:avLst/>
          </a:prstGeom>
          <a:noFill/>
        </p:spPr>
        <p:txBody>
          <a:bodyPr wrap="square" rtlCol="0">
            <a:spAutoFit/>
          </a:bodyPr>
          <a:lstStyle/>
          <a:p>
            <a:r>
              <a:rPr lang="pt-BR" dirty="0"/>
              <a:t>12%</a:t>
            </a:r>
          </a:p>
        </p:txBody>
      </p:sp>
      <p:sp>
        <p:nvSpPr>
          <p:cNvPr id="10" name="CaixaDeTexto 9"/>
          <p:cNvSpPr txBox="1"/>
          <p:nvPr/>
        </p:nvSpPr>
        <p:spPr>
          <a:xfrm>
            <a:off x="9577636" y="1208823"/>
            <a:ext cx="648072" cy="369332"/>
          </a:xfrm>
          <a:prstGeom prst="rect">
            <a:avLst/>
          </a:prstGeom>
          <a:noFill/>
        </p:spPr>
        <p:txBody>
          <a:bodyPr wrap="square" rtlCol="0">
            <a:spAutoFit/>
          </a:bodyPr>
          <a:lstStyle/>
          <a:p>
            <a:r>
              <a:rPr lang="pt-BR" dirty="0"/>
              <a:t>21%</a:t>
            </a:r>
          </a:p>
        </p:txBody>
      </p:sp>
      <p:sp>
        <p:nvSpPr>
          <p:cNvPr id="8" name="CaixaDeTexto 7"/>
          <p:cNvSpPr txBox="1"/>
          <p:nvPr/>
        </p:nvSpPr>
        <p:spPr>
          <a:xfrm>
            <a:off x="5198368" y="3632008"/>
            <a:ext cx="2880320" cy="923330"/>
          </a:xfrm>
          <a:prstGeom prst="rect">
            <a:avLst/>
          </a:prstGeom>
          <a:noFill/>
        </p:spPr>
        <p:txBody>
          <a:bodyPr wrap="square" rtlCol="0">
            <a:spAutoFit/>
          </a:bodyPr>
          <a:lstStyle/>
          <a:p>
            <a:pPr algn="ctr"/>
            <a:r>
              <a:rPr lang="pt-BR" dirty="0"/>
              <a:t>laminado 30% umidade</a:t>
            </a:r>
          </a:p>
          <a:p>
            <a:pPr algn="ctr"/>
            <a:r>
              <a:rPr lang="pt-BR" dirty="0"/>
              <a:t>vs.</a:t>
            </a:r>
          </a:p>
          <a:p>
            <a:pPr algn="ctr"/>
            <a:r>
              <a:rPr lang="pt-BR" dirty="0"/>
              <a:t>moído 35-40% umidade</a:t>
            </a:r>
          </a:p>
        </p:txBody>
      </p:sp>
      <p:sp>
        <p:nvSpPr>
          <p:cNvPr id="11" name="CaixaDeTexto 10"/>
          <p:cNvSpPr txBox="1"/>
          <p:nvPr/>
        </p:nvSpPr>
        <p:spPr>
          <a:xfrm>
            <a:off x="8078688" y="3585790"/>
            <a:ext cx="1835696" cy="923330"/>
          </a:xfrm>
          <a:prstGeom prst="rect">
            <a:avLst/>
          </a:prstGeom>
          <a:noFill/>
        </p:spPr>
        <p:txBody>
          <a:bodyPr wrap="square" rtlCol="0">
            <a:spAutoFit/>
          </a:bodyPr>
          <a:lstStyle/>
          <a:p>
            <a:pPr algn="ctr"/>
            <a:r>
              <a:rPr lang="pt-BR" dirty="0">
                <a:solidFill>
                  <a:srgbClr val="FF0000"/>
                </a:solidFill>
              </a:rPr>
              <a:t>+ 21% </a:t>
            </a:r>
            <a:r>
              <a:rPr lang="pt-BR" dirty="0" err="1">
                <a:solidFill>
                  <a:srgbClr val="FF0000"/>
                </a:solidFill>
              </a:rPr>
              <a:t>degradabilidade</a:t>
            </a:r>
            <a:endParaRPr lang="pt-BR" dirty="0">
              <a:solidFill>
                <a:srgbClr val="FF0000"/>
              </a:solidFill>
            </a:endParaRPr>
          </a:p>
          <a:p>
            <a:pPr algn="ctr"/>
            <a:r>
              <a:rPr lang="pt-BR" dirty="0" err="1">
                <a:solidFill>
                  <a:srgbClr val="FF0000"/>
                </a:solidFill>
              </a:rPr>
              <a:t>ruminal</a:t>
            </a:r>
            <a:endParaRPr lang="pt-BR" dirty="0">
              <a:solidFill>
                <a:srgbClr val="FF0000"/>
              </a:solidFill>
            </a:endParaRPr>
          </a:p>
        </p:txBody>
      </p:sp>
      <p:sp>
        <p:nvSpPr>
          <p:cNvPr id="13" name="CaixaDeTexto 12"/>
          <p:cNvSpPr txBox="1"/>
          <p:nvPr/>
        </p:nvSpPr>
        <p:spPr>
          <a:xfrm>
            <a:off x="2606080" y="476672"/>
            <a:ext cx="2160240" cy="923330"/>
          </a:xfrm>
          <a:prstGeom prst="rect">
            <a:avLst/>
          </a:prstGeom>
          <a:noFill/>
        </p:spPr>
        <p:txBody>
          <a:bodyPr wrap="square" rtlCol="0">
            <a:spAutoFit/>
          </a:bodyPr>
          <a:lstStyle/>
          <a:p>
            <a:r>
              <a:rPr lang="pt-BR" dirty="0">
                <a:solidFill>
                  <a:srgbClr val="FF0000"/>
                </a:solidFill>
              </a:rPr>
              <a:t>Tempo mínimo de estocagem ≥ 60 dias</a:t>
            </a:r>
          </a:p>
        </p:txBody>
      </p:sp>
      <p:sp>
        <p:nvSpPr>
          <p:cNvPr id="2" name="CaixaDeTexto 1"/>
          <p:cNvSpPr txBox="1"/>
          <p:nvPr/>
        </p:nvSpPr>
        <p:spPr>
          <a:xfrm>
            <a:off x="2894112" y="6093296"/>
            <a:ext cx="1800200" cy="338554"/>
          </a:xfrm>
          <a:prstGeom prst="rect">
            <a:avLst/>
          </a:prstGeom>
          <a:noFill/>
        </p:spPr>
        <p:txBody>
          <a:bodyPr wrap="square" rtlCol="0">
            <a:spAutoFit/>
          </a:bodyPr>
          <a:lstStyle/>
          <a:p>
            <a:pPr algn="ctr"/>
            <a:r>
              <a:rPr lang="pt-BR" sz="1600" dirty="0"/>
              <a:t>DGM = 2,34 mm</a:t>
            </a:r>
          </a:p>
        </p:txBody>
      </p:sp>
      <p:sp>
        <p:nvSpPr>
          <p:cNvPr id="14" name="CaixaDeTexto 13"/>
          <p:cNvSpPr txBox="1"/>
          <p:nvPr/>
        </p:nvSpPr>
        <p:spPr>
          <a:xfrm>
            <a:off x="6062464" y="6093296"/>
            <a:ext cx="1800200" cy="338554"/>
          </a:xfrm>
          <a:prstGeom prst="rect">
            <a:avLst/>
          </a:prstGeom>
          <a:noFill/>
        </p:spPr>
        <p:txBody>
          <a:bodyPr wrap="square" rtlCol="0">
            <a:spAutoFit/>
          </a:bodyPr>
          <a:lstStyle/>
          <a:p>
            <a:pPr algn="ctr"/>
            <a:r>
              <a:rPr lang="pt-BR" sz="1600" dirty="0"/>
              <a:t>DGM = 1,30 mm</a:t>
            </a:r>
          </a:p>
        </p:txBody>
      </p:sp>
      <p:sp>
        <p:nvSpPr>
          <p:cNvPr id="3" name="CaixaDeTexto 2"/>
          <p:cNvSpPr txBox="1"/>
          <p:nvPr/>
        </p:nvSpPr>
        <p:spPr>
          <a:xfrm>
            <a:off x="7070576" y="6453336"/>
            <a:ext cx="2843808" cy="369332"/>
          </a:xfrm>
          <a:prstGeom prst="rect">
            <a:avLst/>
          </a:prstGeom>
          <a:noFill/>
        </p:spPr>
        <p:txBody>
          <a:bodyPr wrap="square" rtlCol="0">
            <a:spAutoFit/>
          </a:bodyPr>
          <a:lstStyle/>
          <a:p>
            <a:r>
              <a:rPr lang="pt-BR" dirty="0"/>
              <a:t>Daniel, JLP, 2017 in </a:t>
            </a:r>
            <a:r>
              <a:rPr lang="pt-BR" dirty="0" err="1"/>
              <a:t>press</a:t>
            </a:r>
            <a:endParaRPr lang="pt-BR" dirty="0"/>
          </a:p>
        </p:txBody>
      </p:sp>
    </p:spTree>
    <p:extLst>
      <p:ext uri="{BB962C8B-B14F-4D97-AF65-F5344CB8AC3E}">
        <p14:creationId xmlns:p14="http://schemas.microsoft.com/office/powerpoint/2010/main" val="16851987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152A7AD-C145-4C39-8E65-18B07464BD1C}"/>
              </a:ext>
            </a:extLst>
          </p:cNvPr>
          <p:cNvGrpSpPr/>
          <p:nvPr/>
        </p:nvGrpSpPr>
        <p:grpSpPr>
          <a:xfrm>
            <a:off x="2" y="397"/>
            <a:ext cx="10972799" cy="838200"/>
            <a:chOff x="36004" y="626326"/>
            <a:chExt cx="9143999" cy="838200"/>
          </a:xfrm>
        </p:grpSpPr>
        <p:sp>
          <p:nvSpPr>
            <p:cNvPr id="12" name="Retângulo 5">
              <a:extLst>
                <a:ext uri="{FF2B5EF4-FFF2-40B4-BE49-F238E27FC236}">
                  <a16:creationId xmlns:a16="http://schemas.microsoft.com/office/drawing/2014/main" xmlns="" id="{E28AEFC1-F1D4-430B-81C4-617992299DF8}"/>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4" name="Imagem 8" descr="logo-esalq.gif">
              <a:extLst>
                <a:ext uri="{FF2B5EF4-FFF2-40B4-BE49-F238E27FC236}">
                  <a16:creationId xmlns:a16="http://schemas.microsoft.com/office/drawing/2014/main" xmlns="" id="{335A3C13-5154-466A-9E69-E564C00FF457}"/>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C:\Users\Joao Daniel\Downloads\QCF_USA.jpg">
              <a:extLst>
                <a:ext uri="{FF2B5EF4-FFF2-40B4-BE49-F238E27FC236}">
                  <a16:creationId xmlns:a16="http://schemas.microsoft.com/office/drawing/2014/main" xmlns="" id="{178FCE55-6C9B-4B44-8E8B-5B05C7BB744C}"/>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3075" name="Picture 3"/>
          <p:cNvPicPr>
            <a:picLocks noChangeAspect="1" noChangeArrowheads="1"/>
          </p:cNvPicPr>
          <p:nvPr/>
        </p:nvPicPr>
        <p:blipFill>
          <a:blip r:embed="rId5" cstate="print"/>
          <a:srcRect/>
          <a:stretch>
            <a:fillRect/>
          </a:stretch>
        </p:blipFill>
        <p:spPr bwMode="auto">
          <a:xfrm>
            <a:off x="432048" y="2780928"/>
            <a:ext cx="10411747" cy="3861000"/>
          </a:xfrm>
          <a:prstGeom prst="rect">
            <a:avLst/>
          </a:prstGeom>
          <a:noFill/>
          <a:ln w="9525">
            <a:noFill/>
            <a:miter lim="800000"/>
            <a:headEnd/>
            <a:tailEnd/>
          </a:ln>
          <a:effectLst/>
        </p:spPr>
      </p:pic>
      <p:sp>
        <p:nvSpPr>
          <p:cNvPr id="6" name="Retângulo 5"/>
          <p:cNvSpPr/>
          <p:nvPr/>
        </p:nvSpPr>
        <p:spPr bwMode="auto">
          <a:xfrm>
            <a:off x="2" y="0"/>
            <a:ext cx="10972799" cy="8382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hangingPunct="0">
              <a:lnSpc>
                <a:spcPct val="90000"/>
              </a:lnSpc>
              <a:spcBef>
                <a:spcPct val="50000"/>
              </a:spcBef>
              <a:defRPr/>
            </a:pPr>
            <a:r>
              <a:rPr lang="en-US" sz="3200" kern="0" dirty="0">
                <a:effectLst>
                  <a:outerShdw blurRad="38100" dist="38100" dir="2700000" algn="tl">
                    <a:srgbClr val="000000">
                      <a:alpha val="43137"/>
                    </a:srgbClr>
                  </a:outerShdw>
                </a:effectLst>
                <a:latin typeface="Calibri" panose="020F0502020204030204" pitchFamily="34" charset="0"/>
                <a:cs typeface="Arial" pitchFamily="34" charset="0"/>
              </a:rPr>
              <a:t>    </a:t>
            </a:r>
            <a:r>
              <a:rPr lang="en-US" sz="3200" kern="0" dirty="0">
                <a:solidFill>
                  <a:schemeClr val="bg1"/>
                </a:solidFill>
                <a:effectLst>
                  <a:outerShdw blurRad="38100" dist="38100" dir="2700000" algn="tl">
                    <a:srgbClr val="000000">
                      <a:alpha val="43137"/>
                    </a:srgbClr>
                  </a:outerShdw>
                </a:effectLst>
                <a:latin typeface="Calibri" panose="020F0502020204030204" pitchFamily="34" charset="0"/>
                <a:cs typeface="Arial" pitchFamily="34" charset="0"/>
              </a:rPr>
              <a:t>Harvesting stage: high moisture grain</a:t>
            </a:r>
          </a:p>
        </p:txBody>
      </p:sp>
      <p:cxnSp>
        <p:nvCxnSpPr>
          <p:cNvPr id="8" name="Conector de seta reta 7"/>
          <p:cNvCxnSpPr/>
          <p:nvPr/>
        </p:nvCxnSpPr>
        <p:spPr>
          <a:xfrm flipH="1">
            <a:off x="8078688" y="2636912"/>
            <a:ext cx="1382554" cy="0"/>
          </a:xfrm>
          <a:prstGeom prst="straightConnector1">
            <a:avLst/>
          </a:prstGeom>
          <a:ln w="38100">
            <a:solidFill>
              <a:schemeClr val="tx1"/>
            </a:solidFill>
            <a:prstDash val="sysDash"/>
            <a:round/>
            <a:headEnd type="arrow"/>
            <a:tailEnd type="arrow"/>
          </a:ln>
        </p:spPr>
        <p:style>
          <a:lnRef idx="1">
            <a:schemeClr val="accent1"/>
          </a:lnRef>
          <a:fillRef idx="0">
            <a:schemeClr val="accent1"/>
          </a:fillRef>
          <a:effectRef idx="0">
            <a:schemeClr val="accent1"/>
          </a:effectRef>
          <a:fontRef idx="minor">
            <a:schemeClr val="tx1"/>
          </a:fontRef>
        </p:style>
      </p:cxnSp>
      <p:sp>
        <p:nvSpPr>
          <p:cNvPr id="11" name="CaixaDeTexto 10"/>
          <p:cNvSpPr txBox="1"/>
          <p:nvPr/>
        </p:nvSpPr>
        <p:spPr>
          <a:xfrm>
            <a:off x="4708714" y="6237313"/>
            <a:ext cx="1901011" cy="461665"/>
          </a:xfrm>
          <a:prstGeom prst="rect">
            <a:avLst/>
          </a:prstGeom>
          <a:noFill/>
        </p:spPr>
        <p:txBody>
          <a:bodyPr wrap="square" rtlCol="0">
            <a:spAutoFit/>
          </a:bodyPr>
          <a:lstStyle/>
          <a:p>
            <a:r>
              <a:rPr lang="pt-BR" sz="2400" b="1" dirty="0"/>
              <a:t>Time </a:t>
            </a:r>
            <a:r>
              <a:rPr lang="pt-BR" sz="2400" b="1" dirty="0" err="1"/>
              <a:t>line</a:t>
            </a:r>
            <a:endParaRPr lang="pt-BR" sz="2400" b="1" dirty="0"/>
          </a:p>
        </p:txBody>
      </p:sp>
      <p:cxnSp>
        <p:nvCxnSpPr>
          <p:cNvPr id="13" name="Conector de seta reta 12"/>
          <p:cNvCxnSpPr/>
          <p:nvPr/>
        </p:nvCxnSpPr>
        <p:spPr>
          <a:xfrm>
            <a:off x="474643" y="6669360"/>
            <a:ext cx="10109923" cy="0"/>
          </a:xfrm>
          <a:prstGeom prst="straightConnector1">
            <a:avLst/>
          </a:prstGeom>
          <a:ln w="79375">
            <a:gradFill flip="none" rotWithShape="1">
              <a:gsLst>
                <a:gs pos="0">
                  <a:srgbClr val="006600"/>
                </a:gs>
                <a:gs pos="50000">
                  <a:srgbClr val="00B050"/>
                </a:gs>
                <a:gs pos="100000">
                  <a:srgbClr val="FFC000"/>
                </a:gs>
              </a:gsLst>
              <a:lin ang="0" scaled="1"/>
              <a:tileRect/>
            </a:gradFill>
            <a:tailEnd type="arrow"/>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7502624" y="1232726"/>
            <a:ext cx="2721902" cy="1015663"/>
          </a:xfrm>
          <a:prstGeom prst="rect">
            <a:avLst/>
          </a:prstGeom>
          <a:noFill/>
        </p:spPr>
        <p:txBody>
          <a:bodyPr wrap="square" rtlCol="0">
            <a:spAutoFit/>
          </a:bodyPr>
          <a:lstStyle/>
          <a:p>
            <a:pPr algn="ctr"/>
            <a:r>
              <a:rPr lang="pt-BR" sz="2000" b="1" i="1" dirty="0" smtClean="0">
                <a:solidFill>
                  <a:srgbClr val="FF0000"/>
                </a:solidFill>
                <a:latin typeface="Calibri" panose="020F0502020204030204" pitchFamily="34" charset="0"/>
              </a:rPr>
              <a:t>25 -30% (</a:t>
            </a:r>
            <a:r>
              <a:rPr lang="pt-BR" sz="2000" b="1" i="1" dirty="0" err="1" smtClean="0">
                <a:solidFill>
                  <a:srgbClr val="FF0000"/>
                </a:solidFill>
                <a:latin typeface="Calibri" panose="020F0502020204030204" pitchFamily="34" charset="0"/>
              </a:rPr>
              <a:t>earlier</a:t>
            </a:r>
            <a:r>
              <a:rPr lang="pt-BR" sz="2000" b="1" i="1" dirty="0" smtClean="0">
                <a:solidFill>
                  <a:srgbClr val="FF0000"/>
                </a:solidFill>
                <a:latin typeface="Calibri" panose="020F0502020204030204" pitchFamily="34" charset="0"/>
              </a:rPr>
              <a:t>)</a:t>
            </a:r>
          </a:p>
          <a:p>
            <a:pPr algn="ctr"/>
            <a:r>
              <a:rPr lang="pt-BR" sz="2000" b="1" i="1" dirty="0" smtClean="0">
                <a:solidFill>
                  <a:srgbClr val="FF0000"/>
                </a:solidFill>
                <a:latin typeface="Calibri" panose="020F0502020204030204" pitchFamily="34" charset="0"/>
              </a:rPr>
              <a:t>30-35% (</a:t>
            </a:r>
            <a:r>
              <a:rPr lang="pt-BR" sz="2000" b="1" i="1" dirty="0" err="1" smtClean="0">
                <a:solidFill>
                  <a:srgbClr val="FF0000"/>
                </a:solidFill>
                <a:latin typeface="Calibri" panose="020F0502020204030204" pitchFamily="34" charset="0"/>
              </a:rPr>
              <a:t>lately</a:t>
            </a:r>
            <a:r>
              <a:rPr lang="pt-BR" sz="2000" b="1" i="1" dirty="0" smtClean="0">
                <a:solidFill>
                  <a:srgbClr val="FF0000"/>
                </a:solidFill>
                <a:latin typeface="Calibri" panose="020F0502020204030204" pitchFamily="34" charset="0"/>
              </a:rPr>
              <a:t>)</a:t>
            </a:r>
          </a:p>
          <a:p>
            <a:pPr algn="ctr"/>
            <a:r>
              <a:rPr lang="pt-BR" sz="2000" b="1" dirty="0" err="1" smtClean="0">
                <a:solidFill>
                  <a:srgbClr val="FF0000"/>
                </a:solidFill>
                <a:latin typeface="Calibri" panose="020F0502020204030204" pitchFamily="34" charset="0"/>
              </a:rPr>
              <a:t>Moisture</a:t>
            </a:r>
            <a:r>
              <a:rPr lang="pt-BR" sz="2000" b="1" dirty="0" smtClean="0">
                <a:solidFill>
                  <a:srgbClr val="FF0000"/>
                </a:solidFill>
                <a:latin typeface="Calibri" panose="020F0502020204030204" pitchFamily="34" charset="0"/>
              </a:rPr>
              <a:t> </a:t>
            </a:r>
            <a:r>
              <a:rPr lang="pt-BR" sz="2000" b="1" dirty="0">
                <a:solidFill>
                  <a:srgbClr val="FF0000"/>
                </a:solidFill>
                <a:latin typeface="Calibri" panose="020F0502020204030204" pitchFamily="34" charset="0"/>
              </a:rPr>
              <a:t>(</a:t>
            </a:r>
            <a:r>
              <a:rPr lang="pt-BR" sz="2000" b="1" dirty="0" err="1" smtClean="0">
                <a:solidFill>
                  <a:srgbClr val="FF0000"/>
                </a:solidFill>
                <a:latin typeface="Calibri" panose="020F0502020204030204" pitchFamily="34" charset="0"/>
              </a:rPr>
              <a:t>Grain</a:t>
            </a:r>
            <a:r>
              <a:rPr lang="pt-BR" b="1" dirty="0" smtClean="0">
                <a:solidFill>
                  <a:srgbClr val="FF0000"/>
                </a:solidFill>
              </a:rPr>
              <a:t>)</a:t>
            </a:r>
            <a:endParaRPr lang="pt-BR" b="1" dirty="0">
              <a:solidFill>
                <a:srgbClr val="FF0000"/>
              </a:solidFill>
            </a:endParaRPr>
          </a:p>
        </p:txBody>
      </p:sp>
      <p:pic>
        <p:nvPicPr>
          <p:cNvPr id="3074" name="Picture 2" descr="https://i.ytimg.com/vi/CBZJ2ultWoA/maxresdefault.jpg"/>
          <p:cNvPicPr>
            <a:picLocks noChangeAspect="1" noChangeArrowheads="1"/>
          </p:cNvPicPr>
          <p:nvPr/>
        </p:nvPicPr>
        <p:blipFill>
          <a:blip r:embed="rId6" cstate="print"/>
          <a:srcRect/>
          <a:stretch>
            <a:fillRect/>
          </a:stretch>
        </p:blipFill>
        <p:spPr bwMode="auto">
          <a:xfrm>
            <a:off x="-43813" y="836713"/>
            <a:ext cx="6048671" cy="28353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905"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2601" y="116633"/>
            <a:ext cx="880286" cy="821601"/>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3110136" y="2348881"/>
            <a:ext cx="4824536" cy="830997"/>
          </a:xfrm>
          <a:prstGeom prst="rect">
            <a:avLst/>
          </a:prstGeom>
          <a:noFill/>
        </p:spPr>
        <p:txBody>
          <a:bodyPr wrap="square" rtlCol="0">
            <a:spAutoFit/>
          </a:bodyPr>
          <a:lstStyle/>
          <a:p>
            <a:pPr algn="ctr"/>
            <a:r>
              <a:rPr lang="pt-BR" sz="4800" b="1" dirty="0"/>
              <a:t>SNAPLAGE</a:t>
            </a:r>
          </a:p>
        </p:txBody>
      </p:sp>
    </p:spTree>
    <p:extLst>
      <p:ext uri="{BB962C8B-B14F-4D97-AF65-F5344CB8AC3E}">
        <p14:creationId xmlns:p14="http://schemas.microsoft.com/office/powerpoint/2010/main" val="13089976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2246432" y="2930483"/>
            <a:ext cx="6674197" cy="2970000"/>
          </a:xfrm>
          <a:prstGeom prst="rect">
            <a:avLst/>
          </a:prstGeom>
          <a:noFill/>
          <a:ln w="9525">
            <a:noFill/>
            <a:miter lim="800000"/>
            <a:headEnd/>
            <a:tailEnd/>
          </a:ln>
          <a:effectLst/>
        </p:spPr>
      </p:pic>
      <p:sp>
        <p:nvSpPr>
          <p:cNvPr id="6" name="Retângulo 5"/>
          <p:cNvSpPr/>
          <p:nvPr/>
        </p:nvSpPr>
        <p:spPr bwMode="auto">
          <a:xfrm>
            <a:off x="1969480" y="791309"/>
            <a:ext cx="7033845" cy="644769"/>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14272" tIns="157136" rIns="314272" bIns="157136"/>
          <a:lstStyle/>
          <a:p>
            <a:pPr algn="ctr" defTabSz="628519" eaLnBrk="0" hangingPunct="0">
              <a:lnSpc>
                <a:spcPct val="90000"/>
              </a:lnSpc>
              <a:spcBef>
                <a:spcPct val="50000"/>
              </a:spcBef>
              <a:defRPr/>
            </a:pPr>
            <a:r>
              <a:rPr lang="en-US" sz="3077" i="1" kern="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Snaplage</a:t>
            </a:r>
            <a:r>
              <a:rPr lang="en-US" sz="3077" i="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harvesting</a:t>
            </a:r>
            <a:endParaRPr lang="en-US" sz="3077" i="1" kern="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9" name="Imagem 8" descr="logo-esalq.gif"/>
          <p:cNvPicPr>
            <a:picLocks noChangeAspect="1"/>
          </p:cNvPicPr>
          <p:nvPr/>
        </p:nvPicPr>
        <p:blipFill>
          <a:blip r:embed="rId3" cstate="print"/>
          <a:stretch>
            <a:fillRect/>
          </a:stretch>
        </p:blipFill>
        <p:spPr>
          <a:xfrm>
            <a:off x="8593016" y="897009"/>
            <a:ext cx="293077" cy="3907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8" name="Conector de seta reta 7"/>
          <p:cNvCxnSpPr/>
          <p:nvPr/>
        </p:nvCxnSpPr>
        <p:spPr>
          <a:xfrm flipH="1">
            <a:off x="7148123" y="2819702"/>
            <a:ext cx="886252" cy="0"/>
          </a:xfrm>
          <a:prstGeom prst="straightConnector1">
            <a:avLst/>
          </a:prstGeom>
          <a:ln w="38100">
            <a:solidFill>
              <a:schemeClr val="tx1"/>
            </a:solidFill>
            <a:prstDash val="sysDash"/>
            <a:round/>
            <a:headEnd type="arrow"/>
            <a:tailEnd type="arrow"/>
          </a:ln>
        </p:spPr>
        <p:style>
          <a:lnRef idx="1">
            <a:schemeClr val="accent1"/>
          </a:lnRef>
          <a:fillRef idx="0">
            <a:schemeClr val="accent1"/>
          </a:fillRef>
          <a:effectRef idx="0">
            <a:schemeClr val="accent1"/>
          </a:effectRef>
          <a:fontRef idx="minor">
            <a:schemeClr val="tx1"/>
          </a:fontRef>
        </p:style>
      </p:cxnSp>
      <p:sp>
        <p:nvSpPr>
          <p:cNvPr id="11" name="CaixaDeTexto 10"/>
          <p:cNvSpPr txBox="1"/>
          <p:nvPr/>
        </p:nvSpPr>
        <p:spPr>
          <a:xfrm>
            <a:off x="4987884" y="5589242"/>
            <a:ext cx="1362612" cy="376385"/>
          </a:xfrm>
          <a:prstGeom prst="rect">
            <a:avLst/>
          </a:prstGeom>
          <a:noFill/>
        </p:spPr>
        <p:txBody>
          <a:bodyPr wrap="square" rtlCol="0">
            <a:spAutoFit/>
          </a:bodyPr>
          <a:lstStyle/>
          <a:p>
            <a:r>
              <a:rPr lang="pt-BR" sz="1846" b="1" dirty="0" err="1" smtClean="0"/>
              <a:t>Maturity</a:t>
            </a:r>
            <a:endParaRPr lang="pt-BR" sz="1846" b="1" dirty="0"/>
          </a:p>
        </p:txBody>
      </p:sp>
      <p:cxnSp>
        <p:nvCxnSpPr>
          <p:cNvPr id="13" name="Conector de seta reta 12"/>
          <p:cNvCxnSpPr/>
          <p:nvPr/>
        </p:nvCxnSpPr>
        <p:spPr>
          <a:xfrm>
            <a:off x="2273735" y="5921585"/>
            <a:ext cx="6480720" cy="0"/>
          </a:xfrm>
          <a:prstGeom prst="straightConnector1">
            <a:avLst/>
          </a:prstGeom>
          <a:ln w="79375">
            <a:gradFill flip="none" rotWithShape="1">
              <a:gsLst>
                <a:gs pos="0">
                  <a:srgbClr val="006600"/>
                </a:gs>
                <a:gs pos="50000">
                  <a:srgbClr val="00B050"/>
                </a:gs>
                <a:gs pos="100000">
                  <a:srgbClr val="FFC000"/>
                </a:gs>
              </a:gsLst>
              <a:lin ang="0" scaled="1"/>
              <a:tileRect/>
            </a:gradFill>
            <a:tailEnd type="arrow"/>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6926560" y="2054059"/>
            <a:ext cx="1329378" cy="731739"/>
          </a:xfrm>
          <a:prstGeom prst="rect">
            <a:avLst/>
          </a:prstGeom>
          <a:noFill/>
        </p:spPr>
        <p:txBody>
          <a:bodyPr wrap="square" rtlCol="0">
            <a:spAutoFit/>
          </a:bodyPr>
          <a:lstStyle/>
          <a:p>
            <a:pPr algn="ctr"/>
            <a:r>
              <a:rPr lang="pt-BR" sz="1385" b="1" i="1" dirty="0">
                <a:solidFill>
                  <a:srgbClr val="FF0000"/>
                </a:solidFill>
              </a:rPr>
              <a:t>28 – 35% </a:t>
            </a:r>
            <a:r>
              <a:rPr lang="pt-BR" sz="1385" b="1" dirty="0" err="1" smtClean="0">
                <a:solidFill>
                  <a:srgbClr val="FF0000"/>
                </a:solidFill>
              </a:rPr>
              <a:t>Moisture</a:t>
            </a:r>
            <a:r>
              <a:rPr lang="pt-BR" sz="1385" b="1" dirty="0" smtClean="0">
                <a:solidFill>
                  <a:srgbClr val="FF0000"/>
                </a:solidFill>
              </a:rPr>
              <a:t> (</a:t>
            </a:r>
            <a:r>
              <a:rPr lang="pt-BR" sz="1385" b="1" dirty="0" err="1" smtClean="0">
                <a:solidFill>
                  <a:srgbClr val="FF0000"/>
                </a:solidFill>
              </a:rPr>
              <a:t>grain</a:t>
            </a:r>
            <a:r>
              <a:rPr lang="pt-BR" sz="1385" b="1" dirty="0" smtClean="0">
                <a:solidFill>
                  <a:srgbClr val="FF0000"/>
                </a:solidFill>
              </a:rPr>
              <a:t>)</a:t>
            </a:r>
            <a:endParaRPr lang="pt-BR" sz="1385" b="1" dirty="0">
              <a:solidFill>
                <a:srgbClr val="FF0000"/>
              </a:solidFill>
            </a:endParaRPr>
          </a:p>
        </p:txBody>
      </p:sp>
      <p:pic>
        <p:nvPicPr>
          <p:cNvPr id="14" name="Imagem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9479" y="1434933"/>
            <a:ext cx="4611461" cy="2104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530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2" cstate="print"/>
          <a:srcRect/>
          <a:stretch>
            <a:fillRect/>
          </a:stretch>
        </p:blipFill>
        <p:spPr bwMode="auto">
          <a:xfrm>
            <a:off x="114301" y="3429000"/>
            <a:ext cx="7833946" cy="1352550"/>
          </a:xfrm>
          <a:prstGeom prst="rect">
            <a:avLst/>
          </a:prstGeom>
          <a:noFill/>
          <a:ln w="9525">
            <a:noFill/>
            <a:miter lim="800000"/>
            <a:headEnd/>
            <a:tailEnd/>
          </a:ln>
        </p:spPr>
      </p:pic>
      <p:pic>
        <p:nvPicPr>
          <p:cNvPr id="39940" name="Picture 4"/>
          <p:cNvPicPr>
            <a:picLocks noChangeAspect="1" noChangeArrowheads="1"/>
          </p:cNvPicPr>
          <p:nvPr/>
        </p:nvPicPr>
        <p:blipFill>
          <a:blip r:embed="rId3" cstate="print"/>
          <a:srcRect/>
          <a:stretch>
            <a:fillRect/>
          </a:stretch>
        </p:blipFill>
        <p:spPr bwMode="auto">
          <a:xfrm>
            <a:off x="4149969" y="4800601"/>
            <a:ext cx="6822831" cy="1878869"/>
          </a:xfrm>
          <a:prstGeom prst="rect">
            <a:avLst/>
          </a:prstGeom>
          <a:noFill/>
          <a:ln w="9525">
            <a:noFill/>
            <a:miter lim="800000"/>
            <a:headEnd/>
            <a:tailEnd/>
          </a:ln>
        </p:spPr>
      </p:pic>
      <p:pic>
        <p:nvPicPr>
          <p:cNvPr id="39941" name="Picture 5"/>
          <p:cNvPicPr>
            <a:picLocks noChangeAspect="1" noChangeArrowheads="1"/>
          </p:cNvPicPr>
          <p:nvPr/>
        </p:nvPicPr>
        <p:blipFill>
          <a:blip r:embed="rId4" cstate="print"/>
          <a:srcRect/>
          <a:stretch>
            <a:fillRect/>
          </a:stretch>
        </p:blipFill>
        <p:spPr bwMode="auto">
          <a:xfrm>
            <a:off x="87923" y="171450"/>
            <a:ext cx="7297615" cy="1276350"/>
          </a:xfrm>
          <a:prstGeom prst="rect">
            <a:avLst/>
          </a:prstGeom>
          <a:noFill/>
          <a:ln w="9525">
            <a:noFill/>
            <a:miter lim="800000"/>
            <a:headEnd/>
            <a:tailEnd/>
          </a:ln>
        </p:spPr>
      </p:pic>
      <p:pic>
        <p:nvPicPr>
          <p:cNvPr id="39942" name="Picture 6"/>
          <p:cNvPicPr>
            <a:picLocks noChangeAspect="1" noChangeArrowheads="1"/>
          </p:cNvPicPr>
          <p:nvPr/>
        </p:nvPicPr>
        <p:blipFill>
          <a:blip r:embed="rId5" cstate="print"/>
          <a:srcRect/>
          <a:stretch>
            <a:fillRect/>
          </a:stretch>
        </p:blipFill>
        <p:spPr bwMode="auto">
          <a:xfrm>
            <a:off x="3446585" y="1524001"/>
            <a:ext cx="7499838" cy="1552575"/>
          </a:xfrm>
          <a:prstGeom prst="rect">
            <a:avLst/>
          </a:prstGeom>
          <a:noFill/>
          <a:ln w="9525">
            <a:noFill/>
            <a:miter lim="800000"/>
            <a:headEnd/>
            <a:tailEnd/>
          </a:ln>
        </p:spPr>
      </p:pic>
      <p:pic>
        <p:nvPicPr>
          <p:cNvPr id="7" name="Picture 24" descr="Resultado de imagem para oklahoma university"/>
          <p:cNvPicPr>
            <a:picLocks noChangeAspect="1" noChangeArrowheads="1"/>
          </p:cNvPicPr>
          <p:nvPr/>
        </p:nvPicPr>
        <p:blipFill>
          <a:blip r:embed="rId6" cstate="print"/>
          <a:srcRect/>
          <a:stretch>
            <a:fillRect/>
          </a:stretch>
        </p:blipFill>
        <p:spPr bwMode="auto">
          <a:xfrm>
            <a:off x="9355015" y="228600"/>
            <a:ext cx="1195754" cy="1295400"/>
          </a:xfrm>
          <a:prstGeom prst="rect">
            <a:avLst/>
          </a:prstGeom>
          <a:noFill/>
        </p:spPr>
      </p:pic>
      <p:sp>
        <p:nvSpPr>
          <p:cNvPr id="8" name="CaixaDeTexto 7"/>
          <p:cNvSpPr txBox="1"/>
          <p:nvPr/>
        </p:nvSpPr>
        <p:spPr>
          <a:xfrm>
            <a:off x="7574632" y="548680"/>
            <a:ext cx="1744388" cy="461665"/>
          </a:xfrm>
          <a:prstGeom prst="rect">
            <a:avLst/>
          </a:prstGeom>
          <a:noFill/>
        </p:spPr>
        <p:txBody>
          <a:bodyPr wrap="none" rtlCol="0">
            <a:spAutoFit/>
          </a:bodyPr>
          <a:lstStyle/>
          <a:p>
            <a:r>
              <a:rPr lang="pt-BR" sz="2400" b="1" dirty="0"/>
              <a:t>1960 -1970</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aixaDeTexto 7"/>
          <p:cNvSpPr txBox="1"/>
          <p:nvPr/>
        </p:nvSpPr>
        <p:spPr>
          <a:xfrm>
            <a:off x="1660221" y="535499"/>
            <a:ext cx="7643925" cy="523220"/>
          </a:xfrm>
          <a:prstGeom prst="rect">
            <a:avLst/>
          </a:prstGeom>
          <a:noFill/>
        </p:spPr>
        <p:txBody>
          <a:bodyPr wrap="square" rtlCol="0">
            <a:spAutoFit/>
          </a:bodyPr>
          <a:lstStyle/>
          <a:p>
            <a:r>
              <a:rPr lang="pt-BR" sz="2800" b="1" dirty="0" err="1">
                <a:solidFill>
                  <a:prstClr val="black"/>
                </a:solidFill>
              </a:rPr>
              <a:t>Snaplage</a:t>
            </a:r>
            <a:r>
              <a:rPr lang="pt-BR" sz="2800" b="1" dirty="0">
                <a:solidFill>
                  <a:prstClr val="black"/>
                </a:solidFill>
              </a:rPr>
              <a:t> = </a:t>
            </a:r>
            <a:r>
              <a:rPr lang="pt-BR" sz="2800" b="1" dirty="0" smtClean="0">
                <a:solidFill>
                  <a:prstClr val="black"/>
                </a:solidFill>
              </a:rPr>
              <a:t>forage </a:t>
            </a:r>
            <a:r>
              <a:rPr lang="pt-BR" sz="2800" b="1" dirty="0" err="1" smtClean="0">
                <a:solidFill>
                  <a:prstClr val="black"/>
                </a:solidFill>
              </a:rPr>
              <a:t>harvester</a:t>
            </a:r>
            <a:r>
              <a:rPr lang="pt-BR" sz="2800" b="1" dirty="0" smtClean="0">
                <a:solidFill>
                  <a:prstClr val="black"/>
                </a:solidFill>
              </a:rPr>
              <a:t> </a:t>
            </a:r>
            <a:r>
              <a:rPr lang="pt-BR" sz="2800" b="1" dirty="0" err="1" smtClean="0">
                <a:solidFill>
                  <a:prstClr val="black"/>
                </a:solidFill>
              </a:rPr>
              <a:t>jointed</a:t>
            </a:r>
            <a:r>
              <a:rPr lang="pt-BR" sz="2800" b="1" dirty="0" smtClean="0">
                <a:solidFill>
                  <a:prstClr val="black"/>
                </a:solidFill>
              </a:rPr>
              <a:t> </a:t>
            </a:r>
            <a:r>
              <a:rPr lang="pt-BR" sz="2800" b="1" dirty="0" err="1" smtClean="0">
                <a:solidFill>
                  <a:prstClr val="black"/>
                </a:solidFill>
              </a:rPr>
              <a:t>snaper</a:t>
            </a:r>
            <a:r>
              <a:rPr lang="pt-BR" sz="2800" b="1" dirty="0" smtClean="0">
                <a:solidFill>
                  <a:prstClr val="black"/>
                </a:solidFill>
              </a:rPr>
              <a:t> </a:t>
            </a:r>
            <a:r>
              <a:rPr lang="pt-BR" sz="2800" b="1" dirty="0" err="1" smtClean="0">
                <a:solidFill>
                  <a:prstClr val="black"/>
                </a:solidFill>
              </a:rPr>
              <a:t>head</a:t>
            </a:r>
            <a:endParaRPr lang="pt-BR" sz="2800" b="1" dirty="0">
              <a:solidFill>
                <a:prstClr val="black"/>
              </a:solidFill>
            </a:endParaRPr>
          </a:p>
        </p:txBody>
      </p:sp>
      <p:pic>
        <p:nvPicPr>
          <p:cNvPr id="3074" name="Picture 2" descr="https://i.ytimg.com/vi/bsC43i8d7hc/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598" y="1434933"/>
            <a:ext cx="9274257" cy="521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703991"/>
      </p:ext>
    </p:extLst>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VID-20160411-WA0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84519" y="1102591"/>
            <a:ext cx="6129911" cy="4597433"/>
          </a:xfrm>
          <a:prstGeom prst="rect">
            <a:avLst/>
          </a:prstGeom>
        </p:spPr>
      </p:pic>
    </p:spTree>
    <p:extLst>
      <p:ext uri="{BB962C8B-B14F-4D97-AF65-F5344CB8AC3E}">
        <p14:creationId xmlns:p14="http://schemas.microsoft.com/office/powerpoint/2010/main" val="4230203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ângulo 1"/>
          <p:cNvSpPr/>
          <p:nvPr/>
        </p:nvSpPr>
        <p:spPr bwMode="auto">
          <a:xfrm>
            <a:off x="1676403" y="571500"/>
            <a:ext cx="7619999" cy="6985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40462" tIns="170231" rIns="340462" bIns="170231"/>
          <a:lstStyle/>
          <a:p>
            <a:pPr algn="ctr" defTabSz="680896" eaLnBrk="0" hangingPunct="0">
              <a:lnSpc>
                <a:spcPct val="90000"/>
              </a:lnSpc>
              <a:spcBef>
                <a:spcPct val="50000"/>
              </a:spcBef>
              <a:defRPr/>
            </a:pPr>
            <a:endParaRPr lang="en-US" sz="3333" kern="0">
              <a:solidFill>
                <a:sysClr val="windowText" lastClr="0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Imagem 2" descr="logo-esalq.gif"/>
          <p:cNvPicPr>
            <a:picLocks noChangeAspect="1"/>
          </p:cNvPicPr>
          <p:nvPr/>
        </p:nvPicPr>
        <p:blipFill>
          <a:blip r:embed="rId2" cstate="print"/>
          <a:stretch>
            <a:fillRect/>
          </a:stretch>
        </p:blipFill>
        <p:spPr>
          <a:xfrm>
            <a:off x="8851900" y="686010"/>
            <a:ext cx="317500" cy="423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aixaDeTexto 3"/>
          <p:cNvSpPr txBox="1"/>
          <p:nvPr/>
        </p:nvSpPr>
        <p:spPr>
          <a:xfrm>
            <a:off x="1792718" y="1279892"/>
            <a:ext cx="7620000" cy="605230"/>
          </a:xfrm>
          <a:prstGeom prst="rect">
            <a:avLst/>
          </a:prstGeom>
          <a:noFill/>
        </p:spPr>
        <p:txBody>
          <a:bodyPr wrap="square" rtlCol="0">
            <a:spAutoFit/>
          </a:bodyPr>
          <a:lstStyle/>
          <a:p>
            <a:pPr algn="ctr"/>
            <a:r>
              <a:rPr lang="pt-BR" sz="3333" dirty="0" err="1" smtClean="0">
                <a:solidFill>
                  <a:schemeClr val="tx1">
                    <a:lumMod val="50000"/>
                    <a:lumOff val="50000"/>
                  </a:schemeClr>
                </a:solidFill>
                <a:latin typeface="Calibri" panose="020F0502020204030204" pitchFamily="34" charset="0"/>
              </a:rPr>
              <a:t>Decay</a:t>
            </a:r>
            <a:r>
              <a:rPr lang="pt-BR" sz="3333" dirty="0" smtClean="0">
                <a:solidFill>
                  <a:schemeClr val="tx1">
                    <a:lumMod val="50000"/>
                    <a:lumOff val="50000"/>
                  </a:schemeClr>
                </a:solidFill>
                <a:latin typeface="Calibri" panose="020F0502020204030204" pitchFamily="34" charset="0"/>
              </a:rPr>
              <a:t> </a:t>
            </a:r>
            <a:r>
              <a:rPr lang="pt-BR" sz="3333" dirty="0" err="1" smtClean="0">
                <a:solidFill>
                  <a:schemeClr val="tx1">
                    <a:lumMod val="50000"/>
                    <a:lumOff val="50000"/>
                  </a:schemeClr>
                </a:solidFill>
                <a:latin typeface="Calibri" panose="020F0502020204030204" pitchFamily="34" charset="0"/>
              </a:rPr>
              <a:t>on</a:t>
            </a:r>
            <a:r>
              <a:rPr lang="pt-BR" sz="3333" dirty="0" smtClean="0">
                <a:solidFill>
                  <a:schemeClr val="tx1">
                    <a:lumMod val="50000"/>
                    <a:lumOff val="50000"/>
                  </a:schemeClr>
                </a:solidFill>
                <a:latin typeface="Calibri" panose="020F0502020204030204" pitchFamily="34" charset="0"/>
              </a:rPr>
              <a:t> </a:t>
            </a:r>
            <a:r>
              <a:rPr lang="pt-BR" sz="3333" dirty="0" err="1" smtClean="0">
                <a:solidFill>
                  <a:schemeClr val="tx1">
                    <a:lumMod val="50000"/>
                    <a:lumOff val="50000"/>
                  </a:schemeClr>
                </a:solidFill>
                <a:latin typeface="Calibri" panose="020F0502020204030204" pitchFamily="34" charset="0"/>
              </a:rPr>
              <a:t>cob</a:t>
            </a:r>
            <a:r>
              <a:rPr lang="pt-BR" sz="3333" dirty="0" smtClean="0">
                <a:solidFill>
                  <a:schemeClr val="tx1">
                    <a:lumMod val="50000"/>
                    <a:lumOff val="50000"/>
                  </a:schemeClr>
                </a:solidFill>
                <a:latin typeface="Calibri" panose="020F0502020204030204" pitchFamily="34" charset="0"/>
              </a:rPr>
              <a:t> </a:t>
            </a:r>
            <a:r>
              <a:rPr lang="pt-BR" sz="3333" dirty="0" err="1" smtClean="0">
                <a:solidFill>
                  <a:schemeClr val="tx1">
                    <a:lumMod val="50000"/>
                    <a:lumOff val="50000"/>
                  </a:schemeClr>
                </a:solidFill>
                <a:latin typeface="Calibri" panose="020F0502020204030204" pitchFamily="34" charset="0"/>
              </a:rPr>
              <a:t>digestibility</a:t>
            </a:r>
            <a:r>
              <a:rPr lang="pt-BR" sz="3333" dirty="0" smtClean="0">
                <a:solidFill>
                  <a:schemeClr val="tx1">
                    <a:lumMod val="50000"/>
                    <a:lumOff val="50000"/>
                  </a:schemeClr>
                </a:solidFill>
                <a:latin typeface="Calibri" panose="020F0502020204030204" pitchFamily="34" charset="0"/>
              </a:rPr>
              <a:t> over time</a:t>
            </a:r>
            <a:endParaRPr lang="pt-BR" sz="3333" dirty="0">
              <a:solidFill>
                <a:schemeClr val="tx1">
                  <a:lumMod val="50000"/>
                  <a:lumOff val="50000"/>
                </a:schemeClr>
              </a:solidFill>
              <a:latin typeface="Calibri" panose="020F0502020204030204" pitchFamily="34" charset="0"/>
            </a:endParaRPr>
          </a:p>
        </p:txBody>
      </p:sp>
      <p:sp>
        <p:nvSpPr>
          <p:cNvPr id="5" name="CaixaDeTexto 4"/>
          <p:cNvSpPr txBox="1"/>
          <p:nvPr/>
        </p:nvSpPr>
        <p:spPr>
          <a:xfrm>
            <a:off x="2006014" y="5928472"/>
            <a:ext cx="3232288" cy="323165"/>
          </a:xfrm>
          <a:prstGeom prst="rect">
            <a:avLst/>
          </a:prstGeom>
          <a:noFill/>
        </p:spPr>
        <p:txBody>
          <a:bodyPr wrap="square" rtlCol="0">
            <a:spAutoFit/>
          </a:bodyPr>
          <a:lstStyle/>
          <a:p>
            <a:pPr algn="just"/>
            <a:r>
              <a:rPr lang="pt-BR" sz="1500" b="1" dirty="0" err="1"/>
              <a:t>Source</a:t>
            </a:r>
            <a:r>
              <a:rPr lang="pt-BR" sz="1500" b="1" dirty="0"/>
              <a:t>: </a:t>
            </a:r>
            <a:r>
              <a:rPr lang="pt-BR" sz="1500" b="1" dirty="0" err="1"/>
              <a:t>Soderlund</a:t>
            </a:r>
            <a:r>
              <a:rPr lang="pt-BR" sz="1500" b="1" dirty="0"/>
              <a:t> et </a:t>
            </a:r>
            <a:r>
              <a:rPr lang="pt-BR" sz="1500" b="1"/>
              <a:t>al., </a:t>
            </a:r>
            <a:r>
              <a:rPr lang="pt-BR" sz="1500" b="1" dirty="0"/>
              <a:t>2006</a:t>
            </a:r>
          </a:p>
        </p:txBody>
      </p:sp>
      <p:pic>
        <p:nvPicPr>
          <p:cNvPr id="3075" name="Picture 3"/>
          <p:cNvPicPr>
            <a:picLocks noChangeAspect="1" noChangeArrowheads="1"/>
          </p:cNvPicPr>
          <p:nvPr/>
        </p:nvPicPr>
        <p:blipFill>
          <a:blip r:embed="rId3" cstate="print"/>
          <a:srcRect/>
          <a:stretch>
            <a:fillRect/>
          </a:stretch>
        </p:blipFill>
        <p:spPr bwMode="auto">
          <a:xfrm>
            <a:off x="2325163" y="1507290"/>
            <a:ext cx="6420713" cy="4411703"/>
          </a:xfrm>
          <a:prstGeom prst="rect">
            <a:avLst/>
          </a:prstGeom>
          <a:noFill/>
          <a:ln w="9525">
            <a:noFill/>
            <a:miter lim="800000"/>
            <a:headEnd/>
            <a:tailEnd/>
          </a:ln>
          <a:effectLst/>
        </p:spPr>
      </p:pic>
      <p:sp>
        <p:nvSpPr>
          <p:cNvPr id="7" name="CaixaDeTexto 6"/>
          <p:cNvSpPr txBox="1"/>
          <p:nvPr/>
        </p:nvSpPr>
        <p:spPr>
          <a:xfrm rot="16200000">
            <a:off x="1169793" y="3297422"/>
            <a:ext cx="2940327" cy="323165"/>
          </a:xfrm>
          <a:prstGeom prst="rect">
            <a:avLst/>
          </a:prstGeom>
          <a:solidFill>
            <a:schemeClr val="bg1"/>
          </a:solidFill>
        </p:spPr>
        <p:txBody>
          <a:bodyPr wrap="square" rtlCol="0">
            <a:spAutoFit/>
          </a:bodyPr>
          <a:lstStyle/>
          <a:p>
            <a:pPr algn="ctr"/>
            <a:r>
              <a:rPr lang="en-US" sz="1500" b="1" dirty="0">
                <a:latin typeface="Calibri" panose="020F0502020204030204" pitchFamily="34" charset="0"/>
              </a:rPr>
              <a:t>IV </a:t>
            </a:r>
            <a:r>
              <a:rPr lang="en-US" sz="1500" b="1">
                <a:latin typeface="Calibri" panose="020F0502020204030204" pitchFamily="34" charset="0"/>
              </a:rPr>
              <a:t>DM digestibility, </a:t>
            </a:r>
            <a:r>
              <a:rPr lang="en-US" sz="1500" b="1" dirty="0">
                <a:latin typeface="Calibri" panose="020F0502020204030204" pitchFamily="34" charset="0"/>
              </a:rPr>
              <a:t>% </a:t>
            </a:r>
          </a:p>
        </p:txBody>
      </p:sp>
      <p:sp>
        <p:nvSpPr>
          <p:cNvPr id="8" name="CaixaDeTexto 7"/>
          <p:cNvSpPr txBox="1"/>
          <p:nvPr/>
        </p:nvSpPr>
        <p:spPr>
          <a:xfrm>
            <a:off x="8141105" y="2708922"/>
            <a:ext cx="840093" cy="323165"/>
          </a:xfrm>
          <a:prstGeom prst="rect">
            <a:avLst/>
          </a:prstGeom>
          <a:solidFill>
            <a:schemeClr val="bg1"/>
          </a:solidFill>
        </p:spPr>
        <p:txBody>
          <a:bodyPr wrap="square" rtlCol="0">
            <a:spAutoFit/>
          </a:bodyPr>
          <a:lstStyle/>
          <a:p>
            <a:pPr algn="ctr"/>
            <a:r>
              <a:rPr lang="en-US" sz="1500" b="1" dirty="0">
                <a:latin typeface="Calibri" panose="020F0502020204030204" pitchFamily="34" charset="0"/>
              </a:rPr>
              <a:t>Husks</a:t>
            </a:r>
          </a:p>
        </p:txBody>
      </p:sp>
      <p:sp>
        <p:nvSpPr>
          <p:cNvPr id="9" name="CaixaDeTexto 8"/>
          <p:cNvSpPr txBox="1"/>
          <p:nvPr/>
        </p:nvSpPr>
        <p:spPr>
          <a:xfrm>
            <a:off x="8123259" y="2973957"/>
            <a:ext cx="840093" cy="323165"/>
          </a:xfrm>
          <a:prstGeom prst="rect">
            <a:avLst/>
          </a:prstGeom>
          <a:solidFill>
            <a:schemeClr val="bg1"/>
          </a:solidFill>
        </p:spPr>
        <p:txBody>
          <a:bodyPr wrap="square" rtlCol="0">
            <a:spAutoFit/>
          </a:bodyPr>
          <a:lstStyle/>
          <a:p>
            <a:pPr algn="ctr"/>
            <a:r>
              <a:rPr lang="en-US" sz="1500" b="1" dirty="0">
                <a:latin typeface="Calibri" panose="020F0502020204030204" pitchFamily="34" charset="0"/>
              </a:rPr>
              <a:t>Ear</a:t>
            </a:r>
          </a:p>
        </p:txBody>
      </p:sp>
      <p:sp>
        <p:nvSpPr>
          <p:cNvPr id="10" name="CaixaDeTexto 9"/>
          <p:cNvSpPr txBox="1"/>
          <p:nvPr/>
        </p:nvSpPr>
        <p:spPr>
          <a:xfrm>
            <a:off x="8146472" y="3305117"/>
            <a:ext cx="840093" cy="323165"/>
          </a:xfrm>
          <a:prstGeom prst="rect">
            <a:avLst/>
          </a:prstGeom>
          <a:solidFill>
            <a:schemeClr val="bg1"/>
          </a:solidFill>
        </p:spPr>
        <p:txBody>
          <a:bodyPr wrap="square" rtlCol="0">
            <a:spAutoFit/>
          </a:bodyPr>
          <a:lstStyle/>
          <a:p>
            <a:pPr algn="ctr"/>
            <a:r>
              <a:rPr lang="en-US" sz="1500" b="1" dirty="0">
                <a:latin typeface="Calibri" panose="020F0502020204030204" pitchFamily="34" charset="0"/>
              </a:rPr>
              <a:t>Cob</a:t>
            </a:r>
          </a:p>
        </p:txBody>
      </p:sp>
      <p:sp>
        <p:nvSpPr>
          <p:cNvPr id="11" name="CaixaDeTexto 10"/>
          <p:cNvSpPr txBox="1"/>
          <p:nvPr/>
        </p:nvSpPr>
        <p:spPr>
          <a:xfrm>
            <a:off x="7466620" y="4892012"/>
            <a:ext cx="1260140" cy="323165"/>
          </a:xfrm>
          <a:prstGeom prst="rect">
            <a:avLst/>
          </a:prstGeom>
          <a:solidFill>
            <a:schemeClr val="bg1"/>
          </a:solidFill>
        </p:spPr>
        <p:txBody>
          <a:bodyPr wrap="square" rtlCol="0">
            <a:spAutoFit/>
          </a:bodyPr>
          <a:lstStyle/>
          <a:p>
            <a:pPr algn="ctr"/>
            <a:r>
              <a:rPr lang="en-US" sz="1500" b="1" dirty="0">
                <a:latin typeface="Calibri" panose="020F0502020204030204" pitchFamily="34" charset="0"/>
              </a:rPr>
              <a:t>Ear moisture</a:t>
            </a:r>
          </a:p>
        </p:txBody>
      </p:sp>
      <p:sp>
        <p:nvSpPr>
          <p:cNvPr id="13" name="CaixaDeTexto 12"/>
          <p:cNvSpPr txBox="1"/>
          <p:nvPr/>
        </p:nvSpPr>
        <p:spPr>
          <a:xfrm>
            <a:off x="7466622" y="5163094"/>
            <a:ext cx="1507061" cy="323165"/>
          </a:xfrm>
          <a:prstGeom prst="rect">
            <a:avLst/>
          </a:prstGeom>
          <a:solidFill>
            <a:schemeClr val="bg1"/>
          </a:solidFill>
        </p:spPr>
        <p:txBody>
          <a:bodyPr wrap="square" rtlCol="0">
            <a:spAutoFit/>
          </a:bodyPr>
          <a:lstStyle/>
          <a:p>
            <a:pPr algn="ctr"/>
            <a:r>
              <a:rPr lang="en-US" sz="1500" b="1" dirty="0">
                <a:latin typeface="Calibri" panose="020F0502020204030204" pitchFamily="34" charset="0"/>
              </a:rPr>
              <a:t>Kernel moisture</a:t>
            </a:r>
          </a:p>
        </p:txBody>
      </p:sp>
      <p:sp>
        <p:nvSpPr>
          <p:cNvPr id="14" name="CaixaDeTexto 13"/>
          <p:cNvSpPr txBox="1"/>
          <p:nvPr/>
        </p:nvSpPr>
        <p:spPr>
          <a:xfrm>
            <a:off x="7493188" y="5435223"/>
            <a:ext cx="1260140" cy="323165"/>
          </a:xfrm>
          <a:prstGeom prst="rect">
            <a:avLst/>
          </a:prstGeom>
          <a:solidFill>
            <a:schemeClr val="bg1"/>
          </a:solidFill>
        </p:spPr>
        <p:txBody>
          <a:bodyPr wrap="square" rtlCol="0">
            <a:spAutoFit/>
          </a:bodyPr>
          <a:lstStyle/>
          <a:p>
            <a:pPr algn="ctr"/>
            <a:r>
              <a:rPr lang="en-US" sz="1500" b="1" dirty="0">
                <a:latin typeface="Calibri" panose="020F0502020204030204" pitchFamily="34" charset="0"/>
              </a:rPr>
              <a:t>Cob moisture</a:t>
            </a:r>
          </a:p>
        </p:txBody>
      </p:sp>
      <p:grpSp>
        <p:nvGrpSpPr>
          <p:cNvPr id="15" name="Group 5">
            <a:extLst>
              <a:ext uri="{FF2B5EF4-FFF2-40B4-BE49-F238E27FC236}">
                <a16:creationId xmlns:a16="http://schemas.microsoft.com/office/drawing/2014/main" xmlns="" id="{BAB902AD-7A5F-4BD3-8250-DBFA4D6A513F}"/>
              </a:ext>
            </a:extLst>
          </p:cNvPr>
          <p:cNvGrpSpPr/>
          <p:nvPr/>
        </p:nvGrpSpPr>
        <p:grpSpPr>
          <a:xfrm>
            <a:off x="914402" y="583192"/>
            <a:ext cx="9143999" cy="698500"/>
            <a:chOff x="36004" y="626326"/>
            <a:chExt cx="9143999" cy="838200"/>
          </a:xfrm>
        </p:grpSpPr>
        <p:sp>
          <p:nvSpPr>
            <p:cNvPr id="16" name="Retângulo 15">
              <a:extLst>
                <a:ext uri="{FF2B5EF4-FFF2-40B4-BE49-F238E27FC236}">
                  <a16:creationId xmlns:a16="http://schemas.microsoft.com/office/drawing/2014/main" xmlns="" id="{928ACFE4-181E-4506-8FEA-B393C9564323}"/>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40462" tIns="170231" rIns="340462" bIns="170231"/>
            <a:lstStyle/>
            <a:p>
              <a:pPr defTabSz="680896" eaLnBrk="0" hangingPunct="0">
                <a:lnSpc>
                  <a:spcPct val="90000"/>
                </a:lnSpc>
                <a:spcBef>
                  <a:spcPct val="50000"/>
                </a:spcBef>
                <a:defRPr/>
              </a:pPr>
              <a:endParaRPr lang="en-US" sz="2000" b="1" kern="0" dirty="0">
                <a:solidFill>
                  <a:prstClr val="white"/>
                </a:solidFill>
                <a:latin typeface="Arial" pitchFamily="34" charset="0"/>
                <a:cs typeface="Arial" pitchFamily="34" charset="0"/>
              </a:endParaRPr>
            </a:p>
          </p:txBody>
        </p:sp>
        <p:pic>
          <p:nvPicPr>
            <p:cNvPr id="17" name="Imagem 8" descr="logo-esalq.gif">
              <a:extLst>
                <a:ext uri="{FF2B5EF4-FFF2-40B4-BE49-F238E27FC236}">
                  <a16:creationId xmlns:a16="http://schemas.microsoft.com/office/drawing/2014/main" xmlns="" id="{6D0D29FD-9C32-4B30-939C-8E5C71E7C9EA}"/>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2" descr="C:\Users\Joao Daniel\Downloads\QCF_USA.jpg">
              <a:extLst>
                <a:ext uri="{FF2B5EF4-FFF2-40B4-BE49-F238E27FC236}">
                  <a16:creationId xmlns:a16="http://schemas.microsoft.com/office/drawing/2014/main" xmlns="" id="{61ADBD1D-BC7E-4368-9F63-942590992CDE}"/>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4600168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170" name="Object 3"/>
          <p:cNvGraphicFramePr>
            <a:graphicFrameLocks noChangeAspect="1"/>
          </p:cNvGraphicFramePr>
          <p:nvPr>
            <p:extLst/>
          </p:nvPr>
        </p:nvGraphicFramePr>
        <p:xfrm>
          <a:off x="1853092" y="2228868"/>
          <a:ext cx="7112000" cy="2677583"/>
        </p:xfrm>
        <a:graphic>
          <a:graphicData uri="http://schemas.openxmlformats.org/presentationml/2006/ole">
            <mc:AlternateContent xmlns:mc="http://schemas.openxmlformats.org/markup-compatibility/2006">
              <mc:Choice xmlns:v="urn:schemas-microsoft-com:vml" Requires="v">
                <p:oleObj spid="_x0000_s3083" name="Planilha" r:id="rId4" imgW="4552849" imgH="1685880" progId="Excel.Sheet.8">
                  <p:embed/>
                </p:oleObj>
              </mc:Choice>
              <mc:Fallback>
                <p:oleObj name="Planilha" r:id="rId4" imgW="4552849" imgH="1685880" progId="Excel.Sheet.8">
                  <p:embed/>
                  <p:pic>
                    <p:nvPicPr>
                      <p:cNvPr id="0" name=""/>
                      <p:cNvPicPr>
                        <a:picLocks noChangeAspect="1" noChangeArrowheads="1"/>
                      </p:cNvPicPr>
                      <p:nvPr/>
                    </p:nvPicPr>
                    <p:blipFill>
                      <a:blip r:embed="rId5">
                        <a:lum bright="-18000"/>
                      </a:blip>
                      <a:srcRect/>
                      <a:stretch>
                        <a:fillRect/>
                      </a:stretch>
                    </p:blipFill>
                    <p:spPr bwMode="auto">
                      <a:xfrm>
                        <a:off x="1853092" y="2228868"/>
                        <a:ext cx="7112000" cy="2677583"/>
                      </a:xfrm>
                      <a:prstGeom prst="rect">
                        <a:avLst/>
                      </a:prstGeom>
                      <a:noFill/>
                      <a:ln>
                        <a:noFill/>
                      </a:ln>
                      <a:effectLst/>
                    </p:spPr>
                  </p:pic>
                </p:oleObj>
              </mc:Fallback>
            </mc:AlternateContent>
          </a:graphicData>
        </a:graphic>
      </p:graphicFrame>
      <p:sp>
        <p:nvSpPr>
          <p:cNvPr id="7171" name="Text Box 4"/>
          <p:cNvSpPr txBox="1">
            <a:spLocks noChangeArrowheads="1"/>
          </p:cNvSpPr>
          <p:nvPr/>
        </p:nvSpPr>
        <p:spPr bwMode="auto">
          <a:xfrm>
            <a:off x="1866900" y="1169459"/>
            <a:ext cx="7302500" cy="45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pt-BR" sz="2333" dirty="0" err="1">
                <a:latin typeface="Calibri" panose="020F0502020204030204" pitchFamily="34" charset="0"/>
              </a:rPr>
              <a:t>Snaplage</a:t>
            </a:r>
            <a:r>
              <a:rPr lang="pt-BR" sz="2333" dirty="0">
                <a:latin typeface="Calibri" panose="020F0502020204030204" pitchFamily="34" charset="0"/>
              </a:rPr>
              <a:t> </a:t>
            </a:r>
            <a:r>
              <a:rPr lang="pt-BR" sz="2333" dirty="0" err="1">
                <a:latin typeface="Calibri" panose="020F0502020204030204" pitchFamily="34" charset="0"/>
              </a:rPr>
              <a:t>contains</a:t>
            </a:r>
            <a:r>
              <a:rPr lang="pt-BR" sz="2333" dirty="0">
                <a:latin typeface="Calibri" panose="020F0502020204030204" pitchFamily="34" charset="0"/>
              </a:rPr>
              <a:t> more </a:t>
            </a:r>
            <a:r>
              <a:rPr lang="pt-BR" sz="2333" dirty="0" err="1">
                <a:latin typeface="Calibri" panose="020F0502020204030204" pitchFamily="34" charset="0"/>
              </a:rPr>
              <a:t>yeasts</a:t>
            </a:r>
            <a:r>
              <a:rPr lang="pt-BR" sz="2333" dirty="0">
                <a:latin typeface="Calibri" panose="020F0502020204030204" pitchFamily="34" charset="0"/>
              </a:rPr>
              <a:t> </a:t>
            </a:r>
            <a:r>
              <a:rPr lang="pt-BR" sz="2333" dirty="0" err="1">
                <a:latin typeface="Calibri" panose="020F0502020204030204" pitchFamily="34" charset="0"/>
              </a:rPr>
              <a:t>and</a:t>
            </a:r>
            <a:r>
              <a:rPr lang="pt-BR" sz="2333" dirty="0">
                <a:latin typeface="Calibri" panose="020F0502020204030204" pitchFamily="34" charset="0"/>
              </a:rPr>
              <a:t> </a:t>
            </a:r>
            <a:r>
              <a:rPr lang="pt-BR" sz="2333" dirty="0" err="1">
                <a:latin typeface="Calibri" panose="020F0502020204030204" pitchFamily="34" charset="0"/>
              </a:rPr>
              <a:t>fungi</a:t>
            </a:r>
            <a:r>
              <a:rPr lang="pt-BR" sz="2333" dirty="0">
                <a:latin typeface="Calibri" panose="020F0502020204030204" pitchFamily="34" charset="0"/>
              </a:rPr>
              <a:t> </a:t>
            </a:r>
            <a:r>
              <a:rPr lang="pt-BR" sz="2333" dirty="0" err="1">
                <a:latin typeface="Calibri" panose="020F0502020204030204" pitchFamily="34" charset="0"/>
              </a:rPr>
              <a:t>than</a:t>
            </a:r>
            <a:r>
              <a:rPr lang="pt-BR" sz="2333" dirty="0">
                <a:latin typeface="Calibri" panose="020F0502020204030204" pitchFamily="34" charset="0"/>
              </a:rPr>
              <a:t> HMG</a:t>
            </a:r>
          </a:p>
        </p:txBody>
      </p:sp>
      <p:sp>
        <p:nvSpPr>
          <p:cNvPr id="7172" name="Text Box 5"/>
          <p:cNvSpPr txBox="1">
            <a:spLocks noChangeArrowheads="1"/>
          </p:cNvSpPr>
          <p:nvPr/>
        </p:nvSpPr>
        <p:spPr bwMode="auto">
          <a:xfrm>
            <a:off x="6506514" y="5169195"/>
            <a:ext cx="2535887" cy="184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sz="1500" dirty="0">
                <a:solidFill>
                  <a:schemeClr val="tx2"/>
                </a:solidFill>
              </a:rPr>
              <a:t>				</a:t>
            </a:r>
          </a:p>
          <a:p>
            <a:pPr eaLnBrk="1" hangingPunct="1"/>
            <a:r>
              <a:rPr lang="pt-BR" sz="1667" dirty="0" err="1">
                <a:solidFill>
                  <a:schemeClr val="tx2"/>
                </a:solidFill>
                <a:latin typeface="Calibri" panose="020F0502020204030204" pitchFamily="34" charset="0"/>
              </a:rPr>
              <a:t>Source</a:t>
            </a:r>
            <a:r>
              <a:rPr lang="pt-BR" sz="1667" dirty="0">
                <a:solidFill>
                  <a:schemeClr val="tx2"/>
                </a:solidFill>
                <a:latin typeface="Calibri" panose="020F0502020204030204" pitchFamily="34" charset="0"/>
              </a:rPr>
              <a:t>: </a:t>
            </a:r>
            <a:r>
              <a:rPr lang="pt-BR" sz="1667" dirty="0">
                <a:latin typeface="Calibri" panose="020F0502020204030204" pitchFamily="34" charset="0"/>
              </a:rPr>
              <a:t>JOBIM et al. (1999)</a:t>
            </a:r>
            <a:r>
              <a:rPr lang="pt-BR" sz="1500" dirty="0"/>
              <a:t>			</a:t>
            </a:r>
            <a:r>
              <a:rPr lang="pt-BR" sz="1500" dirty="0">
                <a:solidFill>
                  <a:schemeClr val="tx2"/>
                </a:solidFill>
              </a:rPr>
              <a:t>			</a:t>
            </a:r>
          </a:p>
          <a:p>
            <a:pPr eaLnBrk="1" hangingPunct="1">
              <a:spcBef>
                <a:spcPct val="50000"/>
              </a:spcBef>
            </a:pPr>
            <a:endParaRPr lang="pt-BR" sz="1500" dirty="0">
              <a:solidFill>
                <a:schemeClr val="tx2"/>
              </a:solidFill>
            </a:endParaRPr>
          </a:p>
        </p:txBody>
      </p:sp>
      <p:sp>
        <p:nvSpPr>
          <p:cNvPr id="2" name="CaixaDeTexto 1"/>
          <p:cNvSpPr txBox="1"/>
          <p:nvPr/>
        </p:nvSpPr>
        <p:spPr>
          <a:xfrm>
            <a:off x="4166253" y="2843159"/>
            <a:ext cx="4140460" cy="451342"/>
          </a:xfrm>
          <a:prstGeom prst="rect">
            <a:avLst/>
          </a:prstGeom>
          <a:solidFill>
            <a:schemeClr val="bg1"/>
          </a:solidFill>
        </p:spPr>
        <p:txBody>
          <a:bodyPr wrap="square" rtlCol="0">
            <a:spAutoFit/>
          </a:bodyPr>
          <a:lstStyle/>
          <a:p>
            <a:r>
              <a:rPr lang="pt-BR" sz="2333" dirty="0" err="1">
                <a:latin typeface="Calibri" panose="020F0502020204030204" pitchFamily="34" charset="0"/>
              </a:rPr>
              <a:t>Yeasts</a:t>
            </a:r>
            <a:r>
              <a:rPr lang="pt-BR" sz="2333" dirty="0">
                <a:latin typeface="Calibri" panose="020F0502020204030204" pitchFamily="34" charset="0"/>
              </a:rPr>
              <a:t> , CFU</a:t>
            </a:r>
            <a:r>
              <a:rPr lang="en-US" sz="2333" dirty="0">
                <a:latin typeface="Calibri" panose="020F0502020204030204" pitchFamily="34" charset="0"/>
              </a:rPr>
              <a:t>/g silage</a:t>
            </a:r>
            <a:endParaRPr lang="pt-BR" sz="2333" dirty="0">
              <a:latin typeface="Calibri" panose="020F0502020204030204" pitchFamily="34" charset="0"/>
            </a:endParaRPr>
          </a:p>
        </p:txBody>
      </p:sp>
      <p:sp>
        <p:nvSpPr>
          <p:cNvPr id="6" name="CaixaDeTexto 5"/>
          <p:cNvSpPr txBox="1"/>
          <p:nvPr/>
        </p:nvSpPr>
        <p:spPr>
          <a:xfrm>
            <a:off x="4286268" y="3902567"/>
            <a:ext cx="3900433" cy="451342"/>
          </a:xfrm>
          <a:prstGeom prst="rect">
            <a:avLst/>
          </a:prstGeom>
          <a:solidFill>
            <a:schemeClr val="bg1"/>
          </a:solidFill>
        </p:spPr>
        <p:txBody>
          <a:bodyPr wrap="square" rtlCol="0">
            <a:spAutoFit/>
          </a:bodyPr>
          <a:lstStyle/>
          <a:p>
            <a:r>
              <a:rPr lang="pt-BR" sz="2333" dirty="0" err="1">
                <a:latin typeface="Calibri" panose="020F0502020204030204" pitchFamily="34" charset="0"/>
              </a:rPr>
              <a:t>Fungi</a:t>
            </a:r>
            <a:r>
              <a:rPr lang="pt-BR" sz="2333" dirty="0">
                <a:latin typeface="Calibri" panose="020F0502020204030204" pitchFamily="34" charset="0"/>
              </a:rPr>
              <a:t> , CFU</a:t>
            </a:r>
            <a:r>
              <a:rPr lang="en-US" sz="2333" dirty="0">
                <a:latin typeface="Calibri" panose="020F0502020204030204" pitchFamily="34" charset="0"/>
              </a:rPr>
              <a:t>/g silage</a:t>
            </a:r>
            <a:endParaRPr lang="pt-BR" sz="2333" dirty="0">
              <a:latin typeface="Calibri" panose="020F0502020204030204" pitchFamily="34" charset="0"/>
            </a:endParaRPr>
          </a:p>
        </p:txBody>
      </p:sp>
      <p:sp>
        <p:nvSpPr>
          <p:cNvPr id="7" name="CaixaDeTexto 6"/>
          <p:cNvSpPr txBox="1"/>
          <p:nvPr/>
        </p:nvSpPr>
        <p:spPr>
          <a:xfrm>
            <a:off x="7999270" y="2551082"/>
            <a:ext cx="1170130" cy="451342"/>
          </a:xfrm>
          <a:prstGeom prst="rect">
            <a:avLst/>
          </a:prstGeom>
          <a:solidFill>
            <a:schemeClr val="bg1"/>
          </a:solidFill>
        </p:spPr>
        <p:txBody>
          <a:bodyPr wrap="square" rtlCol="0">
            <a:spAutoFit/>
          </a:bodyPr>
          <a:lstStyle/>
          <a:p>
            <a:r>
              <a:rPr lang="en-US" sz="2333" dirty="0">
                <a:latin typeface="Calibri" panose="020F0502020204030204" pitchFamily="34" charset="0"/>
              </a:rPr>
              <a:t>Means</a:t>
            </a:r>
            <a:endParaRPr lang="pt-BR" sz="2333" dirty="0">
              <a:latin typeface="Calibri" panose="020F0502020204030204" pitchFamily="34" charset="0"/>
            </a:endParaRPr>
          </a:p>
        </p:txBody>
      </p:sp>
      <p:pic>
        <p:nvPicPr>
          <p:cNvPr id="8" name="Imagem 7" descr="logo-esalq.gif"/>
          <p:cNvPicPr>
            <a:picLocks noChangeAspect="1"/>
          </p:cNvPicPr>
          <p:nvPr/>
        </p:nvPicPr>
        <p:blipFill>
          <a:blip r:embed="rId6" cstate="print"/>
          <a:stretch>
            <a:fillRect/>
          </a:stretch>
        </p:blipFill>
        <p:spPr>
          <a:xfrm>
            <a:off x="8851900" y="686010"/>
            <a:ext cx="317500" cy="423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690015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ela 1"/>
          <p:cNvGraphicFramePr>
            <a:graphicFrameLocks noGrp="1" noChangeAspect="1"/>
          </p:cNvGraphicFramePr>
          <p:nvPr>
            <p:extLst>
              <p:ext uri="{D42A27DB-BD31-4B8C-83A1-F6EECF244321}">
                <p14:modId xmlns:p14="http://schemas.microsoft.com/office/powerpoint/2010/main" val="4087422062"/>
              </p:ext>
            </p:extLst>
          </p:nvPr>
        </p:nvGraphicFramePr>
        <p:xfrm>
          <a:off x="3141785" y="1865924"/>
          <a:ext cx="4625593" cy="2357805"/>
        </p:xfrm>
        <a:graphic>
          <a:graphicData uri="http://schemas.openxmlformats.org/drawingml/2006/table">
            <a:tbl>
              <a:tblPr firstRow="1" bandRow="1">
                <a:tableStyleId>{9D7B26C5-4107-4FEC-AEDC-1716B250A1EF}</a:tableStyleId>
              </a:tblPr>
              <a:tblGrid>
                <a:gridCol w="2052124">
                  <a:extLst>
                    <a:ext uri="{9D8B030D-6E8A-4147-A177-3AD203B41FA5}">
                      <a16:colId xmlns="" xmlns:a16="http://schemas.microsoft.com/office/drawing/2014/main" val="1200083014"/>
                    </a:ext>
                  </a:extLst>
                </a:gridCol>
                <a:gridCol w="1291901">
                  <a:extLst>
                    <a:ext uri="{9D8B030D-6E8A-4147-A177-3AD203B41FA5}">
                      <a16:colId xmlns="" xmlns:a16="http://schemas.microsoft.com/office/drawing/2014/main" val="520836648"/>
                    </a:ext>
                  </a:extLst>
                </a:gridCol>
                <a:gridCol w="1281568">
                  <a:extLst>
                    <a:ext uri="{9D8B030D-6E8A-4147-A177-3AD203B41FA5}">
                      <a16:colId xmlns="" xmlns:a16="http://schemas.microsoft.com/office/drawing/2014/main" val="4251856592"/>
                    </a:ext>
                  </a:extLst>
                </a:gridCol>
              </a:tblGrid>
              <a:tr h="633046">
                <a:tc>
                  <a:txBody>
                    <a:bodyPr/>
                    <a:lstStyle/>
                    <a:p>
                      <a:pPr algn="ctr"/>
                      <a:r>
                        <a:rPr lang="pt-BR" sz="1800" dirty="0"/>
                        <a:t>Ingredientes</a:t>
                      </a:r>
                    </a:p>
                  </a:txBody>
                  <a:tcPr marL="70338" marR="70338" marT="35169" marB="35169" anchor="ctr"/>
                </a:tc>
                <a:tc>
                  <a:txBody>
                    <a:bodyPr/>
                    <a:lstStyle/>
                    <a:p>
                      <a:pPr algn="ctr"/>
                      <a:r>
                        <a:rPr lang="pt-BR" sz="1800" dirty="0" smtClean="0"/>
                        <a:t>MMG</a:t>
                      </a:r>
                      <a:endParaRPr lang="pt-BR" sz="1800" dirty="0"/>
                    </a:p>
                  </a:txBody>
                  <a:tcPr marL="70338" marR="70338" marT="35169" marB="35169" anchor="ctr"/>
                </a:tc>
                <a:tc>
                  <a:txBody>
                    <a:bodyPr/>
                    <a:lstStyle/>
                    <a:p>
                      <a:pPr algn="ctr"/>
                      <a:r>
                        <a:rPr lang="pt-BR" sz="1800" dirty="0" err="1"/>
                        <a:t>Snaplage</a:t>
                      </a:r>
                      <a:endParaRPr lang="pt-BR" sz="1800" dirty="0"/>
                    </a:p>
                  </a:txBody>
                  <a:tcPr marL="70338" marR="70338" marT="35169" marB="35169" anchor="ctr"/>
                </a:tc>
                <a:extLst>
                  <a:ext uri="{0D108BD9-81ED-4DB2-BD59-A6C34878D82A}">
                    <a16:rowId xmlns="" xmlns:a16="http://schemas.microsoft.com/office/drawing/2014/main" val="1141659973"/>
                  </a:ext>
                </a:extLst>
              </a:tr>
              <a:tr h="288681">
                <a:tc>
                  <a:txBody>
                    <a:bodyPr/>
                    <a:lstStyle/>
                    <a:p>
                      <a:pPr algn="ctr" fontAlgn="b"/>
                      <a:r>
                        <a:rPr lang="pt-BR" sz="1800" u="none" strike="noStrike" dirty="0" err="1">
                          <a:effectLst/>
                        </a:rPr>
                        <a:t>Snaplage</a:t>
                      </a:r>
                      <a:endParaRPr lang="pt-BR" sz="1800" b="1" i="0" u="none" strike="noStrike" dirty="0">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dirty="0">
                          <a:effectLst/>
                        </a:rPr>
                        <a:t>0%</a:t>
                      </a:r>
                      <a:endParaRPr lang="pt-BR" sz="1800" b="1" i="0" u="none" strike="noStrike" dirty="0">
                        <a:solidFill>
                          <a:srgbClr val="000000"/>
                        </a:solidFill>
                        <a:effectLst/>
                        <a:latin typeface="Calibri" panose="020F0502020204030204" pitchFamily="34" charset="0"/>
                      </a:endParaRPr>
                    </a:p>
                  </a:txBody>
                  <a:tcPr marL="7327" marR="7327" marT="7327"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pt-BR" sz="1800" u="none" strike="noStrike" dirty="0">
                          <a:effectLst/>
                        </a:rPr>
                        <a:t>80%</a:t>
                      </a:r>
                    </a:p>
                  </a:txBody>
                  <a:tcPr marL="7327" marR="7327" marT="7327" marB="0" anchor="ctr"/>
                </a:tc>
                <a:extLst>
                  <a:ext uri="{0D108BD9-81ED-4DB2-BD59-A6C34878D82A}">
                    <a16:rowId xmlns="" xmlns:a16="http://schemas.microsoft.com/office/drawing/2014/main" val="2959647848"/>
                  </a:ext>
                </a:extLst>
              </a:tr>
              <a:tr h="288681">
                <a:tc>
                  <a:txBody>
                    <a:bodyPr/>
                    <a:lstStyle/>
                    <a:p>
                      <a:pPr algn="ctr" fontAlgn="b"/>
                      <a:r>
                        <a:rPr lang="pt-BR" sz="1800" u="none" strike="noStrike" dirty="0" err="1" smtClean="0">
                          <a:effectLst/>
                        </a:rPr>
                        <a:t>Corn</a:t>
                      </a:r>
                      <a:r>
                        <a:rPr lang="pt-BR" sz="1800" u="none" strike="noStrike" dirty="0" smtClean="0">
                          <a:effectLst/>
                        </a:rPr>
                        <a:t> </a:t>
                      </a:r>
                      <a:r>
                        <a:rPr lang="pt-BR" sz="1800" u="none" strike="noStrike" dirty="0" err="1" smtClean="0">
                          <a:effectLst/>
                        </a:rPr>
                        <a:t>silage</a:t>
                      </a:r>
                      <a:endParaRPr lang="pt-BR" sz="1800" b="1" i="0" u="none" strike="noStrike" dirty="0">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a:effectLst/>
                        </a:rPr>
                        <a:t>25%</a:t>
                      </a:r>
                      <a:endParaRPr lang="pt-BR" sz="1800" b="1" i="0" u="none" strike="noStrike">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dirty="0">
                          <a:effectLst/>
                        </a:rPr>
                        <a:t>0%</a:t>
                      </a:r>
                      <a:endParaRPr lang="pt-BR" sz="1800" b="1" i="0" u="none" strike="noStrike" dirty="0">
                        <a:solidFill>
                          <a:srgbClr val="000000"/>
                        </a:solidFill>
                        <a:effectLst/>
                        <a:latin typeface="Calibri" panose="020F0502020204030204" pitchFamily="34" charset="0"/>
                      </a:endParaRPr>
                    </a:p>
                  </a:txBody>
                  <a:tcPr marL="7327" marR="7327" marT="7327" marB="0" anchor="ctr"/>
                </a:tc>
                <a:extLst>
                  <a:ext uri="{0D108BD9-81ED-4DB2-BD59-A6C34878D82A}">
                    <a16:rowId xmlns="" xmlns:a16="http://schemas.microsoft.com/office/drawing/2014/main" val="2951825958"/>
                  </a:ext>
                </a:extLst>
              </a:tr>
              <a:tr h="288681">
                <a:tc>
                  <a:txBody>
                    <a:bodyPr/>
                    <a:lstStyle/>
                    <a:p>
                      <a:pPr algn="ctr" fontAlgn="b"/>
                      <a:r>
                        <a:rPr lang="pt-BR" sz="1800" u="none" strike="noStrike" dirty="0" smtClean="0">
                          <a:effectLst/>
                        </a:rPr>
                        <a:t>HMG</a:t>
                      </a:r>
                      <a:endParaRPr lang="pt-BR" sz="1800" b="1" i="0" u="none" strike="noStrike" dirty="0">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a:effectLst/>
                        </a:rPr>
                        <a:t>55%</a:t>
                      </a:r>
                      <a:endParaRPr lang="pt-BR" sz="1800" b="1" i="0" u="none" strike="noStrike">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dirty="0">
                          <a:effectLst/>
                        </a:rPr>
                        <a:t>0% </a:t>
                      </a:r>
                      <a:endParaRPr lang="pt-BR" sz="1800" b="1" i="0" u="none" strike="noStrike" dirty="0">
                        <a:solidFill>
                          <a:srgbClr val="000000"/>
                        </a:solidFill>
                        <a:effectLst/>
                        <a:latin typeface="Calibri" panose="020F0502020204030204" pitchFamily="34" charset="0"/>
                      </a:endParaRPr>
                    </a:p>
                  </a:txBody>
                  <a:tcPr marL="7327" marR="7327" marT="7327" marB="0" anchor="ctr"/>
                </a:tc>
                <a:extLst>
                  <a:ext uri="{0D108BD9-81ED-4DB2-BD59-A6C34878D82A}">
                    <a16:rowId xmlns="" xmlns:a16="http://schemas.microsoft.com/office/drawing/2014/main" val="2951469602"/>
                  </a:ext>
                </a:extLst>
              </a:tr>
              <a:tr h="288681">
                <a:tc>
                  <a:txBody>
                    <a:bodyPr/>
                    <a:lstStyle/>
                    <a:p>
                      <a:pPr algn="ctr" fontAlgn="b"/>
                      <a:r>
                        <a:rPr lang="pt-BR" sz="1800" u="none" strike="noStrike" dirty="0" err="1" smtClean="0">
                          <a:effectLst/>
                        </a:rPr>
                        <a:t>Citrus</a:t>
                      </a:r>
                      <a:r>
                        <a:rPr lang="pt-BR" sz="1800" u="none" strike="noStrike" dirty="0" smtClean="0">
                          <a:effectLst/>
                        </a:rPr>
                        <a:t> </a:t>
                      </a:r>
                      <a:r>
                        <a:rPr lang="pt-BR" sz="1800" u="none" strike="noStrike" dirty="0" err="1" smtClean="0">
                          <a:effectLst/>
                        </a:rPr>
                        <a:t>pulp</a:t>
                      </a:r>
                      <a:endParaRPr lang="pt-BR" sz="1800" b="1" i="0" u="none" strike="noStrike" dirty="0">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dirty="0">
                          <a:effectLst/>
                        </a:rPr>
                        <a:t>11,5%</a:t>
                      </a:r>
                      <a:endParaRPr lang="pt-BR" sz="1800" b="1" i="0" u="none" strike="noStrike" dirty="0">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dirty="0">
                          <a:effectLst/>
                        </a:rPr>
                        <a:t>11,5%</a:t>
                      </a:r>
                      <a:endParaRPr lang="pt-BR" sz="1800" b="1" i="0" u="none" strike="noStrike" dirty="0">
                        <a:solidFill>
                          <a:srgbClr val="000000"/>
                        </a:solidFill>
                        <a:effectLst/>
                        <a:latin typeface="Calibri" panose="020F0502020204030204" pitchFamily="34" charset="0"/>
                      </a:endParaRPr>
                    </a:p>
                  </a:txBody>
                  <a:tcPr marL="7327" marR="7327" marT="7327" marB="0" anchor="ctr"/>
                </a:tc>
                <a:extLst>
                  <a:ext uri="{0D108BD9-81ED-4DB2-BD59-A6C34878D82A}">
                    <a16:rowId xmlns="" xmlns:a16="http://schemas.microsoft.com/office/drawing/2014/main" val="2871140021"/>
                  </a:ext>
                </a:extLst>
              </a:tr>
              <a:tr h="570035">
                <a:tc>
                  <a:txBody>
                    <a:bodyPr/>
                    <a:lstStyle/>
                    <a:p>
                      <a:pPr algn="ctr" fontAlgn="b"/>
                      <a:r>
                        <a:rPr lang="pt-BR" sz="1800" u="none" strike="noStrike" dirty="0" smtClean="0">
                          <a:effectLst/>
                        </a:rPr>
                        <a:t>SBM, </a:t>
                      </a:r>
                      <a:r>
                        <a:rPr lang="pt-BR" sz="1800" u="none" strike="noStrike" dirty="0" err="1" smtClean="0">
                          <a:effectLst/>
                        </a:rPr>
                        <a:t>urea</a:t>
                      </a:r>
                      <a:r>
                        <a:rPr lang="pt-BR" sz="1800" u="none" strike="noStrike" dirty="0" smtClean="0">
                          <a:effectLst/>
                        </a:rPr>
                        <a:t>, </a:t>
                      </a:r>
                      <a:r>
                        <a:rPr lang="pt-BR" sz="1800" u="none" strike="noStrike" dirty="0" err="1" smtClean="0">
                          <a:effectLst/>
                        </a:rPr>
                        <a:t>minerals</a:t>
                      </a:r>
                      <a:endParaRPr lang="pt-BR" sz="1800" b="1" i="0" u="none" strike="noStrike" dirty="0">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dirty="0">
                          <a:effectLst/>
                        </a:rPr>
                        <a:t>8,5%</a:t>
                      </a:r>
                      <a:endParaRPr lang="pt-BR" sz="1800" b="1" i="0" u="none" strike="noStrike" dirty="0">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dirty="0">
                          <a:effectLst/>
                        </a:rPr>
                        <a:t>8,5%</a:t>
                      </a:r>
                      <a:endParaRPr lang="pt-BR" sz="1800" b="1" i="0" u="none" strike="noStrike" dirty="0">
                        <a:solidFill>
                          <a:srgbClr val="000000"/>
                        </a:solidFill>
                        <a:effectLst/>
                        <a:latin typeface="Calibri" panose="020F0502020204030204" pitchFamily="34" charset="0"/>
                      </a:endParaRPr>
                    </a:p>
                  </a:txBody>
                  <a:tcPr marL="7327" marR="7327" marT="7327" marB="0" anchor="ctr"/>
                </a:tc>
                <a:extLst>
                  <a:ext uri="{0D108BD9-81ED-4DB2-BD59-A6C34878D82A}">
                    <a16:rowId xmlns="" xmlns:a16="http://schemas.microsoft.com/office/drawing/2014/main" val="744434992"/>
                  </a:ext>
                </a:extLst>
              </a:tr>
            </a:tbl>
          </a:graphicData>
        </a:graphic>
      </p:graphicFrame>
      <p:sp>
        <p:nvSpPr>
          <p:cNvPr id="3" name="Retângulo 2"/>
          <p:cNvSpPr/>
          <p:nvPr/>
        </p:nvSpPr>
        <p:spPr bwMode="auto">
          <a:xfrm>
            <a:off x="1969482" y="791309"/>
            <a:ext cx="7033845" cy="644769"/>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14272" tIns="157136" rIns="314272" bIns="157136"/>
          <a:lstStyle/>
          <a:p>
            <a:pPr algn="ctr" defTabSz="628519" eaLnBrk="0" hangingPunct="0">
              <a:lnSpc>
                <a:spcPct val="90000"/>
              </a:lnSpc>
              <a:spcBef>
                <a:spcPct val="50000"/>
              </a:spcBef>
              <a:defRPr/>
            </a:pPr>
            <a:r>
              <a:rPr lang="en-US" sz="3077"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Dietas</a:t>
            </a:r>
            <a:r>
              <a:rPr lang="en-US" sz="3077" kern="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077" i="1"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Snaplage</a:t>
            </a:r>
            <a:r>
              <a:rPr lang="en-US" sz="3077" i="1" kern="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077" i="1"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vs</a:t>
            </a:r>
            <a:r>
              <a:rPr lang="en-US" sz="3077" i="1" kern="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077"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HMG</a:t>
            </a:r>
            <a:endParaRPr lang="en-US" sz="3077" kern="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aixaDeTexto 3"/>
          <p:cNvSpPr txBox="1"/>
          <p:nvPr/>
        </p:nvSpPr>
        <p:spPr>
          <a:xfrm>
            <a:off x="3135087" y="4259864"/>
            <a:ext cx="4632291" cy="1749005"/>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pt-BR" sz="1538" b="1" dirty="0" err="1" smtClean="0"/>
              <a:t>Feedlot</a:t>
            </a:r>
            <a:r>
              <a:rPr lang="pt-BR" sz="1538" b="1" dirty="0" smtClean="0"/>
              <a:t>: </a:t>
            </a:r>
            <a:r>
              <a:rPr lang="pt-BR" sz="1538" b="1" dirty="0"/>
              <a:t>100 </a:t>
            </a:r>
            <a:r>
              <a:rPr lang="pt-BR" sz="1538" b="1" dirty="0" err="1" smtClean="0"/>
              <a:t>days</a:t>
            </a:r>
            <a:endParaRPr lang="pt-BR" sz="1538" b="1" dirty="0"/>
          </a:p>
          <a:p>
            <a:pPr algn="ctr"/>
            <a:r>
              <a:rPr lang="pt-BR" sz="1538" b="1" dirty="0" smtClean="0"/>
              <a:t>DMI: </a:t>
            </a:r>
            <a:r>
              <a:rPr lang="pt-BR" sz="1538" b="1" dirty="0"/>
              <a:t>10kg/d</a:t>
            </a:r>
          </a:p>
          <a:p>
            <a:pPr algn="ctr"/>
            <a:r>
              <a:rPr lang="pt-BR" sz="1538" b="1" dirty="0" smtClean="0"/>
              <a:t>ADG: </a:t>
            </a:r>
            <a:r>
              <a:rPr lang="pt-BR" sz="1538" b="1" dirty="0"/>
              <a:t>1,4 kg</a:t>
            </a:r>
          </a:p>
          <a:p>
            <a:pPr algn="ctr"/>
            <a:r>
              <a:rPr lang="pt-BR" sz="1538" b="1" dirty="0" smtClean="0"/>
              <a:t>NDF: </a:t>
            </a:r>
            <a:r>
              <a:rPr lang="pt-BR" sz="1538" b="1" dirty="0"/>
              <a:t>22%</a:t>
            </a:r>
          </a:p>
          <a:p>
            <a:pPr algn="ctr"/>
            <a:r>
              <a:rPr lang="pt-BR" sz="1538" b="1" dirty="0" err="1" smtClean="0"/>
              <a:t>peNDF</a:t>
            </a:r>
            <a:r>
              <a:rPr lang="pt-BR" sz="1538" b="1" dirty="0" smtClean="0"/>
              <a:t>: </a:t>
            </a:r>
            <a:r>
              <a:rPr lang="pt-BR" sz="1538" b="1" dirty="0"/>
              <a:t>10%</a:t>
            </a:r>
          </a:p>
          <a:p>
            <a:pPr algn="ctr"/>
            <a:r>
              <a:rPr lang="pt-BR" sz="1538" b="1" dirty="0" smtClean="0"/>
              <a:t>CP: </a:t>
            </a:r>
            <a:r>
              <a:rPr lang="pt-BR" sz="1538" b="1" dirty="0"/>
              <a:t>13,2%</a:t>
            </a:r>
          </a:p>
          <a:p>
            <a:pPr algn="ctr"/>
            <a:r>
              <a:rPr lang="pt-BR" sz="1538" b="1" dirty="0" err="1" smtClean="0"/>
              <a:t>Starch</a:t>
            </a:r>
            <a:r>
              <a:rPr lang="pt-BR" sz="1538" b="1" dirty="0" smtClean="0"/>
              <a:t>: </a:t>
            </a:r>
            <a:r>
              <a:rPr lang="pt-BR" sz="1538" b="1" dirty="0"/>
              <a:t>46%</a:t>
            </a:r>
          </a:p>
        </p:txBody>
      </p:sp>
      <p:sp>
        <p:nvSpPr>
          <p:cNvPr id="5" name="Retângulo 4"/>
          <p:cNvSpPr/>
          <p:nvPr/>
        </p:nvSpPr>
        <p:spPr>
          <a:xfrm>
            <a:off x="6538825" y="1460562"/>
            <a:ext cx="2116926" cy="305468"/>
          </a:xfrm>
          <a:prstGeom prst="rect">
            <a:avLst/>
          </a:prstGeom>
        </p:spPr>
        <p:txBody>
          <a:bodyPr wrap="none">
            <a:spAutoFit/>
          </a:bodyPr>
          <a:lstStyle/>
          <a:p>
            <a:r>
              <a:rPr lang="pt-BR" sz="1385" i="1" dirty="0"/>
              <a:t>Daniel, et al, 2017 no prelo</a:t>
            </a:r>
            <a:endParaRPr lang="pt-BR" sz="1385" dirty="0"/>
          </a:p>
        </p:txBody>
      </p:sp>
    </p:spTree>
    <p:extLst>
      <p:ext uri="{BB962C8B-B14F-4D97-AF65-F5344CB8AC3E}">
        <p14:creationId xmlns:p14="http://schemas.microsoft.com/office/powerpoint/2010/main" val="15597082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Resultado de imagem para 3d corn field"/>
          <p:cNvPicPr>
            <a:picLocks noChangeAspect="1" noChangeArrowheads="1"/>
          </p:cNvPicPr>
          <p:nvPr/>
        </p:nvPicPr>
        <p:blipFill>
          <a:blip r:embed="rId2" cstate="print"/>
          <a:srcRect/>
          <a:stretch>
            <a:fillRect/>
          </a:stretch>
        </p:blipFill>
        <p:spPr bwMode="auto">
          <a:xfrm>
            <a:off x="1969478" y="2348804"/>
            <a:ext cx="2442657" cy="2442657"/>
          </a:xfrm>
          <a:prstGeom prst="rect">
            <a:avLst/>
          </a:prstGeom>
          <a:noFill/>
        </p:spPr>
      </p:pic>
      <p:sp>
        <p:nvSpPr>
          <p:cNvPr id="11" name="Seta: para a Direita 10"/>
          <p:cNvSpPr/>
          <p:nvPr/>
        </p:nvSpPr>
        <p:spPr>
          <a:xfrm rot="20370476">
            <a:off x="4501063" y="2444728"/>
            <a:ext cx="994678" cy="293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dirty="0"/>
          </a:p>
        </p:txBody>
      </p:sp>
      <p:sp>
        <p:nvSpPr>
          <p:cNvPr id="13" name="Seta: para a Direita 12"/>
          <p:cNvSpPr/>
          <p:nvPr/>
        </p:nvSpPr>
        <p:spPr>
          <a:xfrm rot="1569287">
            <a:off x="4386947" y="4313782"/>
            <a:ext cx="888306" cy="2825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p>
        </p:txBody>
      </p:sp>
      <p:sp>
        <p:nvSpPr>
          <p:cNvPr id="16" name="Retângulo 15"/>
          <p:cNvSpPr/>
          <p:nvPr/>
        </p:nvSpPr>
        <p:spPr bwMode="auto">
          <a:xfrm>
            <a:off x="1969482" y="791309"/>
            <a:ext cx="7033845" cy="644769"/>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14272" tIns="157136" rIns="314272" bIns="157136"/>
          <a:lstStyle/>
          <a:p>
            <a:pPr algn="ctr" defTabSz="628519" eaLnBrk="0" hangingPunct="0">
              <a:lnSpc>
                <a:spcPct val="90000"/>
              </a:lnSpc>
              <a:spcBef>
                <a:spcPct val="50000"/>
              </a:spcBef>
              <a:defRPr/>
            </a:pPr>
            <a:r>
              <a:rPr lang="en-US" sz="3077" kern="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077" i="1"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Snaplage</a:t>
            </a:r>
            <a:r>
              <a:rPr lang="en-US" sz="3077" i="1" kern="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077" i="1"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vs</a:t>
            </a:r>
            <a:r>
              <a:rPr lang="en-US" sz="3077" i="1" kern="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077"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HMG</a:t>
            </a:r>
            <a:endParaRPr lang="en-US" sz="3077" kern="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17" name="Picture 8"/>
          <p:cNvPicPr>
            <a:picLocks noChangeAspect="1" noChangeArrowheads="1"/>
          </p:cNvPicPr>
          <p:nvPr/>
        </p:nvPicPr>
        <p:blipFill>
          <a:blip r:embed="rId3" cstate="print"/>
          <a:srcRect/>
          <a:stretch>
            <a:fillRect/>
          </a:stretch>
        </p:blipFill>
        <p:spPr bwMode="auto">
          <a:xfrm rot="1027092">
            <a:off x="5855059" y="2000675"/>
            <a:ext cx="434465" cy="942057"/>
          </a:xfrm>
          <a:prstGeom prst="rect">
            <a:avLst/>
          </a:prstGeom>
          <a:noFill/>
          <a:ln w="9525">
            <a:noFill/>
            <a:miter lim="800000"/>
            <a:headEnd/>
            <a:tailEnd/>
          </a:ln>
        </p:spPr>
      </p:pic>
      <p:sp>
        <p:nvSpPr>
          <p:cNvPr id="20" name="CaixaDeTexto 19"/>
          <p:cNvSpPr txBox="1"/>
          <p:nvPr/>
        </p:nvSpPr>
        <p:spPr>
          <a:xfrm>
            <a:off x="5596935" y="1534889"/>
            <a:ext cx="1385017" cy="660437"/>
          </a:xfrm>
          <a:prstGeom prst="rect">
            <a:avLst/>
          </a:prstGeom>
          <a:noFill/>
        </p:spPr>
        <p:txBody>
          <a:bodyPr wrap="square" rtlCol="0">
            <a:spAutoFit/>
          </a:bodyPr>
          <a:lstStyle/>
          <a:p>
            <a:r>
              <a:rPr lang="pt-BR" sz="1846" b="1" i="1" dirty="0" err="1"/>
              <a:t>Snaplage</a:t>
            </a:r>
            <a:endParaRPr lang="pt-BR" sz="1846" b="1" i="1" dirty="0"/>
          </a:p>
          <a:p>
            <a:endParaRPr lang="pt-BR" sz="1846" dirty="0"/>
          </a:p>
        </p:txBody>
      </p:sp>
      <p:sp>
        <p:nvSpPr>
          <p:cNvPr id="21" name="CaixaDeTexto 20"/>
          <p:cNvSpPr txBox="1"/>
          <p:nvPr/>
        </p:nvSpPr>
        <p:spPr>
          <a:xfrm>
            <a:off x="6331856" y="2047353"/>
            <a:ext cx="1963999" cy="376385"/>
          </a:xfrm>
          <a:prstGeom prst="rect">
            <a:avLst/>
          </a:prstGeom>
          <a:noFill/>
        </p:spPr>
        <p:txBody>
          <a:bodyPr wrap="square" rtlCol="0">
            <a:spAutoFit/>
          </a:bodyPr>
          <a:lstStyle/>
          <a:p>
            <a:r>
              <a:rPr lang="en-US" sz="1846" b="1" dirty="0"/>
              <a:t>11.100 kg MS</a:t>
            </a:r>
            <a:endParaRPr lang="pt-BR" sz="1846" b="1" dirty="0"/>
          </a:p>
        </p:txBody>
      </p:sp>
      <p:pic>
        <p:nvPicPr>
          <p:cNvPr id="22" name="Picture 2" descr="http://i.istockimg.com/file_thumbview_approve/27161002/5/stock-illustration-27161002-de-gr%C3%A3o-de-milho.jpg"/>
          <p:cNvPicPr>
            <a:picLocks noChangeAspect="1" noChangeArrowheads="1"/>
          </p:cNvPicPr>
          <p:nvPr/>
        </p:nvPicPr>
        <p:blipFill>
          <a:blip r:embed="rId4" cstate="print"/>
          <a:srcRect/>
          <a:stretch>
            <a:fillRect/>
          </a:stretch>
        </p:blipFill>
        <p:spPr bwMode="auto">
          <a:xfrm>
            <a:off x="5515542" y="4103144"/>
            <a:ext cx="443126" cy="627317"/>
          </a:xfrm>
          <a:prstGeom prst="rect">
            <a:avLst/>
          </a:prstGeom>
          <a:noFill/>
          <a:ln>
            <a:solidFill>
              <a:schemeClr val="tx1"/>
            </a:solidFill>
          </a:ln>
        </p:spPr>
      </p:pic>
      <p:sp>
        <p:nvSpPr>
          <p:cNvPr id="23" name="Mais 22"/>
          <p:cNvSpPr/>
          <p:nvPr/>
        </p:nvSpPr>
        <p:spPr>
          <a:xfrm>
            <a:off x="6317263" y="4327161"/>
            <a:ext cx="221563" cy="198861"/>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p>
        </p:txBody>
      </p:sp>
      <p:pic>
        <p:nvPicPr>
          <p:cNvPr id="24" name="Picture 9"/>
          <p:cNvPicPr>
            <a:picLocks noChangeAspect="1" noChangeArrowheads="1"/>
          </p:cNvPicPr>
          <p:nvPr/>
        </p:nvPicPr>
        <p:blipFill>
          <a:blip r:embed="rId5" cstate="print"/>
          <a:srcRect/>
          <a:stretch>
            <a:fillRect/>
          </a:stretch>
        </p:blipFill>
        <p:spPr bwMode="auto">
          <a:xfrm>
            <a:off x="6815779" y="3304369"/>
            <a:ext cx="609298" cy="1510897"/>
          </a:xfrm>
          <a:prstGeom prst="rect">
            <a:avLst/>
          </a:prstGeom>
          <a:noFill/>
          <a:ln w="9525">
            <a:noFill/>
            <a:miter lim="800000"/>
            <a:headEnd/>
            <a:tailEnd/>
          </a:ln>
          <a:effectLst/>
        </p:spPr>
      </p:pic>
      <p:sp>
        <p:nvSpPr>
          <p:cNvPr id="25" name="CaixaDeTexto 24"/>
          <p:cNvSpPr txBox="1"/>
          <p:nvPr/>
        </p:nvSpPr>
        <p:spPr>
          <a:xfrm>
            <a:off x="2733152" y="1946871"/>
            <a:ext cx="874206" cy="518475"/>
          </a:xfrm>
          <a:prstGeom prst="rect">
            <a:avLst/>
          </a:prstGeom>
          <a:noFill/>
        </p:spPr>
        <p:txBody>
          <a:bodyPr wrap="square" rtlCol="0">
            <a:spAutoFit/>
          </a:bodyPr>
          <a:lstStyle/>
          <a:p>
            <a:r>
              <a:rPr lang="en-US" sz="2769" b="1" dirty="0"/>
              <a:t>1 ha</a:t>
            </a:r>
            <a:endParaRPr lang="pt-BR" sz="2769" b="1" dirty="0"/>
          </a:p>
        </p:txBody>
      </p:sp>
      <p:sp>
        <p:nvSpPr>
          <p:cNvPr id="26" name="CaixaDeTexto 25"/>
          <p:cNvSpPr txBox="1"/>
          <p:nvPr/>
        </p:nvSpPr>
        <p:spPr>
          <a:xfrm>
            <a:off x="2150347" y="4860892"/>
            <a:ext cx="2505192" cy="944489"/>
          </a:xfrm>
          <a:prstGeom prst="rect">
            <a:avLst/>
          </a:prstGeom>
          <a:noFill/>
        </p:spPr>
        <p:txBody>
          <a:bodyPr wrap="square" rtlCol="0">
            <a:spAutoFit/>
          </a:bodyPr>
          <a:lstStyle/>
          <a:p>
            <a:r>
              <a:rPr lang="en-US" sz="1846" b="1" dirty="0" smtClean="0"/>
              <a:t>WPCS = </a:t>
            </a:r>
            <a:r>
              <a:rPr lang="en-US" sz="1846" b="1" dirty="0"/>
              <a:t>18.500 kg </a:t>
            </a:r>
            <a:r>
              <a:rPr lang="en-US" sz="1846" b="1" dirty="0" smtClean="0"/>
              <a:t>DM/ha </a:t>
            </a:r>
            <a:endParaRPr lang="en-US" sz="1846" b="1" dirty="0"/>
          </a:p>
          <a:p>
            <a:endParaRPr lang="pt-BR" sz="1846" b="1" dirty="0"/>
          </a:p>
        </p:txBody>
      </p:sp>
      <p:sp>
        <p:nvSpPr>
          <p:cNvPr id="27" name="CaixaDeTexto 26"/>
          <p:cNvSpPr txBox="1"/>
          <p:nvPr/>
        </p:nvSpPr>
        <p:spPr>
          <a:xfrm>
            <a:off x="6842922" y="2378949"/>
            <a:ext cx="1433406" cy="660437"/>
          </a:xfrm>
          <a:prstGeom prst="rect">
            <a:avLst/>
          </a:prstGeom>
          <a:noFill/>
        </p:spPr>
        <p:txBody>
          <a:bodyPr wrap="none" rtlCol="0">
            <a:spAutoFit/>
          </a:bodyPr>
          <a:lstStyle/>
          <a:p>
            <a:r>
              <a:rPr lang="en-US" sz="1846" b="1" i="1" dirty="0"/>
              <a:t>(1.0 ha)</a:t>
            </a:r>
          </a:p>
          <a:p>
            <a:r>
              <a:rPr lang="en-US" sz="1846" b="1" i="1" dirty="0"/>
              <a:t>13,8 </a:t>
            </a:r>
            <a:r>
              <a:rPr lang="en-US" sz="1846" b="1" i="1" dirty="0" smtClean="0"/>
              <a:t>animals</a:t>
            </a:r>
            <a:endParaRPr lang="pt-BR" sz="1846" b="1" i="1" dirty="0"/>
          </a:p>
        </p:txBody>
      </p:sp>
      <p:sp>
        <p:nvSpPr>
          <p:cNvPr id="28" name="CaixaDeTexto 27"/>
          <p:cNvSpPr txBox="1"/>
          <p:nvPr/>
        </p:nvSpPr>
        <p:spPr>
          <a:xfrm>
            <a:off x="4600149" y="4820695"/>
            <a:ext cx="1583985" cy="376385"/>
          </a:xfrm>
          <a:prstGeom prst="rect">
            <a:avLst/>
          </a:prstGeom>
          <a:noFill/>
        </p:spPr>
        <p:txBody>
          <a:bodyPr wrap="square" rtlCol="0">
            <a:spAutoFit/>
          </a:bodyPr>
          <a:lstStyle/>
          <a:p>
            <a:r>
              <a:rPr lang="en-US" sz="1846" b="1" dirty="0"/>
              <a:t>6.911 kg  </a:t>
            </a:r>
            <a:r>
              <a:rPr lang="en-US" sz="1846" b="1" dirty="0" smtClean="0"/>
              <a:t>DM</a:t>
            </a:r>
            <a:endParaRPr lang="pt-BR" sz="1846" b="1" dirty="0"/>
          </a:p>
        </p:txBody>
      </p:sp>
      <p:sp>
        <p:nvSpPr>
          <p:cNvPr id="29" name="CaixaDeTexto 28"/>
          <p:cNvSpPr txBox="1"/>
          <p:nvPr/>
        </p:nvSpPr>
        <p:spPr>
          <a:xfrm>
            <a:off x="4906341" y="5196146"/>
            <a:ext cx="1058303" cy="376385"/>
          </a:xfrm>
          <a:prstGeom prst="rect">
            <a:avLst/>
          </a:prstGeom>
          <a:noFill/>
        </p:spPr>
        <p:txBody>
          <a:bodyPr wrap="none" rtlCol="0">
            <a:spAutoFit/>
          </a:bodyPr>
          <a:lstStyle/>
          <a:p>
            <a:r>
              <a:rPr lang="en-US" sz="1846" b="1" i="1" dirty="0"/>
              <a:t>(0.83 ha)</a:t>
            </a:r>
            <a:endParaRPr lang="pt-BR" sz="1846" b="1" i="1" dirty="0"/>
          </a:p>
        </p:txBody>
      </p:sp>
      <p:sp>
        <p:nvSpPr>
          <p:cNvPr id="30" name="CaixaDeTexto 29"/>
          <p:cNvSpPr txBox="1"/>
          <p:nvPr/>
        </p:nvSpPr>
        <p:spPr>
          <a:xfrm>
            <a:off x="6184134" y="4817342"/>
            <a:ext cx="1620097" cy="423834"/>
          </a:xfrm>
          <a:prstGeom prst="rect">
            <a:avLst/>
          </a:prstGeom>
          <a:noFill/>
        </p:spPr>
        <p:txBody>
          <a:bodyPr wrap="square" rtlCol="0">
            <a:spAutoFit/>
          </a:bodyPr>
          <a:lstStyle/>
          <a:p>
            <a:r>
              <a:rPr lang="en-US" sz="1846" b="1" dirty="0"/>
              <a:t>3.142</a:t>
            </a:r>
            <a:r>
              <a:rPr lang="en-US" sz="2154" b="1" dirty="0"/>
              <a:t> </a:t>
            </a:r>
            <a:r>
              <a:rPr lang="en-US" sz="1846" b="1" dirty="0"/>
              <a:t>kg </a:t>
            </a:r>
            <a:r>
              <a:rPr lang="en-US" sz="1846" b="1" dirty="0" smtClean="0"/>
              <a:t>DM</a:t>
            </a:r>
            <a:endParaRPr lang="pt-BR" sz="1846" b="1" dirty="0"/>
          </a:p>
        </p:txBody>
      </p:sp>
      <p:sp>
        <p:nvSpPr>
          <p:cNvPr id="31" name="CaixaDeTexto 30"/>
          <p:cNvSpPr txBox="1"/>
          <p:nvPr/>
        </p:nvSpPr>
        <p:spPr>
          <a:xfrm>
            <a:off x="6466631" y="5201507"/>
            <a:ext cx="1058303" cy="376385"/>
          </a:xfrm>
          <a:prstGeom prst="rect">
            <a:avLst/>
          </a:prstGeom>
          <a:noFill/>
        </p:spPr>
        <p:txBody>
          <a:bodyPr wrap="none" rtlCol="0">
            <a:spAutoFit/>
          </a:bodyPr>
          <a:lstStyle/>
          <a:p>
            <a:r>
              <a:rPr lang="en-US" sz="1846" b="1" i="1" dirty="0"/>
              <a:t>(0.17 ha)</a:t>
            </a:r>
            <a:endParaRPr lang="pt-BR" sz="1846" b="1" i="1" dirty="0"/>
          </a:p>
        </p:txBody>
      </p:sp>
      <p:sp>
        <p:nvSpPr>
          <p:cNvPr id="35" name="CaixaDeTexto 34"/>
          <p:cNvSpPr txBox="1"/>
          <p:nvPr/>
        </p:nvSpPr>
        <p:spPr>
          <a:xfrm>
            <a:off x="7465516" y="4544416"/>
            <a:ext cx="1660676" cy="423834"/>
          </a:xfrm>
          <a:prstGeom prst="rect">
            <a:avLst/>
          </a:prstGeom>
          <a:noFill/>
        </p:spPr>
        <p:txBody>
          <a:bodyPr wrap="square" rtlCol="0">
            <a:spAutoFit/>
          </a:bodyPr>
          <a:lstStyle/>
          <a:p>
            <a:r>
              <a:rPr lang="en-US" sz="1846" b="1" dirty="0"/>
              <a:t>10.053</a:t>
            </a:r>
            <a:r>
              <a:rPr lang="en-US" sz="2154" b="1" dirty="0"/>
              <a:t> </a:t>
            </a:r>
            <a:r>
              <a:rPr lang="en-US" sz="1846" b="1" dirty="0"/>
              <a:t>kg </a:t>
            </a:r>
            <a:r>
              <a:rPr lang="en-US" sz="1846" b="1" dirty="0" smtClean="0"/>
              <a:t>DM</a:t>
            </a:r>
            <a:endParaRPr lang="pt-BR" sz="1846" b="1" dirty="0"/>
          </a:p>
        </p:txBody>
      </p:sp>
      <p:sp>
        <p:nvSpPr>
          <p:cNvPr id="36" name="CaixaDeTexto 35"/>
          <p:cNvSpPr txBox="1"/>
          <p:nvPr/>
        </p:nvSpPr>
        <p:spPr>
          <a:xfrm>
            <a:off x="7868203" y="4976907"/>
            <a:ext cx="1433406" cy="660437"/>
          </a:xfrm>
          <a:prstGeom prst="rect">
            <a:avLst/>
          </a:prstGeom>
          <a:noFill/>
        </p:spPr>
        <p:txBody>
          <a:bodyPr wrap="none" rtlCol="0">
            <a:spAutoFit/>
          </a:bodyPr>
          <a:lstStyle/>
          <a:p>
            <a:r>
              <a:rPr lang="en-US" sz="1846" b="1" i="1" dirty="0"/>
              <a:t>(1.0 ha)</a:t>
            </a:r>
          </a:p>
          <a:p>
            <a:r>
              <a:rPr lang="en-US" sz="1846" b="1" i="1" dirty="0"/>
              <a:t>12,5 </a:t>
            </a:r>
            <a:r>
              <a:rPr lang="en-US" sz="1846" b="1" i="1" dirty="0" smtClean="0"/>
              <a:t>animals</a:t>
            </a:r>
            <a:endParaRPr lang="pt-BR" sz="1846" b="1" i="1" dirty="0"/>
          </a:p>
        </p:txBody>
      </p:sp>
      <p:grpSp>
        <p:nvGrpSpPr>
          <p:cNvPr id="39" name="Grupo 38"/>
          <p:cNvGrpSpPr/>
          <p:nvPr/>
        </p:nvGrpSpPr>
        <p:grpSpPr>
          <a:xfrm>
            <a:off x="7295104" y="2209152"/>
            <a:ext cx="1532082" cy="2368098"/>
            <a:chOff x="6923314" y="1843196"/>
            <a:chExt cx="1991707" cy="3078527"/>
          </a:xfrm>
        </p:grpSpPr>
        <p:sp>
          <p:nvSpPr>
            <p:cNvPr id="37" name="CaixaDeTexto 36"/>
            <p:cNvSpPr txBox="1"/>
            <p:nvPr/>
          </p:nvSpPr>
          <p:spPr>
            <a:xfrm>
              <a:off x="6923314" y="3239588"/>
              <a:ext cx="1972492" cy="797052"/>
            </a:xfrm>
            <a:prstGeom prst="rect">
              <a:avLst/>
            </a:prstGeom>
            <a:noFill/>
          </p:spPr>
          <p:txBody>
            <a:bodyPr wrap="square" rtlCol="0">
              <a:spAutoFit/>
            </a:bodyPr>
            <a:lstStyle/>
            <a:p>
              <a:r>
                <a:rPr lang="en-US" sz="3384" b="1" dirty="0">
                  <a:solidFill>
                    <a:srgbClr val="FF0000"/>
                  </a:solidFill>
                </a:rPr>
                <a:t>+10 %</a:t>
              </a:r>
              <a:endParaRPr lang="pt-BR" sz="3384" b="1" dirty="0">
                <a:solidFill>
                  <a:srgbClr val="FF0000"/>
                </a:solidFill>
              </a:endParaRPr>
            </a:p>
          </p:txBody>
        </p:sp>
        <p:sp>
          <p:nvSpPr>
            <p:cNvPr id="38" name="Seta em curva para a direita 37"/>
            <p:cNvSpPr/>
            <p:nvPr/>
          </p:nvSpPr>
          <p:spPr>
            <a:xfrm rot="10800000">
              <a:off x="7822886" y="1843196"/>
              <a:ext cx="1092135" cy="3078527"/>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solidFill>
                  <a:schemeClr val="tx1"/>
                </a:solidFill>
              </a:endParaRPr>
            </a:p>
          </p:txBody>
        </p:sp>
      </p:grpSp>
      <p:sp>
        <p:nvSpPr>
          <p:cNvPr id="2" name="Retângulo 1"/>
          <p:cNvSpPr/>
          <p:nvPr/>
        </p:nvSpPr>
        <p:spPr>
          <a:xfrm>
            <a:off x="2107476" y="5754613"/>
            <a:ext cx="2116926" cy="305468"/>
          </a:xfrm>
          <a:prstGeom prst="rect">
            <a:avLst/>
          </a:prstGeom>
        </p:spPr>
        <p:txBody>
          <a:bodyPr wrap="none">
            <a:spAutoFit/>
          </a:bodyPr>
          <a:lstStyle/>
          <a:p>
            <a:r>
              <a:rPr lang="pt-BR" sz="1385" i="1" dirty="0"/>
              <a:t>Daniel, et al, 2017 no prelo</a:t>
            </a:r>
            <a:endParaRPr lang="pt-BR" sz="1385" dirty="0"/>
          </a:p>
        </p:txBody>
      </p:sp>
    </p:spTree>
    <p:extLst>
      <p:ext uri="{BB962C8B-B14F-4D97-AF65-F5344CB8AC3E}">
        <p14:creationId xmlns:p14="http://schemas.microsoft.com/office/powerpoint/2010/main" val="86957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905"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2601" y="116633"/>
            <a:ext cx="880286" cy="821601"/>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4550296" y="5589241"/>
            <a:ext cx="4320480" cy="307777"/>
          </a:xfrm>
          <a:prstGeom prst="rect">
            <a:avLst/>
          </a:prstGeom>
        </p:spPr>
        <p:txBody>
          <a:bodyPr wrap="square">
            <a:spAutoFit/>
          </a:bodyPr>
          <a:lstStyle/>
          <a:p>
            <a:r>
              <a:rPr lang="en-US" sz="1400" dirty="0"/>
              <a:t>Source: University of Idaho </a:t>
            </a:r>
            <a:r>
              <a:rPr lang="en-US" sz="1400" dirty="0" err="1"/>
              <a:t>citado</a:t>
            </a:r>
            <a:r>
              <a:rPr lang="en-US" sz="1400" dirty="0"/>
              <a:t> </a:t>
            </a:r>
            <a:r>
              <a:rPr lang="en-US" sz="1400" dirty="0" err="1"/>
              <a:t>por</a:t>
            </a:r>
            <a:r>
              <a:rPr lang="en-US" sz="1400" dirty="0"/>
              <a:t>  </a:t>
            </a:r>
            <a:r>
              <a:rPr lang="en-US" sz="1400" dirty="0" err="1"/>
              <a:t>Mahanna</a:t>
            </a:r>
            <a:r>
              <a:rPr lang="en-US" sz="1400" dirty="0"/>
              <a:t> (2010)</a:t>
            </a:r>
            <a:endParaRPr lang="pt-BR" sz="1400" dirty="0"/>
          </a:p>
        </p:txBody>
      </p:sp>
      <p:graphicFrame>
        <p:nvGraphicFramePr>
          <p:cNvPr id="24" name="Gráfico 23"/>
          <p:cNvGraphicFramePr/>
          <p:nvPr>
            <p:extLst>
              <p:ext uri="{D42A27DB-BD31-4B8C-83A1-F6EECF244321}">
                <p14:modId xmlns:p14="http://schemas.microsoft.com/office/powerpoint/2010/main" val="4192026350"/>
              </p:ext>
            </p:extLst>
          </p:nvPr>
        </p:nvGraphicFramePr>
        <p:xfrm>
          <a:off x="2325006" y="1052736"/>
          <a:ext cx="6696744" cy="43924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392405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2601" y="116633"/>
            <a:ext cx="880286" cy="821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Gráfico 3"/>
          <p:cNvGraphicFramePr>
            <a:graphicFrameLocks/>
          </p:cNvGraphicFramePr>
          <p:nvPr>
            <p:extLst>
              <p:ext uri="{D42A27DB-BD31-4B8C-83A1-F6EECF244321}">
                <p14:modId xmlns:p14="http://schemas.microsoft.com/office/powerpoint/2010/main" val="2662612417"/>
              </p:ext>
            </p:extLst>
          </p:nvPr>
        </p:nvGraphicFramePr>
        <p:xfrm>
          <a:off x="1886000" y="938234"/>
          <a:ext cx="7488832" cy="5011047"/>
        </p:xfrm>
        <a:graphic>
          <a:graphicData uri="http://schemas.openxmlformats.org/drawingml/2006/chart">
            <c:chart xmlns:c="http://schemas.openxmlformats.org/drawingml/2006/chart" xmlns:r="http://schemas.openxmlformats.org/officeDocument/2006/relationships" r:id="rId4"/>
          </a:graphicData>
        </a:graphic>
      </p:graphicFrame>
      <p:sp>
        <p:nvSpPr>
          <p:cNvPr id="5" name="CaixaDeTexto 4"/>
          <p:cNvSpPr txBox="1"/>
          <p:nvPr/>
        </p:nvSpPr>
        <p:spPr>
          <a:xfrm>
            <a:off x="1724218" y="156885"/>
            <a:ext cx="7776864" cy="1877437"/>
          </a:xfrm>
          <a:prstGeom prst="rect">
            <a:avLst/>
          </a:prstGeom>
          <a:noFill/>
        </p:spPr>
        <p:txBody>
          <a:bodyPr wrap="square" rtlCol="0">
            <a:spAutoFit/>
          </a:bodyPr>
          <a:lstStyle/>
          <a:p>
            <a:pPr algn="ctr"/>
            <a:r>
              <a:rPr lang="pt-BR" sz="3200" b="1" i="1" spc="-113" dirty="0">
                <a:solidFill>
                  <a:schemeClr val="tx1">
                    <a:lumMod val="50000"/>
                  </a:schemeClr>
                </a:solidFill>
                <a:latin typeface="Calibri" panose="020F0502020204030204" pitchFamily="34" charset="0"/>
                <a:cs typeface="Calibri" panose="020F0502020204030204" pitchFamily="34" charset="0"/>
              </a:rPr>
              <a:t>Milho Silagem </a:t>
            </a:r>
            <a:r>
              <a:rPr lang="pt-BR" sz="3200" b="1" i="1" spc="-113" dirty="0" smtClean="0">
                <a:solidFill>
                  <a:schemeClr val="tx1">
                    <a:lumMod val="50000"/>
                  </a:schemeClr>
                </a:solidFill>
                <a:latin typeface="Calibri" panose="020F0502020204030204" pitchFamily="34" charset="0"/>
                <a:cs typeface="Calibri" panose="020F0502020204030204" pitchFamily="34" charset="0"/>
              </a:rPr>
              <a:t>– 1 </a:t>
            </a:r>
            <a:r>
              <a:rPr lang="pt-BR" sz="3200" b="1" i="1" spc="-113" dirty="0" err="1" smtClean="0">
                <a:solidFill>
                  <a:schemeClr val="tx1">
                    <a:lumMod val="50000"/>
                  </a:schemeClr>
                </a:solidFill>
                <a:latin typeface="Calibri" panose="020F0502020204030204" pitchFamily="34" charset="0"/>
                <a:cs typeface="Calibri" panose="020F0502020204030204" pitchFamily="34" charset="0"/>
              </a:rPr>
              <a:t>st</a:t>
            </a:r>
            <a:r>
              <a:rPr lang="pt-BR" sz="3200" b="1" i="1" spc="-113" dirty="0" smtClean="0">
                <a:solidFill>
                  <a:schemeClr val="tx1">
                    <a:lumMod val="50000"/>
                  </a:schemeClr>
                </a:solidFill>
                <a:latin typeface="Calibri" panose="020F0502020204030204" pitchFamily="34" charset="0"/>
                <a:cs typeface="Calibri" panose="020F0502020204030204" pitchFamily="34" charset="0"/>
              </a:rPr>
              <a:t> </a:t>
            </a:r>
            <a:r>
              <a:rPr lang="pt-BR" sz="3200" b="1" i="1" spc="-113" dirty="0" err="1" smtClean="0">
                <a:solidFill>
                  <a:schemeClr val="tx1">
                    <a:lumMod val="50000"/>
                  </a:schemeClr>
                </a:solidFill>
                <a:latin typeface="Calibri" panose="020F0502020204030204" pitchFamily="34" charset="0"/>
                <a:cs typeface="Calibri" panose="020F0502020204030204" pitchFamily="34" charset="0"/>
              </a:rPr>
              <a:t>crop</a:t>
            </a:r>
            <a:r>
              <a:rPr lang="pt-BR" sz="3200" b="1" i="1" spc="-113" dirty="0" smtClean="0">
                <a:solidFill>
                  <a:schemeClr val="tx1">
                    <a:lumMod val="50000"/>
                  </a:schemeClr>
                </a:solidFill>
                <a:latin typeface="Calibri" panose="020F0502020204030204" pitchFamily="34" charset="0"/>
                <a:cs typeface="Calibri" panose="020F0502020204030204" pitchFamily="34" charset="0"/>
              </a:rPr>
              <a:t>  </a:t>
            </a:r>
            <a:r>
              <a:rPr lang="pt-BR" sz="3200" b="1" i="1" spc="-113" dirty="0" err="1">
                <a:solidFill>
                  <a:schemeClr val="tx1">
                    <a:lumMod val="50000"/>
                  </a:schemeClr>
                </a:solidFill>
                <a:latin typeface="Calibri" panose="020F0502020204030204" pitchFamily="34" charset="0"/>
                <a:cs typeface="Calibri" panose="020F0502020204030204" pitchFamily="34" charset="0"/>
              </a:rPr>
              <a:t>vs</a:t>
            </a:r>
            <a:r>
              <a:rPr lang="pt-BR" sz="3200" b="1" i="1" spc="-113" dirty="0">
                <a:solidFill>
                  <a:schemeClr val="tx1">
                    <a:lumMod val="50000"/>
                  </a:schemeClr>
                </a:solidFill>
                <a:latin typeface="Calibri" panose="020F0502020204030204" pitchFamily="34" charset="0"/>
                <a:cs typeface="Calibri" panose="020F0502020204030204" pitchFamily="34" charset="0"/>
              </a:rPr>
              <a:t> </a:t>
            </a:r>
            <a:r>
              <a:rPr lang="pt-BR" sz="3200" b="1" i="1" spc="-113" dirty="0" smtClean="0">
                <a:solidFill>
                  <a:schemeClr val="tx1">
                    <a:lumMod val="50000"/>
                  </a:schemeClr>
                </a:solidFill>
                <a:latin typeface="Calibri" panose="020F0502020204030204" pitchFamily="34" charset="0"/>
                <a:cs typeface="Calibri" panose="020F0502020204030204" pitchFamily="34" charset="0"/>
              </a:rPr>
              <a:t>2 </a:t>
            </a:r>
            <a:r>
              <a:rPr lang="pt-BR" sz="3200" b="1" i="1" spc="-113" dirty="0" err="1" smtClean="0">
                <a:solidFill>
                  <a:schemeClr val="tx1">
                    <a:lumMod val="50000"/>
                  </a:schemeClr>
                </a:solidFill>
                <a:latin typeface="Calibri" panose="020F0502020204030204" pitchFamily="34" charset="0"/>
                <a:cs typeface="Calibri" panose="020F0502020204030204" pitchFamily="34" charset="0"/>
              </a:rPr>
              <a:t>nd</a:t>
            </a:r>
            <a:r>
              <a:rPr lang="pt-BR" sz="3200" b="1" i="1" spc="-113" dirty="0" smtClean="0">
                <a:solidFill>
                  <a:schemeClr val="tx1">
                    <a:lumMod val="50000"/>
                  </a:schemeClr>
                </a:solidFill>
                <a:latin typeface="Calibri" panose="020F0502020204030204" pitchFamily="34" charset="0"/>
                <a:cs typeface="Calibri" panose="020F0502020204030204" pitchFamily="34" charset="0"/>
              </a:rPr>
              <a:t> </a:t>
            </a:r>
            <a:r>
              <a:rPr lang="pt-BR" sz="3200" b="1" i="1" spc="-113" dirty="0" err="1" smtClean="0">
                <a:solidFill>
                  <a:schemeClr val="tx1">
                    <a:lumMod val="50000"/>
                  </a:schemeClr>
                </a:solidFill>
                <a:latin typeface="Calibri" panose="020F0502020204030204" pitchFamily="34" charset="0"/>
                <a:cs typeface="Calibri" panose="020F0502020204030204" pitchFamily="34" charset="0"/>
              </a:rPr>
              <a:t>crop</a:t>
            </a:r>
            <a:endParaRPr lang="pt-BR" sz="3200" b="1" i="1" spc="-113" dirty="0">
              <a:solidFill>
                <a:schemeClr val="tx1">
                  <a:lumMod val="50000"/>
                </a:schemeClr>
              </a:solidFill>
              <a:latin typeface="Calibri" panose="020F0502020204030204" pitchFamily="34" charset="0"/>
              <a:cs typeface="Calibri" panose="020F0502020204030204" pitchFamily="34" charset="0"/>
            </a:endParaRPr>
          </a:p>
          <a:p>
            <a:pPr algn="ctr"/>
            <a:r>
              <a:rPr lang="pt-BR" sz="2000" b="1" i="1" spc="-113" dirty="0">
                <a:solidFill>
                  <a:schemeClr val="tx1">
                    <a:lumMod val="50000"/>
                  </a:schemeClr>
                </a:solidFill>
                <a:latin typeface="Calibri" panose="020F0502020204030204" pitchFamily="34" charset="0"/>
                <a:cs typeface="Calibri" panose="020F0502020204030204" pitchFamily="34" charset="0"/>
              </a:rPr>
              <a:t>Guarapuava – PR  - Guia da Forragem (</a:t>
            </a:r>
            <a:r>
              <a:rPr lang="pt-BR" sz="2000" b="1" i="1" spc="-113" dirty="0" err="1">
                <a:solidFill>
                  <a:schemeClr val="tx1">
                    <a:lumMod val="50000"/>
                  </a:schemeClr>
                </a:solidFill>
                <a:latin typeface="Calibri" panose="020F0502020204030204" pitchFamily="34" charset="0"/>
                <a:cs typeface="Calibri" panose="020F0502020204030204" pitchFamily="34" charset="0"/>
              </a:rPr>
              <a:t>Esalqlab</a:t>
            </a:r>
            <a:r>
              <a:rPr lang="pt-BR" sz="2000" b="1" i="1" spc="-113" dirty="0">
                <a:solidFill>
                  <a:schemeClr val="tx1">
                    <a:lumMod val="50000"/>
                  </a:schemeClr>
                </a:solidFill>
                <a:latin typeface="Calibri" panose="020F0502020204030204" pitchFamily="34" charset="0"/>
                <a:cs typeface="Calibri" panose="020F0502020204030204" pitchFamily="34" charset="0"/>
              </a:rPr>
              <a:t> &amp; G12) – 2019/2020</a:t>
            </a:r>
          </a:p>
          <a:p>
            <a:pPr algn="ctr"/>
            <a:endParaRPr lang="pt-BR" sz="3200" b="1" dirty="0"/>
          </a:p>
          <a:p>
            <a:pPr algn="ctr"/>
            <a:endParaRPr lang="pt-BR" sz="3200" b="1" dirty="0"/>
          </a:p>
        </p:txBody>
      </p:sp>
      <p:cxnSp>
        <p:nvCxnSpPr>
          <p:cNvPr id="3" name="Conector reto 2"/>
          <p:cNvCxnSpPr/>
          <p:nvPr/>
        </p:nvCxnSpPr>
        <p:spPr>
          <a:xfrm>
            <a:off x="2822104" y="4653136"/>
            <a:ext cx="3240360"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5342384" y="3789040"/>
            <a:ext cx="3240360" cy="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9511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905"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2601" y="116633"/>
            <a:ext cx="880286" cy="821601"/>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5702424" y="5805264"/>
            <a:ext cx="4104456" cy="338554"/>
          </a:xfrm>
          <a:prstGeom prst="rect">
            <a:avLst/>
          </a:prstGeom>
          <a:noFill/>
        </p:spPr>
        <p:txBody>
          <a:bodyPr wrap="square" rtlCol="0">
            <a:spAutoFit/>
          </a:bodyPr>
          <a:lstStyle/>
          <a:p>
            <a:r>
              <a:rPr lang="pt-BR" sz="1600" b="1" dirty="0"/>
              <a:t>Adaptado de Bastos (2019) e Lima (2020)</a:t>
            </a:r>
          </a:p>
        </p:txBody>
      </p:sp>
      <p:graphicFrame>
        <p:nvGraphicFramePr>
          <p:cNvPr id="7" name="Gráfico 6"/>
          <p:cNvGraphicFramePr>
            <a:graphicFrameLocks/>
          </p:cNvGraphicFramePr>
          <p:nvPr>
            <p:extLst>
              <p:ext uri="{D42A27DB-BD31-4B8C-83A1-F6EECF244321}">
                <p14:modId xmlns:p14="http://schemas.microsoft.com/office/powerpoint/2010/main" val="1312702410"/>
              </p:ext>
            </p:extLst>
          </p:nvPr>
        </p:nvGraphicFramePr>
        <p:xfrm>
          <a:off x="1886000" y="527432"/>
          <a:ext cx="7848872" cy="4917792"/>
        </p:xfrm>
        <a:graphic>
          <a:graphicData uri="http://schemas.openxmlformats.org/drawingml/2006/chart">
            <c:chart xmlns:c="http://schemas.openxmlformats.org/drawingml/2006/chart" xmlns:r="http://schemas.openxmlformats.org/officeDocument/2006/relationships" r:id="rId5"/>
          </a:graphicData>
        </a:graphic>
      </p:graphicFrame>
      <p:sp>
        <p:nvSpPr>
          <p:cNvPr id="3" name="Elipse 2"/>
          <p:cNvSpPr/>
          <p:nvPr/>
        </p:nvSpPr>
        <p:spPr>
          <a:xfrm rot="19476855">
            <a:off x="3379004" y="1364401"/>
            <a:ext cx="1944216" cy="8789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lipse 8"/>
          <p:cNvSpPr/>
          <p:nvPr/>
        </p:nvSpPr>
        <p:spPr>
          <a:xfrm rot="18279421">
            <a:off x="6077629" y="1781638"/>
            <a:ext cx="2295478" cy="8236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83973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905"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2601" y="116633"/>
            <a:ext cx="880286" cy="821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Gráfico 4"/>
          <p:cNvGraphicFramePr>
            <a:graphicFrameLocks/>
          </p:cNvGraphicFramePr>
          <p:nvPr>
            <p:extLst>
              <p:ext uri="{D42A27DB-BD31-4B8C-83A1-F6EECF244321}">
                <p14:modId xmlns:p14="http://schemas.microsoft.com/office/powerpoint/2010/main" val="3665439560"/>
              </p:ext>
            </p:extLst>
          </p:nvPr>
        </p:nvGraphicFramePr>
        <p:xfrm>
          <a:off x="1165920" y="1202656"/>
          <a:ext cx="8766967" cy="432048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565825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p:cNvPicPr>
            <a:picLocks noChangeAspect="1" noChangeArrowheads="1"/>
          </p:cNvPicPr>
          <p:nvPr/>
        </p:nvPicPr>
        <p:blipFill>
          <a:blip r:embed="rId2" cstate="print"/>
          <a:srcRect/>
          <a:stretch>
            <a:fillRect/>
          </a:stretch>
        </p:blipFill>
        <p:spPr bwMode="auto">
          <a:xfrm>
            <a:off x="61546" y="3200401"/>
            <a:ext cx="7535008" cy="2085975"/>
          </a:xfrm>
          <a:prstGeom prst="rect">
            <a:avLst/>
          </a:prstGeom>
          <a:noFill/>
          <a:ln w="9525">
            <a:noFill/>
            <a:miter lim="800000"/>
            <a:headEnd/>
            <a:tailEnd/>
          </a:ln>
        </p:spPr>
      </p:pic>
      <p:pic>
        <p:nvPicPr>
          <p:cNvPr id="37890" name="Picture 2"/>
          <p:cNvPicPr>
            <a:picLocks noChangeAspect="1" noChangeArrowheads="1"/>
          </p:cNvPicPr>
          <p:nvPr/>
        </p:nvPicPr>
        <p:blipFill>
          <a:blip r:embed="rId3" cstate="print"/>
          <a:srcRect/>
          <a:stretch>
            <a:fillRect/>
          </a:stretch>
        </p:blipFill>
        <p:spPr bwMode="auto">
          <a:xfrm>
            <a:off x="2989385" y="1447801"/>
            <a:ext cx="7983415" cy="1905000"/>
          </a:xfrm>
          <a:prstGeom prst="rect">
            <a:avLst/>
          </a:prstGeom>
          <a:noFill/>
          <a:ln w="9525">
            <a:noFill/>
            <a:miter lim="800000"/>
            <a:headEnd/>
            <a:tailEnd/>
          </a:ln>
        </p:spPr>
      </p:pic>
      <p:pic>
        <p:nvPicPr>
          <p:cNvPr id="37892" name="Picture 4"/>
          <p:cNvPicPr>
            <a:picLocks noChangeAspect="1" noChangeArrowheads="1"/>
          </p:cNvPicPr>
          <p:nvPr/>
        </p:nvPicPr>
        <p:blipFill>
          <a:blip r:embed="rId4" cstate="print"/>
          <a:srcRect/>
          <a:stretch>
            <a:fillRect/>
          </a:stretch>
        </p:blipFill>
        <p:spPr bwMode="auto">
          <a:xfrm>
            <a:off x="0" y="19050"/>
            <a:ext cx="7939454" cy="1504950"/>
          </a:xfrm>
          <a:prstGeom prst="rect">
            <a:avLst/>
          </a:prstGeom>
          <a:noFill/>
          <a:ln w="9525">
            <a:noFill/>
            <a:miter lim="800000"/>
            <a:headEnd/>
            <a:tailEnd/>
          </a:ln>
        </p:spPr>
      </p:pic>
      <p:pic>
        <p:nvPicPr>
          <p:cNvPr id="37894" name="Picture 6"/>
          <p:cNvPicPr>
            <a:picLocks noChangeAspect="1" noChangeArrowheads="1"/>
          </p:cNvPicPr>
          <p:nvPr/>
        </p:nvPicPr>
        <p:blipFill>
          <a:blip r:embed="rId5" cstate="print"/>
          <a:srcRect/>
          <a:stretch>
            <a:fillRect/>
          </a:stretch>
        </p:blipFill>
        <p:spPr bwMode="auto">
          <a:xfrm>
            <a:off x="5055577" y="5295900"/>
            <a:ext cx="5776546" cy="1485900"/>
          </a:xfrm>
          <a:prstGeom prst="rect">
            <a:avLst/>
          </a:prstGeom>
          <a:noFill/>
          <a:ln w="9525">
            <a:noFill/>
            <a:miter lim="800000"/>
            <a:headEnd/>
            <a:tailEnd/>
          </a:ln>
        </p:spPr>
      </p:pic>
      <p:pic>
        <p:nvPicPr>
          <p:cNvPr id="10" name="Picture 24" descr="Resultado de imagem para oklahoma university"/>
          <p:cNvPicPr>
            <a:picLocks noChangeAspect="1" noChangeArrowheads="1"/>
          </p:cNvPicPr>
          <p:nvPr/>
        </p:nvPicPr>
        <p:blipFill>
          <a:blip r:embed="rId6" cstate="print"/>
          <a:srcRect/>
          <a:stretch>
            <a:fillRect/>
          </a:stretch>
        </p:blipFill>
        <p:spPr bwMode="auto">
          <a:xfrm>
            <a:off x="9355015" y="228600"/>
            <a:ext cx="1195754" cy="1295400"/>
          </a:xfrm>
          <a:prstGeom prst="rect">
            <a:avLst/>
          </a:prstGeom>
          <a:noFill/>
        </p:spPr>
      </p:pic>
      <p:sp>
        <p:nvSpPr>
          <p:cNvPr id="7" name="CaixaDeTexto 6"/>
          <p:cNvSpPr txBox="1"/>
          <p:nvPr/>
        </p:nvSpPr>
        <p:spPr>
          <a:xfrm>
            <a:off x="7286600" y="692696"/>
            <a:ext cx="1744388" cy="461665"/>
          </a:xfrm>
          <a:prstGeom prst="rect">
            <a:avLst/>
          </a:prstGeom>
          <a:noFill/>
        </p:spPr>
        <p:txBody>
          <a:bodyPr wrap="none" rtlCol="0">
            <a:spAutoFit/>
          </a:bodyPr>
          <a:lstStyle/>
          <a:p>
            <a:r>
              <a:rPr lang="pt-BR" sz="2400" b="1" dirty="0"/>
              <a:t>1970 -1980</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ângulo 1"/>
          <p:cNvSpPr/>
          <p:nvPr/>
        </p:nvSpPr>
        <p:spPr bwMode="auto">
          <a:xfrm>
            <a:off x="1969480" y="791309"/>
            <a:ext cx="7033845" cy="644769"/>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14272" tIns="157136" rIns="314272" bIns="157136"/>
          <a:lstStyle/>
          <a:p>
            <a:pPr algn="ctr" defTabSz="628519" eaLnBrk="0" hangingPunct="0">
              <a:lnSpc>
                <a:spcPct val="90000"/>
              </a:lnSpc>
              <a:spcBef>
                <a:spcPct val="50000"/>
              </a:spcBef>
              <a:defRPr/>
            </a:pPr>
            <a:r>
              <a:rPr lang="en-US" sz="3077"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Animal performance</a:t>
            </a:r>
            <a:endParaRPr lang="en-US" sz="3077" kern="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3" name="Content Placeholder 3"/>
          <p:cNvGraphicFramePr>
            <a:graphicFrameLocks/>
          </p:cNvGraphicFramePr>
          <p:nvPr>
            <p:extLst>
              <p:ext uri="{D42A27DB-BD31-4B8C-83A1-F6EECF244321}">
                <p14:modId xmlns:p14="http://schemas.microsoft.com/office/powerpoint/2010/main" val="1448472282"/>
              </p:ext>
            </p:extLst>
          </p:nvPr>
        </p:nvGraphicFramePr>
        <p:xfrm>
          <a:off x="2321169" y="1545718"/>
          <a:ext cx="6330460" cy="4193696"/>
        </p:xfrm>
        <a:graphic>
          <a:graphicData uri="http://schemas.openxmlformats.org/drawingml/2006/table">
            <a:tbl>
              <a:tblPr firstRow="1" bandRow="1">
                <a:tableStyleId>{616DA210-FB5B-4158-B5E0-FEB733F419BA}</a:tableStyleId>
              </a:tblPr>
              <a:tblGrid>
                <a:gridCol w="1266092">
                  <a:extLst>
                    <a:ext uri="{9D8B030D-6E8A-4147-A177-3AD203B41FA5}">
                      <a16:colId xmlns="" xmlns:a16="http://schemas.microsoft.com/office/drawing/2014/main" val="20000"/>
                    </a:ext>
                  </a:extLst>
                </a:gridCol>
                <a:gridCol w="1266092">
                  <a:extLst>
                    <a:ext uri="{9D8B030D-6E8A-4147-A177-3AD203B41FA5}">
                      <a16:colId xmlns="" xmlns:a16="http://schemas.microsoft.com/office/drawing/2014/main" val="20001"/>
                    </a:ext>
                  </a:extLst>
                </a:gridCol>
                <a:gridCol w="1266092">
                  <a:extLst>
                    <a:ext uri="{9D8B030D-6E8A-4147-A177-3AD203B41FA5}">
                      <a16:colId xmlns="" xmlns:a16="http://schemas.microsoft.com/office/drawing/2014/main" val="20002"/>
                    </a:ext>
                  </a:extLst>
                </a:gridCol>
                <a:gridCol w="1266092">
                  <a:extLst>
                    <a:ext uri="{9D8B030D-6E8A-4147-A177-3AD203B41FA5}">
                      <a16:colId xmlns="" xmlns:a16="http://schemas.microsoft.com/office/drawing/2014/main" val="20003"/>
                    </a:ext>
                  </a:extLst>
                </a:gridCol>
                <a:gridCol w="1266092">
                  <a:extLst>
                    <a:ext uri="{9D8B030D-6E8A-4147-A177-3AD203B41FA5}">
                      <a16:colId xmlns="" xmlns:a16="http://schemas.microsoft.com/office/drawing/2014/main" val="20004"/>
                    </a:ext>
                  </a:extLst>
                </a:gridCol>
              </a:tblGrid>
              <a:tr h="890952">
                <a:tc>
                  <a:txBody>
                    <a:bodyPr/>
                    <a:lstStyle/>
                    <a:p>
                      <a:pPr algn="ctr"/>
                      <a:endParaRPr lang="en-US" sz="1800" dirty="0"/>
                    </a:p>
                  </a:txBody>
                  <a:tcPr marL="70338" marR="70338" marT="35169" marB="35169">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smtClean="0"/>
                        <a:t>HMG</a:t>
                      </a:r>
                      <a:endParaRPr lang="en-US" sz="1800" dirty="0"/>
                    </a:p>
                  </a:txBody>
                  <a:tcPr marL="70338" marR="70338" marT="35164" marB="3516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i="1" dirty="0" err="1" smtClean="0"/>
                        <a:t>Snaplage</a:t>
                      </a:r>
                      <a:endParaRPr lang="en-US" sz="1800" i="1" dirty="0"/>
                    </a:p>
                  </a:txBody>
                  <a:tcPr marL="70338" marR="70338" marT="35164" marB="3516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i="1" dirty="0" err="1" smtClean="0"/>
                        <a:t>Snaplage</a:t>
                      </a:r>
                      <a:r>
                        <a:rPr lang="en-US" sz="1800" dirty="0" smtClean="0"/>
                        <a:t> + </a:t>
                      </a:r>
                    </a:p>
                    <a:p>
                      <a:pPr algn="ctr"/>
                      <a:r>
                        <a:rPr lang="en-US" sz="1800" dirty="0" err="1" smtClean="0"/>
                        <a:t>Milho</a:t>
                      </a:r>
                      <a:r>
                        <a:rPr lang="en-US" sz="1800" baseline="0" dirty="0" smtClean="0"/>
                        <a:t> </a:t>
                      </a:r>
                      <a:r>
                        <a:rPr lang="en-US" sz="1800" baseline="0" dirty="0" err="1" smtClean="0"/>
                        <a:t>seco</a:t>
                      </a:r>
                      <a:endParaRPr lang="en-US" sz="1800" dirty="0"/>
                    </a:p>
                  </a:txBody>
                  <a:tcPr marL="70338" marR="70338" marT="35164" marB="3516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smtClean="0"/>
                        <a:t>P &lt;</a:t>
                      </a:r>
                      <a:endParaRPr lang="en-US" sz="1800" dirty="0"/>
                    </a:p>
                  </a:txBody>
                  <a:tcPr marL="70338" marR="70338" marT="35169" marB="351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516197">
                <a:tc>
                  <a:txBody>
                    <a:bodyPr/>
                    <a:lstStyle/>
                    <a:p>
                      <a:pPr algn="l"/>
                      <a:r>
                        <a:rPr lang="en-US" sz="1800" b="1" dirty="0" smtClean="0"/>
                        <a:t>DMI, kg/d</a:t>
                      </a:r>
                      <a:endParaRPr lang="en-US" sz="1800" b="1" dirty="0"/>
                    </a:p>
                  </a:txBody>
                  <a:tcPr marL="70338" marR="70338" marT="35169" marB="3516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800" baseline="0" dirty="0" smtClean="0"/>
                        <a:t>27,1</a:t>
                      </a:r>
                      <a:r>
                        <a:rPr lang="en-US" sz="1800" baseline="30000" dirty="0" smtClean="0"/>
                        <a:t>a</a:t>
                      </a:r>
                      <a:endParaRPr lang="en-US" sz="1800" baseline="30000" dirty="0"/>
                    </a:p>
                  </a:txBody>
                  <a:tcPr marL="70338" marR="70338" marT="35169" marB="3516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800" baseline="0" dirty="0" smtClean="0"/>
                        <a:t>24,9</a:t>
                      </a:r>
                      <a:r>
                        <a:rPr lang="en-US" sz="1800" baseline="30000" dirty="0" smtClean="0"/>
                        <a:t>b</a:t>
                      </a:r>
                      <a:endParaRPr lang="en-US" sz="1800" dirty="0"/>
                    </a:p>
                  </a:txBody>
                  <a:tcPr marL="70338" marR="70338" marT="35169" marB="3516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800" baseline="0" dirty="0" smtClean="0"/>
                        <a:t>24,2</a:t>
                      </a:r>
                      <a:r>
                        <a:rPr lang="en-US" sz="1800" baseline="30000" dirty="0" smtClean="0"/>
                        <a:t>b</a:t>
                      </a:r>
                      <a:endParaRPr lang="en-US" sz="1800" dirty="0"/>
                    </a:p>
                  </a:txBody>
                  <a:tcPr marL="70338" marR="70338" marT="35169" marB="3516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800" dirty="0" smtClean="0"/>
                        <a:t>&lt;0,001</a:t>
                      </a:r>
                      <a:endParaRPr lang="en-US" sz="1800" dirty="0"/>
                    </a:p>
                  </a:txBody>
                  <a:tcPr marL="70338" marR="70338" marT="35169" marB="3516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516197">
                <a:tc>
                  <a:txBody>
                    <a:bodyPr/>
                    <a:lstStyle/>
                    <a:p>
                      <a:pPr algn="l"/>
                      <a:r>
                        <a:rPr lang="en-US" sz="1800" b="1" dirty="0" smtClean="0"/>
                        <a:t>MY, kg/d</a:t>
                      </a:r>
                      <a:endParaRPr lang="en-US" sz="1800" b="1"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39,5</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39,4</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39,4</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0,98</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516197">
                <a:tc>
                  <a:txBody>
                    <a:bodyPr/>
                    <a:lstStyle/>
                    <a:p>
                      <a:pPr algn="l"/>
                      <a:r>
                        <a:rPr lang="en-US" sz="1800" b="1" dirty="0" smtClean="0"/>
                        <a:t>MY/DMI</a:t>
                      </a:r>
                      <a:endParaRPr lang="en-US" sz="1800" b="1"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1,46</a:t>
                      </a:r>
                      <a:r>
                        <a:rPr lang="en-US" sz="1800" baseline="30000" dirty="0" smtClean="0"/>
                        <a:t>b</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1,57</a:t>
                      </a:r>
                      <a:r>
                        <a:rPr lang="en-US" sz="1800" baseline="30000" dirty="0" smtClean="0"/>
                        <a:t>a</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1,62</a:t>
                      </a:r>
                      <a:r>
                        <a:rPr lang="en-US" sz="1800" baseline="30000" dirty="0" smtClean="0"/>
                        <a:t>a</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&lt;0,001</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516197">
                <a:tc>
                  <a:txBody>
                    <a:bodyPr/>
                    <a:lstStyle/>
                    <a:p>
                      <a:pPr algn="l"/>
                      <a:r>
                        <a:rPr lang="en-US" sz="1800" b="1" dirty="0" smtClean="0"/>
                        <a:t>Milk Fat %</a:t>
                      </a:r>
                      <a:endParaRPr lang="en-US" sz="1800" b="1"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aseline="0" dirty="0" smtClean="0"/>
                        <a:t>3,67</a:t>
                      </a:r>
                      <a:r>
                        <a:rPr lang="en-US" sz="1800" baseline="30000" dirty="0" smtClean="0"/>
                        <a:t>a</a:t>
                      </a:r>
                      <a:endParaRPr lang="en-US" sz="1800" baseline="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3,40</a:t>
                      </a:r>
                      <a:r>
                        <a:rPr lang="en-US" sz="1800" baseline="30000" dirty="0" smtClean="0"/>
                        <a:t>b</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3,52</a:t>
                      </a:r>
                      <a:r>
                        <a:rPr lang="en-US" sz="1800" baseline="30000" dirty="0" smtClean="0"/>
                        <a:t>ab</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0,05</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516197">
                <a:tc>
                  <a:txBody>
                    <a:bodyPr/>
                    <a:lstStyle/>
                    <a:p>
                      <a:pPr algn="l"/>
                      <a:r>
                        <a:rPr lang="en-US" sz="1800" b="1" dirty="0" smtClean="0"/>
                        <a:t>Milk Protein</a:t>
                      </a:r>
                      <a:r>
                        <a:rPr lang="en-US" sz="1800" b="1" baseline="0" dirty="0" smtClean="0"/>
                        <a:t> %</a:t>
                      </a:r>
                      <a:endParaRPr lang="en-US" sz="1800" b="1"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2,97</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2,93</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2,94</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0,89</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516197">
                <a:tc>
                  <a:txBody>
                    <a:bodyPr/>
                    <a:lstStyle/>
                    <a:p>
                      <a:pPr algn="l"/>
                      <a:r>
                        <a:rPr lang="en-US" sz="1800" b="1" dirty="0" smtClean="0"/>
                        <a:t>MUN,</a:t>
                      </a:r>
                      <a:r>
                        <a:rPr lang="en-US" sz="1800" b="1" baseline="0" dirty="0" smtClean="0"/>
                        <a:t> mg/</a:t>
                      </a:r>
                      <a:r>
                        <a:rPr lang="en-US" sz="1800" b="1" baseline="0" dirty="0" err="1" smtClean="0"/>
                        <a:t>dL</a:t>
                      </a:r>
                      <a:endParaRPr lang="en-US" sz="1800" b="1" dirty="0"/>
                    </a:p>
                  </a:txBody>
                  <a:tcPr marL="70338" marR="70338" marT="35169" marB="35169">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smtClean="0"/>
                        <a:t>11,4</a:t>
                      </a:r>
                      <a:r>
                        <a:rPr lang="en-US" sz="1800" baseline="30000" dirty="0" smtClean="0"/>
                        <a:t>b</a:t>
                      </a:r>
                      <a:endParaRPr lang="en-US" sz="1800" dirty="0"/>
                    </a:p>
                  </a:txBody>
                  <a:tcPr marL="70338" marR="70338" marT="35169" marB="35169">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smtClean="0"/>
                        <a:t>14,0</a:t>
                      </a:r>
                      <a:r>
                        <a:rPr lang="en-US" sz="1800" baseline="30000" dirty="0" smtClean="0"/>
                        <a:t>a</a:t>
                      </a:r>
                      <a:endParaRPr lang="en-US" sz="1800" dirty="0"/>
                    </a:p>
                  </a:txBody>
                  <a:tcPr marL="70338" marR="70338" marT="35169" marB="35169">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smtClean="0"/>
                        <a:t>10,3</a:t>
                      </a:r>
                      <a:r>
                        <a:rPr lang="en-US" sz="1800" baseline="30000" dirty="0" smtClean="0"/>
                        <a:t>c</a:t>
                      </a:r>
                      <a:endParaRPr lang="en-US" sz="1800" dirty="0"/>
                    </a:p>
                  </a:txBody>
                  <a:tcPr marL="70338" marR="70338" marT="35169" marB="35169">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smtClean="0"/>
                        <a:t>&lt;0,001</a:t>
                      </a:r>
                      <a:endParaRPr lang="en-US" sz="1800" dirty="0"/>
                    </a:p>
                  </a:txBody>
                  <a:tcPr marL="70338" marR="70338" marT="35169" marB="35169">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bl>
          </a:graphicData>
        </a:graphic>
      </p:graphicFrame>
      <p:sp>
        <p:nvSpPr>
          <p:cNvPr id="4" name="CaixaDeTexto 3"/>
          <p:cNvSpPr txBox="1"/>
          <p:nvPr/>
        </p:nvSpPr>
        <p:spPr>
          <a:xfrm>
            <a:off x="6483434" y="5533849"/>
            <a:ext cx="1994068" cy="338554"/>
          </a:xfrm>
          <a:prstGeom prst="rect">
            <a:avLst/>
          </a:prstGeom>
          <a:noFill/>
        </p:spPr>
        <p:txBody>
          <a:bodyPr wrap="square" rtlCol="0">
            <a:spAutoFit/>
          </a:bodyPr>
          <a:lstStyle/>
          <a:p>
            <a:r>
              <a:rPr lang="pt-BR" sz="1600" b="1" dirty="0" err="1"/>
              <a:t>Akins</a:t>
            </a:r>
            <a:r>
              <a:rPr lang="pt-BR" sz="1600" b="1" dirty="0"/>
              <a:t> &amp; </a:t>
            </a:r>
            <a:r>
              <a:rPr lang="pt-BR" sz="1600" b="1" dirty="0" err="1"/>
              <a:t>Shaver</a:t>
            </a:r>
            <a:r>
              <a:rPr lang="pt-BR" sz="1600" b="1" dirty="0"/>
              <a:t>, 2014</a:t>
            </a:r>
          </a:p>
        </p:txBody>
      </p:sp>
      <p:pic>
        <p:nvPicPr>
          <p:cNvPr id="5" name="Imagem 4">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905"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2601" y="116633"/>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1938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152A7AD-C145-4C39-8E65-18B07464BD1C}"/>
              </a:ext>
            </a:extLst>
          </p:cNvPr>
          <p:cNvGrpSpPr/>
          <p:nvPr/>
        </p:nvGrpSpPr>
        <p:grpSpPr>
          <a:xfrm>
            <a:off x="2" y="397"/>
            <a:ext cx="10972799" cy="838200"/>
            <a:chOff x="36004" y="626326"/>
            <a:chExt cx="9143999" cy="838200"/>
          </a:xfrm>
        </p:grpSpPr>
        <p:sp>
          <p:nvSpPr>
            <p:cNvPr id="12" name="Retângulo 5">
              <a:extLst>
                <a:ext uri="{FF2B5EF4-FFF2-40B4-BE49-F238E27FC236}">
                  <a16:creationId xmlns:a16="http://schemas.microsoft.com/office/drawing/2014/main" xmlns="" id="{E28AEFC1-F1D4-430B-81C4-617992299DF8}"/>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4" name="Imagem 8" descr="logo-esalq.gif">
              <a:extLst>
                <a:ext uri="{FF2B5EF4-FFF2-40B4-BE49-F238E27FC236}">
                  <a16:creationId xmlns:a16="http://schemas.microsoft.com/office/drawing/2014/main" xmlns="" id="{335A3C13-5154-466A-9E69-E564C00FF457}"/>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C:\Users\Joao Daniel\Downloads\QCF_USA.jpg">
              <a:extLst>
                <a:ext uri="{FF2B5EF4-FFF2-40B4-BE49-F238E27FC236}">
                  <a16:creationId xmlns:a16="http://schemas.microsoft.com/office/drawing/2014/main" xmlns="" id="{178FCE55-6C9B-4B44-8E8B-5B05C7BB744C}"/>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6" name="Retângulo 5"/>
          <p:cNvSpPr/>
          <p:nvPr/>
        </p:nvSpPr>
        <p:spPr bwMode="auto">
          <a:xfrm>
            <a:off x="-130224" y="1988840"/>
            <a:ext cx="10972799" cy="8382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hangingPunct="0">
              <a:lnSpc>
                <a:spcPct val="90000"/>
              </a:lnSpc>
              <a:spcBef>
                <a:spcPct val="50000"/>
              </a:spcBef>
              <a:defRPr/>
            </a:pPr>
            <a:r>
              <a:rPr lang="en-US" sz="3200" kern="0" dirty="0">
                <a:effectLst>
                  <a:outerShdw blurRad="38100" dist="38100" dir="2700000" algn="tl">
                    <a:srgbClr val="000000">
                      <a:alpha val="43137"/>
                    </a:srgbClr>
                  </a:outerShdw>
                </a:effectLst>
                <a:latin typeface="Calibri" panose="020F0502020204030204" pitchFamily="34" charset="0"/>
                <a:cs typeface="Arial" pitchFamily="34" charset="0"/>
              </a:rPr>
              <a:t>    </a:t>
            </a:r>
            <a:r>
              <a:rPr lang="en-US" sz="4400" kern="0" dirty="0" smtClean="0">
                <a:effectLst>
                  <a:outerShdw blurRad="38100" dist="38100" dir="2700000" algn="tl">
                    <a:srgbClr val="000000">
                      <a:alpha val="43137"/>
                    </a:srgbClr>
                  </a:outerShdw>
                </a:effectLst>
                <a:latin typeface="Calibri" panose="020F0502020204030204" pitchFamily="34" charset="0"/>
                <a:cs typeface="Arial" pitchFamily="34" charset="0"/>
              </a:rPr>
              <a:t>Microbial Profile</a:t>
            </a:r>
          </a:p>
          <a:p>
            <a:pPr algn="ctr" defTabSz="817108" eaLnBrk="0" hangingPunct="0">
              <a:lnSpc>
                <a:spcPct val="90000"/>
              </a:lnSpc>
              <a:spcBef>
                <a:spcPct val="50000"/>
              </a:spcBef>
              <a:defRPr/>
            </a:pPr>
            <a:r>
              <a:rPr lang="en-US" sz="4400" kern="0" dirty="0" smtClean="0">
                <a:effectLst>
                  <a:outerShdw blurRad="38100" dist="38100" dir="2700000" algn="tl">
                    <a:srgbClr val="000000">
                      <a:alpha val="43137"/>
                    </a:srgbClr>
                  </a:outerShdw>
                </a:effectLst>
                <a:latin typeface="Calibri" panose="020F0502020204030204" pitchFamily="34" charset="0"/>
                <a:cs typeface="Arial" pitchFamily="34" charset="0"/>
              </a:rPr>
              <a:t>Grain Maturity</a:t>
            </a:r>
          </a:p>
          <a:p>
            <a:pPr algn="ctr" defTabSz="817108" eaLnBrk="0" hangingPunct="0">
              <a:lnSpc>
                <a:spcPct val="90000"/>
              </a:lnSpc>
              <a:spcBef>
                <a:spcPct val="50000"/>
              </a:spcBef>
              <a:defRPr/>
            </a:pPr>
            <a:r>
              <a:rPr lang="en-US" sz="2800" kern="0" dirty="0" smtClean="0">
                <a:effectLst>
                  <a:outerShdw blurRad="38100" dist="38100" dir="2700000" algn="tl">
                    <a:srgbClr val="000000">
                      <a:alpha val="43137"/>
                    </a:srgbClr>
                  </a:outerShdw>
                </a:effectLst>
                <a:latin typeface="Calibri" panose="020F0502020204030204" pitchFamily="34" charset="0"/>
                <a:cs typeface="Arial" pitchFamily="34" charset="0"/>
              </a:rPr>
              <a:t>(moisture &amp; substrate)</a:t>
            </a:r>
            <a:endParaRPr lang="en-US" sz="2800" kern="0" dirty="0">
              <a:effectLst>
                <a:outerShdw blurRad="38100" dist="38100" dir="2700000" algn="tl">
                  <a:srgbClr val="000000">
                    <a:alpha val="43137"/>
                  </a:srgbClr>
                </a:outerShdw>
              </a:effectLst>
              <a:latin typeface="Calibri" panose="020F0502020204030204" pitchFamily="34" charset="0"/>
              <a:cs typeface="Arial" pitchFamily="34" charset="0"/>
            </a:endParaRPr>
          </a:p>
        </p:txBody>
      </p:sp>
    </p:spTree>
    <p:extLst>
      <p:ext uri="{BB962C8B-B14F-4D97-AF65-F5344CB8AC3E}">
        <p14:creationId xmlns:p14="http://schemas.microsoft.com/office/powerpoint/2010/main" val="3194370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1145318872"/>
              </p:ext>
            </p:extLst>
          </p:nvPr>
        </p:nvGraphicFramePr>
        <p:xfrm>
          <a:off x="1309936" y="1556792"/>
          <a:ext cx="8352928" cy="4968552"/>
        </p:xfrm>
        <a:graphic>
          <a:graphicData uri="http://schemas.openxmlformats.org/drawingml/2006/chart">
            <c:chart xmlns:c="http://schemas.openxmlformats.org/drawingml/2006/chart" xmlns:r="http://schemas.openxmlformats.org/officeDocument/2006/relationships" r:id="rId3"/>
          </a:graphicData>
        </a:graphic>
      </p:graphicFrame>
      <p:sp>
        <p:nvSpPr>
          <p:cNvPr id="6" name="CaixaDeTexto 5"/>
          <p:cNvSpPr txBox="1"/>
          <p:nvPr/>
        </p:nvSpPr>
        <p:spPr>
          <a:xfrm>
            <a:off x="7668632" y="6397824"/>
            <a:ext cx="2271776" cy="307777"/>
          </a:xfrm>
          <a:prstGeom prst="rect">
            <a:avLst/>
          </a:prstGeom>
          <a:noFill/>
        </p:spPr>
        <p:txBody>
          <a:bodyPr wrap="none" rtlCol="0">
            <a:spAutoFit/>
          </a:bodyPr>
          <a:lstStyle/>
          <a:p>
            <a:pPr fontAlgn="base">
              <a:spcBef>
                <a:spcPct val="0"/>
              </a:spcBef>
              <a:spcAft>
                <a:spcPct val="0"/>
              </a:spcAft>
            </a:pPr>
            <a:r>
              <a:rPr lang="pt-BR" sz="1400" dirty="0" err="1" smtClean="0">
                <a:solidFill>
                  <a:srgbClr val="000000"/>
                </a:solidFill>
              </a:rPr>
              <a:t>Source</a:t>
            </a:r>
            <a:r>
              <a:rPr lang="pt-BR" sz="1400" dirty="0" smtClean="0">
                <a:solidFill>
                  <a:srgbClr val="000000"/>
                </a:solidFill>
              </a:rPr>
              <a:t>: </a:t>
            </a:r>
            <a:r>
              <a:rPr lang="pt-BR" sz="1400" dirty="0">
                <a:solidFill>
                  <a:srgbClr val="000000"/>
                </a:solidFill>
              </a:rPr>
              <a:t>Fernandes (2014)</a:t>
            </a:r>
          </a:p>
        </p:txBody>
      </p:sp>
      <p:grpSp>
        <p:nvGrpSpPr>
          <p:cNvPr id="7" name="Group 4">
            <a:extLst>
              <a:ext uri="{FF2B5EF4-FFF2-40B4-BE49-F238E27FC236}">
                <a16:creationId xmlns:a16="http://schemas.microsoft.com/office/drawing/2014/main" xmlns="" id="{24EAAC8E-E28F-44F8-AF8D-695282A1F05F}"/>
              </a:ext>
            </a:extLst>
          </p:cNvPr>
          <p:cNvGrpSpPr/>
          <p:nvPr/>
        </p:nvGrpSpPr>
        <p:grpSpPr>
          <a:xfrm>
            <a:off x="18361" y="25114"/>
            <a:ext cx="10972799" cy="838200"/>
            <a:chOff x="36004" y="626326"/>
            <a:chExt cx="9143999" cy="838200"/>
          </a:xfrm>
        </p:grpSpPr>
        <p:sp>
          <p:nvSpPr>
            <p:cNvPr id="8" name="Retângulo 5">
              <a:extLst>
                <a:ext uri="{FF2B5EF4-FFF2-40B4-BE49-F238E27FC236}">
                  <a16:creationId xmlns:a16="http://schemas.microsoft.com/office/drawing/2014/main" xmlns="" id="{5B93625A-761E-43C7-BD6E-A54A576DE19F}"/>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9" name="Imagem 8" descr="logo-esalq.gif">
              <a:extLst>
                <a:ext uri="{FF2B5EF4-FFF2-40B4-BE49-F238E27FC236}">
                  <a16:creationId xmlns:a16="http://schemas.microsoft.com/office/drawing/2014/main" xmlns="" id="{4002D1A4-A6A7-46AF-9653-12B13392AEF1}"/>
                </a:ext>
              </a:extLst>
            </p:cNvPr>
            <p:cNvPicPr>
              <a:picLocks noChangeAspect="1"/>
            </p:cNvPicPr>
            <p:nvPr/>
          </p:nvPicPr>
          <p:blipFill>
            <a:blip r:embed="rId4"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C:\Users\Joao Daniel\Downloads\QCF_USA.jpg">
              <a:extLst>
                <a:ext uri="{FF2B5EF4-FFF2-40B4-BE49-F238E27FC236}">
                  <a16:creationId xmlns:a16="http://schemas.microsoft.com/office/drawing/2014/main" xmlns="" id="{EA2C7EEA-425B-416C-99EA-CC5A89418AA5}"/>
                </a:ext>
              </a:extLst>
            </p:cNvPr>
            <p:cNvPicPr>
              <a:picLocks noChangeAspect="1" noChangeArrowheads="1"/>
            </p:cNvPicPr>
            <p:nvPr/>
          </p:nvPicPr>
          <p:blipFill>
            <a:blip r:embed="rId5"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 name="Título 1"/>
          <p:cNvSpPr>
            <a:spLocks noGrp="1"/>
          </p:cNvSpPr>
          <p:nvPr>
            <p:ph type="title"/>
          </p:nvPr>
        </p:nvSpPr>
        <p:spPr>
          <a:xfrm>
            <a:off x="548640" y="-127286"/>
            <a:ext cx="9875520" cy="1143000"/>
          </a:xfrm>
        </p:spPr>
        <p:txBody>
          <a:bodyPr/>
          <a:lstStyle/>
          <a:p>
            <a:r>
              <a:rPr lang="pt-BR" sz="3600" dirty="0" err="1" smtClean="0">
                <a:solidFill>
                  <a:schemeClr val="bg1"/>
                </a:solidFill>
              </a:rPr>
              <a:t>Reconstituted</a:t>
            </a:r>
            <a:r>
              <a:rPr lang="pt-BR" sz="3600" dirty="0" smtClean="0">
                <a:solidFill>
                  <a:schemeClr val="bg1"/>
                </a:solidFill>
              </a:rPr>
              <a:t> </a:t>
            </a:r>
            <a:r>
              <a:rPr lang="pt-BR" sz="3600" dirty="0" err="1" smtClean="0">
                <a:solidFill>
                  <a:schemeClr val="bg1"/>
                </a:solidFill>
              </a:rPr>
              <a:t>grain</a:t>
            </a:r>
            <a:r>
              <a:rPr lang="pt-BR" sz="3600" dirty="0" smtClean="0">
                <a:solidFill>
                  <a:schemeClr val="bg1"/>
                </a:solidFill>
              </a:rPr>
              <a:t> </a:t>
            </a:r>
            <a:r>
              <a:rPr lang="pt-BR" sz="3600" dirty="0" err="1" smtClean="0">
                <a:solidFill>
                  <a:schemeClr val="bg1"/>
                </a:solidFill>
              </a:rPr>
              <a:t>silage</a:t>
            </a:r>
            <a:r>
              <a:rPr lang="pt-BR" sz="3600" dirty="0" smtClean="0">
                <a:solidFill>
                  <a:schemeClr val="bg1"/>
                </a:solidFill>
              </a:rPr>
              <a:t> </a:t>
            </a:r>
            <a:r>
              <a:rPr lang="pt-BR" sz="3600" dirty="0" err="1" smtClean="0">
                <a:solidFill>
                  <a:schemeClr val="bg1"/>
                </a:solidFill>
              </a:rPr>
              <a:t>vs</a:t>
            </a:r>
            <a:r>
              <a:rPr lang="pt-BR" sz="3600" dirty="0" smtClean="0">
                <a:solidFill>
                  <a:schemeClr val="bg1"/>
                </a:solidFill>
              </a:rPr>
              <a:t> HMG</a:t>
            </a:r>
            <a:endParaRPr lang="pt-BR" sz="3600" dirty="0">
              <a:solidFill>
                <a:schemeClr val="bg1"/>
              </a:solidFill>
            </a:endParaRPr>
          </a:p>
        </p:txBody>
      </p:sp>
    </p:spTree>
    <p:extLst>
      <p:ext uri="{BB962C8B-B14F-4D97-AF65-F5344CB8AC3E}">
        <p14:creationId xmlns:p14="http://schemas.microsoft.com/office/powerpoint/2010/main" val="3724824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F2F23EBA-5345-4553-9124-0152E3C8478F}"/>
              </a:ext>
            </a:extLst>
          </p:cNvPr>
          <p:cNvSpPr txBox="1"/>
          <p:nvPr/>
        </p:nvSpPr>
        <p:spPr>
          <a:xfrm>
            <a:off x="4240414" y="2021697"/>
            <a:ext cx="2038421" cy="480131"/>
          </a:xfrm>
          <a:prstGeom prst="rect">
            <a:avLst/>
          </a:prstGeom>
          <a:noFill/>
        </p:spPr>
        <p:txBody>
          <a:bodyPr wrap="square" rtlCol="0">
            <a:spAutoFit/>
          </a:bodyPr>
          <a:lstStyle/>
          <a:p>
            <a:r>
              <a:rPr lang="pt-BR" sz="2520" dirty="0"/>
              <a:t>RG x HMC</a:t>
            </a:r>
          </a:p>
        </p:txBody>
      </p:sp>
      <p:sp>
        <p:nvSpPr>
          <p:cNvPr id="14" name="TextBox 13">
            <a:extLst>
              <a:ext uri="{FF2B5EF4-FFF2-40B4-BE49-F238E27FC236}">
                <a16:creationId xmlns:a16="http://schemas.microsoft.com/office/drawing/2014/main" xmlns="" id="{4D442ABD-8537-410E-B608-B8ED2F4A2535}"/>
              </a:ext>
            </a:extLst>
          </p:cNvPr>
          <p:cNvSpPr txBox="1"/>
          <p:nvPr/>
        </p:nvSpPr>
        <p:spPr>
          <a:xfrm>
            <a:off x="4156260" y="3004290"/>
            <a:ext cx="2038420" cy="480131"/>
          </a:xfrm>
          <a:prstGeom prst="rect">
            <a:avLst/>
          </a:prstGeom>
          <a:noFill/>
        </p:spPr>
        <p:txBody>
          <a:bodyPr wrap="square" rtlCol="0">
            <a:spAutoFit/>
          </a:bodyPr>
          <a:lstStyle/>
          <a:p>
            <a:r>
              <a:rPr lang="pt-BR" sz="2520" dirty="0"/>
              <a:t>RG </a:t>
            </a:r>
            <a:r>
              <a:rPr lang="pt-BR" sz="2520" dirty="0" err="1"/>
              <a:t>location</a:t>
            </a:r>
            <a:endParaRPr lang="pt-BR" sz="2520" dirty="0"/>
          </a:p>
        </p:txBody>
      </p:sp>
      <p:pic>
        <p:nvPicPr>
          <p:cNvPr id="4" name="Picture 3" descr="A picture containing stationary, writing implement&#10;&#10;Description automatically generated">
            <a:extLst>
              <a:ext uri="{FF2B5EF4-FFF2-40B4-BE49-F238E27FC236}">
                <a16:creationId xmlns:a16="http://schemas.microsoft.com/office/drawing/2014/main" xmlns="" id="{2092F5E0-A843-45FA-928B-AC7B40F8E645}"/>
              </a:ext>
            </a:extLst>
          </p:cNvPr>
          <p:cNvPicPr>
            <a:picLocks noChangeAspect="1"/>
          </p:cNvPicPr>
          <p:nvPr/>
        </p:nvPicPr>
        <p:blipFill rotWithShape="1">
          <a:blip r:embed="rId2">
            <a:extLst>
              <a:ext uri="{28A0092B-C50C-407E-A947-70E740481C1C}">
                <a14:useLocalDpi xmlns:a14="http://schemas.microsoft.com/office/drawing/2010/main" val="0"/>
              </a:ext>
            </a:extLst>
          </a:blip>
          <a:srcRect r="69453" b="25293"/>
          <a:stretch/>
        </p:blipFill>
        <p:spPr>
          <a:xfrm>
            <a:off x="340374" y="1478941"/>
            <a:ext cx="3492289" cy="4530661"/>
          </a:xfrm>
          <a:prstGeom prst="rect">
            <a:avLst/>
          </a:prstGeom>
        </p:spPr>
      </p:pic>
      <p:sp>
        <p:nvSpPr>
          <p:cNvPr id="6" name="TextBox 5">
            <a:extLst>
              <a:ext uri="{FF2B5EF4-FFF2-40B4-BE49-F238E27FC236}">
                <a16:creationId xmlns:a16="http://schemas.microsoft.com/office/drawing/2014/main" xmlns="" id="{811B6387-44ED-4D35-B843-D0A440F4BC0A}"/>
              </a:ext>
            </a:extLst>
          </p:cNvPr>
          <p:cNvSpPr txBox="1"/>
          <p:nvPr/>
        </p:nvSpPr>
        <p:spPr>
          <a:xfrm>
            <a:off x="924430" y="6008369"/>
            <a:ext cx="3715193" cy="338554"/>
          </a:xfrm>
          <a:prstGeom prst="rect">
            <a:avLst/>
          </a:prstGeom>
          <a:noFill/>
        </p:spPr>
        <p:txBody>
          <a:bodyPr wrap="square" rtlCol="0">
            <a:spAutoFit/>
          </a:bodyPr>
          <a:lstStyle/>
          <a:p>
            <a:r>
              <a:rPr lang="pt-BR" sz="1600" dirty="0"/>
              <a:t>RG/M  HMG/M  RG/T   HMG/T </a:t>
            </a:r>
          </a:p>
        </p:txBody>
      </p:sp>
      <p:sp>
        <p:nvSpPr>
          <p:cNvPr id="11" name="Rectangle 10">
            <a:extLst>
              <a:ext uri="{FF2B5EF4-FFF2-40B4-BE49-F238E27FC236}">
                <a16:creationId xmlns:a16="http://schemas.microsoft.com/office/drawing/2014/main" xmlns="" id="{858366CB-8256-4A68-BBF3-E085B9B6B402}"/>
              </a:ext>
            </a:extLst>
          </p:cNvPr>
          <p:cNvSpPr/>
          <p:nvPr/>
        </p:nvSpPr>
        <p:spPr>
          <a:xfrm>
            <a:off x="1165984" y="1497845"/>
            <a:ext cx="723702" cy="45306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pt-BR" sz="1620"/>
          </a:p>
        </p:txBody>
      </p:sp>
      <p:sp>
        <p:nvSpPr>
          <p:cNvPr id="12" name="Rectangle 11">
            <a:extLst>
              <a:ext uri="{FF2B5EF4-FFF2-40B4-BE49-F238E27FC236}">
                <a16:creationId xmlns:a16="http://schemas.microsoft.com/office/drawing/2014/main" xmlns="" id="{8B3D6750-D503-40AE-B37A-E3DFD03880B0}"/>
              </a:ext>
            </a:extLst>
          </p:cNvPr>
          <p:cNvSpPr/>
          <p:nvPr/>
        </p:nvSpPr>
        <p:spPr>
          <a:xfrm>
            <a:off x="2501376" y="1458205"/>
            <a:ext cx="688104" cy="45604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pt-BR" sz="1620"/>
          </a:p>
        </p:txBody>
      </p:sp>
      <p:sp>
        <p:nvSpPr>
          <p:cNvPr id="13" name="TextBox 12">
            <a:extLst>
              <a:ext uri="{FF2B5EF4-FFF2-40B4-BE49-F238E27FC236}">
                <a16:creationId xmlns:a16="http://schemas.microsoft.com/office/drawing/2014/main" xmlns="" id="{3DE87F13-6A79-4AE9-82D9-B1EC6C218D87}"/>
              </a:ext>
            </a:extLst>
          </p:cNvPr>
          <p:cNvSpPr txBox="1"/>
          <p:nvPr/>
        </p:nvSpPr>
        <p:spPr>
          <a:xfrm>
            <a:off x="3992376" y="4027683"/>
            <a:ext cx="2123331" cy="480131"/>
          </a:xfrm>
          <a:prstGeom prst="rect">
            <a:avLst/>
          </a:prstGeom>
          <a:noFill/>
        </p:spPr>
        <p:txBody>
          <a:bodyPr wrap="square" rtlCol="0">
            <a:spAutoFit/>
          </a:bodyPr>
          <a:lstStyle/>
          <a:p>
            <a:r>
              <a:rPr lang="pt-BR" sz="2520" dirty="0"/>
              <a:t>HMG </a:t>
            </a:r>
            <a:r>
              <a:rPr lang="pt-BR" sz="2520" dirty="0" err="1"/>
              <a:t>location</a:t>
            </a:r>
            <a:endParaRPr lang="pt-BR" sz="2520" dirty="0"/>
          </a:p>
        </p:txBody>
      </p:sp>
      <p:sp>
        <p:nvSpPr>
          <p:cNvPr id="15" name="Rectangle 14">
            <a:extLst>
              <a:ext uri="{FF2B5EF4-FFF2-40B4-BE49-F238E27FC236}">
                <a16:creationId xmlns:a16="http://schemas.microsoft.com/office/drawing/2014/main" xmlns="" id="{E2496B98-9D1E-49E0-866A-D24E2FA1F0F5}"/>
              </a:ext>
            </a:extLst>
          </p:cNvPr>
          <p:cNvSpPr/>
          <p:nvPr/>
        </p:nvSpPr>
        <p:spPr>
          <a:xfrm>
            <a:off x="1890466" y="1469908"/>
            <a:ext cx="723702" cy="45306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pt-BR" sz="1620"/>
          </a:p>
        </p:txBody>
      </p:sp>
      <p:sp>
        <p:nvSpPr>
          <p:cNvPr id="26" name="Rectangle 25">
            <a:extLst>
              <a:ext uri="{FF2B5EF4-FFF2-40B4-BE49-F238E27FC236}">
                <a16:creationId xmlns:a16="http://schemas.microsoft.com/office/drawing/2014/main" xmlns="" id="{DD322513-00B5-472F-8A23-35E22B4FF5DA}"/>
              </a:ext>
            </a:extLst>
          </p:cNvPr>
          <p:cNvSpPr/>
          <p:nvPr/>
        </p:nvSpPr>
        <p:spPr>
          <a:xfrm>
            <a:off x="1195559" y="1439302"/>
            <a:ext cx="1209044" cy="45306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pt-BR" sz="1620"/>
          </a:p>
        </p:txBody>
      </p:sp>
      <p:sp>
        <p:nvSpPr>
          <p:cNvPr id="27" name="Rectangle 26">
            <a:extLst>
              <a:ext uri="{FF2B5EF4-FFF2-40B4-BE49-F238E27FC236}">
                <a16:creationId xmlns:a16="http://schemas.microsoft.com/office/drawing/2014/main" xmlns="" id="{7DE87C63-21A6-4149-B3DE-B91CE6F5104F}"/>
              </a:ext>
            </a:extLst>
          </p:cNvPr>
          <p:cNvSpPr/>
          <p:nvPr/>
        </p:nvSpPr>
        <p:spPr>
          <a:xfrm>
            <a:off x="2557795" y="1527614"/>
            <a:ext cx="1209044" cy="45306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pt-BR" sz="1620"/>
          </a:p>
        </p:txBody>
      </p:sp>
      <p:sp>
        <p:nvSpPr>
          <p:cNvPr id="16" name="Rectangle 15">
            <a:extLst>
              <a:ext uri="{FF2B5EF4-FFF2-40B4-BE49-F238E27FC236}">
                <a16:creationId xmlns:a16="http://schemas.microsoft.com/office/drawing/2014/main" xmlns="" id="{A0EEBA8F-03AC-4ABC-9611-CE587E58292D}"/>
              </a:ext>
            </a:extLst>
          </p:cNvPr>
          <p:cNvSpPr/>
          <p:nvPr/>
        </p:nvSpPr>
        <p:spPr>
          <a:xfrm>
            <a:off x="3197505" y="1484196"/>
            <a:ext cx="567873" cy="45434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pt-BR" sz="1620"/>
          </a:p>
        </p:txBody>
      </p:sp>
      <p:grpSp>
        <p:nvGrpSpPr>
          <p:cNvPr id="19" name="Group 18">
            <a:extLst>
              <a:ext uri="{FF2B5EF4-FFF2-40B4-BE49-F238E27FC236}">
                <a16:creationId xmlns:a16="http://schemas.microsoft.com/office/drawing/2014/main" xmlns="" id="{1EC9B67D-2650-4316-89EF-A9E13BA50C82}"/>
              </a:ext>
            </a:extLst>
          </p:cNvPr>
          <p:cNvGrpSpPr/>
          <p:nvPr/>
        </p:nvGrpSpPr>
        <p:grpSpPr>
          <a:xfrm>
            <a:off x="6115708" y="1401645"/>
            <a:ext cx="3715194" cy="4874881"/>
            <a:chOff x="6521294" y="189279"/>
            <a:chExt cx="3001226" cy="3871185"/>
          </a:xfrm>
        </p:grpSpPr>
        <p:pic>
          <p:nvPicPr>
            <p:cNvPr id="5" name="Picture 4" descr="A picture containing stationary, writing implement&#10;&#10;Description automatically generated">
              <a:extLst>
                <a:ext uri="{FF2B5EF4-FFF2-40B4-BE49-F238E27FC236}">
                  <a16:creationId xmlns:a16="http://schemas.microsoft.com/office/drawing/2014/main" xmlns="" id="{63DDE4D2-BA93-4525-BD57-0FCA3ECC6005}"/>
                </a:ext>
              </a:extLst>
            </p:cNvPr>
            <p:cNvPicPr>
              <a:picLocks noChangeAspect="1"/>
            </p:cNvPicPr>
            <p:nvPr/>
          </p:nvPicPr>
          <p:blipFill rotWithShape="1">
            <a:blip r:embed="rId2">
              <a:extLst>
                <a:ext uri="{28A0092B-C50C-407E-A947-70E740481C1C}">
                  <a14:useLocalDpi xmlns:a14="http://schemas.microsoft.com/office/drawing/2010/main" val="0"/>
                </a:ext>
              </a:extLst>
            </a:blip>
            <a:srcRect l="29813" r="47813" b="23786"/>
            <a:stretch/>
          </p:blipFill>
          <p:spPr>
            <a:xfrm>
              <a:off x="6616931" y="189279"/>
              <a:ext cx="2028306" cy="3607502"/>
            </a:xfrm>
            <a:prstGeom prst="rect">
              <a:avLst/>
            </a:prstGeom>
          </p:spPr>
        </p:pic>
        <p:sp>
          <p:nvSpPr>
            <p:cNvPr id="17" name="TextBox 16">
              <a:extLst>
                <a:ext uri="{FF2B5EF4-FFF2-40B4-BE49-F238E27FC236}">
                  <a16:creationId xmlns:a16="http://schemas.microsoft.com/office/drawing/2014/main" xmlns="" id="{12AF80C1-23A5-4D75-96B4-FEE41F33FC2B}"/>
                </a:ext>
              </a:extLst>
            </p:cNvPr>
            <p:cNvSpPr txBox="1"/>
            <p:nvPr/>
          </p:nvSpPr>
          <p:spPr>
            <a:xfrm>
              <a:off x="6521294" y="3791615"/>
              <a:ext cx="3001226" cy="268849"/>
            </a:xfrm>
            <a:prstGeom prst="rect">
              <a:avLst/>
            </a:prstGeom>
            <a:noFill/>
          </p:spPr>
          <p:txBody>
            <a:bodyPr wrap="square" rtlCol="0">
              <a:spAutoFit/>
            </a:bodyPr>
            <a:lstStyle/>
            <a:p>
              <a:r>
                <a:rPr lang="pt-BR" sz="1600" dirty="0"/>
                <a:t>RG/M  HMG/M  RG/T HMG/T </a:t>
              </a:r>
            </a:p>
          </p:txBody>
        </p:sp>
      </p:grpSp>
      <p:sp>
        <p:nvSpPr>
          <p:cNvPr id="20" name="Rectangle 19">
            <a:extLst>
              <a:ext uri="{FF2B5EF4-FFF2-40B4-BE49-F238E27FC236}">
                <a16:creationId xmlns:a16="http://schemas.microsoft.com/office/drawing/2014/main" xmlns="" id="{9C8CE235-A660-4AA6-85DE-86AE0CD289B2}"/>
              </a:ext>
            </a:extLst>
          </p:cNvPr>
          <p:cNvSpPr/>
          <p:nvPr/>
        </p:nvSpPr>
        <p:spPr>
          <a:xfrm>
            <a:off x="6343208" y="1416616"/>
            <a:ext cx="1209044" cy="45306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pt-BR" sz="1620"/>
          </a:p>
        </p:txBody>
      </p:sp>
      <p:sp>
        <p:nvSpPr>
          <p:cNvPr id="21" name="Rectangle 20">
            <a:extLst>
              <a:ext uri="{FF2B5EF4-FFF2-40B4-BE49-F238E27FC236}">
                <a16:creationId xmlns:a16="http://schemas.microsoft.com/office/drawing/2014/main" xmlns="" id="{DE198752-1882-49AC-85A0-8EAA9973E595}"/>
              </a:ext>
            </a:extLst>
          </p:cNvPr>
          <p:cNvSpPr/>
          <p:nvPr/>
        </p:nvSpPr>
        <p:spPr>
          <a:xfrm>
            <a:off x="7662574" y="1398844"/>
            <a:ext cx="1209044" cy="45306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pt-BR" sz="1620"/>
          </a:p>
        </p:txBody>
      </p:sp>
      <p:sp>
        <p:nvSpPr>
          <p:cNvPr id="22" name="Rectangle 21">
            <a:extLst>
              <a:ext uri="{FF2B5EF4-FFF2-40B4-BE49-F238E27FC236}">
                <a16:creationId xmlns:a16="http://schemas.microsoft.com/office/drawing/2014/main" xmlns="" id="{CF40AD8E-A85A-4946-B2B1-33FA27D22E1A}"/>
              </a:ext>
            </a:extLst>
          </p:cNvPr>
          <p:cNvSpPr/>
          <p:nvPr/>
        </p:nvSpPr>
        <p:spPr>
          <a:xfrm>
            <a:off x="6286860" y="1458205"/>
            <a:ext cx="611042" cy="45306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pt-BR" sz="1620"/>
          </a:p>
        </p:txBody>
      </p:sp>
      <p:sp>
        <p:nvSpPr>
          <p:cNvPr id="23" name="Rectangle 22">
            <a:extLst>
              <a:ext uri="{FF2B5EF4-FFF2-40B4-BE49-F238E27FC236}">
                <a16:creationId xmlns:a16="http://schemas.microsoft.com/office/drawing/2014/main" xmlns="" id="{F2ECAD2E-B878-4674-8ECC-95084E618159}"/>
              </a:ext>
            </a:extLst>
          </p:cNvPr>
          <p:cNvSpPr/>
          <p:nvPr/>
        </p:nvSpPr>
        <p:spPr>
          <a:xfrm>
            <a:off x="6964560" y="1478942"/>
            <a:ext cx="611042" cy="45306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pt-BR" sz="1620"/>
          </a:p>
        </p:txBody>
      </p:sp>
      <p:sp>
        <p:nvSpPr>
          <p:cNvPr id="24" name="Rectangle 23">
            <a:extLst>
              <a:ext uri="{FF2B5EF4-FFF2-40B4-BE49-F238E27FC236}">
                <a16:creationId xmlns:a16="http://schemas.microsoft.com/office/drawing/2014/main" xmlns="" id="{8EBDF878-9CD3-4D68-8A98-B6FB1ABF57C4}"/>
              </a:ext>
            </a:extLst>
          </p:cNvPr>
          <p:cNvSpPr/>
          <p:nvPr/>
        </p:nvSpPr>
        <p:spPr>
          <a:xfrm>
            <a:off x="7611882" y="1479634"/>
            <a:ext cx="611042" cy="45306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pt-BR" sz="1620"/>
          </a:p>
        </p:txBody>
      </p:sp>
      <p:sp>
        <p:nvSpPr>
          <p:cNvPr id="25" name="Rectangle 24">
            <a:extLst>
              <a:ext uri="{FF2B5EF4-FFF2-40B4-BE49-F238E27FC236}">
                <a16:creationId xmlns:a16="http://schemas.microsoft.com/office/drawing/2014/main" xmlns="" id="{CEF8398B-A8BD-4B55-91F0-279C07B0EDD1}"/>
              </a:ext>
            </a:extLst>
          </p:cNvPr>
          <p:cNvSpPr/>
          <p:nvPr/>
        </p:nvSpPr>
        <p:spPr>
          <a:xfrm>
            <a:off x="8256359" y="1479634"/>
            <a:ext cx="611042" cy="45306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pt-BR" sz="1620"/>
          </a:p>
        </p:txBody>
      </p:sp>
      <p:sp>
        <p:nvSpPr>
          <p:cNvPr id="28" name="TextBox 27">
            <a:extLst>
              <a:ext uri="{FF2B5EF4-FFF2-40B4-BE49-F238E27FC236}">
                <a16:creationId xmlns:a16="http://schemas.microsoft.com/office/drawing/2014/main" xmlns="" id="{BFD6EBED-9485-4106-B313-27EE384A4FFD}"/>
              </a:ext>
            </a:extLst>
          </p:cNvPr>
          <p:cNvSpPr txBox="1"/>
          <p:nvPr/>
        </p:nvSpPr>
        <p:spPr>
          <a:xfrm>
            <a:off x="1817615" y="1028282"/>
            <a:ext cx="966002" cy="341632"/>
          </a:xfrm>
          <a:prstGeom prst="rect">
            <a:avLst/>
          </a:prstGeom>
          <a:noFill/>
        </p:spPr>
        <p:txBody>
          <a:bodyPr wrap="square" rtlCol="0">
            <a:spAutoFit/>
          </a:bodyPr>
          <a:lstStyle/>
          <a:p>
            <a:r>
              <a:rPr lang="pt-BR" sz="1620" b="1" dirty="0"/>
              <a:t>0  </a:t>
            </a:r>
            <a:r>
              <a:rPr lang="pt-BR" sz="1620" b="1" dirty="0" err="1"/>
              <a:t>days</a:t>
            </a:r>
            <a:endParaRPr lang="pt-BR" sz="1620" b="1" dirty="0"/>
          </a:p>
        </p:txBody>
      </p:sp>
      <p:sp>
        <p:nvSpPr>
          <p:cNvPr id="29" name="TextBox 28">
            <a:extLst>
              <a:ext uri="{FF2B5EF4-FFF2-40B4-BE49-F238E27FC236}">
                <a16:creationId xmlns:a16="http://schemas.microsoft.com/office/drawing/2014/main" xmlns="" id="{4275043D-7E52-4B58-B28C-476C72ADE90D}"/>
              </a:ext>
            </a:extLst>
          </p:cNvPr>
          <p:cNvSpPr txBox="1"/>
          <p:nvPr/>
        </p:nvSpPr>
        <p:spPr>
          <a:xfrm>
            <a:off x="7128879" y="1013994"/>
            <a:ext cx="1286125" cy="341632"/>
          </a:xfrm>
          <a:prstGeom prst="rect">
            <a:avLst/>
          </a:prstGeom>
          <a:noFill/>
        </p:spPr>
        <p:txBody>
          <a:bodyPr wrap="square" rtlCol="0">
            <a:spAutoFit/>
          </a:bodyPr>
          <a:lstStyle/>
          <a:p>
            <a:r>
              <a:rPr lang="pt-BR" sz="1620" b="1" dirty="0"/>
              <a:t>120  </a:t>
            </a:r>
            <a:r>
              <a:rPr lang="pt-BR" sz="1620" b="1" dirty="0" err="1"/>
              <a:t>days</a:t>
            </a:r>
            <a:endParaRPr lang="pt-BR" sz="1620" b="1" dirty="0"/>
          </a:p>
        </p:txBody>
      </p:sp>
      <p:sp>
        <p:nvSpPr>
          <p:cNvPr id="30" name="TextBox 29">
            <a:extLst>
              <a:ext uri="{FF2B5EF4-FFF2-40B4-BE49-F238E27FC236}">
                <a16:creationId xmlns:a16="http://schemas.microsoft.com/office/drawing/2014/main" xmlns="" id="{E15B3514-BCD9-4654-BC94-350B0054F92B}"/>
              </a:ext>
            </a:extLst>
          </p:cNvPr>
          <p:cNvSpPr txBox="1"/>
          <p:nvPr/>
        </p:nvSpPr>
        <p:spPr>
          <a:xfrm>
            <a:off x="8998583" y="6516368"/>
            <a:ext cx="2051519" cy="341632"/>
          </a:xfrm>
          <a:prstGeom prst="rect">
            <a:avLst/>
          </a:prstGeom>
          <a:noFill/>
        </p:spPr>
        <p:txBody>
          <a:bodyPr wrap="square" rtlCol="0">
            <a:spAutoFit/>
          </a:bodyPr>
          <a:lstStyle/>
          <a:p>
            <a:r>
              <a:rPr lang="pt-BR" sz="1620" dirty="0"/>
              <a:t>Estrada et al., 2019.</a:t>
            </a:r>
          </a:p>
        </p:txBody>
      </p:sp>
      <p:pic>
        <p:nvPicPr>
          <p:cNvPr id="31" name="Picture 30" descr="A picture containing stationary, writing implement&#10;&#10;Description automatically generated">
            <a:extLst>
              <a:ext uri="{FF2B5EF4-FFF2-40B4-BE49-F238E27FC236}">
                <a16:creationId xmlns:a16="http://schemas.microsoft.com/office/drawing/2014/main" xmlns="" id="{8B0D33DB-848F-4926-BEC5-3B528863D088}"/>
              </a:ext>
            </a:extLst>
          </p:cNvPr>
          <p:cNvPicPr>
            <a:picLocks noChangeAspect="1"/>
          </p:cNvPicPr>
          <p:nvPr/>
        </p:nvPicPr>
        <p:blipFill rotWithShape="1">
          <a:blip r:embed="rId2">
            <a:extLst>
              <a:ext uri="{28A0092B-C50C-407E-A947-70E740481C1C}">
                <a14:useLocalDpi xmlns:a14="http://schemas.microsoft.com/office/drawing/2010/main" val="0"/>
              </a:ext>
            </a:extLst>
          </a:blip>
          <a:srcRect t="88960"/>
          <a:stretch/>
        </p:blipFill>
        <p:spPr>
          <a:xfrm>
            <a:off x="676264" y="433420"/>
            <a:ext cx="8191136" cy="620384"/>
          </a:xfrm>
          <a:prstGeom prst="rect">
            <a:avLst/>
          </a:prstGeom>
        </p:spPr>
      </p:pic>
    </p:spTree>
    <p:extLst>
      <p:ext uri="{BB962C8B-B14F-4D97-AF65-F5344CB8AC3E}">
        <p14:creationId xmlns:p14="http://schemas.microsoft.com/office/powerpoint/2010/main" val="197590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4"/>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6"/>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4" grpId="0"/>
      <p:bldP spid="14" grpId="1"/>
      <p:bldP spid="11" grpId="0" animBg="1"/>
      <p:bldP spid="11" grpId="1" animBg="1"/>
      <p:bldP spid="12" grpId="0" animBg="1"/>
      <p:bldP spid="12" grpId="1" animBg="1"/>
      <p:bldP spid="13" grpId="0"/>
      <p:bldP spid="13" grpId="1"/>
      <p:bldP spid="15" grpId="0" animBg="1"/>
      <p:bldP spid="15" grpId="1" animBg="1"/>
      <p:bldP spid="26" grpId="0" animBg="1"/>
      <p:bldP spid="26" grpId="1" animBg="1"/>
      <p:bldP spid="27" grpId="0" animBg="1"/>
      <p:bldP spid="27" grpId="1" animBg="1"/>
      <p:bldP spid="16" grpId="0" animBg="1"/>
      <p:bldP spid="16"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a:extLst>
              <a:ext uri="{FF2B5EF4-FFF2-40B4-BE49-F238E27FC236}">
                <a16:creationId xmlns:a16="http://schemas.microsoft.com/office/drawing/2014/main" xmlns="" id="{47463F57-0956-4BDD-867B-8E6FF30411E2}"/>
              </a:ext>
            </a:extLst>
          </p:cNvPr>
          <p:cNvGrpSpPr/>
          <p:nvPr/>
        </p:nvGrpSpPr>
        <p:grpSpPr>
          <a:xfrm>
            <a:off x="2" y="15436"/>
            <a:ext cx="10972799" cy="838200"/>
            <a:chOff x="36004" y="626326"/>
            <a:chExt cx="9143999" cy="838200"/>
          </a:xfrm>
        </p:grpSpPr>
        <p:sp>
          <p:nvSpPr>
            <p:cNvPr id="16" name="Retângulo 5">
              <a:extLst>
                <a:ext uri="{FF2B5EF4-FFF2-40B4-BE49-F238E27FC236}">
                  <a16:creationId xmlns:a16="http://schemas.microsoft.com/office/drawing/2014/main" xmlns="" id="{6F05E40A-8FA8-4E7B-84E2-93B6E1C1F4DC}"/>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7" name="Imagem 8" descr="logo-esalq.gif">
              <a:extLst>
                <a:ext uri="{FF2B5EF4-FFF2-40B4-BE49-F238E27FC236}">
                  <a16:creationId xmlns:a16="http://schemas.microsoft.com/office/drawing/2014/main" xmlns="" id="{A30688BA-8532-46EB-AF72-EDA1B9BCE1D3}"/>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2" descr="C:\Users\Joao Daniel\Downloads\QCF_USA.jpg">
              <a:extLst>
                <a:ext uri="{FF2B5EF4-FFF2-40B4-BE49-F238E27FC236}">
                  <a16:creationId xmlns:a16="http://schemas.microsoft.com/office/drawing/2014/main" xmlns="" id="{F86CB15C-6859-4E8B-B6FC-C5F9BE6FC649}"/>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4" name="Content Placeholder 3"/>
          <p:cNvSpPr>
            <a:spLocks noGrp="1"/>
          </p:cNvSpPr>
          <p:nvPr>
            <p:ph sz="half" idx="1"/>
          </p:nvPr>
        </p:nvSpPr>
        <p:spPr>
          <a:xfrm>
            <a:off x="-69937" y="1719810"/>
            <a:ext cx="5698003" cy="5257800"/>
          </a:xfrm>
        </p:spPr>
        <p:txBody>
          <a:bodyPr>
            <a:normAutofit/>
          </a:bodyPr>
          <a:lstStyle/>
          <a:p>
            <a:endParaRPr lang="pt-BR" dirty="0">
              <a:latin typeface="Calibri" panose="020F0502020204030204" pitchFamily="34" charset="0"/>
              <a:cs typeface="Calibri" panose="020F0502020204030204" pitchFamily="34" charset="0"/>
            </a:endParaRPr>
          </a:p>
          <a:p>
            <a:pPr marL="914400" lvl="2" indent="0">
              <a:buNone/>
            </a:pPr>
            <a:endParaRPr lang="pt-BR" dirty="0">
              <a:latin typeface="Calibri" panose="020F0502020204030204" pitchFamily="34" charset="0"/>
              <a:cs typeface="Calibri" panose="020F0502020204030204" pitchFamily="34" charset="0"/>
            </a:endParaRPr>
          </a:p>
          <a:p>
            <a:pPr marL="914400" lvl="2" indent="0">
              <a:buNone/>
            </a:pPr>
            <a:endParaRPr lang="pt-BR" dirty="0">
              <a:latin typeface="Calibri" panose="020F0502020204030204" pitchFamily="34" charset="0"/>
              <a:cs typeface="Calibri" panose="020F0502020204030204" pitchFamily="34" charset="0"/>
            </a:endParaRPr>
          </a:p>
          <a:p>
            <a:pPr marL="914400" lvl="2" indent="0">
              <a:buNone/>
            </a:pPr>
            <a:endParaRPr lang="pt-BR" dirty="0">
              <a:latin typeface="Calibri" panose="020F0502020204030204" pitchFamily="34" charset="0"/>
              <a:cs typeface="Calibri" panose="020F0502020204030204" pitchFamily="34" charset="0"/>
            </a:endParaRPr>
          </a:p>
          <a:p>
            <a:pPr marL="914400" lvl="2" indent="0">
              <a:buNone/>
            </a:pPr>
            <a:endParaRPr lang="pt-BR" dirty="0">
              <a:latin typeface="Calibri" panose="020F0502020204030204" pitchFamily="34" charset="0"/>
              <a:cs typeface="Calibri" panose="020F0502020204030204" pitchFamily="34" charset="0"/>
            </a:endParaRPr>
          </a:p>
          <a:p>
            <a:pPr marL="914400" lvl="2" indent="0">
              <a:buNone/>
            </a:pPr>
            <a:endParaRPr lang="pt-BR" dirty="0">
              <a:latin typeface="Calibri" panose="020F0502020204030204" pitchFamily="34" charset="0"/>
              <a:cs typeface="Calibri" panose="020F0502020204030204" pitchFamily="34" charset="0"/>
            </a:endParaRPr>
          </a:p>
          <a:p>
            <a:pPr lvl="1"/>
            <a:endParaRPr lang="pt-BR" dirty="0">
              <a:latin typeface="Calibri" panose="020F0502020204030204" pitchFamily="34" charset="0"/>
              <a:cs typeface="Calibri" panose="020F0502020204030204" pitchFamily="34" charset="0"/>
            </a:endParaRPr>
          </a:p>
          <a:p>
            <a:pPr lvl="1"/>
            <a:endParaRPr lang="pt-BR" dirty="0">
              <a:latin typeface="Calibri" panose="020F0502020204030204" pitchFamily="34" charset="0"/>
              <a:cs typeface="Calibri" panose="020F0502020204030204" pitchFamily="34" charset="0"/>
            </a:endParaRPr>
          </a:p>
          <a:p>
            <a:pPr lvl="1"/>
            <a:endParaRPr lang="pt-BR" dirty="0">
              <a:latin typeface="Calibri" panose="020F0502020204030204" pitchFamily="34" charset="0"/>
              <a:cs typeface="Calibri" panose="020F0502020204030204" pitchFamily="34" charset="0"/>
            </a:endParaRPr>
          </a:p>
          <a:p>
            <a:pPr lvl="1"/>
            <a:endParaRPr lang="pt-BR" dirty="0">
              <a:latin typeface="Calibri" panose="020F0502020204030204" pitchFamily="34" charset="0"/>
              <a:cs typeface="Calibri" panose="020F0502020204030204" pitchFamily="34" charset="0"/>
            </a:endParaRPr>
          </a:p>
          <a:p>
            <a:pPr marL="457200" lvl="1" indent="0">
              <a:buNone/>
            </a:pPr>
            <a:endParaRPr lang="pt-BR" dirty="0">
              <a:latin typeface="Calibri" panose="020F0502020204030204" pitchFamily="34" charset="0"/>
              <a:cs typeface="Calibri" panose="020F0502020204030204" pitchFamily="34" charset="0"/>
            </a:endParaRPr>
          </a:p>
        </p:txBody>
      </p:sp>
      <p:sp>
        <p:nvSpPr>
          <p:cNvPr id="6" name="Content Placeholder 5"/>
          <p:cNvSpPr>
            <a:spLocks noGrp="1"/>
          </p:cNvSpPr>
          <p:nvPr>
            <p:ph sz="half" idx="2"/>
          </p:nvPr>
        </p:nvSpPr>
        <p:spPr>
          <a:xfrm>
            <a:off x="5225074" y="1093756"/>
            <a:ext cx="5414670" cy="4525963"/>
          </a:xfrm>
        </p:spPr>
        <p:txBody>
          <a:bodyPr>
            <a:normAutofit/>
          </a:bodyPr>
          <a:lstStyle/>
          <a:p>
            <a:pPr marL="457200" lvl="1" indent="0" algn="ctr">
              <a:buNone/>
            </a:pPr>
            <a:r>
              <a:rPr lang="pt-BR" sz="2800" dirty="0" err="1">
                <a:latin typeface="Calibri" panose="020F0502020204030204" pitchFamily="34" charset="0"/>
                <a:cs typeface="Calibri" panose="020F0502020204030204" pitchFamily="34" charset="0"/>
              </a:rPr>
              <a:t>Spore-forming</a:t>
            </a:r>
            <a:r>
              <a:rPr lang="pt-BR" sz="2800" dirty="0">
                <a:latin typeface="Calibri" panose="020F0502020204030204" pitchFamily="34" charset="0"/>
                <a:cs typeface="Calibri" panose="020F0502020204030204" pitchFamily="34" charset="0"/>
              </a:rPr>
              <a:t> </a:t>
            </a:r>
            <a:r>
              <a:rPr lang="pt-BR" sz="2800" dirty="0" err="1">
                <a:latin typeface="Calibri" panose="020F0502020204030204" pitchFamily="34" charset="0"/>
                <a:cs typeface="Calibri" panose="020F0502020204030204" pitchFamily="34" charset="0"/>
              </a:rPr>
              <a:t>microorganisms</a:t>
            </a:r>
            <a:r>
              <a:rPr lang="pt-BR" sz="2800" dirty="0">
                <a:latin typeface="Calibri" panose="020F0502020204030204" pitchFamily="34" charset="0"/>
                <a:cs typeface="Calibri" panose="020F0502020204030204" pitchFamily="34" charset="0"/>
              </a:rPr>
              <a:t> </a:t>
            </a:r>
          </a:p>
          <a:p>
            <a:pPr marL="457200" lvl="1" indent="0" algn="ctr">
              <a:buNone/>
            </a:pPr>
            <a:endParaRPr lang="pt-BR" sz="2800" dirty="0">
              <a:latin typeface="Calibri" panose="020F0502020204030204" pitchFamily="34" charset="0"/>
              <a:cs typeface="Calibri" panose="020F0502020204030204" pitchFamily="34" charset="0"/>
            </a:endParaRPr>
          </a:p>
          <a:p>
            <a:pPr lvl="1"/>
            <a:r>
              <a:rPr lang="pt-BR" sz="2400" dirty="0" err="1">
                <a:latin typeface="Calibri" panose="020F0502020204030204" pitchFamily="34" charset="0"/>
                <a:cs typeface="Calibri" panose="020F0502020204030204" pitchFamily="34" charset="0"/>
              </a:rPr>
              <a:t>Survive</a:t>
            </a:r>
            <a:r>
              <a:rPr lang="pt-BR" sz="2400" dirty="0">
                <a:latin typeface="Calibri" panose="020F0502020204030204" pitchFamily="34" charset="0"/>
                <a:cs typeface="Calibri" panose="020F0502020204030204" pitchFamily="34" charset="0"/>
              </a:rPr>
              <a:t> for </a:t>
            </a:r>
            <a:r>
              <a:rPr lang="pt-BR" sz="2400" dirty="0" err="1">
                <a:latin typeface="Calibri" panose="020F0502020204030204" pitchFamily="34" charset="0"/>
                <a:cs typeface="Calibri" panose="020F0502020204030204" pitchFamily="34" charset="0"/>
              </a:rPr>
              <a:t>long</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periods</a:t>
            </a:r>
            <a:r>
              <a:rPr lang="pt-BR" sz="2400" dirty="0">
                <a:latin typeface="Calibri" panose="020F0502020204030204" pitchFamily="34" charset="0"/>
                <a:cs typeface="Calibri" panose="020F0502020204030204" pitchFamily="34" charset="0"/>
              </a:rPr>
              <a:t> in </a:t>
            </a:r>
            <a:r>
              <a:rPr lang="pt-BR" sz="2400" dirty="0" err="1">
                <a:latin typeface="Calibri" panose="020F0502020204030204" pitchFamily="34" charset="0"/>
                <a:cs typeface="Calibri" panose="020F0502020204030204" pitchFamily="34" charset="0"/>
              </a:rPr>
              <a:t>dry</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soil</a:t>
            </a:r>
            <a:r>
              <a:rPr lang="pt-BR" sz="2400" dirty="0">
                <a:latin typeface="Calibri" panose="020F0502020204030204" pitchFamily="34" charset="0"/>
                <a:cs typeface="Calibri" panose="020F0502020204030204" pitchFamily="34" charset="0"/>
              </a:rPr>
              <a:t> (Chen; Alexander, 1973)</a:t>
            </a:r>
          </a:p>
          <a:p>
            <a:pPr lvl="1"/>
            <a:r>
              <a:rPr lang="pt-BR" sz="2400" dirty="0" err="1">
                <a:latin typeface="Calibri" panose="020F0502020204030204" pitchFamily="34" charset="0"/>
                <a:cs typeface="Calibri" panose="020F0502020204030204" pitchFamily="34" charset="0"/>
              </a:rPr>
              <a:t>Protection</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against</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many</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environmental</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stressors</a:t>
            </a:r>
            <a:r>
              <a:rPr lang="pt-BR" sz="2400" dirty="0">
                <a:latin typeface="Calibri" panose="020F0502020204030204" pitchFamily="34" charset="0"/>
                <a:cs typeface="Calibri" panose="020F0502020204030204" pitchFamily="34" charset="0"/>
              </a:rPr>
              <a:t> (Griffiths; Philippot, 2013)</a:t>
            </a:r>
            <a:endParaRPr lang="pt-BR" sz="2400" u="sng" dirty="0">
              <a:latin typeface="Calibri" panose="020F0502020204030204" pitchFamily="34" charset="0"/>
              <a:cs typeface="Calibri" panose="020F0502020204030204" pitchFamily="34" charset="0"/>
            </a:endParaRPr>
          </a:p>
          <a:p>
            <a:pPr lvl="2" algn="ctr"/>
            <a:endParaRPr lang="pt-BR" dirty="0">
              <a:latin typeface="Calibri" panose="020F0502020204030204" pitchFamily="34" charset="0"/>
              <a:cs typeface="Calibri" panose="020F0502020204030204" pitchFamily="34" charset="0"/>
            </a:endParaRPr>
          </a:p>
          <a:p>
            <a:pPr algn="ctr"/>
            <a:endParaRPr lang="pt-BR" dirty="0">
              <a:latin typeface="Calibri" panose="020F0502020204030204" pitchFamily="34" charset="0"/>
              <a:cs typeface="Calibri" panose="020F0502020204030204" pitchFamily="34" charset="0"/>
            </a:endParaRPr>
          </a:p>
        </p:txBody>
      </p:sp>
      <p:graphicFrame>
        <p:nvGraphicFramePr>
          <p:cNvPr id="21" name="Chart 20"/>
          <p:cNvGraphicFramePr>
            <a:graphicFrameLocks/>
          </p:cNvGraphicFramePr>
          <p:nvPr>
            <p:extLst>
              <p:ext uri="{D42A27DB-BD31-4B8C-83A1-F6EECF244321}">
                <p14:modId xmlns:p14="http://schemas.microsoft.com/office/powerpoint/2010/main" val="2817530719"/>
              </p:ext>
            </p:extLst>
          </p:nvPr>
        </p:nvGraphicFramePr>
        <p:xfrm>
          <a:off x="189133" y="1736557"/>
          <a:ext cx="5414670" cy="3240360"/>
        </p:xfrm>
        <a:graphic>
          <a:graphicData uri="http://schemas.openxmlformats.org/drawingml/2006/chart">
            <c:chart xmlns:c="http://schemas.openxmlformats.org/drawingml/2006/chart" xmlns:r="http://schemas.openxmlformats.org/officeDocument/2006/relationships" r:id="rId5"/>
          </a:graphicData>
        </a:graphic>
      </p:graphicFrame>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38060" t="10510" r="11492" b="78980"/>
          <a:stretch/>
        </p:blipFill>
        <p:spPr>
          <a:xfrm>
            <a:off x="1473579" y="1903740"/>
            <a:ext cx="2610970" cy="288309"/>
          </a:xfrm>
          <a:prstGeom prst="rect">
            <a:avLst/>
          </a:prstGeom>
        </p:spPr>
      </p:pic>
      <p:sp>
        <p:nvSpPr>
          <p:cNvPr id="3" name="TextBox 2"/>
          <p:cNvSpPr txBox="1"/>
          <p:nvPr/>
        </p:nvSpPr>
        <p:spPr>
          <a:xfrm>
            <a:off x="1271292" y="5196761"/>
            <a:ext cx="4173394" cy="646331"/>
          </a:xfrm>
          <a:prstGeom prst="rect">
            <a:avLst/>
          </a:prstGeom>
          <a:noFill/>
          <a:ln w="28575">
            <a:solidFill>
              <a:srgbClr val="FF0000"/>
            </a:solidFill>
          </a:ln>
        </p:spPr>
        <p:txBody>
          <a:bodyPr wrap="square" rtlCol="0">
            <a:spAutoFit/>
          </a:bodyPr>
          <a:lstStyle/>
          <a:p>
            <a:pPr algn="ctr"/>
            <a:r>
              <a:rPr lang="pt-BR" b="1" dirty="0" err="1">
                <a:latin typeface="Calibri" panose="020F0502020204030204" pitchFamily="34" charset="0"/>
                <a:cs typeface="Calibri" panose="020F0502020204030204" pitchFamily="34" charset="0"/>
              </a:rPr>
              <a:t>Higher</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Firmicuts</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with</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the</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advance</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of</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maturity</a:t>
            </a:r>
            <a:endParaRPr lang="pt-BR" b="1" dirty="0">
              <a:latin typeface="Calibri" panose="020F0502020204030204" pitchFamily="34" charset="0"/>
              <a:cs typeface="Calibri" panose="020F0502020204030204" pitchFamily="34" charset="0"/>
            </a:endParaRPr>
          </a:p>
        </p:txBody>
      </p:sp>
      <p:sp>
        <p:nvSpPr>
          <p:cNvPr id="22" name="TextBox 21"/>
          <p:cNvSpPr txBox="1"/>
          <p:nvPr/>
        </p:nvSpPr>
        <p:spPr>
          <a:xfrm>
            <a:off x="1271292" y="6184685"/>
            <a:ext cx="4173394" cy="369332"/>
          </a:xfrm>
          <a:prstGeom prst="rect">
            <a:avLst/>
          </a:prstGeom>
          <a:noFill/>
          <a:ln w="28575">
            <a:solidFill>
              <a:srgbClr val="FF0000"/>
            </a:solidFill>
          </a:ln>
        </p:spPr>
        <p:txBody>
          <a:bodyPr wrap="square" rtlCol="0">
            <a:spAutoFit/>
          </a:bodyPr>
          <a:lstStyle/>
          <a:p>
            <a:pPr algn="ctr"/>
            <a:r>
              <a:rPr lang="pt-BR" b="1" dirty="0" err="1">
                <a:latin typeface="Calibri" panose="020F0502020204030204" pitchFamily="34" charset="0"/>
                <a:cs typeface="Calibri" panose="020F0502020204030204" pitchFamily="34" charset="0"/>
              </a:rPr>
              <a:t>Aw</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and</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osmotic</a:t>
            </a:r>
            <a:r>
              <a:rPr lang="pt-BR" b="1" dirty="0">
                <a:latin typeface="Calibri" panose="020F0502020204030204" pitchFamily="34" charset="0"/>
                <a:cs typeface="Calibri" panose="020F0502020204030204" pitchFamily="34" charset="0"/>
              </a:rPr>
              <a:t> </a:t>
            </a:r>
            <a:r>
              <a:rPr lang="pt-BR" b="1" dirty="0" err="1">
                <a:latin typeface="Calibri" panose="020F0502020204030204" pitchFamily="34" charset="0"/>
                <a:cs typeface="Calibri" panose="020F0502020204030204" pitchFamily="34" charset="0"/>
              </a:rPr>
              <a:t>pressure</a:t>
            </a:r>
            <a:endParaRPr lang="pt-BR" b="1" dirty="0">
              <a:latin typeface="Calibri" panose="020F0502020204030204" pitchFamily="34" charset="0"/>
              <a:cs typeface="Calibri" panose="020F0502020204030204" pitchFamily="34" charset="0"/>
            </a:endParaRPr>
          </a:p>
        </p:txBody>
      </p:sp>
      <p:sp>
        <p:nvSpPr>
          <p:cNvPr id="19" name="Título 1">
            <a:extLst>
              <a:ext uri="{FF2B5EF4-FFF2-40B4-BE49-F238E27FC236}">
                <a16:creationId xmlns:a16="http://schemas.microsoft.com/office/drawing/2014/main" xmlns="" id="{391A0127-D003-4EDC-8380-07D351C68D6F}"/>
              </a:ext>
            </a:extLst>
          </p:cNvPr>
          <p:cNvSpPr txBox="1">
            <a:spLocks/>
          </p:cNvSpPr>
          <p:nvPr/>
        </p:nvSpPr>
        <p:spPr>
          <a:xfrm>
            <a:off x="176388" y="-51005"/>
            <a:ext cx="10620024" cy="993215"/>
          </a:xfrm>
          <a:prstGeom prst="rect">
            <a:avLst/>
          </a:prstGeom>
          <a:ln>
            <a:solidFill>
              <a:srgbClr val="FFFFFF"/>
            </a:solidFill>
          </a:ln>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3600" dirty="0" err="1">
                <a:solidFill>
                  <a:schemeClr val="bg1"/>
                </a:solidFill>
                <a:latin typeface="Calibri" panose="020F0502020204030204" pitchFamily="34" charset="0"/>
              </a:rPr>
              <a:t>Reconstituted</a:t>
            </a:r>
            <a:r>
              <a:rPr lang="pt-BR" sz="3600" dirty="0">
                <a:solidFill>
                  <a:schemeClr val="bg1"/>
                </a:solidFill>
                <a:latin typeface="Calibri" panose="020F0502020204030204" pitchFamily="34" charset="0"/>
              </a:rPr>
              <a:t> </a:t>
            </a:r>
            <a:r>
              <a:rPr lang="pt-BR" sz="3600" dirty="0" err="1">
                <a:solidFill>
                  <a:schemeClr val="bg1"/>
                </a:solidFill>
                <a:latin typeface="Calibri" panose="020F0502020204030204" pitchFamily="34" charset="0"/>
              </a:rPr>
              <a:t>grain</a:t>
            </a:r>
            <a:r>
              <a:rPr lang="pt-BR" sz="3600" dirty="0">
                <a:solidFill>
                  <a:schemeClr val="bg1"/>
                </a:solidFill>
                <a:latin typeface="Calibri" panose="020F0502020204030204" pitchFamily="34" charset="0"/>
              </a:rPr>
              <a:t> </a:t>
            </a:r>
            <a:r>
              <a:rPr lang="pt-BR" sz="3600" dirty="0" err="1">
                <a:solidFill>
                  <a:schemeClr val="bg1"/>
                </a:solidFill>
                <a:latin typeface="Calibri" panose="020F0502020204030204" pitchFamily="34" charset="0"/>
              </a:rPr>
              <a:t>silage</a:t>
            </a:r>
            <a:r>
              <a:rPr lang="pt-BR" sz="3600" dirty="0">
                <a:solidFill>
                  <a:schemeClr val="bg1"/>
                </a:solidFill>
                <a:latin typeface="Calibri" panose="020F0502020204030204" pitchFamily="34" charset="0"/>
              </a:rPr>
              <a:t> </a:t>
            </a:r>
            <a:r>
              <a:rPr lang="pt-BR" sz="3600" i="1" dirty="0" err="1">
                <a:solidFill>
                  <a:schemeClr val="bg1"/>
                </a:solidFill>
                <a:latin typeface="Calibri" panose="020F0502020204030204" pitchFamily="34" charset="0"/>
              </a:rPr>
              <a:t>vs</a:t>
            </a:r>
            <a:r>
              <a:rPr lang="pt-BR" sz="3600" dirty="0">
                <a:solidFill>
                  <a:schemeClr val="bg1"/>
                </a:solidFill>
                <a:latin typeface="Calibri" panose="020F0502020204030204" pitchFamily="34" charset="0"/>
              </a:rPr>
              <a:t> HMG</a:t>
            </a:r>
          </a:p>
        </p:txBody>
      </p:sp>
      <p:sp>
        <p:nvSpPr>
          <p:cNvPr id="20" name="Rectangle 19">
            <a:extLst>
              <a:ext uri="{FF2B5EF4-FFF2-40B4-BE49-F238E27FC236}">
                <a16:creationId xmlns:a16="http://schemas.microsoft.com/office/drawing/2014/main" xmlns="" id="{4672CE1F-E70A-4877-8121-B94F11166DCC}"/>
              </a:ext>
            </a:extLst>
          </p:cNvPr>
          <p:cNvSpPr/>
          <p:nvPr/>
        </p:nvSpPr>
        <p:spPr>
          <a:xfrm>
            <a:off x="8494985" y="6323765"/>
            <a:ext cx="1903085" cy="369332"/>
          </a:xfrm>
          <a:prstGeom prst="rect">
            <a:avLst/>
          </a:prstGeom>
        </p:spPr>
        <p:txBody>
          <a:bodyPr wrap="none">
            <a:spAutoFit/>
          </a:bodyPr>
          <a:lstStyle/>
          <a:p>
            <a:r>
              <a:rPr lang="en-US" dirty="0"/>
              <a:t>Carvalho (</a:t>
            </a:r>
            <a:r>
              <a:rPr lang="en-US"/>
              <a:t>2014).</a:t>
            </a:r>
            <a:endParaRPr lang="pt-BR" dirty="0"/>
          </a:p>
        </p:txBody>
      </p:sp>
    </p:spTree>
    <p:extLst>
      <p:ext uri="{BB962C8B-B14F-4D97-AF65-F5344CB8AC3E}">
        <p14:creationId xmlns:p14="http://schemas.microsoft.com/office/powerpoint/2010/main" val="256250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1904" y="1124746"/>
            <a:ext cx="3600400" cy="5505475"/>
          </a:xfrm>
        </p:spPr>
        <p:txBody>
          <a:bodyPr>
            <a:normAutofit/>
          </a:bodyPr>
          <a:lstStyle/>
          <a:p>
            <a:pPr algn="just"/>
            <a:r>
              <a:rPr lang="pt-BR" sz="2800" dirty="0"/>
              <a:t>DGGE profile analysis</a:t>
            </a:r>
          </a:p>
          <a:p>
            <a:pPr marL="0" indent="0" algn="just">
              <a:buNone/>
            </a:pPr>
            <a:endParaRPr lang="pt-BR" sz="2800" dirty="0"/>
          </a:p>
          <a:p>
            <a:pPr algn="just"/>
            <a:r>
              <a:rPr lang="pt-BR" sz="2800" dirty="0"/>
              <a:t>Hybrid and plant maturity affects bacterial community distribution</a:t>
            </a:r>
          </a:p>
        </p:txBody>
      </p:sp>
      <p:grpSp>
        <p:nvGrpSpPr>
          <p:cNvPr id="20" name="Group 19"/>
          <p:cNvGrpSpPr/>
          <p:nvPr/>
        </p:nvGrpSpPr>
        <p:grpSpPr>
          <a:xfrm>
            <a:off x="4982346" y="836712"/>
            <a:ext cx="4994936" cy="5884942"/>
            <a:chOff x="2081220" y="-27385"/>
            <a:chExt cx="4780870" cy="7344817"/>
          </a:xfrm>
        </p:grpSpPr>
        <p:grpSp>
          <p:nvGrpSpPr>
            <p:cNvPr id="59" name="Group 58"/>
            <p:cNvGrpSpPr/>
            <p:nvPr/>
          </p:nvGrpSpPr>
          <p:grpSpPr>
            <a:xfrm>
              <a:off x="2081220" y="-27385"/>
              <a:ext cx="4564846" cy="2376265"/>
              <a:chOff x="2081220" y="1844823"/>
              <a:chExt cx="4564846" cy="2376265"/>
            </a:xfrm>
          </p:grpSpPr>
          <p:pic>
            <p:nvPicPr>
              <p:cNvPr id="60" name="Picture 3" descr="C:\Users\Paula\Documents\Dissertação arquivos\Dados DGGE\DGGE 0 dias\DGGE bactéria 0 dias 23-10-13.bmp"/>
              <p:cNvPicPr>
                <a:picLocks noChangeAspect="1" noChangeArrowheads="1"/>
              </p:cNvPicPr>
              <p:nvPr/>
            </p:nvPicPr>
            <p:blipFill rotWithShape="1">
              <a:blip r:embed="rId3">
                <a:extLst>
                  <a:ext uri="{28A0092B-C50C-407E-A947-70E740481C1C}">
                    <a14:useLocalDpi xmlns:a14="http://schemas.microsoft.com/office/drawing/2010/main" val="0"/>
                  </a:ext>
                </a:extLst>
              </a:blip>
              <a:srcRect l="18807" t="38711" r="22456" b="26512"/>
              <a:stretch/>
            </p:blipFill>
            <p:spPr bwMode="auto">
              <a:xfrm>
                <a:off x="2129051" y="2306472"/>
                <a:ext cx="4503761" cy="1914616"/>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p:cNvGrpSpPr/>
              <p:nvPr/>
            </p:nvGrpSpPr>
            <p:grpSpPr>
              <a:xfrm>
                <a:off x="2339752" y="1844823"/>
                <a:ext cx="4071261" cy="432049"/>
                <a:chOff x="2339752" y="692696"/>
                <a:chExt cx="4071261" cy="432049"/>
              </a:xfrm>
            </p:grpSpPr>
            <p:sp>
              <p:nvSpPr>
                <p:cNvPr id="64" name="Right Brace 63"/>
                <p:cNvSpPr/>
                <p:nvPr/>
              </p:nvSpPr>
              <p:spPr>
                <a:xfrm rot="16200000">
                  <a:off x="2519773" y="728699"/>
                  <a:ext cx="216025" cy="576066"/>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65" name="Right Brace 64"/>
                <p:cNvSpPr/>
                <p:nvPr/>
              </p:nvSpPr>
              <p:spPr>
                <a:xfrm rot="16200000">
                  <a:off x="3239850" y="728700"/>
                  <a:ext cx="216025" cy="576066"/>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66" name="Right Brace 65"/>
                <p:cNvSpPr/>
                <p:nvPr/>
              </p:nvSpPr>
              <p:spPr>
                <a:xfrm rot="16200000">
                  <a:off x="3887925" y="728700"/>
                  <a:ext cx="216025" cy="576066"/>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67" name="Right Brace 66"/>
                <p:cNvSpPr/>
                <p:nvPr/>
              </p:nvSpPr>
              <p:spPr>
                <a:xfrm rot="16200000">
                  <a:off x="4571999" y="692698"/>
                  <a:ext cx="216025" cy="648070"/>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68" name="Right Brace 67"/>
                <p:cNvSpPr/>
                <p:nvPr/>
              </p:nvSpPr>
              <p:spPr>
                <a:xfrm rot="16200000">
                  <a:off x="5256074" y="728700"/>
                  <a:ext cx="216025" cy="576066"/>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69" name="Right Brace 68"/>
                <p:cNvSpPr/>
                <p:nvPr/>
              </p:nvSpPr>
              <p:spPr>
                <a:xfrm rot="16200000">
                  <a:off x="5940152" y="692696"/>
                  <a:ext cx="216025" cy="648073"/>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70" name="TextBox 69"/>
                <p:cNvSpPr txBox="1"/>
                <p:nvPr/>
              </p:nvSpPr>
              <p:spPr>
                <a:xfrm>
                  <a:off x="2339752" y="692696"/>
                  <a:ext cx="594083"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PI-HA</a:t>
                  </a:r>
                </a:p>
              </p:txBody>
            </p:sp>
            <p:sp>
              <p:nvSpPr>
                <p:cNvPr id="71" name="TextBox 70"/>
                <p:cNvSpPr txBox="1"/>
                <p:nvPr/>
              </p:nvSpPr>
              <p:spPr>
                <a:xfrm>
                  <a:off x="4427984" y="692696"/>
                  <a:ext cx="586411"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PI-HB</a:t>
                  </a:r>
                </a:p>
              </p:txBody>
            </p:sp>
            <p:sp>
              <p:nvSpPr>
                <p:cNvPr id="72" name="TextBox 71"/>
                <p:cNvSpPr txBox="1"/>
                <p:nvPr/>
              </p:nvSpPr>
              <p:spPr>
                <a:xfrm>
                  <a:off x="3010277" y="692696"/>
                  <a:ext cx="667729"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GU-HA</a:t>
                  </a:r>
                </a:p>
              </p:txBody>
            </p:sp>
            <p:sp>
              <p:nvSpPr>
                <p:cNvPr id="73" name="TextBox 72"/>
                <p:cNvSpPr txBox="1"/>
                <p:nvPr/>
              </p:nvSpPr>
              <p:spPr>
                <a:xfrm>
                  <a:off x="5026501" y="692696"/>
                  <a:ext cx="660058"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GU-HB</a:t>
                  </a:r>
                </a:p>
              </p:txBody>
            </p:sp>
            <p:sp>
              <p:nvSpPr>
                <p:cNvPr id="74" name="TextBox 73"/>
                <p:cNvSpPr txBox="1"/>
                <p:nvPr/>
              </p:nvSpPr>
              <p:spPr>
                <a:xfrm>
                  <a:off x="3635896" y="692696"/>
                  <a:ext cx="749048"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GSR-HA</a:t>
                  </a:r>
                </a:p>
              </p:txBody>
            </p:sp>
            <p:sp>
              <p:nvSpPr>
                <p:cNvPr id="75" name="TextBox 74"/>
                <p:cNvSpPr txBox="1"/>
                <p:nvPr/>
              </p:nvSpPr>
              <p:spPr>
                <a:xfrm>
                  <a:off x="5669637" y="692696"/>
                  <a:ext cx="741376"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GSR-HB</a:t>
                  </a:r>
                </a:p>
              </p:txBody>
            </p:sp>
          </p:grpSp>
          <p:sp>
            <p:nvSpPr>
              <p:cNvPr id="62" name="TextBox 61"/>
              <p:cNvSpPr txBox="1"/>
              <p:nvPr/>
            </p:nvSpPr>
            <p:spPr>
              <a:xfrm>
                <a:off x="2081220" y="2071881"/>
                <a:ext cx="316374"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M</a:t>
                </a:r>
              </a:p>
            </p:txBody>
          </p:sp>
          <p:sp>
            <p:nvSpPr>
              <p:cNvPr id="63" name="TextBox 62"/>
              <p:cNvSpPr txBox="1"/>
              <p:nvPr/>
            </p:nvSpPr>
            <p:spPr>
              <a:xfrm>
                <a:off x="6329692" y="2060848"/>
                <a:ext cx="316374"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M</a:t>
                </a:r>
              </a:p>
            </p:txBody>
          </p:sp>
        </p:grpSp>
        <p:grpSp>
          <p:nvGrpSpPr>
            <p:cNvPr id="41" name="Group 40"/>
            <p:cNvGrpSpPr/>
            <p:nvPr/>
          </p:nvGrpSpPr>
          <p:grpSpPr>
            <a:xfrm>
              <a:off x="2153228" y="2492896"/>
              <a:ext cx="4708862" cy="2306436"/>
              <a:chOff x="2297244" y="2060848"/>
              <a:chExt cx="4708862" cy="2306436"/>
            </a:xfrm>
          </p:grpSpPr>
          <p:pic>
            <p:nvPicPr>
              <p:cNvPr id="43" name="Picture 2" descr="C:\Users\Paula\Documents\Dissertação arquivos\Dados DGGE\DGGE 7 dias\DGGE 7d corrigido30-10-13.bmp"/>
              <p:cNvPicPr>
                <a:picLocks noChangeAspect="1" noChangeArrowheads="1"/>
              </p:cNvPicPr>
              <p:nvPr/>
            </p:nvPicPr>
            <p:blipFill rotWithShape="1">
              <a:blip r:embed="rId4">
                <a:extLst>
                  <a:ext uri="{28A0092B-C50C-407E-A947-70E740481C1C}">
                    <a14:useLocalDpi xmlns:a14="http://schemas.microsoft.com/office/drawing/2010/main" val="0"/>
                  </a:ext>
                </a:extLst>
              </a:blip>
              <a:srcRect l="20988" t="33081" r="18318" b="32957"/>
              <a:stretch/>
            </p:blipFill>
            <p:spPr bwMode="auto">
              <a:xfrm>
                <a:off x="2347414" y="2497540"/>
                <a:ext cx="4653887" cy="1869744"/>
              </a:xfrm>
              <a:prstGeom prst="rect">
                <a:avLst/>
              </a:prstGeom>
              <a:noFill/>
              <a:extLst>
                <a:ext uri="{909E8E84-426E-40DD-AFC4-6F175D3DCCD1}">
                  <a14:hiddenFill xmlns:a14="http://schemas.microsoft.com/office/drawing/2010/main">
                    <a:solidFill>
                      <a:srgbClr val="FFFFFF"/>
                    </a:solidFill>
                  </a14:hiddenFill>
                </a:ext>
              </a:extLst>
            </p:spPr>
          </p:pic>
          <p:sp>
            <p:nvSpPr>
              <p:cNvPr id="44" name="Right Brace 43"/>
              <p:cNvSpPr/>
              <p:nvPr/>
            </p:nvSpPr>
            <p:spPr>
              <a:xfrm rot="16200000">
                <a:off x="2735796" y="2096851"/>
                <a:ext cx="216025" cy="576066"/>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45" name="Right Brace 44"/>
              <p:cNvSpPr/>
              <p:nvPr/>
            </p:nvSpPr>
            <p:spPr>
              <a:xfrm rot="16200000">
                <a:off x="3455873" y="2096852"/>
                <a:ext cx="216025" cy="576066"/>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46" name="Right Brace 45"/>
              <p:cNvSpPr/>
              <p:nvPr/>
            </p:nvSpPr>
            <p:spPr>
              <a:xfrm rot="16200000">
                <a:off x="4175954" y="2096852"/>
                <a:ext cx="216025" cy="576066"/>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47" name="Right Brace 46"/>
              <p:cNvSpPr/>
              <p:nvPr/>
            </p:nvSpPr>
            <p:spPr>
              <a:xfrm rot="16200000">
                <a:off x="4860031" y="2060850"/>
                <a:ext cx="216025" cy="648070"/>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48" name="Right Brace 47"/>
              <p:cNvSpPr/>
              <p:nvPr/>
            </p:nvSpPr>
            <p:spPr>
              <a:xfrm rot="16200000">
                <a:off x="5616114" y="2096852"/>
                <a:ext cx="216025" cy="576066"/>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49" name="Right Brace 48"/>
              <p:cNvSpPr/>
              <p:nvPr/>
            </p:nvSpPr>
            <p:spPr>
              <a:xfrm rot="16200000">
                <a:off x="6300191" y="2060848"/>
                <a:ext cx="216025" cy="648073"/>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50" name="TextBox 49"/>
              <p:cNvSpPr txBox="1"/>
              <p:nvPr/>
            </p:nvSpPr>
            <p:spPr>
              <a:xfrm>
                <a:off x="2583165" y="2060848"/>
                <a:ext cx="594083"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PI-HA</a:t>
                </a:r>
              </a:p>
            </p:txBody>
          </p:sp>
          <p:sp>
            <p:nvSpPr>
              <p:cNvPr id="51" name="TextBox 50"/>
              <p:cNvSpPr txBox="1"/>
              <p:nvPr/>
            </p:nvSpPr>
            <p:spPr>
              <a:xfrm>
                <a:off x="4716016" y="2060848"/>
                <a:ext cx="586411"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PI-HB</a:t>
                </a:r>
              </a:p>
            </p:txBody>
          </p:sp>
          <p:sp>
            <p:nvSpPr>
              <p:cNvPr id="52" name="TextBox 51"/>
              <p:cNvSpPr txBox="1"/>
              <p:nvPr/>
            </p:nvSpPr>
            <p:spPr>
              <a:xfrm>
                <a:off x="3226301" y="2060848"/>
                <a:ext cx="667729"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GU-HA</a:t>
                </a:r>
              </a:p>
            </p:txBody>
          </p:sp>
          <p:sp>
            <p:nvSpPr>
              <p:cNvPr id="53" name="TextBox 52"/>
              <p:cNvSpPr txBox="1"/>
              <p:nvPr/>
            </p:nvSpPr>
            <p:spPr>
              <a:xfrm>
                <a:off x="5322548" y="2060848"/>
                <a:ext cx="660058"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GU-HB</a:t>
                </a:r>
              </a:p>
            </p:txBody>
          </p:sp>
          <p:sp>
            <p:nvSpPr>
              <p:cNvPr id="54" name="TextBox 53"/>
              <p:cNvSpPr txBox="1"/>
              <p:nvPr/>
            </p:nvSpPr>
            <p:spPr>
              <a:xfrm>
                <a:off x="3923928" y="2060848"/>
                <a:ext cx="749048"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GSR-HA</a:t>
                </a:r>
              </a:p>
            </p:txBody>
          </p:sp>
          <p:sp>
            <p:nvSpPr>
              <p:cNvPr id="55" name="TextBox 54"/>
              <p:cNvSpPr txBox="1"/>
              <p:nvPr/>
            </p:nvSpPr>
            <p:spPr>
              <a:xfrm>
                <a:off x="6029677" y="2060848"/>
                <a:ext cx="741375"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GSR-HB</a:t>
                </a:r>
              </a:p>
            </p:txBody>
          </p:sp>
          <p:sp>
            <p:nvSpPr>
              <p:cNvPr id="56" name="TextBox 55"/>
              <p:cNvSpPr txBox="1"/>
              <p:nvPr/>
            </p:nvSpPr>
            <p:spPr>
              <a:xfrm>
                <a:off x="2297244" y="2287906"/>
                <a:ext cx="316374"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M</a:t>
                </a:r>
              </a:p>
            </p:txBody>
          </p:sp>
          <p:sp>
            <p:nvSpPr>
              <p:cNvPr id="57" name="TextBox 56"/>
              <p:cNvSpPr txBox="1"/>
              <p:nvPr/>
            </p:nvSpPr>
            <p:spPr>
              <a:xfrm>
                <a:off x="6689732" y="2276873"/>
                <a:ext cx="316374"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M</a:t>
                </a:r>
              </a:p>
            </p:txBody>
          </p:sp>
        </p:grpSp>
        <p:grpSp>
          <p:nvGrpSpPr>
            <p:cNvPr id="24" name="Group 23"/>
            <p:cNvGrpSpPr/>
            <p:nvPr/>
          </p:nvGrpSpPr>
          <p:grpSpPr>
            <a:xfrm>
              <a:off x="2123728" y="4965095"/>
              <a:ext cx="4738362" cy="2352337"/>
              <a:chOff x="2411760" y="2287903"/>
              <a:chExt cx="4738362" cy="2352336"/>
            </a:xfrm>
          </p:grpSpPr>
          <p:pic>
            <p:nvPicPr>
              <p:cNvPr id="26" name="Picture 2" descr="C:\Users\Paula\Documents\Dissertação arquivos\Dados DGGE\DGGE 120 dias\DGGE 120d 5-11-13.bmp"/>
              <p:cNvPicPr>
                <a:picLocks noChangeAspect="1" noChangeArrowheads="1"/>
              </p:cNvPicPr>
              <p:nvPr/>
            </p:nvPicPr>
            <p:blipFill rotWithShape="1">
              <a:blip r:embed="rId5">
                <a:extLst>
                  <a:ext uri="{28A0092B-C50C-407E-A947-70E740481C1C}">
                    <a14:useLocalDpi xmlns:a14="http://schemas.microsoft.com/office/drawing/2010/main" val="0"/>
                  </a:ext>
                </a:extLst>
              </a:blip>
              <a:srcRect l="22766" t="38039" r="17428" b="27999"/>
              <a:stretch/>
            </p:blipFill>
            <p:spPr bwMode="auto">
              <a:xfrm>
                <a:off x="2483893" y="2770496"/>
                <a:ext cx="4585648" cy="1869743"/>
              </a:xfrm>
              <a:prstGeom prst="rect">
                <a:avLst/>
              </a:prstGeom>
              <a:noFill/>
              <a:extLst>
                <a:ext uri="{909E8E84-426E-40DD-AFC4-6F175D3DCCD1}">
                  <a14:hiddenFill xmlns:a14="http://schemas.microsoft.com/office/drawing/2010/main">
                    <a:solidFill>
                      <a:srgbClr val="FFFFFF"/>
                    </a:solidFill>
                  </a14:hiddenFill>
                </a:ext>
              </a:extLst>
            </p:spPr>
          </p:pic>
          <p:sp>
            <p:nvSpPr>
              <p:cNvPr id="27" name="Right Brace 26"/>
              <p:cNvSpPr/>
              <p:nvPr/>
            </p:nvSpPr>
            <p:spPr>
              <a:xfrm rot="16200000">
                <a:off x="2861323" y="2348877"/>
                <a:ext cx="216025" cy="648074"/>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28" name="Right Brace 27"/>
              <p:cNvSpPr/>
              <p:nvPr/>
            </p:nvSpPr>
            <p:spPr>
              <a:xfrm rot="16200000">
                <a:off x="3545400" y="2384880"/>
                <a:ext cx="216025" cy="576065"/>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29" name="Right Brace 28"/>
              <p:cNvSpPr/>
              <p:nvPr/>
            </p:nvSpPr>
            <p:spPr>
              <a:xfrm rot="16200000">
                <a:off x="4283966" y="2348878"/>
                <a:ext cx="216025" cy="648074"/>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30" name="Right Brace 29"/>
              <p:cNvSpPr/>
              <p:nvPr/>
            </p:nvSpPr>
            <p:spPr>
              <a:xfrm rot="16200000">
                <a:off x="4949557" y="2348880"/>
                <a:ext cx="216025" cy="648070"/>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31" name="Right Brace 30"/>
              <p:cNvSpPr/>
              <p:nvPr/>
            </p:nvSpPr>
            <p:spPr>
              <a:xfrm rot="16200000">
                <a:off x="5669637" y="2348878"/>
                <a:ext cx="216025" cy="648073"/>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32" name="Right Brace 31"/>
              <p:cNvSpPr/>
              <p:nvPr/>
            </p:nvSpPr>
            <p:spPr>
              <a:xfrm rot="16200000">
                <a:off x="6444207" y="2348878"/>
                <a:ext cx="216025" cy="648073"/>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33" name="TextBox 32"/>
              <p:cNvSpPr txBox="1"/>
              <p:nvPr/>
            </p:nvSpPr>
            <p:spPr>
              <a:xfrm>
                <a:off x="2672690" y="2287903"/>
                <a:ext cx="594083"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PI-HA</a:t>
                </a:r>
              </a:p>
            </p:txBody>
          </p:sp>
          <p:sp>
            <p:nvSpPr>
              <p:cNvPr id="34" name="TextBox 33"/>
              <p:cNvSpPr txBox="1"/>
              <p:nvPr/>
            </p:nvSpPr>
            <p:spPr>
              <a:xfrm>
                <a:off x="4768937" y="2287903"/>
                <a:ext cx="586411"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PI-HB</a:t>
                </a:r>
              </a:p>
            </p:txBody>
          </p:sp>
          <p:sp>
            <p:nvSpPr>
              <p:cNvPr id="35" name="TextBox 34"/>
              <p:cNvSpPr txBox="1"/>
              <p:nvPr/>
            </p:nvSpPr>
            <p:spPr>
              <a:xfrm>
                <a:off x="3315826" y="2287903"/>
                <a:ext cx="667729"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GU-HA</a:t>
                </a:r>
              </a:p>
            </p:txBody>
          </p:sp>
          <p:sp>
            <p:nvSpPr>
              <p:cNvPr id="36" name="TextBox 35"/>
              <p:cNvSpPr txBox="1"/>
              <p:nvPr/>
            </p:nvSpPr>
            <p:spPr>
              <a:xfrm>
                <a:off x="5412073" y="2287903"/>
                <a:ext cx="660058"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GU-HB</a:t>
                </a:r>
              </a:p>
            </p:txBody>
          </p:sp>
          <p:sp>
            <p:nvSpPr>
              <p:cNvPr id="37" name="TextBox 36"/>
              <p:cNvSpPr txBox="1"/>
              <p:nvPr/>
            </p:nvSpPr>
            <p:spPr>
              <a:xfrm>
                <a:off x="3950946" y="2287903"/>
                <a:ext cx="749048"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GSR-HA</a:t>
                </a:r>
              </a:p>
            </p:txBody>
          </p:sp>
          <p:sp>
            <p:nvSpPr>
              <p:cNvPr id="38" name="TextBox 37"/>
              <p:cNvSpPr txBox="1"/>
              <p:nvPr/>
            </p:nvSpPr>
            <p:spPr>
              <a:xfrm>
                <a:off x="6101685" y="2287903"/>
                <a:ext cx="741375"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GSR-HB</a:t>
                </a:r>
              </a:p>
            </p:txBody>
          </p:sp>
          <p:sp>
            <p:nvSpPr>
              <p:cNvPr id="39" name="TextBox 38"/>
              <p:cNvSpPr txBox="1"/>
              <p:nvPr/>
            </p:nvSpPr>
            <p:spPr>
              <a:xfrm>
                <a:off x="2411760" y="2575937"/>
                <a:ext cx="316374"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M</a:t>
                </a:r>
              </a:p>
            </p:txBody>
          </p:sp>
          <p:sp>
            <p:nvSpPr>
              <p:cNvPr id="40" name="TextBox 39"/>
              <p:cNvSpPr txBox="1"/>
              <p:nvPr/>
            </p:nvSpPr>
            <p:spPr>
              <a:xfrm>
                <a:off x="6833748" y="2575937"/>
                <a:ext cx="316374" cy="345714"/>
              </a:xfrm>
              <a:prstGeom prst="rect">
                <a:avLst/>
              </a:prstGeom>
              <a:noFill/>
            </p:spPr>
            <p:txBody>
              <a:bodyPr wrap="none" rtlCol="0">
                <a:spAutoFit/>
              </a:bodyPr>
              <a:lstStyle/>
              <a:p>
                <a:r>
                  <a:rPr lang="pt-BR" sz="1200" b="1" dirty="0">
                    <a:solidFill>
                      <a:prstClr val="black"/>
                    </a:solidFill>
                    <a:latin typeface="Times New Roman" panose="02020603050405020304" pitchFamily="18" charset="0"/>
                    <a:cs typeface="Times New Roman" panose="02020603050405020304" pitchFamily="18" charset="0"/>
                  </a:rPr>
                  <a:t>M</a:t>
                </a:r>
              </a:p>
            </p:txBody>
          </p:sp>
        </p:grpSp>
      </p:grpSp>
      <p:sp>
        <p:nvSpPr>
          <p:cNvPr id="58" name="Retângulo 5"/>
          <p:cNvSpPr/>
          <p:nvPr/>
        </p:nvSpPr>
        <p:spPr bwMode="auto">
          <a:xfrm>
            <a:off x="914406" y="0"/>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r>
              <a:rPr lang="en-US" sz="2400" b="1" kern="0" dirty="0">
                <a:solidFill>
                  <a:prstClr val="white"/>
                </a:solidFill>
                <a:latin typeface="Arial" pitchFamily="34" charset="0"/>
                <a:cs typeface="Arial" pitchFamily="34" charset="0"/>
              </a:rPr>
              <a:t>Results</a:t>
            </a:r>
          </a:p>
        </p:txBody>
      </p:sp>
    </p:spTree>
    <p:extLst>
      <p:ext uri="{BB962C8B-B14F-4D97-AF65-F5344CB8AC3E}">
        <p14:creationId xmlns:p14="http://schemas.microsoft.com/office/powerpoint/2010/main" val="37869466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8640" y="1091884"/>
            <a:ext cx="9875520" cy="5433467"/>
          </a:xfrm>
        </p:spPr>
        <p:txBody>
          <a:bodyPr/>
          <a:lstStyle/>
          <a:p>
            <a:r>
              <a:rPr lang="pt-BR" dirty="0"/>
              <a:t>PCoA</a:t>
            </a:r>
          </a:p>
        </p:txBody>
      </p:sp>
      <p:grpSp>
        <p:nvGrpSpPr>
          <p:cNvPr id="5" name="Group 34"/>
          <p:cNvGrpSpPr/>
          <p:nvPr/>
        </p:nvGrpSpPr>
        <p:grpSpPr>
          <a:xfrm>
            <a:off x="129010" y="1812018"/>
            <a:ext cx="4770971" cy="4824536"/>
            <a:chOff x="2884692" y="4077072"/>
            <a:chExt cx="3975809" cy="4824536"/>
          </a:xfrm>
        </p:grpSpPr>
        <p:grpSp>
          <p:nvGrpSpPr>
            <p:cNvPr id="6" name="Group 35"/>
            <p:cNvGrpSpPr/>
            <p:nvPr/>
          </p:nvGrpSpPr>
          <p:grpSpPr>
            <a:xfrm>
              <a:off x="2884692" y="4077072"/>
              <a:ext cx="3975809" cy="3672408"/>
              <a:chOff x="3707904" y="1535306"/>
              <a:chExt cx="3975809" cy="3672408"/>
            </a:xfrm>
          </p:grpSpPr>
          <p:pic>
            <p:nvPicPr>
              <p:cNvPr id="45" name="Picture 3" descr="C:\Users\Paula\Documents\Dissertação arquivos\Dados seq e tabela normalizada\PCoAelipses 95% sequenciamento\Pcoa maturidade elips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88" t="15471" r="13483" b="15643"/>
              <a:stretch/>
            </p:blipFill>
            <p:spPr bwMode="auto">
              <a:xfrm>
                <a:off x="4067944" y="1535306"/>
                <a:ext cx="3615769" cy="341110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5418093" y="4869160"/>
                <a:ext cx="795089" cy="338554"/>
              </a:xfrm>
              <a:prstGeom prst="rect">
                <a:avLst/>
              </a:prstGeom>
              <a:noFill/>
            </p:spPr>
            <p:txBody>
              <a:bodyPr wrap="none" rtlCol="0">
                <a:spAutoFit/>
              </a:bodyPr>
              <a:lstStyle/>
              <a:p>
                <a:r>
                  <a:rPr lang="pt-BR" sz="1600" b="1">
                    <a:solidFill>
                      <a:prstClr val="black"/>
                    </a:solidFill>
                    <a:latin typeface="Times New Roman" panose="02020603050405020304" pitchFamily="18" charset="0"/>
                    <a:cs typeface="Times New Roman" panose="02020603050405020304" pitchFamily="18" charset="0"/>
                  </a:rPr>
                  <a:t>43.565</a:t>
                </a:r>
                <a:r>
                  <a:rPr lang="pt-BR" sz="1600" b="1" dirty="0">
                    <a:solidFill>
                      <a:prstClr val="black"/>
                    </a:solidFill>
                    <a:latin typeface="Times New Roman" panose="02020603050405020304" pitchFamily="18" charset="0"/>
                    <a:cs typeface="Times New Roman" panose="02020603050405020304" pitchFamily="18" charset="0"/>
                  </a:rPr>
                  <a:t>%</a:t>
                </a:r>
              </a:p>
            </p:txBody>
          </p:sp>
          <p:sp>
            <p:nvSpPr>
              <p:cNvPr id="47" name="TextBox 46"/>
              <p:cNvSpPr txBox="1"/>
              <p:nvPr/>
            </p:nvSpPr>
            <p:spPr>
              <a:xfrm>
                <a:off x="3707904" y="2761764"/>
                <a:ext cx="359072" cy="861774"/>
              </a:xfrm>
              <a:prstGeom prst="rect">
                <a:avLst/>
              </a:prstGeom>
              <a:noFill/>
            </p:spPr>
            <p:txBody>
              <a:bodyPr vert="vert270" wrap="none" rtlCol="0">
                <a:spAutoFit/>
              </a:bodyPr>
              <a:lstStyle/>
              <a:p>
                <a:r>
                  <a:rPr lang="pt-BR" sz="1600" b="1">
                    <a:solidFill>
                      <a:prstClr val="black"/>
                    </a:solidFill>
                    <a:latin typeface="Times New Roman" panose="02020603050405020304" pitchFamily="18" charset="0"/>
                    <a:cs typeface="Times New Roman" panose="02020603050405020304" pitchFamily="18" charset="0"/>
                  </a:rPr>
                  <a:t>16.298</a:t>
                </a:r>
                <a:r>
                  <a:rPr lang="pt-BR" sz="1600" b="1" dirty="0">
                    <a:solidFill>
                      <a:prstClr val="black"/>
                    </a:solidFill>
                    <a:latin typeface="Times New Roman" panose="02020603050405020304" pitchFamily="18" charset="0"/>
                    <a:cs typeface="Times New Roman" panose="02020603050405020304" pitchFamily="18" charset="0"/>
                  </a:rPr>
                  <a:t>%</a:t>
                </a:r>
              </a:p>
            </p:txBody>
          </p:sp>
        </p:grpSp>
        <p:grpSp>
          <p:nvGrpSpPr>
            <p:cNvPr id="7" name="Group 36"/>
            <p:cNvGrpSpPr/>
            <p:nvPr/>
          </p:nvGrpSpPr>
          <p:grpSpPr>
            <a:xfrm>
              <a:off x="3372993" y="7585719"/>
              <a:ext cx="800784" cy="1315889"/>
              <a:chOff x="703866" y="4703658"/>
              <a:chExt cx="800784" cy="1315889"/>
            </a:xfrm>
          </p:grpSpPr>
          <p:sp>
            <p:nvSpPr>
              <p:cNvPr id="39" name="Oval 38"/>
              <p:cNvSpPr/>
              <p:nvPr/>
            </p:nvSpPr>
            <p:spPr>
              <a:xfrm>
                <a:off x="703866" y="4795534"/>
                <a:ext cx="216024" cy="1846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a:solidFill>
                    <a:prstClr val="white"/>
                  </a:solidFill>
                  <a:latin typeface="Times New Roman" panose="02020603050405020304" pitchFamily="18" charset="0"/>
                  <a:cs typeface="Times New Roman" panose="02020603050405020304" pitchFamily="18" charset="0"/>
                </a:endParaRPr>
              </a:p>
            </p:txBody>
          </p:sp>
          <p:sp>
            <p:nvSpPr>
              <p:cNvPr id="40" name="Oval 39"/>
              <p:cNvSpPr/>
              <p:nvPr/>
            </p:nvSpPr>
            <p:spPr>
              <a:xfrm>
                <a:off x="703866" y="5266698"/>
                <a:ext cx="216024" cy="18466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a:solidFill>
                    <a:prstClr val="white"/>
                  </a:solidFill>
                  <a:latin typeface="Times New Roman" panose="02020603050405020304" pitchFamily="18" charset="0"/>
                  <a:cs typeface="Times New Roman" panose="02020603050405020304" pitchFamily="18" charset="0"/>
                </a:endParaRPr>
              </a:p>
            </p:txBody>
          </p:sp>
          <p:sp>
            <p:nvSpPr>
              <p:cNvPr id="41" name="Oval 40"/>
              <p:cNvSpPr/>
              <p:nvPr/>
            </p:nvSpPr>
            <p:spPr>
              <a:xfrm>
                <a:off x="703866" y="5770754"/>
                <a:ext cx="216024" cy="1846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919286" y="5207714"/>
                <a:ext cx="585364" cy="307777"/>
              </a:xfrm>
              <a:prstGeom prst="rect">
                <a:avLst/>
              </a:prstGeom>
              <a:noFill/>
            </p:spPr>
            <p:txBody>
              <a:bodyPr wrap="none" rtlCol="0">
                <a:spAutoFit/>
              </a:bodyPr>
              <a:lstStyle/>
              <a:p>
                <a:r>
                  <a:rPr lang="pt-BR" sz="1400" b="1" dirty="0" smtClean="0">
                    <a:solidFill>
                      <a:prstClr val="black"/>
                    </a:solidFill>
                    <a:latin typeface="Times New Roman" panose="02020603050405020304" pitchFamily="18" charset="0"/>
                    <a:cs typeface="Times New Roman" panose="02020603050405020304" pitchFamily="18" charset="0"/>
                  </a:rPr>
                  <a:t>WPCS</a:t>
                </a:r>
                <a:endParaRPr lang="pt-BR" sz="1400" b="1" dirty="0">
                  <a:solidFill>
                    <a:prstClr val="black"/>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885942" y="4703658"/>
                <a:ext cx="610744" cy="307777"/>
              </a:xfrm>
              <a:prstGeom prst="rect">
                <a:avLst/>
              </a:prstGeom>
              <a:noFill/>
            </p:spPr>
            <p:txBody>
              <a:bodyPr wrap="none" rtlCol="0">
                <a:spAutoFit/>
              </a:bodyPr>
              <a:lstStyle/>
              <a:p>
                <a:r>
                  <a:rPr lang="pt-BR" sz="1400" b="1" dirty="0" smtClean="0">
                    <a:solidFill>
                      <a:prstClr val="black"/>
                    </a:solidFill>
                    <a:latin typeface="Times New Roman" panose="02020603050405020304" pitchFamily="18" charset="0"/>
                    <a:cs typeface="Times New Roman" panose="02020603050405020304" pitchFamily="18" charset="0"/>
                  </a:rPr>
                  <a:t>HMGS</a:t>
                </a:r>
                <a:endParaRPr lang="pt-BR" sz="1400" b="1" dirty="0">
                  <a:solidFill>
                    <a:prstClr val="black"/>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886344" y="5711770"/>
                <a:ext cx="569333" cy="307777"/>
              </a:xfrm>
              <a:prstGeom prst="rect">
                <a:avLst/>
              </a:prstGeom>
              <a:noFill/>
            </p:spPr>
            <p:txBody>
              <a:bodyPr wrap="none" rtlCol="0">
                <a:spAutoFit/>
              </a:bodyPr>
              <a:lstStyle/>
              <a:p>
                <a:r>
                  <a:rPr lang="pt-BR" sz="1400" b="1" dirty="0" smtClean="0">
                    <a:solidFill>
                      <a:prstClr val="black"/>
                    </a:solidFill>
                    <a:latin typeface="Times New Roman" panose="02020603050405020304" pitchFamily="18" charset="0"/>
                    <a:cs typeface="Times New Roman" panose="02020603050405020304" pitchFamily="18" charset="0"/>
                  </a:rPr>
                  <a:t>RDGS</a:t>
                </a:r>
                <a:endParaRPr lang="pt-BR" sz="1400" b="1" dirty="0">
                  <a:solidFill>
                    <a:prstClr val="black"/>
                  </a:solidFill>
                  <a:latin typeface="Times New Roman" panose="02020603050405020304" pitchFamily="18" charset="0"/>
                  <a:cs typeface="Times New Roman" panose="02020603050405020304" pitchFamily="18" charset="0"/>
                </a:endParaRPr>
              </a:p>
            </p:txBody>
          </p:sp>
        </p:grpSp>
      </p:grpSp>
      <p:sp>
        <p:nvSpPr>
          <p:cNvPr id="3" name="TextBox 2"/>
          <p:cNvSpPr txBox="1"/>
          <p:nvPr/>
        </p:nvSpPr>
        <p:spPr>
          <a:xfrm>
            <a:off x="5486400" y="1316966"/>
            <a:ext cx="5098166" cy="4401205"/>
          </a:xfrm>
          <a:prstGeom prst="rect">
            <a:avLst/>
          </a:prstGeom>
          <a:noFill/>
        </p:spPr>
        <p:txBody>
          <a:bodyPr wrap="square" rtlCol="0">
            <a:spAutoFit/>
          </a:bodyPr>
          <a:lstStyle/>
          <a:p>
            <a:pPr marL="285750" indent="-285750" algn="just">
              <a:buClr>
                <a:srgbClr val="FF0000"/>
              </a:buClr>
              <a:buFont typeface="Wingdings" panose="05000000000000000000" pitchFamily="2" charset="2"/>
              <a:buChar char="ü"/>
            </a:pPr>
            <a:r>
              <a:rPr lang="pt-BR" sz="2000" dirty="0">
                <a:solidFill>
                  <a:prstClr val="black"/>
                </a:solidFill>
              </a:rPr>
              <a:t>Exclusive communities</a:t>
            </a:r>
          </a:p>
          <a:p>
            <a:pPr marL="285750" indent="-285750" algn="just">
              <a:buFont typeface="Wingdings" panose="05000000000000000000" pitchFamily="2" charset="2"/>
              <a:buChar char="ü"/>
            </a:pPr>
            <a:endParaRPr lang="pt-BR" sz="2000" dirty="0">
              <a:solidFill>
                <a:prstClr val="black"/>
              </a:solidFill>
              <a:latin typeface="Calibri" panose="020F0502020204030204" pitchFamily="34" charset="0"/>
              <a:cs typeface="Calibri" panose="020F0502020204030204" pitchFamily="34" charset="0"/>
            </a:endParaRPr>
          </a:p>
          <a:p>
            <a:pPr marL="285750" indent="-285750" algn="just">
              <a:buClr>
                <a:srgbClr val="FF0000"/>
              </a:buClr>
              <a:buFont typeface="Wingdings" panose="05000000000000000000" pitchFamily="2" charset="2"/>
              <a:buChar char="ü"/>
            </a:pPr>
            <a:r>
              <a:rPr lang="pt-BR" sz="2000" dirty="0">
                <a:solidFill>
                  <a:prstClr val="black"/>
                </a:solidFill>
              </a:rPr>
              <a:t>Communities </a:t>
            </a:r>
            <a:r>
              <a:rPr lang="pt-BR" sz="2000" dirty="0" err="1">
                <a:solidFill>
                  <a:prstClr val="black"/>
                </a:solidFill>
              </a:rPr>
              <a:t>sharing</a:t>
            </a:r>
            <a:r>
              <a:rPr lang="pt-BR" sz="2000" dirty="0">
                <a:solidFill>
                  <a:prstClr val="black"/>
                </a:solidFill>
              </a:rPr>
              <a:t> </a:t>
            </a:r>
            <a:r>
              <a:rPr lang="pt-BR" sz="2000" dirty="0" smtClean="0">
                <a:solidFill>
                  <a:prstClr val="black"/>
                </a:solidFill>
              </a:rPr>
              <a:t>WPCS </a:t>
            </a:r>
            <a:r>
              <a:rPr lang="pt-BR" sz="2000" dirty="0" err="1">
                <a:solidFill>
                  <a:prstClr val="black"/>
                </a:solidFill>
              </a:rPr>
              <a:t>and</a:t>
            </a:r>
            <a:r>
              <a:rPr lang="pt-BR" sz="2000" dirty="0">
                <a:solidFill>
                  <a:prstClr val="black"/>
                </a:solidFill>
              </a:rPr>
              <a:t> </a:t>
            </a:r>
            <a:r>
              <a:rPr lang="pt-BR" sz="2000" dirty="0" smtClean="0">
                <a:solidFill>
                  <a:prstClr val="black"/>
                </a:solidFill>
              </a:rPr>
              <a:t>HMGS </a:t>
            </a:r>
            <a:r>
              <a:rPr lang="pt-BR" sz="2000" dirty="0">
                <a:solidFill>
                  <a:prstClr val="black"/>
                </a:solidFill>
              </a:rPr>
              <a:t>(moisture level)</a:t>
            </a:r>
          </a:p>
          <a:p>
            <a:pPr marL="285750" indent="-285750" algn="just">
              <a:buFont typeface="Wingdings" panose="05000000000000000000" pitchFamily="2" charset="2"/>
              <a:buChar char="ü"/>
            </a:pPr>
            <a:endParaRPr lang="pt-BR" sz="2000" dirty="0">
              <a:solidFill>
                <a:prstClr val="black"/>
              </a:solidFill>
            </a:endParaRPr>
          </a:p>
          <a:p>
            <a:pPr marL="285750" indent="-285750" algn="just">
              <a:buClr>
                <a:srgbClr val="FF0000"/>
              </a:buClr>
              <a:buFont typeface="Wingdings" panose="05000000000000000000" pitchFamily="2" charset="2"/>
              <a:buChar char="ü"/>
            </a:pPr>
            <a:r>
              <a:rPr lang="pt-BR" sz="2000" dirty="0">
                <a:solidFill>
                  <a:prstClr val="black"/>
                </a:solidFill>
              </a:rPr>
              <a:t>Dry corn grain </a:t>
            </a:r>
            <a:r>
              <a:rPr lang="pt-BR" sz="2000" dirty="0" err="1">
                <a:solidFill>
                  <a:prstClr val="black"/>
                </a:solidFill>
              </a:rPr>
              <a:t>reconstitution</a:t>
            </a:r>
            <a:r>
              <a:rPr lang="pt-BR" sz="2000" dirty="0">
                <a:solidFill>
                  <a:prstClr val="black"/>
                </a:solidFill>
              </a:rPr>
              <a:t> </a:t>
            </a:r>
            <a:r>
              <a:rPr lang="pt-BR" sz="2000" dirty="0" err="1">
                <a:solidFill>
                  <a:prstClr val="black"/>
                </a:solidFill>
              </a:rPr>
              <a:t>did</a:t>
            </a:r>
            <a:r>
              <a:rPr lang="pt-BR" sz="2000" dirty="0">
                <a:solidFill>
                  <a:prstClr val="black"/>
                </a:solidFill>
              </a:rPr>
              <a:t> </a:t>
            </a:r>
            <a:r>
              <a:rPr lang="en-US" sz="2000" dirty="0">
                <a:solidFill>
                  <a:prstClr val="black"/>
                </a:solidFill>
              </a:rPr>
              <a:t>not ensure similar fermentation patterns between </a:t>
            </a:r>
            <a:r>
              <a:rPr lang="en-US" sz="2000" dirty="0" smtClean="0">
                <a:solidFill>
                  <a:prstClr val="black"/>
                </a:solidFill>
              </a:rPr>
              <a:t>HMGS </a:t>
            </a:r>
            <a:r>
              <a:rPr lang="en-US" sz="2000" dirty="0">
                <a:solidFill>
                  <a:prstClr val="black"/>
                </a:solidFill>
              </a:rPr>
              <a:t>and </a:t>
            </a:r>
            <a:r>
              <a:rPr lang="en-US" sz="2000" dirty="0" smtClean="0">
                <a:solidFill>
                  <a:prstClr val="black"/>
                </a:solidFill>
              </a:rPr>
              <a:t>RDGS </a:t>
            </a:r>
            <a:r>
              <a:rPr lang="en-US" sz="2000" dirty="0">
                <a:solidFill>
                  <a:prstClr val="black"/>
                </a:solidFill>
              </a:rPr>
              <a:t>silage samples (alteration of microbial cells viability)</a:t>
            </a:r>
          </a:p>
          <a:p>
            <a:pPr algn="just">
              <a:buClr>
                <a:srgbClr val="FF0000"/>
              </a:buClr>
            </a:pPr>
            <a:endParaRPr lang="pt-BR" sz="2000" dirty="0">
              <a:solidFill>
                <a:prstClr val="black"/>
              </a:solidFill>
            </a:endParaRPr>
          </a:p>
          <a:p>
            <a:pPr marL="285750" indent="-285750" algn="just">
              <a:buClr>
                <a:srgbClr val="FF0000"/>
              </a:buClr>
              <a:buFont typeface="Wingdings" panose="05000000000000000000" pitchFamily="2" charset="2"/>
              <a:buChar char="ü"/>
            </a:pPr>
            <a:r>
              <a:rPr lang="pt-BR" sz="2000" dirty="0">
                <a:solidFill>
                  <a:prstClr val="black"/>
                </a:solidFill>
              </a:rPr>
              <a:t>Plant maturity was the most impactant variable on bacterial community definition</a:t>
            </a:r>
          </a:p>
        </p:txBody>
      </p:sp>
      <p:sp>
        <p:nvSpPr>
          <p:cNvPr id="20" name="Retângulo 5"/>
          <p:cNvSpPr/>
          <p:nvPr/>
        </p:nvSpPr>
        <p:spPr bwMode="auto">
          <a:xfrm>
            <a:off x="7" y="0"/>
            <a:ext cx="109727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grpSp>
        <p:nvGrpSpPr>
          <p:cNvPr id="8" name="Agrupar 16">
            <a:extLst>
              <a:ext uri="{FF2B5EF4-FFF2-40B4-BE49-F238E27FC236}">
                <a16:creationId xmlns:a16="http://schemas.microsoft.com/office/drawing/2014/main" xmlns="" id="{9159AE1B-19E0-4954-BDA1-19F2973F69EE}"/>
              </a:ext>
            </a:extLst>
          </p:cNvPr>
          <p:cNvGrpSpPr/>
          <p:nvPr/>
        </p:nvGrpSpPr>
        <p:grpSpPr>
          <a:xfrm>
            <a:off x="42115" y="15876"/>
            <a:ext cx="10873584" cy="787477"/>
            <a:chOff x="35096" y="15875"/>
            <a:chExt cx="9061320" cy="787477"/>
          </a:xfrm>
        </p:grpSpPr>
        <p:sp>
          <p:nvSpPr>
            <p:cNvPr id="18" name="AutoShape 6" descr="Resultado de imagem para 3º Simpósio Internacional de Vitaminas e Tecnologias - ISVIT”">
              <a:extLst>
                <a:ext uri="{FF2B5EF4-FFF2-40B4-BE49-F238E27FC236}">
                  <a16:creationId xmlns:a16="http://schemas.microsoft.com/office/drawing/2014/main" xmlns="" id="{7C48AEFC-4FFA-46F1-9CED-912ADFCD9A33}"/>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9" name="Agrupar 21">
              <a:extLst>
                <a:ext uri="{FF2B5EF4-FFF2-40B4-BE49-F238E27FC236}">
                  <a16:creationId xmlns:a16="http://schemas.microsoft.com/office/drawing/2014/main" xmlns="" id="{4A824682-90D1-400B-B135-44EE911945E6}"/>
                </a:ext>
              </a:extLst>
            </p:cNvPr>
            <p:cNvGrpSpPr/>
            <p:nvPr/>
          </p:nvGrpSpPr>
          <p:grpSpPr>
            <a:xfrm>
              <a:off x="35096" y="39511"/>
              <a:ext cx="9061320" cy="763841"/>
              <a:chOff x="132255" y="5224087"/>
              <a:chExt cx="9061320" cy="763841"/>
            </a:xfrm>
          </p:grpSpPr>
          <p:pic>
            <p:nvPicPr>
              <p:cNvPr id="23" name="Imagem 22" descr="logo-esalq.gif">
                <a:extLst>
                  <a:ext uri="{FF2B5EF4-FFF2-40B4-BE49-F238E27FC236}">
                    <a16:creationId xmlns:a16="http://schemas.microsoft.com/office/drawing/2014/main" xmlns="" id="{2C037266-E0ED-475E-BED9-D5C1AAF20B50}"/>
                  </a:ext>
                </a:extLst>
              </p:cNvPr>
              <p:cNvPicPr>
                <a:picLocks noChangeAspect="1"/>
              </p:cNvPicPr>
              <p:nvPr/>
            </p:nvPicPr>
            <p:blipFill>
              <a:blip r:embed="rId4" cstate="print"/>
              <a:stretch>
                <a:fillRect/>
              </a:stretch>
            </p:blipFill>
            <p:spPr>
              <a:xfrm>
                <a:off x="132255" y="5224087"/>
                <a:ext cx="525141" cy="7638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 descr="C:\Users\Joao Daniel\Downloads\QCF_USA.jpg">
                <a:extLst>
                  <a:ext uri="{FF2B5EF4-FFF2-40B4-BE49-F238E27FC236}">
                    <a16:creationId xmlns:a16="http://schemas.microsoft.com/office/drawing/2014/main" xmlns="" id="{1D9437F1-2A8F-447A-9C2F-449365F535FD}"/>
                  </a:ext>
                </a:extLst>
              </p:cNvPr>
              <p:cNvPicPr>
                <a:picLocks noChangeAspect="1" noChangeArrowheads="1"/>
              </p:cNvPicPr>
              <p:nvPr/>
            </p:nvPicPr>
            <p:blipFill>
              <a:blip r:embed="rId5" cstate="print"/>
              <a:srcRect/>
              <a:stretch>
                <a:fillRect/>
              </a:stretch>
            </p:blipFill>
            <p:spPr bwMode="auto">
              <a:xfrm>
                <a:off x="8478723" y="5246686"/>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sp>
        <p:nvSpPr>
          <p:cNvPr id="4" name="Rectangle 3">
            <a:extLst>
              <a:ext uri="{FF2B5EF4-FFF2-40B4-BE49-F238E27FC236}">
                <a16:creationId xmlns:a16="http://schemas.microsoft.com/office/drawing/2014/main" xmlns="" id="{5D4579B2-B16A-4EA4-8C63-7C9E0BF7D623}"/>
              </a:ext>
            </a:extLst>
          </p:cNvPr>
          <p:cNvSpPr/>
          <p:nvPr/>
        </p:nvSpPr>
        <p:spPr>
          <a:xfrm>
            <a:off x="8494985" y="6323765"/>
            <a:ext cx="1903085" cy="369332"/>
          </a:xfrm>
          <a:prstGeom prst="rect">
            <a:avLst/>
          </a:prstGeom>
        </p:spPr>
        <p:txBody>
          <a:bodyPr wrap="none">
            <a:spAutoFit/>
          </a:bodyPr>
          <a:lstStyle/>
          <a:p>
            <a:r>
              <a:rPr lang="en-US" dirty="0"/>
              <a:t>Carvalho (</a:t>
            </a:r>
            <a:r>
              <a:rPr lang="en-US"/>
              <a:t>2014).</a:t>
            </a:r>
            <a:endParaRPr lang="pt-BR" dirty="0"/>
          </a:p>
        </p:txBody>
      </p:sp>
      <p:sp>
        <p:nvSpPr>
          <p:cNvPr id="26" name="Título 1">
            <a:extLst>
              <a:ext uri="{FF2B5EF4-FFF2-40B4-BE49-F238E27FC236}">
                <a16:creationId xmlns:a16="http://schemas.microsoft.com/office/drawing/2014/main" xmlns="" id="{D35EA566-C67F-47C1-B4F2-F3D5D120B68D}"/>
              </a:ext>
            </a:extLst>
          </p:cNvPr>
          <p:cNvSpPr txBox="1">
            <a:spLocks/>
          </p:cNvSpPr>
          <p:nvPr/>
        </p:nvSpPr>
        <p:spPr>
          <a:xfrm>
            <a:off x="176388" y="-51005"/>
            <a:ext cx="10620024" cy="993215"/>
          </a:xfrm>
          <a:prstGeom prst="rect">
            <a:avLst/>
          </a:prstGeom>
          <a:ln>
            <a:solidFill>
              <a:srgbClr val="FFFFFF"/>
            </a:solidFill>
          </a:ln>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3600" dirty="0" err="1">
                <a:solidFill>
                  <a:schemeClr val="bg1"/>
                </a:solidFill>
                <a:latin typeface="Calibri" panose="020F0502020204030204" pitchFamily="34" charset="0"/>
              </a:rPr>
              <a:t>Reconstituted</a:t>
            </a:r>
            <a:r>
              <a:rPr lang="pt-BR" sz="3600" dirty="0">
                <a:solidFill>
                  <a:schemeClr val="bg1"/>
                </a:solidFill>
                <a:latin typeface="Calibri" panose="020F0502020204030204" pitchFamily="34" charset="0"/>
              </a:rPr>
              <a:t> </a:t>
            </a:r>
            <a:r>
              <a:rPr lang="pt-BR" sz="3600" dirty="0" err="1">
                <a:solidFill>
                  <a:schemeClr val="bg1"/>
                </a:solidFill>
                <a:latin typeface="Calibri" panose="020F0502020204030204" pitchFamily="34" charset="0"/>
              </a:rPr>
              <a:t>grain</a:t>
            </a:r>
            <a:r>
              <a:rPr lang="pt-BR" sz="3600" dirty="0">
                <a:solidFill>
                  <a:schemeClr val="bg1"/>
                </a:solidFill>
                <a:latin typeface="Calibri" panose="020F0502020204030204" pitchFamily="34" charset="0"/>
              </a:rPr>
              <a:t> </a:t>
            </a:r>
            <a:r>
              <a:rPr lang="pt-BR" sz="3600" dirty="0" err="1">
                <a:solidFill>
                  <a:schemeClr val="bg1"/>
                </a:solidFill>
                <a:latin typeface="Calibri" panose="020F0502020204030204" pitchFamily="34" charset="0"/>
              </a:rPr>
              <a:t>silage</a:t>
            </a:r>
            <a:r>
              <a:rPr lang="pt-BR" sz="3600" dirty="0">
                <a:solidFill>
                  <a:schemeClr val="bg1"/>
                </a:solidFill>
                <a:latin typeface="Calibri" panose="020F0502020204030204" pitchFamily="34" charset="0"/>
              </a:rPr>
              <a:t> </a:t>
            </a:r>
            <a:r>
              <a:rPr lang="pt-BR" sz="3600" i="1" dirty="0" err="1">
                <a:solidFill>
                  <a:schemeClr val="bg1"/>
                </a:solidFill>
                <a:latin typeface="Calibri" panose="020F0502020204030204" pitchFamily="34" charset="0"/>
              </a:rPr>
              <a:t>vs</a:t>
            </a:r>
            <a:r>
              <a:rPr lang="pt-BR" sz="3600" dirty="0">
                <a:solidFill>
                  <a:schemeClr val="bg1"/>
                </a:solidFill>
                <a:latin typeface="Calibri" panose="020F0502020204030204" pitchFamily="34" charset="0"/>
              </a:rPr>
              <a:t> HMG</a:t>
            </a:r>
          </a:p>
        </p:txBody>
      </p:sp>
    </p:spTree>
    <p:extLst>
      <p:ext uri="{BB962C8B-B14F-4D97-AF65-F5344CB8AC3E}">
        <p14:creationId xmlns:p14="http://schemas.microsoft.com/office/powerpoint/2010/main" val="347646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6C54085-06C9-4CA2-BADA-B5F420A1D774}"/>
              </a:ext>
            </a:extLst>
          </p:cNvPr>
          <p:cNvSpPr/>
          <p:nvPr/>
        </p:nvSpPr>
        <p:spPr>
          <a:xfrm>
            <a:off x="6783007" y="2915652"/>
            <a:ext cx="1672253" cy="369332"/>
          </a:xfrm>
          <a:prstGeom prst="rect">
            <a:avLst/>
          </a:prstGeom>
        </p:spPr>
        <p:txBody>
          <a:bodyPr wrap="square">
            <a:spAutoFit/>
          </a:bodyPr>
          <a:lstStyle/>
          <a:p>
            <a:r>
              <a:rPr lang="en-US" b="1" dirty="0"/>
              <a:t>32% humidity</a:t>
            </a:r>
            <a:endParaRPr lang="en-US" dirty="0"/>
          </a:p>
        </p:txBody>
      </p:sp>
      <p:sp>
        <p:nvSpPr>
          <p:cNvPr id="4" name="Rectangle 3">
            <a:extLst>
              <a:ext uri="{FF2B5EF4-FFF2-40B4-BE49-F238E27FC236}">
                <a16:creationId xmlns:a16="http://schemas.microsoft.com/office/drawing/2014/main" xmlns="" id="{773D75EA-C6FE-4949-928F-8F447E608A3E}"/>
              </a:ext>
            </a:extLst>
          </p:cNvPr>
          <p:cNvSpPr/>
          <p:nvPr/>
        </p:nvSpPr>
        <p:spPr>
          <a:xfrm>
            <a:off x="6805928" y="4747099"/>
            <a:ext cx="2640912" cy="646331"/>
          </a:xfrm>
          <a:prstGeom prst="rect">
            <a:avLst/>
          </a:prstGeom>
        </p:spPr>
        <p:txBody>
          <a:bodyPr wrap="square">
            <a:spAutoFit/>
          </a:bodyPr>
          <a:lstStyle/>
          <a:p>
            <a:r>
              <a:rPr lang="en-US" b="1" dirty="0"/>
              <a:t>20% reconstituted  to </a:t>
            </a:r>
          </a:p>
          <a:p>
            <a:r>
              <a:rPr lang="en-US" b="1" dirty="0"/>
              <a:t>32% humidity</a:t>
            </a:r>
            <a:endParaRPr lang="en-US" dirty="0"/>
          </a:p>
        </p:txBody>
      </p:sp>
      <p:sp>
        <p:nvSpPr>
          <p:cNvPr id="6" name="Rectangle 5">
            <a:extLst>
              <a:ext uri="{FF2B5EF4-FFF2-40B4-BE49-F238E27FC236}">
                <a16:creationId xmlns:a16="http://schemas.microsoft.com/office/drawing/2014/main" xmlns="" id="{0AB44933-544B-469D-8A56-BDCCA7CD507B}"/>
              </a:ext>
            </a:extLst>
          </p:cNvPr>
          <p:cNvSpPr/>
          <p:nvPr/>
        </p:nvSpPr>
        <p:spPr>
          <a:xfrm>
            <a:off x="6714550" y="1078449"/>
            <a:ext cx="1672253" cy="369332"/>
          </a:xfrm>
          <a:prstGeom prst="rect">
            <a:avLst/>
          </a:prstGeom>
        </p:spPr>
        <p:txBody>
          <a:bodyPr wrap="none">
            <a:spAutoFit/>
          </a:bodyPr>
          <a:lstStyle/>
          <a:p>
            <a:r>
              <a:rPr lang="pt-BR" b="1" dirty="0"/>
              <a:t>50% </a:t>
            </a:r>
            <a:r>
              <a:rPr lang="en-US" b="1" dirty="0"/>
              <a:t>humidity</a:t>
            </a:r>
            <a:endParaRPr lang="pt-BR" dirty="0"/>
          </a:p>
        </p:txBody>
      </p:sp>
      <p:sp>
        <p:nvSpPr>
          <p:cNvPr id="7" name="Rectangle 6">
            <a:extLst>
              <a:ext uri="{FF2B5EF4-FFF2-40B4-BE49-F238E27FC236}">
                <a16:creationId xmlns:a16="http://schemas.microsoft.com/office/drawing/2014/main" xmlns="" id="{94ED369A-8C11-4E4A-B335-A3DC997736ED}"/>
              </a:ext>
            </a:extLst>
          </p:cNvPr>
          <p:cNvSpPr/>
          <p:nvPr/>
        </p:nvSpPr>
        <p:spPr>
          <a:xfrm>
            <a:off x="7993555" y="6323765"/>
            <a:ext cx="1903085" cy="369332"/>
          </a:xfrm>
          <a:prstGeom prst="rect">
            <a:avLst/>
          </a:prstGeom>
        </p:spPr>
        <p:txBody>
          <a:bodyPr wrap="none">
            <a:spAutoFit/>
          </a:bodyPr>
          <a:lstStyle/>
          <a:p>
            <a:r>
              <a:rPr lang="en-US" dirty="0"/>
              <a:t>Carvalho (</a:t>
            </a:r>
            <a:r>
              <a:rPr lang="en-US"/>
              <a:t>2014).</a:t>
            </a:r>
            <a:endParaRPr lang="pt-BR" dirty="0"/>
          </a:p>
        </p:txBody>
      </p:sp>
      <p:pic>
        <p:nvPicPr>
          <p:cNvPr id="3" name="Picture 2">
            <a:extLst>
              <a:ext uri="{FF2B5EF4-FFF2-40B4-BE49-F238E27FC236}">
                <a16:creationId xmlns:a16="http://schemas.microsoft.com/office/drawing/2014/main" xmlns="" id="{9FB90A19-7E1C-4FC8-A2C9-294A9B29E7FE}"/>
              </a:ext>
            </a:extLst>
          </p:cNvPr>
          <p:cNvPicPr>
            <a:picLocks noChangeAspect="1"/>
          </p:cNvPicPr>
          <p:nvPr/>
        </p:nvPicPr>
        <p:blipFill>
          <a:blip r:embed="rId2"/>
          <a:stretch>
            <a:fillRect/>
          </a:stretch>
        </p:blipFill>
        <p:spPr>
          <a:xfrm>
            <a:off x="2030017" y="-56271"/>
            <a:ext cx="5125653" cy="6858000"/>
          </a:xfrm>
          <a:prstGeom prst="rect">
            <a:avLst/>
          </a:prstGeom>
        </p:spPr>
      </p:pic>
    </p:spTree>
    <p:extLst>
      <p:ext uri="{BB962C8B-B14F-4D97-AF65-F5344CB8AC3E}">
        <p14:creationId xmlns:p14="http://schemas.microsoft.com/office/powerpoint/2010/main" val="31484407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836714"/>
            <a:ext cx="8229600" cy="5577483"/>
          </a:xfrm>
        </p:spPr>
        <p:txBody>
          <a:bodyPr/>
          <a:lstStyle/>
          <a:p>
            <a:pPr algn="just"/>
            <a:r>
              <a:rPr lang="pt-BR" sz="2800" i="1" dirty="0">
                <a:latin typeface="Calibri" panose="020F0502020204030204" pitchFamily="34" charset="0"/>
                <a:cs typeface="Calibri" panose="020F0502020204030204" pitchFamily="34" charset="0"/>
              </a:rPr>
              <a:t>Clostridium </a:t>
            </a:r>
            <a:r>
              <a:rPr lang="pt-BR" sz="2800">
                <a:latin typeface="Calibri" panose="020F0502020204030204" pitchFamily="34" charset="0"/>
                <a:cs typeface="Calibri" panose="020F0502020204030204" pitchFamily="34" charset="0"/>
              </a:rPr>
              <a:t>(37.7</a:t>
            </a:r>
            <a:r>
              <a:rPr lang="pt-BR" sz="2800" dirty="0">
                <a:latin typeface="Calibri" panose="020F0502020204030204" pitchFamily="34" charset="0"/>
                <a:cs typeface="Calibri" panose="020F0502020204030204" pitchFamily="34" charset="0"/>
              </a:rPr>
              <a:t>%) and </a:t>
            </a:r>
            <a:r>
              <a:rPr lang="pt-BR" sz="2800" i="1" dirty="0">
                <a:latin typeface="Calibri" panose="020F0502020204030204" pitchFamily="34" charset="0"/>
                <a:cs typeface="Calibri" panose="020F0502020204030204" pitchFamily="34" charset="0"/>
              </a:rPr>
              <a:t>Enterococcus</a:t>
            </a:r>
            <a:r>
              <a:rPr lang="pt-BR" sz="2800" dirty="0">
                <a:latin typeface="Calibri" panose="020F0502020204030204" pitchFamily="34" charset="0"/>
                <a:cs typeface="Calibri" panose="020F0502020204030204" pitchFamily="34" charset="0"/>
              </a:rPr>
              <a:t> </a:t>
            </a:r>
            <a:r>
              <a:rPr lang="pt-BR" sz="2800">
                <a:latin typeface="Calibri" panose="020F0502020204030204" pitchFamily="34" charset="0"/>
                <a:cs typeface="Calibri" panose="020F0502020204030204" pitchFamily="34" charset="0"/>
              </a:rPr>
              <a:t>(20.5</a:t>
            </a:r>
            <a:r>
              <a:rPr lang="pt-BR" sz="2800" dirty="0">
                <a:latin typeface="Calibri" panose="020F0502020204030204" pitchFamily="34" charset="0"/>
                <a:cs typeface="Calibri" panose="020F0502020204030204" pitchFamily="34" charset="0"/>
              </a:rPr>
              <a:t>%)</a:t>
            </a:r>
          </a:p>
          <a:p>
            <a:pPr algn="just"/>
            <a:r>
              <a:rPr lang="pt-BR" sz="2800" dirty="0">
                <a:latin typeface="Calibri" panose="020F0502020204030204" pitchFamily="34" charset="0"/>
                <a:cs typeface="Calibri" panose="020F0502020204030204" pitchFamily="34" charset="0"/>
              </a:rPr>
              <a:t>Presence of Clostridium </a:t>
            </a:r>
            <a:r>
              <a:rPr lang="pt-BR" sz="2800" dirty="0" err="1">
                <a:latin typeface="Calibri" panose="020F0502020204030204" pitchFamily="34" charset="0"/>
                <a:cs typeface="Calibri" panose="020F0502020204030204" pitchFamily="34" charset="0"/>
              </a:rPr>
              <a:t>spores</a:t>
            </a:r>
            <a:r>
              <a:rPr lang="pt-BR" sz="2800" dirty="0">
                <a:latin typeface="Calibri" panose="020F0502020204030204" pitchFamily="34" charset="0"/>
                <a:cs typeface="Calibri" panose="020F0502020204030204" pitchFamily="34" charset="0"/>
              </a:rPr>
              <a:t> </a:t>
            </a:r>
            <a:r>
              <a:rPr lang="pt-BR" sz="2800" dirty="0" err="1">
                <a:latin typeface="Calibri" panose="020F0502020204030204" pitchFamily="34" charset="0"/>
                <a:cs typeface="Calibri" panose="020F0502020204030204" pitchFamily="34" charset="0"/>
              </a:rPr>
              <a:t>attributed</a:t>
            </a:r>
            <a:r>
              <a:rPr lang="pt-BR" sz="2800" dirty="0">
                <a:latin typeface="Calibri" panose="020F0502020204030204" pitchFamily="34" charset="0"/>
                <a:cs typeface="Calibri" panose="020F0502020204030204" pitchFamily="34" charset="0"/>
              </a:rPr>
              <a:t> </a:t>
            </a:r>
            <a:r>
              <a:rPr lang="pt-BR" sz="2800" dirty="0" err="1">
                <a:latin typeface="Calibri" panose="020F0502020204030204" pitchFamily="34" charset="0"/>
                <a:cs typeface="Calibri" panose="020F0502020204030204" pitchFamily="34" charset="0"/>
              </a:rPr>
              <a:t>to</a:t>
            </a:r>
            <a:r>
              <a:rPr lang="pt-BR" sz="2800" dirty="0">
                <a:latin typeface="Calibri" panose="020F0502020204030204" pitchFamily="34" charset="0"/>
                <a:cs typeface="Calibri" panose="020F0502020204030204" pitchFamily="34" charset="0"/>
              </a:rPr>
              <a:t> soil contamination</a:t>
            </a:r>
          </a:p>
          <a:p>
            <a:pPr algn="just"/>
            <a:r>
              <a:rPr lang="pt-BR" sz="2800" dirty="0">
                <a:latin typeface="Calibri" panose="020F0502020204030204" pitchFamily="34" charset="0"/>
                <a:cs typeface="Calibri" panose="020F0502020204030204" pitchFamily="34" charset="0"/>
              </a:rPr>
              <a:t>Presence of heterofermentative strains</a:t>
            </a:r>
          </a:p>
          <a:p>
            <a:pPr algn="just"/>
            <a:r>
              <a:rPr lang="pt-BR" sz="2800" i="1" dirty="0">
                <a:latin typeface="Calibri" panose="020F0502020204030204" pitchFamily="34" charset="0"/>
                <a:cs typeface="Calibri" panose="020F0502020204030204" pitchFamily="34" charset="0"/>
              </a:rPr>
              <a:t>Enterococcus</a:t>
            </a:r>
          </a:p>
          <a:p>
            <a:pPr marL="0" indent="0" algn="just">
              <a:buNone/>
            </a:pPr>
            <a:endParaRPr lang="pt-BR" sz="2400" dirty="0"/>
          </a:p>
          <a:p>
            <a:pPr lvl="1" algn="just"/>
            <a:endParaRPr lang="pt-BR" dirty="0"/>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87475"/>
          <a:stretch/>
        </p:blipFill>
        <p:spPr>
          <a:xfrm>
            <a:off x="914400" y="6453345"/>
            <a:ext cx="9144000" cy="516293"/>
          </a:xfrm>
          <a:prstGeom prst="rect">
            <a:avLst/>
          </a:prstGeom>
        </p:spPr>
      </p:pic>
      <p:grpSp>
        <p:nvGrpSpPr>
          <p:cNvPr id="4" name="Agrupar 3">
            <a:extLst>
              <a:ext uri="{FF2B5EF4-FFF2-40B4-BE49-F238E27FC236}">
                <a16:creationId xmlns:a16="http://schemas.microsoft.com/office/drawing/2014/main" xmlns="" id="{CA78DC07-3070-404B-9BD6-81018CC33C78}"/>
              </a:ext>
            </a:extLst>
          </p:cNvPr>
          <p:cNvGrpSpPr/>
          <p:nvPr/>
        </p:nvGrpSpPr>
        <p:grpSpPr>
          <a:xfrm>
            <a:off x="0" y="24704"/>
            <a:ext cx="10972800" cy="838200"/>
            <a:chOff x="5" y="0"/>
            <a:chExt cx="9143999" cy="838200"/>
          </a:xfrm>
        </p:grpSpPr>
        <p:sp>
          <p:nvSpPr>
            <p:cNvPr id="22" name="Retângulo 5"/>
            <p:cNvSpPr/>
            <p:nvPr/>
          </p:nvSpPr>
          <p:spPr bwMode="auto">
            <a:xfrm>
              <a:off x="5" y="0"/>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grpSp>
          <p:nvGrpSpPr>
            <p:cNvPr id="18" name="Agrupar 17">
              <a:extLst>
                <a:ext uri="{FF2B5EF4-FFF2-40B4-BE49-F238E27FC236}">
                  <a16:creationId xmlns:a16="http://schemas.microsoft.com/office/drawing/2014/main" xmlns="" id="{61378057-5633-49B6-867D-08D95C944AC8}"/>
                </a:ext>
              </a:extLst>
            </p:cNvPr>
            <p:cNvGrpSpPr/>
            <p:nvPr/>
          </p:nvGrpSpPr>
          <p:grpSpPr>
            <a:xfrm>
              <a:off x="35096" y="15875"/>
              <a:ext cx="9061320" cy="787477"/>
              <a:chOff x="35096" y="15875"/>
              <a:chExt cx="9061320" cy="787477"/>
            </a:xfrm>
          </p:grpSpPr>
          <p:sp>
            <p:nvSpPr>
              <p:cNvPr id="19" name="AutoShape 6" descr="Resultado de imagem para 3º Simpósio Internacional de Vitaminas e Tecnologias - ISVIT”">
                <a:extLst>
                  <a:ext uri="{FF2B5EF4-FFF2-40B4-BE49-F238E27FC236}">
                    <a16:creationId xmlns:a16="http://schemas.microsoft.com/office/drawing/2014/main" xmlns="" id="{9559E9CC-3B29-4551-802B-1572DB867AF8}"/>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34" name="Agrupar 33">
                <a:extLst>
                  <a:ext uri="{FF2B5EF4-FFF2-40B4-BE49-F238E27FC236}">
                    <a16:creationId xmlns:a16="http://schemas.microsoft.com/office/drawing/2014/main" xmlns="" id="{A3266D67-E637-4C29-B23A-3CB46D354580}"/>
                  </a:ext>
                </a:extLst>
              </p:cNvPr>
              <p:cNvGrpSpPr/>
              <p:nvPr/>
            </p:nvGrpSpPr>
            <p:grpSpPr>
              <a:xfrm>
                <a:off x="35096" y="39511"/>
                <a:ext cx="9061320" cy="763841"/>
                <a:chOff x="132255" y="5224087"/>
                <a:chExt cx="9061320" cy="763841"/>
              </a:xfrm>
            </p:grpSpPr>
            <p:pic>
              <p:nvPicPr>
                <p:cNvPr id="35" name="Imagem 34" descr="logo-esalq.gif">
                  <a:extLst>
                    <a:ext uri="{FF2B5EF4-FFF2-40B4-BE49-F238E27FC236}">
                      <a16:creationId xmlns:a16="http://schemas.microsoft.com/office/drawing/2014/main" xmlns="" id="{1D32D7DC-6CC2-47C4-A6F9-1F95895027BA}"/>
                    </a:ext>
                  </a:extLst>
                </p:cNvPr>
                <p:cNvPicPr>
                  <a:picLocks noChangeAspect="1"/>
                </p:cNvPicPr>
                <p:nvPr/>
              </p:nvPicPr>
              <p:blipFill>
                <a:blip r:embed="rId4" cstate="print"/>
                <a:stretch>
                  <a:fillRect/>
                </a:stretch>
              </p:blipFill>
              <p:spPr>
                <a:xfrm>
                  <a:off x="132255" y="5224087"/>
                  <a:ext cx="525141" cy="7638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Picture 2" descr="C:\Users\Joao Daniel\Downloads\QCF_USA.jpg">
                  <a:extLst>
                    <a:ext uri="{FF2B5EF4-FFF2-40B4-BE49-F238E27FC236}">
                      <a16:creationId xmlns:a16="http://schemas.microsoft.com/office/drawing/2014/main" xmlns="" id="{D1BE7851-FDD5-4937-BEC8-1FDCD065D737}"/>
                    </a:ext>
                  </a:extLst>
                </p:cNvPr>
                <p:cNvPicPr>
                  <a:picLocks noChangeAspect="1" noChangeArrowheads="1"/>
                </p:cNvPicPr>
                <p:nvPr/>
              </p:nvPicPr>
              <p:blipFill>
                <a:blip r:embed="rId5" cstate="print"/>
                <a:srcRect/>
                <a:stretch>
                  <a:fillRect/>
                </a:stretch>
              </p:blipFill>
              <p:spPr bwMode="auto">
                <a:xfrm>
                  <a:off x="8478723" y="5246686"/>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sp>
          <p:nvSpPr>
            <p:cNvPr id="32" name="Rectangle 4">
              <a:extLst>
                <a:ext uri="{FF2B5EF4-FFF2-40B4-BE49-F238E27FC236}">
                  <a16:creationId xmlns:a16="http://schemas.microsoft.com/office/drawing/2014/main" xmlns="" id="{29E8CCD8-ACE1-4210-B4A7-0BD6D83A18EB}"/>
                </a:ext>
              </a:extLst>
            </p:cNvPr>
            <p:cNvSpPr>
              <a:spLocks noChangeArrowheads="1"/>
            </p:cNvSpPr>
            <p:nvPr/>
          </p:nvSpPr>
          <p:spPr bwMode="auto">
            <a:xfrm>
              <a:off x="520700" y="44624"/>
              <a:ext cx="8166104" cy="646321"/>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en-US" sz="3600" kern="0" dirty="0">
                  <a:solidFill>
                    <a:schemeClr val="bg1"/>
                  </a:solidFill>
                  <a:latin typeface="Calibri" panose="020F0502020204030204" pitchFamily="34" charset="0"/>
                  <a:cs typeface="Calibri" panose="020F0502020204030204" pitchFamily="34" charset="0"/>
                </a:rPr>
                <a:t>Reconstituted corn grain communities</a:t>
              </a:r>
            </a:p>
          </p:txBody>
        </p:sp>
      </p:grpSp>
      <p:grpSp>
        <p:nvGrpSpPr>
          <p:cNvPr id="49" name="Group 6">
            <a:extLst>
              <a:ext uri="{FF2B5EF4-FFF2-40B4-BE49-F238E27FC236}">
                <a16:creationId xmlns:a16="http://schemas.microsoft.com/office/drawing/2014/main" xmlns="" id="{72B5B2F5-B291-4EA6-83AF-00AB174FE309}"/>
              </a:ext>
            </a:extLst>
          </p:cNvPr>
          <p:cNvGrpSpPr/>
          <p:nvPr/>
        </p:nvGrpSpPr>
        <p:grpSpPr>
          <a:xfrm>
            <a:off x="1669976" y="3068960"/>
            <a:ext cx="8352928" cy="4054804"/>
            <a:chOff x="1547664" y="2852936"/>
            <a:chExt cx="7488832" cy="3446583"/>
          </a:xfrm>
        </p:grpSpPr>
        <p:grpSp>
          <p:nvGrpSpPr>
            <p:cNvPr id="50" name="Group 1">
              <a:extLst>
                <a:ext uri="{FF2B5EF4-FFF2-40B4-BE49-F238E27FC236}">
                  <a16:creationId xmlns:a16="http://schemas.microsoft.com/office/drawing/2014/main" xmlns="" id="{AEE252DE-4B6B-4472-84E2-E41BABB392B4}"/>
                </a:ext>
              </a:extLst>
            </p:cNvPr>
            <p:cNvGrpSpPr/>
            <p:nvPr/>
          </p:nvGrpSpPr>
          <p:grpSpPr>
            <a:xfrm>
              <a:off x="1547664" y="2852936"/>
              <a:ext cx="7488832" cy="3446583"/>
              <a:chOff x="906581" y="1825079"/>
              <a:chExt cx="8064896" cy="4208495"/>
            </a:xfrm>
          </p:grpSpPr>
          <p:graphicFrame>
            <p:nvGraphicFramePr>
              <p:cNvPr id="60" name="Chart 19">
                <a:extLst>
                  <a:ext uri="{FF2B5EF4-FFF2-40B4-BE49-F238E27FC236}">
                    <a16:creationId xmlns:a16="http://schemas.microsoft.com/office/drawing/2014/main" xmlns="" id="{B5E0E353-305E-49A5-B03F-D4626AF2F051}"/>
                  </a:ext>
                </a:extLst>
              </p:cNvPr>
              <p:cNvGraphicFramePr>
                <a:graphicFrameLocks/>
              </p:cNvGraphicFramePr>
              <p:nvPr>
                <p:extLst/>
              </p:nvPr>
            </p:nvGraphicFramePr>
            <p:xfrm>
              <a:off x="906581" y="2033320"/>
              <a:ext cx="8064896" cy="4000254"/>
            </p:xfrm>
            <a:graphic>
              <a:graphicData uri="http://schemas.openxmlformats.org/drawingml/2006/chart">
                <c:chart xmlns:c="http://schemas.openxmlformats.org/drawingml/2006/chart" xmlns:r="http://schemas.openxmlformats.org/officeDocument/2006/relationships" r:id="rId6"/>
              </a:graphicData>
            </a:graphic>
          </p:graphicFrame>
          <p:sp>
            <p:nvSpPr>
              <p:cNvPr id="61" name="TextBox 20">
                <a:extLst>
                  <a:ext uri="{FF2B5EF4-FFF2-40B4-BE49-F238E27FC236}">
                    <a16:creationId xmlns:a16="http://schemas.microsoft.com/office/drawing/2014/main" xmlns="" id="{2204ECC8-4C72-4C83-A5E6-09997A9694F3}"/>
                  </a:ext>
                </a:extLst>
              </p:cNvPr>
              <p:cNvSpPr txBox="1"/>
              <p:nvPr/>
            </p:nvSpPr>
            <p:spPr>
              <a:xfrm>
                <a:off x="4246610" y="1825079"/>
                <a:ext cx="1040044" cy="383331"/>
              </a:xfrm>
              <a:prstGeom prst="rect">
                <a:avLst/>
              </a:prstGeom>
              <a:noFill/>
            </p:spPr>
            <p:txBody>
              <a:bodyPr wrap="square" rtlCol="0">
                <a:spAutoFit/>
              </a:bodyPr>
              <a:lstStyle/>
              <a:p>
                <a:pPr>
                  <a:defRPr/>
                </a:pPr>
                <a:r>
                  <a:rPr lang="pt-BR" b="1" kern="0" dirty="0">
                    <a:solidFill>
                      <a:prstClr val="black"/>
                    </a:solidFill>
                    <a:latin typeface="Times New Roman" panose="02020603050405020304" pitchFamily="18" charset="0"/>
                    <a:cs typeface="Times New Roman" panose="02020603050405020304" pitchFamily="18" charset="0"/>
                  </a:rPr>
                  <a:t>R-HMC</a:t>
                </a:r>
                <a:endParaRPr lang="pt-BR" sz="1600" b="1" kern="0" dirty="0">
                  <a:solidFill>
                    <a:prstClr val="black"/>
                  </a:solidFill>
                  <a:latin typeface="Times New Roman" panose="02020603050405020304" pitchFamily="18" charset="0"/>
                  <a:cs typeface="Times New Roman" panose="02020603050405020304" pitchFamily="18" charset="0"/>
                </a:endParaRPr>
              </a:p>
            </p:txBody>
          </p:sp>
        </p:grpSp>
        <p:sp>
          <p:nvSpPr>
            <p:cNvPr id="51" name="TextBox 4">
              <a:extLst>
                <a:ext uri="{FF2B5EF4-FFF2-40B4-BE49-F238E27FC236}">
                  <a16:creationId xmlns:a16="http://schemas.microsoft.com/office/drawing/2014/main" xmlns="" id="{5C8A7DE3-9795-4801-8397-EF356703D63E}"/>
                </a:ext>
              </a:extLst>
            </p:cNvPr>
            <p:cNvSpPr txBox="1"/>
            <p:nvPr/>
          </p:nvSpPr>
          <p:spPr>
            <a:xfrm>
              <a:off x="2844200" y="4941168"/>
              <a:ext cx="452998" cy="261610"/>
            </a:xfrm>
            <a:prstGeom prst="rect">
              <a:avLst/>
            </a:prstGeom>
            <a:noFill/>
          </p:spPr>
          <p:txBody>
            <a:bodyPr wrap="none" rtlCol="0">
              <a:spAutoFit/>
            </a:bodyPr>
            <a:lstStyle/>
            <a:p>
              <a:pPr>
                <a:defRPr/>
              </a:pPr>
              <a:r>
                <a:rPr lang="pt-BR" sz="1400" b="1" kern="0" dirty="0">
                  <a:solidFill>
                    <a:schemeClr val="bg1"/>
                  </a:solidFill>
                  <a:latin typeface="Calibri"/>
                </a:rPr>
                <a:t>13.8</a:t>
              </a:r>
            </a:p>
          </p:txBody>
        </p:sp>
        <p:sp>
          <p:nvSpPr>
            <p:cNvPr id="52" name="TextBox 23">
              <a:extLst>
                <a:ext uri="{FF2B5EF4-FFF2-40B4-BE49-F238E27FC236}">
                  <a16:creationId xmlns:a16="http://schemas.microsoft.com/office/drawing/2014/main" xmlns="" id="{DD0E0A6F-2E2C-4E65-B666-A494AD9C1A0B}"/>
                </a:ext>
              </a:extLst>
            </p:cNvPr>
            <p:cNvSpPr txBox="1"/>
            <p:nvPr/>
          </p:nvSpPr>
          <p:spPr>
            <a:xfrm>
              <a:off x="3439628" y="4941168"/>
              <a:ext cx="371079" cy="261610"/>
            </a:xfrm>
            <a:prstGeom prst="rect">
              <a:avLst/>
            </a:prstGeom>
            <a:noFill/>
          </p:spPr>
          <p:txBody>
            <a:bodyPr wrap="none" rtlCol="0">
              <a:spAutoFit/>
            </a:bodyPr>
            <a:lstStyle/>
            <a:p>
              <a:pPr>
                <a:defRPr/>
              </a:pPr>
              <a:r>
                <a:rPr lang="pt-BR" sz="1400" b="1" kern="0" dirty="0">
                  <a:solidFill>
                    <a:schemeClr val="bg1"/>
                  </a:solidFill>
                  <a:latin typeface="Calibri"/>
                </a:rPr>
                <a:t>9.1</a:t>
              </a:r>
            </a:p>
          </p:txBody>
        </p:sp>
        <p:sp>
          <p:nvSpPr>
            <p:cNvPr id="53" name="TextBox 24">
              <a:extLst>
                <a:ext uri="{FF2B5EF4-FFF2-40B4-BE49-F238E27FC236}">
                  <a16:creationId xmlns:a16="http://schemas.microsoft.com/office/drawing/2014/main" xmlns="" id="{DC91C5E8-B3D3-426C-9EEF-85DC61911DEF}"/>
                </a:ext>
              </a:extLst>
            </p:cNvPr>
            <p:cNvSpPr txBox="1"/>
            <p:nvPr/>
          </p:nvSpPr>
          <p:spPr>
            <a:xfrm>
              <a:off x="4284360" y="4941168"/>
              <a:ext cx="452998" cy="261610"/>
            </a:xfrm>
            <a:prstGeom prst="rect">
              <a:avLst/>
            </a:prstGeom>
            <a:noFill/>
          </p:spPr>
          <p:txBody>
            <a:bodyPr wrap="none" rtlCol="0">
              <a:spAutoFit/>
            </a:bodyPr>
            <a:lstStyle/>
            <a:p>
              <a:pPr>
                <a:defRPr/>
              </a:pPr>
              <a:r>
                <a:rPr lang="pt-BR" sz="1400" b="1" kern="0" dirty="0">
                  <a:solidFill>
                    <a:schemeClr val="bg1"/>
                  </a:solidFill>
                  <a:latin typeface="Calibri"/>
                </a:rPr>
                <a:t>19.5</a:t>
              </a:r>
            </a:p>
          </p:txBody>
        </p:sp>
        <p:sp>
          <p:nvSpPr>
            <p:cNvPr id="54" name="TextBox 25">
              <a:extLst>
                <a:ext uri="{FF2B5EF4-FFF2-40B4-BE49-F238E27FC236}">
                  <a16:creationId xmlns:a16="http://schemas.microsoft.com/office/drawing/2014/main" xmlns="" id="{EDBC356C-F29C-46F6-8D76-E5BC8619E15D}"/>
                </a:ext>
              </a:extLst>
            </p:cNvPr>
            <p:cNvSpPr txBox="1"/>
            <p:nvPr/>
          </p:nvSpPr>
          <p:spPr>
            <a:xfrm>
              <a:off x="3058621" y="4149080"/>
              <a:ext cx="452998" cy="261610"/>
            </a:xfrm>
            <a:prstGeom prst="rect">
              <a:avLst/>
            </a:prstGeom>
            <a:noFill/>
          </p:spPr>
          <p:txBody>
            <a:bodyPr wrap="none" rtlCol="0">
              <a:spAutoFit/>
            </a:bodyPr>
            <a:lstStyle/>
            <a:p>
              <a:pPr>
                <a:defRPr/>
              </a:pPr>
              <a:r>
                <a:rPr lang="pt-BR" sz="1400" b="1" kern="0" dirty="0">
                  <a:solidFill>
                    <a:schemeClr val="bg1"/>
                  </a:solidFill>
                  <a:latin typeface="Calibri"/>
                </a:rPr>
                <a:t>24.0</a:t>
              </a:r>
            </a:p>
          </p:txBody>
        </p:sp>
        <p:sp>
          <p:nvSpPr>
            <p:cNvPr id="55" name="TextBox 26">
              <a:extLst>
                <a:ext uri="{FF2B5EF4-FFF2-40B4-BE49-F238E27FC236}">
                  <a16:creationId xmlns:a16="http://schemas.microsoft.com/office/drawing/2014/main" xmlns="" id="{182BF4CB-588F-4EFC-B2D5-7658A2FB6F1C}"/>
                </a:ext>
              </a:extLst>
            </p:cNvPr>
            <p:cNvSpPr txBox="1"/>
            <p:nvPr/>
          </p:nvSpPr>
          <p:spPr>
            <a:xfrm>
              <a:off x="3994725" y="4149080"/>
              <a:ext cx="452998" cy="261610"/>
            </a:xfrm>
            <a:prstGeom prst="rect">
              <a:avLst/>
            </a:prstGeom>
            <a:noFill/>
          </p:spPr>
          <p:txBody>
            <a:bodyPr wrap="none" rtlCol="0">
              <a:spAutoFit/>
            </a:bodyPr>
            <a:lstStyle/>
            <a:p>
              <a:pPr>
                <a:defRPr/>
              </a:pPr>
              <a:r>
                <a:rPr lang="pt-BR" sz="1400" b="1" kern="0" dirty="0">
                  <a:solidFill>
                    <a:schemeClr val="bg1"/>
                  </a:solidFill>
                  <a:latin typeface="Calibri"/>
                </a:rPr>
                <a:t>11.2</a:t>
              </a:r>
            </a:p>
          </p:txBody>
        </p:sp>
        <p:sp>
          <p:nvSpPr>
            <p:cNvPr id="56" name="TextBox 27">
              <a:extLst>
                <a:ext uri="{FF2B5EF4-FFF2-40B4-BE49-F238E27FC236}">
                  <a16:creationId xmlns:a16="http://schemas.microsoft.com/office/drawing/2014/main" xmlns="" id="{1C72BD77-EBD5-474C-9B8D-D6C0684A6093}"/>
                </a:ext>
              </a:extLst>
            </p:cNvPr>
            <p:cNvSpPr txBox="1"/>
            <p:nvPr/>
          </p:nvSpPr>
          <p:spPr>
            <a:xfrm>
              <a:off x="4786813" y="4149080"/>
              <a:ext cx="452998" cy="261610"/>
            </a:xfrm>
            <a:prstGeom prst="rect">
              <a:avLst/>
            </a:prstGeom>
            <a:noFill/>
          </p:spPr>
          <p:txBody>
            <a:bodyPr wrap="none" rtlCol="0">
              <a:spAutoFit/>
            </a:bodyPr>
            <a:lstStyle/>
            <a:p>
              <a:pPr>
                <a:defRPr/>
              </a:pPr>
              <a:r>
                <a:rPr lang="pt-BR" sz="1400" b="1" kern="0" dirty="0">
                  <a:solidFill>
                    <a:schemeClr val="bg1"/>
                  </a:solidFill>
                  <a:latin typeface="Calibri"/>
                </a:rPr>
                <a:t>12.9</a:t>
              </a:r>
            </a:p>
          </p:txBody>
        </p:sp>
        <p:sp>
          <p:nvSpPr>
            <p:cNvPr id="57" name="TextBox 28">
              <a:extLst>
                <a:ext uri="{FF2B5EF4-FFF2-40B4-BE49-F238E27FC236}">
                  <a16:creationId xmlns:a16="http://schemas.microsoft.com/office/drawing/2014/main" xmlns="" id="{7CF8064A-E39E-4BC0-8D96-642946A8AA57}"/>
                </a:ext>
              </a:extLst>
            </p:cNvPr>
            <p:cNvSpPr txBox="1"/>
            <p:nvPr/>
          </p:nvSpPr>
          <p:spPr>
            <a:xfrm>
              <a:off x="2986613" y="3284984"/>
              <a:ext cx="452998" cy="261610"/>
            </a:xfrm>
            <a:prstGeom prst="rect">
              <a:avLst/>
            </a:prstGeom>
            <a:noFill/>
          </p:spPr>
          <p:txBody>
            <a:bodyPr wrap="none" rtlCol="0">
              <a:spAutoFit/>
            </a:bodyPr>
            <a:lstStyle/>
            <a:p>
              <a:pPr>
                <a:defRPr/>
              </a:pPr>
              <a:r>
                <a:rPr lang="pt-BR" sz="1400" b="1" kern="0" dirty="0">
                  <a:solidFill>
                    <a:schemeClr val="bg1"/>
                  </a:solidFill>
                  <a:latin typeface="Calibri"/>
                </a:rPr>
                <a:t>20.5</a:t>
              </a:r>
            </a:p>
          </p:txBody>
        </p:sp>
        <p:sp>
          <p:nvSpPr>
            <p:cNvPr id="58" name="TextBox 29">
              <a:extLst>
                <a:ext uri="{FF2B5EF4-FFF2-40B4-BE49-F238E27FC236}">
                  <a16:creationId xmlns:a16="http://schemas.microsoft.com/office/drawing/2014/main" xmlns="" id="{C37AC6CE-0783-4DBE-83D0-351BDDB4610E}"/>
                </a:ext>
              </a:extLst>
            </p:cNvPr>
            <p:cNvSpPr txBox="1"/>
            <p:nvPr/>
          </p:nvSpPr>
          <p:spPr>
            <a:xfrm>
              <a:off x="3779912" y="3284984"/>
              <a:ext cx="371079" cy="261610"/>
            </a:xfrm>
            <a:prstGeom prst="rect">
              <a:avLst/>
            </a:prstGeom>
            <a:noFill/>
          </p:spPr>
          <p:txBody>
            <a:bodyPr wrap="none" rtlCol="0">
              <a:spAutoFit/>
            </a:bodyPr>
            <a:lstStyle/>
            <a:p>
              <a:pPr>
                <a:defRPr/>
              </a:pPr>
              <a:r>
                <a:rPr lang="pt-BR" sz="1400" b="1" kern="0" dirty="0">
                  <a:solidFill>
                    <a:schemeClr val="bg1"/>
                  </a:solidFill>
                  <a:latin typeface="Calibri"/>
                </a:rPr>
                <a:t>6.8</a:t>
              </a:r>
            </a:p>
          </p:txBody>
        </p:sp>
        <p:sp>
          <p:nvSpPr>
            <p:cNvPr id="59" name="TextBox 30">
              <a:extLst>
                <a:ext uri="{FF2B5EF4-FFF2-40B4-BE49-F238E27FC236}">
                  <a16:creationId xmlns:a16="http://schemas.microsoft.com/office/drawing/2014/main" xmlns="" id="{A992475E-180A-4A88-B555-B0C42689E148}"/>
                </a:ext>
              </a:extLst>
            </p:cNvPr>
            <p:cNvSpPr txBox="1"/>
            <p:nvPr/>
          </p:nvSpPr>
          <p:spPr>
            <a:xfrm>
              <a:off x="4786813" y="3284984"/>
              <a:ext cx="452998" cy="261610"/>
            </a:xfrm>
            <a:prstGeom prst="rect">
              <a:avLst/>
            </a:prstGeom>
            <a:noFill/>
          </p:spPr>
          <p:txBody>
            <a:bodyPr wrap="none" rtlCol="0">
              <a:spAutoFit/>
            </a:bodyPr>
            <a:lstStyle/>
            <a:p>
              <a:pPr>
                <a:defRPr/>
              </a:pPr>
              <a:r>
                <a:rPr lang="pt-BR" sz="1400" b="1" kern="0" dirty="0">
                  <a:solidFill>
                    <a:schemeClr val="bg1"/>
                  </a:solidFill>
                  <a:latin typeface="Calibri"/>
                </a:rPr>
                <a:t>37.7</a:t>
              </a:r>
            </a:p>
          </p:txBody>
        </p:sp>
      </p:grpSp>
    </p:spTree>
    <p:extLst>
      <p:ext uri="{BB962C8B-B14F-4D97-AF65-F5344CB8AC3E}">
        <p14:creationId xmlns:p14="http://schemas.microsoft.com/office/powerpoint/2010/main" val="222583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B6216FD3-1FA4-4A46-8585-3C4C655F6035}"/>
              </a:ext>
            </a:extLst>
          </p:cNvPr>
          <p:cNvGrpSpPr/>
          <p:nvPr/>
        </p:nvGrpSpPr>
        <p:grpSpPr>
          <a:xfrm>
            <a:off x="2" y="15436"/>
            <a:ext cx="10972799" cy="838200"/>
            <a:chOff x="36004" y="626326"/>
            <a:chExt cx="9143999" cy="838200"/>
          </a:xfrm>
        </p:grpSpPr>
        <p:sp>
          <p:nvSpPr>
            <p:cNvPr id="14" name="Retângulo 5">
              <a:extLst>
                <a:ext uri="{FF2B5EF4-FFF2-40B4-BE49-F238E27FC236}">
                  <a16:creationId xmlns:a16="http://schemas.microsoft.com/office/drawing/2014/main" xmlns="" id="{F7D91171-3B4D-448C-BC44-D583FB070F59}"/>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5" name="Imagem 8" descr="logo-esalq.gif">
              <a:extLst>
                <a:ext uri="{FF2B5EF4-FFF2-40B4-BE49-F238E27FC236}">
                  <a16:creationId xmlns:a16="http://schemas.microsoft.com/office/drawing/2014/main" xmlns="" id="{EC18A16B-8A3B-4E8B-AA20-3ABFF1779C9F}"/>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2" descr="C:\Users\Joao Daniel\Downloads\QCF_USA.jpg">
              <a:extLst>
                <a:ext uri="{FF2B5EF4-FFF2-40B4-BE49-F238E27FC236}">
                  <a16:creationId xmlns:a16="http://schemas.microsoft.com/office/drawing/2014/main" xmlns="" id="{AAF06EB8-DB6C-43F7-830A-5CB9C19848F2}"/>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aphicFrame>
        <p:nvGraphicFramePr>
          <p:cNvPr id="5" name="Gráfico 4"/>
          <p:cNvGraphicFramePr>
            <a:graphicFrameLocks/>
          </p:cNvGraphicFramePr>
          <p:nvPr>
            <p:extLst/>
          </p:nvPr>
        </p:nvGraphicFramePr>
        <p:xfrm>
          <a:off x="404503" y="917427"/>
          <a:ext cx="10215522" cy="5248275"/>
        </p:xfrm>
        <a:graphic>
          <a:graphicData uri="http://schemas.openxmlformats.org/drawingml/2006/chart">
            <c:chart xmlns:c="http://schemas.openxmlformats.org/drawingml/2006/chart" xmlns:r="http://schemas.openxmlformats.org/officeDocument/2006/relationships" r:id="rId4"/>
          </a:graphicData>
        </a:graphic>
      </p:graphicFrame>
      <p:sp>
        <p:nvSpPr>
          <p:cNvPr id="6" name="Título 1"/>
          <p:cNvSpPr txBox="1">
            <a:spLocks/>
          </p:cNvSpPr>
          <p:nvPr/>
        </p:nvSpPr>
        <p:spPr>
          <a:xfrm>
            <a:off x="176388" y="-51005"/>
            <a:ext cx="10620024" cy="993215"/>
          </a:xfrm>
          <a:prstGeom prst="rect">
            <a:avLst/>
          </a:prstGeom>
          <a:ln>
            <a:solidFill>
              <a:srgbClr val="FFFFFF"/>
            </a:solidFill>
          </a:ln>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3600" dirty="0" err="1">
                <a:solidFill>
                  <a:schemeClr val="bg1"/>
                </a:solidFill>
                <a:latin typeface="Calibri" panose="020F0502020204030204" pitchFamily="34" charset="0"/>
              </a:rPr>
              <a:t>Reconstituted</a:t>
            </a:r>
            <a:r>
              <a:rPr lang="pt-BR" sz="3600" dirty="0">
                <a:solidFill>
                  <a:schemeClr val="bg1"/>
                </a:solidFill>
                <a:latin typeface="Calibri" panose="020F0502020204030204" pitchFamily="34" charset="0"/>
              </a:rPr>
              <a:t> </a:t>
            </a:r>
            <a:r>
              <a:rPr lang="pt-BR" sz="3600" dirty="0" err="1">
                <a:solidFill>
                  <a:schemeClr val="bg1"/>
                </a:solidFill>
                <a:latin typeface="Calibri" panose="020F0502020204030204" pitchFamily="34" charset="0"/>
              </a:rPr>
              <a:t>grain</a:t>
            </a:r>
            <a:r>
              <a:rPr lang="pt-BR" sz="3600" dirty="0">
                <a:solidFill>
                  <a:schemeClr val="bg1"/>
                </a:solidFill>
                <a:latin typeface="Calibri" panose="020F0502020204030204" pitchFamily="34" charset="0"/>
              </a:rPr>
              <a:t> </a:t>
            </a:r>
            <a:r>
              <a:rPr lang="pt-BR" sz="3600" dirty="0" err="1">
                <a:solidFill>
                  <a:schemeClr val="bg1"/>
                </a:solidFill>
                <a:latin typeface="Calibri" panose="020F0502020204030204" pitchFamily="34" charset="0"/>
              </a:rPr>
              <a:t>silage</a:t>
            </a:r>
            <a:r>
              <a:rPr lang="pt-BR" sz="3600" dirty="0">
                <a:solidFill>
                  <a:schemeClr val="bg1"/>
                </a:solidFill>
                <a:latin typeface="Calibri" panose="020F0502020204030204" pitchFamily="34" charset="0"/>
              </a:rPr>
              <a:t> </a:t>
            </a:r>
            <a:r>
              <a:rPr lang="pt-BR" sz="3600" i="1" dirty="0" err="1">
                <a:solidFill>
                  <a:schemeClr val="bg1"/>
                </a:solidFill>
                <a:latin typeface="Calibri" panose="020F0502020204030204" pitchFamily="34" charset="0"/>
              </a:rPr>
              <a:t>vs</a:t>
            </a:r>
            <a:r>
              <a:rPr lang="pt-BR" sz="3600" dirty="0">
                <a:solidFill>
                  <a:schemeClr val="bg1"/>
                </a:solidFill>
                <a:latin typeface="Calibri" panose="020F0502020204030204" pitchFamily="34" charset="0"/>
              </a:rPr>
              <a:t> HMG</a:t>
            </a:r>
          </a:p>
        </p:txBody>
      </p:sp>
      <p:sp>
        <p:nvSpPr>
          <p:cNvPr id="8" name="CaixaDeTexto 5"/>
          <p:cNvSpPr txBox="1"/>
          <p:nvPr/>
        </p:nvSpPr>
        <p:spPr>
          <a:xfrm>
            <a:off x="4399205" y="1305539"/>
            <a:ext cx="1074420" cy="2571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pt-BR" sz="1400" b="1" u="sng"/>
              <a:t>35.244</a:t>
            </a:r>
            <a:endParaRPr lang="pt-BR" sz="1400" b="1" u="sng" dirty="0"/>
          </a:p>
        </p:txBody>
      </p:sp>
      <p:sp>
        <p:nvSpPr>
          <p:cNvPr id="9" name="CaixaDeTexto 6"/>
          <p:cNvSpPr txBox="1"/>
          <p:nvPr/>
        </p:nvSpPr>
        <p:spPr>
          <a:xfrm>
            <a:off x="8344303" y="1305539"/>
            <a:ext cx="651509" cy="2571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pt-BR" sz="1400" b="1" u="sng" dirty="0"/>
              <a:t>101</a:t>
            </a:r>
          </a:p>
        </p:txBody>
      </p:sp>
      <p:graphicFrame>
        <p:nvGraphicFramePr>
          <p:cNvPr id="11" name="Tabela 10"/>
          <p:cNvGraphicFramePr>
            <a:graphicFrameLocks noGrp="1"/>
          </p:cNvGraphicFramePr>
          <p:nvPr>
            <p:extLst>
              <p:ext uri="{D42A27DB-BD31-4B8C-83A1-F6EECF244321}">
                <p14:modId xmlns:p14="http://schemas.microsoft.com/office/powerpoint/2010/main" val="3272385247"/>
              </p:ext>
            </p:extLst>
          </p:nvPr>
        </p:nvGraphicFramePr>
        <p:xfrm>
          <a:off x="1711523" y="5664272"/>
          <a:ext cx="8893048" cy="822960"/>
        </p:xfrm>
        <a:graphic>
          <a:graphicData uri="http://schemas.openxmlformats.org/drawingml/2006/table">
            <a:tbl>
              <a:tblPr firstRow="1" bandRow="1">
                <a:tableStyleId>{21E4AEA4-8DFA-4A89-87EB-49C32662AFE0}</a:tableStyleId>
              </a:tblPr>
              <a:tblGrid>
                <a:gridCol w="1247974">
                  <a:extLst>
                    <a:ext uri="{9D8B030D-6E8A-4147-A177-3AD203B41FA5}">
                      <a16:colId xmlns:a16="http://schemas.microsoft.com/office/drawing/2014/main" xmlns="" val="20000"/>
                    </a:ext>
                  </a:extLst>
                </a:gridCol>
                <a:gridCol w="1247974">
                  <a:extLst>
                    <a:ext uri="{9D8B030D-6E8A-4147-A177-3AD203B41FA5}">
                      <a16:colId xmlns:a16="http://schemas.microsoft.com/office/drawing/2014/main" xmlns="" val="20001"/>
                    </a:ext>
                  </a:extLst>
                </a:gridCol>
                <a:gridCol w="1538159">
                  <a:extLst>
                    <a:ext uri="{9D8B030D-6E8A-4147-A177-3AD203B41FA5}">
                      <a16:colId xmlns:a16="http://schemas.microsoft.com/office/drawing/2014/main" xmlns="" val="20002"/>
                    </a:ext>
                  </a:extLst>
                </a:gridCol>
                <a:gridCol w="1296144">
                  <a:extLst>
                    <a:ext uri="{9D8B030D-6E8A-4147-A177-3AD203B41FA5}">
                      <a16:colId xmlns:a16="http://schemas.microsoft.com/office/drawing/2014/main" xmlns="" val="20003"/>
                    </a:ext>
                  </a:extLst>
                </a:gridCol>
                <a:gridCol w="909618">
                  <a:extLst>
                    <a:ext uri="{9D8B030D-6E8A-4147-A177-3AD203B41FA5}">
                      <a16:colId xmlns:a16="http://schemas.microsoft.com/office/drawing/2014/main" xmlns="" val="20004"/>
                    </a:ext>
                  </a:extLst>
                </a:gridCol>
                <a:gridCol w="1247974">
                  <a:extLst>
                    <a:ext uri="{9D8B030D-6E8A-4147-A177-3AD203B41FA5}">
                      <a16:colId xmlns:a16="http://schemas.microsoft.com/office/drawing/2014/main" xmlns="" val="20005"/>
                    </a:ext>
                  </a:extLst>
                </a:gridCol>
                <a:gridCol w="1405205">
                  <a:extLst>
                    <a:ext uri="{9D8B030D-6E8A-4147-A177-3AD203B41FA5}">
                      <a16:colId xmlns:a16="http://schemas.microsoft.com/office/drawing/2014/main" xmlns="" val="20006"/>
                    </a:ext>
                  </a:extLst>
                </a:gridCol>
              </a:tblGrid>
              <a:tr h="370840">
                <a:tc>
                  <a:txBody>
                    <a:bodyPr/>
                    <a:lstStyle/>
                    <a:p>
                      <a:pPr algn="ctr"/>
                      <a:r>
                        <a:rPr lang="pt-BR" sz="1600" b="1" dirty="0">
                          <a:solidFill>
                            <a:schemeClr val="tx1"/>
                          </a:solidFill>
                        </a:rPr>
                        <a:t> </a:t>
                      </a:r>
                      <a:r>
                        <a:rPr lang="pt-BR" sz="1600" b="1" dirty="0" err="1">
                          <a:solidFill>
                            <a:schemeClr val="tx1"/>
                          </a:solidFill>
                        </a:rPr>
                        <a:t>Lactic</a:t>
                      </a:r>
                      <a:endParaRPr lang="pt-BR" sz="1600" b="1" dirty="0">
                        <a:solidFill>
                          <a:schemeClr val="tx1"/>
                        </a:solidFill>
                      </a:endParaRPr>
                    </a:p>
                    <a:p>
                      <a:pPr algn="ctr"/>
                      <a:endParaRPr lang="pt-BR" sz="1600" b="1" dirty="0">
                        <a:solidFill>
                          <a:schemeClr val="tx1"/>
                        </a:solidFill>
                      </a:endParaRPr>
                    </a:p>
                    <a:p>
                      <a:pPr algn="ctr"/>
                      <a:r>
                        <a:rPr lang="pt-BR" sz="1600" b="1" dirty="0">
                          <a:solidFill>
                            <a:schemeClr val="tx1"/>
                          </a:solidFill>
                        </a:rPr>
                        <a:t>2.1% MS</a:t>
                      </a:r>
                    </a:p>
                  </a:txBody>
                  <a:tcPr marL="109728" marR="109728">
                    <a:noFill/>
                  </a:tcPr>
                </a:tc>
                <a:tc>
                  <a:txBody>
                    <a:bodyPr/>
                    <a:lstStyle/>
                    <a:p>
                      <a:pPr algn="ctr"/>
                      <a:r>
                        <a:rPr lang="pt-BR" sz="1600" b="1" dirty="0">
                          <a:solidFill>
                            <a:schemeClr val="tx1"/>
                          </a:solidFill>
                        </a:rPr>
                        <a:t> </a:t>
                      </a:r>
                      <a:r>
                        <a:rPr lang="pt-BR" sz="1600" b="1" dirty="0" err="1">
                          <a:solidFill>
                            <a:schemeClr val="tx1"/>
                          </a:solidFill>
                        </a:rPr>
                        <a:t>Acetic</a:t>
                      </a:r>
                      <a:endParaRPr lang="pt-BR" sz="1600" b="1" dirty="0">
                        <a:solidFill>
                          <a:schemeClr val="tx1"/>
                        </a:solidFill>
                      </a:endParaRPr>
                    </a:p>
                    <a:p>
                      <a:pPr algn="ctr"/>
                      <a:endParaRPr lang="pt-BR" sz="1600" b="1" dirty="0">
                        <a:solidFill>
                          <a:schemeClr val="tx1"/>
                        </a:solidFill>
                      </a:endParaRPr>
                    </a:p>
                    <a:p>
                      <a:pPr algn="ctr"/>
                      <a:r>
                        <a:rPr lang="pt-BR" sz="1600" b="1" dirty="0">
                          <a:solidFill>
                            <a:schemeClr val="tx1"/>
                          </a:solidFill>
                        </a:rPr>
                        <a:t>0.4% MS</a:t>
                      </a:r>
                    </a:p>
                  </a:txBody>
                  <a:tcPr marL="109728" marR="109728">
                    <a:noFill/>
                  </a:tcPr>
                </a:tc>
                <a:tc>
                  <a:txBody>
                    <a:bodyPr/>
                    <a:lstStyle/>
                    <a:p>
                      <a:pPr algn="ctr"/>
                      <a:r>
                        <a:rPr lang="pt-BR" sz="1600" b="1" dirty="0">
                          <a:solidFill>
                            <a:schemeClr val="tx1"/>
                          </a:solidFill>
                        </a:rPr>
                        <a:t> </a:t>
                      </a:r>
                      <a:r>
                        <a:rPr lang="pt-BR" sz="1600" b="1" dirty="0" err="1">
                          <a:solidFill>
                            <a:schemeClr val="tx1"/>
                          </a:solidFill>
                        </a:rPr>
                        <a:t>Butyric</a:t>
                      </a:r>
                      <a:endParaRPr lang="pt-BR" sz="1600" b="1" dirty="0">
                        <a:solidFill>
                          <a:schemeClr val="tx1"/>
                        </a:solidFill>
                      </a:endParaRPr>
                    </a:p>
                    <a:p>
                      <a:pPr algn="ctr"/>
                      <a:endParaRPr lang="pt-BR" sz="1600" b="1" dirty="0">
                        <a:solidFill>
                          <a:schemeClr val="tx1"/>
                        </a:solidFill>
                      </a:endParaRPr>
                    </a:p>
                    <a:p>
                      <a:pPr algn="ctr"/>
                      <a:r>
                        <a:rPr lang="pt-BR" sz="1600" b="1" dirty="0">
                          <a:solidFill>
                            <a:schemeClr val="tx1"/>
                          </a:solidFill>
                        </a:rPr>
                        <a:t>5.8 mg/kg</a:t>
                      </a:r>
                    </a:p>
                  </a:txBody>
                  <a:tcPr marL="109728" marR="109728">
                    <a:noFill/>
                  </a:tcPr>
                </a:tc>
                <a:tc>
                  <a:txBody>
                    <a:bodyPr/>
                    <a:lstStyle/>
                    <a:p>
                      <a:pPr algn="ctr"/>
                      <a:r>
                        <a:rPr lang="pt-BR" sz="1600" b="1" dirty="0" err="1">
                          <a:solidFill>
                            <a:schemeClr val="tx1"/>
                          </a:solidFill>
                        </a:rPr>
                        <a:t>Ethanol</a:t>
                      </a:r>
                      <a:endParaRPr lang="pt-BR" sz="1600" b="1" dirty="0">
                        <a:solidFill>
                          <a:schemeClr val="tx1"/>
                        </a:solidFill>
                      </a:endParaRPr>
                    </a:p>
                    <a:p>
                      <a:pPr algn="ctr"/>
                      <a:endParaRPr lang="pt-BR" sz="1600" b="1" dirty="0">
                        <a:solidFill>
                          <a:schemeClr val="tx1"/>
                        </a:solidFill>
                      </a:endParaRPr>
                    </a:p>
                    <a:p>
                      <a:pPr algn="ctr"/>
                      <a:r>
                        <a:rPr lang="pt-BR" sz="1600" b="1" dirty="0">
                          <a:solidFill>
                            <a:schemeClr val="tx1"/>
                          </a:solidFill>
                        </a:rPr>
                        <a:t>0.6% DM</a:t>
                      </a:r>
                    </a:p>
                  </a:txBody>
                  <a:tcPr marL="109728" marR="109728">
                    <a:noFill/>
                  </a:tcPr>
                </a:tc>
                <a:tc>
                  <a:txBody>
                    <a:bodyPr/>
                    <a:lstStyle/>
                    <a:p>
                      <a:pPr algn="ctr"/>
                      <a:r>
                        <a:rPr lang="pt-BR" sz="1600" b="1" dirty="0">
                          <a:solidFill>
                            <a:schemeClr val="tx1"/>
                          </a:solidFill>
                        </a:rPr>
                        <a:t>pH</a:t>
                      </a:r>
                    </a:p>
                    <a:p>
                      <a:pPr algn="ctr"/>
                      <a:endParaRPr lang="pt-BR" sz="1600" b="1" dirty="0">
                        <a:solidFill>
                          <a:schemeClr val="tx1"/>
                        </a:solidFill>
                      </a:endParaRPr>
                    </a:p>
                    <a:p>
                      <a:pPr algn="ctr"/>
                      <a:r>
                        <a:rPr lang="pt-BR" sz="1600" b="1" dirty="0">
                          <a:solidFill>
                            <a:schemeClr val="tx1"/>
                          </a:solidFill>
                        </a:rPr>
                        <a:t>4.2</a:t>
                      </a:r>
                    </a:p>
                  </a:txBody>
                  <a:tcPr marL="109728" marR="109728">
                    <a:noFill/>
                  </a:tcPr>
                </a:tc>
                <a:tc>
                  <a:txBody>
                    <a:bodyPr/>
                    <a:lstStyle/>
                    <a:p>
                      <a:pPr algn="ctr"/>
                      <a:r>
                        <a:rPr lang="pt-BR" sz="1600" b="1" dirty="0">
                          <a:solidFill>
                            <a:schemeClr val="tx1"/>
                          </a:solidFill>
                        </a:rPr>
                        <a:t>DM </a:t>
                      </a:r>
                      <a:r>
                        <a:rPr lang="pt-BR" sz="1600" b="1" dirty="0" err="1">
                          <a:solidFill>
                            <a:schemeClr val="tx1"/>
                          </a:solidFill>
                        </a:rPr>
                        <a:t>loss</a:t>
                      </a:r>
                      <a:endParaRPr lang="pt-BR" sz="1600" b="1" dirty="0">
                        <a:solidFill>
                          <a:schemeClr val="tx1"/>
                        </a:solidFill>
                      </a:endParaRPr>
                    </a:p>
                    <a:p>
                      <a:pPr algn="ctr"/>
                      <a:endParaRPr lang="pt-BR" sz="1600" b="1" dirty="0">
                        <a:solidFill>
                          <a:schemeClr val="tx1"/>
                        </a:solidFill>
                      </a:endParaRPr>
                    </a:p>
                    <a:p>
                      <a:pPr algn="ctr"/>
                      <a:r>
                        <a:rPr lang="pt-BR" sz="1600" b="1" dirty="0">
                          <a:solidFill>
                            <a:schemeClr val="tx1"/>
                          </a:solidFill>
                        </a:rPr>
                        <a:t>3.2%</a:t>
                      </a:r>
                    </a:p>
                  </a:txBody>
                  <a:tcPr marL="109728" marR="109728">
                    <a:noFill/>
                  </a:tcPr>
                </a:tc>
                <a:tc>
                  <a:txBody>
                    <a:bodyPr/>
                    <a:lstStyle/>
                    <a:p>
                      <a:pPr algn="ctr"/>
                      <a:r>
                        <a:rPr lang="pt-BR" sz="1600" b="1" dirty="0" err="1">
                          <a:solidFill>
                            <a:schemeClr val="tx1"/>
                          </a:solidFill>
                        </a:rPr>
                        <a:t>Prolamins</a:t>
                      </a:r>
                      <a:endParaRPr lang="pt-BR" sz="1600" b="1" dirty="0">
                        <a:solidFill>
                          <a:schemeClr val="tx1"/>
                        </a:solidFill>
                      </a:endParaRPr>
                    </a:p>
                    <a:p>
                      <a:pPr algn="ctr"/>
                      <a:endParaRPr lang="pt-BR" sz="1600" b="1" dirty="0">
                        <a:solidFill>
                          <a:schemeClr val="tx1"/>
                        </a:solidFill>
                      </a:endParaRPr>
                    </a:p>
                    <a:p>
                      <a:pPr algn="ctr"/>
                      <a:r>
                        <a:rPr lang="pt-BR" sz="1600" b="1" dirty="0">
                          <a:solidFill>
                            <a:schemeClr val="tx1"/>
                          </a:solidFill>
                        </a:rPr>
                        <a:t>2.8% DM</a:t>
                      </a:r>
                    </a:p>
                  </a:txBody>
                  <a:tcPr marL="109728" marR="109728">
                    <a:noFill/>
                  </a:tcPr>
                </a:tc>
                <a:extLst>
                  <a:ext uri="{0D108BD9-81ED-4DB2-BD59-A6C34878D82A}">
                    <a16:rowId xmlns:a16="http://schemas.microsoft.com/office/drawing/2014/main" xmlns="" val="10000"/>
                  </a:ext>
                </a:extLst>
              </a:tr>
            </a:tbl>
          </a:graphicData>
        </a:graphic>
      </p:graphicFrame>
      <p:sp>
        <p:nvSpPr>
          <p:cNvPr id="12" name="CaixaDeTexto 11"/>
          <p:cNvSpPr txBox="1"/>
          <p:nvPr/>
        </p:nvSpPr>
        <p:spPr>
          <a:xfrm>
            <a:off x="159910" y="6078829"/>
            <a:ext cx="1659797" cy="369332"/>
          </a:xfrm>
          <a:prstGeom prst="rect">
            <a:avLst/>
          </a:prstGeom>
          <a:noFill/>
        </p:spPr>
        <p:txBody>
          <a:bodyPr wrap="square" rtlCol="0">
            <a:spAutoFit/>
          </a:bodyPr>
          <a:lstStyle/>
          <a:p>
            <a:r>
              <a:rPr lang="pt-BR" b="1" i="1" dirty="0"/>
              <a:t>HMG</a:t>
            </a:r>
          </a:p>
        </p:txBody>
      </p:sp>
      <p:sp>
        <p:nvSpPr>
          <p:cNvPr id="2" name="CaixaDeTexto 1"/>
          <p:cNvSpPr txBox="1"/>
          <p:nvPr/>
        </p:nvSpPr>
        <p:spPr>
          <a:xfrm>
            <a:off x="7387411" y="908720"/>
            <a:ext cx="3392522" cy="369332"/>
          </a:xfrm>
          <a:prstGeom prst="rect">
            <a:avLst/>
          </a:prstGeom>
          <a:noFill/>
        </p:spPr>
        <p:txBody>
          <a:bodyPr wrap="square" rtlCol="0">
            <a:spAutoFit/>
          </a:bodyPr>
          <a:lstStyle/>
          <a:p>
            <a:r>
              <a:rPr lang="pt-BR" dirty="0" err="1"/>
              <a:t>Source</a:t>
            </a:r>
            <a:r>
              <a:rPr lang="en-US" dirty="0"/>
              <a:t>: </a:t>
            </a:r>
            <a:r>
              <a:rPr lang="en-US" dirty="0" err="1"/>
              <a:t>Fernandes</a:t>
            </a:r>
            <a:r>
              <a:rPr lang="en-US" dirty="0"/>
              <a:t>, 2014</a:t>
            </a:r>
            <a:endParaRPr lang="pt-BR" dirty="0"/>
          </a:p>
        </p:txBody>
      </p:sp>
    </p:spTree>
    <p:extLst>
      <p:ext uri="{BB962C8B-B14F-4D97-AF65-F5344CB8AC3E}">
        <p14:creationId xmlns:p14="http://schemas.microsoft.com/office/powerpoint/2010/main" val="3374227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5">
            <a:extLst>
              <a:ext uri="{FF2B5EF4-FFF2-40B4-BE49-F238E27FC236}">
                <a16:creationId xmlns:a16="http://schemas.microsoft.com/office/drawing/2014/main" xmlns="" id="{CCEC90C5-3F86-4A24-A8DA-AAAD695B2663}"/>
              </a:ext>
            </a:extLst>
          </p:cNvPr>
          <p:cNvSpPr/>
          <p:nvPr/>
        </p:nvSpPr>
        <p:spPr bwMode="auto">
          <a:xfrm>
            <a:off x="7" y="0"/>
            <a:ext cx="109727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4105" name="Picture 9"/>
          <p:cNvPicPr>
            <a:picLocks noChangeAspect="1" noChangeArrowheads="1"/>
          </p:cNvPicPr>
          <p:nvPr/>
        </p:nvPicPr>
        <p:blipFill>
          <a:blip r:embed="rId2" cstate="print"/>
          <a:srcRect/>
          <a:stretch>
            <a:fillRect/>
          </a:stretch>
        </p:blipFill>
        <p:spPr bwMode="auto">
          <a:xfrm>
            <a:off x="9374832" y="4129130"/>
            <a:ext cx="950506" cy="1964166"/>
          </a:xfrm>
          <a:prstGeom prst="rect">
            <a:avLst/>
          </a:prstGeom>
          <a:noFill/>
          <a:ln w="9525">
            <a:noFill/>
            <a:miter lim="800000"/>
            <a:headEnd/>
            <a:tailEnd/>
          </a:ln>
          <a:effectLst/>
        </p:spPr>
      </p:pic>
      <p:pic>
        <p:nvPicPr>
          <p:cNvPr id="4106" name="Picture 10"/>
          <p:cNvPicPr>
            <a:picLocks noChangeAspect="1" noChangeArrowheads="1"/>
          </p:cNvPicPr>
          <p:nvPr/>
        </p:nvPicPr>
        <p:blipFill>
          <a:blip r:embed="rId3" cstate="print"/>
          <a:srcRect/>
          <a:stretch>
            <a:fillRect/>
          </a:stretch>
        </p:blipFill>
        <p:spPr bwMode="auto">
          <a:xfrm>
            <a:off x="7905869" y="3573017"/>
            <a:ext cx="1188720" cy="1368152"/>
          </a:xfrm>
          <a:prstGeom prst="rect">
            <a:avLst/>
          </a:prstGeom>
          <a:noFill/>
          <a:ln w="9525">
            <a:noFill/>
            <a:miter lim="800000"/>
            <a:headEnd/>
            <a:tailEnd/>
          </a:ln>
          <a:effectLst/>
        </p:spPr>
      </p:pic>
      <p:pic>
        <p:nvPicPr>
          <p:cNvPr id="4104" name="Picture 8"/>
          <p:cNvPicPr>
            <a:picLocks noChangeAspect="1" noChangeArrowheads="1"/>
          </p:cNvPicPr>
          <p:nvPr/>
        </p:nvPicPr>
        <p:blipFill>
          <a:blip r:embed="rId4" cstate="print"/>
          <a:srcRect/>
          <a:stretch>
            <a:fillRect/>
          </a:stretch>
        </p:blipFill>
        <p:spPr bwMode="auto">
          <a:xfrm rot="2954357">
            <a:off x="7277971" y="3304632"/>
            <a:ext cx="564804" cy="1469609"/>
          </a:xfrm>
          <a:prstGeom prst="rect">
            <a:avLst/>
          </a:prstGeom>
          <a:noFill/>
          <a:ln w="9525">
            <a:noFill/>
            <a:miter lim="800000"/>
            <a:headEnd/>
            <a:tailEnd/>
          </a:ln>
        </p:spPr>
      </p:pic>
      <p:grpSp>
        <p:nvGrpSpPr>
          <p:cNvPr id="32" name="Grupo 31"/>
          <p:cNvGrpSpPr/>
          <p:nvPr/>
        </p:nvGrpSpPr>
        <p:grpSpPr>
          <a:xfrm>
            <a:off x="-108317" y="739906"/>
            <a:ext cx="3002429" cy="6081912"/>
            <a:chOff x="125760" y="1335926"/>
            <a:chExt cx="2502024" cy="5124641"/>
          </a:xfrm>
        </p:grpSpPr>
        <p:grpSp>
          <p:nvGrpSpPr>
            <p:cNvPr id="21" name="Grupo 20"/>
            <p:cNvGrpSpPr/>
            <p:nvPr/>
          </p:nvGrpSpPr>
          <p:grpSpPr>
            <a:xfrm>
              <a:off x="1331640" y="1776793"/>
              <a:ext cx="0" cy="4316503"/>
              <a:chOff x="1403648" y="1920809"/>
              <a:chExt cx="0" cy="4316503"/>
            </a:xfrm>
          </p:grpSpPr>
          <p:cxnSp>
            <p:nvCxnSpPr>
              <p:cNvPr id="12" name="Conector de seta reta 11"/>
              <p:cNvCxnSpPr/>
              <p:nvPr/>
            </p:nvCxnSpPr>
            <p:spPr>
              <a:xfrm flipV="1">
                <a:off x="1403648" y="1920809"/>
                <a:ext cx="0" cy="2016225"/>
              </a:xfrm>
              <a:prstGeom prst="straightConnector1">
                <a:avLst/>
              </a:prstGeom>
              <a:ln w="114300">
                <a:gradFill flip="none" rotWithShape="1">
                  <a:gsLst>
                    <a:gs pos="0">
                      <a:srgbClr val="92D050"/>
                    </a:gs>
                    <a:gs pos="50000">
                      <a:srgbClr val="FFFF00"/>
                    </a:gs>
                    <a:gs pos="100000">
                      <a:srgbClr val="FFC000"/>
                    </a:gs>
                  </a:gsLst>
                  <a:lin ang="5400000" scaled="0"/>
                  <a:tileRect/>
                </a:gradFill>
                <a:tailEnd type="arrow"/>
              </a:ln>
            </p:spPr>
            <p:style>
              <a:lnRef idx="1">
                <a:schemeClr val="accent1"/>
              </a:lnRef>
              <a:fillRef idx="0">
                <a:schemeClr val="accent1"/>
              </a:fillRef>
              <a:effectRef idx="0">
                <a:schemeClr val="accent1"/>
              </a:effectRef>
              <a:fontRef idx="minor">
                <a:schemeClr val="tx1"/>
              </a:fontRef>
            </p:style>
          </p:cxnSp>
          <p:cxnSp>
            <p:nvCxnSpPr>
              <p:cNvPr id="14" name="Conector de seta reta 13"/>
              <p:cNvCxnSpPr/>
              <p:nvPr/>
            </p:nvCxnSpPr>
            <p:spPr>
              <a:xfrm>
                <a:off x="1403648" y="3861048"/>
                <a:ext cx="0" cy="2376264"/>
              </a:xfrm>
              <a:prstGeom prst="straightConnector1">
                <a:avLst/>
              </a:prstGeom>
              <a:ln w="114300">
                <a:gradFill flip="none" rotWithShape="1">
                  <a:gsLst>
                    <a:gs pos="0">
                      <a:srgbClr val="92D050"/>
                    </a:gs>
                    <a:gs pos="50000">
                      <a:srgbClr val="006600"/>
                    </a:gs>
                    <a:gs pos="100000">
                      <a:srgbClr val="006600"/>
                    </a:gs>
                  </a:gsLst>
                  <a:lin ang="5400000" scaled="0"/>
                  <a:tileRect/>
                </a:gradFill>
                <a:tailEnd type="arrow"/>
              </a:ln>
            </p:spPr>
            <p:style>
              <a:lnRef idx="1">
                <a:schemeClr val="accent1"/>
              </a:lnRef>
              <a:fillRef idx="0">
                <a:schemeClr val="accent1"/>
              </a:fillRef>
              <a:effectRef idx="0">
                <a:schemeClr val="accent1"/>
              </a:effectRef>
              <a:fontRef idx="minor">
                <a:schemeClr val="tx1"/>
              </a:fontRef>
            </p:style>
          </p:cxnSp>
        </p:grpSp>
        <p:sp>
          <p:nvSpPr>
            <p:cNvPr id="19" name="CaixaDeTexto 18"/>
            <p:cNvSpPr txBox="1"/>
            <p:nvPr/>
          </p:nvSpPr>
          <p:spPr>
            <a:xfrm>
              <a:off x="125760" y="1335926"/>
              <a:ext cx="2411760" cy="492733"/>
            </a:xfrm>
            <a:prstGeom prst="rect">
              <a:avLst/>
            </a:prstGeom>
            <a:noFill/>
          </p:spPr>
          <p:txBody>
            <a:bodyPr wrap="square" rtlCol="0">
              <a:spAutoFit/>
            </a:bodyPr>
            <a:lstStyle/>
            <a:p>
              <a:r>
                <a:rPr lang="pt-BR" sz="3200" b="1" dirty="0" err="1">
                  <a:solidFill>
                    <a:srgbClr val="FFC000"/>
                  </a:solidFill>
                  <a:latin typeface="Calibri" panose="020F0502020204030204" pitchFamily="34" charset="0"/>
                </a:rPr>
                <a:t>Concentrate</a:t>
              </a:r>
              <a:endParaRPr lang="pt-BR" sz="3200" b="1" dirty="0">
                <a:solidFill>
                  <a:srgbClr val="FFC000"/>
                </a:solidFill>
                <a:latin typeface="Calibri" panose="020F0502020204030204" pitchFamily="34" charset="0"/>
              </a:endParaRPr>
            </a:p>
          </p:txBody>
        </p:sp>
        <p:sp>
          <p:nvSpPr>
            <p:cNvPr id="20" name="CaixaDeTexto 19"/>
            <p:cNvSpPr txBox="1"/>
            <p:nvPr/>
          </p:nvSpPr>
          <p:spPr>
            <a:xfrm>
              <a:off x="467544" y="5967834"/>
              <a:ext cx="2160240" cy="492733"/>
            </a:xfrm>
            <a:prstGeom prst="rect">
              <a:avLst/>
            </a:prstGeom>
            <a:noFill/>
          </p:spPr>
          <p:txBody>
            <a:bodyPr wrap="square" rtlCol="0">
              <a:spAutoFit/>
            </a:bodyPr>
            <a:lstStyle/>
            <a:p>
              <a:r>
                <a:rPr lang="en-US" sz="3200" b="1" dirty="0">
                  <a:solidFill>
                    <a:srgbClr val="006600"/>
                  </a:solidFill>
                  <a:latin typeface="Calibri" panose="020F0502020204030204" pitchFamily="34" charset="0"/>
                </a:rPr>
                <a:t>Roughage</a:t>
              </a:r>
              <a:endParaRPr lang="pt-BR" sz="3200" b="1" dirty="0">
                <a:solidFill>
                  <a:srgbClr val="006600"/>
                </a:solidFill>
                <a:latin typeface="Calibri" panose="020F0502020204030204" pitchFamily="34" charset="0"/>
              </a:endParaRPr>
            </a:p>
          </p:txBody>
        </p:sp>
      </p:grpSp>
      <p:sp>
        <p:nvSpPr>
          <p:cNvPr id="22" name="CaixaDeTexto 21"/>
          <p:cNvSpPr txBox="1"/>
          <p:nvPr/>
        </p:nvSpPr>
        <p:spPr>
          <a:xfrm>
            <a:off x="1943606" y="1196752"/>
            <a:ext cx="2592288" cy="5539978"/>
          </a:xfrm>
          <a:prstGeom prst="rect">
            <a:avLst/>
          </a:prstGeom>
          <a:noFill/>
        </p:spPr>
        <p:txBody>
          <a:bodyPr wrap="square" rtlCol="0">
            <a:spAutoFit/>
          </a:bodyPr>
          <a:lstStyle/>
          <a:p>
            <a:r>
              <a:rPr lang="pt-BR" sz="2400" b="1" dirty="0" err="1">
                <a:latin typeface="Calibri" panose="020F0502020204030204" pitchFamily="34" charset="0"/>
              </a:rPr>
              <a:t>grain</a:t>
            </a:r>
            <a:r>
              <a:rPr lang="pt-BR" sz="2400" b="1" dirty="0">
                <a:latin typeface="Calibri" panose="020F0502020204030204" pitchFamily="34" charset="0"/>
              </a:rPr>
              <a:t> </a:t>
            </a:r>
            <a:r>
              <a:rPr lang="pt-BR" sz="2400" b="1" dirty="0" err="1">
                <a:latin typeface="Calibri" panose="020F0502020204030204" pitchFamily="34" charset="0"/>
              </a:rPr>
              <a:t>kernel</a:t>
            </a:r>
            <a:r>
              <a:rPr lang="pt-BR" sz="2400" b="1" dirty="0">
                <a:latin typeface="Calibri" panose="020F0502020204030204" pitchFamily="34" charset="0"/>
              </a:rPr>
              <a:t> </a:t>
            </a:r>
          </a:p>
          <a:p>
            <a:endParaRPr lang="pt-BR" sz="2400" b="1" dirty="0">
              <a:latin typeface="Calibri" panose="020F0502020204030204" pitchFamily="34" charset="0"/>
            </a:endParaRPr>
          </a:p>
          <a:p>
            <a:r>
              <a:rPr lang="pt-BR" sz="2400" b="1" dirty="0">
                <a:latin typeface="Calibri" panose="020F0502020204030204" pitchFamily="34" charset="0"/>
              </a:rPr>
              <a:t>HMG </a:t>
            </a:r>
            <a:r>
              <a:rPr lang="pt-BR" sz="2400" b="1" dirty="0" err="1">
                <a:latin typeface="Calibri" panose="020F0502020204030204" pitchFamily="34" charset="0"/>
              </a:rPr>
              <a:t>or</a:t>
            </a:r>
            <a:r>
              <a:rPr lang="pt-BR" sz="2400" b="1" dirty="0">
                <a:latin typeface="Calibri" panose="020F0502020204030204" pitchFamily="34" charset="0"/>
              </a:rPr>
              <a:t> </a:t>
            </a:r>
            <a:r>
              <a:rPr lang="pt-BR" sz="2400" b="1" dirty="0" err="1">
                <a:latin typeface="Calibri" panose="020F0502020204030204" pitchFamily="34" charset="0"/>
              </a:rPr>
              <a:t>rehydrated</a:t>
            </a:r>
            <a:endParaRPr lang="pt-BR" sz="2400" b="1" dirty="0">
              <a:latin typeface="Calibri" panose="020F0502020204030204" pitchFamily="34" charset="0"/>
            </a:endParaRPr>
          </a:p>
          <a:p>
            <a:endParaRPr lang="pt-BR" sz="2400" b="1" dirty="0">
              <a:latin typeface="Calibri" panose="020F0502020204030204" pitchFamily="34" charset="0"/>
            </a:endParaRPr>
          </a:p>
          <a:p>
            <a:r>
              <a:rPr lang="pt-BR" sz="2400" b="1" i="1" dirty="0" err="1">
                <a:latin typeface="Calibri" panose="020F0502020204030204" pitchFamily="34" charset="0"/>
              </a:rPr>
              <a:t>Earlage</a:t>
            </a:r>
            <a:endParaRPr lang="pt-BR" sz="2400" b="1" i="1" dirty="0">
              <a:latin typeface="Calibri" panose="020F0502020204030204" pitchFamily="34" charset="0"/>
            </a:endParaRPr>
          </a:p>
          <a:p>
            <a:endParaRPr lang="pt-BR" sz="2400" b="1" dirty="0">
              <a:latin typeface="Calibri" panose="020F0502020204030204" pitchFamily="34" charset="0"/>
            </a:endParaRPr>
          </a:p>
          <a:p>
            <a:r>
              <a:rPr lang="pt-BR" sz="2400" b="1" i="1" dirty="0" err="1">
                <a:latin typeface="Calibri" panose="020F0502020204030204" pitchFamily="34" charset="0"/>
              </a:rPr>
              <a:t>Snaplage</a:t>
            </a:r>
            <a:endParaRPr lang="pt-BR" sz="2400" b="1" i="1" dirty="0">
              <a:latin typeface="Calibri" panose="020F0502020204030204" pitchFamily="34" charset="0"/>
            </a:endParaRPr>
          </a:p>
          <a:p>
            <a:endParaRPr lang="pt-BR" sz="2400" b="1" dirty="0">
              <a:latin typeface="Calibri" panose="020F0502020204030204" pitchFamily="34" charset="0"/>
            </a:endParaRPr>
          </a:p>
          <a:p>
            <a:r>
              <a:rPr lang="pt-BR" sz="2400" b="1" i="1" dirty="0" err="1">
                <a:latin typeface="Calibri" panose="020F0502020204030204" pitchFamily="34" charset="0"/>
              </a:rPr>
              <a:t>Toplage</a:t>
            </a:r>
            <a:endParaRPr lang="pt-BR" sz="2400" b="1" i="1" dirty="0">
              <a:latin typeface="Calibri" panose="020F0502020204030204" pitchFamily="34" charset="0"/>
            </a:endParaRPr>
          </a:p>
          <a:p>
            <a:endParaRPr lang="pt-BR" sz="2400" b="1" dirty="0">
              <a:latin typeface="Calibri" panose="020F0502020204030204" pitchFamily="34" charset="0"/>
            </a:endParaRPr>
          </a:p>
          <a:p>
            <a:r>
              <a:rPr lang="pt-BR" sz="2400" b="1" dirty="0" err="1">
                <a:latin typeface="Calibri" panose="020F0502020204030204" pitchFamily="34" charset="0"/>
              </a:rPr>
              <a:t>Whole</a:t>
            </a:r>
            <a:r>
              <a:rPr lang="pt-BR" sz="2400" b="1" dirty="0">
                <a:latin typeface="Calibri" panose="020F0502020204030204" pitchFamily="34" charset="0"/>
              </a:rPr>
              <a:t> </a:t>
            </a:r>
            <a:r>
              <a:rPr lang="pt-BR" sz="2400" b="1" dirty="0" err="1">
                <a:latin typeface="Calibri" panose="020F0502020204030204" pitchFamily="34" charset="0"/>
              </a:rPr>
              <a:t>plant</a:t>
            </a:r>
            <a:endParaRPr lang="pt-BR" sz="2400" b="1" i="1" dirty="0">
              <a:latin typeface="Calibri" panose="020F0502020204030204" pitchFamily="34" charset="0"/>
            </a:endParaRPr>
          </a:p>
          <a:p>
            <a:endParaRPr lang="pt-BR" sz="2400" b="1" dirty="0">
              <a:latin typeface="Calibri" panose="020F0502020204030204" pitchFamily="34" charset="0"/>
            </a:endParaRPr>
          </a:p>
          <a:p>
            <a:r>
              <a:rPr lang="pt-BR" sz="2400" b="1" i="1" dirty="0" err="1">
                <a:latin typeface="Calibri" panose="020F0502020204030204" pitchFamily="34" charset="0"/>
              </a:rPr>
              <a:t>Stalklage</a:t>
            </a:r>
            <a:endParaRPr lang="pt-BR" sz="2400" dirty="0">
              <a:latin typeface="Calibri" panose="020F0502020204030204" pitchFamily="34" charset="0"/>
            </a:endParaRPr>
          </a:p>
          <a:p>
            <a:endParaRPr lang="pt-BR" dirty="0"/>
          </a:p>
        </p:txBody>
      </p:sp>
      <p:cxnSp>
        <p:nvCxnSpPr>
          <p:cNvPr id="25" name="Conector de seta reta 24"/>
          <p:cNvCxnSpPr/>
          <p:nvPr/>
        </p:nvCxnSpPr>
        <p:spPr>
          <a:xfrm>
            <a:off x="4363075" y="1484784"/>
            <a:ext cx="43204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Conector de seta reta 25"/>
          <p:cNvCxnSpPr/>
          <p:nvPr/>
        </p:nvCxnSpPr>
        <p:spPr>
          <a:xfrm>
            <a:off x="4190256" y="2348880"/>
            <a:ext cx="86409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ector de seta reta 26"/>
          <p:cNvCxnSpPr/>
          <p:nvPr/>
        </p:nvCxnSpPr>
        <p:spPr>
          <a:xfrm>
            <a:off x="3498979" y="3284984"/>
            <a:ext cx="293792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ector de seta reta 27"/>
          <p:cNvCxnSpPr/>
          <p:nvPr/>
        </p:nvCxnSpPr>
        <p:spPr>
          <a:xfrm>
            <a:off x="3844618" y="4005064"/>
            <a:ext cx="319715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ector de seta reta 28"/>
          <p:cNvCxnSpPr/>
          <p:nvPr/>
        </p:nvCxnSpPr>
        <p:spPr>
          <a:xfrm>
            <a:off x="3671798" y="4725144"/>
            <a:ext cx="440689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Conector de seta reta 29"/>
          <p:cNvCxnSpPr/>
          <p:nvPr/>
        </p:nvCxnSpPr>
        <p:spPr>
          <a:xfrm>
            <a:off x="4622304" y="5517232"/>
            <a:ext cx="457970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Conector de seta reta 30"/>
          <p:cNvCxnSpPr/>
          <p:nvPr/>
        </p:nvCxnSpPr>
        <p:spPr>
          <a:xfrm>
            <a:off x="3844618" y="6237312"/>
            <a:ext cx="596226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3" name="Picture 2" descr="http://i.istockimg.com/file_thumbview_approve/27161002/5/stock-illustration-27161002-de-gr%C3%A3o-de-milho.jpg"/>
          <p:cNvPicPr>
            <a:picLocks noChangeAspect="1" noChangeArrowheads="1"/>
          </p:cNvPicPr>
          <p:nvPr/>
        </p:nvPicPr>
        <p:blipFill>
          <a:blip r:embed="rId5" cstate="print"/>
          <a:srcRect/>
          <a:stretch>
            <a:fillRect/>
          </a:stretch>
        </p:blipFill>
        <p:spPr bwMode="auto">
          <a:xfrm>
            <a:off x="4795123" y="1052736"/>
            <a:ext cx="691277" cy="815512"/>
          </a:xfrm>
          <a:prstGeom prst="rect">
            <a:avLst/>
          </a:prstGeom>
          <a:noFill/>
          <a:ln>
            <a:solidFill>
              <a:schemeClr val="tx1"/>
            </a:solidFill>
          </a:ln>
        </p:spPr>
      </p:pic>
      <p:grpSp>
        <p:nvGrpSpPr>
          <p:cNvPr id="38" name="Grupo 37"/>
          <p:cNvGrpSpPr/>
          <p:nvPr/>
        </p:nvGrpSpPr>
        <p:grpSpPr>
          <a:xfrm>
            <a:off x="5140762" y="2132857"/>
            <a:ext cx="2073830" cy="675851"/>
            <a:chOff x="4932040" y="2037425"/>
            <a:chExt cx="2016224" cy="843290"/>
          </a:xfrm>
        </p:grpSpPr>
        <p:pic>
          <p:nvPicPr>
            <p:cNvPr id="4099" name="Picture 3" descr="C:\Users\Pedro\AppData\Local\Microsoft\Windows\Temporary Internet Files\Content.IE5\RU4JSKEQ\gota de agua[1].JPG"/>
            <p:cNvPicPr>
              <a:picLocks noChangeAspect="1" noChangeArrowheads="1"/>
            </p:cNvPicPr>
            <p:nvPr/>
          </p:nvPicPr>
          <p:blipFill>
            <a:blip r:embed="rId6" cstate="print"/>
            <a:srcRect/>
            <a:stretch>
              <a:fillRect/>
            </a:stretch>
          </p:blipFill>
          <p:spPr bwMode="auto">
            <a:xfrm>
              <a:off x="6093681" y="2060849"/>
              <a:ext cx="854583" cy="819866"/>
            </a:xfrm>
            <a:prstGeom prst="rect">
              <a:avLst/>
            </a:prstGeom>
            <a:noFill/>
          </p:spPr>
        </p:pic>
        <p:pic>
          <p:nvPicPr>
            <p:cNvPr id="4098" name="Picture 2" descr="http://i.istockimg.com/file_thumbview_approve/27161002/5/stock-illustration-27161002-de-gr%C3%A3o-de-milho.jpg"/>
            <p:cNvPicPr>
              <a:picLocks noChangeAspect="1" noChangeArrowheads="1"/>
            </p:cNvPicPr>
            <p:nvPr/>
          </p:nvPicPr>
          <p:blipFill>
            <a:blip r:embed="rId5" cstate="print"/>
            <a:srcRect/>
            <a:stretch>
              <a:fillRect/>
            </a:stretch>
          </p:blipFill>
          <p:spPr bwMode="auto">
            <a:xfrm>
              <a:off x="4932040" y="2037425"/>
              <a:ext cx="576064" cy="815512"/>
            </a:xfrm>
            <a:prstGeom prst="rect">
              <a:avLst/>
            </a:prstGeom>
            <a:noFill/>
            <a:ln>
              <a:solidFill>
                <a:schemeClr val="tx1"/>
              </a:solidFill>
            </a:ln>
          </p:spPr>
        </p:pic>
        <p:sp>
          <p:nvSpPr>
            <p:cNvPr id="35" name="Mais 34"/>
            <p:cNvSpPr/>
            <p:nvPr/>
          </p:nvSpPr>
          <p:spPr>
            <a:xfrm>
              <a:off x="5673824" y="2226568"/>
              <a:ext cx="554360" cy="482352"/>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4103" name="Picture 7"/>
          <p:cNvPicPr>
            <a:picLocks noChangeAspect="1" noChangeArrowheads="1"/>
          </p:cNvPicPr>
          <p:nvPr/>
        </p:nvPicPr>
        <p:blipFill>
          <a:blip r:embed="rId7" cstate="print"/>
          <a:srcRect/>
          <a:stretch>
            <a:fillRect/>
          </a:stretch>
        </p:blipFill>
        <p:spPr bwMode="auto">
          <a:xfrm rot="3159241">
            <a:off x="6738544" y="2601279"/>
            <a:ext cx="411587" cy="1551853"/>
          </a:xfrm>
          <a:prstGeom prst="rect">
            <a:avLst/>
          </a:prstGeom>
          <a:noFill/>
          <a:ln w="9525">
            <a:noFill/>
            <a:miter lim="800000"/>
            <a:headEnd/>
            <a:tailEnd/>
          </a:ln>
        </p:spPr>
      </p:pic>
      <p:pic>
        <p:nvPicPr>
          <p:cNvPr id="4108" name="Picture 12"/>
          <p:cNvPicPr>
            <a:picLocks noChangeAspect="1" noChangeArrowheads="1"/>
          </p:cNvPicPr>
          <p:nvPr/>
        </p:nvPicPr>
        <p:blipFill>
          <a:blip r:embed="rId8" cstate="print"/>
          <a:srcRect/>
          <a:stretch>
            <a:fillRect/>
          </a:stretch>
        </p:blipFill>
        <p:spPr bwMode="auto">
          <a:xfrm>
            <a:off x="10067470" y="5461272"/>
            <a:ext cx="949145" cy="1352104"/>
          </a:xfrm>
          <a:prstGeom prst="rect">
            <a:avLst/>
          </a:prstGeom>
          <a:noFill/>
          <a:ln w="9525">
            <a:noFill/>
            <a:miter lim="800000"/>
            <a:headEnd/>
            <a:tailEnd/>
          </a:ln>
          <a:effectLst/>
        </p:spPr>
      </p:pic>
      <p:sp>
        <p:nvSpPr>
          <p:cNvPr id="39" name="Mais 38"/>
          <p:cNvSpPr/>
          <p:nvPr/>
        </p:nvSpPr>
        <p:spPr>
          <a:xfrm>
            <a:off x="8769965" y="4178594"/>
            <a:ext cx="345638" cy="258519"/>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0" name="Picture 8"/>
          <p:cNvPicPr>
            <a:picLocks noChangeAspect="1" noChangeArrowheads="1"/>
          </p:cNvPicPr>
          <p:nvPr/>
        </p:nvPicPr>
        <p:blipFill>
          <a:blip r:embed="rId4" cstate="print"/>
          <a:srcRect/>
          <a:stretch>
            <a:fillRect/>
          </a:stretch>
        </p:blipFill>
        <p:spPr bwMode="auto">
          <a:xfrm rot="2954357">
            <a:off x="9220646" y="4060017"/>
            <a:ext cx="218260" cy="567910"/>
          </a:xfrm>
          <a:prstGeom prst="rect">
            <a:avLst/>
          </a:prstGeom>
          <a:noFill/>
          <a:ln w="9525">
            <a:noFill/>
            <a:miter lim="800000"/>
            <a:headEnd/>
            <a:tailEnd/>
          </a:ln>
        </p:spPr>
      </p:pic>
      <p:grpSp>
        <p:nvGrpSpPr>
          <p:cNvPr id="3" name="Group 2">
            <a:extLst>
              <a:ext uri="{FF2B5EF4-FFF2-40B4-BE49-F238E27FC236}">
                <a16:creationId xmlns:a16="http://schemas.microsoft.com/office/drawing/2014/main" xmlns="" id="{EB6DF224-7B2E-494B-A907-034C878DA1C7}"/>
              </a:ext>
            </a:extLst>
          </p:cNvPr>
          <p:cNvGrpSpPr/>
          <p:nvPr/>
        </p:nvGrpSpPr>
        <p:grpSpPr>
          <a:xfrm>
            <a:off x="2" y="0"/>
            <a:ext cx="10972799" cy="838200"/>
            <a:chOff x="1" y="0"/>
            <a:chExt cx="9143999" cy="838200"/>
          </a:xfrm>
        </p:grpSpPr>
        <p:sp>
          <p:nvSpPr>
            <p:cNvPr id="6" name="Retângulo 5"/>
            <p:cNvSpPr/>
            <p:nvPr/>
          </p:nvSpPr>
          <p:spPr bwMode="auto">
            <a:xfrm>
              <a:off x="1" y="0"/>
              <a:ext cx="9143999" cy="8382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hangingPunct="0">
                <a:lnSpc>
                  <a:spcPct val="90000"/>
                </a:lnSpc>
                <a:spcBef>
                  <a:spcPct val="50000"/>
                </a:spcBef>
                <a:defRPr/>
              </a:pPr>
              <a:r>
                <a:rPr lang="en-US" sz="4400" kern="0" dirty="0">
                  <a:solidFill>
                    <a:schemeClr val="bg1"/>
                  </a:solidFill>
                  <a:latin typeface="Calibri" panose="020F0502020204030204" pitchFamily="34" charset="0"/>
                  <a:cs typeface="Arial" pitchFamily="34" charset="0"/>
                </a:rPr>
                <a:t>Morphological fractions</a:t>
              </a:r>
            </a:p>
          </p:txBody>
        </p:sp>
        <p:pic>
          <p:nvPicPr>
            <p:cNvPr id="9" name="Imagem 8" descr="logo-esalq.gif"/>
            <p:cNvPicPr>
              <a:picLocks noChangeAspect="1"/>
            </p:cNvPicPr>
            <p:nvPr/>
          </p:nvPicPr>
          <p:blipFill>
            <a:blip r:embed="rId9" cstate="print"/>
            <a:stretch>
              <a:fillRect/>
            </a:stretch>
          </p:blipFill>
          <p:spPr>
            <a:xfrm>
              <a:off x="403850" y="78917"/>
              <a:ext cx="495742" cy="660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3" name="Picture 2" descr="C:\Users\Joao Daniel\Downloads\QCF_USA.jpg">
              <a:extLst>
                <a:ext uri="{FF2B5EF4-FFF2-40B4-BE49-F238E27FC236}">
                  <a16:creationId xmlns:a16="http://schemas.microsoft.com/office/drawing/2014/main" xmlns="" id="{7097540F-D0FB-4887-9CA8-D9D1990CAD41}"/>
                </a:ext>
              </a:extLst>
            </p:cNvPr>
            <p:cNvPicPr>
              <a:picLocks noChangeAspect="1" noChangeArrowheads="1"/>
            </p:cNvPicPr>
            <p:nvPr/>
          </p:nvPicPr>
          <p:blipFill>
            <a:blip r:embed="rId10" cstate="print"/>
            <a:srcRect/>
            <a:stretch>
              <a:fillRect/>
            </a:stretch>
          </p:blipFill>
          <p:spPr bwMode="auto">
            <a:xfrm>
              <a:off x="8025298" y="59779"/>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5E087B4-642D-4B10-8913-7FA5866CC3AF}"/>
              </a:ext>
            </a:extLst>
          </p:cNvPr>
          <p:cNvPicPr>
            <a:picLocks noChangeAspect="1"/>
          </p:cNvPicPr>
          <p:nvPr/>
        </p:nvPicPr>
        <p:blipFill>
          <a:blip r:embed="rId3" cstate="print"/>
          <a:stretch>
            <a:fillRect/>
          </a:stretch>
        </p:blipFill>
        <p:spPr>
          <a:xfrm>
            <a:off x="1425149" y="1104128"/>
            <a:ext cx="7682263" cy="5328591"/>
          </a:xfrm>
          <a:prstGeom prst="rect">
            <a:avLst/>
          </a:prstGeom>
        </p:spPr>
      </p:pic>
      <p:sp>
        <p:nvSpPr>
          <p:cNvPr id="5" name="TextBox 4">
            <a:extLst>
              <a:ext uri="{FF2B5EF4-FFF2-40B4-BE49-F238E27FC236}">
                <a16:creationId xmlns:a16="http://schemas.microsoft.com/office/drawing/2014/main" xmlns="" id="{754BE6B3-9C1C-45A3-9093-632A5A9CB7D9}"/>
              </a:ext>
            </a:extLst>
          </p:cNvPr>
          <p:cNvSpPr txBox="1"/>
          <p:nvPr/>
        </p:nvSpPr>
        <p:spPr>
          <a:xfrm>
            <a:off x="7992278" y="6237312"/>
            <a:ext cx="2721293" cy="369332"/>
          </a:xfrm>
          <a:prstGeom prst="rect">
            <a:avLst/>
          </a:prstGeom>
          <a:noFill/>
        </p:spPr>
        <p:txBody>
          <a:bodyPr wrap="square" rtlCol="0">
            <a:spAutoFit/>
          </a:bodyPr>
          <a:lstStyle/>
          <a:p>
            <a:r>
              <a:rPr lang="pt-BR" dirty="0" err="1"/>
              <a:t>Butler</a:t>
            </a:r>
            <a:r>
              <a:rPr lang="pt-BR" dirty="0"/>
              <a:t> </a:t>
            </a:r>
            <a:r>
              <a:rPr lang="pt-BR"/>
              <a:t>et al. </a:t>
            </a:r>
            <a:r>
              <a:rPr lang="pt-BR" dirty="0"/>
              <a:t>(2010)</a:t>
            </a:r>
          </a:p>
        </p:txBody>
      </p:sp>
      <p:grpSp>
        <p:nvGrpSpPr>
          <p:cNvPr id="2" name="Group 5">
            <a:extLst>
              <a:ext uri="{FF2B5EF4-FFF2-40B4-BE49-F238E27FC236}">
                <a16:creationId xmlns:a16="http://schemas.microsoft.com/office/drawing/2014/main" xmlns="" id="{BAB902AD-7A5F-4BD3-8250-DBFA4D6A513F}"/>
              </a:ext>
            </a:extLst>
          </p:cNvPr>
          <p:cNvGrpSpPr/>
          <p:nvPr/>
        </p:nvGrpSpPr>
        <p:grpSpPr>
          <a:xfrm>
            <a:off x="2" y="15436"/>
            <a:ext cx="10972799" cy="838200"/>
            <a:chOff x="36004" y="626326"/>
            <a:chExt cx="9143999" cy="838200"/>
          </a:xfrm>
        </p:grpSpPr>
        <p:sp>
          <p:nvSpPr>
            <p:cNvPr id="7" name="Retângulo 5">
              <a:extLst>
                <a:ext uri="{FF2B5EF4-FFF2-40B4-BE49-F238E27FC236}">
                  <a16:creationId xmlns:a16="http://schemas.microsoft.com/office/drawing/2014/main" xmlns="" id="{928ACFE4-181E-4506-8FEA-B393C9564323}"/>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8" name="Imagem 8" descr="logo-esalq.gif">
              <a:extLst>
                <a:ext uri="{FF2B5EF4-FFF2-40B4-BE49-F238E27FC236}">
                  <a16:creationId xmlns:a16="http://schemas.microsoft.com/office/drawing/2014/main" xmlns="" id="{6D0D29FD-9C32-4B30-939C-8E5C71E7C9EA}"/>
                </a:ext>
              </a:extLst>
            </p:cNvPr>
            <p:cNvPicPr>
              <a:picLocks noChangeAspect="1"/>
            </p:cNvPicPr>
            <p:nvPr/>
          </p:nvPicPr>
          <p:blipFill>
            <a:blip r:embed="rId4"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C:\Users\Joao Daniel\Downloads\QCF_USA.jpg">
              <a:extLst>
                <a:ext uri="{FF2B5EF4-FFF2-40B4-BE49-F238E27FC236}">
                  <a16:creationId xmlns:a16="http://schemas.microsoft.com/office/drawing/2014/main" xmlns="" id="{61ADBD1D-BC7E-4368-9F63-942590992CDE}"/>
                </a:ext>
              </a:extLst>
            </p:cNvPr>
            <p:cNvPicPr>
              <a:picLocks noChangeAspect="1" noChangeArrowheads="1"/>
            </p:cNvPicPr>
            <p:nvPr/>
          </p:nvPicPr>
          <p:blipFill>
            <a:blip r:embed="rId5"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0" name="Rectangle 4">
            <a:extLst>
              <a:ext uri="{FF2B5EF4-FFF2-40B4-BE49-F238E27FC236}">
                <a16:creationId xmlns:a16="http://schemas.microsoft.com/office/drawing/2014/main" xmlns="" id="{136D2FC2-79E9-48D9-AFA0-6AC114346929}"/>
              </a:ext>
            </a:extLst>
          </p:cNvPr>
          <p:cNvSpPr>
            <a:spLocks noChangeArrowheads="1"/>
          </p:cNvSpPr>
          <p:nvPr/>
        </p:nvSpPr>
        <p:spPr bwMode="auto">
          <a:xfrm>
            <a:off x="624836" y="69330"/>
            <a:ext cx="9433036" cy="646321"/>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en-US" sz="3600" kern="0" dirty="0">
                <a:solidFill>
                  <a:schemeClr val="bg1"/>
                </a:solidFill>
                <a:latin typeface="Calibri" panose="020F0502020204030204" pitchFamily="34" charset="0"/>
                <a:cs typeface="Calibri" panose="020F0502020204030204" pitchFamily="34" charset="0"/>
              </a:rPr>
              <a:t>Clostridium </a:t>
            </a:r>
            <a:r>
              <a:rPr lang="en-US" sz="3600" kern="0" dirty="0" smtClean="0">
                <a:solidFill>
                  <a:schemeClr val="bg1"/>
                </a:solidFill>
                <a:latin typeface="Calibri" panose="020F0502020204030204" pitchFamily="34" charset="0"/>
                <a:cs typeface="Calibri" panose="020F0502020204030204" pitchFamily="34" charset="0"/>
              </a:rPr>
              <a:t>glucose </a:t>
            </a:r>
            <a:r>
              <a:rPr lang="en-US" sz="3600" kern="0" dirty="0">
                <a:solidFill>
                  <a:schemeClr val="bg1"/>
                </a:solidFill>
                <a:latin typeface="Calibri" panose="020F0502020204030204" pitchFamily="34" charset="0"/>
                <a:cs typeface="Calibri" panose="020F0502020204030204" pitchFamily="34" charset="0"/>
              </a:rPr>
              <a:t>metabolism</a:t>
            </a:r>
          </a:p>
        </p:txBody>
      </p:sp>
    </p:spTree>
    <p:extLst>
      <p:ext uri="{BB962C8B-B14F-4D97-AF65-F5344CB8AC3E}">
        <p14:creationId xmlns:p14="http://schemas.microsoft.com/office/powerpoint/2010/main" val="28322226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p:nvPr>
            <p:extLst>
              <p:ext uri="{D42A27DB-BD31-4B8C-83A1-F6EECF244321}">
                <p14:modId xmlns:p14="http://schemas.microsoft.com/office/powerpoint/2010/main" val="1529499156"/>
              </p:ext>
            </p:extLst>
          </p:nvPr>
        </p:nvGraphicFramePr>
        <p:xfrm>
          <a:off x="1237928" y="962624"/>
          <a:ext cx="8064000" cy="4824056"/>
        </p:xfrm>
        <a:graphic>
          <a:graphicData uri="http://schemas.openxmlformats.org/drawingml/2006/chart">
            <c:chart xmlns:c="http://schemas.openxmlformats.org/drawingml/2006/chart" xmlns:r="http://schemas.openxmlformats.org/officeDocument/2006/relationships" r:id="rId3"/>
          </a:graphicData>
        </a:graphic>
      </p:graphicFrame>
      <p:sp>
        <p:nvSpPr>
          <p:cNvPr id="6" name="Retângulo 5"/>
          <p:cNvSpPr/>
          <p:nvPr/>
        </p:nvSpPr>
        <p:spPr>
          <a:xfrm>
            <a:off x="1237928" y="5786680"/>
            <a:ext cx="8496944" cy="738664"/>
          </a:xfrm>
          <a:prstGeom prst="rect">
            <a:avLst/>
          </a:prstGeom>
        </p:spPr>
        <p:txBody>
          <a:bodyPr wrap="square">
            <a:spAutoFit/>
          </a:bodyPr>
          <a:lstStyle/>
          <a:p>
            <a:pPr algn="just"/>
            <a:r>
              <a:rPr lang="pt-BR" sz="1400" i="1" dirty="0">
                <a:solidFill>
                  <a:prstClr val="black"/>
                </a:solidFill>
                <a:latin typeface="Times New Roman" panose="02020603050405020304" pitchFamily="18" charset="0"/>
                <a:cs typeface="Times New Roman" panose="02020603050405020304" pitchFamily="18" charset="0"/>
              </a:rPr>
              <a:t>P</a:t>
            </a:r>
            <a:r>
              <a:rPr lang="pt-BR" sz="1400" dirty="0">
                <a:solidFill>
                  <a:prstClr val="black"/>
                </a:solidFill>
                <a:latin typeface="Times New Roman" panose="02020603050405020304" pitchFamily="18" charset="0"/>
                <a:cs typeface="Times New Roman" panose="02020603050405020304" pitchFamily="18" charset="0"/>
              </a:rPr>
              <a:t> = 0,61 híbrido × maturidade. </a:t>
            </a:r>
            <a:r>
              <a:rPr lang="pt-BR" sz="1400" i="1" dirty="0">
                <a:solidFill>
                  <a:prstClr val="black"/>
                </a:solidFill>
                <a:latin typeface="Times New Roman" panose="02020603050405020304" pitchFamily="18" charset="0"/>
                <a:cs typeface="Times New Roman" panose="02020603050405020304" pitchFamily="18" charset="0"/>
              </a:rPr>
              <a:t>P </a:t>
            </a:r>
            <a:r>
              <a:rPr lang="pt-BR" sz="1400" dirty="0">
                <a:solidFill>
                  <a:prstClr val="black"/>
                </a:solidFill>
                <a:latin typeface="Times New Roman" panose="02020603050405020304" pitchFamily="18" charset="0"/>
                <a:cs typeface="Times New Roman" panose="02020603050405020304" pitchFamily="18" charset="0"/>
              </a:rPr>
              <a:t>= 0,74 híbrido × armazenamento. </a:t>
            </a:r>
          </a:p>
          <a:p>
            <a:pPr algn="just"/>
            <a:r>
              <a:rPr lang="pt-BR" sz="1400" i="1" dirty="0">
                <a:solidFill>
                  <a:prstClr val="black"/>
                </a:solidFill>
                <a:latin typeface="Times New Roman" panose="02020603050405020304" pitchFamily="18" charset="0"/>
                <a:cs typeface="Times New Roman" panose="02020603050405020304" pitchFamily="18" charset="0"/>
              </a:rPr>
              <a:t>P</a:t>
            </a:r>
            <a:r>
              <a:rPr lang="pt-BR" sz="1400" dirty="0">
                <a:solidFill>
                  <a:prstClr val="black"/>
                </a:solidFill>
                <a:latin typeface="Times New Roman" panose="02020603050405020304" pitchFamily="18" charset="0"/>
                <a:cs typeface="Times New Roman" panose="02020603050405020304" pitchFamily="18" charset="0"/>
              </a:rPr>
              <a:t> &lt; 0,01 maturidade × armazenamento. </a:t>
            </a:r>
            <a:r>
              <a:rPr lang="pt-BR" sz="1400" i="1" dirty="0">
                <a:solidFill>
                  <a:prstClr val="black"/>
                </a:solidFill>
                <a:latin typeface="Times New Roman" panose="02020603050405020304" pitchFamily="18" charset="0"/>
                <a:cs typeface="Times New Roman" panose="02020603050405020304" pitchFamily="18" charset="0"/>
              </a:rPr>
              <a:t>P </a:t>
            </a:r>
            <a:r>
              <a:rPr lang="pt-BR" sz="1400" dirty="0">
                <a:solidFill>
                  <a:prstClr val="black"/>
                </a:solidFill>
                <a:latin typeface="Times New Roman" panose="02020603050405020304" pitchFamily="18" charset="0"/>
                <a:cs typeface="Times New Roman" panose="02020603050405020304" pitchFamily="18" charset="0"/>
              </a:rPr>
              <a:t>= 0,84 híbrido × maturidade × armazenamento.</a:t>
            </a:r>
            <a:endParaRPr lang="pt-BR" sz="1400" b="1" dirty="0">
              <a:solidFill>
                <a:prstClr val="black"/>
              </a:solidFill>
              <a:latin typeface="Times New Roman" panose="02020603050405020304" pitchFamily="18" charset="0"/>
              <a:cs typeface="Times New Roman" panose="02020603050405020304" pitchFamily="18" charset="0"/>
            </a:endParaRPr>
          </a:p>
          <a:p>
            <a:pPr algn="just"/>
            <a:endParaRPr lang="pt-BR" sz="1400" b="1" dirty="0">
              <a:solidFill>
                <a:prstClr val="black"/>
              </a:solidFill>
              <a:latin typeface="Times New Roman" panose="02020603050405020304" pitchFamily="18" charset="0"/>
              <a:cs typeface="Times New Roman" panose="02020603050405020304" pitchFamily="18" charset="0"/>
            </a:endParaRPr>
          </a:p>
        </p:txBody>
      </p:sp>
      <p:sp>
        <p:nvSpPr>
          <p:cNvPr id="4" name="CaixaDeTexto 3"/>
          <p:cNvSpPr txBox="1"/>
          <p:nvPr/>
        </p:nvSpPr>
        <p:spPr>
          <a:xfrm>
            <a:off x="7668632" y="6397824"/>
            <a:ext cx="2161169" cy="307777"/>
          </a:xfrm>
          <a:prstGeom prst="rect">
            <a:avLst/>
          </a:prstGeom>
          <a:noFill/>
        </p:spPr>
        <p:txBody>
          <a:bodyPr wrap="none" rtlCol="0">
            <a:spAutoFit/>
          </a:bodyPr>
          <a:lstStyle/>
          <a:p>
            <a:pPr fontAlgn="base">
              <a:spcBef>
                <a:spcPct val="0"/>
              </a:spcBef>
              <a:spcAft>
                <a:spcPct val="0"/>
              </a:spcAft>
            </a:pPr>
            <a:r>
              <a:rPr lang="pt-BR" sz="1400" dirty="0">
                <a:solidFill>
                  <a:srgbClr val="000000"/>
                </a:solidFill>
              </a:rPr>
              <a:t>Fonte: Fernandes (2014)</a:t>
            </a:r>
          </a:p>
        </p:txBody>
      </p:sp>
      <p:grpSp>
        <p:nvGrpSpPr>
          <p:cNvPr id="7" name="Group 4">
            <a:extLst>
              <a:ext uri="{FF2B5EF4-FFF2-40B4-BE49-F238E27FC236}">
                <a16:creationId xmlns:a16="http://schemas.microsoft.com/office/drawing/2014/main" xmlns="" id="{24EAAC8E-E28F-44F8-AF8D-695282A1F05F}"/>
              </a:ext>
            </a:extLst>
          </p:cNvPr>
          <p:cNvGrpSpPr/>
          <p:nvPr/>
        </p:nvGrpSpPr>
        <p:grpSpPr>
          <a:xfrm>
            <a:off x="18361" y="25114"/>
            <a:ext cx="10972799" cy="838200"/>
            <a:chOff x="36004" y="626326"/>
            <a:chExt cx="9143999" cy="838200"/>
          </a:xfrm>
        </p:grpSpPr>
        <p:sp>
          <p:nvSpPr>
            <p:cNvPr id="8" name="Retângulo 5">
              <a:extLst>
                <a:ext uri="{FF2B5EF4-FFF2-40B4-BE49-F238E27FC236}">
                  <a16:creationId xmlns:a16="http://schemas.microsoft.com/office/drawing/2014/main" xmlns="" id="{5B93625A-761E-43C7-BD6E-A54A576DE19F}"/>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9" name="Imagem 8" descr="logo-esalq.gif">
              <a:extLst>
                <a:ext uri="{FF2B5EF4-FFF2-40B4-BE49-F238E27FC236}">
                  <a16:creationId xmlns:a16="http://schemas.microsoft.com/office/drawing/2014/main" xmlns="" id="{4002D1A4-A6A7-46AF-9653-12B13392AEF1}"/>
                </a:ext>
              </a:extLst>
            </p:cNvPr>
            <p:cNvPicPr>
              <a:picLocks noChangeAspect="1"/>
            </p:cNvPicPr>
            <p:nvPr/>
          </p:nvPicPr>
          <p:blipFill>
            <a:blip r:embed="rId4"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C:\Users\Joao Daniel\Downloads\QCF_USA.jpg">
              <a:extLst>
                <a:ext uri="{FF2B5EF4-FFF2-40B4-BE49-F238E27FC236}">
                  <a16:creationId xmlns:a16="http://schemas.microsoft.com/office/drawing/2014/main" xmlns="" id="{EA2C7EEA-425B-416C-99EA-CC5A89418AA5}"/>
                </a:ext>
              </a:extLst>
            </p:cNvPr>
            <p:cNvPicPr>
              <a:picLocks noChangeAspect="1" noChangeArrowheads="1"/>
            </p:cNvPicPr>
            <p:nvPr/>
          </p:nvPicPr>
          <p:blipFill>
            <a:blip r:embed="rId5"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1" name="CaixaDeTexto 10"/>
          <p:cNvSpPr txBox="1"/>
          <p:nvPr/>
        </p:nvSpPr>
        <p:spPr>
          <a:xfrm>
            <a:off x="1003776" y="75658"/>
            <a:ext cx="8443064" cy="707886"/>
          </a:xfrm>
          <a:prstGeom prst="rect">
            <a:avLst/>
          </a:prstGeom>
          <a:noFill/>
        </p:spPr>
        <p:txBody>
          <a:bodyPr wrap="square" rtlCol="0">
            <a:spAutoFit/>
          </a:bodyPr>
          <a:lstStyle/>
          <a:p>
            <a:pPr algn="ctr"/>
            <a:r>
              <a:rPr lang="pt-BR" sz="4000" dirty="0" smtClean="0">
                <a:solidFill>
                  <a:schemeClr val="bg1"/>
                </a:solidFill>
              </a:rPr>
              <a:t>pH: HMG </a:t>
            </a:r>
            <a:r>
              <a:rPr lang="pt-BR" sz="4000" dirty="0" err="1" smtClean="0">
                <a:solidFill>
                  <a:schemeClr val="bg1"/>
                </a:solidFill>
              </a:rPr>
              <a:t>vs</a:t>
            </a:r>
            <a:r>
              <a:rPr lang="pt-BR" sz="4000" dirty="0" smtClean="0">
                <a:solidFill>
                  <a:schemeClr val="bg1"/>
                </a:solidFill>
              </a:rPr>
              <a:t> RGS</a:t>
            </a:r>
            <a:endParaRPr lang="pt-BR" sz="4000" dirty="0">
              <a:solidFill>
                <a:schemeClr val="bg1"/>
              </a:solidFill>
            </a:endParaRPr>
          </a:p>
        </p:txBody>
      </p:sp>
    </p:spTree>
    <p:extLst>
      <p:ext uri="{BB962C8B-B14F-4D97-AF65-F5344CB8AC3E}">
        <p14:creationId xmlns:p14="http://schemas.microsoft.com/office/powerpoint/2010/main" val="17323094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28">
            <a:extLst>
              <a:ext uri="{FF2B5EF4-FFF2-40B4-BE49-F238E27FC236}">
                <a16:creationId xmlns:a16="http://schemas.microsoft.com/office/drawing/2014/main" xmlns="" id="{B4922558-8BC0-47C9-862F-8E8DE356C11F}"/>
              </a:ext>
            </a:extLst>
          </p:cNvPr>
          <p:cNvGraphicFramePr/>
          <p:nvPr>
            <p:extLst>
              <p:ext uri="{D42A27DB-BD31-4B8C-83A1-F6EECF244321}">
                <p14:modId xmlns:p14="http://schemas.microsoft.com/office/powerpoint/2010/main" val="574994583"/>
              </p:ext>
            </p:extLst>
          </p:nvPr>
        </p:nvGraphicFramePr>
        <p:xfrm>
          <a:off x="5526571" y="3573016"/>
          <a:ext cx="5098165" cy="316738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4">
            <a:extLst>
              <a:ext uri="{FF2B5EF4-FFF2-40B4-BE49-F238E27FC236}">
                <a16:creationId xmlns:a16="http://schemas.microsoft.com/office/drawing/2014/main" xmlns="" id="{24EAAC8E-E28F-44F8-AF8D-695282A1F05F}"/>
              </a:ext>
            </a:extLst>
          </p:cNvPr>
          <p:cNvGrpSpPr/>
          <p:nvPr/>
        </p:nvGrpSpPr>
        <p:grpSpPr>
          <a:xfrm>
            <a:off x="2" y="-115193"/>
            <a:ext cx="10972799" cy="838200"/>
            <a:chOff x="36004" y="626326"/>
            <a:chExt cx="9143999" cy="838200"/>
          </a:xfrm>
        </p:grpSpPr>
        <p:sp>
          <p:nvSpPr>
            <p:cNvPr id="7" name="Retângulo 5">
              <a:extLst>
                <a:ext uri="{FF2B5EF4-FFF2-40B4-BE49-F238E27FC236}">
                  <a16:creationId xmlns:a16="http://schemas.microsoft.com/office/drawing/2014/main" xmlns="" id="{5B93625A-761E-43C7-BD6E-A54A576DE19F}"/>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8" name="Imagem 8" descr="logo-esalq.gif">
              <a:extLst>
                <a:ext uri="{FF2B5EF4-FFF2-40B4-BE49-F238E27FC236}">
                  <a16:creationId xmlns:a16="http://schemas.microsoft.com/office/drawing/2014/main" xmlns="" id="{4002D1A4-A6A7-46AF-9653-12B13392AEF1}"/>
                </a:ext>
              </a:extLst>
            </p:cNvPr>
            <p:cNvPicPr>
              <a:picLocks noChangeAspect="1"/>
            </p:cNvPicPr>
            <p:nvPr/>
          </p:nvPicPr>
          <p:blipFill>
            <a:blip r:embed="rId4"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C:\Users\Joao Daniel\Downloads\QCF_USA.jpg">
              <a:extLst>
                <a:ext uri="{FF2B5EF4-FFF2-40B4-BE49-F238E27FC236}">
                  <a16:creationId xmlns:a16="http://schemas.microsoft.com/office/drawing/2014/main" xmlns="" id="{EA2C7EEA-425B-416C-99EA-CC5A89418AA5}"/>
                </a:ext>
              </a:extLst>
            </p:cNvPr>
            <p:cNvPicPr>
              <a:picLocks noChangeAspect="1" noChangeArrowheads="1"/>
            </p:cNvPicPr>
            <p:nvPr/>
          </p:nvPicPr>
          <p:blipFill>
            <a:blip r:embed="rId5"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1" name="Rectangle 10">
            <a:extLst>
              <a:ext uri="{FF2B5EF4-FFF2-40B4-BE49-F238E27FC236}">
                <a16:creationId xmlns:a16="http://schemas.microsoft.com/office/drawing/2014/main" xmlns="" id="{82876E82-B676-4432-ABC3-46432455C9BC}"/>
              </a:ext>
            </a:extLst>
          </p:cNvPr>
          <p:cNvSpPr/>
          <p:nvPr/>
        </p:nvSpPr>
        <p:spPr>
          <a:xfrm>
            <a:off x="183050" y="6351446"/>
            <a:ext cx="2082621" cy="369332"/>
          </a:xfrm>
          <a:prstGeom prst="rect">
            <a:avLst/>
          </a:prstGeom>
        </p:spPr>
        <p:txBody>
          <a:bodyPr wrap="none">
            <a:spAutoFit/>
          </a:bodyPr>
          <a:lstStyle/>
          <a:p>
            <a:r>
              <a:rPr lang="en-US" dirty="0"/>
              <a:t>Fernandes (</a:t>
            </a:r>
            <a:r>
              <a:rPr lang="en-US"/>
              <a:t>2014).</a:t>
            </a:r>
            <a:endParaRPr lang="pt-BR" dirty="0"/>
          </a:p>
        </p:txBody>
      </p:sp>
      <p:grpSp>
        <p:nvGrpSpPr>
          <p:cNvPr id="5" name="Group 19">
            <a:extLst>
              <a:ext uri="{FF2B5EF4-FFF2-40B4-BE49-F238E27FC236}">
                <a16:creationId xmlns:a16="http://schemas.microsoft.com/office/drawing/2014/main" xmlns="" id="{2518BD36-44BE-4E31-9EF0-E120A565EC43}"/>
              </a:ext>
            </a:extLst>
          </p:cNvPr>
          <p:cNvGrpSpPr/>
          <p:nvPr/>
        </p:nvGrpSpPr>
        <p:grpSpPr>
          <a:xfrm>
            <a:off x="292592" y="1109651"/>
            <a:ext cx="5098165" cy="3167380"/>
            <a:chOff x="243826" y="1109651"/>
            <a:chExt cx="4248471" cy="3167380"/>
          </a:xfrm>
        </p:grpSpPr>
        <p:graphicFrame>
          <p:nvGraphicFramePr>
            <p:cNvPr id="4" name="Gráfico 15">
              <a:extLst>
                <a:ext uri="{FF2B5EF4-FFF2-40B4-BE49-F238E27FC236}">
                  <a16:creationId xmlns:a16="http://schemas.microsoft.com/office/drawing/2014/main" xmlns="" id="{4A85C269-CD28-41E3-A899-9AD5E1FC052F}"/>
                </a:ext>
              </a:extLst>
            </p:cNvPr>
            <p:cNvGraphicFramePr/>
            <p:nvPr>
              <p:extLst>
                <p:ext uri="{D42A27DB-BD31-4B8C-83A1-F6EECF244321}">
                  <p14:modId xmlns:p14="http://schemas.microsoft.com/office/powerpoint/2010/main" val="2134180203"/>
                </p:ext>
              </p:extLst>
            </p:nvPr>
          </p:nvGraphicFramePr>
          <p:xfrm>
            <a:off x="243826" y="1109651"/>
            <a:ext cx="4248471" cy="3167380"/>
          </p:xfrm>
          <a:graphic>
            <a:graphicData uri="http://schemas.openxmlformats.org/drawingml/2006/chart">
              <c:chart xmlns:c="http://schemas.openxmlformats.org/drawingml/2006/chart" xmlns:r="http://schemas.openxmlformats.org/officeDocument/2006/relationships" r:id="rId6"/>
            </a:graphicData>
          </a:graphic>
        </p:graphicFrame>
        <p:pic>
          <p:nvPicPr>
            <p:cNvPr id="3" name="Picture 2">
              <a:extLst>
                <a:ext uri="{FF2B5EF4-FFF2-40B4-BE49-F238E27FC236}">
                  <a16:creationId xmlns:a16="http://schemas.microsoft.com/office/drawing/2014/main" xmlns="" id="{73888EC5-1DD3-49D1-862E-19DADB32521C}"/>
                </a:ext>
              </a:extLst>
            </p:cNvPr>
            <p:cNvPicPr>
              <a:picLocks noChangeAspect="1"/>
            </p:cNvPicPr>
            <p:nvPr/>
          </p:nvPicPr>
          <p:blipFill rotWithShape="1">
            <a:blip r:embed="rId7" cstate="print"/>
            <a:srcRect t="4347" r="16174"/>
            <a:stretch/>
          </p:blipFill>
          <p:spPr>
            <a:xfrm>
              <a:off x="2007274" y="3723032"/>
              <a:ext cx="965879" cy="553999"/>
            </a:xfrm>
            <a:prstGeom prst="rect">
              <a:avLst/>
            </a:prstGeom>
          </p:spPr>
        </p:pic>
        <p:pic>
          <p:nvPicPr>
            <p:cNvPr id="24" name="Picture 23">
              <a:extLst>
                <a:ext uri="{FF2B5EF4-FFF2-40B4-BE49-F238E27FC236}">
                  <a16:creationId xmlns:a16="http://schemas.microsoft.com/office/drawing/2014/main" xmlns="" id="{6044B2C4-9234-45A9-8BF7-ED88C73A5E76}"/>
                </a:ext>
              </a:extLst>
            </p:cNvPr>
            <p:cNvPicPr>
              <a:picLocks noChangeAspect="1"/>
            </p:cNvPicPr>
            <p:nvPr/>
          </p:nvPicPr>
          <p:blipFill>
            <a:blip r:embed="rId8" cstate="print"/>
            <a:stretch>
              <a:fillRect/>
            </a:stretch>
          </p:blipFill>
          <p:spPr>
            <a:xfrm>
              <a:off x="856598" y="3697861"/>
              <a:ext cx="963251" cy="579170"/>
            </a:xfrm>
            <a:prstGeom prst="rect">
              <a:avLst/>
            </a:prstGeom>
          </p:spPr>
        </p:pic>
        <p:pic>
          <p:nvPicPr>
            <p:cNvPr id="26" name="Picture 25">
              <a:extLst>
                <a:ext uri="{FF2B5EF4-FFF2-40B4-BE49-F238E27FC236}">
                  <a16:creationId xmlns:a16="http://schemas.microsoft.com/office/drawing/2014/main" xmlns="" id="{560C3206-8FD3-4B6C-BA8C-82075B3A549C}"/>
                </a:ext>
              </a:extLst>
            </p:cNvPr>
            <p:cNvPicPr>
              <a:picLocks noChangeAspect="1"/>
            </p:cNvPicPr>
            <p:nvPr/>
          </p:nvPicPr>
          <p:blipFill>
            <a:blip r:embed="rId9" cstate="print"/>
            <a:stretch>
              <a:fillRect/>
            </a:stretch>
          </p:blipFill>
          <p:spPr>
            <a:xfrm>
              <a:off x="3307688" y="3703957"/>
              <a:ext cx="963251" cy="573074"/>
            </a:xfrm>
            <a:prstGeom prst="rect">
              <a:avLst/>
            </a:prstGeom>
          </p:spPr>
        </p:pic>
      </p:grpSp>
      <p:sp>
        <p:nvSpPr>
          <p:cNvPr id="22" name="Título 1">
            <a:extLst>
              <a:ext uri="{FF2B5EF4-FFF2-40B4-BE49-F238E27FC236}">
                <a16:creationId xmlns:a16="http://schemas.microsoft.com/office/drawing/2014/main" xmlns="" id="{D507643B-4D21-43C2-9377-81D3A4550C22}"/>
              </a:ext>
            </a:extLst>
          </p:cNvPr>
          <p:cNvSpPr txBox="1">
            <a:spLocks/>
          </p:cNvSpPr>
          <p:nvPr/>
        </p:nvSpPr>
        <p:spPr>
          <a:xfrm>
            <a:off x="176388" y="-51005"/>
            <a:ext cx="10620024" cy="993215"/>
          </a:xfrm>
          <a:prstGeom prst="rect">
            <a:avLst/>
          </a:prstGeom>
          <a:ln>
            <a:noFill/>
          </a:ln>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3600" dirty="0" err="1">
                <a:solidFill>
                  <a:schemeClr val="bg1"/>
                </a:solidFill>
                <a:latin typeface="Calibri" panose="020F0502020204030204" pitchFamily="34" charset="0"/>
              </a:rPr>
              <a:t>Reconstituted</a:t>
            </a:r>
            <a:r>
              <a:rPr lang="pt-BR" sz="3600" dirty="0">
                <a:solidFill>
                  <a:schemeClr val="bg1"/>
                </a:solidFill>
                <a:latin typeface="Calibri" panose="020F0502020204030204" pitchFamily="34" charset="0"/>
              </a:rPr>
              <a:t> </a:t>
            </a:r>
            <a:r>
              <a:rPr lang="pt-BR" sz="3600" dirty="0" err="1">
                <a:solidFill>
                  <a:schemeClr val="bg1"/>
                </a:solidFill>
                <a:latin typeface="Calibri" panose="020F0502020204030204" pitchFamily="34" charset="0"/>
              </a:rPr>
              <a:t>grain</a:t>
            </a:r>
            <a:r>
              <a:rPr lang="pt-BR" sz="3600" dirty="0">
                <a:solidFill>
                  <a:schemeClr val="bg1"/>
                </a:solidFill>
                <a:latin typeface="Calibri" panose="020F0502020204030204" pitchFamily="34" charset="0"/>
              </a:rPr>
              <a:t> </a:t>
            </a:r>
            <a:r>
              <a:rPr lang="pt-BR" sz="3600" dirty="0" err="1">
                <a:solidFill>
                  <a:schemeClr val="bg1"/>
                </a:solidFill>
                <a:latin typeface="Calibri" panose="020F0502020204030204" pitchFamily="34" charset="0"/>
              </a:rPr>
              <a:t>silage</a:t>
            </a:r>
            <a:r>
              <a:rPr lang="pt-BR" sz="3600" dirty="0">
                <a:solidFill>
                  <a:schemeClr val="bg1"/>
                </a:solidFill>
                <a:latin typeface="Calibri" panose="020F0502020204030204" pitchFamily="34" charset="0"/>
              </a:rPr>
              <a:t> </a:t>
            </a:r>
            <a:r>
              <a:rPr lang="pt-BR" sz="3600" i="1" dirty="0" err="1">
                <a:solidFill>
                  <a:schemeClr val="bg1"/>
                </a:solidFill>
                <a:latin typeface="Calibri" panose="020F0502020204030204" pitchFamily="34" charset="0"/>
              </a:rPr>
              <a:t>vs</a:t>
            </a:r>
            <a:r>
              <a:rPr lang="pt-BR" sz="3600" dirty="0">
                <a:solidFill>
                  <a:schemeClr val="bg1"/>
                </a:solidFill>
                <a:latin typeface="Calibri" panose="020F0502020204030204" pitchFamily="34" charset="0"/>
              </a:rPr>
              <a:t> HMG</a:t>
            </a:r>
          </a:p>
        </p:txBody>
      </p:sp>
      <p:pic>
        <p:nvPicPr>
          <p:cNvPr id="21" name="Picture 20">
            <a:extLst>
              <a:ext uri="{FF2B5EF4-FFF2-40B4-BE49-F238E27FC236}">
                <a16:creationId xmlns:a16="http://schemas.microsoft.com/office/drawing/2014/main" xmlns="" id="{ACA1F431-9D47-4F25-BFC8-6095D9CD2659}"/>
              </a:ext>
            </a:extLst>
          </p:cNvPr>
          <p:cNvPicPr>
            <a:picLocks noChangeAspect="1"/>
          </p:cNvPicPr>
          <p:nvPr/>
        </p:nvPicPr>
        <p:blipFill rotWithShape="1">
          <a:blip r:embed="rId10" cstate="print"/>
          <a:srcRect t="81923"/>
          <a:stretch/>
        </p:blipFill>
        <p:spPr>
          <a:xfrm>
            <a:off x="5504371" y="6249575"/>
            <a:ext cx="5106452" cy="573074"/>
          </a:xfrm>
          <a:prstGeom prst="rect">
            <a:avLst/>
          </a:prstGeom>
        </p:spPr>
      </p:pic>
    </p:spTree>
    <p:extLst>
      <p:ext uri="{BB962C8B-B14F-4D97-AF65-F5344CB8AC3E}">
        <p14:creationId xmlns:p14="http://schemas.microsoft.com/office/powerpoint/2010/main" val="6856150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16">
            <a:extLst>
              <a:ext uri="{FF2B5EF4-FFF2-40B4-BE49-F238E27FC236}">
                <a16:creationId xmlns:a16="http://schemas.microsoft.com/office/drawing/2014/main" xmlns="" id="{B410CA6F-B59B-4423-9267-B097A6FEFFC5}"/>
              </a:ext>
            </a:extLst>
          </p:cNvPr>
          <p:cNvGraphicFramePr/>
          <p:nvPr>
            <p:extLst>
              <p:ext uri="{D42A27DB-BD31-4B8C-83A1-F6EECF244321}">
                <p14:modId xmlns:p14="http://schemas.microsoft.com/office/powerpoint/2010/main" val="2494623524"/>
              </p:ext>
            </p:extLst>
          </p:nvPr>
        </p:nvGraphicFramePr>
        <p:xfrm>
          <a:off x="11585" y="980728"/>
          <a:ext cx="5647634" cy="30243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25">
            <a:extLst>
              <a:ext uri="{FF2B5EF4-FFF2-40B4-BE49-F238E27FC236}">
                <a16:creationId xmlns:a16="http://schemas.microsoft.com/office/drawing/2014/main" xmlns="" id="{590A4267-488D-4B97-AA21-5106FD74A8C1}"/>
              </a:ext>
            </a:extLst>
          </p:cNvPr>
          <p:cNvGraphicFramePr/>
          <p:nvPr>
            <p:extLst>
              <p:ext uri="{D42A27DB-BD31-4B8C-83A1-F6EECF244321}">
                <p14:modId xmlns:p14="http://schemas.microsoft.com/office/powerpoint/2010/main" val="3198367306"/>
              </p:ext>
            </p:extLst>
          </p:nvPr>
        </p:nvGraphicFramePr>
        <p:xfrm>
          <a:off x="5313581" y="3398814"/>
          <a:ext cx="5647634" cy="3459186"/>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4">
            <a:extLst>
              <a:ext uri="{FF2B5EF4-FFF2-40B4-BE49-F238E27FC236}">
                <a16:creationId xmlns:a16="http://schemas.microsoft.com/office/drawing/2014/main" xmlns="" id="{1AAC042F-BE21-4A4A-841E-A0C8972A5EE0}"/>
              </a:ext>
            </a:extLst>
          </p:cNvPr>
          <p:cNvGrpSpPr/>
          <p:nvPr/>
        </p:nvGrpSpPr>
        <p:grpSpPr>
          <a:xfrm>
            <a:off x="2" y="15436"/>
            <a:ext cx="10972799" cy="838200"/>
            <a:chOff x="36004" y="626326"/>
            <a:chExt cx="9143999" cy="838200"/>
          </a:xfrm>
        </p:grpSpPr>
        <p:sp>
          <p:nvSpPr>
            <p:cNvPr id="7" name="Retângulo 5">
              <a:extLst>
                <a:ext uri="{FF2B5EF4-FFF2-40B4-BE49-F238E27FC236}">
                  <a16:creationId xmlns:a16="http://schemas.microsoft.com/office/drawing/2014/main" xmlns="" id="{6076E8CE-27DB-4A71-B84F-A0428FCE6A71}"/>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8" name="Imagem 8" descr="logo-esalq.gif">
              <a:extLst>
                <a:ext uri="{FF2B5EF4-FFF2-40B4-BE49-F238E27FC236}">
                  <a16:creationId xmlns:a16="http://schemas.microsoft.com/office/drawing/2014/main" xmlns="" id="{38CB6F69-8797-4774-831D-6AD4E798FF82}"/>
                </a:ext>
              </a:extLst>
            </p:cNvPr>
            <p:cNvPicPr>
              <a:picLocks noChangeAspect="1"/>
            </p:cNvPicPr>
            <p:nvPr/>
          </p:nvPicPr>
          <p:blipFill>
            <a:blip r:embed="rId5"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C:\Users\Joao Daniel\Downloads\QCF_USA.jpg">
              <a:extLst>
                <a:ext uri="{FF2B5EF4-FFF2-40B4-BE49-F238E27FC236}">
                  <a16:creationId xmlns:a16="http://schemas.microsoft.com/office/drawing/2014/main" xmlns="" id="{FBDAB403-4FE8-4E81-9FF7-A9FF90EA9EE3}"/>
                </a:ext>
              </a:extLst>
            </p:cNvPr>
            <p:cNvPicPr>
              <a:picLocks noChangeAspect="1" noChangeArrowheads="1"/>
            </p:cNvPicPr>
            <p:nvPr/>
          </p:nvPicPr>
          <p:blipFill>
            <a:blip r:embed="rId6"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2" name="Rectangle 11">
            <a:extLst>
              <a:ext uri="{FF2B5EF4-FFF2-40B4-BE49-F238E27FC236}">
                <a16:creationId xmlns:a16="http://schemas.microsoft.com/office/drawing/2014/main" xmlns="" id="{D23ACD80-68DD-4AEA-804F-9449CC673CE1}"/>
              </a:ext>
            </a:extLst>
          </p:cNvPr>
          <p:cNvSpPr/>
          <p:nvPr/>
        </p:nvSpPr>
        <p:spPr>
          <a:xfrm>
            <a:off x="183050" y="6351446"/>
            <a:ext cx="2082621" cy="369332"/>
          </a:xfrm>
          <a:prstGeom prst="rect">
            <a:avLst/>
          </a:prstGeom>
        </p:spPr>
        <p:txBody>
          <a:bodyPr wrap="none">
            <a:spAutoFit/>
          </a:bodyPr>
          <a:lstStyle/>
          <a:p>
            <a:r>
              <a:rPr lang="en-US" dirty="0"/>
              <a:t>Fernandes (</a:t>
            </a:r>
            <a:r>
              <a:rPr lang="en-US"/>
              <a:t>2014).</a:t>
            </a:r>
            <a:endParaRPr lang="pt-BR" dirty="0"/>
          </a:p>
        </p:txBody>
      </p:sp>
      <p:sp>
        <p:nvSpPr>
          <p:cNvPr id="13" name="Título 1">
            <a:extLst>
              <a:ext uri="{FF2B5EF4-FFF2-40B4-BE49-F238E27FC236}">
                <a16:creationId xmlns:a16="http://schemas.microsoft.com/office/drawing/2014/main" xmlns="" id="{A15DE46F-08DC-413C-952B-BDC54896726F}"/>
              </a:ext>
            </a:extLst>
          </p:cNvPr>
          <p:cNvSpPr txBox="1">
            <a:spLocks/>
          </p:cNvSpPr>
          <p:nvPr/>
        </p:nvSpPr>
        <p:spPr>
          <a:xfrm>
            <a:off x="176388" y="-51005"/>
            <a:ext cx="10620024" cy="993215"/>
          </a:xfrm>
          <a:prstGeom prst="rect">
            <a:avLst/>
          </a:prstGeom>
          <a:ln>
            <a:noFill/>
          </a:ln>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3600" dirty="0" err="1">
                <a:solidFill>
                  <a:schemeClr val="bg1"/>
                </a:solidFill>
                <a:latin typeface="Calibri" panose="020F0502020204030204" pitchFamily="34" charset="0"/>
              </a:rPr>
              <a:t>Reconstituted</a:t>
            </a:r>
            <a:r>
              <a:rPr lang="pt-BR" sz="3600" dirty="0">
                <a:solidFill>
                  <a:schemeClr val="bg1"/>
                </a:solidFill>
                <a:latin typeface="Calibri" panose="020F0502020204030204" pitchFamily="34" charset="0"/>
              </a:rPr>
              <a:t> </a:t>
            </a:r>
            <a:r>
              <a:rPr lang="pt-BR" sz="3600" dirty="0" err="1">
                <a:solidFill>
                  <a:schemeClr val="bg1"/>
                </a:solidFill>
                <a:latin typeface="Calibri" panose="020F0502020204030204" pitchFamily="34" charset="0"/>
              </a:rPr>
              <a:t>grain</a:t>
            </a:r>
            <a:r>
              <a:rPr lang="pt-BR" sz="3600" dirty="0">
                <a:solidFill>
                  <a:schemeClr val="bg1"/>
                </a:solidFill>
                <a:latin typeface="Calibri" panose="020F0502020204030204" pitchFamily="34" charset="0"/>
              </a:rPr>
              <a:t> </a:t>
            </a:r>
            <a:r>
              <a:rPr lang="pt-BR" sz="3600" dirty="0" err="1">
                <a:solidFill>
                  <a:schemeClr val="bg1"/>
                </a:solidFill>
                <a:latin typeface="Calibri" panose="020F0502020204030204" pitchFamily="34" charset="0"/>
              </a:rPr>
              <a:t>silage</a:t>
            </a:r>
            <a:r>
              <a:rPr lang="pt-BR" sz="3600" dirty="0">
                <a:solidFill>
                  <a:schemeClr val="bg1"/>
                </a:solidFill>
                <a:latin typeface="Calibri" panose="020F0502020204030204" pitchFamily="34" charset="0"/>
              </a:rPr>
              <a:t> </a:t>
            </a:r>
            <a:r>
              <a:rPr lang="pt-BR" sz="3600" i="1" dirty="0" err="1">
                <a:solidFill>
                  <a:schemeClr val="bg1"/>
                </a:solidFill>
                <a:latin typeface="Calibri" panose="020F0502020204030204" pitchFamily="34" charset="0"/>
              </a:rPr>
              <a:t>vs</a:t>
            </a:r>
            <a:r>
              <a:rPr lang="pt-BR" sz="3600" dirty="0">
                <a:solidFill>
                  <a:schemeClr val="bg1"/>
                </a:solidFill>
                <a:latin typeface="Calibri" panose="020F0502020204030204" pitchFamily="34" charset="0"/>
              </a:rPr>
              <a:t> HMG</a:t>
            </a:r>
          </a:p>
        </p:txBody>
      </p:sp>
      <p:pic>
        <p:nvPicPr>
          <p:cNvPr id="16" name="Picture 15">
            <a:extLst>
              <a:ext uri="{FF2B5EF4-FFF2-40B4-BE49-F238E27FC236}">
                <a16:creationId xmlns:a16="http://schemas.microsoft.com/office/drawing/2014/main" xmlns="" id="{2119B9A8-E04F-4126-A0F2-C9B51B134A64}"/>
              </a:ext>
            </a:extLst>
          </p:cNvPr>
          <p:cNvPicPr>
            <a:picLocks noChangeAspect="1"/>
          </p:cNvPicPr>
          <p:nvPr/>
        </p:nvPicPr>
        <p:blipFill rotWithShape="1">
          <a:blip r:embed="rId7" cstate="print"/>
          <a:srcRect t="81923"/>
          <a:stretch/>
        </p:blipFill>
        <p:spPr>
          <a:xfrm>
            <a:off x="346468" y="3542965"/>
            <a:ext cx="5106452" cy="573074"/>
          </a:xfrm>
          <a:prstGeom prst="rect">
            <a:avLst/>
          </a:prstGeom>
        </p:spPr>
      </p:pic>
      <p:pic>
        <p:nvPicPr>
          <p:cNvPr id="17" name="Picture 16">
            <a:extLst>
              <a:ext uri="{FF2B5EF4-FFF2-40B4-BE49-F238E27FC236}">
                <a16:creationId xmlns:a16="http://schemas.microsoft.com/office/drawing/2014/main" xmlns="" id="{DED277A0-905A-4779-A768-DA399E5F71B2}"/>
              </a:ext>
            </a:extLst>
          </p:cNvPr>
          <p:cNvPicPr>
            <a:picLocks noChangeAspect="1"/>
          </p:cNvPicPr>
          <p:nvPr/>
        </p:nvPicPr>
        <p:blipFill rotWithShape="1">
          <a:blip r:embed="rId7" cstate="print"/>
          <a:srcRect t="81923"/>
          <a:stretch/>
        </p:blipFill>
        <p:spPr>
          <a:xfrm>
            <a:off x="5504371" y="6249575"/>
            <a:ext cx="5106452" cy="573074"/>
          </a:xfrm>
          <a:prstGeom prst="rect">
            <a:avLst/>
          </a:prstGeom>
        </p:spPr>
      </p:pic>
    </p:spTree>
    <p:extLst>
      <p:ext uri="{BB962C8B-B14F-4D97-AF65-F5344CB8AC3E}">
        <p14:creationId xmlns:p14="http://schemas.microsoft.com/office/powerpoint/2010/main" val="33205465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19">
            <a:extLst>
              <a:ext uri="{FF2B5EF4-FFF2-40B4-BE49-F238E27FC236}">
                <a16:creationId xmlns:a16="http://schemas.microsoft.com/office/drawing/2014/main" xmlns="" id="{9186EF38-1E35-4E05-8B6C-32C2D8441F55}"/>
              </a:ext>
            </a:extLst>
          </p:cNvPr>
          <p:cNvGraphicFramePr/>
          <p:nvPr>
            <p:extLst>
              <p:ext uri="{D42A27DB-BD31-4B8C-83A1-F6EECF244321}">
                <p14:modId xmlns:p14="http://schemas.microsoft.com/office/powerpoint/2010/main" val="2545257251"/>
              </p:ext>
            </p:extLst>
          </p:nvPr>
        </p:nvGraphicFramePr>
        <p:xfrm>
          <a:off x="1597968" y="1484784"/>
          <a:ext cx="8155032" cy="4392488"/>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2">
            <a:extLst>
              <a:ext uri="{FF2B5EF4-FFF2-40B4-BE49-F238E27FC236}">
                <a16:creationId xmlns:a16="http://schemas.microsoft.com/office/drawing/2014/main" xmlns="" id="{FF391BE8-BD3F-43E3-9E2A-74F195B9E908}"/>
              </a:ext>
            </a:extLst>
          </p:cNvPr>
          <p:cNvGrpSpPr/>
          <p:nvPr/>
        </p:nvGrpSpPr>
        <p:grpSpPr>
          <a:xfrm>
            <a:off x="2" y="15436"/>
            <a:ext cx="10972799" cy="838200"/>
            <a:chOff x="36004" y="626326"/>
            <a:chExt cx="9143999" cy="838200"/>
          </a:xfrm>
        </p:grpSpPr>
        <p:sp>
          <p:nvSpPr>
            <p:cNvPr id="5" name="Retângulo 5">
              <a:extLst>
                <a:ext uri="{FF2B5EF4-FFF2-40B4-BE49-F238E27FC236}">
                  <a16:creationId xmlns:a16="http://schemas.microsoft.com/office/drawing/2014/main" xmlns="" id="{A3D73D10-5EB7-42F6-8C7C-1B7BC06BE9AE}"/>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6" name="Imagem 8" descr="logo-esalq.gif">
              <a:extLst>
                <a:ext uri="{FF2B5EF4-FFF2-40B4-BE49-F238E27FC236}">
                  <a16:creationId xmlns:a16="http://schemas.microsoft.com/office/drawing/2014/main" xmlns="" id="{71B565DC-88D5-4B18-8D67-14774B89DB35}"/>
                </a:ext>
              </a:extLst>
            </p:cNvPr>
            <p:cNvPicPr>
              <a:picLocks noChangeAspect="1"/>
            </p:cNvPicPr>
            <p:nvPr/>
          </p:nvPicPr>
          <p:blipFill>
            <a:blip r:embed="rId4"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C:\Users\Joao Daniel\Downloads\QCF_USA.jpg">
              <a:extLst>
                <a:ext uri="{FF2B5EF4-FFF2-40B4-BE49-F238E27FC236}">
                  <a16:creationId xmlns:a16="http://schemas.microsoft.com/office/drawing/2014/main" xmlns="" id="{77A47C2A-E84E-4D09-8CD7-6060BC0E602C}"/>
                </a:ext>
              </a:extLst>
            </p:cNvPr>
            <p:cNvPicPr>
              <a:picLocks noChangeAspect="1" noChangeArrowheads="1"/>
            </p:cNvPicPr>
            <p:nvPr/>
          </p:nvPicPr>
          <p:blipFill>
            <a:blip r:embed="rId5"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0" name="Rectangle 9">
            <a:extLst>
              <a:ext uri="{FF2B5EF4-FFF2-40B4-BE49-F238E27FC236}">
                <a16:creationId xmlns:a16="http://schemas.microsoft.com/office/drawing/2014/main" xmlns="" id="{1377CE99-6580-4780-9CB7-1D0292BFB0AC}"/>
              </a:ext>
            </a:extLst>
          </p:cNvPr>
          <p:cNvSpPr/>
          <p:nvPr/>
        </p:nvSpPr>
        <p:spPr>
          <a:xfrm>
            <a:off x="183050" y="6351446"/>
            <a:ext cx="2082621" cy="369332"/>
          </a:xfrm>
          <a:prstGeom prst="rect">
            <a:avLst/>
          </a:prstGeom>
        </p:spPr>
        <p:txBody>
          <a:bodyPr wrap="none">
            <a:spAutoFit/>
          </a:bodyPr>
          <a:lstStyle/>
          <a:p>
            <a:r>
              <a:rPr lang="en-US" dirty="0"/>
              <a:t>Fernandes (</a:t>
            </a:r>
            <a:r>
              <a:rPr lang="en-US"/>
              <a:t>2014).</a:t>
            </a:r>
            <a:endParaRPr lang="pt-BR" dirty="0"/>
          </a:p>
        </p:txBody>
      </p:sp>
      <p:sp>
        <p:nvSpPr>
          <p:cNvPr id="12" name="Título 1">
            <a:extLst>
              <a:ext uri="{FF2B5EF4-FFF2-40B4-BE49-F238E27FC236}">
                <a16:creationId xmlns:a16="http://schemas.microsoft.com/office/drawing/2014/main" xmlns="" id="{21D81BC7-4666-4284-80E5-B787BD1A4460}"/>
              </a:ext>
            </a:extLst>
          </p:cNvPr>
          <p:cNvSpPr txBox="1">
            <a:spLocks/>
          </p:cNvSpPr>
          <p:nvPr/>
        </p:nvSpPr>
        <p:spPr>
          <a:xfrm>
            <a:off x="176388" y="-51005"/>
            <a:ext cx="10620024" cy="993215"/>
          </a:xfrm>
          <a:prstGeom prst="rect">
            <a:avLst/>
          </a:prstGeom>
          <a:ln>
            <a:noFill/>
          </a:ln>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3600" dirty="0" err="1">
                <a:solidFill>
                  <a:schemeClr val="bg1"/>
                </a:solidFill>
                <a:latin typeface="Calibri" panose="020F0502020204030204" pitchFamily="34" charset="0"/>
              </a:rPr>
              <a:t>Reconstituted</a:t>
            </a:r>
            <a:r>
              <a:rPr lang="pt-BR" sz="3600" dirty="0">
                <a:solidFill>
                  <a:schemeClr val="bg1"/>
                </a:solidFill>
                <a:latin typeface="Calibri" panose="020F0502020204030204" pitchFamily="34" charset="0"/>
              </a:rPr>
              <a:t> </a:t>
            </a:r>
            <a:r>
              <a:rPr lang="pt-BR" sz="3600" dirty="0" err="1">
                <a:solidFill>
                  <a:schemeClr val="bg1"/>
                </a:solidFill>
                <a:latin typeface="Calibri" panose="020F0502020204030204" pitchFamily="34" charset="0"/>
              </a:rPr>
              <a:t>grain</a:t>
            </a:r>
            <a:r>
              <a:rPr lang="pt-BR" sz="3600" dirty="0">
                <a:solidFill>
                  <a:schemeClr val="bg1"/>
                </a:solidFill>
                <a:latin typeface="Calibri" panose="020F0502020204030204" pitchFamily="34" charset="0"/>
              </a:rPr>
              <a:t> </a:t>
            </a:r>
            <a:r>
              <a:rPr lang="pt-BR" sz="3600" dirty="0" err="1">
                <a:solidFill>
                  <a:schemeClr val="bg1"/>
                </a:solidFill>
                <a:latin typeface="Calibri" panose="020F0502020204030204" pitchFamily="34" charset="0"/>
              </a:rPr>
              <a:t>silage</a:t>
            </a:r>
            <a:r>
              <a:rPr lang="pt-BR" sz="3600" dirty="0">
                <a:solidFill>
                  <a:schemeClr val="bg1"/>
                </a:solidFill>
                <a:latin typeface="Calibri" panose="020F0502020204030204" pitchFamily="34" charset="0"/>
              </a:rPr>
              <a:t> </a:t>
            </a:r>
            <a:r>
              <a:rPr lang="pt-BR" sz="3600" i="1" dirty="0" err="1">
                <a:solidFill>
                  <a:schemeClr val="bg1"/>
                </a:solidFill>
                <a:latin typeface="Calibri" panose="020F0502020204030204" pitchFamily="34" charset="0"/>
              </a:rPr>
              <a:t>vs</a:t>
            </a:r>
            <a:r>
              <a:rPr lang="pt-BR" sz="3600" dirty="0">
                <a:solidFill>
                  <a:schemeClr val="bg1"/>
                </a:solidFill>
                <a:latin typeface="Calibri" panose="020F0502020204030204" pitchFamily="34" charset="0"/>
              </a:rPr>
              <a:t> HMG</a:t>
            </a:r>
          </a:p>
        </p:txBody>
      </p:sp>
      <p:pic>
        <p:nvPicPr>
          <p:cNvPr id="13" name="Picture 12">
            <a:extLst>
              <a:ext uri="{FF2B5EF4-FFF2-40B4-BE49-F238E27FC236}">
                <a16:creationId xmlns:a16="http://schemas.microsoft.com/office/drawing/2014/main" xmlns="" id="{B8771586-3E09-4814-8413-50D019E65565}"/>
              </a:ext>
            </a:extLst>
          </p:cNvPr>
          <p:cNvPicPr>
            <a:picLocks noChangeAspect="1"/>
          </p:cNvPicPr>
          <p:nvPr/>
        </p:nvPicPr>
        <p:blipFill rotWithShape="1">
          <a:blip r:embed="rId6" cstate="print"/>
          <a:srcRect t="81923"/>
          <a:stretch/>
        </p:blipFill>
        <p:spPr>
          <a:xfrm>
            <a:off x="2375654" y="5138345"/>
            <a:ext cx="6830357" cy="766540"/>
          </a:xfrm>
          <a:prstGeom prst="rect">
            <a:avLst/>
          </a:prstGeom>
        </p:spPr>
      </p:pic>
    </p:spTree>
    <p:extLst>
      <p:ext uri="{BB962C8B-B14F-4D97-AF65-F5344CB8AC3E}">
        <p14:creationId xmlns:p14="http://schemas.microsoft.com/office/powerpoint/2010/main" val="40710176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p:nvPr>
            <p:extLst>
              <p:ext uri="{D42A27DB-BD31-4B8C-83A1-F6EECF244321}">
                <p14:modId xmlns:p14="http://schemas.microsoft.com/office/powerpoint/2010/main" val="2535392798"/>
              </p:ext>
            </p:extLst>
          </p:nvPr>
        </p:nvGraphicFramePr>
        <p:xfrm>
          <a:off x="1381944" y="1178168"/>
          <a:ext cx="8064896" cy="4464496"/>
        </p:xfrm>
        <a:graphic>
          <a:graphicData uri="http://schemas.openxmlformats.org/drawingml/2006/chart">
            <c:chart xmlns:c="http://schemas.openxmlformats.org/drawingml/2006/chart" xmlns:r="http://schemas.openxmlformats.org/officeDocument/2006/relationships" r:id="rId3"/>
          </a:graphicData>
        </a:graphic>
      </p:graphicFrame>
      <p:sp>
        <p:nvSpPr>
          <p:cNvPr id="6" name="Retângulo 5"/>
          <p:cNvSpPr/>
          <p:nvPr/>
        </p:nvSpPr>
        <p:spPr>
          <a:xfrm>
            <a:off x="1309936" y="5642664"/>
            <a:ext cx="8352928" cy="738664"/>
          </a:xfrm>
          <a:prstGeom prst="rect">
            <a:avLst/>
          </a:prstGeom>
        </p:spPr>
        <p:txBody>
          <a:bodyPr wrap="square">
            <a:spAutoFit/>
          </a:bodyPr>
          <a:lstStyle/>
          <a:p>
            <a:pPr algn="just"/>
            <a:r>
              <a:rPr lang="pt-BR" sz="1400" i="1" dirty="0">
                <a:solidFill>
                  <a:prstClr val="black"/>
                </a:solidFill>
                <a:latin typeface="Times New Roman" panose="02020603050405020304" pitchFamily="18" charset="0"/>
                <a:cs typeface="Times New Roman" panose="02020603050405020304" pitchFamily="18" charset="0"/>
              </a:rPr>
              <a:t>P = </a:t>
            </a:r>
            <a:r>
              <a:rPr lang="pt-BR" sz="1400" dirty="0">
                <a:solidFill>
                  <a:prstClr val="black"/>
                </a:solidFill>
                <a:latin typeface="Times New Roman" panose="02020603050405020304" pitchFamily="18" charset="0"/>
                <a:cs typeface="Times New Roman" panose="02020603050405020304" pitchFamily="18" charset="0"/>
              </a:rPr>
              <a:t>0,01 híbrido × maturidade. </a:t>
            </a:r>
            <a:r>
              <a:rPr lang="pt-BR" sz="1400" i="1" dirty="0">
                <a:solidFill>
                  <a:prstClr val="black"/>
                </a:solidFill>
                <a:latin typeface="Times New Roman" panose="02020603050405020304" pitchFamily="18" charset="0"/>
                <a:cs typeface="Times New Roman" panose="02020603050405020304" pitchFamily="18" charset="0"/>
              </a:rPr>
              <a:t>P = </a:t>
            </a:r>
            <a:r>
              <a:rPr lang="pt-BR" sz="1400" dirty="0">
                <a:solidFill>
                  <a:prstClr val="black"/>
                </a:solidFill>
                <a:latin typeface="Times New Roman" panose="02020603050405020304" pitchFamily="18" charset="0"/>
                <a:cs typeface="Times New Roman" panose="02020603050405020304" pitchFamily="18" charset="0"/>
              </a:rPr>
              <a:t>0,66 híbrido × armazenamento.</a:t>
            </a:r>
          </a:p>
          <a:p>
            <a:pPr algn="just"/>
            <a:r>
              <a:rPr lang="pt-BR" sz="1400" i="1" dirty="0">
                <a:solidFill>
                  <a:prstClr val="black"/>
                </a:solidFill>
                <a:latin typeface="Times New Roman" panose="02020603050405020304" pitchFamily="18" charset="0"/>
                <a:cs typeface="Times New Roman" panose="02020603050405020304" pitchFamily="18" charset="0"/>
              </a:rPr>
              <a:t>P</a:t>
            </a:r>
            <a:r>
              <a:rPr lang="pt-BR" sz="1400" dirty="0">
                <a:solidFill>
                  <a:prstClr val="black"/>
                </a:solidFill>
                <a:latin typeface="Times New Roman" panose="02020603050405020304" pitchFamily="18" charset="0"/>
                <a:cs typeface="Times New Roman" panose="02020603050405020304" pitchFamily="18" charset="0"/>
              </a:rPr>
              <a:t> &lt; 0,01 maturidade × armazenamento. </a:t>
            </a:r>
            <a:r>
              <a:rPr lang="pt-BR" sz="1400" i="1" dirty="0">
                <a:solidFill>
                  <a:prstClr val="black"/>
                </a:solidFill>
                <a:latin typeface="Times New Roman" panose="02020603050405020304" pitchFamily="18" charset="0"/>
                <a:cs typeface="Times New Roman" panose="02020603050405020304" pitchFamily="18" charset="0"/>
              </a:rPr>
              <a:t>P = </a:t>
            </a:r>
            <a:r>
              <a:rPr lang="pt-BR" sz="1400" dirty="0">
                <a:solidFill>
                  <a:prstClr val="black"/>
                </a:solidFill>
                <a:latin typeface="Times New Roman" panose="02020603050405020304" pitchFamily="18" charset="0"/>
                <a:cs typeface="Times New Roman" panose="02020603050405020304" pitchFamily="18" charset="0"/>
              </a:rPr>
              <a:t>0,10 híbrido × maturidade × armazenamento.</a:t>
            </a:r>
            <a:endParaRPr lang="pt-BR" sz="1400" b="1" dirty="0">
              <a:solidFill>
                <a:prstClr val="black"/>
              </a:solidFill>
              <a:latin typeface="Times New Roman" panose="02020603050405020304" pitchFamily="18" charset="0"/>
              <a:cs typeface="Times New Roman" panose="02020603050405020304" pitchFamily="18" charset="0"/>
            </a:endParaRPr>
          </a:p>
          <a:p>
            <a:pPr algn="just"/>
            <a:endParaRPr lang="pt-BR" sz="1400" b="1" dirty="0">
              <a:solidFill>
                <a:prstClr val="black"/>
              </a:solidFill>
              <a:latin typeface="Times New Roman" panose="02020603050405020304" pitchFamily="18" charset="0"/>
              <a:cs typeface="Times New Roman" panose="02020603050405020304" pitchFamily="18" charset="0"/>
            </a:endParaRPr>
          </a:p>
        </p:txBody>
      </p:sp>
      <p:sp>
        <p:nvSpPr>
          <p:cNvPr id="4" name="CaixaDeTexto 3"/>
          <p:cNvSpPr txBox="1"/>
          <p:nvPr/>
        </p:nvSpPr>
        <p:spPr>
          <a:xfrm>
            <a:off x="7668632" y="6397824"/>
            <a:ext cx="2161169" cy="307777"/>
          </a:xfrm>
          <a:prstGeom prst="rect">
            <a:avLst/>
          </a:prstGeom>
          <a:noFill/>
        </p:spPr>
        <p:txBody>
          <a:bodyPr wrap="none" rtlCol="0">
            <a:spAutoFit/>
          </a:bodyPr>
          <a:lstStyle/>
          <a:p>
            <a:pPr fontAlgn="base">
              <a:spcBef>
                <a:spcPct val="0"/>
              </a:spcBef>
              <a:spcAft>
                <a:spcPct val="0"/>
              </a:spcAft>
            </a:pPr>
            <a:r>
              <a:rPr lang="pt-BR" sz="1400" dirty="0">
                <a:solidFill>
                  <a:srgbClr val="000000"/>
                </a:solidFill>
              </a:rPr>
              <a:t>Fonte: Fernandes (2014)</a:t>
            </a:r>
          </a:p>
        </p:txBody>
      </p:sp>
      <p:grpSp>
        <p:nvGrpSpPr>
          <p:cNvPr id="9" name="Group 2">
            <a:extLst>
              <a:ext uri="{FF2B5EF4-FFF2-40B4-BE49-F238E27FC236}">
                <a16:creationId xmlns:a16="http://schemas.microsoft.com/office/drawing/2014/main" xmlns="" id="{FF391BE8-BD3F-43E3-9E2A-74F195B9E908}"/>
              </a:ext>
            </a:extLst>
          </p:cNvPr>
          <p:cNvGrpSpPr/>
          <p:nvPr/>
        </p:nvGrpSpPr>
        <p:grpSpPr>
          <a:xfrm>
            <a:off x="2" y="44624"/>
            <a:ext cx="10972799" cy="838200"/>
            <a:chOff x="36004" y="626326"/>
            <a:chExt cx="9143999" cy="838200"/>
          </a:xfrm>
        </p:grpSpPr>
        <p:sp>
          <p:nvSpPr>
            <p:cNvPr id="10" name="Retângulo 5">
              <a:extLst>
                <a:ext uri="{FF2B5EF4-FFF2-40B4-BE49-F238E27FC236}">
                  <a16:creationId xmlns:a16="http://schemas.microsoft.com/office/drawing/2014/main" xmlns="" id="{A3D73D10-5EB7-42F6-8C7C-1B7BC06BE9AE}"/>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1" name="Imagem 8" descr="logo-esalq.gif">
              <a:extLst>
                <a:ext uri="{FF2B5EF4-FFF2-40B4-BE49-F238E27FC236}">
                  <a16:creationId xmlns:a16="http://schemas.microsoft.com/office/drawing/2014/main" xmlns="" id="{71B565DC-88D5-4B18-8D67-14774B89DB35}"/>
                </a:ext>
              </a:extLst>
            </p:cNvPr>
            <p:cNvPicPr>
              <a:picLocks noChangeAspect="1"/>
            </p:cNvPicPr>
            <p:nvPr/>
          </p:nvPicPr>
          <p:blipFill>
            <a:blip r:embed="rId4"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descr="C:\Users\Joao Daniel\Downloads\QCF_USA.jpg">
              <a:extLst>
                <a:ext uri="{FF2B5EF4-FFF2-40B4-BE49-F238E27FC236}">
                  <a16:creationId xmlns:a16="http://schemas.microsoft.com/office/drawing/2014/main" xmlns="" id="{77A47C2A-E84E-4D09-8CD7-6060BC0E602C}"/>
                </a:ext>
              </a:extLst>
            </p:cNvPr>
            <p:cNvPicPr>
              <a:picLocks noChangeAspect="1" noChangeArrowheads="1"/>
            </p:cNvPicPr>
            <p:nvPr/>
          </p:nvPicPr>
          <p:blipFill>
            <a:blip r:embed="rId5"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 name="CaixaDeTexto 1"/>
          <p:cNvSpPr txBox="1"/>
          <p:nvPr/>
        </p:nvSpPr>
        <p:spPr>
          <a:xfrm>
            <a:off x="1003776" y="75658"/>
            <a:ext cx="8443064" cy="707886"/>
          </a:xfrm>
          <a:prstGeom prst="rect">
            <a:avLst/>
          </a:prstGeom>
          <a:noFill/>
        </p:spPr>
        <p:txBody>
          <a:bodyPr wrap="square" rtlCol="0">
            <a:spAutoFit/>
          </a:bodyPr>
          <a:lstStyle/>
          <a:p>
            <a:pPr algn="ctr"/>
            <a:r>
              <a:rPr lang="pt-BR" sz="4000" dirty="0" err="1" smtClean="0">
                <a:solidFill>
                  <a:schemeClr val="bg1"/>
                </a:solidFill>
              </a:rPr>
              <a:t>Dry</a:t>
            </a:r>
            <a:r>
              <a:rPr lang="pt-BR" sz="4000" dirty="0" smtClean="0">
                <a:solidFill>
                  <a:schemeClr val="bg1"/>
                </a:solidFill>
              </a:rPr>
              <a:t> </a:t>
            </a:r>
            <a:r>
              <a:rPr lang="pt-BR" sz="4000" dirty="0" err="1" smtClean="0">
                <a:solidFill>
                  <a:schemeClr val="bg1"/>
                </a:solidFill>
              </a:rPr>
              <a:t>matter</a:t>
            </a:r>
            <a:r>
              <a:rPr lang="pt-BR" sz="4000" dirty="0" smtClean="0">
                <a:solidFill>
                  <a:schemeClr val="bg1"/>
                </a:solidFill>
              </a:rPr>
              <a:t> </a:t>
            </a:r>
            <a:r>
              <a:rPr lang="pt-BR" sz="4000" dirty="0" err="1" smtClean="0">
                <a:solidFill>
                  <a:schemeClr val="bg1"/>
                </a:solidFill>
              </a:rPr>
              <a:t>losses</a:t>
            </a:r>
            <a:r>
              <a:rPr lang="pt-BR" sz="4000" dirty="0" smtClean="0">
                <a:solidFill>
                  <a:schemeClr val="bg1"/>
                </a:solidFill>
              </a:rPr>
              <a:t>: HMG </a:t>
            </a:r>
            <a:r>
              <a:rPr lang="pt-BR" sz="4000" dirty="0" err="1" smtClean="0">
                <a:solidFill>
                  <a:schemeClr val="bg1"/>
                </a:solidFill>
              </a:rPr>
              <a:t>vs</a:t>
            </a:r>
            <a:r>
              <a:rPr lang="pt-BR" sz="4000" dirty="0" smtClean="0">
                <a:solidFill>
                  <a:schemeClr val="bg1"/>
                </a:solidFill>
              </a:rPr>
              <a:t> RGS</a:t>
            </a:r>
            <a:endParaRPr lang="pt-BR" sz="4000" dirty="0">
              <a:solidFill>
                <a:schemeClr val="bg1"/>
              </a:solidFill>
            </a:endParaRPr>
          </a:p>
        </p:txBody>
      </p:sp>
    </p:spTree>
    <p:extLst>
      <p:ext uri="{BB962C8B-B14F-4D97-AF65-F5344CB8AC3E}">
        <p14:creationId xmlns:p14="http://schemas.microsoft.com/office/powerpoint/2010/main" val="11829379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152A7AD-C145-4C39-8E65-18B07464BD1C}"/>
              </a:ext>
            </a:extLst>
          </p:cNvPr>
          <p:cNvGrpSpPr/>
          <p:nvPr/>
        </p:nvGrpSpPr>
        <p:grpSpPr>
          <a:xfrm>
            <a:off x="2" y="397"/>
            <a:ext cx="10972799" cy="838200"/>
            <a:chOff x="36004" y="626326"/>
            <a:chExt cx="9143999" cy="838200"/>
          </a:xfrm>
        </p:grpSpPr>
        <p:sp>
          <p:nvSpPr>
            <p:cNvPr id="12" name="Retângulo 5">
              <a:extLst>
                <a:ext uri="{FF2B5EF4-FFF2-40B4-BE49-F238E27FC236}">
                  <a16:creationId xmlns:a16="http://schemas.microsoft.com/office/drawing/2014/main" xmlns="" id="{E28AEFC1-F1D4-430B-81C4-617992299DF8}"/>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4" name="Imagem 8" descr="logo-esalq.gif">
              <a:extLst>
                <a:ext uri="{FF2B5EF4-FFF2-40B4-BE49-F238E27FC236}">
                  <a16:creationId xmlns:a16="http://schemas.microsoft.com/office/drawing/2014/main" xmlns="" id="{335A3C13-5154-466A-9E69-E564C00FF457}"/>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C:\Users\Joao Daniel\Downloads\QCF_USA.jpg">
              <a:extLst>
                <a:ext uri="{FF2B5EF4-FFF2-40B4-BE49-F238E27FC236}">
                  <a16:creationId xmlns:a16="http://schemas.microsoft.com/office/drawing/2014/main" xmlns="" id="{178FCE55-6C9B-4B44-8E8B-5B05C7BB744C}"/>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6" name="Retângulo 5"/>
          <p:cNvSpPr/>
          <p:nvPr/>
        </p:nvSpPr>
        <p:spPr bwMode="auto">
          <a:xfrm>
            <a:off x="-130224" y="2780928"/>
            <a:ext cx="10972799" cy="8382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hangingPunct="0">
              <a:lnSpc>
                <a:spcPct val="90000"/>
              </a:lnSpc>
              <a:spcBef>
                <a:spcPct val="50000"/>
              </a:spcBef>
              <a:defRPr/>
            </a:pPr>
            <a:r>
              <a:rPr lang="en-US" sz="4400" kern="0" dirty="0" smtClean="0">
                <a:effectLst>
                  <a:outerShdw blurRad="38100" dist="38100" dir="2700000" algn="tl">
                    <a:srgbClr val="000000">
                      <a:alpha val="43137"/>
                    </a:srgbClr>
                  </a:outerShdw>
                </a:effectLst>
                <a:latin typeface="Calibri" panose="020F0502020204030204" pitchFamily="34" charset="0"/>
                <a:cs typeface="Arial" pitchFamily="34" charset="0"/>
              </a:rPr>
              <a:t>Microbial Profile</a:t>
            </a:r>
          </a:p>
          <a:p>
            <a:pPr algn="ctr" defTabSz="817108" eaLnBrk="0" hangingPunct="0">
              <a:lnSpc>
                <a:spcPct val="90000"/>
              </a:lnSpc>
              <a:spcBef>
                <a:spcPct val="50000"/>
              </a:spcBef>
              <a:defRPr/>
            </a:pPr>
            <a:r>
              <a:rPr lang="en-US" sz="4400" kern="0" dirty="0">
                <a:effectLst>
                  <a:outerShdw blurRad="38100" dist="38100" dir="2700000" algn="tl">
                    <a:srgbClr val="000000">
                      <a:alpha val="43137"/>
                    </a:srgbClr>
                  </a:outerShdw>
                </a:effectLst>
                <a:latin typeface="Calibri" panose="020F0502020204030204" pitchFamily="34" charset="0"/>
                <a:cs typeface="Arial" pitchFamily="34" charset="0"/>
              </a:rPr>
              <a:t>Proteolysis</a:t>
            </a:r>
          </a:p>
        </p:txBody>
      </p:sp>
    </p:spTree>
    <p:extLst>
      <p:ext uri="{BB962C8B-B14F-4D97-AF65-F5344CB8AC3E}">
        <p14:creationId xmlns:p14="http://schemas.microsoft.com/office/powerpoint/2010/main" val="11639791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bwMode="auto">
          <a:xfrm>
            <a:off x="914402" y="0"/>
            <a:ext cx="9143999" cy="838200"/>
          </a:xfrm>
          <a:prstGeom prst="rect">
            <a:avLst/>
          </a:prstGeom>
          <a:noFill/>
          <a:ln w="9525" cap="flat" cmpd="sng" algn="ctr">
            <a:noFill/>
            <a:prstDash val="solid"/>
            <a:round/>
            <a:headEnd type="none" w="med" len="med"/>
            <a:tailEnd type="none" w="med" len="med"/>
          </a:ln>
          <a:effectLst>
            <a:innerShdw blurRad="114300">
              <a:prstClr val="black"/>
            </a:innerShdw>
            <a:reflection blurRad="6350" stA="50000" endA="300" endPos="55000" dir="5400000" sy="-100000" algn="bl" rotWithShape="0"/>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fontAlgn="base" hangingPunct="0">
              <a:lnSpc>
                <a:spcPct val="90000"/>
              </a:lnSpc>
              <a:spcBef>
                <a:spcPct val="50000"/>
              </a:spcBef>
              <a:spcAft>
                <a:spcPct val="0"/>
              </a:spcAft>
              <a:defRPr/>
            </a:pPr>
            <a:endParaRPr lang="en-US" sz="2400" b="1" kern="0" dirty="0">
              <a:solidFill>
                <a:srgbClr val="FFFFFF"/>
              </a:solidFill>
              <a:effectLst>
                <a:outerShdw blurRad="38100" dist="38100" dir="2700000" algn="tl">
                  <a:srgbClr val="000000">
                    <a:alpha val="43137"/>
                  </a:srgbClr>
                </a:outerShdw>
              </a:effectLst>
              <a:cs typeface="Arial" pitchFamily="34" charset="0"/>
            </a:endParaRPr>
          </a:p>
        </p:txBody>
      </p:sp>
      <p:pic>
        <p:nvPicPr>
          <p:cNvPr id="72" name="Imagem 71" descr="logo-esalq.gif"/>
          <p:cNvPicPr>
            <a:picLocks noChangeAspect="1"/>
          </p:cNvPicPr>
          <p:nvPr/>
        </p:nvPicPr>
        <p:blipFill>
          <a:blip r:embed="rId3" cstate="print"/>
          <a:stretch>
            <a:fillRect/>
          </a:stretch>
        </p:blipFill>
        <p:spPr>
          <a:xfrm>
            <a:off x="9525000" y="137410"/>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4" name="Gráfico 3"/>
          <p:cNvGraphicFramePr>
            <a:graphicFrameLocks/>
          </p:cNvGraphicFramePr>
          <p:nvPr>
            <p:extLst/>
          </p:nvPr>
        </p:nvGraphicFramePr>
        <p:xfrm>
          <a:off x="1237928" y="838200"/>
          <a:ext cx="8287072" cy="5410200"/>
        </p:xfrm>
        <a:graphic>
          <a:graphicData uri="http://schemas.openxmlformats.org/drawingml/2006/chart">
            <c:chart xmlns:c="http://schemas.openxmlformats.org/drawingml/2006/chart" xmlns:r="http://schemas.openxmlformats.org/officeDocument/2006/relationships" r:id="rId4"/>
          </a:graphicData>
        </a:graphic>
      </p:graphicFrame>
      <p:sp>
        <p:nvSpPr>
          <p:cNvPr id="2" name="CaixaDeTexto 1"/>
          <p:cNvSpPr txBox="1"/>
          <p:nvPr/>
        </p:nvSpPr>
        <p:spPr>
          <a:xfrm>
            <a:off x="3518848" y="6248401"/>
            <a:ext cx="838200" cy="307777"/>
          </a:xfrm>
          <a:prstGeom prst="rect">
            <a:avLst/>
          </a:prstGeom>
          <a:noFill/>
        </p:spPr>
        <p:txBody>
          <a:bodyPr wrap="square" rtlCol="0">
            <a:spAutoFit/>
          </a:bodyPr>
          <a:lstStyle/>
          <a:p>
            <a:pPr algn="ctr" fontAlgn="base">
              <a:spcBef>
                <a:spcPct val="0"/>
              </a:spcBef>
              <a:spcAft>
                <a:spcPct val="0"/>
              </a:spcAft>
            </a:pPr>
            <a:r>
              <a:rPr lang="en-US" sz="1400" b="1" dirty="0">
                <a:solidFill>
                  <a:srgbClr val="000000"/>
                </a:solidFill>
              </a:rPr>
              <a:t>Flint</a:t>
            </a:r>
            <a:endParaRPr lang="pt-BR" sz="1400" b="1" dirty="0">
              <a:solidFill>
                <a:srgbClr val="000000"/>
              </a:solidFill>
            </a:endParaRPr>
          </a:p>
        </p:txBody>
      </p:sp>
      <p:sp>
        <p:nvSpPr>
          <p:cNvPr id="6" name="CaixaDeTexto 5"/>
          <p:cNvSpPr txBox="1"/>
          <p:nvPr/>
        </p:nvSpPr>
        <p:spPr>
          <a:xfrm>
            <a:off x="6697640" y="6248401"/>
            <a:ext cx="838200" cy="307777"/>
          </a:xfrm>
          <a:prstGeom prst="rect">
            <a:avLst/>
          </a:prstGeom>
          <a:noFill/>
        </p:spPr>
        <p:txBody>
          <a:bodyPr wrap="square" rtlCol="0">
            <a:spAutoFit/>
          </a:bodyPr>
          <a:lstStyle/>
          <a:p>
            <a:pPr algn="ctr" fontAlgn="base">
              <a:spcBef>
                <a:spcPct val="0"/>
              </a:spcBef>
              <a:spcAft>
                <a:spcPct val="0"/>
              </a:spcAft>
            </a:pPr>
            <a:r>
              <a:rPr lang="en-US" sz="1400" b="1" dirty="0">
                <a:solidFill>
                  <a:srgbClr val="000000"/>
                </a:solidFill>
              </a:rPr>
              <a:t>Dent</a:t>
            </a:r>
            <a:endParaRPr lang="pt-BR" sz="1400" b="1" dirty="0">
              <a:solidFill>
                <a:srgbClr val="000000"/>
              </a:solidFill>
            </a:endParaRPr>
          </a:p>
        </p:txBody>
      </p:sp>
      <p:sp>
        <p:nvSpPr>
          <p:cNvPr id="7" name="CaixaDeTexto 6"/>
          <p:cNvSpPr txBox="1"/>
          <p:nvPr/>
        </p:nvSpPr>
        <p:spPr>
          <a:xfrm>
            <a:off x="7897231" y="6474024"/>
            <a:ext cx="2271776" cy="307777"/>
          </a:xfrm>
          <a:prstGeom prst="rect">
            <a:avLst/>
          </a:prstGeom>
          <a:noFill/>
        </p:spPr>
        <p:txBody>
          <a:bodyPr wrap="none" rtlCol="0">
            <a:spAutoFit/>
          </a:bodyPr>
          <a:lstStyle/>
          <a:p>
            <a:pPr fontAlgn="base">
              <a:spcBef>
                <a:spcPct val="0"/>
              </a:spcBef>
              <a:spcAft>
                <a:spcPct val="0"/>
              </a:spcAft>
            </a:pPr>
            <a:r>
              <a:rPr lang="pt-BR" sz="1400" dirty="0" err="1">
                <a:solidFill>
                  <a:srgbClr val="000000"/>
                </a:solidFill>
              </a:rPr>
              <a:t>Source</a:t>
            </a:r>
            <a:r>
              <a:rPr lang="pt-BR" sz="1400" dirty="0">
                <a:solidFill>
                  <a:srgbClr val="000000"/>
                </a:solidFill>
              </a:rPr>
              <a:t>: Fernandes (2014)</a:t>
            </a:r>
          </a:p>
        </p:txBody>
      </p:sp>
      <p:sp>
        <p:nvSpPr>
          <p:cNvPr id="9" name="Rectangle 4"/>
          <p:cNvSpPr>
            <a:spLocks noChangeArrowheads="1"/>
          </p:cNvSpPr>
          <p:nvPr/>
        </p:nvSpPr>
        <p:spPr bwMode="auto">
          <a:xfrm>
            <a:off x="672152" y="157179"/>
            <a:ext cx="9144000" cy="480121"/>
          </a:xfrm>
          <a:prstGeom prst="rect">
            <a:avLst/>
          </a:prstGeom>
          <a:noFill/>
          <a:ln w="9525">
            <a:noFill/>
            <a:miter lim="800000"/>
            <a:headEnd/>
            <a:tailEnd/>
          </a:ln>
          <a:effectLst/>
        </p:spPr>
        <p:txBody>
          <a:bodyPr wrap="square" lIns="91430" tIns="45715" rIns="91430" bIns="45715" anchor="ctr">
            <a:spAutoFit/>
          </a:bodyPr>
          <a:lstStyle/>
          <a:p>
            <a:pPr algn="ctr" defTabSz="817108" eaLnBrk="0" fontAlgn="base" hangingPunct="0">
              <a:lnSpc>
                <a:spcPct val="90000"/>
              </a:lnSpc>
              <a:spcBef>
                <a:spcPct val="50000"/>
              </a:spcBef>
              <a:spcAft>
                <a:spcPct val="0"/>
              </a:spcAft>
              <a:defRPr/>
            </a:pPr>
            <a:r>
              <a:rPr lang="en-US" sz="2800" kern="0" dirty="0">
                <a:latin typeface="Calibri" panose="020F0502020204030204" pitchFamily="34" charset="0"/>
                <a:cs typeface="Arial" pitchFamily="34" charset="0"/>
              </a:rPr>
              <a:t>Storage time matches starch digestibility HMG </a:t>
            </a:r>
            <a:r>
              <a:rPr lang="en-US" sz="2800" kern="0" dirty="0" err="1">
                <a:latin typeface="Calibri" panose="020F0502020204030204" pitchFamily="34" charset="0"/>
                <a:cs typeface="Arial" pitchFamily="34" charset="0"/>
              </a:rPr>
              <a:t>vs</a:t>
            </a:r>
            <a:r>
              <a:rPr lang="en-US" sz="2800" kern="0" dirty="0">
                <a:latin typeface="Calibri" panose="020F0502020204030204" pitchFamily="34" charset="0"/>
                <a:cs typeface="Arial" pitchFamily="34" charset="0"/>
              </a:rPr>
              <a:t> RHGS</a:t>
            </a:r>
          </a:p>
        </p:txBody>
      </p:sp>
    </p:spTree>
    <p:extLst>
      <p:ext uri="{BB962C8B-B14F-4D97-AF65-F5344CB8AC3E}">
        <p14:creationId xmlns:p14="http://schemas.microsoft.com/office/powerpoint/2010/main" val="4095409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tângulo 70"/>
          <p:cNvSpPr/>
          <p:nvPr/>
        </p:nvSpPr>
        <p:spPr bwMode="auto">
          <a:xfrm>
            <a:off x="900754" y="0"/>
            <a:ext cx="9143999" cy="838200"/>
          </a:xfrm>
          <a:prstGeom prst="rect">
            <a:avLst/>
          </a:prstGeom>
          <a:noFill/>
          <a:ln w="9525" cap="flat" cmpd="sng" algn="ctr">
            <a:noFill/>
            <a:prstDash val="solid"/>
            <a:round/>
            <a:headEnd type="none" w="med" len="med"/>
            <a:tailEnd type="none" w="med" len="med"/>
          </a:ln>
          <a:effectLst>
            <a:innerShdw blurRad="114300">
              <a:prstClr val="black"/>
            </a:innerShdw>
            <a:reflection blurRad="6350" stA="50000" endA="300" endPos="55000" dir="5400000" sy="-100000" algn="bl" rotWithShape="0"/>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fontAlgn="base" hangingPunct="0">
              <a:lnSpc>
                <a:spcPct val="90000"/>
              </a:lnSpc>
              <a:spcBef>
                <a:spcPct val="50000"/>
              </a:spcBef>
              <a:spcAft>
                <a:spcPct val="0"/>
              </a:spcAft>
              <a:defRPr/>
            </a:pPr>
            <a:endParaRPr lang="en-US" sz="2200" b="1" kern="0" dirty="0">
              <a:solidFill>
                <a:srgbClr val="FFFFFF"/>
              </a:solidFill>
              <a:effectLst>
                <a:outerShdw blurRad="38100" dist="38100" dir="2700000" algn="tl">
                  <a:srgbClr val="000000">
                    <a:alpha val="43137"/>
                  </a:srgbClr>
                </a:outerShdw>
              </a:effectLst>
              <a:cs typeface="Arial" pitchFamily="34" charset="0"/>
            </a:endParaRPr>
          </a:p>
        </p:txBody>
      </p:sp>
      <p:pic>
        <p:nvPicPr>
          <p:cNvPr id="72" name="Imagem 71" descr="logo-esalq.gif"/>
          <p:cNvPicPr>
            <a:picLocks noChangeAspect="1"/>
          </p:cNvPicPr>
          <p:nvPr/>
        </p:nvPicPr>
        <p:blipFill>
          <a:blip r:embed="rId3" cstate="print"/>
          <a:stretch>
            <a:fillRect/>
          </a:stretch>
        </p:blipFill>
        <p:spPr>
          <a:xfrm>
            <a:off x="9525000" y="137410"/>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5" name="Gráfico 4"/>
          <p:cNvGraphicFramePr>
            <a:graphicFrameLocks/>
          </p:cNvGraphicFramePr>
          <p:nvPr>
            <p:extLst/>
          </p:nvPr>
        </p:nvGraphicFramePr>
        <p:xfrm>
          <a:off x="1381944" y="838200"/>
          <a:ext cx="8280920" cy="5111080"/>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4"/>
          <p:cNvSpPr>
            <a:spLocks noChangeArrowheads="1"/>
          </p:cNvSpPr>
          <p:nvPr/>
        </p:nvSpPr>
        <p:spPr bwMode="auto">
          <a:xfrm>
            <a:off x="667404" y="120880"/>
            <a:ext cx="9144000"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2400" b="1" dirty="0">
                <a:solidFill>
                  <a:srgbClr val="FFFFFF"/>
                </a:solidFill>
              </a:rPr>
              <a:t>[</a:t>
            </a:r>
            <a:r>
              <a:rPr lang="pt-BR" sz="3200" dirty="0" err="1">
                <a:latin typeface="Calibri" panose="020F0502020204030204" pitchFamily="34" charset="0"/>
              </a:rPr>
              <a:t>Prolamin</a:t>
            </a:r>
            <a:r>
              <a:rPr lang="pt-BR" sz="3200" dirty="0">
                <a:latin typeface="Calibri" panose="020F0502020204030204" pitchFamily="34" charset="0"/>
              </a:rPr>
              <a:t> </a:t>
            </a:r>
            <a:r>
              <a:rPr lang="pt-BR" sz="3200" dirty="0" err="1">
                <a:latin typeface="Calibri" panose="020F0502020204030204" pitchFamily="34" charset="0"/>
              </a:rPr>
              <a:t>decay</a:t>
            </a:r>
            <a:r>
              <a:rPr lang="pt-BR" sz="3200" dirty="0">
                <a:latin typeface="Calibri" panose="020F0502020204030204" pitchFamily="34" charset="0"/>
              </a:rPr>
              <a:t> </a:t>
            </a:r>
            <a:r>
              <a:rPr lang="pt-BR" sz="3200" dirty="0" err="1">
                <a:latin typeface="Calibri" panose="020F0502020204030204" pitchFamily="34" charset="0"/>
              </a:rPr>
              <a:t>across</a:t>
            </a:r>
            <a:r>
              <a:rPr lang="pt-BR" sz="3200" dirty="0">
                <a:latin typeface="Calibri" panose="020F0502020204030204" pitchFamily="34" charset="0"/>
              </a:rPr>
              <a:t> </a:t>
            </a:r>
            <a:r>
              <a:rPr lang="pt-BR" sz="3200" dirty="0" err="1">
                <a:latin typeface="Calibri" panose="020F0502020204030204" pitchFamily="34" charset="0"/>
              </a:rPr>
              <a:t>storage</a:t>
            </a:r>
            <a:r>
              <a:rPr lang="pt-BR" sz="3200" dirty="0">
                <a:latin typeface="Calibri" panose="020F0502020204030204" pitchFamily="34" charset="0"/>
              </a:rPr>
              <a:t> time</a:t>
            </a:r>
            <a:endParaRPr lang="en-US" sz="3200" dirty="0">
              <a:latin typeface="Calibri" panose="020F0502020204030204" pitchFamily="34" charset="0"/>
            </a:endParaRPr>
          </a:p>
        </p:txBody>
      </p:sp>
      <p:sp>
        <p:nvSpPr>
          <p:cNvPr id="7" name="CaixaDeTexto 6"/>
          <p:cNvSpPr txBox="1"/>
          <p:nvPr/>
        </p:nvSpPr>
        <p:spPr>
          <a:xfrm>
            <a:off x="7668631" y="6397824"/>
            <a:ext cx="2271776" cy="307777"/>
          </a:xfrm>
          <a:prstGeom prst="rect">
            <a:avLst/>
          </a:prstGeom>
          <a:noFill/>
        </p:spPr>
        <p:txBody>
          <a:bodyPr wrap="none" rtlCol="0">
            <a:spAutoFit/>
          </a:bodyPr>
          <a:lstStyle/>
          <a:p>
            <a:pPr fontAlgn="base">
              <a:spcBef>
                <a:spcPct val="0"/>
              </a:spcBef>
              <a:spcAft>
                <a:spcPct val="0"/>
              </a:spcAft>
            </a:pPr>
            <a:r>
              <a:rPr lang="pt-BR" sz="1400" dirty="0" err="1">
                <a:solidFill>
                  <a:srgbClr val="000000"/>
                </a:solidFill>
              </a:rPr>
              <a:t>Source</a:t>
            </a:r>
            <a:r>
              <a:rPr lang="pt-BR" sz="1400" dirty="0">
                <a:solidFill>
                  <a:srgbClr val="000000"/>
                </a:solidFill>
              </a:rPr>
              <a:t>: Fernandes (2014)</a:t>
            </a:r>
          </a:p>
        </p:txBody>
      </p:sp>
      <p:sp>
        <p:nvSpPr>
          <p:cNvPr id="8" name="CaixaDeTexto 7"/>
          <p:cNvSpPr txBox="1"/>
          <p:nvPr/>
        </p:nvSpPr>
        <p:spPr>
          <a:xfrm>
            <a:off x="3518848" y="5949281"/>
            <a:ext cx="838200" cy="307777"/>
          </a:xfrm>
          <a:prstGeom prst="rect">
            <a:avLst/>
          </a:prstGeom>
          <a:noFill/>
        </p:spPr>
        <p:txBody>
          <a:bodyPr wrap="square" rtlCol="0">
            <a:spAutoFit/>
          </a:bodyPr>
          <a:lstStyle/>
          <a:p>
            <a:pPr algn="ctr" fontAlgn="base">
              <a:spcBef>
                <a:spcPct val="0"/>
              </a:spcBef>
              <a:spcAft>
                <a:spcPct val="0"/>
              </a:spcAft>
            </a:pPr>
            <a:r>
              <a:rPr lang="en-US" sz="1400" b="1" dirty="0">
                <a:solidFill>
                  <a:srgbClr val="000000"/>
                </a:solidFill>
              </a:rPr>
              <a:t>Flint</a:t>
            </a:r>
            <a:endParaRPr lang="pt-BR" sz="1400" b="1" dirty="0">
              <a:solidFill>
                <a:srgbClr val="000000"/>
              </a:solidFill>
            </a:endParaRPr>
          </a:p>
        </p:txBody>
      </p:sp>
      <p:sp>
        <p:nvSpPr>
          <p:cNvPr id="9" name="CaixaDeTexto 8"/>
          <p:cNvSpPr txBox="1"/>
          <p:nvPr/>
        </p:nvSpPr>
        <p:spPr>
          <a:xfrm>
            <a:off x="6697640" y="5916376"/>
            <a:ext cx="838200" cy="307777"/>
          </a:xfrm>
          <a:prstGeom prst="rect">
            <a:avLst/>
          </a:prstGeom>
          <a:noFill/>
        </p:spPr>
        <p:txBody>
          <a:bodyPr wrap="square" rtlCol="0">
            <a:spAutoFit/>
          </a:bodyPr>
          <a:lstStyle/>
          <a:p>
            <a:pPr algn="ctr" fontAlgn="base">
              <a:spcBef>
                <a:spcPct val="0"/>
              </a:spcBef>
              <a:spcAft>
                <a:spcPct val="0"/>
              </a:spcAft>
            </a:pPr>
            <a:r>
              <a:rPr lang="en-US" sz="1400" b="1" dirty="0">
                <a:solidFill>
                  <a:srgbClr val="000000"/>
                </a:solidFill>
              </a:rPr>
              <a:t>Dent</a:t>
            </a:r>
            <a:endParaRPr lang="pt-BR" sz="1400" b="1" dirty="0">
              <a:solidFill>
                <a:srgbClr val="000000"/>
              </a:solidFill>
            </a:endParaRPr>
          </a:p>
        </p:txBody>
      </p:sp>
    </p:spTree>
    <p:extLst>
      <p:ext uri="{BB962C8B-B14F-4D97-AF65-F5344CB8AC3E}">
        <p14:creationId xmlns:p14="http://schemas.microsoft.com/office/powerpoint/2010/main" val="1246296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bwMode="auto">
          <a:xfrm>
            <a:off x="914402" y="0"/>
            <a:ext cx="9143999" cy="8382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fontAlgn="base" hangingPunct="0">
              <a:lnSpc>
                <a:spcPct val="90000"/>
              </a:lnSpc>
              <a:spcBef>
                <a:spcPct val="50000"/>
              </a:spcBef>
              <a:spcAft>
                <a:spcPct val="0"/>
              </a:spcAft>
              <a:defRPr/>
            </a:pPr>
            <a:endParaRPr lang="en-US" sz="2400" b="1" kern="0" dirty="0">
              <a:solidFill>
                <a:srgbClr val="FFFFFF"/>
              </a:solidFill>
              <a:effectLst>
                <a:outerShdw blurRad="38100" dist="38100" dir="2700000" algn="tl">
                  <a:srgbClr val="000000">
                    <a:alpha val="43137"/>
                  </a:srgbClr>
                </a:outerShdw>
              </a:effectLst>
              <a:cs typeface="Arial" pitchFamily="34" charset="0"/>
            </a:endParaRPr>
          </a:p>
        </p:txBody>
      </p:sp>
      <p:pic>
        <p:nvPicPr>
          <p:cNvPr id="9" name="Imagem 8" descr="logo-esalq.gif"/>
          <p:cNvPicPr>
            <a:picLocks noChangeAspect="1"/>
          </p:cNvPicPr>
          <p:nvPr/>
        </p:nvPicPr>
        <p:blipFill>
          <a:blip r:embed="rId2" cstate="print"/>
          <a:stretch>
            <a:fillRect/>
          </a:stretch>
        </p:blipFill>
        <p:spPr>
          <a:xfrm>
            <a:off x="9525000" y="137410"/>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CaixaDeTexto 7"/>
          <p:cNvSpPr txBox="1"/>
          <p:nvPr/>
        </p:nvSpPr>
        <p:spPr>
          <a:xfrm>
            <a:off x="7214593" y="6374290"/>
            <a:ext cx="2916183" cy="369332"/>
          </a:xfrm>
          <a:prstGeom prst="rect">
            <a:avLst/>
          </a:prstGeom>
          <a:noFill/>
        </p:spPr>
        <p:txBody>
          <a:bodyPr wrap="none" rtlCol="0">
            <a:spAutoFit/>
          </a:bodyPr>
          <a:lstStyle/>
          <a:p>
            <a:pPr fontAlgn="base">
              <a:spcBef>
                <a:spcPct val="0"/>
              </a:spcBef>
              <a:spcAft>
                <a:spcPct val="0"/>
              </a:spcAft>
            </a:pPr>
            <a:r>
              <a:rPr lang="pt-BR" b="1" dirty="0" err="1">
                <a:solidFill>
                  <a:srgbClr val="000000"/>
                </a:solidFill>
              </a:rPr>
              <a:t>Source</a:t>
            </a:r>
            <a:r>
              <a:rPr lang="pt-BR" b="1">
                <a:solidFill>
                  <a:srgbClr val="000000"/>
                </a:solidFill>
              </a:rPr>
              <a:t>: Fernandes, </a:t>
            </a:r>
            <a:r>
              <a:rPr lang="pt-BR" b="1" dirty="0">
                <a:solidFill>
                  <a:srgbClr val="000000"/>
                </a:solidFill>
              </a:rPr>
              <a:t>2014</a:t>
            </a:r>
            <a:endParaRPr lang="pt-BR" dirty="0">
              <a:solidFill>
                <a:srgbClr val="000000"/>
              </a:solidFill>
            </a:endParaRPr>
          </a:p>
        </p:txBody>
      </p:sp>
      <p:graphicFrame>
        <p:nvGraphicFramePr>
          <p:cNvPr id="7" name="Gráfico 6"/>
          <p:cNvGraphicFramePr>
            <a:graphicFrameLocks/>
          </p:cNvGraphicFramePr>
          <p:nvPr>
            <p:extLst/>
          </p:nvPr>
        </p:nvGraphicFramePr>
        <p:xfrm>
          <a:off x="1524000" y="1219200"/>
          <a:ext cx="8191500" cy="515509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4"/>
          <p:cNvSpPr>
            <a:spLocks noChangeArrowheads="1"/>
          </p:cNvSpPr>
          <p:nvPr/>
        </p:nvSpPr>
        <p:spPr bwMode="auto">
          <a:xfrm>
            <a:off x="762000" y="70234"/>
            <a:ext cx="9144000" cy="646321"/>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en-US" sz="3600" kern="0" dirty="0" err="1">
                <a:cs typeface="Arial" pitchFamily="34" charset="0"/>
              </a:rPr>
              <a:t>Prolamin</a:t>
            </a:r>
            <a:r>
              <a:rPr lang="en-US" sz="3600" kern="0" dirty="0">
                <a:cs typeface="Arial" pitchFamily="34" charset="0"/>
              </a:rPr>
              <a:t> </a:t>
            </a:r>
            <a:r>
              <a:rPr lang="en-US" sz="3600" kern="0" dirty="0" err="1">
                <a:cs typeface="Arial" pitchFamily="34" charset="0"/>
              </a:rPr>
              <a:t>vs</a:t>
            </a:r>
            <a:r>
              <a:rPr lang="en-US" sz="3600" kern="0" dirty="0">
                <a:cs typeface="Arial" pitchFamily="34" charset="0"/>
              </a:rPr>
              <a:t> Digestibility</a:t>
            </a:r>
          </a:p>
        </p:txBody>
      </p:sp>
      <p:sp>
        <p:nvSpPr>
          <p:cNvPr id="11" name="CaixaDeTexto 10"/>
          <p:cNvSpPr txBox="1"/>
          <p:nvPr/>
        </p:nvSpPr>
        <p:spPr>
          <a:xfrm>
            <a:off x="5840104" y="5652448"/>
            <a:ext cx="533400" cy="338554"/>
          </a:xfrm>
          <a:prstGeom prst="rect">
            <a:avLst/>
          </a:prstGeom>
          <a:noFill/>
        </p:spPr>
        <p:txBody>
          <a:bodyPr wrap="square" rtlCol="0">
            <a:spAutoFit/>
          </a:bodyPr>
          <a:lstStyle/>
          <a:p>
            <a:pPr fontAlgn="base">
              <a:spcBef>
                <a:spcPct val="0"/>
              </a:spcBef>
              <a:spcAft>
                <a:spcPct val="0"/>
              </a:spcAft>
            </a:pPr>
            <a:r>
              <a:rPr lang="en-US" sz="1600" b="1" dirty="0">
                <a:solidFill>
                  <a:srgbClr val="FF0000"/>
                </a:solidFill>
              </a:rPr>
              <a:t>3</a:t>
            </a:r>
            <a:endParaRPr lang="pt-BR" sz="1600" b="1" dirty="0">
              <a:solidFill>
                <a:srgbClr val="FF0000"/>
              </a:solidFill>
            </a:endParaRPr>
          </a:p>
        </p:txBody>
      </p:sp>
      <p:grpSp>
        <p:nvGrpSpPr>
          <p:cNvPr id="2" name="Grupo 4"/>
          <p:cNvGrpSpPr/>
          <p:nvPr/>
        </p:nvGrpSpPr>
        <p:grpSpPr>
          <a:xfrm>
            <a:off x="3575232" y="1428374"/>
            <a:ext cx="2449773" cy="4106931"/>
            <a:chOff x="2660831" y="1428373"/>
            <a:chExt cx="2449773" cy="4106931"/>
          </a:xfrm>
        </p:grpSpPr>
        <p:cxnSp>
          <p:nvCxnSpPr>
            <p:cNvPr id="3" name="Conector de seta reta 2"/>
            <p:cNvCxnSpPr/>
            <p:nvPr/>
          </p:nvCxnSpPr>
          <p:spPr>
            <a:xfrm flipH="1" flipV="1">
              <a:off x="5001904" y="2715904"/>
              <a:ext cx="76200" cy="2819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Elipse 3"/>
            <p:cNvSpPr/>
            <p:nvPr/>
          </p:nvSpPr>
          <p:spPr>
            <a:xfrm rot="1583585">
              <a:off x="2660831" y="1428373"/>
              <a:ext cx="2449773" cy="152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pt-BR">
                <a:solidFill>
                  <a:srgbClr val="FFFFFF"/>
                </a:solidFill>
              </a:endParaRPr>
            </a:p>
          </p:txBody>
        </p:sp>
      </p:grpSp>
      <p:sp>
        <p:nvSpPr>
          <p:cNvPr id="12" name="CaixaDeTexto 11"/>
          <p:cNvSpPr txBox="1"/>
          <p:nvPr/>
        </p:nvSpPr>
        <p:spPr>
          <a:xfrm rot="16200000">
            <a:off x="-431834" y="3332557"/>
            <a:ext cx="4239672" cy="400110"/>
          </a:xfrm>
          <a:prstGeom prst="rect">
            <a:avLst/>
          </a:prstGeom>
          <a:solidFill>
            <a:schemeClr val="bg1"/>
          </a:solidFill>
        </p:spPr>
        <p:txBody>
          <a:bodyPr wrap="square" rtlCol="0">
            <a:spAutoFit/>
          </a:bodyPr>
          <a:lstStyle/>
          <a:p>
            <a:pPr algn="ctr"/>
            <a:r>
              <a:rPr lang="en-US" sz="2000" b="1" dirty="0">
                <a:latin typeface="Calibri" panose="020F0502020204030204" pitchFamily="34" charset="0"/>
              </a:rPr>
              <a:t>12h-In situ </a:t>
            </a:r>
            <a:r>
              <a:rPr lang="en-US" sz="2000" b="1">
                <a:latin typeface="Calibri" panose="020F0502020204030204" pitchFamily="34" charset="0"/>
              </a:rPr>
              <a:t>Starch digestibility, </a:t>
            </a:r>
            <a:r>
              <a:rPr lang="en-US" sz="2000" b="1" dirty="0">
                <a:latin typeface="Calibri" panose="020F0502020204030204" pitchFamily="34" charset="0"/>
              </a:rPr>
              <a:t>%</a:t>
            </a:r>
            <a:endParaRPr lang="pt-BR" sz="2000" b="1" dirty="0">
              <a:latin typeface="Calibri" panose="020F0502020204030204" pitchFamily="34" charset="0"/>
            </a:endParaRPr>
          </a:p>
        </p:txBody>
      </p:sp>
      <p:sp>
        <p:nvSpPr>
          <p:cNvPr id="13" name="CaixaDeTexto 12"/>
          <p:cNvSpPr txBox="1"/>
          <p:nvPr/>
        </p:nvSpPr>
        <p:spPr>
          <a:xfrm>
            <a:off x="5121780" y="6066513"/>
            <a:ext cx="1948796" cy="400110"/>
          </a:xfrm>
          <a:prstGeom prst="rect">
            <a:avLst/>
          </a:prstGeom>
          <a:solidFill>
            <a:schemeClr val="bg1"/>
          </a:solidFill>
        </p:spPr>
        <p:txBody>
          <a:bodyPr wrap="square" rtlCol="0">
            <a:spAutoFit/>
          </a:bodyPr>
          <a:lstStyle/>
          <a:p>
            <a:pPr algn="ctr"/>
            <a:r>
              <a:rPr lang="en-US" sz="2000" b="1">
                <a:latin typeface="Calibri" panose="020F0502020204030204" pitchFamily="34" charset="0"/>
              </a:rPr>
              <a:t>Prolamin, </a:t>
            </a:r>
            <a:r>
              <a:rPr lang="en-US" sz="2000" b="1" dirty="0">
                <a:latin typeface="Calibri" panose="020F0502020204030204" pitchFamily="34" charset="0"/>
              </a:rPr>
              <a:t>% DM</a:t>
            </a:r>
            <a:endParaRPr lang="pt-BR" sz="2000" b="1" dirty="0">
              <a:latin typeface="Calibri" panose="020F0502020204030204" pitchFamily="34" charset="0"/>
            </a:endParaRPr>
          </a:p>
        </p:txBody>
      </p:sp>
      <p:sp>
        <p:nvSpPr>
          <p:cNvPr id="5" name="CaixaDeTexto 4"/>
          <p:cNvSpPr txBox="1"/>
          <p:nvPr/>
        </p:nvSpPr>
        <p:spPr>
          <a:xfrm>
            <a:off x="4622304" y="838200"/>
            <a:ext cx="4392488" cy="369332"/>
          </a:xfrm>
          <a:prstGeom prst="rect">
            <a:avLst/>
          </a:prstGeom>
          <a:noFill/>
        </p:spPr>
        <p:txBody>
          <a:bodyPr wrap="square" rtlCol="0">
            <a:spAutoFit/>
          </a:bodyPr>
          <a:lstStyle/>
          <a:p>
            <a:r>
              <a:rPr lang="pt-BR" dirty="0"/>
              <a:t>No </a:t>
            </a:r>
            <a:r>
              <a:rPr lang="pt-BR" dirty="0" err="1"/>
              <a:t>prolamin</a:t>
            </a:r>
            <a:r>
              <a:rPr lang="pt-BR" dirty="0"/>
              <a:t> = 98% </a:t>
            </a:r>
            <a:r>
              <a:rPr lang="pt-BR" dirty="0" err="1"/>
              <a:t>digestibility</a:t>
            </a:r>
            <a:endParaRPr lang="pt-BR" dirty="0"/>
          </a:p>
        </p:txBody>
      </p:sp>
    </p:spTree>
    <p:extLst>
      <p:ext uri="{BB962C8B-B14F-4D97-AF65-F5344CB8AC3E}">
        <p14:creationId xmlns:p14="http://schemas.microsoft.com/office/powerpoint/2010/main" val="10606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1207162A-EC1D-45A0-AD3C-7870D64D4390}"/>
              </a:ext>
            </a:extLst>
          </p:cNvPr>
          <p:cNvGrpSpPr/>
          <p:nvPr/>
        </p:nvGrpSpPr>
        <p:grpSpPr>
          <a:xfrm>
            <a:off x="2" y="397"/>
            <a:ext cx="10972799" cy="838200"/>
            <a:chOff x="36004" y="626326"/>
            <a:chExt cx="9143999" cy="838200"/>
          </a:xfrm>
        </p:grpSpPr>
        <p:sp>
          <p:nvSpPr>
            <p:cNvPr id="26" name="Retângulo 5">
              <a:extLst>
                <a:ext uri="{FF2B5EF4-FFF2-40B4-BE49-F238E27FC236}">
                  <a16:creationId xmlns:a16="http://schemas.microsoft.com/office/drawing/2014/main" xmlns="" id="{63FA3A68-29D6-41DE-AF5D-D34227E948A8}"/>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27" name="Imagem 8" descr="logo-esalq.gif">
              <a:extLst>
                <a:ext uri="{FF2B5EF4-FFF2-40B4-BE49-F238E27FC236}">
                  <a16:creationId xmlns:a16="http://schemas.microsoft.com/office/drawing/2014/main" xmlns="" id="{C53A0138-9144-49EB-ACF1-E376ADCE04A0}"/>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 descr="C:\Users\Joao Daniel\Downloads\QCF_USA.jpg">
              <a:extLst>
                <a:ext uri="{FF2B5EF4-FFF2-40B4-BE49-F238E27FC236}">
                  <a16:creationId xmlns:a16="http://schemas.microsoft.com/office/drawing/2014/main" xmlns="" id="{9237C764-606F-4C0B-B8ED-AEABAF0DC3CC}"/>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7" name="Grupo 7"/>
          <p:cNvGrpSpPr/>
          <p:nvPr/>
        </p:nvGrpSpPr>
        <p:grpSpPr>
          <a:xfrm>
            <a:off x="3758208" y="2924945"/>
            <a:ext cx="1036915" cy="329935"/>
            <a:chOff x="4932040" y="2037425"/>
            <a:chExt cx="2182076" cy="843290"/>
          </a:xfrm>
        </p:grpSpPr>
        <p:pic>
          <p:nvPicPr>
            <p:cNvPr id="10" name="Picture 3" descr="C:\Users\Pedro\AppData\Local\Microsoft\Windows\Temporary Internet Files\Content.IE5\RU4JSKEQ\gota de agua[1].JPG"/>
            <p:cNvPicPr>
              <a:picLocks noChangeAspect="1" noChangeArrowheads="1"/>
            </p:cNvPicPr>
            <p:nvPr/>
          </p:nvPicPr>
          <p:blipFill>
            <a:blip r:embed="rId5" cstate="print"/>
            <a:srcRect/>
            <a:stretch>
              <a:fillRect/>
            </a:stretch>
          </p:blipFill>
          <p:spPr bwMode="auto">
            <a:xfrm>
              <a:off x="6259534" y="2060850"/>
              <a:ext cx="854582" cy="819865"/>
            </a:xfrm>
            <a:prstGeom prst="rect">
              <a:avLst/>
            </a:prstGeom>
            <a:noFill/>
          </p:spPr>
        </p:pic>
        <p:pic>
          <p:nvPicPr>
            <p:cNvPr id="11" name="Picture 2" descr="http://i.istockimg.com/file_thumbview_approve/27161002/5/stock-illustration-27161002-de-gr%C3%A3o-de-milho.jpg"/>
            <p:cNvPicPr>
              <a:picLocks noChangeAspect="1" noChangeArrowheads="1"/>
            </p:cNvPicPr>
            <p:nvPr/>
          </p:nvPicPr>
          <p:blipFill>
            <a:blip r:embed="rId6" cstate="print"/>
            <a:srcRect/>
            <a:stretch>
              <a:fillRect/>
            </a:stretch>
          </p:blipFill>
          <p:spPr bwMode="auto">
            <a:xfrm>
              <a:off x="4932040" y="2037425"/>
              <a:ext cx="576064" cy="815512"/>
            </a:xfrm>
            <a:prstGeom prst="rect">
              <a:avLst/>
            </a:prstGeom>
            <a:noFill/>
            <a:ln>
              <a:solidFill>
                <a:schemeClr val="tx1"/>
              </a:solidFill>
            </a:ln>
          </p:spPr>
        </p:pic>
        <p:sp>
          <p:nvSpPr>
            <p:cNvPr id="12" name="Mais 11"/>
            <p:cNvSpPr/>
            <p:nvPr/>
          </p:nvSpPr>
          <p:spPr>
            <a:xfrm>
              <a:off x="5673824" y="2226568"/>
              <a:ext cx="554360" cy="482352"/>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aphicFrame>
        <p:nvGraphicFramePr>
          <p:cNvPr id="4" name="Tabela 3"/>
          <p:cNvGraphicFramePr>
            <a:graphicFrameLocks noGrp="1"/>
          </p:cNvGraphicFramePr>
          <p:nvPr>
            <p:extLst>
              <p:ext uri="{D42A27DB-BD31-4B8C-83A1-F6EECF244321}">
                <p14:modId xmlns:p14="http://schemas.microsoft.com/office/powerpoint/2010/main" val="3384269749"/>
              </p:ext>
            </p:extLst>
          </p:nvPr>
        </p:nvGraphicFramePr>
        <p:xfrm>
          <a:off x="215414" y="980729"/>
          <a:ext cx="10574506" cy="5184574"/>
        </p:xfrm>
        <a:graphic>
          <a:graphicData uri="http://schemas.openxmlformats.org/drawingml/2006/table">
            <a:tbl>
              <a:tblPr firstRow="1" bandRow="1">
                <a:tableStyleId>{9D7B26C5-4107-4FEC-AEDC-1716B250A1EF}</a:tableStyleId>
              </a:tblPr>
              <a:tblGrid>
                <a:gridCol w="3444662">
                  <a:extLst>
                    <a:ext uri="{9D8B030D-6E8A-4147-A177-3AD203B41FA5}">
                      <a16:colId xmlns:a16="http://schemas.microsoft.com/office/drawing/2014/main" xmlns="" val="20000"/>
                    </a:ext>
                  </a:extLst>
                </a:gridCol>
                <a:gridCol w="1121611">
                  <a:extLst>
                    <a:ext uri="{9D8B030D-6E8A-4147-A177-3AD203B41FA5}">
                      <a16:colId xmlns:a16="http://schemas.microsoft.com/office/drawing/2014/main" xmlns="" val="20001"/>
                    </a:ext>
                  </a:extLst>
                </a:gridCol>
                <a:gridCol w="889069">
                  <a:extLst>
                    <a:ext uri="{9D8B030D-6E8A-4147-A177-3AD203B41FA5}">
                      <a16:colId xmlns:a16="http://schemas.microsoft.com/office/drawing/2014/main" xmlns="" val="20002"/>
                    </a:ext>
                  </a:extLst>
                </a:gridCol>
                <a:gridCol w="981582">
                  <a:extLst>
                    <a:ext uri="{9D8B030D-6E8A-4147-A177-3AD203B41FA5}">
                      <a16:colId xmlns:a16="http://schemas.microsoft.com/office/drawing/2014/main" xmlns="" val="20003"/>
                    </a:ext>
                  </a:extLst>
                </a:gridCol>
                <a:gridCol w="1136443">
                  <a:extLst>
                    <a:ext uri="{9D8B030D-6E8A-4147-A177-3AD203B41FA5}">
                      <a16:colId xmlns:a16="http://schemas.microsoft.com/office/drawing/2014/main" xmlns="" val="20004"/>
                    </a:ext>
                  </a:extLst>
                </a:gridCol>
                <a:gridCol w="1136443">
                  <a:extLst>
                    <a:ext uri="{9D8B030D-6E8A-4147-A177-3AD203B41FA5}">
                      <a16:colId xmlns:a16="http://schemas.microsoft.com/office/drawing/2014/main" xmlns="" val="20005"/>
                    </a:ext>
                  </a:extLst>
                </a:gridCol>
                <a:gridCol w="1864696">
                  <a:extLst>
                    <a:ext uri="{9D8B030D-6E8A-4147-A177-3AD203B41FA5}">
                      <a16:colId xmlns:a16="http://schemas.microsoft.com/office/drawing/2014/main" xmlns="" val="20006"/>
                    </a:ext>
                  </a:extLst>
                </a:gridCol>
              </a:tblGrid>
              <a:tr h="934847">
                <a:tc>
                  <a:txBody>
                    <a:bodyPr/>
                    <a:lstStyle/>
                    <a:p>
                      <a:pPr algn="ctr"/>
                      <a:endParaRPr lang="pt-BR" b="1" dirty="0"/>
                    </a:p>
                  </a:txBody>
                  <a:tcPr marL="109728" marR="109728"/>
                </a:tc>
                <a:tc>
                  <a:txBody>
                    <a:bodyPr/>
                    <a:lstStyle/>
                    <a:p>
                      <a:pPr algn="ctr"/>
                      <a:endParaRPr lang="pt-BR" b="1" dirty="0"/>
                    </a:p>
                  </a:txBody>
                  <a:tcPr marL="109728" marR="109728"/>
                </a:tc>
                <a:tc>
                  <a:txBody>
                    <a:bodyPr/>
                    <a:lstStyle/>
                    <a:p>
                      <a:pPr algn="ctr"/>
                      <a:r>
                        <a:rPr lang="pt-BR" dirty="0"/>
                        <a:t>DM, %</a:t>
                      </a:r>
                      <a:endParaRPr lang="pt-BR" b="1" dirty="0"/>
                    </a:p>
                  </a:txBody>
                  <a:tcPr marL="109728" marR="109728"/>
                </a:tc>
                <a:tc>
                  <a:txBody>
                    <a:bodyPr/>
                    <a:lstStyle/>
                    <a:p>
                      <a:pPr algn="ctr"/>
                      <a:r>
                        <a:rPr lang="pt-BR" dirty="0"/>
                        <a:t>NDF, %</a:t>
                      </a:r>
                      <a:endParaRPr lang="pt-BR" b="1" dirty="0"/>
                    </a:p>
                  </a:txBody>
                  <a:tcPr marL="109728" marR="109728"/>
                </a:tc>
                <a:tc>
                  <a:txBody>
                    <a:bodyPr/>
                    <a:lstStyle/>
                    <a:p>
                      <a:pPr algn="ctr"/>
                      <a:r>
                        <a:rPr lang="pt-BR" dirty="0"/>
                        <a:t>NDFD, %</a:t>
                      </a:r>
                      <a:endParaRPr lang="pt-BR" b="1" dirty="0"/>
                    </a:p>
                  </a:txBody>
                  <a:tcPr marL="109728" marR="109728"/>
                </a:tc>
                <a:tc>
                  <a:txBody>
                    <a:bodyPr/>
                    <a:lstStyle/>
                    <a:p>
                      <a:pPr algn="ctr"/>
                      <a:r>
                        <a:rPr lang="pt-BR" dirty="0"/>
                        <a:t>TDN,</a:t>
                      </a:r>
                      <a:r>
                        <a:rPr lang="pt-BR" baseline="0" dirty="0"/>
                        <a:t> %</a:t>
                      </a:r>
                      <a:endParaRPr lang="pt-BR" b="1" dirty="0"/>
                    </a:p>
                  </a:txBody>
                  <a:tcPr marL="109728" marR="109728"/>
                </a:tc>
                <a:tc>
                  <a:txBody>
                    <a:bodyPr/>
                    <a:lstStyle/>
                    <a:p>
                      <a:pPr algn="ctr"/>
                      <a:r>
                        <a:rPr lang="pt-BR" dirty="0" err="1">
                          <a:solidFill>
                            <a:srgbClr val="FF0000"/>
                          </a:solidFill>
                        </a:rPr>
                        <a:t>Elg</a:t>
                      </a:r>
                      <a:r>
                        <a:rPr lang="pt-BR" dirty="0">
                          <a:solidFill>
                            <a:srgbClr val="FF0000"/>
                          </a:solidFill>
                        </a:rPr>
                        <a:t>, </a:t>
                      </a:r>
                    </a:p>
                    <a:p>
                      <a:pPr algn="ctr"/>
                      <a:r>
                        <a:rPr lang="pt-BR" dirty="0">
                          <a:solidFill>
                            <a:srgbClr val="FF0000"/>
                          </a:solidFill>
                        </a:rPr>
                        <a:t>(Mcal/kg)</a:t>
                      </a:r>
                      <a:endParaRPr lang="pt-BR" b="1" dirty="0">
                        <a:solidFill>
                          <a:srgbClr val="FF0000"/>
                        </a:solidFill>
                      </a:endParaRPr>
                    </a:p>
                  </a:txBody>
                  <a:tcPr marL="109728" marR="109728"/>
                </a:tc>
                <a:extLst>
                  <a:ext uri="{0D108BD9-81ED-4DB2-BD59-A6C34878D82A}">
                    <a16:rowId xmlns:a16="http://schemas.microsoft.com/office/drawing/2014/main" xmlns="" val="10000"/>
                  </a:ext>
                </a:extLst>
              </a:tr>
              <a:tr h="836755">
                <a:tc>
                  <a:txBody>
                    <a:bodyPr/>
                    <a:lstStyle/>
                    <a:p>
                      <a:pPr algn="l"/>
                      <a:r>
                        <a:rPr lang="pt-BR" b="1" dirty="0" err="1"/>
                        <a:t>Dry</a:t>
                      </a:r>
                      <a:r>
                        <a:rPr lang="pt-BR" b="1" dirty="0"/>
                        <a:t> </a:t>
                      </a:r>
                      <a:r>
                        <a:rPr lang="pt-BR" b="1" dirty="0" err="1"/>
                        <a:t>corn</a:t>
                      </a:r>
                      <a:r>
                        <a:rPr lang="pt-BR" b="1" dirty="0"/>
                        <a:t> </a:t>
                      </a:r>
                      <a:r>
                        <a:rPr lang="pt-BR" b="1" dirty="0" err="1"/>
                        <a:t>grain</a:t>
                      </a:r>
                      <a:endParaRPr lang="pt-BR" b="1" dirty="0"/>
                    </a:p>
                  </a:txBody>
                  <a:tcPr marL="109728" marR="109728"/>
                </a:tc>
                <a:tc>
                  <a:txBody>
                    <a:bodyPr/>
                    <a:lstStyle/>
                    <a:p>
                      <a:pPr algn="ctr"/>
                      <a:endParaRPr lang="pt-BR" b="1" dirty="0"/>
                    </a:p>
                  </a:txBody>
                  <a:tcPr marL="109728" marR="109728"/>
                </a:tc>
                <a:tc>
                  <a:txBody>
                    <a:bodyPr/>
                    <a:lstStyle/>
                    <a:p>
                      <a:pPr algn="ctr"/>
                      <a:r>
                        <a:rPr lang="pt-BR"/>
                        <a:t>88.1</a:t>
                      </a:r>
                      <a:endParaRPr lang="pt-BR" b="1" dirty="0"/>
                    </a:p>
                  </a:txBody>
                  <a:tcPr marL="109728" marR="109728"/>
                </a:tc>
                <a:tc>
                  <a:txBody>
                    <a:bodyPr/>
                    <a:lstStyle/>
                    <a:p>
                      <a:pPr algn="ctr"/>
                      <a:r>
                        <a:rPr lang="pt-BR"/>
                        <a:t>9.5</a:t>
                      </a:r>
                      <a:endParaRPr lang="pt-BR" b="1" dirty="0"/>
                    </a:p>
                  </a:txBody>
                  <a:tcPr marL="109728" marR="109728"/>
                </a:tc>
                <a:tc>
                  <a:txBody>
                    <a:bodyPr/>
                    <a:lstStyle/>
                    <a:p>
                      <a:pPr algn="ctr"/>
                      <a:r>
                        <a:rPr lang="pt-BR"/>
                        <a:t>52.7</a:t>
                      </a:r>
                      <a:endParaRPr lang="pt-BR" b="1" dirty="0"/>
                    </a:p>
                  </a:txBody>
                  <a:tcPr marL="109728" marR="109728"/>
                </a:tc>
                <a:tc>
                  <a:txBody>
                    <a:bodyPr/>
                    <a:lstStyle/>
                    <a:p>
                      <a:pPr algn="ctr"/>
                      <a:r>
                        <a:rPr lang="pt-BR"/>
                        <a:t>82.0</a:t>
                      </a:r>
                      <a:endParaRPr lang="pt-BR" b="0" dirty="0"/>
                    </a:p>
                  </a:txBody>
                  <a:tcPr marL="109728" marR="109728"/>
                </a:tc>
                <a:tc>
                  <a:txBody>
                    <a:bodyPr/>
                    <a:lstStyle/>
                    <a:p>
                      <a:pPr algn="ctr"/>
                      <a:r>
                        <a:rPr lang="pt-BR">
                          <a:solidFill>
                            <a:srgbClr val="FF0000"/>
                          </a:solidFill>
                        </a:rPr>
                        <a:t>1.35</a:t>
                      </a:r>
                      <a:endParaRPr lang="pt-BR" b="1" dirty="0">
                        <a:solidFill>
                          <a:srgbClr val="FF0000"/>
                        </a:solidFill>
                      </a:endParaRPr>
                    </a:p>
                  </a:txBody>
                  <a:tcPr marL="109728" marR="109728"/>
                </a:tc>
                <a:extLst>
                  <a:ext uri="{0D108BD9-81ED-4DB2-BD59-A6C34878D82A}">
                    <a16:rowId xmlns:a16="http://schemas.microsoft.com/office/drawing/2014/main" xmlns="" val="10001"/>
                  </a:ext>
                </a:extLst>
              </a:tr>
              <a:tr h="693199">
                <a:tc>
                  <a:txBody>
                    <a:bodyPr/>
                    <a:lstStyle/>
                    <a:p>
                      <a:pPr algn="l"/>
                      <a:r>
                        <a:rPr lang="pt-BR" b="1" dirty="0"/>
                        <a:t>High </a:t>
                      </a:r>
                      <a:r>
                        <a:rPr lang="pt-BR" b="1" dirty="0" err="1"/>
                        <a:t>moisture</a:t>
                      </a:r>
                      <a:r>
                        <a:rPr lang="pt-BR" b="1" dirty="0"/>
                        <a:t> </a:t>
                      </a:r>
                      <a:r>
                        <a:rPr lang="pt-BR" b="1" dirty="0" err="1"/>
                        <a:t>corn</a:t>
                      </a:r>
                      <a:r>
                        <a:rPr lang="pt-BR" b="1" dirty="0"/>
                        <a:t> </a:t>
                      </a:r>
                      <a:r>
                        <a:rPr lang="pt-BR" b="1" dirty="0" err="1"/>
                        <a:t>grain</a:t>
                      </a:r>
                      <a:endParaRPr lang="pt-BR" b="1" dirty="0"/>
                    </a:p>
                  </a:txBody>
                  <a:tcPr marL="109728" marR="109728"/>
                </a:tc>
                <a:tc>
                  <a:txBody>
                    <a:bodyPr/>
                    <a:lstStyle/>
                    <a:p>
                      <a:pPr algn="ctr"/>
                      <a:endParaRPr lang="pt-BR" b="1" dirty="0"/>
                    </a:p>
                  </a:txBody>
                  <a:tcPr marL="109728" marR="109728"/>
                </a:tc>
                <a:tc>
                  <a:txBody>
                    <a:bodyPr/>
                    <a:lstStyle/>
                    <a:p>
                      <a:pPr algn="ctr"/>
                      <a:r>
                        <a:rPr lang="pt-BR"/>
                        <a:t>71.8</a:t>
                      </a:r>
                      <a:endParaRPr lang="pt-BR" b="1" dirty="0"/>
                    </a:p>
                  </a:txBody>
                  <a:tcPr marL="109728" marR="109728"/>
                </a:tc>
                <a:tc>
                  <a:txBody>
                    <a:bodyPr/>
                    <a:lstStyle/>
                    <a:p>
                      <a:pPr algn="ctr"/>
                      <a:r>
                        <a:rPr lang="pt-BR"/>
                        <a:t>10.3</a:t>
                      </a:r>
                      <a:endParaRPr lang="pt-BR" b="1" dirty="0"/>
                    </a:p>
                  </a:txBody>
                  <a:tcPr marL="109728" marR="109728"/>
                </a:tc>
                <a:tc>
                  <a:txBody>
                    <a:bodyPr/>
                    <a:lstStyle/>
                    <a:p>
                      <a:pPr algn="ctr"/>
                      <a:r>
                        <a:rPr lang="pt-BR"/>
                        <a:t>54.2</a:t>
                      </a:r>
                      <a:endParaRPr lang="pt-BR" b="1" dirty="0"/>
                    </a:p>
                  </a:txBody>
                  <a:tcPr marL="109728" marR="109728"/>
                </a:tc>
                <a:tc>
                  <a:txBody>
                    <a:bodyPr/>
                    <a:lstStyle/>
                    <a:p>
                      <a:pPr algn="ctr"/>
                      <a:r>
                        <a:rPr lang="pt-BR"/>
                        <a:t>90.4</a:t>
                      </a:r>
                      <a:endParaRPr lang="pt-BR" b="0" dirty="0"/>
                    </a:p>
                  </a:txBody>
                  <a:tcPr marL="109728" marR="109728"/>
                </a:tc>
                <a:tc>
                  <a:txBody>
                    <a:bodyPr/>
                    <a:lstStyle/>
                    <a:p>
                      <a:pPr algn="ctr"/>
                      <a:r>
                        <a:rPr lang="pt-BR">
                          <a:solidFill>
                            <a:srgbClr val="FF0000"/>
                          </a:solidFill>
                        </a:rPr>
                        <a:t>1.55</a:t>
                      </a:r>
                      <a:endParaRPr lang="pt-BR" b="1" dirty="0">
                        <a:solidFill>
                          <a:srgbClr val="FF0000"/>
                        </a:solidFill>
                      </a:endParaRPr>
                    </a:p>
                  </a:txBody>
                  <a:tcPr marL="109728" marR="109728"/>
                </a:tc>
                <a:extLst>
                  <a:ext uri="{0D108BD9-81ED-4DB2-BD59-A6C34878D82A}">
                    <a16:rowId xmlns:a16="http://schemas.microsoft.com/office/drawing/2014/main" xmlns="" val="10002"/>
                  </a:ext>
                </a:extLst>
              </a:tr>
              <a:tr h="693199">
                <a:tc>
                  <a:txBody>
                    <a:bodyPr/>
                    <a:lstStyle/>
                    <a:p>
                      <a:pPr algn="l"/>
                      <a:r>
                        <a:rPr lang="pt-BR" b="1" dirty="0" err="1"/>
                        <a:t>Earlage</a:t>
                      </a:r>
                      <a:endParaRPr lang="pt-BR" b="1" i="1" dirty="0"/>
                    </a:p>
                  </a:txBody>
                  <a:tcPr marL="109728" marR="109728"/>
                </a:tc>
                <a:tc>
                  <a:txBody>
                    <a:bodyPr/>
                    <a:lstStyle/>
                    <a:p>
                      <a:endParaRPr lang="pt-BR" dirty="0"/>
                    </a:p>
                  </a:txBody>
                  <a:tcPr marL="109728" marR="109728"/>
                </a:tc>
                <a:tc>
                  <a:txBody>
                    <a:bodyPr/>
                    <a:lstStyle/>
                    <a:p>
                      <a:pPr algn="ctr"/>
                      <a:r>
                        <a:rPr lang="pt-BR"/>
                        <a:t>67.1</a:t>
                      </a:r>
                      <a:endParaRPr lang="pt-BR" b="1" dirty="0"/>
                    </a:p>
                  </a:txBody>
                  <a:tcPr marL="109728" marR="109728"/>
                </a:tc>
                <a:tc>
                  <a:txBody>
                    <a:bodyPr/>
                    <a:lstStyle/>
                    <a:p>
                      <a:pPr algn="ctr"/>
                      <a:r>
                        <a:rPr lang="pt-BR"/>
                        <a:t>18.0</a:t>
                      </a:r>
                      <a:endParaRPr lang="pt-BR" b="1" dirty="0"/>
                    </a:p>
                  </a:txBody>
                  <a:tcPr marL="109728" marR="109728"/>
                </a:tc>
                <a:tc>
                  <a:txBody>
                    <a:bodyPr/>
                    <a:lstStyle/>
                    <a:p>
                      <a:pPr algn="ctr"/>
                      <a:r>
                        <a:rPr lang="pt-BR"/>
                        <a:t>58.1</a:t>
                      </a:r>
                      <a:endParaRPr lang="pt-BR" b="1" dirty="0"/>
                    </a:p>
                  </a:txBody>
                  <a:tcPr marL="109728" marR="109728"/>
                </a:tc>
                <a:tc>
                  <a:txBody>
                    <a:bodyPr/>
                    <a:lstStyle/>
                    <a:p>
                      <a:pPr algn="ctr"/>
                      <a:r>
                        <a:rPr lang="pt-BR"/>
                        <a:t>87.0</a:t>
                      </a:r>
                      <a:endParaRPr lang="pt-BR" b="0" dirty="0"/>
                    </a:p>
                  </a:txBody>
                  <a:tcPr marL="109728" marR="109728"/>
                </a:tc>
                <a:tc>
                  <a:txBody>
                    <a:bodyPr/>
                    <a:lstStyle/>
                    <a:p>
                      <a:pPr algn="ctr"/>
                      <a:r>
                        <a:rPr lang="pt-BR">
                          <a:solidFill>
                            <a:srgbClr val="FF0000"/>
                          </a:solidFill>
                        </a:rPr>
                        <a:t>1.47</a:t>
                      </a:r>
                      <a:endParaRPr lang="pt-BR" b="1" dirty="0">
                        <a:solidFill>
                          <a:srgbClr val="FF0000"/>
                        </a:solidFill>
                      </a:endParaRPr>
                    </a:p>
                  </a:txBody>
                  <a:tcPr marL="109728" marR="109728"/>
                </a:tc>
                <a:extLst>
                  <a:ext uri="{0D108BD9-81ED-4DB2-BD59-A6C34878D82A}">
                    <a16:rowId xmlns:a16="http://schemas.microsoft.com/office/drawing/2014/main" xmlns="" val="10003"/>
                  </a:ext>
                </a:extLst>
              </a:tr>
              <a:tr h="693199">
                <a:tc>
                  <a:txBody>
                    <a:bodyPr/>
                    <a:lstStyle/>
                    <a:p>
                      <a:pPr algn="l"/>
                      <a:r>
                        <a:rPr lang="pt-BR" b="1" dirty="0" err="1"/>
                        <a:t>Snaplage</a:t>
                      </a:r>
                      <a:endParaRPr lang="pt-BR" b="1" i="1" dirty="0"/>
                    </a:p>
                  </a:txBody>
                  <a:tcPr marL="109728" marR="109728"/>
                </a:tc>
                <a:tc>
                  <a:txBody>
                    <a:bodyPr/>
                    <a:lstStyle/>
                    <a:p>
                      <a:endParaRPr lang="pt-BR" dirty="0"/>
                    </a:p>
                  </a:txBody>
                  <a:tcPr marL="109728" marR="109728"/>
                </a:tc>
                <a:tc>
                  <a:txBody>
                    <a:bodyPr/>
                    <a:lstStyle/>
                    <a:p>
                      <a:pPr algn="ctr"/>
                      <a:r>
                        <a:rPr lang="pt-BR"/>
                        <a:t>62.5</a:t>
                      </a:r>
                      <a:endParaRPr lang="pt-BR" b="1" dirty="0"/>
                    </a:p>
                  </a:txBody>
                  <a:tcPr marL="109728" marR="109728"/>
                </a:tc>
                <a:tc>
                  <a:txBody>
                    <a:bodyPr/>
                    <a:lstStyle/>
                    <a:p>
                      <a:pPr algn="ctr"/>
                      <a:r>
                        <a:rPr lang="pt-BR"/>
                        <a:t>22.2</a:t>
                      </a:r>
                      <a:endParaRPr lang="pt-BR" b="1" dirty="0"/>
                    </a:p>
                  </a:txBody>
                  <a:tcPr marL="109728" marR="109728"/>
                </a:tc>
                <a:tc>
                  <a:txBody>
                    <a:bodyPr/>
                    <a:lstStyle/>
                    <a:p>
                      <a:pPr algn="ctr"/>
                      <a:r>
                        <a:rPr lang="pt-BR"/>
                        <a:t>57.8</a:t>
                      </a:r>
                      <a:endParaRPr lang="pt-BR" b="1" dirty="0"/>
                    </a:p>
                  </a:txBody>
                  <a:tcPr marL="109728" marR="109728"/>
                </a:tc>
                <a:tc>
                  <a:txBody>
                    <a:bodyPr/>
                    <a:lstStyle/>
                    <a:p>
                      <a:pPr algn="ctr"/>
                      <a:r>
                        <a:rPr lang="pt-BR"/>
                        <a:t>81.8</a:t>
                      </a:r>
                      <a:endParaRPr lang="pt-BR" b="0" dirty="0"/>
                    </a:p>
                  </a:txBody>
                  <a:tcPr marL="109728" marR="109728"/>
                </a:tc>
                <a:tc>
                  <a:txBody>
                    <a:bodyPr/>
                    <a:lstStyle/>
                    <a:p>
                      <a:pPr algn="ctr"/>
                      <a:r>
                        <a:rPr lang="pt-BR">
                          <a:solidFill>
                            <a:srgbClr val="FF0000"/>
                          </a:solidFill>
                        </a:rPr>
                        <a:t>1.34</a:t>
                      </a:r>
                      <a:endParaRPr lang="pt-BR" b="1" dirty="0">
                        <a:solidFill>
                          <a:srgbClr val="FF0000"/>
                        </a:solidFill>
                      </a:endParaRPr>
                    </a:p>
                  </a:txBody>
                  <a:tcPr marL="109728" marR="109728"/>
                </a:tc>
                <a:extLst>
                  <a:ext uri="{0D108BD9-81ED-4DB2-BD59-A6C34878D82A}">
                    <a16:rowId xmlns:a16="http://schemas.microsoft.com/office/drawing/2014/main" xmlns="" val="10004"/>
                  </a:ext>
                </a:extLst>
              </a:tr>
              <a:tr h="1333375">
                <a:tc>
                  <a:txBody>
                    <a:bodyPr/>
                    <a:lstStyle/>
                    <a:p>
                      <a:pPr algn="l"/>
                      <a:r>
                        <a:rPr lang="pt-BR" b="1" dirty="0" err="1"/>
                        <a:t>Whole</a:t>
                      </a:r>
                      <a:r>
                        <a:rPr lang="pt-BR" b="1" dirty="0"/>
                        <a:t> </a:t>
                      </a:r>
                      <a:r>
                        <a:rPr lang="pt-BR" b="1" dirty="0" err="1"/>
                        <a:t>plant</a:t>
                      </a:r>
                      <a:r>
                        <a:rPr lang="pt-BR" b="1" dirty="0"/>
                        <a:t> </a:t>
                      </a:r>
                      <a:r>
                        <a:rPr lang="pt-BR" b="1" dirty="0" err="1"/>
                        <a:t>corn</a:t>
                      </a:r>
                      <a:r>
                        <a:rPr lang="pt-BR" b="1" dirty="0"/>
                        <a:t> </a:t>
                      </a:r>
                      <a:r>
                        <a:rPr lang="pt-BR" b="1" dirty="0" err="1"/>
                        <a:t>silage</a:t>
                      </a:r>
                      <a:endParaRPr lang="pt-BR" b="1" dirty="0"/>
                    </a:p>
                  </a:txBody>
                  <a:tcPr marL="109728" marR="109728"/>
                </a:tc>
                <a:tc>
                  <a:txBody>
                    <a:bodyPr/>
                    <a:lstStyle/>
                    <a:p>
                      <a:pPr algn="ctr"/>
                      <a:endParaRPr lang="pt-BR" b="1" dirty="0"/>
                    </a:p>
                  </a:txBody>
                  <a:tcPr marL="109728" marR="109728"/>
                </a:tc>
                <a:tc>
                  <a:txBody>
                    <a:bodyPr/>
                    <a:lstStyle/>
                    <a:p>
                      <a:pPr algn="ctr"/>
                      <a:r>
                        <a:rPr lang="pt-BR"/>
                        <a:t>35.1</a:t>
                      </a:r>
                      <a:endParaRPr lang="pt-BR" b="1" dirty="0"/>
                    </a:p>
                  </a:txBody>
                  <a:tcPr marL="109728" marR="109728"/>
                </a:tc>
                <a:tc>
                  <a:txBody>
                    <a:bodyPr/>
                    <a:lstStyle/>
                    <a:p>
                      <a:pPr algn="ctr"/>
                      <a:r>
                        <a:rPr lang="pt-BR"/>
                        <a:t>45.0</a:t>
                      </a:r>
                      <a:endParaRPr lang="pt-BR" b="1" dirty="0"/>
                    </a:p>
                  </a:txBody>
                  <a:tcPr marL="109728" marR="109728"/>
                </a:tc>
                <a:tc>
                  <a:txBody>
                    <a:bodyPr/>
                    <a:lstStyle/>
                    <a:p>
                      <a:pPr algn="ctr"/>
                      <a:r>
                        <a:rPr lang="pt-BR"/>
                        <a:t>59.8</a:t>
                      </a:r>
                      <a:endParaRPr lang="pt-BR" b="1" dirty="0"/>
                    </a:p>
                  </a:txBody>
                  <a:tcPr marL="109728" marR="109728"/>
                </a:tc>
                <a:tc>
                  <a:txBody>
                    <a:bodyPr/>
                    <a:lstStyle/>
                    <a:p>
                      <a:pPr algn="ctr"/>
                      <a:r>
                        <a:rPr lang="pt-BR"/>
                        <a:t>68.7</a:t>
                      </a:r>
                      <a:endParaRPr lang="pt-BR" b="0" dirty="0"/>
                    </a:p>
                  </a:txBody>
                  <a:tcPr marL="109728" marR="109728"/>
                </a:tc>
                <a:tc>
                  <a:txBody>
                    <a:bodyPr/>
                    <a:lstStyle/>
                    <a:p>
                      <a:pPr algn="ctr"/>
                      <a:r>
                        <a:rPr lang="pt-BR">
                          <a:solidFill>
                            <a:srgbClr val="FF0000"/>
                          </a:solidFill>
                        </a:rPr>
                        <a:t>0.99</a:t>
                      </a:r>
                      <a:endParaRPr lang="pt-BR" b="1" dirty="0">
                        <a:solidFill>
                          <a:srgbClr val="FF0000"/>
                        </a:solidFill>
                      </a:endParaRPr>
                    </a:p>
                  </a:txBody>
                  <a:tcPr marL="109728" marR="109728"/>
                </a:tc>
                <a:extLst>
                  <a:ext uri="{0D108BD9-81ED-4DB2-BD59-A6C34878D82A}">
                    <a16:rowId xmlns:a16="http://schemas.microsoft.com/office/drawing/2014/main" xmlns="" val="10005"/>
                  </a:ext>
                </a:extLst>
              </a:tr>
            </a:tbl>
          </a:graphicData>
        </a:graphic>
      </p:graphicFrame>
      <p:pic>
        <p:nvPicPr>
          <p:cNvPr id="5" name="Picture 2" descr="http://i.istockimg.com/file_thumbview_approve/27161002/5/stock-illustration-27161002-de-gr%C3%A3o-de-milho.jpg"/>
          <p:cNvPicPr>
            <a:picLocks noChangeAspect="1" noChangeArrowheads="1"/>
          </p:cNvPicPr>
          <p:nvPr/>
        </p:nvPicPr>
        <p:blipFill>
          <a:blip r:embed="rId6" cstate="print"/>
          <a:srcRect/>
          <a:stretch>
            <a:fillRect/>
          </a:stretch>
        </p:blipFill>
        <p:spPr bwMode="auto">
          <a:xfrm>
            <a:off x="3981770" y="2060848"/>
            <a:ext cx="488305" cy="576064"/>
          </a:xfrm>
          <a:prstGeom prst="rect">
            <a:avLst/>
          </a:prstGeom>
          <a:noFill/>
          <a:ln>
            <a:solidFill>
              <a:schemeClr val="tx1"/>
            </a:solidFill>
          </a:ln>
        </p:spPr>
      </p:pic>
      <p:pic>
        <p:nvPicPr>
          <p:cNvPr id="13" name="Picture 7"/>
          <p:cNvPicPr>
            <a:picLocks noChangeAspect="1" noChangeArrowheads="1"/>
          </p:cNvPicPr>
          <p:nvPr/>
        </p:nvPicPr>
        <p:blipFill>
          <a:blip r:embed="rId7" cstate="print"/>
          <a:srcRect/>
          <a:stretch>
            <a:fillRect/>
          </a:stretch>
        </p:blipFill>
        <p:spPr bwMode="auto">
          <a:xfrm rot="3159241">
            <a:off x="4164078" y="3318514"/>
            <a:ext cx="234433" cy="883908"/>
          </a:xfrm>
          <a:prstGeom prst="rect">
            <a:avLst/>
          </a:prstGeom>
          <a:noFill/>
          <a:ln w="9525">
            <a:noFill/>
            <a:miter lim="800000"/>
            <a:headEnd/>
            <a:tailEnd/>
          </a:ln>
        </p:spPr>
      </p:pic>
      <p:pic>
        <p:nvPicPr>
          <p:cNvPr id="14" name="Picture 8"/>
          <p:cNvPicPr>
            <a:picLocks noChangeAspect="1" noChangeArrowheads="1"/>
          </p:cNvPicPr>
          <p:nvPr/>
        </p:nvPicPr>
        <p:blipFill>
          <a:blip r:embed="rId8" cstate="print"/>
          <a:srcRect/>
          <a:stretch>
            <a:fillRect/>
          </a:stretch>
        </p:blipFill>
        <p:spPr bwMode="auto">
          <a:xfrm rot="2954357">
            <a:off x="4087214" y="4140192"/>
            <a:ext cx="276567" cy="719621"/>
          </a:xfrm>
          <a:prstGeom prst="rect">
            <a:avLst/>
          </a:prstGeom>
          <a:noFill/>
          <a:ln w="9525">
            <a:noFill/>
            <a:miter lim="800000"/>
            <a:headEnd/>
            <a:tailEnd/>
          </a:ln>
        </p:spPr>
      </p:pic>
      <p:pic>
        <p:nvPicPr>
          <p:cNvPr id="15" name="Picture 9"/>
          <p:cNvPicPr>
            <a:picLocks noChangeAspect="1" noChangeArrowheads="1"/>
          </p:cNvPicPr>
          <p:nvPr/>
        </p:nvPicPr>
        <p:blipFill>
          <a:blip r:embed="rId9" cstate="print"/>
          <a:srcRect/>
          <a:stretch>
            <a:fillRect/>
          </a:stretch>
        </p:blipFill>
        <p:spPr bwMode="auto">
          <a:xfrm>
            <a:off x="3978353" y="4941168"/>
            <a:ext cx="557542" cy="1152128"/>
          </a:xfrm>
          <a:prstGeom prst="rect">
            <a:avLst/>
          </a:prstGeom>
          <a:noFill/>
          <a:ln w="9525">
            <a:noFill/>
            <a:miter lim="800000"/>
            <a:headEnd/>
            <a:tailEnd/>
          </a:ln>
          <a:effectLst/>
        </p:spPr>
      </p:pic>
      <p:sp>
        <p:nvSpPr>
          <p:cNvPr id="3" name="CaixaDeTexto 2"/>
          <p:cNvSpPr txBox="1"/>
          <p:nvPr/>
        </p:nvSpPr>
        <p:spPr>
          <a:xfrm>
            <a:off x="129005" y="6300028"/>
            <a:ext cx="3110746" cy="369332"/>
          </a:xfrm>
          <a:prstGeom prst="rect">
            <a:avLst/>
          </a:prstGeom>
          <a:noFill/>
        </p:spPr>
        <p:txBody>
          <a:bodyPr wrap="square" rtlCol="0">
            <a:spAutoFit/>
          </a:bodyPr>
          <a:lstStyle/>
          <a:p>
            <a:r>
              <a:rPr lang="pt-BR" dirty="0"/>
              <a:t>Hudson (</a:t>
            </a:r>
            <a:r>
              <a:rPr lang="pt-BR"/>
              <a:t>2012).</a:t>
            </a:r>
            <a:endParaRPr lang="pt-BR" dirty="0"/>
          </a:p>
        </p:txBody>
      </p:sp>
      <p:sp>
        <p:nvSpPr>
          <p:cNvPr id="2" name="Rectangle 1">
            <a:extLst>
              <a:ext uri="{FF2B5EF4-FFF2-40B4-BE49-F238E27FC236}">
                <a16:creationId xmlns:a16="http://schemas.microsoft.com/office/drawing/2014/main" xmlns="" id="{5A8A447B-1C31-470A-9F4C-1CC242F2CE6C}"/>
              </a:ext>
            </a:extLst>
          </p:cNvPr>
          <p:cNvSpPr/>
          <p:nvPr/>
        </p:nvSpPr>
        <p:spPr>
          <a:xfrm>
            <a:off x="3613663" y="172008"/>
            <a:ext cx="3879588" cy="646331"/>
          </a:xfrm>
          <a:prstGeom prst="rect">
            <a:avLst/>
          </a:prstGeom>
        </p:spPr>
        <p:txBody>
          <a:bodyPr wrap="none">
            <a:spAutoFit/>
          </a:bodyPr>
          <a:lstStyle/>
          <a:p>
            <a:pPr algn="ctr" defTabSz="817108" eaLnBrk="0" hangingPunct="0">
              <a:lnSpc>
                <a:spcPct val="90000"/>
              </a:lnSpc>
              <a:spcBef>
                <a:spcPct val="50000"/>
              </a:spcBef>
              <a:defRPr/>
            </a:pPr>
            <a:r>
              <a:rPr lang="en-US" sz="40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Nutritional values</a:t>
            </a:r>
          </a:p>
        </p:txBody>
      </p:sp>
    </p:spTree>
    <p:extLst>
      <p:ext uri="{BB962C8B-B14F-4D97-AF65-F5344CB8AC3E}">
        <p14:creationId xmlns:p14="http://schemas.microsoft.com/office/powerpoint/2010/main" val="22442413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p:cNvGraphicFramePr>
            <a:graphicFrameLocks/>
          </p:cNvGraphicFramePr>
          <p:nvPr>
            <p:extLst/>
          </p:nvPr>
        </p:nvGraphicFramePr>
        <p:xfrm>
          <a:off x="2501359" y="97636"/>
          <a:ext cx="4896000" cy="2899316"/>
        </p:xfrm>
        <a:graphic>
          <a:graphicData uri="http://schemas.openxmlformats.org/drawingml/2006/chart">
            <c:chart xmlns:c="http://schemas.openxmlformats.org/drawingml/2006/chart" xmlns:r="http://schemas.openxmlformats.org/officeDocument/2006/relationships" r:id="rId3"/>
          </a:graphicData>
        </a:graphic>
      </p:graphicFrame>
      <p:sp>
        <p:nvSpPr>
          <p:cNvPr id="7" name="Retângulo 6"/>
          <p:cNvSpPr/>
          <p:nvPr/>
        </p:nvSpPr>
        <p:spPr>
          <a:xfrm>
            <a:off x="2547230" y="2996952"/>
            <a:ext cx="5387442" cy="523220"/>
          </a:xfrm>
          <a:prstGeom prst="rect">
            <a:avLst/>
          </a:prstGeom>
        </p:spPr>
        <p:txBody>
          <a:bodyPr wrap="square">
            <a:spAutoFit/>
          </a:bodyPr>
          <a:lstStyle/>
          <a:p>
            <a:pPr algn="just"/>
            <a:r>
              <a:rPr lang="pt-BR" sz="1400" dirty="0" err="1">
                <a:solidFill>
                  <a:prstClr val="black"/>
                </a:solidFill>
                <a:latin typeface="Times New Roman" panose="02020603050405020304" pitchFamily="18" charset="0"/>
                <a:cs typeface="Times New Roman" panose="02020603050405020304" pitchFamily="18" charset="0"/>
              </a:rPr>
              <a:t>Deg</a:t>
            </a:r>
            <a:r>
              <a:rPr lang="pt-BR" sz="1400" dirty="0">
                <a:solidFill>
                  <a:prstClr val="black"/>
                </a:solidFill>
                <a:latin typeface="Times New Roman" panose="02020603050405020304" pitchFamily="18" charset="0"/>
                <a:cs typeface="Times New Roman" panose="02020603050405020304" pitchFamily="18" charset="0"/>
              </a:rPr>
              <a:t>. amido 12 h  = -0,01 × PB solúvel² + 0,91 × PB solúvel + 65,50 </a:t>
            </a:r>
          </a:p>
          <a:p>
            <a:pPr algn="just"/>
            <a:r>
              <a:rPr lang="pt-BR" sz="1400" dirty="0">
                <a:solidFill>
                  <a:prstClr val="black"/>
                </a:solidFill>
                <a:latin typeface="Times New Roman" panose="02020603050405020304" pitchFamily="18" charset="0"/>
                <a:cs typeface="Times New Roman" panose="02020603050405020304" pitchFamily="18" charset="0"/>
              </a:rPr>
              <a:t>R² = 0,88; </a:t>
            </a:r>
            <a:r>
              <a:rPr lang="pt-BR" sz="1400" i="1" dirty="0">
                <a:solidFill>
                  <a:prstClr val="black"/>
                </a:solidFill>
                <a:latin typeface="Times New Roman" panose="02020603050405020304" pitchFamily="18" charset="0"/>
                <a:cs typeface="Times New Roman" panose="02020603050405020304" pitchFamily="18" charset="0"/>
              </a:rPr>
              <a:t>P</a:t>
            </a:r>
            <a:r>
              <a:rPr lang="pt-BR" sz="1400" dirty="0">
                <a:solidFill>
                  <a:prstClr val="black"/>
                </a:solidFill>
                <a:latin typeface="Times New Roman" panose="02020603050405020304" pitchFamily="18" charset="0"/>
                <a:cs typeface="Times New Roman" panose="02020603050405020304" pitchFamily="18" charset="0"/>
              </a:rPr>
              <a:t> &lt; 0,01</a:t>
            </a:r>
          </a:p>
        </p:txBody>
      </p:sp>
      <p:graphicFrame>
        <p:nvGraphicFramePr>
          <p:cNvPr id="8" name="Gráfico 7"/>
          <p:cNvGraphicFramePr>
            <a:graphicFrameLocks/>
          </p:cNvGraphicFramePr>
          <p:nvPr>
            <p:extLst/>
          </p:nvPr>
        </p:nvGraphicFramePr>
        <p:xfrm>
          <a:off x="2619238" y="3573016"/>
          <a:ext cx="4897156" cy="2880320"/>
        </p:xfrm>
        <a:graphic>
          <a:graphicData uri="http://schemas.openxmlformats.org/drawingml/2006/chart">
            <c:chart xmlns:c="http://schemas.openxmlformats.org/drawingml/2006/chart" xmlns:r="http://schemas.openxmlformats.org/officeDocument/2006/relationships" r:id="rId4"/>
          </a:graphicData>
        </a:graphic>
      </p:graphicFrame>
      <p:sp>
        <p:nvSpPr>
          <p:cNvPr id="9" name="Retângulo 8"/>
          <p:cNvSpPr/>
          <p:nvPr/>
        </p:nvSpPr>
        <p:spPr>
          <a:xfrm>
            <a:off x="2537768" y="6303248"/>
            <a:ext cx="5387442" cy="523220"/>
          </a:xfrm>
          <a:prstGeom prst="rect">
            <a:avLst/>
          </a:prstGeom>
        </p:spPr>
        <p:txBody>
          <a:bodyPr wrap="square">
            <a:spAutoFit/>
          </a:bodyPr>
          <a:lstStyle/>
          <a:p>
            <a:pPr algn="just"/>
            <a:r>
              <a:rPr lang="pt-BR" sz="1400" dirty="0" err="1">
                <a:solidFill>
                  <a:prstClr val="black"/>
                </a:solidFill>
                <a:latin typeface="Times New Roman" panose="02020603050405020304" pitchFamily="18" charset="0"/>
                <a:cs typeface="Times New Roman" panose="02020603050405020304" pitchFamily="18" charset="0"/>
              </a:rPr>
              <a:t>Deg</a:t>
            </a:r>
            <a:r>
              <a:rPr lang="pt-BR" sz="1400" dirty="0">
                <a:solidFill>
                  <a:prstClr val="black"/>
                </a:solidFill>
                <a:latin typeface="Times New Roman" panose="02020603050405020304" pitchFamily="18" charset="0"/>
                <a:cs typeface="Times New Roman" panose="02020603050405020304" pitchFamily="18" charset="0"/>
              </a:rPr>
              <a:t>. amido 12 h = -1,82 × N-NH</a:t>
            </a:r>
            <a:r>
              <a:rPr lang="pt-BR" sz="1400" baseline="-25000" dirty="0">
                <a:solidFill>
                  <a:prstClr val="black"/>
                </a:solidFill>
                <a:latin typeface="Times New Roman" panose="02020603050405020304" pitchFamily="18" charset="0"/>
                <a:cs typeface="Times New Roman" panose="02020603050405020304" pitchFamily="18" charset="0"/>
              </a:rPr>
              <a:t>3</a:t>
            </a:r>
            <a:r>
              <a:rPr lang="pt-BR" sz="1400" dirty="0">
                <a:solidFill>
                  <a:prstClr val="black"/>
                </a:solidFill>
                <a:latin typeface="Times New Roman" panose="02020603050405020304" pitchFamily="18" charset="0"/>
                <a:cs typeface="Times New Roman" panose="02020603050405020304" pitchFamily="18" charset="0"/>
              </a:rPr>
              <a:t>² + 13,61 × N-NH</a:t>
            </a:r>
            <a:r>
              <a:rPr lang="pt-BR" sz="1400" baseline="-25000" dirty="0">
                <a:solidFill>
                  <a:prstClr val="black"/>
                </a:solidFill>
                <a:latin typeface="Times New Roman" panose="02020603050405020304" pitchFamily="18" charset="0"/>
                <a:cs typeface="Times New Roman" panose="02020603050405020304" pitchFamily="18" charset="0"/>
              </a:rPr>
              <a:t>3</a:t>
            </a:r>
            <a:r>
              <a:rPr lang="pt-BR" sz="1400" dirty="0">
                <a:solidFill>
                  <a:prstClr val="black"/>
                </a:solidFill>
                <a:latin typeface="Times New Roman" panose="02020603050405020304" pitchFamily="18" charset="0"/>
                <a:cs typeface="Times New Roman" panose="02020603050405020304" pitchFamily="18" charset="0"/>
              </a:rPr>
              <a:t> + 68,18</a:t>
            </a:r>
          </a:p>
          <a:p>
            <a:pPr algn="just"/>
            <a:r>
              <a:rPr lang="pt-BR" sz="1400" dirty="0">
                <a:solidFill>
                  <a:prstClr val="black"/>
                </a:solidFill>
                <a:latin typeface="Times New Roman" panose="02020603050405020304" pitchFamily="18" charset="0"/>
                <a:cs typeface="Times New Roman" panose="02020603050405020304" pitchFamily="18" charset="0"/>
              </a:rPr>
              <a:t>R² = 0,81; </a:t>
            </a:r>
            <a:r>
              <a:rPr lang="pt-BR" sz="1400" i="1" dirty="0">
                <a:solidFill>
                  <a:prstClr val="black"/>
                </a:solidFill>
                <a:latin typeface="Times New Roman" panose="02020603050405020304" pitchFamily="18" charset="0"/>
                <a:cs typeface="Times New Roman" panose="02020603050405020304" pitchFamily="18" charset="0"/>
              </a:rPr>
              <a:t>P</a:t>
            </a:r>
            <a:r>
              <a:rPr lang="pt-BR" sz="1400" dirty="0">
                <a:solidFill>
                  <a:prstClr val="black"/>
                </a:solidFill>
                <a:latin typeface="Times New Roman" panose="02020603050405020304" pitchFamily="18" charset="0"/>
                <a:cs typeface="Times New Roman" panose="02020603050405020304" pitchFamily="18" charset="0"/>
              </a:rPr>
              <a:t> &lt; 0,01</a:t>
            </a:r>
          </a:p>
        </p:txBody>
      </p:sp>
      <p:sp>
        <p:nvSpPr>
          <p:cNvPr id="10" name="CaixaDeTexto 9"/>
          <p:cNvSpPr txBox="1"/>
          <p:nvPr/>
        </p:nvSpPr>
        <p:spPr>
          <a:xfrm>
            <a:off x="7668632" y="6397824"/>
            <a:ext cx="2161169" cy="307777"/>
          </a:xfrm>
          <a:prstGeom prst="rect">
            <a:avLst/>
          </a:prstGeom>
          <a:noFill/>
        </p:spPr>
        <p:txBody>
          <a:bodyPr wrap="none" rtlCol="0">
            <a:spAutoFit/>
          </a:bodyPr>
          <a:lstStyle/>
          <a:p>
            <a:pPr fontAlgn="base">
              <a:spcBef>
                <a:spcPct val="0"/>
              </a:spcBef>
              <a:spcAft>
                <a:spcPct val="0"/>
              </a:spcAft>
            </a:pPr>
            <a:r>
              <a:rPr lang="pt-BR" sz="1400" dirty="0">
                <a:solidFill>
                  <a:srgbClr val="000000"/>
                </a:solidFill>
              </a:rPr>
              <a:t>Fonte: Fernandes (2014)</a:t>
            </a:r>
          </a:p>
        </p:txBody>
      </p:sp>
    </p:spTree>
    <p:extLst>
      <p:ext uri="{BB962C8B-B14F-4D97-AF65-F5344CB8AC3E}">
        <p14:creationId xmlns:p14="http://schemas.microsoft.com/office/powerpoint/2010/main" val="37606203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6"/>
          <p:cNvGraphicFramePr>
            <a:graphicFrameLocks/>
          </p:cNvGraphicFramePr>
          <p:nvPr>
            <p:extLst/>
          </p:nvPr>
        </p:nvGraphicFramePr>
        <p:xfrm>
          <a:off x="1072217" y="1295400"/>
          <a:ext cx="8780140" cy="5106888"/>
        </p:xfrm>
        <a:graphic>
          <a:graphicData uri="http://schemas.openxmlformats.org/drawingml/2006/chart">
            <c:chart xmlns:c="http://schemas.openxmlformats.org/drawingml/2006/chart" xmlns:r="http://schemas.openxmlformats.org/officeDocument/2006/relationships" r:id="rId2"/>
          </a:graphicData>
        </a:graphic>
      </p:graphicFrame>
      <p:sp>
        <p:nvSpPr>
          <p:cNvPr id="14" name="Caixa de Texto 2"/>
          <p:cNvSpPr txBox="1">
            <a:spLocks noChangeArrowheads="1"/>
          </p:cNvSpPr>
          <p:nvPr/>
        </p:nvSpPr>
        <p:spPr bwMode="auto">
          <a:xfrm>
            <a:off x="2819401" y="1525754"/>
            <a:ext cx="1423035" cy="657225"/>
          </a:xfrm>
          <a:prstGeom prst="rect">
            <a:avLst/>
          </a:prstGeom>
          <a:noFill/>
          <a:ln w="9525">
            <a:noFill/>
            <a:miter lim="800000"/>
            <a:headEnd/>
            <a:tailEnd/>
          </a:ln>
        </p:spPr>
        <p:txBody>
          <a:bodyPr rot="0" vert="horz" wrap="square" lIns="91440" tIns="45720" rIns="91440" bIns="4572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lnSpc>
                <a:spcPct val="115000"/>
              </a:lnSpc>
              <a:spcBef>
                <a:spcPct val="0"/>
              </a:spcBef>
            </a:pPr>
            <a:r>
              <a:rPr lang="pt-BR" sz="1600" dirty="0">
                <a:solidFill>
                  <a:prstClr val="black"/>
                </a:solidFill>
                <a:latin typeface="Arial" panose="020B0604020202020204" pitchFamily="34" charset="0"/>
                <a:ea typeface="Calibri"/>
                <a:cs typeface="Arial" panose="020B0604020202020204" pitchFamily="34" charset="0"/>
              </a:rPr>
              <a:t>R</a:t>
            </a:r>
            <a:r>
              <a:rPr lang="pt-BR" sz="1600" baseline="30000" dirty="0">
                <a:solidFill>
                  <a:prstClr val="black"/>
                </a:solidFill>
                <a:latin typeface="Arial" panose="020B0604020202020204" pitchFamily="34" charset="0"/>
                <a:ea typeface="Calibri"/>
                <a:cs typeface="Arial" panose="020B0604020202020204" pitchFamily="34" charset="0"/>
              </a:rPr>
              <a:t>2</a:t>
            </a:r>
            <a:r>
              <a:rPr lang="pt-BR" sz="1600" dirty="0">
                <a:solidFill>
                  <a:prstClr val="black"/>
                </a:solidFill>
                <a:latin typeface="Arial" panose="020B0604020202020204" pitchFamily="34" charset="0"/>
                <a:ea typeface="Calibri"/>
                <a:cs typeface="Arial" panose="020B0604020202020204" pitchFamily="34" charset="0"/>
              </a:rPr>
              <a:t> = 0,87</a:t>
            </a:r>
          </a:p>
          <a:p>
            <a:pPr fontAlgn="base">
              <a:lnSpc>
                <a:spcPct val="115000"/>
              </a:lnSpc>
              <a:spcBef>
                <a:spcPct val="0"/>
              </a:spcBef>
            </a:pPr>
            <a:r>
              <a:rPr lang="pt-BR" sz="1600" i="1" dirty="0">
                <a:solidFill>
                  <a:prstClr val="black"/>
                </a:solidFill>
                <a:latin typeface="Arial" panose="020B0604020202020204" pitchFamily="34" charset="0"/>
                <a:ea typeface="Calibri"/>
                <a:cs typeface="Arial" panose="020B0604020202020204" pitchFamily="34" charset="0"/>
              </a:rPr>
              <a:t>P</a:t>
            </a:r>
            <a:r>
              <a:rPr lang="pt-BR" sz="1600" dirty="0">
                <a:solidFill>
                  <a:prstClr val="black"/>
                </a:solidFill>
                <a:latin typeface="Arial" panose="020B0604020202020204" pitchFamily="34" charset="0"/>
                <a:ea typeface="Calibri"/>
                <a:cs typeface="Arial" panose="020B0604020202020204" pitchFamily="34" charset="0"/>
              </a:rPr>
              <a:t>&lt;0,01</a:t>
            </a:r>
          </a:p>
        </p:txBody>
      </p:sp>
      <p:sp>
        <p:nvSpPr>
          <p:cNvPr id="8" name="CaixaDeTexto 7"/>
          <p:cNvSpPr txBox="1"/>
          <p:nvPr/>
        </p:nvSpPr>
        <p:spPr>
          <a:xfrm>
            <a:off x="7607833" y="6248401"/>
            <a:ext cx="1963743" cy="307777"/>
          </a:xfrm>
          <a:prstGeom prst="rect">
            <a:avLst/>
          </a:prstGeom>
          <a:noFill/>
        </p:spPr>
        <p:txBody>
          <a:bodyPr wrap="none" rtlCol="0">
            <a:spAutoFit/>
          </a:bodyPr>
          <a:lstStyle/>
          <a:p>
            <a:pPr fontAlgn="base">
              <a:spcBef>
                <a:spcPct val="0"/>
              </a:spcBef>
              <a:spcAft>
                <a:spcPct val="0"/>
              </a:spcAft>
            </a:pPr>
            <a:r>
              <a:rPr lang="pt-BR" sz="1400" dirty="0">
                <a:solidFill>
                  <a:prstClr val="black"/>
                </a:solidFill>
                <a:latin typeface="Arial" charset="0"/>
              </a:rPr>
              <a:t>Fonte: Kung Jr. (2014)</a:t>
            </a:r>
          </a:p>
        </p:txBody>
      </p:sp>
      <p:sp>
        <p:nvSpPr>
          <p:cNvPr id="10" name="Rectangle 4"/>
          <p:cNvSpPr>
            <a:spLocks noChangeArrowheads="1"/>
          </p:cNvSpPr>
          <p:nvPr/>
        </p:nvSpPr>
        <p:spPr bwMode="auto">
          <a:xfrm>
            <a:off x="762000" y="175484"/>
            <a:ext cx="9144000" cy="415488"/>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en-US" sz="2100" b="1" kern="0" dirty="0" smtClean="0">
                <a:latin typeface="Arial" pitchFamily="34" charset="0"/>
                <a:cs typeface="Arial" pitchFamily="34" charset="0"/>
              </a:rPr>
              <a:t>Soluble protein indicates starch digestibility</a:t>
            </a:r>
            <a:endParaRPr lang="en-US" sz="2100" b="1" kern="0" dirty="0">
              <a:latin typeface="Arial" pitchFamily="34" charset="0"/>
              <a:cs typeface="Arial" pitchFamily="34" charset="0"/>
            </a:endParaRPr>
          </a:p>
        </p:txBody>
      </p:sp>
      <p:sp>
        <p:nvSpPr>
          <p:cNvPr id="12" name="CaixaDeTexto 11"/>
          <p:cNvSpPr txBox="1"/>
          <p:nvPr/>
        </p:nvSpPr>
        <p:spPr>
          <a:xfrm>
            <a:off x="6055056" y="5635607"/>
            <a:ext cx="748352" cy="338554"/>
          </a:xfrm>
          <a:prstGeom prst="rect">
            <a:avLst/>
          </a:prstGeom>
          <a:noFill/>
        </p:spPr>
        <p:txBody>
          <a:bodyPr wrap="square" rtlCol="0">
            <a:spAutoFit/>
          </a:bodyPr>
          <a:lstStyle/>
          <a:p>
            <a:pPr algn="ctr" fontAlgn="base">
              <a:spcBef>
                <a:spcPct val="0"/>
              </a:spcBef>
              <a:spcAft>
                <a:spcPct val="0"/>
              </a:spcAft>
            </a:pPr>
            <a:r>
              <a:rPr lang="en-US" sz="1600" b="1" dirty="0">
                <a:solidFill>
                  <a:srgbClr val="FF0000"/>
                </a:solidFill>
                <a:latin typeface="Arial" charset="0"/>
              </a:rPr>
              <a:t>50</a:t>
            </a:r>
            <a:endParaRPr lang="pt-BR" sz="1600" b="1" dirty="0">
              <a:solidFill>
                <a:srgbClr val="FF0000"/>
              </a:solidFill>
              <a:latin typeface="Arial" charset="0"/>
            </a:endParaRPr>
          </a:p>
        </p:txBody>
      </p:sp>
      <p:grpSp>
        <p:nvGrpSpPr>
          <p:cNvPr id="2" name="Grupo 1"/>
          <p:cNvGrpSpPr/>
          <p:nvPr/>
        </p:nvGrpSpPr>
        <p:grpSpPr>
          <a:xfrm>
            <a:off x="6270706" y="1850813"/>
            <a:ext cx="2386025" cy="3657867"/>
            <a:chOff x="5356305" y="1850812"/>
            <a:chExt cx="2386025" cy="3657867"/>
          </a:xfrm>
        </p:grpSpPr>
        <p:cxnSp>
          <p:nvCxnSpPr>
            <p:cNvPr id="11" name="Conector de seta reta 10"/>
            <p:cNvCxnSpPr/>
            <p:nvPr/>
          </p:nvCxnSpPr>
          <p:spPr>
            <a:xfrm flipH="1" flipV="1">
              <a:off x="5412158" y="3174950"/>
              <a:ext cx="76200" cy="23337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Elipse 14"/>
            <p:cNvSpPr/>
            <p:nvPr/>
          </p:nvSpPr>
          <p:spPr>
            <a:xfrm rot="20447372">
              <a:off x="5356305" y="1850812"/>
              <a:ext cx="2386025" cy="18112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pt-BR">
                <a:solidFill>
                  <a:prstClr val="white"/>
                </a:solidFill>
              </a:endParaRPr>
            </a:p>
          </p:txBody>
        </p:sp>
      </p:grpSp>
    </p:spTree>
    <p:extLst>
      <p:ext uri="{BB962C8B-B14F-4D97-AF65-F5344CB8AC3E}">
        <p14:creationId xmlns:p14="http://schemas.microsoft.com/office/powerpoint/2010/main" val="383770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7607833" y="6248401"/>
            <a:ext cx="1963743" cy="307777"/>
          </a:xfrm>
          <a:prstGeom prst="rect">
            <a:avLst/>
          </a:prstGeom>
          <a:noFill/>
        </p:spPr>
        <p:txBody>
          <a:bodyPr wrap="none" rtlCol="0">
            <a:spAutoFit/>
          </a:bodyPr>
          <a:lstStyle/>
          <a:p>
            <a:pPr fontAlgn="base">
              <a:spcBef>
                <a:spcPct val="0"/>
              </a:spcBef>
              <a:spcAft>
                <a:spcPct val="0"/>
              </a:spcAft>
            </a:pPr>
            <a:r>
              <a:rPr lang="pt-BR" sz="1400" dirty="0">
                <a:solidFill>
                  <a:prstClr val="black"/>
                </a:solidFill>
                <a:latin typeface="Arial" charset="0"/>
              </a:rPr>
              <a:t>Fonte: Kung Jr. (2014)</a:t>
            </a:r>
          </a:p>
        </p:txBody>
      </p:sp>
      <p:graphicFrame>
        <p:nvGraphicFramePr>
          <p:cNvPr id="7" name="Chart 9"/>
          <p:cNvGraphicFramePr>
            <a:graphicFrameLocks/>
          </p:cNvGraphicFramePr>
          <p:nvPr>
            <p:extLst/>
          </p:nvPr>
        </p:nvGraphicFramePr>
        <p:xfrm>
          <a:off x="1524002" y="1295401"/>
          <a:ext cx="8047574"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8" name="Caixa de Texto 2"/>
          <p:cNvSpPr txBox="1">
            <a:spLocks noChangeArrowheads="1"/>
          </p:cNvSpPr>
          <p:nvPr/>
        </p:nvSpPr>
        <p:spPr bwMode="auto">
          <a:xfrm>
            <a:off x="2590801" y="1524001"/>
            <a:ext cx="1423035" cy="657225"/>
          </a:xfrm>
          <a:prstGeom prst="rect">
            <a:avLst/>
          </a:prstGeom>
          <a:noFill/>
          <a:ln w="9525">
            <a:noFill/>
            <a:miter lim="800000"/>
            <a:headEnd/>
            <a:tailEnd/>
          </a:ln>
        </p:spPr>
        <p:txBody>
          <a:bodyPr rot="0" vert="horz" wrap="square" lIns="91440" tIns="45720" rIns="91440" bIns="4572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lnSpc>
                <a:spcPct val="115000"/>
              </a:lnSpc>
              <a:spcBef>
                <a:spcPct val="0"/>
              </a:spcBef>
            </a:pPr>
            <a:r>
              <a:rPr lang="pt-BR" sz="1600" dirty="0">
                <a:solidFill>
                  <a:prstClr val="black"/>
                </a:solidFill>
                <a:latin typeface="Arial" panose="020B0604020202020204" pitchFamily="34" charset="0"/>
                <a:ea typeface="Calibri"/>
                <a:cs typeface="Arial" panose="020B0604020202020204" pitchFamily="34" charset="0"/>
              </a:rPr>
              <a:t>R</a:t>
            </a:r>
            <a:r>
              <a:rPr lang="pt-BR" sz="1600" baseline="30000" dirty="0">
                <a:solidFill>
                  <a:prstClr val="black"/>
                </a:solidFill>
                <a:latin typeface="Arial" panose="020B0604020202020204" pitchFamily="34" charset="0"/>
                <a:ea typeface="Calibri"/>
                <a:cs typeface="Arial" panose="020B0604020202020204" pitchFamily="34" charset="0"/>
              </a:rPr>
              <a:t>2</a:t>
            </a:r>
            <a:r>
              <a:rPr lang="pt-BR" sz="1600" dirty="0">
                <a:solidFill>
                  <a:prstClr val="black"/>
                </a:solidFill>
                <a:latin typeface="Arial" panose="020B0604020202020204" pitchFamily="34" charset="0"/>
                <a:ea typeface="Calibri"/>
                <a:cs typeface="Arial" panose="020B0604020202020204" pitchFamily="34" charset="0"/>
              </a:rPr>
              <a:t> = 0,81</a:t>
            </a:r>
          </a:p>
          <a:p>
            <a:pPr fontAlgn="base">
              <a:lnSpc>
                <a:spcPct val="115000"/>
              </a:lnSpc>
              <a:spcBef>
                <a:spcPct val="0"/>
              </a:spcBef>
            </a:pPr>
            <a:r>
              <a:rPr lang="pt-BR" sz="1600" i="1" dirty="0">
                <a:solidFill>
                  <a:prstClr val="black"/>
                </a:solidFill>
                <a:latin typeface="Arial" panose="020B0604020202020204" pitchFamily="34" charset="0"/>
                <a:ea typeface="Calibri"/>
                <a:cs typeface="Arial" panose="020B0604020202020204" pitchFamily="34" charset="0"/>
              </a:rPr>
              <a:t>P</a:t>
            </a:r>
            <a:r>
              <a:rPr lang="pt-BR" sz="1600" dirty="0">
                <a:solidFill>
                  <a:prstClr val="black"/>
                </a:solidFill>
                <a:latin typeface="Arial" panose="020B0604020202020204" pitchFamily="34" charset="0"/>
                <a:ea typeface="Calibri"/>
                <a:cs typeface="Arial" panose="020B0604020202020204" pitchFamily="34" charset="0"/>
              </a:rPr>
              <a:t>&lt;0,01</a:t>
            </a:r>
          </a:p>
        </p:txBody>
      </p:sp>
      <p:sp>
        <p:nvSpPr>
          <p:cNvPr id="11" name="Rectangle 4"/>
          <p:cNvSpPr>
            <a:spLocks noChangeArrowheads="1"/>
          </p:cNvSpPr>
          <p:nvPr/>
        </p:nvSpPr>
        <p:spPr bwMode="auto">
          <a:xfrm>
            <a:off x="838200" y="231042"/>
            <a:ext cx="9144000" cy="46165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en-US" sz="2400" b="1" kern="0" dirty="0">
                <a:latin typeface="Arial" pitchFamily="34" charset="0"/>
                <a:cs typeface="Arial" pitchFamily="34" charset="0"/>
              </a:rPr>
              <a:t>N-NH</a:t>
            </a:r>
            <a:r>
              <a:rPr lang="en-US" sz="2400" b="1" kern="0" baseline="-25000" dirty="0">
                <a:latin typeface="Arial" pitchFamily="34" charset="0"/>
                <a:cs typeface="Arial" pitchFamily="34" charset="0"/>
              </a:rPr>
              <a:t>3</a:t>
            </a:r>
            <a:r>
              <a:rPr lang="en-US" sz="2400" b="1" kern="0" dirty="0">
                <a:latin typeface="Arial" pitchFamily="34" charset="0"/>
                <a:cs typeface="Arial" pitchFamily="34" charset="0"/>
              </a:rPr>
              <a:t> </a:t>
            </a:r>
            <a:r>
              <a:rPr lang="en-US" sz="2400" b="1" kern="0" dirty="0" smtClean="0">
                <a:latin typeface="Arial" pitchFamily="34" charset="0"/>
                <a:cs typeface="Arial" pitchFamily="34" charset="0"/>
              </a:rPr>
              <a:t>indicates starch digestibility</a:t>
            </a:r>
            <a:endParaRPr lang="en-US" sz="2400" b="1" kern="0" dirty="0">
              <a:latin typeface="Arial" pitchFamily="34" charset="0"/>
              <a:cs typeface="Arial" pitchFamily="34" charset="0"/>
            </a:endParaRPr>
          </a:p>
        </p:txBody>
      </p:sp>
      <p:sp>
        <p:nvSpPr>
          <p:cNvPr id="2" name="CaixaDeTexto 1"/>
          <p:cNvSpPr txBox="1"/>
          <p:nvPr/>
        </p:nvSpPr>
        <p:spPr>
          <a:xfrm>
            <a:off x="2119952" y="5472752"/>
            <a:ext cx="457200" cy="338554"/>
          </a:xfrm>
          <a:prstGeom prst="rect">
            <a:avLst/>
          </a:prstGeom>
          <a:noFill/>
        </p:spPr>
        <p:txBody>
          <a:bodyPr wrap="square" rtlCol="0">
            <a:spAutoFit/>
          </a:bodyPr>
          <a:lstStyle/>
          <a:p>
            <a:pPr algn="ctr" fontAlgn="base">
              <a:spcBef>
                <a:spcPct val="0"/>
              </a:spcBef>
              <a:spcAft>
                <a:spcPct val="0"/>
              </a:spcAft>
            </a:pPr>
            <a:r>
              <a:rPr lang="en-US" sz="1600" b="1" dirty="0">
                <a:solidFill>
                  <a:prstClr val="black"/>
                </a:solidFill>
                <a:latin typeface="Arial" charset="0"/>
              </a:rPr>
              <a:t>0</a:t>
            </a:r>
            <a:endParaRPr lang="pt-BR" sz="1600" b="1" dirty="0">
              <a:solidFill>
                <a:prstClr val="black"/>
              </a:solidFill>
              <a:latin typeface="Arial" charset="0"/>
            </a:endParaRPr>
          </a:p>
        </p:txBody>
      </p:sp>
      <p:sp>
        <p:nvSpPr>
          <p:cNvPr id="10" name="CaixaDeTexto 9"/>
          <p:cNvSpPr txBox="1"/>
          <p:nvPr/>
        </p:nvSpPr>
        <p:spPr>
          <a:xfrm>
            <a:off x="6392840" y="5486400"/>
            <a:ext cx="457200" cy="338554"/>
          </a:xfrm>
          <a:prstGeom prst="rect">
            <a:avLst/>
          </a:prstGeom>
          <a:noFill/>
        </p:spPr>
        <p:txBody>
          <a:bodyPr wrap="square" rtlCol="0">
            <a:spAutoFit/>
          </a:bodyPr>
          <a:lstStyle/>
          <a:p>
            <a:pPr algn="ctr" fontAlgn="base">
              <a:spcBef>
                <a:spcPct val="0"/>
              </a:spcBef>
              <a:spcAft>
                <a:spcPct val="0"/>
              </a:spcAft>
            </a:pPr>
            <a:r>
              <a:rPr lang="en-US" sz="1600" b="1" dirty="0">
                <a:solidFill>
                  <a:srgbClr val="FF0000"/>
                </a:solidFill>
                <a:latin typeface="Arial" charset="0"/>
              </a:rPr>
              <a:t>3</a:t>
            </a:r>
            <a:endParaRPr lang="pt-BR" sz="1600" b="1" dirty="0">
              <a:solidFill>
                <a:srgbClr val="FF0000"/>
              </a:solidFill>
              <a:latin typeface="Arial" charset="0"/>
            </a:endParaRPr>
          </a:p>
        </p:txBody>
      </p:sp>
      <p:sp>
        <p:nvSpPr>
          <p:cNvPr id="14" name="CaixaDeTexto 13"/>
          <p:cNvSpPr txBox="1"/>
          <p:nvPr/>
        </p:nvSpPr>
        <p:spPr>
          <a:xfrm>
            <a:off x="8929049" y="5486400"/>
            <a:ext cx="493011" cy="338554"/>
          </a:xfrm>
          <a:prstGeom prst="rect">
            <a:avLst/>
          </a:prstGeom>
          <a:noFill/>
        </p:spPr>
        <p:txBody>
          <a:bodyPr wrap="square" rtlCol="0">
            <a:spAutoFit/>
          </a:bodyPr>
          <a:lstStyle/>
          <a:p>
            <a:pPr algn="ctr" fontAlgn="base">
              <a:spcBef>
                <a:spcPct val="0"/>
              </a:spcBef>
              <a:spcAft>
                <a:spcPct val="0"/>
              </a:spcAft>
            </a:pPr>
            <a:r>
              <a:rPr lang="en-US" sz="1600" b="1" dirty="0">
                <a:solidFill>
                  <a:prstClr val="black"/>
                </a:solidFill>
                <a:latin typeface="Arial" charset="0"/>
              </a:rPr>
              <a:t>5</a:t>
            </a:r>
            <a:endParaRPr lang="pt-BR" sz="1600" b="1" dirty="0">
              <a:solidFill>
                <a:prstClr val="black"/>
              </a:solidFill>
              <a:latin typeface="Arial" charset="0"/>
            </a:endParaRPr>
          </a:p>
        </p:txBody>
      </p:sp>
      <p:sp>
        <p:nvSpPr>
          <p:cNvPr id="15" name="CaixaDeTexto 14"/>
          <p:cNvSpPr txBox="1"/>
          <p:nvPr/>
        </p:nvSpPr>
        <p:spPr>
          <a:xfrm>
            <a:off x="7736590" y="5486400"/>
            <a:ext cx="493011" cy="338554"/>
          </a:xfrm>
          <a:prstGeom prst="rect">
            <a:avLst/>
          </a:prstGeom>
          <a:noFill/>
        </p:spPr>
        <p:txBody>
          <a:bodyPr wrap="square" rtlCol="0">
            <a:spAutoFit/>
          </a:bodyPr>
          <a:lstStyle/>
          <a:p>
            <a:pPr algn="ctr" fontAlgn="base">
              <a:spcBef>
                <a:spcPct val="0"/>
              </a:spcBef>
              <a:spcAft>
                <a:spcPct val="0"/>
              </a:spcAft>
            </a:pPr>
            <a:r>
              <a:rPr lang="en-US" sz="1600" b="1" dirty="0">
                <a:solidFill>
                  <a:prstClr val="black"/>
                </a:solidFill>
                <a:latin typeface="Arial" charset="0"/>
              </a:rPr>
              <a:t>4</a:t>
            </a:r>
            <a:endParaRPr lang="pt-BR" sz="1600" b="1" dirty="0">
              <a:solidFill>
                <a:prstClr val="black"/>
              </a:solidFill>
              <a:latin typeface="Arial" charset="0"/>
            </a:endParaRPr>
          </a:p>
        </p:txBody>
      </p:sp>
      <p:sp>
        <p:nvSpPr>
          <p:cNvPr id="16" name="CaixaDeTexto 15"/>
          <p:cNvSpPr txBox="1"/>
          <p:nvPr/>
        </p:nvSpPr>
        <p:spPr>
          <a:xfrm>
            <a:off x="4917190" y="5486400"/>
            <a:ext cx="493011" cy="338554"/>
          </a:xfrm>
          <a:prstGeom prst="rect">
            <a:avLst/>
          </a:prstGeom>
          <a:noFill/>
        </p:spPr>
        <p:txBody>
          <a:bodyPr wrap="square" rtlCol="0">
            <a:spAutoFit/>
          </a:bodyPr>
          <a:lstStyle/>
          <a:p>
            <a:pPr algn="ctr" fontAlgn="base">
              <a:spcBef>
                <a:spcPct val="0"/>
              </a:spcBef>
              <a:spcAft>
                <a:spcPct val="0"/>
              </a:spcAft>
            </a:pPr>
            <a:r>
              <a:rPr lang="en-US" sz="1600" b="1" dirty="0">
                <a:solidFill>
                  <a:prstClr val="black"/>
                </a:solidFill>
                <a:latin typeface="Arial" charset="0"/>
              </a:rPr>
              <a:t>2</a:t>
            </a:r>
            <a:endParaRPr lang="pt-BR" sz="1600" b="1" dirty="0">
              <a:solidFill>
                <a:prstClr val="black"/>
              </a:solidFill>
              <a:latin typeface="Arial" charset="0"/>
            </a:endParaRPr>
          </a:p>
        </p:txBody>
      </p:sp>
      <p:sp>
        <p:nvSpPr>
          <p:cNvPr id="17" name="CaixaDeTexto 16"/>
          <p:cNvSpPr txBox="1"/>
          <p:nvPr/>
        </p:nvSpPr>
        <p:spPr>
          <a:xfrm>
            <a:off x="3545590" y="5486400"/>
            <a:ext cx="493011" cy="338554"/>
          </a:xfrm>
          <a:prstGeom prst="rect">
            <a:avLst/>
          </a:prstGeom>
          <a:noFill/>
        </p:spPr>
        <p:txBody>
          <a:bodyPr wrap="square" rtlCol="0">
            <a:spAutoFit/>
          </a:bodyPr>
          <a:lstStyle/>
          <a:p>
            <a:pPr algn="ctr" fontAlgn="base">
              <a:spcBef>
                <a:spcPct val="0"/>
              </a:spcBef>
              <a:spcAft>
                <a:spcPct val="0"/>
              </a:spcAft>
            </a:pPr>
            <a:r>
              <a:rPr lang="en-US" sz="1600" b="1" dirty="0">
                <a:solidFill>
                  <a:prstClr val="black"/>
                </a:solidFill>
                <a:latin typeface="Arial" charset="0"/>
              </a:rPr>
              <a:t>1</a:t>
            </a:r>
            <a:endParaRPr lang="pt-BR" sz="1600" b="1" dirty="0">
              <a:solidFill>
                <a:prstClr val="black"/>
              </a:solidFill>
              <a:latin typeface="Arial" charset="0"/>
            </a:endParaRPr>
          </a:p>
        </p:txBody>
      </p:sp>
      <p:grpSp>
        <p:nvGrpSpPr>
          <p:cNvPr id="4" name="Grupo 3"/>
          <p:cNvGrpSpPr/>
          <p:nvPr/>
        </p:nvGrpSpPr>
        <p:grpSpPr>
          <a:xfrm>
            <a:off x="6364724" y="1387066"/>
            <a:ext cx="2958825" cy="3976325"/>
            <a:chOff x="5450323" y="1387065"/>
            <a:chExt cx="2958825" cy="3976325"/>
          </a:xfrm>
        </p:grpSpPr>
        <p:cxnSp>
          <p:nvCxnSpPr>
            <p:cNvPr id="18" name="Conector de seta reta 17"/>
            <p:cNvCxnSpPr/>
            <p:nvPr/>
          </p:nvCxnSpPr>
          <p:spPr>
            <a:xfrm flipH="1" flipV="1">
              <a:off x="5627110" y="3229569"/>
              <a:ext cx="76200" cy="213382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Elipse 18"/>
            <p:cNvSpPr/>
            <p:nvPr/>
          </p:nvSpPr>
          <p:spPr>
            <a:xfrm rot="19969640">
              <a:off x="5450323" y="1387065"/>
              <a:ext cx="2958825" cy="22871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pt-BR">
                <a:solidFill>
                  <a:prstClr val="white"/>
                </a:solidFill>
              </a:endParaRPr>
            </a:p>
          </p:txBody>
        </p:sp>
      </p:grpSp>
    </p:spTree>
    <p:extLst>
      <p:ext uri="{BB962C8B-B14F-4D97-AF65-F5344CB8AC3E}">
        <p14:creationId xmlns:p14="http://schemas.microsoft.com/office/powerpoint/2010/main" val="360834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endParaRPr lang="pt-BR"/>
          </a:p>
        </p:txBody>
      </p:sp>
      <p:sp>
        <p:nvSpPr>
          <p:cNvPr id="5" name="Subtítulo 4"/>
          <p:cNvSpPr>
            <a:spLocks noGrp="1"/>
          </p:cNvSpPr>
          <p:nvPr>
            <p:ph type="subTitle" idx="1"/>
          </p:nvPr>
        </p:nvSpPr>
        <p:spPr/>
        <p:txBody>
          <a:bodyPr/>
          <a:lstStyle/>
          <a:p>
            <a:endParaRPr lang="pt-BR"/>
          </a:p>
        </p:txBody>
      </p:sp>
      <p:sp>
        <p:nvSpPr>
          <p:cNvPr id="2" name="Espaço Reservado para Número de Slide 1"/>
          <p:cNvSpPr>
            <a:spLocks noGrp="1"/>
          </p:cNvSpPr>
          <p:nvPr>
            <p:ph type="sldNum" sz="quarter" idx="12"/>
          </p:nvPr>
        </p:nvSpPr>
        <p:spPr/>
        <p:txBody>
          <a:bodyPr/>
          <a:lstStyle/>
          <a:p>
            <a:fld id="{B3706131-F3A3-41D7-AFFE-BC98E4EE954B}" type="slidenum">
              <a:rPr lang="pt-BR" smtClean="0">
                <a:solidFill>
                  <a:prstClr val="black">
                    <a:tint val="75000"/>
                  </a:prstClr>
                </a:solidFill>
              </a:rPr>
              <a:pPr/>
              <a:t>63</a:t>
            </a:fld>
            <a:endParaRPr lang="pt-BR">
              <a:solidFill>
                <a:prstClr val="black">
                  <a:tint val="75000"/>
                </a:prstClr>
              </a:solidFill>
            </a:endParaRPr>
          </a:p>
        </p:txBody>
      </p:sp>
      <p:pic>
        <p:nvPicPr>
          <p:cNvPr id="3" name="Imagem 2"/>
          <p:cNvPicPr>
            <a:picLocks noChangeAspect="1"/>
          </p:cNvPicPr>
          <p:nvPr/>
        </p:nvPicPr>
        <p:blipFill>
          <a:blip r:embed="rId3"/>
          <a:stretch>
            <a:fillRect/>
          </a:stretch>
        </p:blipFill>
        <p:spPr>
          <a:xfrm>
            <a:off x="733872" y="183315"/>
            <a:ext cx="9433047" cy="6442192"/>
          </a:xfrm>
          <a:prstGeom prst="rect">
            <a:avLst/>
          </a:prstGeom>
        </p:spPr>
      </p:pic>
    </p:spTree>
    <p:extLst>
      <p:ext uri="{BB962C8B-B14F-4D97-AF65-F5344CB8AC3E}">
        <p14:creationId xmlns:p14="http://schemas.microsoft.com/office/powerpoint/2010/main" val="7251240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p:nvPr>
            <p:extLst/>
          </p:nvPr>
        </p:nvGraphicFramePr>
        <p:xfrm>
          <a:off x="1345940" y="764704"/>
          <a:ext cx="8064000" cy="4680040"/>
        </p:xfrm>
        <a:graphic>
          <a:graphicData uri="http://schemas.openxmlformats.org/drawingml/2006/chart">
            <c:chart xmlns:c="http://schemas.openxmlformats.org/drawingml/2006/chart" xmlns:r="http://schemas.openxmlformats.org/officeDocument/2006/relationships" r:id="rId3"/>
          </a:graphicData>
        </a:graphic>
      </p:graphicFrame>
      <p:sp>
        <p:nvSpPr>
          <p:cNvPr id="6" name="Retângulo 5"/>
          <p:cNvSpPr/>
          <p:nvPr/>
        </p:nvSpPr>
        <p:spPr>
          <a:xfrm>
            <a:off x="1181880" y="5642664"/>
            <a:ext cx="8640960" cy="738664"/>
          </a:xfrm>
          <a:prstGeom prst="rect">
            <a:avLst/>
          </a:prstGeom>
        </p:spPr>
        <p:txBody>
          <a:bodyPr wrap="square">
            <a:spAutoFit/>
          </a:bodyPr>
          <a:lstStyle/>
          <a:p>
            <a:pPr algn="just"/>
            <a:r>
              <a:rPr lang="pt-BR" sz="1400" i="1" dirty="0">
                <a:solidFill>
                  <a:prstClr val="black"/>
                </a:solidFill>
                <a:latin typeface="Times New Roman" panose="02020603050405020304" pitchFamily="18" charset="0"/>
                <a:cs typeface="Times New Roman" panose="02020603050405020304" pitchFamily="18" charset="0"/>
              </a:rPr>
              <a:t>P </a:t>
            </a:r>
            <a:r>
              <a:rPr lang="pt-BR" sz="1400" dirty="0">
                <a:solidFill>
                  <a:prstClr val="black"/>
                </a:solidFill>
                <a:latin typeface="Times New Roman" panose="02020603050405020304" pitchFamily="18" charset="0"/>
                <a:cs typeface="Times New Roman" panose="02020603050405020304" pitchFamily="18" charset="0"/>
              </a:rPr>
              <a:t>= 0,41 híbrido × maturidade. </a:t>
            </a:r>
            <a:r>
              <a:rPr lang="pt-BR" sz="1400" i="1" dirty="0">
                <a:solidFill>
                  <a:prstClr val="black"/>
                </a:solidFill>
                <a:latin typeface="Times New Roman" panose="02020603050405020304" pitchFamily="18" charset="0"/>
                <a:cs typeface="Times New Roman" panose="02020603050405020304" pitchFamily="18" charset="0"/>
              </a:rPr>
              <a:t>P</a:t>
            </a:r>
            <a:r>
              <a:rPr lang="pt-BR" sz="1400" dirty="0">
                <a:solidFill>
                  <a:prstClr val="black"/>
                </a:solidFill>
                <a:latin typeface="Times New Roman" panose="02020603050405020304" pitchFamily="18" charset="0"/>
                <a:cs typeface="Times New Roman" panose="02020603050405020304" pitchFamily="18" charset="0"/>
              </a:rPr>
              <a:t> &lt; 0,01 híbrido × armazenamento.</a:t>
            </a:r>
          </a:p>
          <a:p>
            <a:pPr algn="just"/>
            <a:r>
              <a:rPr lang="pt-BR" sz="1400" i="1" dirty="0">
                <a:solidFill>
                  <a:prstClr val="black"/>
                </a:solidFill>
                <a:latin typeface="Times New Roman" panose="02020603050405020304" pitchFamily="18" charset="0"/>
                <a:cs typeface="Times New Roman" panose="02020603050405020304" pitchFamily="18" charset="0"/>
              </a:rPr>
              <a:t>P</a:t>
            </a:r>
            <a:r>
              <a:rPr lang="pt-BR" sz="1400" dirty="0">
                <a:solidFill>
                  <a:prstClr val="black"/>
                </a:solidFill>
                <a:latin typeface="Times New Roman" panose="02020603050405020304" pitchFamily="18" charset="0"/>
                <a:cs typeface="Times New Roman" panose="02020603050405020304" pitchFamily="18" charset="0"/>
              </a:rPr>
              <a:t> &lt; 0,01 maturidade × armazenamento. </a:t>
            </a:r>
            <a:r>
              <a:rPr lang="pt-BR" sz="1400" i="1" dirty="0">
                <a:solidFill>
                  <a:prstClr val="black"/>
                </a:solidFill>
                <a:latin typeface="Times New Roman" panose="02020603050405020304" pitchFamily="18" charset="0"/>
                <a:cs typeface="Times New Roman" panose="02020603050405020304" pitchFamily="18" charset="0"/>
              </a:rPr>
              <a:t>P </a:t>
            </a:r>
            <a:r>
              <a:rPr lang="pt-BR" sz="1400" dirty="0">
                <a:solidFill>
                  <a:prstClr val="black"/>
                </a:solidFill>
                <a:latin typeface="Times New Roman" panose="02020603050405020304" pitchFamily="18" charset="0"/>
                <a:cs typeface="Times New Roman" panose="02020603050405020304" pitchFamily="18" charset="0"/>
              </a:rPr>
              <a:t>= 0,38 híbrido × maturidade × armazenamento.</a:t>
            </a:r>
            <a:endParaRPr lang="pt-BR" sz="1400" b="1" dirty="0">
              <a:solidFill>
                <a:prstClr val="black"/>
              </a:solidFill>
              <a:latin typeface="Times New Roman" panose="02020603050405020304" pitchFamily="18" charset="0"/>
              <a:cs typeface="Times New Roman" panose="02020603050405020304" pitchFamily="18" charset="0"/>
            </a:endParaRPr>
          </a:p>
          <a:p>
            <a:pPr algn="just"/>
            <a:endParaRPr lang="pt-BR" sz="1400" b="1" dirty="0">
              <a:solidFill>
                <a:prstClr val="black"/>
              </a:solidFill>
              <a:latin typeface="Times New Roman" panose="02020603050405020304" pitchFamily="18" charset="0"/>
              <a:cs typeface="Times New Roman" panose="02020603050405020304" pitchFamily="18" charset="0"/>
            </a:endParaRPr>
          </a:p>
        </p:txBody>
      </p:sp>
      <p:sp>
        <p:nvSpPr>
          <p:cNvPr id="4" name="CaixaDeTexto 3"/>
          <p:cNvSpPr txBox="1"/>
          <p:nvPr/>
        </p:nvSpPr>
        <p:spPr>
          <a:xfrm>
            <a:off x="7668632" y="6397824"/>
            <a:ext cx="2161169" cy="307777"/>
          </a:xfrm>
          <a:prstGeom prst="rect">
            <a:avLst/>
          </a:prstGeom>
          <a:noFill/>
        </p:spPr>
        <p:txBody>
          <a:bodyPr wrap="none" rtlCol="0">
            <a:spAutoFit/>
          </a:bodyPr>
          <a:lstStyle/>
          <a:p>
            <a:pPr fontAlgn="base">
              <a:spcBef>
                <a:spcPct val="0"/>
              </a:spcBef>
              <a:spcAft>
                <a:spcPct val="0"/>
              </a:spcAft>
            </a:pPr>
            <a:r>
              <a:rPr lang="pt-BR" sz="1400" dirty="0">
                <a:solidFill>
                  <a:srgbClr val="000000"/>
                </a:solidFill>
              </a:rPr>
              <a:t>Fonte: Fernandes (2014)</a:t>
            </a:r>
          </a:p>
        </p:txBody>
      </p:sp>
    </p:spTree>
    <p:extLst>
      <p:ext uri="{BB962C8B-B14F-4D97-AF65-F5344CB8AC3E}">
        <p14:creationId xmlns:p14="http://schemas.microsoft.com/office/powerpoint/2010/main" val="21528855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B3706131-F3A3-41D7-AFFE-BC98E4EE954B}" type="slidenum">
              <a:rPr lang="pt-BR" smtClean="0">
                <a:solidFill>
                  <a:prstClr val="black">
                    <a:tint val="75000"/>
                  </a:prstClr>
                </a:solidFill>
              </a:rPr>
              <a:pPr/>
              <a:t>65</a:t>
            </a:fld>
            <a:endParaRPr lang="pt-BR">
              <a:solidFill>
                <a:prstClr val="black">
                  <a:tint val="75000"/>
                </a:prstClr>
              </a:solidFill>
            </a:endParaRPr>
          </a:p>
        </p:txBody>
      </p:sp>
      <p:pic>
        <p:nvPicPr>
          <p:cNvPr id="3" name="Imagem 2"/>
          <p:cNvPicPr>
            <a:picLocks noChangeAspect="1"/>
          </p:cNvPicPr>
          <p:nvPr/>
        </p:nvPicPr>
        <p:blipFill>
          <a:blip r:embed="rId3"/>
          <a:stretch>
            <a:fillRect/>
          </a:stretch>
        </p:blipFill>
        <p:spPr>
          <a:xfrm>
            <a:off x="733872" y="125713"/>
            <a:ext cx="9289031" cy="6456423"/>
          </a:xfrm>
          <a:prstGeom prst="rect">
            <a:avLst/>
          </a:prstGeom>
        </p:spPr>
      </p:pic>
    </p:spTree>
    <p:extLst>
      <p:ext uri="{BB962C8B-B14F-4D97-AF65-F5344CB8AC3E}">
        <p14:creationId xmlns:p14="http://schemas.microsoft.com/office/powerpoint/2010/main" val="22953838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B3706131-F3A3-41D7-AFFE-BC98E4EE954B}" type="slidenum">
              <a:rPr lang="pt-BR" smtClean="0">
                <a:solidFill>
                  <a:prstClr val="black">
                    <a:tint val="75000"/>
                  </a:prstClr>
                </a:solidFill>
              </a:rPr>
              <a:pPr/>
              <a:t>66</a:t>
            </a:fld>
            <a:endParaRPr lang="pt-BR">
              <a:solidFill>
                <a:prstClr val="black">
                  <a:tint val="75000"/>
                </a:prstClr>
              </a:solidFill>
            </a:endParaRPr>
          </a:p>
        </p:txBody>
      </p:sp>
      <p:pic>
        <p:nvPicPr>
          <p:cNvPr id="3" name="Imagem 2"/>
          <p:cNvPicPr>
            <a:picLocks noChangeAspect="1"/>
          </p:cNvPicPr>
          <p:nvPr/>
        </p:nvPicPr>
        <p:blipFill>
          <a:blip r:embed="rId2"/>
          <a:stretch>
            <a:fillRect/>
          </a:stretch>
        </p:blipFill>
        <p:spPr>
          <a:xfrm>
            <a:off x="800214" y="332657"/>
            <a:ext cx="9366705" cy="6188944"/>
          </a:xfrm>
          <a:prstGeom prst="rect">
            <a:avLst/>
          </a:prstGeom>
        </p:spPr>
      </p:pic>
    </p:spTree>
    <p:extLst>
      <p:ext uri="{BB962C8B-B14F-4D97-AF65-F5344CB8AC3E}">
        <p14:creationId xmlns:p14="http://schemas.microsoft.com/office/powerpoint/2010/main" val="21885257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bwMode="auto">
          <a:xfrm>
            <a:off x="914402" y="0"/>
            <a:ext cx="9143999" cy="8382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fontAlgn="base" hangingPunct="0">
              <a:lnSpc>
                <a:spcPct val="90000"/>
              </a:lnSpc>
              <a:spcBef>
                <a:spcPct val="50000"/>
              </a:spcBef>
              <a:spcAft>
                <a:spcPct val="0"/>
              </a:spcAft>
              <a:defRPr/>
            </a:pPr>
            <a:endParaRPr lang="en-US" sz="2400" b="1" kern="0" dirty="0">
              <a:solidFill>
                <a:srgbClr val="FFFFFF"/>
              </a:solidFill>
              <a:effectLst>
                <a:outerShdw blurRad="38100" dist="38100" dir="2700000" algn="tl">
                  <a:srgbClr val="000000">
                    <a:alpha val="43137"/>
                  </a:srgbClr>
                </a:outerShdw>
              </a:effectLst>
              <a:latin typeface="Arial"/>
              <a:cs typeface="Arial" pitchFamily="34" charset="0"/>
            </a:endParaRPr>
          </a:p>
        </p:txBody>
      </p:sp>
      <p:pic>
        <p:nvPicPr>
          <p:cNvPr id="9" name="Imagem 8" descr="logo-esalq.gif"/>
          <p:cNvPicPr>
            <a:picLocks noChangeAspect="1"/>
          </p:cNvPicPr>
          <p:nvPr/>
        </p:nvPicPr>
        <p:blipFill>
          <a:blip r:embed="rId2" cstate="print"/>
          <a:stretch>
            <a:fillRect/>
          </a:stretch>
        </p:blipFill>
        <p:spPr>
          <a:xfrm>
            <a:off x="9525000" y="137410"/>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4"/>
          <p:cNvSpPr>
            <a:spLocks noChangeArrowheads="1"/>
          </p:cNvSpPr>
          <p:nvPr/>
        </p:nvSpPr>
        <p:spPr bwMode="auto">
          <a:xfrm>
            <a:off x="1094928" y="39456"/>
            <a:ext cx="9144000" cy="707876"/>
          </a:xfrm>
          <a:prstGeom prst="rect">
            <a:avLst/>
          </a:prstGeom>
          <a:noFill/>
          <a:ln w="9525">
            <a:noFill/>
            <a:miter lim="800000"/>
            <a:headEnd/>
            <a:tailEnd/>
          </a:ln>
          <a:effectLst/>
        </p:spPr>
        <p:txBody>
          <a:bodyPr wrap="square" lIns="91430" tIns="45715" rIns="91430" bIns="45715" anchor="ctr">
            <a:spAutoFit/>
          </a:bodyPr>
          <a:lstStyle/>
          <a:p>
            <a:pPr fontAlgn="base">
              <a:spcBef>
                <a:spcPct val="0"/>
              </a:spcBef>
              <a:spcAft>
                <a:spcPct val="0"/>
              </a:spcAft>
            </a:pPr>
            <a:r>
              <a:rPr lang="en-US" sz="4000" kern="0" dirty="0">
                <a:solidFill>
                  <a:srgbClr val="000000"/>
                </a:solidFill>
                <a:latin typeface="Calibri" panose="020F0502020204030204" pitchFamily="34" charset="0"/>
                <a:cs typeface="Arial" pitchFamily="34" charset="0"/>
              </a:rPr>
              <a:t>Kernel grain fermentation - proteolysis</a:t>
            </a:r>
          </a:p>
        </p:txBody>
      </p:sp>
      <p:pic>
        <p:nvPicPr>
          <p:cNvPr id="2053" name="Picture 5"/>
          <p:cNvPicPr>
            <a:picLocks noChangeAspect="1" noChangeArrowheads="1"/>
          </p:cNvPicPr>
          <p:nvPr/>
        </p:nvPicPr>
        <p:blipFill>
          <a:blip r:embed="rId3" cstate="print"/>
          <a:srcRect/>
          <a:stretch>
            <a:fillRect/>
          </a:stretch>
        </p:blipFill>
        <p:spPr bwMode="auto">
          <a:xfrm>
            <a:off x="914400" y="864096"/>
            <a:ext cx="9144000" cy="6021288"/>
          </a:xfrm>
          <a:prstGeom prst="rect">
            <a:avLst/>
          </a:prstGeom>
          <a:noFill/>
          <a:ln w="9525">
            <a:noFill/>
            <a:miter lim="800000"/>
            <a:headEnd/>
            <a:tailEnd/>
          </a:ln>
          <a:effectLst/>
        </p:spPr>
      </p:pic>
      <p:sp>
        <p:nvSpPr>
          <p:cNvPr id="19" name="CaixaDeTexto 18"/>
          <p:cNvSpPr txBox="1"/>
          <p:nvPr/>
        </p:nvSpPr>
        <p:spPr>
          <a:xfrm>
            <a:off x="6938796" y="6228020"/>
            <a:ext cx="3084108" cy="369332"/>
          </a:xfrm>
          <a:prstGeom prst="rect">
            <a:avLst/>
          </a:prstGeom>
          <a:noFill/>
        </p:spPr>
        <p:txBody>
          <a:bodyPr wrap="square" rtlCol="0">
            <a:spAutoFit/>
          </a:bodyPr>
          <a:lstStyle/>
          <a:p>
            <a:r>
              <a:rPr lang="en-US" b="1" dirty="0" err="1">
                <a:solidFill>
                  <a:srgbClr val="000000"/>
                </a:solidFill>
                <a:latin typeface="Arial"/>
              </a:rPr>
              <a:t>Source:Junges</a:t>
            </a:r>
            <a:r>
              <a:rPr lang="en-US" b="1" dirty="0">
                <a:solidFill>
                  <a:srgbClr val="000000"/>
                </a:solidFill>
                <a:latin typeface="Arial"/>
              </a:rPr>
              <a:t> et al., 2015</a:t>
            </a:r>
          </a:p>
        </p:txBody>
      </p:sp>
      <p:sp>
        <p:nvSpPr>
          <p:cNvPr id="7" name="CaixaDeTexto 6"/>
          <p:cNvSpPr txBox="1"/>
          <p:nvPr/>
        </p:nvSpPr>
        <p:spPr>
          <a:xfrm>
            <a:off x="6484254" y="4089266"/>
            <a:ext cx="1306402" cy="707886"/>
          </a:xfrm>
          <a:prstGeom prst="rect">
            <a:avLst/>
          </a:prstGeom>
          <a:solidFill>
            <a:schemeClr val="bg1"/>
          </a:solidFill>
        </p:spPr>
        <p:txBody>
          <a:bodyPr wrap="square" rtlCol="0">
            <a:spAutoFit/>
          </a:bodyPr>
          <a:lstStyle/>
          <a:p>
            <a:pPr algn="ctr"/>
            <a:r>
              <a:rPr lang="en-US" sz="2000" b="1" dirty="0">
                <a:solidFill>
                  <a:srgbClr val="000000"/>
                </a:solidFill>
                <a:latin typeface="Calibri" panose="020F0502020204030204" pitchFamily="34" charset="0"/>
              </a:rPr>
              <a:t>Bacteria</a:t>
            </a:r>
          </a:p>
          <a:p>
            <a:pPr algn="ctr"/>
            <a:r>
              <a:rPr lang="en-US" sz="2000" b="1" dirty="0">
                <a:solidFill>
                  <a:srgbClr val="000000"/>
                </a:solidFill>
                <a:latin typeface="Calibri" panose="020F0502020204030204" pitchFamily="34" charset="0"/>
              </a:rPr>
              <a:t>60%</a:t>
            </a:r>
            <a:endParaRPr lang="pt-BR" sz="2000" b="1" dirty="0">
              <a:solidFill>
                <a:srgbClr val="000000"/>
              </a:solidFill>
              <a:latin typeface="Calibri" panose="020F0502020204030204" pitchFamily="34" charset="0"/>
            </a:endParaRPr>
          </a:p>
        </p:txBody>
      </p:sp>
      <p:sp>
        <p:nvSpPr>
          <p:cNvPr id="8" name="CaixaDeTexto 7"/>
          <p:cNvSpPr txBox="1"/>
          <p:nvPr/>
        </p:nvSpPr>
        <p:spPr>
          <a:xfrm>
            <a:off x="5918448" y="876159"/>
            <a:ext cx="2160240" cy="707886"/>
          </a:xfrm>
          <a:prstGeom prst="rect">
            <a:avLst/>
          </a:prstGeom>
          <a:solidFill>
            <a:schemeClr val="bg1"/>
          </a:solidFill>
        </p:spPr>
        <p:txBody>
          <a:bodyPr wrap="square" rtlCol="0">
            <a:spAutoFit/>
          </a:bodyPr>
          <a:lstStyle/>
          <a:p>
            <a:pPr algn="ctr"/>
            <a:r>
              <a:rPr lang="en-US" sz="2000" b="1" dirty="0">
                <a:solidFill>
                  <a:srgbClr val="000000"/>
                </a:solidFill>
                <a:latin typeface="Calibri" panose="020F0502020204030204" pitchFamily="34" charset="0"/>
              </a:rPr>
              <a:t>Fermentation </a:t>
            </a:r>
            <a:r>
              <a:rPr lang="en-US" sz="2000" b="1">
                <a:solidFill>
                  <a:srgbClr val="000000"/>
                </a:solidFill>
                <a:latin typeface="Calibri" panose="020F0502020204030204" pitchFamily="34" charset="0"/>
              </a:rPr>
              <a:t>end products, </a:t>
            </a:r>
            <a:r>
              <a:rPr lang="en-US" sz="2000" b="1" dirty="0">
                <a:solidFill>
                  <a:srgbClr val="000000"/>
                </a:solidFill>
                <a:latin typeface="Calibri" panose="020F0502020204030204" pitchFamily="34" charset="0"/>
              </a:rPr>
              <a:t>5%</a:t>
            </a:r>
            <a:endParaRPr lang="pt-BR" sz="2000" b="1" dirty="0">
              <a:solidFill>
                <a:srgbClr val="000000"/>
              </a:solidFill>
              <a:latin typeface="Calibri" panose="020F0502020204030204" pitchFamily="34" charset="0"/>
            </a:endParaRPr>
          </a:p>
        </p:txBody>
      </p:sp>
      <p:sp>
        <p:nvSpPr>
          <p:cNvPr id="11" name="CaixaDeTexto 10"/>
          <p:cNvSpPr txBox="1"/>
          <p:nvPr/>
        </p:nvSpPr>
        <p:spPr>
          <a:xfrm>
            <a:off x="3249531" y="1228690"/>
            <a:ext cx="1378410" cy="400110"/>
          </a:xfrm>
          <a:prstGeom prst="rect">
            <a:avLst/>
          </a:prstGeom>
          <a:solidFill>
            <a:schemeClr val="bg1"/>
          </a:solidFill>
        </p:spPr>
        <p:txBody>
          <a:bodyPr wrap="square" rtlCol="0">
            <a:spAutoFit/>
          </a:bodyPr>
          <a:lstStyle/>
          <a:p>
            <a:pPr algn="ctr"/>
            <a:r>
              <a:rPr lang="en-US" sz="2000" b="1">
                <a:solidFill>
                  <a:srgbClr val="000000"/>
                </a:solidFill>
                <a:latin typeface="Calibri" panose="020F0502020204030204" pitchFamily="34" charset="0"/>
              </a:rPr>
              <a:t>Fungi, </a:t>
            </a:r>
            <a:r>
              <a:rPr lang="en-US" sz="2000" b="1" dirty="0">
                <a:solidFill>
                  <a:srgbClr val="000000"/>
                </a:solidFill>
                <a:latin typeface="Calibri" panose="020F0502020204030204" pitchFamily="34" charset="0"/>
              </a:rPr>
              <a:t>5%</a:t>
            </a:r>
            <a:endParaRPr lang="pt-BR" sz="2000" b="1" dirty="0">
              <a:solidFill>
                <a:srgbClr val="000000"/>
              </a:solidFill>
              <a:latin typeface="Calibri" panose="020F0502020204030204" pitchFamily="34" charset="0"/>
            </a:endParaRPr>
          </a:p>
        </p:txBody>
      </p:sp>
      <p:sp>
        <p:nvSpPr>
          <p:cNvPr id="12" name="CaixaDeTexto 11"/>
          <p:cNvSpPr txBox="1"/>
          <p:nvPr/>
        </p:nvSpPr>
        <p:spPr>
          <a:xfrm>
            <a:off x="3038128" y="3370805"/>
            <a:ext cx="1306402" cy="1015663"/>
          </a:xfrm>
          <a:prstGeom prst="rect">
            <a:avLst/>
          </a:prstGeom>
          <a:solidFill>
            <a:schemeClr val="bg1"/>
          </a:solidFill>
        </p:spPr>
        <p:txBody>
          <a:bodyPr wrap="square" rtlCol="0">
            <a:spAutoFit/>
          </a:bodyPr>
          <a:lstStyle/>
          <a:p>
            <a:pPr algn="ctr"/>
            <a:r>
              <a:rPr lang="en-US" sz="2000" b="1">
                <a:solidFill>
                  <a:srgbClr val="000000"/>
                </a:solidFill>
                <a:latin typeface="Calibri" panose="020F0502020204030204" pitchFamily="34" charset="0"/>
              </a:rPr>
              <a:t>Grain enzymes, </a:t>
            </a:r>
            <a:r>
              <a:rPr lang="en-US" sz="2000" b="1" dirty="0">
                <a:solidFill>
                  <a:srgbClr val="000000"/>
                </a:solidFill>
                <a:latin typeface="Calibri" panose="020F0502020204030204" pitchFamily="34" charset="0"/>
              </a:rPr>
              <a:t>30%</a:t>
            </a:r>
            <a:endParaRPr lang="pt-BR" sz="20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684529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152A7AD-C145-4C39-8E65-18B07464BD1C}"/>
              </a:ext>
            </a:extLst>
          </p:cNvPr>
          <p:cNvGrpSpPr/>
          <p:nvPr/>
        </p:nvGrpSpPr>
        <p:grpSpPr>
          <a:xfrm>
            <a:off x="2" y="397"/>
            <a:ext cx="10972799" cy="838200"/>
            <a:chOff x="36004" y="626326"/>
            <a:chExt cx="9143999" cy="838200"/>
          </a:xfrm>
        </p:grpSpPr>
        <p:sp>
          <p:nvSpPr>
            <p:cNvPr id="12" name="Retângulo 5">
              <a:extLst>
                <a:ext uri="{FF2B5EF4-FFF2-40B4-BE49-F238E27FC236}">
                  <a16:creationId xmlns:a16="http://schemas.microsoft.com/office/drawing/2014/main" xmlns="" id="{E28AEFC1-F1D4-430B-81C4-617992299DF8}"/>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4" name="Imagem 8" descr="logo-esalq.gif">
              <a:extLst>
                <a:ext uri="{FF2B5EF4-FFF2-40B4-BE49-F238E27FC236}">
                  <a16:creationId xmlns:a16="http://schemas.microsoft.com/office/drawing/2014/main" xmlns="" id="{335A3C13-5154-466A-9E69-E564C00FF457}"/>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C:\Users\Joao Daniel\Downloads\QCF_USA.jpg">
              <a:extLst>
                <a:ext uri="{FF2B5EF4-FFF2-40B4-BE49-F238E27FC236}">
                  <a16:creationId xmlns:a16="http://schemas.microsoft.com/office/drawing/2014/main" xmlns="" id="{178FCE55-6C9B-4B44-8E8B-5B05C7BB744C}"/>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6" name="Retângulo 5"/>
          <p:cNvSpPr/>
          <p:nvPr/>
        </p:nvSpPr>
        <p:spPr bwMode="auto">
          <a:xfrm>
            <a:off x="-130224" y="2780928"/>
            <a:ext cx="10972799" cy="8382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hangingPunct="0">
              <a:lnSpc>
                <a:spcPct val="90000"/>
              </a:lnSpc>
              <a:spcBef>
                <a:spcPct val="50000"/>
              </a:spcBef>
              <a:defRPr/>
            </a:pPr>
            <a:r>
              <a:rPr lang="en-US" sz="3200" kern="0" dirty="0">
                <a:effectLst>
                  <a:outerShdw blurRad="38100" dist="38100" dir="2700000" algn="tl">
                    <a:srgbClr val="000000">
                      <a:alpha val="43137"/>
                    </a:srgbClr>
                  </a:outerShdw>
                </a:effectLst>
                <a:latin typeface="Calibri" panose="020F0502020204030204" pitchFamily="34" charset="0"/>
                <a:cs typeface="Arial" pitchFamily="34" charset="0"/>
              </a:rPr>
              <a:t>    </a:t>
            </a:r>
            <a:r>
              <a:rPr lang="en-US" sz="4400" kern="0" dirty="0" smtClean="0">
                <a:effectLst>
                  <a:outerShdw blurRad="38100" dist="38100" dir="2700000" algn="tl">
                    <a:srgbClr val="000000">
                      <a:alpha val="43137"/>
                    </a:srgbClr>
                  </a:outerShdw>
                </a:effectLst>
                <a:latin typeface="Calibri" panose="020F0502020204030204" pitchFamily="34" charset="0"/>
                <a:cs typeface="Arial" pitchFamily="34" charset="0"/>
              </a:rPr>
              <a:t>Microbial Profile</a:t>
            </a:r>
          </a:p>
          <a:p>
            <a:pPr algn="ctr" defTabSz="817108" eaLnBrk="0" hangingPunct="0">
              <a:lnSpc>
                <a:spcPct val="90000"/>
              </a:lnSpc>
              <a:spcBef>
                <a:spcPct val="50000"/>
              </a:spcBef>
              <a:defRPr/>
            </a:pPr>
            <a:r>
              <a:rPr lang="en-US" sz="4400" kern="0" dirty="0" smtClean="0">
                <a:effectLst>
                  <a:outerShdw blurRad="38100" dist="38100" dir="2700000" algn="tl">
                    <a:srgbClr val="000000">
                      <a:alpha val="43137"/>
                    </a:srgbClr>
                  </a:outerShdw>
                </a:effectLst>
                <a:latin typeface="Calibri" panose="020F0502020204030204" pitchFamily="34" charset="0"/>
                <a:cs typeface="Arial" pitchFamily="34" charset="0"/>
              </a:rPr>
              <a:t>Epiphytic vs added  </a:t>
            </a:r>
            <a:r>
              <a:rPr lang="en-US" sz="4400" kern="0" dirty="0" err="1" smtClean="0">
                <a:effectLst>
                  <a:outerShdw blurRad="38100" dist="38100" dir="2700000" algn="tl">
                    <a:srgbClr val="000000">
                      <a:alpha val="43137"/>
                    </a:srgbClr>
                  </a:outerShdw>
                </a:effectLst>
                <a:latin typeface="Calibri" panose="020F0502020204030204" pitchFamily="34" charset="0"/>
                <a:cs typeface="Arial" pitchFamily="34" charset="0"/>
              </a:rPr>
              <a:t>microrganisms</a:t>
            </a:r>
            <a:endParaRPr lang="en-US" sz="4400" kern="0" dirty="0" smtClean="0">
              <a:effectLst>
                <a:outerShdw blurRad="38100" dist="38100" dir="2700000" algn="tl">
                  <a:srgbClr val="000000">
                    <a:alpha val="43137"/>
                  </a:srgbClr>
                </a:outerShdw>
              </a:effectLst>
              <a:latin typeface="Calibri" panose="020F0502020204030204" pitchFamily="34" charset="0"/>
              <a:cs typeface="Arial" pitchFamily="34" charset="0"/>
            </a:endParaRPr>
          </a:p>
          <a:p>
            <a:pPr algn="ctr" defTabSz="817108" eaLnBrk="0" hangingPunct="0">
              <a:lnSpc>
                <a:spcPct val="90000"/>
              </a:lnSpc>
              <a:spcBef>
                <a:spcPct val="50000"/>
              </a:spcBef>
              <a:defRPr/>
            </a:pPr>
            <a:r>
              <a:rPr lang="en-US" sz="4400" kern="0" dirty="0" smtClean="0">
                <a:effectLst>
                  <a:outerShdw blurRad="38100" dist="38100" dir="2700000" algn="tl">
                    <a:srgbClr val="000000">
                      <a:alpha val="43137"/>
                    </a:srgbClr>
                  </a:outerShdw>
                </a:effectLst>
                <a:latin typeface="Calibri" panose="020F0502020204030204" pitchFamily="34" charset="0"/>
                <a:cs typeface="Arial" pitchFamily="34" charset="0"/>
              </a:rPr>
              <a:t>Chemical additives</a:t>
            </a:r>
            <a:endParaRPr lang="en-US" sz="4400" kern="0" dirty="0">
              <a:effectLst>
                <a:outerShdw blurRad="38100" dist="38100" dir="2700000" algn="tl">
                  <a:srgbClr val="000000">
                    <a:alpha val="43137"/>
                  </a:srgbClr>
                </a:outerShdw>
              </a:effectLst>
              <a:latin typeface="Calibri" panose="020F0502020204030204" pitchFamily="34" charset="0"/>
              <a:cs typeface="Arial" pitchFamily="34" charset="0"/>
            </a:endParaRPr>
          </a:p>
        </p:txBody>
      </p:sp>
    </p:spTree>
    <p:extLst>
      <p:ext uri="{BB962C8B-B14F-4D97-AF65-F5344CB8AC3E}">
        <p14:creationId xmlns:p14="http://schemas.microsoft.com/office/powerpoint/2010/main" val="31425159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A5D02FF-1FC7-4C91-BCC5-BBEF004BF948}"/>
              </a:ext>
            </a:extLst>
          </p:cNvPr>
          <p:cNvPicPr>
            <a:picLocks noChangeAspect="1"/>
          </p:cNvPicPr>
          <p:nvPr/>
        </p:nvPicPr>
        <p:blipFill rotWithShape="1">
          <a:blip r:embed="rId3"/>
          <a:srcRect l="25372" t="22215" r="29741" b="6351"/>
          <a:stretch/>
        </p:blipFill>
        <p:spPr>
          <a:xfrm rot="2858442">
            <a:off x="258849" y="2029532"/>
            <a:ext cx="3875648" cy="3467685"/>
          </a:xfrm>
          <a:prstGeom prst="rect">
            <a:avLst/>
          </a:prstGeom>
        </p:spPr>
      </p:pic>
      <p:grpSp>
        <p:nvGrpSpPr>
          <p:cNvPr id="8" name="Group 7">
            <a:extLst>
              <a:ext uri="{FF2B5EF4-FFF2-40B4-BE49-F238E27FC236}">
                <a16:creationId xmlns:a16="http://schemas.microsoft.com/office/drawing/2014/main" xmlns="" id="{CAF4B972-0DD0-4646-B409-C3F913DBD995}"/>
              </a:ext>
            </a:extLst>
          </p:cNvPr>
          <p:cNvGrpSpPr/>
          <p:nvPr/>
        </p:nvGrpSpPr>
        <p:grpSpPr>
          <a:xfrm>
            <a:off x="0" y="15436"/>
            <a:ext cx="10972800" cy="838200"/>
            <a:chOff x="36004" y="626326"/>
            <a:chExt cx="9143999" cy="838200"/>
          </a:xfrm>
        </p:grpSpPr>
        <p:sp>
          <p:nvSpPr>
            <p:cNvPr id="9" name="Retângulo 5">
              <a:extLst>
                <a:ext uri="{FF2B5EF4-FFF2-40B4-BE49-F238E27FC236}">
                  <a16:creationId xmlns:a16="http://schemas.microsoft.com/office/drawing/2014/main" xmlns="" id="{C7360DD5-B532-4413-BE2B-B0D0D0ADD195}"/>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0" name="Imagem 8" descr="logo-esalq.gif">
              <a:extLst>
                <a:ext uri="{FF2B5EF4-FFF2-40B4-BE49-F238E27FC236}">
                  <a16:creationId xmlns:a16="http://schemas.microsoft.com/office/drawing/2014/main" xmlns="" id="{8C69A650-8D8F-48F7-9FD6-ECC7F8BF7EBF}"/>
                </a:ext>
              </a:extLst>
            </p:cNvPr>
            <p:cNvPicPr>
              <a:picLocks noChangeAspect="1"/>
            </p:cNvPicPr>
            <p:nvPr/>
          </p:nvPicPr>
          <p:blipFill>
            <a:blip r:embed="rId4"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C:\Users\Joao Daniel\Downloads\QCF_USA.jpg">
              <a:extLst>
                <a:ext uri="{FF2B5EF4-FFF2-40B4-BE49-F238E27FC236}">
                  <a16:creationId xmlns:a16="http://schemas.microsoft.com/office/drawing/2014/main" xmlns="" id="{5302B2E6-9E26-405B-A366-3D9FC5813092}"/>
                </a:ext>
              </a:extLst>
            </p:cNvPr>
            <p:cNvPicPr>
              <a:picLocks noChangeAspect="1" noChangeArrowheads="1"/>
            </p:cNvPicPr>
            <p:nvPr/>
          </p:nvPicPr>
          <p:blipFill>
            <a:blip r:embed="rId5"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4" name="Picture 3">
            <a:extLst>
              <a:ext uri="{FF2B5EF4-FFF2-40B4-BE49-F238E27FC236}">
                <a16:creationId xmlns:a16="http://schemas.microsoft.com/office/drawing/2014/main" xmlns="" id="{62DFC8C5-3FAE-4D81-8797-C33201AABD78}"/>
              </a:ext>
            </a:extLst>
          </p:cNvPr>
          <p:cNvPicPr>
            <a:picLocks noChangeAspect="1"/>
          </p:cNvPicPr>
          <p:nvPr/>
        </p:nvPicPr>
        <p:blipFill rotWithShape="1">
          <a:blip r:embed="rId6"/>
          <a:srcRect l="6828" r="56901"/>
          <a:stretch/>
        </p:blipFill>
        <p:spPr>
          <a:xfrm>
            <a:off x="2941321" y="469646"/>
            <a:ext cx="3208432" cy="5355910"/>
          </a:xfrm>
          <a:prstGeom prst="rect">
            <a:avLst/>
          </a:prstGeom>
        </p:spPr>
      </p:pic>
      <p:sp>
        <p:nvSpPr>
          <p:cNvPr id="2" name="TextBox 1">
            <a:extLst>
              <a:ext uri="{FF2B5EF4-FFF2-40B4-BE49-F238E27FC236}">
                <a16:creationId xmlns:a16="http://schemas.microsoft.com/office/drawing/2014/main" xmlns="" id="{0FD9544A-44BA-49F1-8013-EDF0E40F4069}"/>
              </a:ext>
            </a:extLst>
          </p:cNvPr>
          <p:cNvSpPr txBox="1"/>
          <p:nvPr/>
        </p:nvSpPr>
        <p:spPr>
          <a:xfrm>
            <a:off x="1020560" y="5825556"/>
            <a:ext cx="9037841" cy="923330"/>
          </a:xfrm>
          <a:prstGeom prst="rect">
            <a:avLst/>
          </a:prstGeom>
          <a:noFill/>
        </p:spPr>
        <p:txBody>
          <a:bodyPr wrap="square" rtlCol="0">
            <a:spAutoFit/>
          </a:bodyPr>
          <a:lstStyle/>
          <a:p>
            <a:r>
              <a:rPr lang="pt-BR" b="1" dirty="0"/>
              <a:t>HMC 32% </a:t>
            </a:r>
            <a:r>
              <a:rPr lang="pt-BR" b="1" dirty="0" err="1" smtClean="0"/>
              <a:t>moisture</a:t>
            </a:r>
            <a:endParaRPr lang="pt-BR" b="1" dirty="0"/>
          </a:p>
          <a:p>
            <a:r>
              <a:rPr lang="pt-BR" b="1" dirty="0"/>
              <a:t>LB: </a:t>
            </a:r>
            <a:r>
              <a:rPr lang="en-US" i="1" dirty="0"/>
              <a:t>L. buchneri </a:t>
            </a:r>
            <a:r>
              <a:rPr lang="en-US" dirty="0"/>
              <a:t>PJB/1 at 400,000 cfu/g </a:t>
            </a:r>
            <a:endParaRPr lang="pt-BR" b="1" dirty="0"/>
          </a:p>
          <a:p>
            <a:r>
              <a:rPr lang="pt-BR" b="1" dirty="0"/>
              <a:t>BB+LP: </a:t>
            </a:r>
            <a:r>
              <a:rPr lang="en-US" i="1" dirty="0"/>
              <a:t>L. buchneri </a:t>
            </a:r>
            <a:r>
              <a:rPr lang="en-US" dirty="0"/>
              <a:t>PJB/1 and </a:t>
            </a:r>
            <a:r>
              <a:rPr lang="en-US" i="1" dirty="0"/>
              <a:t>L. plantarum </a:t>
            </a:r>
            <a:r>
              <a:rPr lang="en-US" dirty="0"/>
              <a:t>MTD-1 at 400,000 and 100,000 cfu/g</a:t>
            </a:r>
            <a:endParaRPr lang="pt-BR" b="1" dirty="0"/>
          </a:p>
        </p:txBody>
      </p:sp>
      <p:sp>
        <p:nvSpPr>
          <p:cNvPr id="5" name="Title 1">
            <a:extLst>
              <a:ext uri="{FF2B5EF4-FFF2-40B4-BE49-F238E27FC236}">
                <a16:creationId xmlns:a16="http://schemas.microsoft.com/office/drawing/2014/main" xmlns="" id="{1CBDCEC4-E29E-4D24-AF65-33F744E34BA0}"/>
              </a:ext>
            </a:extLst>
          </p:cNvPr>
          <p:cNvSpPr txBox="1">
            <a:spLocks/>
          </p:cNvSpPr>
          <p:nvPr/>
        </p:nvSpPr>
        <p:spPr>
          <a:xfrm>
            <a:off x="1388620" y="108159"/>
            <a:ext cx="8229600" cy="962342"/>
          </a:xfrm>
          <a:prstGeom prst="rect">
            <a:avLst/>
          </a:prstGeom>
        </p:spPr>
        <p:txBody>
          <a:bodyPr>
            <a:no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pt-BR" sz="2800" kern="0" dirty="0">
                <a:solidFill>
                  <a:schemeClr val="bg1"/>
                </a:solidFill>
                <a:latin typeface="Calibri" panose="020F0502020204030204" pitchFamily="34" charset="0"/>
                <a:cs typeface="Calibri" panose="020F0502020204030204" pitchFamily="34" charset="0"/>
              </a:rPr>
              <a:t>High </a:t>
            </a:r>
            <a:r>
              <a:rPr lang="pt-BR" sz="2800" kern="0" dirty="0" err="1">
                <a:solidFill>
                  <a:schemeClr val="bg1"/>
                </a:solidFill>
                <a:latin typeface="Calibri" panose="020F0502020204030204" pitchFamily="34" charset="0"/>
                <a:cs typeface="Calibri" panose="020F0502020204030204" pitchFamily="34" charset="0"/>
              </a:rPr>
              <a:t>moisture</a:t>
            </a:r>
            <a:r>
              <a:rPr lang="pt-BR" sz="2800" kern="0" dirty="0">
                <a:solidFill>
                  <a:schemeClr val="bg1"/>
                </a:solidFill>
                <a:latin typeface="Calibri" panose="020F0502020204030204" pitchFamily="34" charset="0"/>
                <a:cs typeface="Calibri" panose="020F0502020204030204" pitchFamily="34" charset="0"/>
              </a:rPr>
              <a:t> </a:t>
            </a:r>
            <a:r>
              <a:rPr lang="pt-BR" sz="2800" kern="0" dirty="0" err="1">
                <a:solidFill>
                  <a:schemeClr val="bg1"/>
                </a:solidFill>
                <a:latin typeface="Calibri" panose="020F0502020204030204" pitchFamily="34" charset="0"/>
                <a:cs typeface="Calibri" panose="020F0502020204030204" pitchFamily="34" charset="0"/>
              </a:rPr>
              <a:t>corn</a:t>
            </a:r>
            <a:r>
              <a:rPr lang="pt-BR" sz="2800" kern="0" dirty="0">
                <a:solidFill>
                  <a:schemeClr val="bg1"/>
                </a:solidFill>
                <a:latin typeface="Calibri" panose="020F0502020204030204" pitchFamily="34" charset="0"/>
                <a:cs typeface="Calibri" panose="020F0502020204030204" pitchFamily="34" charset="0"/>
              </a:rPr>
              <a:t> </a:t>
            </a:r>
            <a:r>
              <a:rPr lang="pt-BR" sz="2800" kern="0" dirty="0" err="1">
                <a:solidFill>
                  <a:schemeClr val="bg1"/>
                </a:solidFill>
                <a:latin typeface="Calibri" panose="020F0502020204030204" pitchFamily="34" charset="0"/>
                <a:cs typeface="Calibri" panose="020F0502020204030204" pitchFamily="34" charset="0"/>
              </a:rPr>
              <a:t>grain</a:t>
            </a:r>
            <a:r>
              <a:rPr lang="pt-BR" sz="2800" kern="0" dirty="0">
                <a:solidFill>
                  <a:schemeClr val="bg1"/>
                </a:solidFill>
                <a:latin typeface="Calibri" panose="020F0502020204030204" pitchFamily="34" charset="0"/>
                <a:cs typeface="Calibri" panose="020F0502020204030204" pitchFamily="34" charset="0"/>
              </a:rPr>
              <a:t> </a:t>
            </a:r>
            <a:r>
              <a:rPr lang="pt-BR" sz="2800" kern="0" dirty="0" err="1">
                <a:solidFill>
                  <a:schemeClr val="bg1"/>
                </a:solidFill>
                <a:latin typeface="Calibri" panose="020F0502020204030204" pitchFamily="34" charset="0"/>
                <a:cs typeface="Calibri" panose="020F0502020204030204" pitchFamily="34" charset="0"/>
              </a:rPr>
              <a:t>silage</a:t>
            </a:r>
            <a:r>
              <a:rPr lang="pt-BR" sz="2800" kern="0" dirty="0">
                <a:solidFill>
                  <a:schemeClr val="bg1"/>
                </a:solidFill>
                <a:latin typeface="Calibri" panose="020F0502020204030204" pitchFamily="34" charset="0"/>
                <a:cs typeface="Calibri" panose="020F0502020204030204" pitchFamily="34" charset="0"/>
              </a:rPr>
              <a:t> – </a:t>
            </a:r>
            <a:r>
              <a:rPr lang="pt-BR" sz="2800" kern="0" dirty="0" err="1">
                <a:solidFill>
                  <a:schemeClr val="bg1"/>
                </a:solidFill>
                <a:latin typeface="Calibri" panose="020F0502020204030204" pitchFamily="34" charset="0"/>
                <a:cs typeface="Calibri" panose="020F0502020204030204" pitchFamily="34" charset="0"/>
              </a:rPr>
              <a:t>Delaware</a:t>
            </a:r>
            <a:r>
              <a:rPr lang="pt-BR" sz="2800" kern="0" dirty="0">
                <a:solidFill>
                  <a:schemeClr val="bg1"/>
                </a:solidFill>
                <a:latin typeface="Calibri" panose="020F0502020204030204" pitchFamily="34" charset="0"/>
                <a:cs typeface="Calibri" panose="020F0502020204030204" pitchFamily="34" charset="0"/>
              </a:rPr>
              <a:t>, USA</a:t>
            </a:r>
          </a:p>
          <a:p>
            <a:r>
              <a:rPr lang="pt-BR" sz="3400" b="1" kern="0" dirty="0">
                <a:solidFill>
                  <a:schemeClr val="bg1">
                    <a:lumMod val="65000"/>
                  </a:schemeClr>
                </a:solidFill>
              </a:rPr>
              <a:t/>
            </a:r>
            <a:br>
              <a:rPr lang="pt-BR" sz="3400" b="1" kern="0" dirty="0">
                <a:solidFill>
                  <a:schemeClr val="bg1">
                    <a:lumMod val="65000"/>
                  </a:schemeClr>
                </a:solidFill>
              </a:rPr>
            </a:br>
            <a:endParaRPr lang="pt-BR" sz="3400" b="1" kern="0" dirty="0">
              <a:solidFill>
                <a:schemeClr val="bg1">
                  <a:lumMod val="65000"/>
                </a:schemeClr>
              </a:solidFill>
            </a:endParaRPr>
          </a:p>
        </p:txBody>
      </p:sp>
      <p:sp>
        <p:nvSpPr>
          <p:cNvPr id="6" name="TextBox 5">
            <a:extLst>
              <a:ext uri="{FF2B5EF4-FFF2-40B4-BE49-F238E27FC236}">
                <a16:creationId xmlns:a16="http://schemas.microsoft.com/office/drawing/2014/main" xmlns="" id="{202E9C8C-E193-4228-8D29-B3F91D63AEE7}"/>
              </a:ext>
            </a:extLst>
          </p:cNvPr>
          <p:cNvSpPr txBox="1"/>
          <p:nvPr/>
        </p:nvSpPr>
        <p:spPr>
          <a:xfrm>
            <a:off x="8199352" y="5811650"/>
            <a:ext cx="2430934" cy="523220"/>
          </a:xfrm>
          <a:prstGeom prst="rect">
            <a:avLst/>
          </a:prstGeom>
          <a:noFill/>
        </p:spPr>
        <p:txBody>
          <a:bodyPr wrap="square" rtlCol="0">
            <a:spAutoFit/>
          </a:bodyPr>
          <a:lstStyle/>
          <a:p>
            <a:r>
              <a:rPr lang="pt-BR" sz="1400" dirty="0"/>
              <a:t>Da Silva et al. (</a:t>
            </a:r>
            <a:r>
              <a:rPr lang="pt-BR" sz="1400" dirty="0" smtClean="0"/>
              <a:t>2018</a:t>
            </a:r>
          </a:p>
          <a:p>
            <a:r>
              <a:rPr lang="pt-BR" sz="1400" dirty="0" err="1" smtClean="0"/>
              <a:t>Delaware</a:t>
            </a:r>
            <a:r>
              <a:rPr lang="pt-BR" sz="1400" dirty="0" smtClean="0"/>
              <a:t>-LKJ </a:t>
            </a:r>
            <a:r>
              <a:rPr lang="pt-BR" sz="1400" dirty="0" err="1" smtClean="0"/>
              <a:t>silage</a:t>
            </a:r>
            <a:r>
              <a:rPr lang="pt-BR" sz="1400" dirty="0" smtClean="0"/>
              <a:t> </a:t>
            </a:r>
            <a:r>
              <a:rPr lang="pt-BR" sz="1400" dirty="0" err="1" smtClean="0"/>
              <a:t>team</a:t>
            </a:r>
            <a:endParaRPr lang="pt-BR" sz="1400" dirty="0"/>
          </a:p>
        </p:txBody>
      </p:sp>
      <p:pic>
        <p:nvPicPr>
          <p:cNvPr id="14" name="Picture 13">
            <a:extLst>
              <a:ext uri="{FF2B5EF4-FFF2-40B4-BE49-F238E27FC236}">
                <a16:creationId xmlns:a16="http://schemas.microsoft.com/office/drawing/2014/main" xmlns="" id="{5380A29C-67B6-49E3-96B4-9A13B7838528}"/>
              </a:ext>
            </a:extLst>
          </p:cNvPr>
          <p:cNvPicPr>
            <a:picLocks noChangeAspect="1"/>
          </p:cNvPicPr>
          <p:nvPr/>
        </p:nvPicPr>
        <p:blipFill rotWithShape="1">
          <a:blip r:embed="rId6"/>
          <a:srcRect l="76645"/>
          <a:stretch/>
        </p:blipFill>
        <p:spPr>
          <a:xfrm>
            <a:off x="7848260" y="515551"/>
            <a:ext cx="2084489" cy="5404085"/>
          </a:xfrm>
          <a:prstGeom prst="rect">
            <a:avLst/>
          </a:prstGeom>
        </p:spPr>
      </p:pic>
      <p:pic>
        <p:nvPicPr>
          <p:cNvPr id="15" name="Picture 14">
            <a:extLst>
              <a:ext uri="{FF2B5EF4-FFF2-40B4-BE49-F238E27FC236}">
                <a16:creationId xmlns:a16="http://schemas.microsoft.com/office/drawing/2014/main" xmlns="" id="{86CDD680-4EE7-4AB0-BC21-E937DC37C248}"/>
              </a:ext>
            </a:extLst>
          </p:cNvPr>
          <p:cNvPicPr>
            <a:picLocks noChangeAspect="1"/>
          </p:cNvPicPr>
          <p:nvPr/>
        </p:nvPicPr>
        <p:blipFill rotWithShape="1">
          <a:blip r:embed="rId6"/>
          <a:srcRect l="45499" r="31146"/>
          <a:stretch/>
        </p:blipFill>
        <p:spPr>
          <a:xfrm>
            <a:off x="5743559" y="430553"/>
            <a:ext cx="2084489" cy="5404082"/>
          </a:xfrm>
          <a:prstGeom prst="rect">
            <a:avLst/>
          </a:prstGeom>
        </p:spPr>
      </p:pic>
      <p:sp>
        <p:nvSpPr>
          <p:cNvPr id="16" name="TextBox 15">
            <a:extLst>
              <a:ext uri="{FF2B5EF4-FFF2-40B4-BE49-F238E27FC236}">
                <a16:creationId xmlns:a16="http://schemas.microsoft.com/office/drawing/2014/main" xmlns="" id="{B2F66580-395C-4548-8BBA-90119A051B20}"/>
              </a:ext>
            </a:extLst>
          </p:cNvPr>
          <p:cNvSpPr txBox="1"/>
          <p:nvPr/>
        </p:nvSpPr>
        <p:spPr>
          <a:xfrm>
            <a:off x="1040051" y="1388282"/>
            <a:ext cx="1079611" cy="369332"/>
          </a:xfrm>
          <a:prstGeom prst="rect">
            <a:avLst/>
          </a:prstGeom>
          <a:noFill/>
        </p:spPr>
        <p:txBody>
          <a:bodyPr wrap="square" rtlCol="0">
            <a:spAutoFit/>
          </a:bodyPr>
          <a:lstStyle/>
          <a:p>
            <a:r>
              <a:rPr lang="pt-BR" b="1" dirty="0"/>
              <a:t>CTR/0 d</a:t>
            </a:r>
          </a:p>
        </p:txBody>
      </p:sp>
      <p:sp>
        <p:nvSpPr>
          <p:cNvPr id="17" name="TextBox 16">
            <a:extLst>
              <a:ext uri="{FF2B5EF4-FFF2-40B4-BE49-F238E27FC236}">
                <a16:creationId xmlns:a16="http://schemas.microsoft.com/office/drawing/2014/main" xmlns="" id="{5177CE8A-46FD-4895-9857-AD07B37AB421}"/>
              </a:ext>
            </a:extLst>
          </p:cNvPr>
          <p:cNvSpPr txBox="1"/>
          <p:nvPr/>
        </p:nvSpPr>
        <p:spPr>
          <a:xfrm>
            <a:off x="4124040" y="1380089"/>
            <a:ext cx="1248214" cy="369332"/>
          </a:xfrm>
          <a:prstGeom prst="rect">
            <a:avLst/>
          </a:prstGeom>
          <a:solidFill>
            <a:schemeClr val="bg1"/>
          </a:solidFill>
        </p:spPr>
        <p:txBody>
          <a:bodyPr wrap="square" rtlCol="0">
            <a:spAutoFit/>
          </a:bodyPr>
          <a:lstStyle/>
          <a:p>
            <a:r>
              <a:rPr lang="pt-BR" b="1" dirty="0"/>
              <a:t>CTR/90 d</a:t>
            </a:r>
          </a:p>
        </p:txBody>
      </p:sp>
      <p:sp>
        <p:nvSpPr>
          <p:cNvPr id="18" name="TextBox 17">
            <a:extLst>
              <a:ext uri="{FF2B5EF4-FFF2-40B4-BE49-F238E27FC236}">
                <a16:creationId xmlns:a16="http://schemas.microsoft.com/office/drawing/2014/main" xmlns="" id="{8D8BA72D-AF78-40FE-9049-6CBDA8097FEC}"/>
              </a:ext>
            </a:extLst>
          </p:cNvPr>
          <p:cNvSpPr txBox="1"/>
          <p:nvPr/>
        </p:nvSpPr>
        <p:spPr>
          <a:xfrm>
            <a:off x="6655811" y="1438545"/>
            <a:ext cx="1248214" cy="369332"/>
          </a:xfrm>
          <a:prstGeom prst="rect">
            <a:avLst/>
          </a:prstGeom>
          <a:solidFill>
            <a:schemeClr val="bg1"/>
          </a:solidFill>
        </p:spPr>
        <p:txBody>
          <a:bodyPr wrap="square" rtlCol="0">
            <a:spAutoFit/>
          </a:bodyPr>
          <a:lstStyle/>
          <a:p>
            <a:r>
              <a:rPr lang="pt-BR" b="1" dirty="0"/>
              <a:t>LB/90 d</a:t>
            </a:r>
          </a:p>
        </p:txBody>
      </p:sp>
      <p:sp>
        <p:nvSpPr>
          <p:cNvPr id="19" name="TextBox 18">
            <a:extLst>
              <a:ext uri="{FF2B5EF4-FFF2-40B4-BE49-F238E27FC236}">
                <a16:creationId xmlns:a16="http://schemas.microsoft.com/office/drawing/2014/main" xmlns="" id="{1006F140-B3B4-4E12-BE30-AF329A8B0B0A}"/>
              </a:ext>
            </a:extLst>
          </p:cNvPr>
          <p:cNvSpPr txBox="1"/>
          <p:nvPr/>
        </p:nvSpPr>
        <p:spPr>
          <a:xfrm>
            <a:off x="8643745" y="1439919"/>
            <a:ext cx="1511163" cy="369332"/>
          </a:xfrm>
          <a:prstGeom prst="rect">
            <a:avLst/>
          </a:prstGeom>
          <a:solidFill>
            <a:schemeClr val="bg1"/>
          </a:solidFill>
        </p:spPr>
        <p:txBody>
          <a:bodyPr wrap="square" rtlCol="0">
            <a:spAutoFit/>
          </a:bodyPr>
          <a:lstStyle/>
          <a:p>
            <a:r>
              <a:rPr lang="pt-BR" b="1" dirty="0"/>
              <a:t>LB+LP/90 d</a:t>
            </a:r>
          </a:p>
        </p:txBody>
      </p:sp>
    </p:spTree>
    <p:extLst>
      <p:ext uri="{BB962C8B-B14F-4D97-AF65-F5344CB8AC3E}">
        <p14:creationId xmlns:p14="http://schemas.microsoft.com/office/powerpoint/2010/main" val="41935699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152A7AD-C145-4C39-8E65-18B07464BD1C}"/>
              </a:ext>
            </a:extLst>
          </p:cNvPr>
          <p:cNvGrpSpPr/>
          <p:nvPr/>
        </p:nvGrpSpPr>
        <p:grpSpPr>
          <a:xfrm>
            <a:off x="2" y="397"/>
            <a:ext cx="10972799" cy="838200"/>
            <a:chOff x="36004" y="626326"/>
            <a:chExt cx="9143999" cy="838200"/>
          </a:xfrm>
        </p:grpSpPr>
        <p:sp>
          <p:nvSpPr>
            <p:cNvPr id="12" name="Retângulo 5">
              <a:extLst>
                <a:ext uri="{FF2B5EF4-FFF2-40B4-BE49-F238E27FC236}">
                  <a16:creationId xmlns:a16="http://schemas.microsoft.com/office/drawing/2014/main" xmlns="" id="{E28AEFC1-F1D4-430B-81C4-617992299DF8}"/>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4" name="Imagem 8" descr="logo-esalq.gif">
              <a:extLst>
                <a:ext uri="{FF2B5EF4-FFF2-40B4-BE49-F238E27FC236}">
                  <a16:creationId xmlns:a16="http://schemas.microsoft.com/office/drawing/2014/main" xmlns="" id="{335A3C13-5154-466A-9E69-E564C00FF457}"/>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C:\Users\Joao Daniel\Downloads\QCF_USA.jpg">
              <a:extLst>
                <a:ext uri="{FF2B5EF4-FFF2-40B4-BE49-F238E27FC236}">
                  <a16:creationId xmlns:a16="http://schemas.microsoft.com/office/drawing/2014/main" xmlns="" id="{178FCE55-6C9B-4B44-8E8B-5B05C7BB744C}"/>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6" name="Retângulo 5"/>
          <p:cNvSpPr/>
          <p:nvPr/>
        </p:nvSpPr>
        <p:spPr bwMode="auto">
          <a:xfrm>
            <a:off x="-130224" y="2780928"/>
            <a:ext cx="10972799" cy="8382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hangingPunct="0">
              <a:lnSpc>
                <a:spcPct val="90000"/>
              </a:lnSpc>
              <a:spcBef>
                <a:spcPct val="50000"/>
              </a:spcBef>
              <a:defRPr/>
            </a:pPr>
            <a:r>
              <a:rPr lang="en-US" sz="3200" kern="0" dirty="0">
                <a:effectLst>
                  <a:outerShdw blurRad="38100" dist="38100" dir="2700000" algn="tl">
                    <a:srgbClr val="000000">
                      <a:alpha val="43137"/>
                    </a:srgbClr>
                  </a:outerShdw>
                </a:effectLst>
                <a:latin typeface="Calibri" panose="020F0502020204030204" pitchFamily="34" charset="0"/>
                <a:cs typeface="Arial" pitchFamily="34" charset="0"/>
              </a:rPr>
              <a:t>    </a:t>
            </a:r>
            <a:r>
              <a:rPr lang="en-US" sz="4400" kern="0" dirty="0" smtClean="0">
                <a:effectLst>
                  <a:outerShdw blurRad="38100" dist="38100" dir="2700000" algn="tl">
                    <a:srgbClr val="000000">
                      <a:alpha val="43137"/>
                    </a:srgbClr>
                  </a:outerShdw>
                </a:effectLst>
                <a:latin typeface="Calibri" panose="020F0502020204030204" pitchFamily="34" charset="0"/>
                <a:cs typeface="Arial" pitchFamily="34" charset="0"/>
              </a:rPr>
              <a:t>Grain  Moisture</a:t>
            </a:r>
            <a:endParaRPr lang="en-US" sz="4400" kern="0" dirty="0">
              <a:effectLst>
                <a:outerShdw blurRad="38100" dist="38100" dir="2700000" algn="tl">
                  <a:srgbClr val="000000">
                    <a:alpha val="43137"/>
                  </a:srgbClr>
                </a:outerShdw>
              </a:effectLst>
              <a:latin typeface="Calibri" panose="020F0502020204030204" pitchFamily="34" charset="0"/>
              <a:cs typeface="Arial" pitchFamily="34" charset="0"/>
            </a:endParaRPr>
          </a:p>
        </p:txBody>
      </p:sp>
    </p:spTree>
    <p:extLst>
      <p:ext uri="{BB962C8B-B14F-4D97-AF65-F5344CB8AC3E}">
        <p14:creationId xmlns:p14="http://schemas.microsoft.com/office/powerpoint/2010/main" val="26679830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A5E031A2-C878-4E2C-B97B-8308E6F1477E}"/>
              </a:ext>
            </a:extLst>
          </p:cNvPr>
          <p:cNvGrpSpPr/>
          <p:nvPr/>
        </p:nvGrpSpPr>
        <p:grpSpPr>
          <a:xfrm>
            <a:off x="0" y="15436"/>
            <a:ext cx="10972800" cy="838200"/>
            <a:chOff x="36004" y="626326"/>
            <a:chExt cx="9143999" cy="838200"/>
          </a:xfrm>
        </p:grpSpPr>
        <p:sp>
          <p:nvSpPr>
            <p:cNvPr id="11" name="Retângulo 5">
              <a:extLst>
                <a:ext uri="{FF2B5EF4-FFF2-40B4-BE49-F238E27FC236}">
                  <a16:creationId xmlns:a16="http://schemas.microsoft.com/office/drawing/2014/main" xmlns="" id="{49695B1F-D8DC-4EA8-B084-154DA9E5FE2A}"/>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2" name="Imagem 8" descr="logo-esalq.gif">
              <a:extLst>
                <a:ext uri="{FF2B5EF4-FFF2-40B4-BE49-F238E27FC236}">
                  <a16:creationId xmlns:a16="http://schemas.microsoft.com/office/drawing/2014/main" xmlns="" id="{2D64DEB9-472B-41E7-8C62-87053051394A}"/>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2" descr="C:\Users\Joao Daniel\Downloads\QCF_USA.jpg">
              <a:extLst>
                <a:ext uri="{FF2B5EF4-FFF2-40B4-BE49-F238E27FC236}">
                  <a16:creationId xmlns:a16="http://schemas.microsoft.com/office/drawing/2014/main" xmlns="" id="{9D16195A-DD91-4F29-B621-A767C203CFEB}"/>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aphicFrame>
        <p:nvGraphicFramePr>
          <p:cNvPr id="5" name="Chart 4">
            <a:extLst>
              <a:ext uri="{FF2B5EF4-FFF2-40B4-BE49-F238E27FC236}">
                <a16:creationId xmlns:a16="http://schemas.microsoft.com/office/drawing/2014/main" xmlns="" id="{6600D73E-6456-4E46-A1A0-8874A82A0DE3}"/>
              </a:ext>
            </a:extLst>
          </p:cNvPr>
          <p:cNvGraphicFramePr>
            <a:graphicFrameLocks/>
          </p:cNvGraphicFramePr>
          <p:nvPr>
            <p:extLst/>
          </p:nvPr>
        </p:nvGraphicFramePr>
        <p:xfrm>
          <a:off x="1958008" y="1412776"/>
          <a:ext cx="6732748" cy="4879620"/>
        </p:xfrm>
        <a:graphic>
          <a:graphicData uri="http://schemas.openxmlformats.org/drawingml/2006/chart">
            <c:chart xmlns:c="http://schemas.openxmlformats.org/drawingml/2006/chart" xmlns:r="http://schemas.openxmlformats.org/officeDocument/2006/relationships" r:id="rId4"/>
          </a:graphicData>
        </a:graphic>
      </p:graphicFrame>
      <p:sp>
        <p:nvSpPr>
          <p:cNvPr id="3" name="Title 1">
            <a:extLst>
              <a:ext uri="{FF2B5EF4-FFF2-40B4-BE49-F238E27FC236}">
                <a16:creationId xmlns:a16="http://schemas.microsoft.com/office/drawing/2014/main" xmlns="" id="{6C52D789-9435-4E03-831A-4CA286A88F70}"/>
              </a:ext>
            </a:extLst>
          </p:cNvPr>
          <p:cNvSpPr txBox="1">
            <a:spLocks/>
          </p:cNvSpPr>
          <p:nvPr/>
        </p:nvSpPr>
        <p:spPr>
          <a:xfrm>
            <a:off x="1388620" y="108159"/>
            <a:ext cx="8229600" cy="962342"/>
          </a:xfrm>
          <a:prstGeom prst="rect">
            <a:avLst/>
          </a:prstGeom>
        </p:spPr>
        <p:txBody>
          <a:bodyPr>
            <a:no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pt-BR" sz="2800" kern="0" dirty="0" smtClean="0">
                <a:solidFill>
                  <a:schemeClr val="bg1"/>
                </a:solidFill>
                <a:latin typeface="Calibri" panose="020F0502020204030204" pitchFamily="34" charset="0"/>
                <a:cs typeface="Calibri" panose="020F0502020204030204" pitchFamily="34" charset="0"/>
              </a:rPr>
              <a:t>High </a:t>
            </a:r>
            <a:r>
              <a:rPr lang="pt-BR" sz="2800" kern="0" dirty="0" err="1" smtClean="0">
                <a:solidFill>
                  <a:schemeClr val="bg1"/>
                </a:solidFill>
                <a:latin typeface="Calibri" panose="020F0502020204030204" pitchFamily="34" charset="0"/>
                <a:cs typeface="Calibri" panose="020F0502020204030204" pitchFamily="34" charset="0"/>
              </a:rPr>
              <a:t>moisture</a:t>
            </a:r>
            <a:r>
              <a:rPr lang="pt-BR" sz="2800" kern="0" dirty="0" smtClean="0">
                <a:solidFill>
                  <a:schemeClr val="bg1"/>
                </a:solidFill>
                <a:latin typeface="Calibri" panose="020F0502020204030204" pitchFamily="34" charset="0"/>
                <a:cs typeface="Calibri" panose="020F0502020204030204" pitchFamily="34" charset="0"/>
              </a:rPr>
              <a:t> </a:t>
            </a:r>
            <a:r>
              <a:rPr lang="pt-BR" sz="2800" kern="0" dirty="0" err="1" smtClean="0">
                <a:solidFill>
                  <a:schemeClr val="bg1"/>
                </a:solidFill>
                <a:latin typeface="Calibri" panose="020F0502020204030204" pitchFamily="34" charset="0"/>
                <a:cs typeface="Calibri" panose="020F0502020204030204" pitchFamily="34" charset="0"/>
              </a:rPr>
              <a:t>corn</a:t>
            </a:r>
            <a:r>
              <a:rPr lang="pt-BR" sz="2800" kern="0" dirty="0" smtClean="0">
                <a:solidFill>
                  <a:schemeClr val="bg1"/>
                </a:solidFill>
                <a:latin typeface="Calibri" panose="020F0502020204030204" pitchFamily="34" charset="0"/>
                <a:cs typeface="Calibri" panose="020F0502020204030204" pitchFamily="34" charset="0"/>
              </a:rPr>
              <a:t> </a:t>
            </a:r>
            <a:r>
              <a:rPr lang="pt-BR" sz="2800" kern="0" dirty="0" err="1" smtClean="0">
                <a:solidFill>
                  <a:schemeClr val="bg1"/>
                </a:solidFill>
                <a:latin typeface="Calibri" panose="020F0502020204030204" pitchFamily="34" charset="0"/>
                <a:cs typeface="Calibri" panose="020F0502020204030204" pitchFamily="34" charset="0"/>
              </a:rPr>
              <a:t>grain</a:t>
            </a:r>
            <a:r>
              <a:rPr lang="pt-BR" sz="2800" kern="0" dirty="0" smtClean="0">
                <a:solidFill>
                  <a:schemeClr val="bg1"/>
                </a:solidFill>
                <a:latin typeface="Calibri" panose="020F0502020204030204" pitchFamily="34" charset="0"/>
                <a:cs typeface="Calibri" panose="020F0502020204030204" pitchFamily="34" charset="0"/>
              </a:rPr>
              <a:t> </a:t>
            </a:r>
            <a:r>
              <a:rPr lang="pt-BR" sz="2800" kern="0" dirty="0" err="1" smtClean="0">
                <a:solidFill>
                  <a:schemeClr val="bg1"/>
                </a:solidFill>
                <a:latin typeface="Calibri" panose="020F0502020204030204" pitchFamily="34" charset="0"/>
                <a:cs typeface="Calibri" panose="020F0502020204030204" pitchFamily="34" charset="0"/>
              </a:rPr>
              <a:t>silage</a:t>
            </a:r>
            <a:r>
              <a:rPr lang="pt-BR" sz="2800" kern="0" dirty="0" smtClean="0">
                <a:solidFill>
                  <a:schemeClr val="bg1"/>
                </a:solidFill>
                <a:latin typeface="Calibri" panose="020F0502020204030204" pitchFamily="34" charset="0"/>
                <a:cs typeface="Calibri" panose="020F0502020204030204" pitchFamily="34" charset="0"/>
              </a:rPr>
              <a:t> – </a:t>
            </a:r>
            <a:r>
              <a:rPr lang="pt-BR" sz="2800" kern="0" dirty="0" err="1" smtClean="0">
                <a:solidFill>
                  <a:schemeClr val="bg1"/>
                </a:solidFill>
                <a:latin typeface="Calibri" panose="020F0502020204030204" pitchFamily="34" charset="0"/>
                <a:cs typeface="Calibri" panose="020F0502020204030204" pitchFamily="34" charset="0"/>
              </a:rPr>
              <a:t>Delaware</a:t>
            </a:r>
            <a:r>
              <a:rPr lang="pt-BR" sz="2800" kern="0" dirty="0" smtClean="0">
                <a:solidFill>
                  <a:schemeClr val="bg1"/>
                </a:solidFill>
                <a:latin typeface="Calibri" panose="020F0502020204030204" pitchFamily="34" charset="0"/>
                <a:cs typeface="Calibri" panose="020F0502020204030204" pitchFamily="34" charset="0"/>
              </a:rPr>
              <a:t>, USA</a:t>
            </a:r>
            <a:endParaRPr lang="pt-BR" sz="2800" kern="0" dirty="0">
              <a:solidFill>
                <a:schemeClr val="bg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7EA0AF32-1374-4D0B-9F08-611B799EBD0A}"/>
              </a:ext>
            </a:extLst>
          </p:cNvPr>
          <p:cNvSpPr txBox="1"/>
          <p:nvPr/>
        </p:nvSpPr>
        <p:spPr>
          <a:xfrm>
            <a:off x="8644591" y="6075531"/>
            <a:ext cx="1440160" cy="523220"/>
          </a:xfrm>
          <a:prstGeom prst="rect">
            <a:avLst/>
          </a:prstGeom>
          <a:noFill/>
        </p:spPr>
        <p:txBody>
          <a:bodyPr wrap="square" rtlCol="0">
            <a:spAutoFit/>
          </a:bodyPr>
          <a:lstStyle/>
          <a:p>
            <a:r>
              <a:rPr lang="pt-BR" sz="1400" dirty="0"/>
              <a:t>Da Silva </a:t>
            </a:r>
            <a:r>
              <a:rPr lang="pt-BR" sz="1400"/>
              <a:t>et al. </a:t>
            </a:r>
            <a:r>
              <a:rPr lang="pt-BR" sz="1400" dirty="0"/>
              <a:t>(2018)</a:t>
            </a:r>
          </a:p>
        </p:txBody>
      </p:sp>
    </p:spTree>
    <p:extLst>
      <p:ext uri="{BB962C8B-B14F-4D97-AF65-F5344CB8AC3E}">
        <p14:creationId xmlns:p14="http://schemas.microsoft.com/office/powerpoint/2010/main" val="3575113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625C5F19-B4D1-4E97-A6F0-B939E834B82B}"/>
              </a:ext>
            </a:extLst>
          </p:cNvPr>
          <p:cNvGrpSpPr/>
          <p:nvPr/>
        </p:nvGrpSpPr>
        <p:grpSpPr>
          <a:xfrm>
            <a:off x="2" y="15436"/>
            <a:ext cx="10972799" cy="838200"/>
            <a:chOff x="36004" y="626326"/>
            <a:chExt cx="9143999" cy="838200"/>
          </a:xfrm>
        </p:grpSpPr>
        <p:sp>
          <p:nvSpPr>
            <p:cNvPr id="15" name="Retângulo 5">
              <a:extLst>
                <a:ext uri="{FF2B5EF4-FFF2-40B4-BE49-F238E27FC236}">
                  <a16:creationId xmlns:a16="http://schemas.microsoft.com/office/drawing/2014/main" xmlns="" id="{96BCE4AE-0193-4337-AD31-49DE45EF254D}"/>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6" name="Imagem 8" descr="logo-esalq.gif">
              <a:extLst>
                <a:ext uri="{FF2B5EF4-FFF2-40B4-BE49-F238E27FC236}">
                  <a16:creationId xmlns:a16="http://schemas.microsoft.com/office/drawing/2014/main" xmlns="" id="{AD417067-6719-47C8-831C-80D2D4C3BAB6}"/>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2" descr="C:\Users\Joao Daniel\Downloads\QCF_USA.jpg">
              <a:extLst>
                <a:ext uri="{FF2B5EF4-FFF2-40B4-BE49-F238E27FC236}">
                  <a16:creationId xmlns:a16="http://schemas.microsoft.com/office/drawing/2014/main" xmlns="" id="{62E54CE0-AD67-4B83-9BC1-293C2C942BDD}"/>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 name="Content Placeholder 2"/>
          <p:cNvSpPr>
            <a:spLocks noGrp="1"/>
          </p:cNvSpPr>
          <p:nvPr>
            <p:ph idx="1"/>
          </p:nvPr>
        </p:nvSpPr>
        <p:spPr>
          <a:xfrm>
            <a:off x="566762" y="1365510"/>
            <a:ext cx="9875520" cy="1396752"/>
          </a:xfrm>
        </p:spPr>
        <p:txBody>
          <a:bodyPr>
            <a:noAutofit/>
          </a:bodyPr>
          <a:lstStyle/>
          <a:p>
            <a:r>
              <a:rPr lang="pt-BR" sz="2400" dirty="0"/>
              <a:t> </a:t>
            </a:r>
            <a:r>
              <a:rPr lang="en-US" sz="2400" dirty="0">
                <a:cs typeface="Arial" pitchFamily="34" charset="0"/>
              </a:rPr>
              <a:t>35 publications:</a:t>
            </a:r>
          </a:p>
          <a:p>
            <a:pPr lvl="1"/>
            <a:r>
              <a:rPr lang="en-US" sz="2400" dirty="0">
                <a:cs typeface="Arial" pitchFamily="34" charset="0"/>
              </a:rPr>
              <a:t>24 journal papers, 1 technical note and 10 abstracts</a:t>
            </a:r>
          </a:p>
          <a:p>
            <a:pPr lvl="1"/>
            <a:r>
              <a:rPr lang="en-US" sz="2400" dirty="0">
                <a:cs typeface="Arial" pitchFamily="34" charset="0"/>
              </a:rPr>
              <a:t> Total:  258</a:t>
            </a:r>
          </a:p>
          <a:p>
            <a:pPr marL="457200" lvl="1" indent="0">
              <a:buNone/>
            </a:pPr>
            <a:endParaRPr lang="en-US" sz="2400" dirty="0">
              <a:cs typeface="Arial" pitchFamily="34" charset="0"/>
            </a:endParaRPr>
          </a:p>
          <a:p>
            <a:pPr marL="0" indent="0">
              <a:buNone/>
            </a:pPr>
            <a:endParaRPr lang="en-US" sz="2400" dirty="0">
              <a:cs typeface="Arial" pitchFamily="34" charset="0"/>
            </a:endParaRPr>
          </a:p>
          <a:p>
            <a:pPr marL="457200" lvl="1" indent="0" algn="just">
              <a:buNone/>
            </a:pPr>
            <a:endParaRPr lang="en-US" sz="2400" dirty="0">
              <a:cs typeface="Arial" pitchFamily="34" charset="0"/>
            </a:endParaRPr>
          </a:p>
          <a:p>
            <a:pPr marL="457200" lvl="1" indent="0" algn="just">
              <a:buNone/>
            </a:pPr>
            <a:endParaRPr lang="pt-BR" sz="2400" dirty="0">
              <a:cs typeface="Arial" pitchFamily="34" charset="0"/>
            </a:endParaRPr>
          </a:p>
        </p:txBody>
      </p:sp>
      <p:sp>
        <p:nvSpPr>
          <p:cNvPr id="8" name="CaixaDeTexto 7"/>
          <p:cNvSpPr txBox="1"/>
          <p:nvPr/>
        </p:nvSpPr>
        <p:spPr>
          <a:xfrm>
            <a:off x="7308347" y="3933056"/>
            <a:ext cx="2937926" cy="369332"/>
          </a:xfrm>
          <a:prstGeom prst="rect">
            <a:avLst/>
          </a:prstGeom>
          <a:noFill/>
        </p:spPr>
        <p:txBody>
          <a:bodyPr wrap="square" rtlCol="0">
            <a:spAutoFit/>
          </a:bodyPr>
          <a:lstStyle/>
          <a:p>
            <a:r>
              <a:rPr lang="pt-BR" b="1" dirty="0"/>
              <a:t>Década </a:t>
            </a:r>
          </a:p>
        </p:txBody>
      </p:sp>
      <p:sp>
        <p:nvSpPr>
          <p:cNvPr id="10" name="Title 1"/>
          <p:cNvSpPr>
            <a:spLocks noGrp="1"/>
          </p:cNvSpPr>
          <p:nvPr>
            <p:ph type="title"/>
          </p:nvPr>
        </p:nvSpPr>
        <p:spPr>
          <a:xfrm>
            <a:off x="566762" y="137222"/>
            <a:ext cx="9875520" cy="962342"/>
          </a:xfrm>
        </p:spPr>
        <p:txBody>
          <a:bodyPr>
            <a:noAutofit/>
          </a:bodyPr>
          <a:lstStyle/>
          <a:p>
            <a:pPr marL="0" indent="0"/>
            <a:r>
              <a:rPr lang="pt-BR" sz="4000" dirty="0" err="1">
                <a:solidFill>
                  <a:schemeClr val="bg1"/>
                </a:solidFill>
                <a:latin typeface="Calibri" panose="020F0502020204030204" pitchFamily="34" charset="0"/>
                <a:cs typeface="Calibri" panose="020F0502020204030204" pitchFamily="34" charset="0"/>
              </a:rPr>
              <a:t>Additives</a:t>
            </a:r>
            <a:r>
              <a:rPr lang="pt-BR" sz="4000" dirty="0">
                <a:solidFill>
                  <a:schemeClr val="bg1"/>
                </a:solidFill>
                <a:latin typeface="Calibri" panose="020F0502020204030204" pitchFamily="34" charset="0"/>
                <a:cs typeface="Calibri" panose="020F0502020204030204" pitchFamily="34" charset="0"/>
              </a:rPr>
              <a:t> in </a:t>
            </a:r>
            <a:r>
              <a:rPr lang="pt-BR" sz="4000" dirty="0" err="1">
                <a:solidFill>
                  <a:schemeClr val="bg1"/>
                </a:solidFill>
                <a:latin typeface="Calibri" panose="020F0502020204030204" pitchFamily="34" charset="0"/>
                <a:cs typeface="Calibri" panose="020F0502020204030204" pitchFamily="34" charset="0"/>
              </a:rPr>
              <a:t>high</a:t>
            </a:r>
            <a:r>
              <a:rPr lang="pt-BR" sz="4000" dirty="0">
                <a:solidFill>
                  <a:schemeClr val="bg1"/>
                </a:solidFill>
                <a:latin typeface="Calibri" panose="020F0502020204030204" pitchFamily="34" charset="0"/>
                <a:cs typeface="Calibri" panose="020F0502020204030204" pitchFamily="34" charset="0"/>
              </a:rPr>
              <a:t> </a:t>
            </a:r>
            <a:r>
              <a:rPr lang="pt-BR" sz="4000" dirty="0" err="1">
                <a:solidFill>
                  <a:schemeClr val="bg1"/>
                </a:solidFill>
                <a:latin typeface="Calibri" panose="020F0502020204030204" pitchFamily="34" charset="0"/>
                <a:cs typeface="Calibri" panose="020F0502020204030204" pitchFamily="34" charset="0"/>
              </a:rPr>
              <a:t>moisture</a:t>
            </a:r>
            <a:r>
              <a:rPr lang="pt-BR" sz="4000" dirty="0">
                <a:solidFill>
                  <a:schemeClr val="bg1"/>
                </a:solidFill>
                <a:latin typeface="Calibri" panose="020F0502020204030204" pitchFamily="34" charset="0"/>
                <a:cs typeface="Calibri" panose="020F0502020204030204" pitchFamily="34" charset="0"/>
              </a:rPr>
              <a:t> </a:t>
            </a:r>
            <a:r>
              <a:rPr lang="pt-BR" sz="4000" dirty="0" err="1">
                <a:solidFill>
                  <a:schemeClr val="bg1"/>
                </a:solidFill>
                <a:latin typeface="Calibri" panose="020F0502020204030204" pitchFamily="34" charset="0"/>
                <a:cs typeface="Calibri" panose="020F0502020204030204" pitchFamily="34" charset="0"/>
              </a:rPr>
              <a:t>grain</a:t>
            </a:r>
            <a:r>
              <a:rPr lang="pt-BR" sz="4000" dirty="0">
                <a:solidFill>
                  <a:schemeClr val="bg1"/>
                </a:solidFill>
                <a:latin typeface="Calibri" panose="020F0502020204030204" pitchFamily="34" charset="0"/>
                <a:cs typeface="Calibri" panose="020F0502020204030204" pitchFamily="34" charset="0"/>
              </a:rPr>
              <a:t> </a:t>
            </a:r>
            <a:r>
              <a:rPr lang="pt-BR" sz="4000" dirty="0" err="1">
                <a:solidFill>
                  <a:schemeClr val="bg1"/>
                </a:solidFill>
                <a:latin typeface="Calibri" panose="020F0502020204030204" pitchFamily="34" charset="0"/>
                <a:cs typeface="Calibri" panose="020F0502020204030204" pitchFamily="34" charset="0"/>
              </a:rPr>
              <a:t>silage</a:t>
            </a:r>
            <a:r>
              <a:rPr lang="pt-BR" sz="4000" b="1" dirty="0">
                <a:solidFill>
                  <a:schemeClr val="bg1">
                    <a:lumMod val="65000"/>
                  </a:schemeClr>
                </a:solidFill>
                <a:latin typeface="Calibri" panose="020F0502020204030204" pitchFamily="34" charset="0"/>
                <a:cs typeface="Calibri" panose="020F0502020204030204" pitchFamily="34" charset="0"/>
              </a:rPr>
              <a:t/>
            </a:r>
            <a:br>
              <a:rPr lang="pt-BR" sz="4000" b="1" dirty="0">
                <a:solidFill>
                  <a:schemeClr val="bg1">
                    <a:lumMod val="65000"/>
                  </a:schemeClr>
                </a:solidFill>
                <a:latin typeface="Calibri" panose="020F0502020204030204" pitchFamily="34" charset="0"/>
                <a:cs typeface="Calibri" panose="020F0502020204030204" pitchFamily="34" charset="0"/>
              </a:rPr>
            </a:br>
            <a:endParaRPr lang="pt-BR" sz="4000" b="1" dirty="0">
              <a:solidFill>
                <a:schemeClr val="bg1">
                  <a:lumMod val="65000"/>
                </a:schemeClr>
              </a:solidFill>
              <a:latin typeface="Calibri" panose="020F0502020204030204" pitchFamily="34" charset="0"/>
              <a:cs typeface="Calibri" panose="020F0502020204030204" pitchFamily="34" charset="0"/>
            </a:endParaRPr>
          </a:p>
        </p:txBody>
      </p:sp>
      <p:graphicFrame>
        <p:nvGraphicFramePr>
          <p:cNvPr id="14" name="Gráfico 13"/>
          <p:cNvGraphicFramePr>
            <a:graphicFrameLocks/>
          </p:cNvGraphicFramePr>
          <p:nvPr>
            <p:extLst/>
          </p:nvPr>
        </p:nvGraphicFramePr>
        <p:xfrm>
          <a:off x="-1512778" y="3329608"/>
          <a:ext cx="10048339" cy="3528392"/>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angle 1">
            <a:extLst>
              <a:ext uri="{FF2B5EF4-FFF2-40B4-BE49-F238E27FC236}">
                <a16:creationId xmlns:a16="http://schemas.microsoft.com/office/drawing/2014/main" xmlns="" id="{A6A6A04D-B0D2-446E-B25C-F7E242F8FA25}"/>
              </a:ext>
            </a:extLst>
          </p:cNvPr>
          <p:cNvSpPr/>
          <p:nvPr/>
        </p:nvSpPr>
        <p:spPr>
          <a:xfrm>
            <a:off x="9013577" y="6359012"/>
            <a:ext cx="1608133" cy="369332"/>
          </a:xfrm>
          <a:prstGeom prst="rect">
            <a:avLst/>
          </a:prstGeom>
        </p:spPr>
        <p:txBody>
          <a:bodyPr wrap="none">
            <a:spAutoFit/>
          </a:bodyPr>
          <a:lstStyle/>
          <a:p>
            <a:r>
              <a:rPr lang="pt-BR" dirty="0"/>
              <a:t>Morais (2016)</a:t>
            </a:r>
          </a:p>
        </p:txBody>
      </p:sp>
    </p:spTree>
    <p:extLst>
      <p:ext uri="{BB962C8B-B14F-4D97-AF65-F5344CB8AC3E}">
        <p14:creationId xmlns:p14="http://schemas.microsoft.com/office/powerpoint/2010/main" val="19608076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E49687AD-6BF7-4647-BA7C-51E2B11EF7B2}"/>
              </a:ext>
            </a:extLst>
          </p:cNvPr>
          <p:cNvGrpSpPr/>
          <p:nvPr/>
        </p:nvGrpSpPr>
        <p:grpSpPr>
          <a:xfrm>
            <a:off x="2" y="15436"/>
            <a:ext cx="10972799" cy="838200"/>
            <a:chOff x="36004" y="626326"/>
            <a:chExt cx="9143999" cy="838200"/>
          </a:xfrm>
        </p:grpSpPr>
        <p:sp>
          <p:nvSpPr>
            <p:cNvPr id="9" name="Retângulo 5">
              <a:extLst>
                <a:ext uri="{FF2B5EF4-FFF2-40B4-BE49-F238E27FC236}">
                  <a16:creationId xmlns:a16="http://schemas.microsoft.com/office/drawing/2014/main" xmlns="" id="{04171A78-CCC5-4207-968C-70F2C6C0ED45}"/>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1" name="Imagem 8" descr="logo-esalq.gif">
              <a:extLst>
                <a:ext uri="{FF2B5EF4-FFF2-40B4-BE49-F238E27FC236}">
                  <a16:creationId xmlns:a16="http://schemas.microsoft.com/office/drawing/2014/main" xmlns="" id="{EB706775-5849-4E1E-8C55-46A2FFAB0D06}"/>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C:\Users\Joao Daniel\Downloads\QCF_USA.jpg">
              <a:extLst>
                <a:ext uri="{FF2B5EF4-FFF2-40B4-BE49-F238E27FC236}">
                  <a16:creationId xmlns:a16="http://schemas.microsoft.com/office/drawing/2014/main" xmlns="" id="{F7A37F25-DC63-4784-8A8C-F54BD525D95E}"/>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 name="Title 1"/>
          <p:cNvSpPr>
            <a:spLocks noGrp="1"/>
          </p:cNvSpPr>
          <p:nvPr>
            <p:ph type="title"/>
          </p:nvPr>
        </p:nvSpPr>
        <p:spPr>
          <a:xfrm>
            <a:off x="647462" y="-136964"/>
            <a:ext cx="9875520" cy="1143000"/>
          </a:xfrm>
        </p:spPr>
        <p:txBody>
          <a:bodyPr>
            <a:noAutofit/>
          </a:bodyPr>
          <a:lstStyle/>
          <a:p>
            <a:r>
              <a:rPr lang="en-US" sz="3200" dirty="0">
                <a:solidFill>
                  <a:schemeClr val="bg1"/>
                </a:solidFill>
                <a:cs typeface="Arial" pitchFamily="34" charset="0"/>
              </a:rPr>
              <a:t>Inoculants– meta analysis</a:t>
            </a:r>
            <a:endParaRPr lang="pt-BR" sz="3200" dirty="0">
              <a:solidFill>
                <a:schemeClr val="bg1"/>
              </a:solidFill>
              <a:cs typeface="Arial" pitchFamily="34" charset="0"/>
            </a:endParaRPr>
          </a:p>
        </p:txBody>
      </p:sp>
      <p:sp>
        <p:nvSpPr>
          <p:cNvPr id="16" name="CaixaDeTexto 15"/>
          <p:cNvSpPr txBox="1"/>
          <p:nvPr/>
        </p:nvSpPr>
        <p:spPr>
          <a:xfrm>
            <a:off x="301824" y="6021288"/>
            <a:ext cx="10369152" cy="523220"/>
          </a:xfrm>
          <a:prstGeom prst="rect">
            <a:avLst/>
          </a:prstGeom>
          <a:noFill/>
        </p:spPr>
        <p:txBody>
          <a:bodyPr wrap="square" rtlCol="0">
            <a:spAutoFit/>
          </a:bodyPr>
          <a:lstStyle/>
          <a:p>
            <a:pPr algn="just"/>
            <a:r>
              <a:rPr lang="pt-BR" sz="1400" dirty="0"/>
              <a:t>*</a:t>
            </a:r>
            <a:r>
              <a:rPr lang="pt-BR" sz="1400" i="1" dirty="0" err="1"/>
              <a:t>Propionibacterium</a:t>
            </a:r>
            <a:r>
              <a:rPr lang="pt-BR" sz="1400" i="1" dirty="0"/>
              <a:t> </a:t>
            </a:r>
            <a:r>
              <a:rPr lang="pt-BR" sz="1400" i="1" dirty="0" err="1"/>
              <a:t>acidipropionici</a:t>
            </a:r>
            <a:r>
              <a:rPr lang="pt-BR" sz="1400" dirty="0"/>
              <a:t>, </a:t>
            </a:r>
            <a:r>
              <a:rPr lang="pt-BR" sz="1400" i="1" dirty="0"/>
              <a:t>Lactobacillus </a:t>
            </a:r>
            <a:r>
              <a:rPr lang="pt-BR" sz="1400" i="1" dirty="0" err="1"/>
              <a:t>rhamnosus</a:t>
            </a:r>
            <a:r>
              <a:rPr lang="pt-BR" sz="1400" dirty="0"/>
              <a:t>, </a:t>
            </a:r>
            <a:r>
              <a:rPr lang="pt-BR" sz="1400" i="1" dirty="0"/>
              <a:t>Lactobacillus </a:t>
            </a:r>
            <a:r>
              <a:rPr lang="pt-BR" sz="1400" i="1" dirty="0" err="1"/>
              <a:t>acidophilus</a:t>
            </a:r>
            <a:r>
              <a:rPr lang="pt-BR" sz="1400" dirty="0"/>
              <a:t>, </a:t>
            </a:r>
            <a:r>
              <a:rPr lang="pt-BR" sz="1400" i="1" dirty="0"/>
              <a:t>Lactobacillus </a:t>
            </a:r>
            <a:r>
              <a:rPr lang="pt-BR" sz="1400" i="1" dirty="0" err="1"/>
              <a:t>brevis</a:t>
            </a:r>
            <a:r>
              <a:rPr lang="pt-BR" sz="1400" dirty="0"/>
              <a:t>, </a:t>
            </a:r>
            <a:r>
              <a:rPr lang="pt-BR" sz="1400" i="1" dirty="0"/>
              <a:t>Lactobacillus </a:t>
            </a:r>
            <a:r>
              <a:rPr lang="pt-BR" sz="1400" i="1" dirty="0" err="1"/>
              <a:t>bulgaricus</a:t>
            </a:r>
            <a:r>
              <a:rPr lang="pt-BR" sz="1400" i="1" dirty="0"/>
              <a:t> . </a:t>
            </a:r>
            <a:r>
              <a:rPr lang="pt-BR" sz="1400" dirty="0" err="1"/>
              <a:t>Frequency</a:t>
            </a:r>
            <a:r>
              <a:rPr lang="pt-BR" sz="1400" dirty="0"/>
              <a:t> for </a:t>
            </a:r>
            <a:r>
              <a:rPr lang="pt-BR" sz="1400" dirty="0" err="1"/>
              <a:t>all</a:t>
            </a:r>
            <a:r>
              <a:rPr lang="pt-BR" sz="1400" dirty="0"/>
              <a:t> </a:t>
            </a:r>
            <a:r>
              <a:rPr lang="pt-BR" sz="1400" dirty="0" err="1"/>
              <a:t>microrganisms</a:t>
            </a:r>
            <a:r>
              <a:rPr lang="pt-BR" sz="1400" dirty="0"/>
              <a:t> : ≤ 5%.  </a:t>
            </a:r>
          </a:p>
        </p:txBody>
      </p:sp>
      <p:graphicFrame>
        <p:nvGraphicFramePr>
          <p:cNvPr id="10" name="Gráfico 9"/>
          <p:cNvGraphicFramePr>
            <a:graphicFrameLocks/>
          </p:cNvGraphicFramePr>
          <p:nvPr>
            <p:extLst/>
          </p:nvPr>
        </p:nvGraphicFramePr>
        <p:xfrm>
          <a:off x="301824" y="1239472"/>
          <a:ext cx="10221158" cy="4709808"/>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xmlns="" id="{939C1A52-80D6-4659-A507-5BEAC86ED30F}"/>
              </a:ext>
            </a:extLst>
          </p:cNvPr>
          <p:cNvSpPr/>
          <p:nvPr/>
        </p:nvSpPr>
        <p:spPr>
          <a:xfrm>
            <a:off x="8788120" y="6431850"/>
            <a:ext cx="1608133" cy="369332"/>
          </a:xfrm>
          <a:prstGeom prst="rect">
            <a:avLst/>
          </a:prstGeom>
        </p:spPr>
        <p:txBody>
          <a:bodyPr wrap="none">
            <a:spAutoFit/>
          </a:bodyPr>
          <a:lstStyle/>
          <a:p>
            <a:r>
              <a:rPr lang="pt-BR" dirty="0"/>
              <a:t>Morais (2016)</a:t>
            </a:r>
          </a:p>
        </p:txBody>
      </p:sp>
    </p:spTree>
    <p:extLst>
      <p:ext uri="{BB962C8B-B14F-4D97-AF65-F5344CB8AC3E}">
        <p14:creationId xmlns:p14="http://schemas.microsoft.com/office/powerpoint/2010/main" val="10573451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327ABECE-6A9A-4E03-99C5-6E1863548B89}"/>
              </a:ext>
            </a:extLst>
          </p:cNvPr>
          <p:cNvGrpSpPr/>
          <p:nvPr/>
        </p:nvGrpSpPr>
        <p:grpSpPr>
          <a:xfrm>
            <a:off x="2" y="15436"/>
            <a:ext cx="10972799" cy="838200"/>
            <a:chOff x="36004" y="626326"/>
            <a:chExt cx="9143999" cy="838200"/>
          </a:xfrm>
        </p:grpSpPr>
        <p:sp>
          <p:nvSpPr>
            <p:cNvPr id="9" name="Retângulo 5">
              <a:extLst>
                <a:ext uri="{FF2B5EF4-FFF2-40B4-BE49-F238E27FC236}">
                  <a16:creationId xmlns:a16="http://schemas.microsoft.com/office/drawing/2014/main" xmlns="" id="{C0826A74-FD1D-454C-BCD0-1F3150EB75A0}"/>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1" name="Imagem 8" descr="logo-esalq.gif">
              <a:extLst>
                <a:ext uri="{FF2B5EF4-FFF2-40B4-BE49-F238E27FC236}">
                  <a16:creationId xmlns:a16="http://schemas.microsoft.com/office/drawing/2014/main" xmlns="" id="{769C8516-22B9-4251-8A88-4FC7328B54C1}"/>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descr="C:\Users\Joao Daniel\Downloads\QCF_USA.jpg">
              <a:extLst>
                <a:ext uri="{FF2B5EF4-FFF2-40B4-BE49-F238E27FC236}">
                  <a16:creationId xmlns:a16="http://schemas.microsoft.com/office/drawing/2014/main" xmlns="" id="{D3C229C9-0C2B-4EC1-BECA-32B35DFDDF95}"/>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0" name="Title 1"/>
          <p:cNvSpPr txBox="1">
            <a:spLocks/>
          </p:cNvSpPr>
          <p:nvPr/>
        </p:nvSpPr>
        <p:spPr>
          <a:xfrm>
            <a:off x="1295535" y="98218"/>
            <a:ext cx="838173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latin typeface="Calibri" panose="020F0502020204030204" pitchFamily="34" charset="0"/>
                <a:cs typeface="Calibri" panose="020F0502020204030204" pitchFamily="34" charset="0"/>
              </a:rPr>
              <a:t>Homolactic bacteria</a:t>
            </a:r>
            <a:br>
              <a:rPr lang="en-US" sz="3600" dirty="0">
                <a:solidFill>
                  <a:schemeClr val="bg1"/>
                </a:solidFill>
                <a:latin typeface="Calibri" panose="020F0502020204030204" pitchFamily="34" charset="0"/>
                <a:cs typeface="Calibri" panose="020F0502020204030204" pitchFamily="34" charset="0"/>
              </a:rPr>
            </a:br>
            <a:endParaRPr lang="pt-BR" sz="2800" dirty="0">
              <a:solidFill>
                <a:schemeClr val="bg1"/>
              </a:solidFill>
              <a:latin typeface="Calibri" panose="020F0502020204030204" pitchFamily="34" charset="0"/>
              <a:cs typeface="Calibri" panose="020F0502020204030204" pitchFamily="34" charset="0"/>
            </a:endParaRPr>
          </a:p>
        </p:txBody>
      </p:sp>
      <p:graphicFrame>
        <p:nvGraphicFramePr>
          <p:cNvPr id="13" name="Gráfico 12"/>
          <p:cNvGraphicFramePr>
            <a:graphicFrameLocks/>
          </p:cNvGraphicFramePr>
          <p:nvPr>
            <p:extLst/>
          </p:nvPr>
        </p:nvGraphicFramePr>
        <p:xfrm>
          <a:off x="2634881" y="1628800"/>
          <a:ext cx="6048672" cy="4320480"/>
        </p:xfrm>
        <a:graphic>
          <a:graphicData uri="http://schemas.openxmlformats.org/drawingml/2006/chart">
            <c:chart xmlns:c="http://schemas.openxmlformats.org/drawingml/2006/chart" xmlns:r="http://schemas.openxmlformats.org/officeDocument/2006/relationships" r:id="rId5"/>
          </a:graphicData>
        </a:graphic>
      </p:graphicFrame>
      <p:sp>
        <p:nvSpPr>
          <p:cNvPr id="17" name="Retângulo 16"/>
          <p:cNvSpPr/>
          <p:nvPr/>
        </p:nvSpPr>
        <p:spPr>
          <a:xfrm>
            <a:off x="5094458" y="6165304"/>
            <a:ext cx="978153" cy="338554"/>
          </a:xfrm>
          <a:prstGeom prst="rect">
            <a:avLst/>
          </a:prstGeom>
        </p:spPr>
        <p:txBody>
          <a:bodyPr wrap="none">
            <a:spAutoFit/>
          </a:bodyPr>
          <a:lstStyle/>
          <a:p>
            <a:pPr algn="ctr"/>
            <a:r>
              <a:rPr lang="pt-BR" sz="1600" dirty="0"/>
              <a:t>(P</a:t>
            </a:r>
            <a:r>
              <a:rPr lang="pt-BR" sz="1600"/>
              <a:t>=0.27</a:t>
            </a:r>
            <a:r>
              <a:rPr lang="pt-BR" sz="1600" dirty="0"/>
              <a:t>)</a:t>
            </a:r>
          </a:p>
        </p:txBody>
      </p:sp>
      <p:sp>
        <p:nvSpPr>
          <p:cNvPr id="19" name="Rectangle 18">
            <a:extLst>
              <a:ext uri="{FF2B5EF4-FFF2-40B4-BE49-F238E27FC236}">
                <a16:creationId xmlns:a16="http://schemas.microsoft.com/office/drawing/2014/main" xmlns="" id="{D27C45E5-A46A-4852-89F0-9C3A98E6691D}"/>
              </a:ext>
            </a:extLst>
          </p:cNvPr>
          <p:cNvSpPr/>
          <p:nvPr/>
        </p:nvSpPr>
        <p:spPr>
          <a:xfrm>
            <a:off x="86410" y="990271"/>
            <a:ext cx="2981907" cy="523220"/>
          </a:xfrm>
          <a:prstGeom prst="rect">
            <a:avLst/>
          </a:prstGeom>
        </p:spPr>
        <p:txBody>
          <a:bodyPr wrap="none">
            <a:spAutoFit/>
          </a:bodyPr>
          <a:lstStyle/>
          <a:p>
            <a:r>
              <a:rPr lang="en-US" sz="2800" b="1" dirty="0">
                <a:solidFill>
                  <a:schemeClr val="bg1">
                    <a:lumMod val="50000"/>
                  </a:schemeClr>
                </a:solidFill>
                <a:cs typeface="Arial" pitchFamily="34" charset="0"/>
              </a:rPr>
              <a:t>Aerobic stability</a:t>
            </a:r>
            <a:endParaRPr lang="pt-BR" sz="2800" dirty="0"/>
          </a:p>
        </p:txBody>
      </p:sp>
      <p:sp>
        <p:nvSpPr>
          <p:cNvPr id="14" name="Rectangle 13">
            <a:extLst>
              <a:ext uri="{FF2B5EF4-FFF2-40B4-BE49-F238E27FC236}">
                <a16:creationId xmlns:a16="http://schemas.microsoft.com/office/drawing/2014/main" xmlns="" id="{751AEB2A-9F91-4A41-A97C-28795A40B5FD}"/>
              </a:ext>
            </a:extLst>
          </p:cNvPr>
          <p:cNvSpPr/>
          <p:nvPr/>
        </p:nvSpPr>
        <p:spPr>
          <a:xfrm>
            <a:off x="8788120" y="6392669"/>
            <a:ext cx="1608133" cy="369332"/>
          </a:xfrm>
          <a:prstGeom prst="rect">
            <a:avLst/>
          </a:prstGeom>
        </p:spPr>
        <p:txBody>
          <a:bodyPr wrap="none">
            <a:spAutoFit/>
          </a:bodyPr>
          <a:lstStyle/>
          <a:p>
            <a:r>
              <a:rPr lang="pt-BR" dirty="0"/>
              <a:t>Morais (2016)</a:t>
            </a:r>
          </a:p>
        </p:txBody>
      </p:sp>
    </p:spTree>
    <p:extLst>
      <p:ext uri="{BB962C8B-B14F-4D97-AF65-F5344CB8AC3E}">
        <p14:creationId xmlns:p14="http://schemas.microsoft.com/office/powerpoint/2010/main" val="6725129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2BFE74AF-621A-49E9-9C97-7F6B08C9E2D1}"/>
              </a:ext>
            </a:extLst>
          </p:cNvPr>
          <p:cNvGrpSpPr/>
          <p:nvPr/>
        </p:nvGrpSpPr>
        <p:grpSpPr>
          <a:xfrm>
            <a:off x="2" y="15436"/>
            <a:ext cx="10972799" cy="838200"/>
            <a:chOff x="36004" y="626326"/>
            <a:chExt cx="9143999" cy="838200"/>
          </a:xfrm>
        </p:grpSpPr>
        <p:sp>
          <p:nvSpPr>
            <p:cNvPr id="13" name="Retângulo 5">
              <a:extLst>
                <a:ext uri="{FF2B5EF4-FFF2-40B4-BE49-F238E27FC236}">
                  <a16:creationId xmlns:a16="http://schemas.microsoft.com/office/drawing/2014/main" xmlns="" id="{7BD30F5F-014D-4821-B4D1-889B7D58F4A0}"/>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9" name="Imagem 8" descr="logo-esalq.gif">
              <a:extLst>
                <a:ext uri="{FF2B5EF4-FFF2-40B4-BE49-F238E27FC236}">
                  <a16:creationId xmlns:a16="http://schemas.microsoft.com/office/drawing/2014/main" xmlns="" id="{69C7444B-B7DA-419B-B68F-1B4A0CA92D1F}"/>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2" descr="C:\Users\Joao Daniel\Downloads\QCF_USA.jpg">
              <a:extLst>
                <a:ext uri="{FF2B5EF4-FFF2-40B4-BE49-F238E27FC236}">
                  <a16:creationId xmlns:a16="http://schemas.microsoft.com/office/drawing/2014/main" xmlns="" id="{BD58DAE7-9F97-4E56-B1EB-E5FDFADA88DA}"/>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7" name="Retângulo 6"/>
          <p:cNvSpPr/>
          <p:nvPr/>
        </p:nvSpPr>
        <p:spPr>
          <a:xfrm>
            <a:off x="4757755" y="6165304"/>
            <a:ext cx="1820819" cy="338554"/>
          </a:xfrm>
          <a:prstGeom prst="rect">
            <a:avLst/>
          </a:prstGeom>
        </p:spPr>
        <p:txBody>
          <a:bodyPr wrap="none">
            <a:spAutoFit/>
          </a:bodyPr>
          <a:lstStyle/>
          <a:p>
            <a:r>
              <a:rPr lang="pt-BR" sz="1600" dirty="0"/>
              <a:t>*** Differ (P</a:t>
            </a:r>
            <a:r>
              <a:rPr lang="pt-BR" sz="1600"/>
              <a:t>&lt;0.01</a:t>
            </a:r>
            <a:r>
              <a:rPr lang="pt-BR" sz="1600" dirty="0"/>
              <a:t>)</a:t>
            </a:r>
          </a:p>
        </p:txBody>
      </p:sp>
      <p:sp>
        <p:nvSpPr>
          <p:cNvPr id="11" name="CaixaDeTexto 10"/>
          <p:cNvSpPr txBox="1"/>
          <p:nvPr/>
        </p:nvSpPr>
        <p:spPr>
          <a:xfrm>
            <a:off x="8424326" y="2780928"/>
            <a:ext cx="2160240" cy="369332"/>
          </a:xfrm>
          <a:prstGeom prst="rect">
            <a:avLst/>
          </a:prstGeom>
          <a:noFill/>
        </p:spPr>
        <p:txBody>
          <a:bodyPr wrap="square" rtlCol="0">
            <a:spAutoFit/>
          </a:bodyPr>
          <a:lstStyle/>
          <a:p>
            <a:r>
              <a:rPr lang="pt-BR" dirty="0"/>
              <a:t>94</a:t>
            </a:r>
            <a:r>
              <a:rPr lang="pt-BR"/>
              <a:t>% </a:t>
            </a:r>
            <a:r>
              <a:rPr lang="pt-BR" i="1"/>
              <a:t>L. </a:t>
            </a:r>
            <a:r>
              <a:rPr lang="pt-BR" i="1" dirty="0"/>
              <a:t>buchneri</a:t>
            </a:r>
            <a:endParaRPr lang="pt-BR" dirty="0"/>
          </a:p>
        </p:txBody>
      </p:sp>
      <p:sp>
        <p:nvSpPr>
          <p:cNvPr id="12" name="Title 1"/>
          <p:cNvSpPr txBox="1">
            <a:spLocks/>
          </p:cNvSpPr>
          <p:nvPr/>
        </p:nvSpPr>
        <p:spPr>
          <a:xfrm>
            <a:off x="1338738" y="434536"/>
            <a:ext cx="838173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err="1">
                <a:solidFill>
                  <a:schemeClr val="bg1"/>
                </a:solidFill>
                <a:cs typeface="Arial" pitchFamily="34" charset="0"/>
              </a:rPr>
              <a:t>Heterolactic</a:t>
            </a:r>
            <a:r>
              <a:rPr lang="en-US" sz="4000" dirty="0">
                <a:solidFill>
                  <a:schemeClr val="bg1"/>
                </a:solidFill>
                <a:cs typeface="Arial" pitchFamily="34" charset="0"/>
              </a:rPr>
              <a:t> bacteria</a:t>
            </a:r>
            <a:br>
              <a:rPr lang="en-US" sz="4000" dirty="0">
                <a:solidFill>
                  <a:schemeClr val="bg1"/>
                </a:solidFill>
                <a:cs typeface="Arial" pitchFamily="34" charset="0"/>
              </a:rPr>
            </a:br>
            <a:r>
              <a:rPr lang="pt-BR" sz="4000" dirty="0">
                <a:solidFill>
                  <a:schemeClr val="bg1"/>
                </a:solidFill>
                <a:cs typeface="Arial" pitchFamily="34" charset="0"/>
              </a:rPr>
              <a:t/>
            </a:r>
            <a:br>
              <a:rPr lang="pt-BR" sz="4000" dirty="0">
                <a:solidFill>
                  <a:schemeClr val="bg1"/>
                </a:solidFill>
                <a:cs typeface="Arial" pitchFamily="34" charset="0"/>
              </a:rPr>
            </a:br>
            <a:endParaRPr lang="pt-BR" sz="4000" dirty="0">
              <a:solidFill>
                <a:schemeClr val="bg1"/>
              </a:solidFill>
              <a:cs typeface="Arial" pitchFamily="34" charset="0"/>
            </a:endParaRPr>
          </a:p>
        </p:txBody>
      </p:sp>
      <p:graphicFrame>
        <p:nvGraphicFramePr>
          <p:cNvPr id="17" name="Gráfico 16"/>
          <p:cNvGraphicFramePr>
            <a:graphicFrameLocks/>
          </p:cNvGraphicFramePr>
          <p:nvPr>
            <p:extLst/>
          </p:nvPr>
        </p:nvGraphicFramePr>
        <p:xfrm>
          <a:off x="1380126" y="1396364"/>
          <a:ext cx="7344816" cy="4536504"/>
        </p:xfrm>
        <a:graphic>
          <a:graphicData uri="http://schemas.openxmlformats.org/drawingml/2006/chart">
            <c:chart xmlns:c="http://schemas.openxmlformats.org/drawingml/2006/chart" xmlns:r="http://schemas.openxmlformats.org/officeDocument/2006/relationships" r:id="rId5"/>
          </a:graphicData>
        </a:graphic>
      </p:graphicFrame>
      <p:sp>
        <p:nvSpPr>
          <p:cNvPr id="18" name="CaixaDeTexto 6"/>
          <p:cNvSpPr txBox="1"/>
          <p:nvPr/>
        </p:nvSpPr>
        <p:spPr>
          <a:xfrm>
            <a:off x="5127130" y="1558235"/>
            <a:ext cx="804949"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dirty="0"/>
              <a:t>***</a:t>
            </a:r>
          </a:p>
        </p:txBody>
      </p:sp>
      <p:sp>
        <p:nvSpPr>
          <p:cNvPr id="22" name="Rectangle 21">
            <a:extLst>
              <a:ext uri="{FF2B5EF4-FFF2-40B4-BE49-F238E27FC236}">
                <a16:creationId xmlns:a16="http://schemas.microsoft.com/office/drawing/2014/main" xmlns="" id="{7904EB81-AB4E-4F61-A165-9CF7D2E5A89D}"/>
              </a:ext>
            </a:extLst>
          </p:cNvPr>
          <p:cNvSpPr/>
          <p:nvPr/>
        </p:nvSpPr>
        <p:spPr>
          <a:xfrm>
            <a:off x="86410" y="990271"/>
            <a:ext cx="2981907" cy="523220"/>
          </a:xfrm>
          <a:prstGeom prst="rect">
            <a:avLst/>
          </a:prstGeom>
        </p:spPr>
        <p:txBody>
          <a:bodyPr wrap="none">
            <a:spAutoFit/>
          </a:bodyPr>
          <a:lstStyle/>
          <a:p>
            <a:r>
              <a:rPr lang="en-US" sz="2800" b="1" dirty="0">
                <a:solidFill>
                  <a:schemeClr val="bg1">
                    <a:lumMod val="50000"/>
                  </a:schemeClr>
                </a:solidFill>
                <a:cs typeface="Arial" pitchFamily="34" charset="0"/>
              </a:rPr>
              <a:t>Aerobic stability</a:t>
            </a:r>
            <a:endParaRPr lang="pt-BR" sz="2800" dirty="0"/>
          </a:p>
        </p:txBody>
      </p:sp>
      <p:sp>
        <p:nvSpPr>
          <p:cNvPr id="14" name="Rectangle 13">
            <a:extLst>
              <a:ext uri="{FF2B5EF4-FFF2-40B4-BE49-F238E27FC236}">
                <a16:creationId xmlns:a16="http://schemas.microsoft.com/office/drawing/2014/main" xmlns="" id="{3736F7BD-7544-45CD-83DE-F0B31B92FE32}"/>
              </a:ext>
            </a:extLst>
          </p:cNvPr>
          <p:cNvSpPr/>
          <p:nvPr/>
        </p:nvSpPr>
        <p:spPr>
          <a:xfrm>
            <a:off x="9043041" y="6319192"/>
            <a:ext cx="1608133" cy="369332"/>
          </a:xfrm>
          <a:prstGeom prst="rect">
            <a:avLst/>
          </a:prstGeom>
        </p:spPr>
        <p:txBody>
          <a:bodyPr wrap="none">
            <a:spAutoFit/>
          </a:bodyPr>
          <a:lstStyle/>
          <a:p>
            <a:r>
              <a:rPr lang="pt-BR" dirty="0"/>
              <a:t>Morais (2016)</a:t>
            </a:r>
          </a:p>
        </p:txBody>
      </p:sp>
    </p:spTree>
    <p:extLst>
      <p:ext uri="{BB962C8B-B14F-4D97-AF65-F5344CB8AC3E}">
        <p14:creationId xmlns:p14="http://schemas.microsoft.com/office/powerpoint/2010/main" val="11283601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1DB4C300-98D9-4246-86E5-52FA7432F719}"/>
              </a:ext>
            </a:extLst>
          </p:cNvPr>
          <p:cNvGrpSpPr/>
          <p:nvPr/>
        </p:nvGrpSpPr>
        <p:grpSpPr>
          <a:xfrm>
            <a:off x="2" y="15436"/>
            <a:ext cx="10972799" cy="1190027"/>
            <a:chOff x="36004" y="626325"/>
            <a:chExt cx="9143999" cy="1190027"/>
          </a:xfrm>
        </p:grpSpPr>
        <p:sp>
          <p:nvSpPr>
            <p:cNvPr id="16" name="Retângulo 5">
              <a:extLst>
                <a:ext uri="{FF2B5EF4-FFF2-40B4-BE49-F238E27FC236}">
                  <a16:creationId xmlns:a16="http://schemas.microsoft.com/office/drawing/2014/main" xmlns="" id="{8EE86EDB-3F33-4410-9B2D-F0FC14D16E9E}"/>
                </a:ext>
              </a:extLst>
            </p:cNvPr>
            <p:cNvSpPr/>
            <p:nvPr/>
          </p:nvSpPr>
          <p:spPr bwMode="auto">
            <a:xfrm>
              <a:off x="36004" y="626325"/>
              <a:ext cx="9143999" cy="1190027"/>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8" name="Imagem 8" descr="logo-esalq.gif">
              <a:extLst>
                <a:ext uri="{FF2B5EF4-FFF2-40B4-BE49-F238E27FC236}">
                  <a16:creationId xmlns:a16="http://schemas.microsoft.com/office/drawing/2014/main" xmlns="" id="{EF861C32-AB1C-4F09-908A-A50A2A5F725D}"/>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2" descr="C:\Users\Joao Daniel\Downloads\QCF_USA.jpg">
              <a:extLst>
                <a:ext uri="{FF2B5EF4-FFF2-40B4-BE49-F238E27FC236}">
                  <a16:creationId xmlns:a16="http://schemas.microsoft.com/office/drawing/2014/main" xmlns="" id="{356359E3-5F04-4652-9695-11487C84CF2C}"/>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 name="Title 1"/>
          <p:cNvSpPr>
            <a:spLocks noGrp="1"/>
          </p:cNvSpPr>
          <p:nvPr>
            <p:ph type="title"/>
          </p:nvPr>
        </p:nvSpPr>
        <p:spPr>
          <a:xfrm>
            <a:off x="1511558" y="44624"/>
            <a:ext cx="8295322" cy="1143000"/>
          </a:xfrm>
          <a:noFill/>
          <a:effectLst>
            <a:outerShdw sx="61000" sy="61000" algn="tl" rotWithShape="0">
              <a:prstClr val="black"/>
            </a:outerShdw>
          </a:effectLst>
        </p:spPr>
        <p:txBody>
          <a:bodyPr>
            <a:noAutofit/>
          </a:bodyPr>
          <a:lstStyle/>
          <a:p>
            <a:r>
              <a:rPr lang="en-US" sz="3200" dirty="0">
                <a:solidFill>
                  <a:schemeClr val="bg1"/>
                </a:solidFill>
                <a:latin typeface="Calibri" panose="020F0502020204030204" pitchFamily="34" charset="0"/>
              </a:rPr>
              <a:t>Aerobic stability: </a:t>
            </a:r>
            <a:br>
              <a:rPr lang="en-US" sz="3200" dirty="0">
                <a:solidFill>
                  <a:schemeClr val="bg1"/>
                </a:solidFill>
                <a:latin typeface="Calibri" panose="020F0502020204030204" pitchFamily="34" charset="0"/>
              </a:rPr>
            </a:br>
            <a:r>
              <a:rPr lang="en-US" sz="3200" dirty="0">
                <a:solidFill>
                  <a:schemeClr val="bg1"/>
                </a:solidFill>
                <a:latin typeface="Calibri" panose="020F0502020204030204" pitchFamily="34" charset="0"/>
              </a:rPr>
              <a:t>Optimum dose of </a:t>
            </a:r>
            <a:r>
              <a:rPr lang="en-US" sz="3200" dirty="0" err="1">
                <a:solidFill>
                  <a:schemeClr val="bg1"/>
                </a:solidFill>
                <a:latin typeface="Calibri" panose="020F0502020204030204" pitchFamily="34" charset="0"/>
              </a:rPr>
              <a:t>heterolactic</a:t>
            </a:r>
            <a:r>
              <a:rPr lang="en-US" sz="3200" dirty="0">
                <a:solidFill>
                  <a:schemeClr val="bg1"/>
                </a:solidFill>
                <a:latin typeface="Calibri" panose="020F0502020204030204" pitchFamily="34" charset="0"/>
              </a:rPr>
              <a:t> bacteria</a:t>
            </a:r>
            <a:endParaRPr lang="en-US" sz="3200" dirty="0">
              <a:solidFill>
                <a:schemeClr val="bg1"/>
              </a:solidFill>
            </a:endParaRPr>
          </a:p>
        </p:txBody>
      </p:sp>
      <p:pic>
        <p:nvPicPr>
          <p:cNvPr id="4" name="Imagem 1"/>
          <p:cNvPicPr>
            <a:picLocks noGrp="1"/>
          </p:cNvPicPr>
          <p:nvPr>
            <p:ph idx="1"/>
          </p:nvPr>
        </p:nvPicPr>
        <p:blipFill>
          <a:blip r:embed="rId5" cstate="print"/>
          <a:srcRect/>
          <a:stretch>
            <a:fillRect/>
          </a:stretch>
        </p:blipFill>
        <p:spPr bwMode="auto">
          <a:xfrm>
            <a:off x="1530753" y="1556793"/>
            <a:ext cx="7911294" cy="4230141"/>
          </a:xfrm>
          <a:prstGeom prst="rect">
            <a:avLst/>
          </a:prstGeom>
          <a:noFill/>
          <a:ln w="9525">
            <a:noFill/>
            <a:miter lim="800000"/>
            <a:headEnd/>
            <a:tailEnd/>
          </a:ln>
        </p:spPr>
      </p:pic>
      <p:cxnSp>
        <p:nvCxnSpPr>
          <p:cNvPr id="1030" name="AutoShape 6"/>
          <p:cNvCxnSpPr>
            <a:cxnSpLocks noChangeShapeType="1"/>
          </p:cNvCxnSpPr>
          <p:nvPr/>
        </p:nvCxnSpPr>
        <p:spPr bwMode="auto">
          <a:xfrm>
            <a:off x="5727833" y="2852936"/>
            <a:ext cx="20416" cy="2160240"/>
          </a:xfrm>
          <a:prstGeom prst="straightConnector1">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1031" name="AutoShape 7"/>
          <p:cNvCxnSpPr>
            <a:cxnSpLocks noChangeShapeType="1"/>
          </p:cNvCxnSpPr>
          <p:nvPr/>
        </p:nvCxnSpPr>
        <p:spPr bwMode="auto">
          <a:xfrm flipH="1">
            <a:off x="2634883" y="2852936"/>
            <a:ext cx="3082742" cy="0"/>
          </a:xfrm>
          <a:prstGeom prst="straightConnector1">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cxnSp>
      <p:sp>
        <p:nvSpPr>
          <p:cNvPr id="7" name="Rectangle 6"/>
          <p:cNvSpPr/>
          <p:nvPr/>
        </p:nvSpPr>
        <p:spPr>
          <a:xfrm>
            <a:off x="733872" y="5733257"/>
            <a:ext cx="9591466" cy="584775"/>
          </a:xfrm>
          <a:prstGeom prst="rect">
            <a:avLst/>
          </a:prstGeom>
        </p:spPr>
        <p:txBody>
          <a:bodyPr wrap="square">
            <a:spAutoFit/>
          </a:bodyPr>
          <a:lstStyle/>
          <a:p>
            <a:pPr algn="just"/>
            <a:r>
              <a:rPr lang="en-US" sz="1600" dirty="0">
                <a:cs typeface="Arial" pitchFamily="34" charset="0"/>
              </a:rPr>
              <a:t>Aerobic stability </a:t>
            </a:r>
            <a:r>
              <a:rPr lang="en-US" sz="1600">
                <a:cs typeface="Arial" pitchFamily="34" charset="0"/>
              </a:rPr>
              <a:t>= 264.5 - 0.00034 </a:t>
            </a:r>
            <a:r>
              <a:rPr lang="en-US" sz="1600" dirty="0">
                <a:cs typeface="Arial" pitchFamily="34" charset="0"/>
              </a:rPr>
              <a:t>× </a:t>
            </a:r>
            <a:r>
              <a:rPr lang="en-US" sz="1600">
                <a:cs typeface="Arial" pitchFamily="34" charset="0"/>
              </a:rPr>
              <a:t>(500.000 </a:t>
            </a:r>
            <a:r>
              <a:rPr lang="en-US" sz="1600" dirty="0">
                <a:cs typeface="Arial" pitchFamily="34" charset="0"/>
              </a:rPr>
              <a:t>- application rate); if application rate is </a:t>
            </a:r>
            <a:r>
              <a:rPr lang="en-US" sz="1600">
                <a:cs typeface="Arial" pitchFamily="34" charset="0"/>
              </a:rPr>
              <a:t>≥ 500.000 </a:t>
            </a:r>
            <a:r>
              <a:rPr lang="en-US" sz="1600" dirty="0">
                <a:cs typeface="Arial" pitchFamily="34" charset="0"/>
              </a:rPr>
              <a:t>cfu/g then aerobic stability </a:t>
            </a:r>
            <a:r>
              <a:rPr lang="en-US" sz="1600">
                <a:cs typeface="Arial" pitchFamily="34" charset="0"/>
              </a:rPr>
              <a:t>= 264.5 h. </a:t>
            </a:r>
            <a:r>
              <a:rPr lang="en-US" sz="1600" i="1" dirty="0">
                <a:cs typeface="Arial" pitchFamily="34" charset="0"/>
              </a:rPr>
              <a:t>P</a:t>
            </a:r>
            <a:r>
              <a:rPr lang="en-US" sz="1600" dirty="0">
                <a:cs typeface="Arial" pitchFamily="34" charset="0"/>
              </a:rPr>
              <a:t> </a:t>
            </a:r>
            <a:r>
              <a:rPr lang="en-US" sz="1600">
                <a:cs typeface="Arial" pitchFamily="34" charset="0"/>
              </a:rPr>
              <a:t>&lt; 0.01. </a:t>
            </a:r>
            <a:r>
              <a:rPr lang="en-US" sz="1600" dirty="0">
                <a:cs typeface="Arial" pitchFamily="34" charset="0"/>
              </a:rPr>
              <a:t>R</a:t>
            </a:r>
            <a:r>
              <a:rPr lang="en-US" sz="1600" baseline="30000" dirty="0">
                <a:cs typeface="Arial" pitchFamily="34" charset="0"/>
              </a:rPr>
              <a:t>2</a:t>
            </a:r>
            <a:r>
              <a:rPr lang="en-US" sz="1600" dirty="0">
                <a:cs typeface="Arial" pitchFamily="34" charset="0"/>
              </a:rPr>
              <a:t> </a:t>
            </a:r>
            <a:r>
              <a:rPr lang="en-US" sz="1600">
                <a:cs typeface="Arial" pitchFamily="34" charset="0"/>
              </a:rPr>
              <a:t>= 0.56. </a:t>
            </a:r>
            <a:r>
              <a:rPr lang="en-US" sz="1600" dirty="0">
                <a:cs typeface="Arial" pitchFamily="34" charset="0"/>
              </a:rPr>
              <a:t>RMSE </a:t>
            </a:r>
            <a:r>
              <a:rPr lang="en-US" sz="1600">
                <a:cs typeface="Arial" pitchFamily="34" charset="0"/>
              </a:rPr>
              <a:t>= 72.78.</a:t>
            </a:r>
            <a:endParaRPr lang="pt-BR" sz="1600" dirty="0">
              <a:cs typeface="Arial" pitchFamily="34" charset="0"/>
            </a:endParaRPr>
          </a:p>
        </p:txBody>
      </p:sp>
      <p:sp>
        <p:nvSpPr>
          <p:cNvPr id="10" name="CaixaDeTexto 9"/>
          <p:cNvSpPr txBox="1"/>
          <p:nvPr/>
        </p:nvSpPr>
        <p:spPr>
          <a:xfrm>
            <a:off x="2634883" y="2420888"/>
            <a:ext cx="1382554" cy="400110"/>
          </a:xfrm>
          <a:prstGeom prst="rect">
            <a:avLst/>
          </a:prstGeom>
          <a:noFill/>
        </p:spPr>
        <p:txBody>
          <a:bodyPr wrap="square" rtlCol="0">
            <a:spAutoFit/>
          </a:bodyPr>
          <a:lstStyle/>
          <a:p>
            <a:r>
              <a:rPr lang="pt-BR" sz="2000" b="1">
                <a:solidFill>
                  <a:srgbClr val="FF0000"/>
                </a:solidFill>
              </a:rPr>
              <a:t>264.5 </a:t>
            </a:r>
            <a:r>
              <a:rPr lang="pt-BR" sz="2000" b="1" dirty="0">
                <a:solidFill>
                  <a:srgbClr val="FF0000"/>
                </a:solidFill>
              </a:rPr>
              <a:t>h</a:t>
            </a:r>
          </a:p>
        </p:txBody>
      </p:sp>
      <p:sp>
        <p:nvSpPr>
          <p:cNvPr id="17" name="CaixaDeTexto 16"/>
          <p:cNvSpPr txBox="1"/>
          <p:nvPr/>
        </p:nvSpPr>
        <p:spPr>
          <a:xfrm>
            <a:off x="5832039" y="4509120"/>
            <a:ext cx="1209734" cy="400110"/>
          </a:xfrm>
          <a:prstGeom prst="rect">
            <a:avLst/>
          </a:prstGeom>
          <a:noFill/>
        </p:spPr>
        <p:txBody>
          <a:bodyPr wrap="square" rtlCol="0">
            <a:spAutoFit/>
          </a:bodyPr>
          <a:lstStyle/>
          <a:p>
            <a:r>
              <a:rPr lang="pt-BR" sz="2000" b="1" dirty="0">
                <a:solidFill>
                  <a:srgbClr val="FF0000"/>
                </a:solidFill>
              </a:rPr>
              <a:t>5 x 10</a:t>
            </a:r>
            <a:r>
              <a:rPr lang="pt-BR" sz="2000" b="1" baseline="30000" dirty="0">
                <a:solidFill>
                  <a:srgbClr val="FF0000"/>
                </a:solidFill>
              </a:rPr>
              <a:t>5</a:t>
            </a:r>
          </a:p>
        </p:txBody>
      </p:sp>
      <p:sp>
        <p:nvSpPr>
          <p:cNvPr id="14" name="CaixaDeTexto 13"/>
          <p:cNvSpPr txBox="1"/>
          <p:nvPr/>
        </p:nvSpPr>
        <p:spPr>
          <a:xfrm>
            <a:off x="6955363" y="6300028"/>
            <a:ext cx="3700930" cy="369332"/>
          </a:xfrm>
          <a:prstGeom prst="rect">
            <a:avLst/>
          </a:prstGeom>
          <a:noFill/>
        </p:spPr>
        <p:txBody>
          <a:bodyPr wrap="square" rtlCol="0">
            <a:spAutoFit/>
          </a:bodyPr>
          <a:lstStyle/>
          <a:p>
            <a:r>
              <a:rPr lang="en-US" b="1" dirty="0"/>
              <a:t>Source: Daniel et al., 2015</a:t>
            </a:r>
          </a:p>
        </p:txBody>
      </p:sp>
    </p:spTree>
    <p:extLst>
      <p:ext uri="{BB962C8B-B14F-4D97-AF65-F5344CB8AC3E}">
        <p14:creationId xmlns:p14="http://schemas.microsoft.com/office/powerpoint/2010/main" val="208784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ox(i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EE24F428-5116-4212-AE8C-6C3ADC73183A}"/>
              </a:ext>
            </a:extLst>
          </p:cNvPr>
          <p:cNvGrpSpPr/>
          <p:nvPr/>
        </p:nvGrpSpPr>
        <p:grpSpPr>
          <a:xfrm>
            <a:off x="2" y="15436"/>
            <a:ext cx="10972799" cy="838200"/>
            <a:chOff x="36004" y="626326"/>
            <a:chExt cx="9143999" cy="838200"/>
          </a:xfrm>
        </p:grpSpPr>
        <p:sp>
          <p:nvSpPr>
            <p:cNvPr id="10" name="Retângulo 5">
              <a:extLst>
                <a:ext uri="{FF2B5EF4-FFF2-40B4-BE49-F238E27FC236}">
                  <a16:creationId xmlns:a16="http://schemas.microsoft.com/office/drawing/2014/main" xmlns="" id="{AB5367A0-41F0-49B5-9385-2619AC799B32}"/>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2" name="Imagem 8" descr="logo-esalq.gif">
              <a:extLst>
                <a:ext uri="{FF2B5EF4-FFF2-40B4-BE49-F238E27FC236}">
                  <a16:creationId xmlns:a16="http://schemas.microsoft.com/office/drawing/2014/main" xmlns="" id="{C3D10689-1161-4423-98F5-C3F4378D201B}"/>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2" descr="C:\Users\Joao Daniel\Downloads\QCF_USA.jpg">
              <a:extLst>
                <a:ext uri="{FF2B5EF4-FFF2-40B4-BE49-F238E27FC236}">
                  <a16:creationId xmlns:a16="http://schemas.microsoft.com/office/drawing/2014/main" xmlns="" id="{C77990BC-5C64-4823-A992-E2332D8AA421}"/>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6" name="Retângulo 5"/>
          <p:cNvSpPr/>
          <p:nvPr/>
        </p:nvSpPr>
        <p:spPr>
          <a:xfrm>
            <a:off x="5032238" y="6124516"/>
            <a:ext cx="922047" cy="369332"/>
          </a:xfrm>
          <a:prstGeom prst="rect">
            <a:avLst/>
          </a:prstGeom>
        </p:spPr>
        <p:txBody>
          <a:bodyPr wrap="none">
            <a:spAutoFit/>
          </a:bodyPr>
          <a:lstStyle/>
          <a:p>
            <a:r>
              <a:rPr lang="pt-BR" dirty="0"/>
              <a:t>P</a:t>
            </a:r>
            <a:r>
              <a:rPr lang="pt-BR"/>
              <a:t>=0.22</a:t>
            </a:r>
            <a:endParaRPr lang="pt-BR" dirty="0"/>
          </a:p>
        </p:txBody>
      </p:sp>
      <p:sp>
        <p:nvSpPr>
          <p:cNvPr id="11" name="CaixaDeTexto 10"/>
          <p:cNvSpPr txBox="1"/>
          <p:nvPr/>
        </p:nvSpPr>
        <p:spPr>
          <a:xfrm>
            <a:off x="8942784" y="2708920"/>
            <a:ext cx="2160240" cy="369332"/>
          </a:xfrm>
          <a:prstGeom prst="rect">
            <a:avLst/>
          </a:prstGeom>
          <a:noFill/>
        </p:spPr>
        <p:txBody>
          <a:bodyPr wrap="square" rtlCol="0">
            <a:spAutoFit/>
          </a:bodyPr>
          <a:lstStyle/>
          <a:p>
            <a:r>
              <a:rPr lang="pt-BR" dirty="0"/>
              <a:t>59</a:t>
            </a:r>
            <a:r>
              <a:rPr lang="pt-BR"/>
              <a:t>% </a:t>
            </a:r>
            <a:r>
              <a:rPr lang="pt-BR" i="1"/>
              <a:t>L. </a:t>
            </a:r>
            <a:r>
              <a:rPr lang="pt-BR" i="1" dirty="0"/>
              <a:t>buchneri</a:t>
            </a:r>
            <a:endParaRPr lang="pt-BR" dirty="0"/>
          </a:p>
        </p:txBody>
      </p:sp>
      <p:graphicFrame>
        <p:nvGraphicFramePr>
          <p:cNvPr id="14" name="Gráfico 13"/>
          <p:cNvGraphicFramePr>
            <a:graphicFrameLocks/>
          </p:cNvGraphicFramePr>
          <p:nvPr>
            <p:extLst/>
          </p:nvPr>
        </p:nvGraphicFramePr>
        <p:xfrm>
          <a:off x="2423160" y="1484784"/>
          <a:ext cx="6126480" cy="4392488"/>
        </p:xfrm>
        <a:graphic>
          <a:graphicData uri="http://schemas.openxmlformats.org/drawingml/2006/chart">
            <c:chart xmlns:c="http://schemas.openxmlformats.org/drawingml/2006/chart" xmlns:r="http://schemas.openxmlformats.org/officeDocument/2006/relationships" r:id="rId5"/>
          </a:graphicData>
        </a:graphic>
      </p:graphicFrame>
      <p:sp>
        <p:nvSpPr>
          <p:cNvPr id="19" name="Title 1"/>
          <p:cNvSpPr txBox="1">
            <a:spLocks/>
          </p:cNvSpPr>
          <p:nvPr/>
        </p:nvSpPr>
        <p:spPr>
          <a:xfrm>
            <a:off x="1337854" y="94540"/>
            <a:ext cx="838173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latin typeface="Calibri" panose="020F0502020204030204" pitchFamily="34" charset="0"/>
                <a:cs typeface="Calibri" panose="020F0502020204030204" pitchFamily="34" charset="0"/>
              </a:rPr>
              <a:t>Combo of microorganisms</a:t>
            </a:r>
            <a:r>
              <a:rPr lang="pt-BR" sz="4000" dirty="0">
                <a:solidFill>
                  <a:schemeClr val="bg1"/>
                </a:solidFill>
                <a:latin typeface="Calibri" panose="020F0502020204030204" pitchFamily="34" charset="0"/>
                <a:cs typeface="Calibri" panose="020F0502020204030204" pitchFamily="34" charset="0"/>
              </a:rPr>
              <a:t/>
            </a:r>
            <a:br>
              <a:rPr lang="pt-BR" sz="4000" dirty="0">
                <a:solidFill>
                  <a:schemeClr val="bg1"/>
                </a:solidFill>
                <a:latin typeface="Calibri" panose="020F0502020204030204" pitchFamily="34" charset="0"/>
                <a:cs typeface="Calibri" panose="020F0502020204030204" pitchFamily="34" charset="0"/>
              </a:rPr>
            </a:br>
            <a:endParaRPr lang="pt-BR" sz="4000" dirty="0">
              <a:solidFill>
                <a:schemeClr val="bg1"/>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xmlns="" id="{56B14750-AA07-40A5-B74C-A7669995656F}"/>
              </a:ext>
            </a:extLst>
          </p:cNvPr>
          <p:cNvSpPr/>
          <p:nvPr/>
        </p:nvSpPr>
        <p:spPr>
          <a:xfrm>
            <a:off x="86410" y="990271"/>
            <a:ext cx="2981907" cy="523220"/>
          </a:xfrm>
          <a:prstGeom prst="rect">
            <a:avLst/>
          </a:prstGeom>
        </p:spPr>
        <p:txBody>
          <a:bodyPr wrap="none">
            <a:spAutoFit/>
          </a:bodyPr>
          <a:lstStyle/>
          <a:p>
            <a:r>
              <a:rPr lang="en-US" sz="2800" b="1" dirty="0">
                <a:solidFill>
                  <a:schemeClr val="bg1">
                    <a:lumMod val="50000"/>
                  </a:schemeClr>
                </a:solidFill>
                <a:cs typeface="Arial" pitchFamily="34" charset="0"/>
              </a:rPr>
              <a:t>Aerobic stability</a:t>
            </a:r>
            <a:endParaRPr lang="pt-BR" sz="2800" dirty="0"/>
          </a:p>
        </p:txBody>
      </p:sp>
      <p:sp>
        <p:nvSpPr>
          <p:cNvPr id="15" name="Rectangle 14">
            <a:extLst>
              <a:ext uri="{FF2B5EF4-FFF2-40B4-BE49-F238E27FC236}">
                <a16:creationId xmlns:a16="http://schemas.microsoft.com/office/drawing/2014/main" xmlns="" id="{B3C28BA4-8ED4-4CCE-A737-57ED053D177C}"/>
              </a:ext>
            </a:extLst>
          </p:cNvPr>
          <p:cNvSpPr/>
          <p:nvPr/>
        </p:nvSpPr>
        <p:spPr>
          <a:xfrm>
            <a:off x="8942784" y="6442198"/>
            <a:ext cx="1608133" cy="369332"/>
          </a:xfrm>
          <a:prstGeom prst="rect">
            <a:avLst/>
          </a:prstGeom>
        </p:spPr>
        <p:txBody>
          <a:bodyPr wrap="none">
            <a:spAutoFit/>
          </a:bodyPr>
          <a:lstStyle/>
          <a:p>
            <a:r>
              <a:rPr lang="pt-BR" dirty="0"/>
              <a:t>Morais (2016)</a:t>
            </a:r>
          </a:p>
        </p:txBody>
      </p:sp>
    </p:spTree>
    <p:extLst>
      <p:ext uri="{BB962C8B-B14F-4D97-AF65-F5344CB8AC3E}">
        <p14:creationId xmlns:p14="http://schemas.microsoft.com/office/powerpoint/2010/main" val="32235790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A83F7964-03D4-44C5-9737-0BFB33FC48AD}"/>
              </a:ext>
            </a:extLst>
          </p:cNvPr>
          <p:cNvGrpSpPr/>
          <p:nvPr/>
        </p:nvGrpSpPr>
        <p:grpSpPr>
          <a:xfrm>
            <a:off x="0" y="15436"/>
            <a:ext cx="10972800" cy="838200"/>
            <a:chOff x="36004" y="626326"/>
            <a:chExt cx="9143999" cy="838200"/>
          </a:xfrm>
        </p:grpSpPr>
        <p:sp>
          <p:nvSpPr>
            <p:cNvPr id="18" name="Retângulo 5">
              <a:extLst>
                <a:ext uri="{FF2B5EF4-FFF2-40B4-BE49-F238E27FC236}">
                  <a16:creationId xmlns:a16="http://schemas.microsoft.com/office/drawing/2014/main" xmlns="" id="{68A0F08C-B48F-4A55-AC75-B743D30418AA}"/>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9" name="Imagem 8" descr="logo-esalq.gif">
              <a:extLst>
                <a:ext uri="{FF2B5EF4-FFF2-40B4-BE49-F238E27FC236}">
                  <a16:creationId xmlns:a16="http://schemas.microsoft.com/office/drawing/2014/main" xmlns="" id="{789BE88C-B3DE-404E-8C99-1AA0304C629F}"/>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2" descr="C:\Users\Joao Daniel\Downloads\QCF_USA.jpg">
              <a:extLst>
                <a:ext uri="{FF2B5EF4-FFF2-40B4-BE49-F238E27FC236}">
                  <a16:creationId xmlns:a16="http://schemas.microsoft.com/office/drawing/2014/main" xmlns="" id="{73860E50-D695-415C-8878-9579035EDAF8}"/>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12" name="Group 11">
            <a:extLst>
              <a:ext uri="{FF2B5EF4-FFF2-40B4-BE49-F238E27FC236}">
                <a16:creationId xmlns:a16="http://schemas.microsoft.com/office/drawing/2014/main" xmlns="" id="{D3196E74-0ADC-4669-B39C-584294C35F6D}"/>
              </a:ext>
            </a:extLst>
          </p:cNvPr>
          <p:cNvGrpSpPr/>
          <p:nvPr/>
        </p:nvGrpSpPr>
        <p:grpSpPr>
          <a:xfrm>
            <a:off x="2462065" y="1196677"/>
            <a:ext cx="6546165" cy="4618077"/>
            <a:chOff x="645690" y="764704"/>
            <a:chExt cx="6134457" cy="4122410"/>
          </a:xfrm>
        </p:grpSpPr>
        <p:grpSp>
          <p:nvGrpSpPr>
            <p:cNvPr id="8" name="Group 7">
              <a:extLst>
                <a:ext uri="{FF2B5EF4-FFF2-40B4-BE49-F238E27FC236}">
                  <a16:creationId xmlns:a16="http://schemas.microsoft.com/office/drawing/2014/main" xmlns="" id="{F53AFF0E-261F-4933-88D7-E55133817D56}"/>
                </a:ext>
              </a:extLst>
            </p:cNvPr>
            <p:cNvGrpSpPr/>
            <p:nvPr/>
          </p:nvGrpSpPr>
          <p:grpSpPr>
            <a:xfrm>
              <a:off x="645690" y="764704"/>
              <a:ext cx="6134457" cy="3600400"/>
              <a:chOff x="645690" y="764704"/>
              <a:chExt cx="6134457" cy="3600400"/>
            </a:xfrm>
          </p:grpSpPr>
          <p:pic>
            <p:nvPicPr>
              <p:cNvPr id="4" name="Picture 3">
                <a:extLst>
                  <a:ext uri="{FF2B5EF4-FFF2-40B4-BE49-F238E27FC236}">
                    <a16:creationId xmlns:a16="http://schemas.microsoft.com/office/drawing/2014/main" xmlns="" id="{1BCFD8B2-9649-4004-9637-FE8850D9B0BB}"/>
                  </a:ext>
                </a:extLst>
              </p:cNvPr>
              <p:cNvPicPr>
                <a:picLocks noChangeAspect="1"/>
              </p:cNvPicPr>
              <p:nvPr/>
            </p:nvPicPr>
            <p:blipFill rotWithShape="1">
              <a:blip r:embed="rId5"/>
              <a:srcRect l="72881" b="40924"/>
              <a:stretch/>
            </p:blipFill>
            <p:spPr>
              <a:xfrm>
                <a:off x="4646495" y="794890"/>
                <a:ext cx="2133652" cy="2850134"/>
              </a:xfrm>
              <a:prstGeom prst="rect">
                <a:avLst/>
              </a:prstGeom>
            </p:spPr>
          </p:pic>
          <p:pic>
            <p:nvPicPr>
              <p:cNvPr id="5" name="Picture 4">
                <a:extLst>
                  <a:ext uri="{FF2B5EF4-FFF2-40B4-BE49-F238E27FC236}">
                    <a16:creationId xmlns:a16="http://schemas.microsoft.com/office/drawing/2014/main" xmlns="" id="{5C268A82-F88D-4E0B-8AF9-CB091F9BEE97}"/>
                  </a:ext>
                </a:extLst>
              </p:cNvPr>
              <p:cNvPicPr>
                <a:picLocks noChangeAspect="1"/>
              </p:cNvPicPr>
              <p:nvPr/>
            </p:nvPicPr>
            <p:blipFill rotWithShape="1">
              <a:blip r:embed="rId5"/>
              <a:srcRect r="61994" b="25373"/>
              <a:stretch/>
            </p:blipFill>
            <p:spPr>
              <a:xfrm>
                <a:off x="645690" y="764704"/>
                <a:ext cx="2990206" cy="3600400"/>
              </a:xfrm>
              <a:prstGeom prst="rect">
                <a:avLst/>
              </a:prstGeom>
            </p:spPr>
          </p:pic>
          <p:pic>
            <p:nvPicPr>
              <p:cNvPr id="7" name="Picture 6">
                <a:extLst>
                  <a:ext uri="{FF2B5EF4-FFF2-40B4-BE49-F238E27FC236}">
                    <a16:creationId xmlns:a16="http://schemas.microsoft.com/office/drawing/2014/main" xmlns="" id="{180A1950-87EB-4A71-8C6F-325035648EA1}"/>
                  </a:ext>
                </a:extLst>
              </p:cNvPr>
              <p:cNvPicPr>
                <a:picLocks noChangeAspect="1"/>
              </p:cNvPicPr>
              <p:nvPr/>
            </p:nvPicPr>
            <p:blipFill rotWithShape="1">
              <a:blip r:embed="rId5"/>
              <a:srcRect l="49422" r="39595" b="25373"/>
              <a:stretch/>
            </p:blipFill>
            <p:spPr>
              <a:xfrm>
                <a:off x="3635896" y="764704"/>
                <a:ext cx="864096" cy="3600400"/>
              </a:xfrm>
              <a:prstGeom prst="rect">
                <a:avLst/>
              </a:prstGeom>
            </p:spPr>
          </p:pic>
        </p:grpSp>
        <p:sp>
          <p:nvSpPr>
            <p:cNvPr id="9" name="TextBox 8">
              <a:extLst>
                <a:ext uri="{FF2B5EF4-FFF2-40B4-BE49-F238E27FC236}">
                  <a16:creationId xmlns:a16="http://schemas.microsoft.com/office/drawing/2014/main" xmlns="" id="{77C21FB1-4270-4DC4-BB0D-52CF92CEF7A7}"/>
                </a:ext>
              </a:extLst>
            </p:cNvPr>
            <p:cNvSpPr txBox="1"/>
            <p:nvPr/>
          </p:nvSpPr>
          <p:spPr>
            <a:xfrm>
              <a:off x="2029188" y="4365104"/>
              <a:ext cx="720080" cy="522010"/>
            </a:xfrm>
            <a:prstGeom prst="rect">
              <a:avLst/>
            </a:prstGeom>
            <a:noFill/>
          </p:spPr>
          <p:txBody>
            <a:bodyPr wrap="square" rtlCol="0">
              <a:spAutoFit/>
            </a:bodyPr>
            <a:lstStyle/>
            <a:p>
              <a:pPr algn="ctr"/>
              <a:r>
                <a:rPr lang="pt-BR" sz="1600" dirty="0"/>
                <a:t>CTRL 0d</a:t>
              </a:r>
            </a:p>
          </p:txBody>
        </p:sp>
        <p:sp>
          <p:nvSpPr>
            <p:cNvPr id="10" name="TextBox 9">
              <a:extLst>
                <a:ext uri="{FF2B5EF4-FFF2-40B4-BE49-F238E27FC236}">
                  <a16:creationId xmlns:a16="http://schemas.microsoft.com/office/drawing/2014/main" xmlns="" id="{158BA9C5-3028-489F-A92D-03AF21087178}"/>
                </a:ext>
              </a:extLst>
            </p:cNvPr>
            <p:cNvSpPr txBox="1"/>
            <p:nvPr/>
          </p:nvSpPr>
          <p:spPr>
            <a:xfrm>
              <a:off x="2832542" y="4365104"/>
              <a:ext cx="720080" cy="522010"/>
            </a:xfrm>
            <a:prstGeom prst="rect">
              <a:avLst/>
            </a:prstGeom>
            <a:noFill/>
          </p:spPr>
          <p:txBody>
            <a:bodyPr wrap="square" rtlCol="0">
              <a:spAutoFit/>
            </a:bodyPr>
            <a:lstStyle/>
            <a:p>
              <a:pPr algn="ctr"/>
              <a:r>
                <a:rPr lang="pt-BR" sz="1600" dirty="0"/>
                <a:t>CTRL 49d</a:t>
              </a:r>
            </a:p>
          </p:txBody>
        </p:sp>
        <p:sp>
          <p:nvSpPr>
            <p:cNvPr id="11" name="TextBox 10">
              <a:extLst>
                <a:ext uri="{FF2B5EF4-FFF2-40B4-BE49-F238E27FC236}">
                  <a16:creationId xmlns:a16="http://schemas.microsoft.com/office/drawing/2014/main" xmlns="" id="{18024A81-5766-43DA-96C2-8CC4494AF93F}"/>
                </a:ext>
              </a:extLst>
            </p:cNvPr>
            <p:cNvSpPr txBox="1"/>
            <p:nvPr/>
          </p:nvSpPr>
          <p:spPr>
            <a:xfrm>
              <a:off x="3661357" y="4365104"/>
              <a:ext cx="720080" cy="522010"/>
            </a:xfrm>
            <a:prstGeom prst="rect">
              <a:avLst/>
            </a:prstGeom>
            <a:noFill/>
          </p:spPr>
          <p:txBody>
            <a:bodyPr wrap="square" rtlCol="0">
              <a:spAutoFit/>
            </a:bodyPr>
            <a:lstStyle/>
            <a:p>
              <a:pPr algn="ctr"/>
              <a:r>
                <a:rPr lang="pt-BR" sz="1600" dirty="0"/>
                <a:t>SF 49d</a:t>
              </a:r>
            </a:p>
          </p:txBody>
        </p:sp>
      </p:grpSp>
      <p:sp>
        <p:nvSpPr>
          <p:cNvPr id="15" name="Title 1">
            <a:extLst>
              <a:ext uri="{FF2B5EF4-FFF2-40B4-BE49-F238E27FC236}">
                <a16:creationId xmlns:a16="http://schemas.microsoft.com/office/drawing/2014/main" xmlns="" id="{CE4A4F46-ED02-4A8C-ACB7-2CFA8462D76E}"/>
              </a:ext>
            </a:extLst>
          </p:cNvPr>
          <p:cNvSpPr txBox="1">
            <a:spLocks/>
          </p:cNvSpPr>
          <p:nvPr/>
        </p:nvSpPr>
        <p:spPr>
          <a:xfrm>
            <a:off x="1388620" y="108159"/>
            <a:ext cx="8229600" cy="962342"/>
          </a:xfrm>
          <a:prstGeom prst="rect">
            <a:avLst/>
          </a:prstGeom>
        </p:spPr>
        <p:txBody>
          <a:bodyPr>
            <a:no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pt-BR" sz="2800" kern="0" dirty="0">
                <a:solidFill>
                  <a:schemeClr val="bg1"/>
                </a:solidFill>
                <a:latin typeface="Calibri" panose="020F0502020204030204" pitchFamily="34" charset="0"/>
                <a:cs typeface="Calibri" panose="020F0502020204030204" pitchFamily="34" charset="0"/>
              </a:rPr>
              <a:t>High </a:t>
            </a:r>
            <a:r>
              <a:rPr lang="pt-BR" sz="2800" kern="0" dirty="0" err="1">
                <a:solidFill>
                  <a:schemeClr val="bg1"/>
                </a:solidFill>
                <a:latin typeface="Calibri" panose="020F0502020204030204" pitchFamily="34" charset="0"/>
                <a:cs typeface="Calibri" panose="020F0502020204030204" pitchFamily="34" charset="0"/>
              </a:rPr>
              <a:t>moisture</a:t>
            </a:r>
            <a:r>
              <a:rPr lang="pt-BR" sz="2800" kern="0" dirty="0">
                <a:solidFill>
                  <a:schemeClr val="bg1"/>
                </a:solidFill>
                <a:latin typeface="Calibri" panose="020F0502020204030204" pitchFamily="34" charset="0"/>
                <a:cs typeface="Calibri" panose="020F0502020204030204" pitchFamily="34" charset="0"/>
              </a:rPr>
              <a:t> </a:t>
            </a:r>
            <a:r>
              <a:rPr lang="pt-BR" sz="2800" kern="0" dirty="0" err="1">
                <a:solidFill>
                  <a:schemeClr val="bg1"/>
                </a:solidFill>
                <a:latin typeface="Calibri" panose="020F0502020204030204" pitchFamily="34" charset="0"/>
                <a:cs typeface="Calibri" panose="020F0502020204030204" pitchFamily="34" charset="0"/>
              </a:rPr>
              <a:t>corn</a:t>
            </a:r>
            <a:r>
              <a:rPr lang="pt-BR" sz="2800" kern="0" dirty="0">
                <a:solidFill>
                  <a:schemeClr val="bg1"/>
                </a:solidFill>
                <a:latin typeface="Calibri" panose="020F0502020204030204" pitchFamily="34" charset="0"/>
                <a:cs typeface="Calibri" panose="020F0502020204030204" pitchFamily="34" charset="0"/>
              </a:rPr>
              <a:t> </a:t>
            </a:r>
            <a:r>
              <a:rPr lang="pt-BR" sz="2800" kern="0" dirty="0" err="1">
                <a:solidFill>
                  <a:schemeClr val="bg1"/>
                </a:solidFill>
                <a:latin typeface="Calibri" panose="020F0502020204030204" pitchFamily="34" charset="0"/>
                <a:cs typeface="Calibri" panose="020F0502020204030204" pitchFamily="34" charset="0"/>
              </a:rPr>
              <a:t>grain</a:t>
            </a:r>
            <a:r>
              <a:rPr lang="pt-BR" sz="2800" kern="0" dirty="0">
                <a:solidFill>
                  <a:schemeClr val="bg1"/>
                </a:solidFill>
                <a:latin typeface="Calibri" panose="020F0502020204030204" pitchFamily="34" charset="0"/>
                <a:cs typeface="Calibri" panose="020F0502020204030204" pitchFamily="34" charset="0"/>
              </a:rPr>
              <a:t> </a:t>
            </a:r>
            <a:r>
              <a:rPr lang="pt-BR" sz="2800" kern="0" dirty="0" err="1">
                <a:solidFill>
                  <a:schemeClr val="bg1"/>
                </a:solidFill>
                <a:latin typeface="Calibri" panose="020F0502020204030204" pitchFamily="34" charset="0"/>
                <a:cs typeface="Calibri" panose="020F0502020204030204" pitchFamily="34" charset="0"/>
              </a:rPr>
              <a:t>silage</a:t>
            </a:r>
            <a:r>
              <a:rPr lang="pt-BR" sz="2800" kern="0" dirty="0">
                <a:solidFill>
                  <a:schemeClr val="bg1"/>
                </a:solidFill>
                <a:latin typeface="Calibri" panose="020F0502020204030204" pitchFamily="34" charset="0"/>
                <a:cs typeface="Calibri" panose="020F0502020204030204" pitchFamily="34" charset="0"/>
              </a:rPr>
              <a:t> – </a:t>
            </a:r>
            <a:r>
              <a:rPr lang="pt-BR" sz="2800" kern="0" dirty="0" err="1">
                <a:solidFill>
                  <a:schemeClr val="bg1"/>
                </a:solidFill>
                <a:latin typeface="Calibri" panose="020F0502020204030204" pitchFamily="34" charset="0"/>
                <a:cs typeface="Calibri" panose="020F0502020204030204" pitchFamily="34" charset="0"/>
              </a:rPr>
              <a:t>Delaware</a:t>
            </a:r>
            <a:r>
              <a:rPr lang="pt-BR" sz="2800" kern="0" dirty="0">
                <a:solidFill>
                  <a:schemeClr val="bg1"/>
                </a:solidFill>
                <a:latin typeface="Calibri" panose="020F0502020204030204" pitchFamily="34" charset="0"/>
                <a:cs typeface="Calibri" panose="020F0502020204030204" pitchFamily="34" charset="0"/>
              </a:rPr>
              <a:t>, USA</a:t>
            </a:r>
          </a:p>
          <a:p>
            <a:r>
              <a:rPr lang="pt-BR" sz="3400" b="1" kern="0" dirty="0">
                <a:solidFill>
                  <a:schemeClr val="bg1">
                    <a:lumMod val="65000"/>
                  </a:schemeClr>
                </a:solidFill>
              </a:rPr>
              <a:t/>
            </a:r>
            <a:br>
              <a:rPr lang="pt-BR" sz="3400" b="1" kern="0" dirty="0">
                <a:solidFill>
                  <a:schemeClr val="bg1">
                    <a:lumMod val="65000"/>
                  </a:schemeClr>
                </a:solidFill>
              </a:rPr>
            </a:br>
            <a:endParaRPr lang="pt-BR" sz="3400" b="1" kern="0" dirty="0">
              <a:solidFill>
                <a:schemeClr val="bg1">
                  <a:lumMod val="65000"/>
                </a:schemeClr>
              </a:solidFill>
            </a:endParaRPr>
          </a:p>
        </p:txBody>
      </p:sp>
      <p:sp>
        <p:nvSpPr>
          <p:cNvPr id="17" name="TextBox 16">
            <a:extLst>
              <a:ext uri="{FF2B5EF4-FFF2-40B4-BE49-F238E27FC236}">
                <a16:creationId xmlns:a16="http://schemas.microsoft.com/office/drawing/2014/main" xmlns="" id="{630B78BD-6E7B-4455-B51B-DFDC644B7056}"/>
              </a:ext>
            </a:extLst>
          </p:cNvPr>
          <p:cNvSpPr txBox="1"/>
          <p:nvPr/>
        </p:nvSpPr>
        <p:spPr>
          <a:xfrm>
            <a:off x="1079478" y="6101930"/>
            <a:ext cx="8229600" cy="923330"/>
          </a:xfrm>
          <a:prstGeom prst="rect">
            <a:avLst/>
          </a:prstGeom>
          <a:noFill/>
        </p:spPr>
        <p:txBody>
          <a:bodyPr wrap="square" rtlCol="0">
            <a:spAutoFit/>
          </a:bodyPr>
          <a:lstStyle/>
          <a:p>
            <a:r>
              <a:rPr lang="pt-BR" b="1" dirty="0"/>
              <a:t>HMC 33% </a:t>
            </a:r>
            <a:r>
              <a:rPr lang="pt-BR" b="1" dirty="0" err="1"/>
              <a:t>humidity</a:t>
            </a:r>
            <a:endParaRPr lang="pt-BR" b="1" dirty="0"/>
          </a:p>
          <a:p>
            <a:r>
              <a:rPr lang="en-US" dirty="0"/>
              <a:t>SF: Safesil 3 L/t (sodium nitrite, potassium sorbate, and sodium benzoate)</a:t>
            </a:r>
            <a:endParaRPr lang="pt-BR" dirty="0"/>
          </a:p>
          <a:p>
            <a:endParaRPr lang="pt-BR" b="1" dirty="0"/>
          </a:p>
        </p:txBody>
      </p:sp>
      <p:sp>
        <p:nvSpPr>
          <p:cNvPr id="21" name="TextBox 20">
            <a:extLst>
              <a:ext uri="{FF2B5EF4-FFF2-40B4-BE49-F238E27FC236}">
                <a16:creationId xmlns:a16="http://schemas.microsoft.com/office/drawing/2014/main" xmlns="" id="{68CE2A92-0CC5-4AB5-B1AF-5AC3117631E8}"/>
              </a:ext>
            </a:extLst>
          </p:cNvPr>
          <p:cNvSpPr txBox="1"/>
          <p:nvPr/>
        </p:nvSpPr>
        <p:spPr>
          <a:xfrm>
            <a:off x="8473962" y="5258741"/>
            <a:ext cx="1440160" cy="307777"/>
          </a:xfrm>
          <a:prstGeom prst="rect">
            <a:avLst/>
          </a:prstGeom>
          <a:noFill/>
        </p:spPr>
        <p:txBody>
          <a:bodyPr wrap="square" rtlCol="0">
            <a:spAutoFit/>
          </a:bodyPr>
          <a:lstStyle/>
          <a:p>
            <a:r>
              <a:rPr lang="pt-BR" sz="1400" dirty="0"/>
              <a:t>Da Silva (2018)</a:t>
            </a:r>
          </a:p>
        </p:txBody>
      </p:sp>
    </p:spTree>
    <p:extLst>
      <p:ext uri="{BB962C8B-B14F-4D97-AF65-F5344CB8AC3E}">
        <p14:creationId xmlns:p14="http://schemas.microsoft.com/office/powerpoint/2010/main" val="36180128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xmlns="" id="{0ABA6591-484B-4E5F-9CAF-823F0D42E9BF}"/>
              </a:ext>
            </a:extLst>
          </p:cNvPr>
          <p:cNvGrpSpPr/>
          <p:nvPr/>
        </p:nvGrpSpPr>
        <p:grpSpPr>
          <a:xfrm>
            <a:off x="2" y="15436"/>
            <a:ext cx="10972799" cy="838200"/>
            <a:chOff x="36004" y="626326"/>
            <a:chExt cx="9143999" cy="838200"/>
          </a:xfrm>
        </p:grpSpPr>
        <p:sp>
          <p:nvSpPr>
            <p:cNvPr id="8" name="Retângulo 5">
              <a:extLst>
                <a:ext uri="{FF2B5EF4-FFF2-40B4-BE49-F238E27FC236}">
                  <a16:creationId xmlns:a16="http://schemas.microsoft.com/office/drawing/2014/main" xmlns="" id="{23255586-D42C-4091-978E-202C87E4A486}"/>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0" name="Imagem 8" descr="logo-esalq.gif">
              <a:extLst>
                <a:ext uri="{FF2B5EF4-FFF2-40B4-BE49-F238E27FC236}">
                  <a16:creationId xmlns:a16="http://schemas.microsoft.com/office/drawing/2014/main" xmlns="" id="{1510386B-0176-4387-9E55-4361E946E99A}"/>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C:\Users\Joao Daniel\Downloads\QCF_USA.jpg">
              <a:extLst>
                <a:ext uri="{FF2B5EF4-FFF2-40B4-BE49-F238E27FC236}">
                  <a16:creationId xmlns:a16="http://schemas.microsoft.com/office/drawing/2014/main" xmlns="" id="{975D8A72-FD4E-4C9E-92E8-98273E38658D}"/>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aphicFrame>
        <p:nvGraphicFramePr>
          <p:cNvPr id="6" name="Chart 5">
            <a:extLst>
              <a:ext uri="{FF2B5EF4-FFF2-40B4-BE49-F238E27FC236}">
                <a16:creationId xmlns:a16="http://schemas.microsoft.com/office/drawing/2014/main" xmlns="" id="{636C739E-7CB8-4EB6-8939-06E233CBBC4F}"/>
              </a:ext>
            </a:extLst>
          </p:cNvPr>
          <p:cNvGraphicFramePr>
            <a:graphicFrameLocks/>
          </p:cNvGraphicFramePr>
          <p:nvPr>
            <p:extLst/>
          </p:nvPr>
        </p:nvGraphicFramePr>
        <p:xfrm>
          <a:off x="146451" y="1126045"/>
          <a:ext cx="5517481" cy="35318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xmlns="" id="{94F23E95-B7B2-4203-A230-819997B2E022}"/>
              </a:ext>
            </a:extLst>
          </p:cNvPr>
          <p:cNvGraphicFramePr>
            <a:graphicFrameLocks/>
          </p:cNvGraphicFramePr>
          <p:nvPr>
            <p:extLst/>
          </p:nvPr>
        </p:nvGraphicFramePr>
        <p:xfrm>
          <a:off x="5441427" y="3421495"/>
          <a:ext cx="5270986" cy="3168352"/>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1">
            <a:extLst>
              <a:ext uri="{FF2B5EF4-FFF2-40B4-BE49-F238E27FC236}">
                <a16:creationId xmlns:a16="http://schemas.microsoft.com/office/drawing/2014/main" xmlns="" id="{441A6A50-CC06-44C9-96EF-650B061C6655}"/>
              </a:ext>
            </a:extLst>
          </p:cNvPr>
          <p:cNvSpPr txBox="1">
            <a:spLocks/>
          </p:cNvSpPr>
          <p:nvPr/>
        </p:nvSpPr>
        <p:spPr>
          <a:xfrm>
            <a:off x="569064" y="108159"/>
            <a:ext cx="9875520" cy="962342"/>
          </a:xfrm>
          <a:prstGeom prst="rect">
            <a:avLst/>
          </a:prstGeom>
        </p:spPr>
        <p:txBody>
          <a:bodyPr>
            <a:no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pt-BR" sz="2800" kern="0" dirty="0">
                <a:solidFill>
                  <a:schemeClr val="bg1"/>
                </a:solidFill>
                <a:latin typeface="Calibri" panose="020F0502020204030204" pitchFamily="34" charset="0"/>
                <a:cs typeface="Calibri" panose="020F0502020204030204" pitchFamily="34" charset="0"/>
              </a:rPr>
              <a:t>High </a:t>
            </a:r>
            <a:r>
              <a:rPr lang="pt-BR" sz="2800" kern="0" dirty="0" err="1">
                <a:solidFill>
                  <a:schemeClr val="bg1"/>
                </a:solidFill>
                <a:latin typeface="Calibri" panose="020F0502020204030204" pitchFamily="34" charset="0"/>
                <a:cs typeface="Calibri" panose="020F0502020204030204" pitchFamily="34" charset="0"/>
              </a:rPr>
              <a:t>moisture</a:t>
            </a:r>
            <a:r>
              <a:rPr lang="pt-BR" sz="2800" kern="0" dirty="0">
                <a:solidFill>
                  <a:schemeClr val="bg1"/>
                </a:solidFill>
                <a:latin typeface="Calibri" panose="020F0502020204030204" pitchFamily="34" charset="0"/>
                <a:cs typeface="Calibri" panose="020F0502020204030204" pitchFamily="34" charset="0"/>
              </a:rPr>
              <a:t> </a:t>
            </a:r>
            <a:r>
              <a:rPr lang="pt-BR" sz="2800" kern="0" dirty="0" err="1">
                <a:solidFill>
                  <a:schemeClr val="bg1"/>
                </a:solidFill>
                <a:latin typeface="Calibri" panose="020F0502020204030204" pitchFamily="34" charset="0"/>
                <a:cs typeface="Calibri" panose="020F0502020204030204" pitchFamily="34" charset="0"/>
              </a:rPr>
              <a:t>corn</a:t>
            </a:r>
            <a:r>
              <a:rPr lang="pt-BR" sz="2800" kern="0" dirty="0">
                <a:solidFill>
                  <a:schemeClr val="bg1"/>
                </a:solidFill>
                <a:latin typeface="Calibri" panose="020F0502020204030204" pitchFamily="34" charset="0"/>
                <a:cs typeface="Calibri" panose="020F0502020204030204" pitchFamily="34" charset="0"/>
              </a:rPr>
              <a:t> </a:t>
            </a:r>
            <a:r>
              <a:rPr lang="pt-BR" sz="2800" kern="0" dirty="0" err="1">
                <a:solidFill>
                  <a:schemeClr val="bg1"/>
                </a:solidFill>
                <a:latin typeface="Calibri" panose="020F0502020204030204" pitchFamily="34" charset="0"/>
                <a:cs typeface="Calibri" panose="020F0502020204030204" pitchFamily="34" charset="0"/>
              </a:rPr>
              <a:t>grain</a:t>
            </a:r>
            <a:r>
              <a:rPr lang="pt-BR" sz="2800" kern="0" dirty="0">
                <a:solidFill>
                  <a:schemeClr val="bg1"/>
                </a:solidFill>
                <a:latin typeface="Calibri" panose="020F0502020204030204" pitchFamily="34" charset="0"/>
                <a:cs typeface="Calibri" panose="020F0502020204030204" pitchFamily="34" charset="0"/>
              </a:rPr>
              <a:t> </a:t>
            </a:r>
            <a:r>
              <a:rPr lang="pt-BR" sz="2800" kern="0" dirty="0" err="1">
                <a:solidFill>
                  <a:schemeClr val="bg1"/>
                </a:solidFill>
                <a:latin typeface="Calibri" panose="020F0502020204030204" pitchFamily="34" charset="0"/>
                <a:cs typeface="Calibri" panose="020F0502020204030204" pitchFamily="34" charset="0"/>
              </a:rPr>
              <a:t>silage</a:t>
            </a:r>
            <a:r>
              <a:rPr lang="pt-BR" sz="2800" kern="0" dirty="0">
                <a:solidFill>
                  <a:schemeClr val="bg1"/>
                </a:solidFill>
                <a:latin typeface="Calibri" panose="020F0502020204030204" pitchFamily="34" charset="0"/>
                <a:cs typeface="Calibri" panose="020F0502020204030204" pitchFamily="34" charset="0"/>
              </a:rPr>
              <a:t> – </a:t>
            </a:r>
            <a:r>
              <a:rPr lang="pt-BR" sz="2800" kern="0" dirty="0" err="1">
                <a:solidFill>
                  <a:schemeClr val="bg1"/>
                </a:solidFill>
                <a:latin typeface="Calibri" panose="020F0502020204030204" pitchFamily="34" charset="0"/>
                <a:cs typeface="Calibri" panose="020F0502020204030204" pitchFamily="34" charset="0"/>
              </a:rPr>
              <a:t>Delaware</a:t>
            </a:r>
            <a:r>
              <a:rPr lang="pt-BR" sz="2800" kern="0" dirty="0">
                <a:solidFill>
                  <a:schemeClr val="bg1"/>
                </a:solidFill>
                <a:latin typeface="Calibri" panose="020F0502020204030204" pitchFamily="34" charset="0"/>
                <a:cs typeface="Calibri" panose="020F0502020204030204" pitchFamily="34" charset="0"/>
              </a:rPr>
              <a:t>, USA</a:t>
            </a:r>
          </a:p>
          <a:p>
            <a:r>
              <a:rPr lang="pt-BR" sz="4000" kern="0" dirty="0">
                <a:solidFill>
                  <a:schemeClr val="bg1"/>
                </a:solidFill>
                <a:latin typeface="Calibri" panose="020F0502020204030204" pitchFamily="34" charset="0"/>
                <a:cs typeface="Calibri" panose="020F0502020204030204" pitchFamily="34" charset="0"/>
              </a:rPr>
              <a:t/>
            </a:r>
            <a:br>
              <a:rPr lang="pt-BR" sz="4000" kern="0" dirty="0">
                <a:solidFill>
                  <a:schemeClr val="bg1"/>
                </a:solidFill>
                <a:latin typeface="Calibri" panose="020F0502020204030204" pitchFamily="34" charset="0"/>
                <a:cs typeface="Calibri" panose="020F0502020204030204" pitchFamily="34" charset="0"/>
              </a:rPr>
            </a:br>
            <a:endParaRPr lang="pt-BR" sz="4000" kern="0" dirty="0">
              <a:solidFill>
                <a:schemeClr val="bg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F48C69D0-05F2-4A46-ACCE-8D75B53BDB75}"/>
              </a:ext>
            </a:extLst>
          </p:cNvPr>
          <p:cNvSpPr txBox="1"/>
          <p:nvPr/>
        </p:nvSpPr>
        <p:spPr>
          <a:xfrm>
            <a:off x="9209518" y="121057"/>
            <a:ext cx="1728192" cy="307777"/>
          </a:xfrm>
          <a:prstGeom prst="rect">
            <a:avLst/>
          </a:prstGeom>
          <a:noFill/>
        </p:spPr>
        <p:txBody>
          <a:bodyPr wrap="square" rtlCol="0">
            <a:spAutoFit/>
          </a:bodyPr>
          <a:lstStyle/>
          <a:p>
            <a:r>
              <a:rPr lang="pt-BR" sz="1400" dirty="0"/>
              <a:t>Da Silva (2018)</a:t>
            </a:r>
          </a:p>
        </p:txBody>
      </p:sp>
      <p:sp>
        <p:nvSpPr>
          <p:cNvPr id="12" name="TextBox 11">
            <a:extLst>
              <a:ext uri="{FF2B5EF4-FFF2-40B4-BE49-F238E27FC236}">
                <a16:creationId xmlns:a16="http://schemas.microsoft.com/office/drawing/2014/main" xmlns="" id="{F5CF3CA4-B3DF-473A-ABF6-1AE897A7720E}"/>
              </a:ext>
            </a:extLst>
          </p:cNvPr>
          <p:cNvSpPr txBox="1"/>
          <p:nvPr/>
        </p:nvSpPr>
        <p:spPr>
          <a:xfrm>
            <a:off x="9209518" y="6489150"/>
            <a:ext cx="1728192" cy="307777"/>
          </a:xfrm>
          <a:prstGeom prst="rect">
            <a:avLst/>
          </a:prstGeom>
          <a:noFill/>
        </p:spPr>
        <p:txBody>
          <a:bodyPr wrap="square" rtlCol="0">
            <a:spAutoFit/>
          </a:bodyPr>
          <a:lstStyle/>
          <a:p>
            <a:r>
              <a:rPr lang="pt-BR" sz="1400" dirty="0"/>
              <a:t>Da Silva (2018)</a:t>
            </a:r>
          </a:p>
        </p:txBody>
      </p:sp>
    </p:spTree>
    <p:extLst>
      <p:ext uri="{BB962C8B-B14F-4D97-AF65-F5344CB8AC3E}">
        <p14:creationId xmlns:p14="http://schemas.microsoft.com/office/powerpoint/2010/main" val="7422021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xmlns="" id="{039AF441-5CBE-489B-AA5B-663173D52FE5}"/>
              </a:ext>
            </a:extLst>
          </p:cNvPr>
          <p:cNvGrpSpPr/>
          <p:nvPr/>
        </p:nvGrpSpPr>
        <p:grpSpPr>
          <a:xfrm>
            <a:off x="2" y="15436"/>
            <a:ext cx="10972799" cy="838200"/>
            <a:chOff x="36004" y="626326"/>
            <a:chExt cx="9143999" cy="838200"/>
          </a:xfrm>
        </p:grpSpPr>
        <p:sp>
          <p:nvSpPr>
            <p:cNvPr id="13" name="Retângulo 5">
              <a:extLst>
                <a:ext uri="{FF2B5EF4-FFF2-40B4-BE49-F238E27FC236}">
                  <a16:creationId xmlns:a16="http://schemas.microsoft.com/office/drawing/2014/main" xmlns="" id="{CB89AE43-1B7D-46D0-A6AA-4C32AAF1B1AC}"/>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4" name="Imagem 8" descr="logo-esalq.gif">
              <a:extLst>
                <a:ext uri="{FF2B5EF4-FFF2-40B4-BE49-F238E27FC236}">
                  <a16:creationId xmlns:a16="http://schemas.microsoft.com/office/drawing/2014/main" xmlns="" id="{7A8E790F-1FEB-4A02-9CB8-8D500948D0AA}"/>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C:\Users\Joao Daniel\Downloads\QCF_USA.jpg">
              <a:extLst>
                <a:ext uri="{FF2B5EF4-FFF2-40B4-BE49-F238E27FC236}">
                  <a16:creationId xmlns:a16="http://schemas.microsoft.com/office/drawing/2014/main" xmlns="" id="{69B76385-6C9E-4B23-BD3C-F6CCE14BA546}"/>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7" name="Group 6">
            <a:extLst>
              <a:ext uri="{FF2B5EF4-FFF2-40B4-BE49-F238E27FC236}">
                <a16:creationId xmlns:a16="http://schemas.microsoft.com/office/drawing/2014/main" xmlns="" id="{ACCD724D-A47B-4008-A5F9-074A8B5C9529}"/>
              </a:ext>
            </a:extLst>
          </p:cNvPr>
          <p:cNvGrpSpPr/>
          <p:nvPr/>
        </p:nvGrpSpPr>
        <p:grpSpPr>
          <a:xfrm>
            <a:off x="617444" y="1700808"/>
            <a:ext cx="3974842" cy="4396338"/>
            <a:chOff x="611560" y="1124744"/>
            <a:chExt cx="2952328" cy="4446904"/>
          </a:xfrm>
        </p:grpSpPr>
        <p:grpSp>
          <p:nvGrpSpPr>
            <p:cNvPr id="8" name="Group 1">
              <a:extLst>
                <a:ext uri="{FF2B5EF4-FFF2-40B4-BE49-F238E27FC236}">
                  <a16:creationId xmlns:a16="http://schemas.microsoft.com/office/drawing/2014/main" xmlns="" id="{198F86ED-8780-477D-BD2E-7FDF5DBEC21B}"/>
                </a:ext>
              </a:extLst>
            </p:cNvPr>
            <p:cNvGrpSpPr/>
            <p:nvPr/>
          </p:nvGrpSpPr>
          <p:grpSpPr>
            <a:xfrm>
              <a:off x="611560" y="1124744"/>
              <a:ext cx="2952328" cy="4104456"/>
              <a:chOff x="1816369" y="1636621"/>
              <a:chExt cx="1838854" cy="2872500"/>
            </a:xfrm>
          </p:grpSpPr>
          <p:pic>
            <p:nvPicPr>
              <p:cNvPr id="3" name="Picture 2">
                <a:extLst>
                  <a:ext uri="{FF2B5EF4-FFF2-40B4-BE49-F238E27FC236}">
                    <a16:creationId xmlns:a16="http://schemas.microsoft.com/office/drawing/2014/main" xmlns="" id="{F67B90AA-42C9-42A2-BB1E-7B941C2B36F0}"/>
                  </a:ext>
                </a:extLst>
              </p:cNvPr>
              <p:cNvPicPr>
                <a:picLocks noChangeAspect="1"/>
              </p:cNvPicPr>
              <p:nvPr/>
            </p:nvPicPr>
            <p:blipFill rotWithShape="1">
              <a:blip r:embed="rId4" cstate="print"/>
              <a:srcRect r="76131" b="19869"/>
              <a:stretch/>
            </p:blipFill>
            <p:spPr>
              <a:xfrm>
                <a:off x="1816369" y="1636621"/>
                <a:ext cx="1315471" cy="2872500"/>
              </a:xfrm>
              <a:prstGeom prst="rect">
                <a:avLst/>
              </a:prstGeom>
            </p:spPr>
          </p:pic>
          <p:pic>
            <p:nvPicPr>
              <p:cNvPr id="4" name="Picture 3">
                <a:extLst>
                  <a:ext uri="{FF2B5EF4-FFF2-40B4-BE49-F238E27FC236}">
                    <a16:creationId xmlns:a16="http://schemas.microsoft.com/office/drawing/2014/main" xmlns="" id="{CCBAFDE8-7594-49CF-9079-F5A0B4D81407}"/>
                  </a:ext>
                </a:extLst>
              </p:cNvPr>
              <p:cNvPicPr>
                <a:picLocks noChangeAspect="1"/>
              </p:cNvPicPr>
              <p:nvPr/>
            </p:nvPicPr>
            <p:blipFill rotWithShape="1">
              <a:blip r:embed="rId4" cstate="print"/>
              <a:srcRect l="31357" r="59146" b="19869"/>
              <a:stretch/>
            </p:blipFill>
            <p:spPr>
              <a:xfrm>
                <a:off x="3131840" y="1636621"/>
                <a:ext cx="523383" cy="2872500"/>
              </a:xfrm>
              <a:prstGeom prst="rect">
                <a:avLst/>
              </a:prstGeom>
            </p:spPr>
          </p:pic>
        </p:grpSp>
        <p:sp>
          <p:nvSpPr>
            <p:cNvPr id="5" name="TextBox 4">
              <a:extLst>
                <a:ext uri="{FF2B5EF4-FFF2-40B4-BE49-F238E27FC236}">
                  <a16:creationId xmlns:a16="http://schemas.microsoft.com/office/drawing/2014/main" xmlns="" id="{D4BEB0C2-1D23-4624-9711-0EC4FFF6D5EF}"/>
                </a:ext>
              </a:extLst>
            </p:cNvPr>
            <p:cNvSpPr txBox="1"/>
            <p:nvPr/>
          </p:nvSpPr>
          <p:spPr>
            <a:xfrm>
              <a:off x="2003503" y="5229200"/>
              <a:ext cx="720080" cy="342448"/>
            </a:xfrm>
            <a:prstGeom prst="rect">
              <a:avLst/>
            </a:prstGeom>
            <a:noFill/>
          </p:spPr>
          <p:txBody>
            <a:bodyPr wrap="square" rtlCol="0">
              <a:spAutoFit/>
            </a:bodyPr>
            <a:lstStyle/>
            <a:p>
              <a:pPr algn="ctr"/>
              <a:r>
                <a:rPr lang="pt-BR" sz="1600" dirty="0"/>
                <a:t>CTRL</a:t>
              </a:r>
            </a:p>
          </p:txBody>
        </p:sp>
        <p:sp>
          <p:nvSpPr>
            <p:cNvPr id="6" name="TextBox 5">
              <a:extLst>
                <a:ext uri="{FF2B5EF4-FFF2-40B4-BE49-F238E27FC236}">
                  <a16:creationId xmlns:a16="http://schemas.microsoft.com/office/drawing/2014/main" xmlns="" id="{05840C37-D6A8-4403-A00C-1C145EC97C49}"/>
                </a:ext>
              </a:extLst>
            </p:cNvPr>
            <p:cNvSpPr txBox="1"/>
            <p:nvPr/>
          </p:nvSpPr>
          <p:spPr>
            <a:xfrm>
              <a:off x="2796162" y="5229200"/>
              <a:ext cx="720080" cy="342448"/>
            </a:xfrm>
            <a:prstGeom prst="rect">
              <a:avLst/>
            </a:prstGeom>
            <a:noFill/>
          </p:spPr>
          <p:txBody>
            <a:bodyPr wrap="square" rtlCol="0">
              <a:spAutoFit/>
            </a:bodyPr>
            <a:lstStyle/>
            <a:p>
              <a:pPr algn="ctr"/>
              <a:r>
                <a:rPr lang="pt-BR" sz="1600" dirty="0"/>
                <a:t>SF</a:t>
              </a:r>
            </a:p>
          </p:txBody>
        </p:sp>
      </p:grpSp>
      <p:graphicFrame>
        <p:nvGraphicFramePr>
          <p:cNvPr id="9" name="Chart 8">
            <a:extLst>
              <a:ext uri="{FF2B5EF4-FFF2-40B4-BE49-F238E27FC236}">
                <a16:creationId xmlns:a16="http://schemas.microsoft.com/office/drawing/2014/main" xmlns="" id="{1607DD25-0487-4219-8A01-1F93F37F7780}"/>
              </a:ext>
            </a:extLst>
          </p:cNvPr>
          <p:cNvGraphicFramePr>
            <a:graphicFrameLocks/>
          </p:cNvGraphicFramePr>
          <p:nvPr>
            <p:extLst/>
          </p:nvPr>
        </p:nvGraphicFramePr>
        <p:xfrm>
          <a:off x="5486400" y="1700808"/>
          <a:ext cx="4234070" cy="4536504"/>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xmlns="" id="{8265E6D9-B1DA-433E-BA48-4FE8F6212936}"/>
              </a:ext>
            </a:extLst>
          </p:cNvPr>
          <p:cNvSpPr txBox="1"/>
          <p:nvPr/>
        </p:nvSpPr>
        <p:spPr>
          <a:xfrm>
            <a:off x="9209518" y="121057"/>
            <a:ext cx="1728192" cy="307777"/>
          </a:xfrm>
          <a:prstGeom prst="rect">
            <a:avLst/>
          </a:prstGeom>
          <a:noFill/>
        </p:spPr>
        <p:txBody>
          <a:bodyPr wrap="square" rtlCol="0">
            <a:spAutoFit/>
          </a:bodyPr>
          <a:lstStyle/>
          <a:p>
            <a:r>
              <a:rPr lang="pt-BR" sz="1400" dirty="0"/>
              <a:t>Da Silva (2018)</a:t>
            </a:r>
          </a:p>
        </p:txBody>
      </p:sp>
      <p:sp>
        <p:nvSpPr>
          <p:cNvPr id="11" name="Title 1">
            <a:extLst>
              <a:ext uri="{FF2B5EF4-FFF2-40B4-BE49-F238E27FC236}">
                <a16:creationId xmlns:a16="http://schemas.microsoft.com/office/drawing/2014/main" xmlns="" id="{7B0A156E-E645-47A9-983D-30B49590CBAE}"/>
              </a:ext>
            </a:extLst>
          </p:cNvPr>
          <p:cNvSpPr txBox="1">
            <a:spLocks/>
          </p:cNvSpPr>
          <p:nvPr/>
        </p:nvSpPr>
        <p:spPr>
          <a:xfrm>
            <a:off x="569064" y="108159"/>
            <a:ext cx="9875520" cy="962342"/>
          </a:xfrm>
          <a:prstGeom prst="rect">
            <a:avLst/>
          </a:prstGeom>
        </p:spPr>
        <p:txBody>
          <a:bodyPr>
            <a:no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pt-BR" sz="2800" kern="0" dirty="0">
                <a:solidFill>
                  <a:schemeClr val="bg1"/>
                </a:solidFill>
                <a:latin typeface="Calibri" panose="020F0502020204030204" pitchFamily="34" charset="0"/>
                <a:cs typeface="Calibri" panose="020F0502020204030204" pitchFamily="34" charset="0"/>
              </a:rPr>
              <a:t>High </a:t>
            </a:r>
            <a:r>
              <a:rPr lang="pt-BR" sz="2800" kern="0" dirty="0" err="1">
                <a:solidFill>
                  <a:schemeClr val="bg1"/>
                </a:solidFill>
                <a:latin typeface="Calibri" panose="020F0502020204030204" pitchFamily="34" charset="0"/>
                <a:cs typeface="Calibri" panose="020F0502020204030204" pitchFamily="34" charset="0"/>
              </a:rPr>
              <a:t>moisture</a:t>
            </a:r>
            <a:r>
              <a:rPr lang="pt-BR" sz="2800" kern="0" dirty="0">
                <a:solidFill>
                  <a:schemeClr val="bg1"/>
                </a:solidFill>
                <a:latin typeface="Calibri" panose="020F0502020204030204" pitchFamily="34" charset="0"/>
                <a:cs typeface="Calibri" panose="020F0502020204030204" pitchFamily="34" charset="0"/>
              </a:rPr>
              <a:t> </a:t>
            </a:r>
            <a:r>
              <a:rPr lang="pt-BR" sz="2800" kern="0" dirty="0" err="1">
                <a:solidFill>
                  <a:schemeClr val="bg1"/>
                </a:solidFill>
                <a:latin typeface="Calibri" panose="020F0502020204030204" pitchFamily="34" charset="0"/>
                <a:cs typeface="Calibri" panose="020F0502020204030204" pitchFamily="34" charset="0"/>
              </a:rPr>
              <a:t>corn</a:t>
            </a:r>
            <a:r>
              <a:rPr lang="pt-BR" sz="2800" kern="0" dirty="0">
                <a:solidFill>
                  <a:schemeClr val="bg1"/>
                </a:solidFill>
                <a:latin typeface="Calibri" panose="020F0502020204030204" pitchFamily="34" charset="0"/>
                <a:cs typeface="Calibri" panose="020F0502020204030204" pitchFamily="34" charset="0"/>
              </a:rPr>
              <a:t> </a:t>
            </a:r>
            <a:r>
              <a:rPr lang="pt-BR" sz="2800" kern="0" dirty="0" err="1">
                <a:solidFill>
                  <a:schemeClr val="bg1"/>
                </a:solidFill>
                <a:latin typeface="Calibri" panose="020F0502020204030204" pitchFamily="34" charset="0"/>
                <a:cs typeface="Calibri" panose="020F0502020204030204" pitchFamily="34" charset="0"/>
              </a:rPr>
              <a:t>grain</a:t>
            </a:r>
            <a:r>
              <a:rPr lang="pt-BR" sz="2800" kern="0" dirty="0">
                <a:solidFill>
                  <a:schemeClr val="bg1"/>
                </a:solidFill>
                <a:latin typeface="Calibri" panose="020F0502020204030204" pitchFamily="34" charset="0"/>
                <a:cs typeface="Calibri" panose="020F0502020204030204" pitchFamily="34" charset="0"/>
              </a:rPr>
              <a:t> </a:t>
            </a:r>
            <a:r>
              <a:rPr lang="pt-BR" sz="2800" kern="0" dirty="0" err="1">
                <a:solidFill>
                  <a:schemeClr val="bg1"/>
                </a:solidFill>
                <a:latin typeface="Calibri" panose="020F0502020204030204" pitchFamily="34" charset="0"/>
                <a:cs typeface="Calibri" panose="020F0502020204030204" pitchFamily="34" charset="0"/>
              </a:rPr>
              <a:t>silage</a:t>
            </a:r>
            <a:r>
              <a:rPr lang="pt-BR" sz="2800" kern="0" dirty="0">
                <a:solidFill>
                  <a:schemeClr val="bg1"/>
                </a:solidFill>
                <a:latin typeface="Calibri" panose="020F0502020204030204" pitchFamily="34" charset="0"/>
                <a:cs typeface="Calibri" panose="020F0502020204030204" pitchFamily="34" charset="0"/>
              </a:rPr>
              <a:t> – </a:t>
            </a:r>
            <a:r>
              <a:rPr lang="pt-BR" sz="2800" kern="0" dirty="0" err="1">
                <a:solidFill>
                  <a:schemeClr val="bg1"/>
                </a:solidFill>
                <a:latin typeface="Calibri" panose="020F0502020204030204" pitchFamily="34" charset="0"/>
                <a:cs typeface="Calibri" panose="020F0502020204030204" pitchFamily="34" charset="0"/>
              </a:rPr>
              <a:t>Delaware</a:t>
            </a:r>
            <a:r>
              <a:rPr lang="pt-BR" sz="2800" kern="0" dirty="0">
                <a:solidFill>
                  <a:schemeClr val="bg1"/>
                </a:solidFill>
                <a:latin typeface="Calibri" panose="020F0502020204030204" pitchFamily="34" charset="0"/>
                <a:cs typeface="Calibri" panose="020F0502020204030204" pitchFamily="34" charset="0"/>
              </a:rPr>
              <a:t>, USA</a:t>
            </a:r>
          </a:p>
          <a:p>
            <a:r>
              <a:rPr lang="pt-BR" sz="4000" kern="0" dirty="0">
                <a:solidFill>
                  <a:schemeClr val="bg1"/>
                </a:solidFill>
                <a:latin typeface="Calibri" panose="020F0502020204030204" pitchFamily="34" charset="0"/>
                <a:cs typeface="Calibri" panose="020F0502020204030204" pitchFamily="34" charset="0"/>
              </a:rPr>
              <a:t/>
            </a:r>
            <a:br>
              <a:rPr lang="pt-BR" sz="4000" kern="0" dirty="0">
                <a:solidFill>
                  <a:schemeClr val="bg1"/>
                </a:solidFill>
                <a:latin typeface="Calibri" panose="020F0502020204030204" pitchFamily="34" charset="0"/>
                <a:cs typeface="Calibri" panose="020F0502020204030204" pitchFamily="34" charset="0"/>
              </a:rPr>
            </a:br>
            <a:endParaRPr lang="pt-BR" sz="4000" kern="0" dirty="0">
              <a:solidFill>
                <a:schemeClr val="bg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929D8C55-24D3-4E56-94DB-88CEF3B4C8D9}"/>
              </a:ext>
            </a:extLst>
          </p:cNvPr>
          <p:cNvSpPr txBox="1"/>
          <p:nvPr/>
        </p:nvSpPr>
        <p:spPr>
          <a:xfrm>
            <a:off x="9196351" y="6429168"/>
            <a:ext cx="1728192" cy="307777"/>
          </a:xfrm>
          <a:prstGeom prst="rect">
            <a:avLst/>
          </a:prstGeom>
          <a:noFill/>
        </p:spPr>
        <p:txBody>
          <a:bodyPr wrap="square" rtlCol="0">
            <a:spAutoFit/>
          </a:bodyPr>
          <a:lstStyle/>
          <a:p>
            <a:r>
              <a:rPr lang="pt-BR" sz="1400" dirty="0"/>
              <a:t>Da Silva (2018)</a:t>
            </a:r>
          </a:p>
        </p:txBody>
      </p:sp>
    </p:spTree>
    <p:extLst>
      <p:ext uri="{BB962C8B-B14F-4D97-AF65-F5344CB8AC3E}">
        <p14:creationId xmlns:p14="http://schemas.microsoft.com/office/powerpoint/2010/main" val="2619824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54BE6B3-9C1C-45A3-9093-632A5A9CB7D9}"/>
              </a:ext>
            </a:extLst>
          </p:cNvPr>
          <p:cNvSpPr txBox="1"/>
          <p:nvPr/>
        </p:nvSpPr>
        <p:spPr>
          <a:xfrm>
            <a:off x="7992278" y="6237312"/>
            <a:ext cx="2721293" cy="369332"/>
          </a:xfrm>
          <a:prstGeom prst="rect">
            <a:avLst/>
          </a:prstGeom>
          <a:noFill/>
        </p:spPr>
        <p:txBody>
          <a:bodyPr wrap="square" rtlCol="0">
            <a:spAutoFit/>
          </a:bodyPr>
          <a:lstStyle/>
          <a:p>
            <a:r>
              <a:rPr lang="pt-BR" dirty="0" err="1"/>
              <a:t>Butler</a:t>
            </a:r>
            <a:r>
              <a:rPr lang="pt-BR" dirty="0"/>
              <a:t> </a:t>
            </a:r>
            <a:r>
              <a:rPr lang="pt-BR"/>
              <a:t>et al. </a:t>
            </a:r>
            <a:r>
              <a:rPr lang="pt-BR" dirty="0"/>
              <a:t>(2010)</a:t>
            </a:r>
          </a:p>
        </p:txBody>
      </p:sp>
      <p:grpSp>
        <p:nvGrpSpPr>
          <p:cNvPr id="2" name="Group 5">
            <a:extLst>
              <a:ext uri="{FF2B5EF4-FFF2-40B4-BE49-F238E27FC236}">
                <a16:creationId xmlns:a16="http://schemas.microsoft.com/office/drawing/2014/main" xmlns="" id="{BAB902AD-7A5F-4BD3-8250-DBFA4D6A513F}"/>
              </a:ext>
            </a:extLst>
          </p:cNvPr>
          <p:cNvGrpSpPr/>
          <p:nvPr/>
        </p:nvGrpSpPr>
        <p:grpSpPr>
          <a:xfrm>
            <a:off x="2" y="15436"/>
            <a:ext cx="10972799" cy="838200"/>
            <a:chOff x="36004" y="626326"/>
            <a:chExt cx="9143999" cy="838200"/>
          </a:xfrm>
        </p:grpSpPr>
        <p:sp>
          <p:nvSpPr>
            <p:cNvPr id="7" name="Retângulo 5">
              <a:extLst>
                <a:ext uri="{FF2B5EF4-FFF2-40B4-BE49-F238E27FC236}">
                  <a16:creationId xmlns:a16="http://schemas.microsoft.com/office/drawing/2014/main" xmlns="" id="{928ACFE4-181E-4506-8FEA-B393C9564323}"/>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8" name="Imagem 8" descr="logo-esalq.gif">
              <a:extLst>
                <a:ext uri="{FF2B5EF4-FFF2-40B4-BE49-F238E27FC236}">
                  <a16:creationId xmlns:a16="http://schemas.microsoft.com/office/drawing/2014/main" xmlns="" id="{6D0D29FD-9C32-4B30-939C-8E5C71E7C9EA}"/>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C:\Users\Joao Daniel\Downloads\QCF_USA.jpg">
              <a:extLst>
                <a:ext uri="{FF2B5EF4-FFF2-40B4-BE49-F238E27FC236}">
                  <a16:creationId xmlns:a16="http://schemas.microsoft.com/office/drawing/2014/main" xmlns="" id="{61ADBD1D-BC7E-4368-9F63-942590992CDE}"/>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0" name="Rectangle 4">
            <a:extLst>
              <a:ext uri="{FF2B5EF4-FFF2-40B4-BE49-F238E27FC236}">
                <a16:creationId xmlns:a16="http://schemas.microsoft.com/office/drawing/2014/main" xmlns="" id="{136D2FC2-79E9-48D9-AFA0-6AC114346929}"/>
              </a:ext>
            </a:extLst>
          </p:cNvPr>
          <p:cNvSpPr>
            <a:spLocks noChangeArrowheads="1"/>
          </p:cNvSpPr>
          <p:nvPr/>
        </p:nvSpPr>
        <p:spPr bwMode="auto">
          <a:xfrm>
            <a:off x="624836" y="69330"/>
            <a:ext cx="9433036" cy="646321"/>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en-US" sz="3600" kern="0" dirty="0" smtClean="0">
                <a:solidFill>
                  <a:schemeClr val="bg1"/>
                </a:solidFill>
                <a:latin typeface="Calibri" panose="020F0502020204030204" pitchFamily="34" charset="0"/>
                <a:cs typeface="Calibri" panose="020F0502020204030204" pitchFamily="34" charset="0"/>
              </a:rPr>
              <a:t>Grain moisture vs digestibility</a:t>
            </a:r>
            <a:endParaRPr lang="en-US" sz="3600" kern="0" dirty="0">
              <a:solidFill>
                <a:schemeClr val="bg1"/>
              </a:solidFill>
              <a:latin typeface="Calibri" panose="020F0502020204030204" pitchFamily="34" charset="0"/>
              <a:cs typeface="Calibri" panose="020F0502020204030204" pitchFamily="34" charset="0"/>
            </a:endParaRPr>
          </a:p>
        </p:txBody>
      </p:sp>
      <p:pic>
        <p:nvPicPr>
          <p:cNvPr id="3" name="Imagem 2"/>
          <p:cNvPicPr>
            <a:picLocks noChangeAspect="1"/>
          </p:cNvPicPr>
          <p:nvPr/>
        </p:nvPicPr>
        <p:blipFill>
          <a:blip r:embed="rId4"/>
          <a:stretch>
            <a:fillRect/>
          </a:stretch>
        </p:blipFill>
        <p:spPr>
          <a:xfrm>
            <a:off x="1812962" y="973323"/>
            <a:ext cx="7056784" cy="5292589"/>
          </a:xfrm>
          <a:prstGeom prst="rect">
            <a:avLst/>
          </a:prstGeom>
        </p:spPr>
      </p:pic>
      <p:sp>
        <p:nvSpPr>
          <p:cNvPr id="4" name="CaixaDeTexto 3"/>
          <p:cNvSpPr txBox="1"/>
          <p:nvPr/>
        </p:nvSpPr>
        <p:spPr>
          <a:xfrm>
            <a:off x="2390057" y="1124744"/>
            <a:ext cx="6192688" cy="461665"/>
          </a:xfrm>
          <a:prstGeom prst="rect">
            <a:avLst/>
          </a:prstGeom>
          <a:solidFill>
            <a:schemeClr val="bg1"/>
          </a:solidFill>
        </p:spPr>
        <p:txBody>
          <a:bodyPr wrap="square" rtlCol="0">
            <a:spAutoFit/>
          </a:bodyPr>
          <a:lstStyle/>
          <a:p>
            <a:pPr algn="ctr"/>
            <a:r>
              <a:rPr lang="pt-BR" sz="2400" dirty="0" err="1" smtClean="0"/>
              <a:t>Digestibility</a:t>
            </a:r>
            <a:r>
              <a:rPr lang="pt-BR" sz="2400" dirty="0" smtClean="0"/>
              <a:t> </a:t>
            </a:r>
            <a:r>
              <a:rPr lang="pt-BR" sz="2400" dirty="0" err="1" smtClean="0"/>
              <a:t>increases</a:t>
            </a:r>
            <a:r>
              <a:rPr lang="pt-BR" sz="2400" dirty="0" smtClean="0"/>
              <a:t> </a:t>
            </a:r>
            <a:r>
              <a:rPr lang="pt-BR" sz="2400" dirty="0" err="1" smtClean="0"/>
              <a:t>linearly</a:t>
            </a:r>
            <a:r>
              <a:rPr lang="pt-BR" sz="2400" dirty="0" smtClean="0"/>
              <a:t> </a:t>
            </a:r>
            <a:r>
              <a:rPr lang="pt-BR" sz="2400" dirty="0" err="1" smtClean="0"/>
              <a:t>with</a:t>
            </a:r>
            <a:r>
              <a:rPr lang="pt-BR" sz="2400" dirty="0" smtClean="0"/>
              <a:t> </a:t>
            </a:r>
            <a:r>
              <a:rPr lang="pt-BR" sz="2400" dirty="0" err="1" smtClean="0"/>
              <a:t>moisture</a:t>
            </a:r>
            <a:endParaRPr lang="pt-BR" sz="2400" dirty="0"/>
          </a:p>
        </p:txBody>
      </p:sp>
      <p:sp>
        <p:nvSpPr>
          <p:cNvPr id="6" name="CaixaDeTexto 5"/>
          <p:cNvSpPr txBox="1"/>
          <p:nvPr/>
        </p:nvSpPr>
        <p:spPr>
          <a:xfrm>
            <a:off x="4262264" y="5229200"/>
            <a:ext cx="2952328" cy="369332"/>
          </a:xfrm>
          <a:prstGeom prst="rect">
            <a:avLst/>
          </a:prstGeom>
          <a:solidFill>
            <a:schemeClr val="bg1"/>
          </a:solidFill>
        </p:spPr>
        <p:txBody>
          <a:bodyPr wrap="square" rtlCol="0">
            <a:spAutoFit/>
          </a:bodyPr>
          <a:lstStyle/>
          <a:p>
            <a:pPr algn="ctr"/>
            <a:r>
              <a:rPr lang="pt-BR" dirty="0" err="1" smtClean="0"/>
              <a:t>Moisture</a:t>
            </a:r>
            <a:r>
              <a:rPr lang="pt-BR" dirty="0" smtClean="0"/>
              <a:t> </a:t>
            </a:r>
            <a:r>
              <a:rPr lang="pt-BR" dirty="0" err="1" smtClean="0"/>
              <a:t>level</a:t>
            </a:r>
            <a:r>
              <a:rPr lang="pt-BR" dirty="0" smtClean="0"/>
              <a:t> %</a:t>
            </a:r>
            <a:endParaRPr lang="pt-BR" dirty="0"/>
          </a:p>
        </p:txBody>
      </p:sp>
    </p:spTree>
    <p:extLst>
      <p:ext uri="{BB962C8B-B14F-4D97-AF65-F5344CB8AC3E}">
        <p14:creationId xmlns:p14="http://schemas.microsoft.com/office/powerpoint/2010/main" val="155815130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50494C06-E961-4637-AFC3-BC9BB42CEDC9}"/>
              </a:ext>
            </a:extLst>
          </p:cNvPr>
          <p:cNvGrpSpPr/>
          <p:nvPr/>
        </p:nvGrpSpPr>
        <p:grpSpPr>
          <a:xfrm>
            <a:off x="2" y="15436"/>
            <a:ext cx="10972799" cy="838200"/>
            <a:chOff x="36004" y="626326"/>
            <a:chExt cx="9143999" cy="838200"/>
          </a:xfrm>
        </p:grpSpPr>
        <p:sp>
          <p:nvSpPr>
            <p:cNvPr id="10" name="Retângulo 5">
              <a:extLst>
                <a:ext uri="{FF2B5EF4-FFF2-40B4-BE49-F238E27FC236}">
                  <a16:creationId xmlns:a16="http://schemas.microsoft.com/office/drawing/2014/main" xmlns="" id="{8E42B9A7-A24F-4E19-B101-E0B1121DFC96}"/>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3" name="Imagem 8" descr="logo-esalq.gif">
              <a:extLst>
                <a:ext uri="{FF2B5EF4-FFF2-40B4-BE49-F238E27FC236}">
                  <a16:creationId xmlns:a16="http://schemas.microsoft.com/office/drawing/2014/main" xmlns="" id="{5EF90636-870E-4D5E-B24C-B07D7D3BF8ED}"/>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2" descr="C:\Users\Joao Daniel\Downloads\QCF_USA.jpg">
              <a:extLst>
                <a:ext uri="{FF2B5EF4-FFF2-40B4-BE49-F238E27FC236}">
                  <a16:creationId xmlns:a16="http://schemas.microsoft.com/office/drawing/2014/main" xmlns="" id="{E1E78768-7BAA-4736-ABAC-B71E3A1BF30B}"/>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9" name="Title 1"/>
          <p:cNvSpPr>
            <a:spLocks noGrp="1"/>
          </p:cNvSpPr>
          <p:nvPr>
            <p:ph type="title"/>
          </p:nvPr>
        </p:nvSpPr>
        <p:spPr>
          <a:xfrm>
            <a:off x="548640" y="-136964"/>
            <a:ext cx="9875520" cy="1143000"/>
          </a:xfrm>
        </p:spPr>
        <p:txBody>
          <a:bodyPr>
            <a:normAutofit/>
          </a:bodyPr>
          <a:lstStyle/>
          <a:p>
            <a:r>
              <a:rPr lang="en-US" sz="3600" dirty="0">
                <a:solidFill>
                  <a:schemeClr val="bg1"/>
                </a:solidFill>
                <a:latin typeface="Calibri" panose="020F0502020204030204" pitchFamily="34" charset="0"/>
                <a:cs typeface="Calibri" panose="020F0502020204030204" pitchFamily="34" charset="0"/>
              </a:rPr>
              <a:t>Chemical additives– meta analysis</a:t>
            </a:r>
            <a:endParaRPr lang="pt-BR" sz="3600" dirty="0">
              <a:solidFill>
                <a:schemeClr val="bg1"/>
              </a:solidFill>
              <a:latin typeface="Calibri" panose="020F0502020204030204" pitchFamily="34" charset="0"/>
              <a:cs typeface="Calibri" panose="020F0502020204030204" pitchFamily="34" charset="0"/>
            </a:endParaRPr>
          </a:p>
        </p:txBody>
      </p:sp>
      <p:graphicFrame>
        <p:nvGraphicFramePr>
          <p:cNvPr id="11" name="Gráfico 10"/>
          <p:cNvGraphicFramePr>
            <a:graphicFrameLocks/>
          </p:cNvGraphicFramePr>
          <p:nvPr>
            <p:extLst/>
          </p:nvPr>
        </p:nvGraphicFramePr>
        <p:xfrm>
          <a:off x="647463" y="1196752"/>
          <a:ext cx="9677875" cy="4392488"/>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4"/>
          <p:cNvSpPr txBox="1"/>
          <p:nvPr/>
        </p:nvSpPr>
        <p:spPr>
          <a:xfrm>
            <a:off x="0" y="5886400"/>
            <a:ext cx="10843795" cy="523220"/>
          </a:xfrm>
          <a:prstGeom prst="rect">
            <a:avLst/>
          </a:prstGeom>
          <a:noFill/>
        </p:spPr>
        <p:txBody>
          <a:bodyPr wrap="square" rtlCol="0">
            <a:spAutoFit/>
          </a:bodyPr>
          <a:lstStyle/>
          <a:p>
            <a:pPr algn="just"/>
            <a:r>
              <a:rPr lang="pt-BR" sz="1400" dirty="0"/>
              <a:t>*</a:t>
            </a:r>
            <a:r>
              <a:rPr lang="pt-BR" sz="1400" dirty="0" err="1"/>
              <a:t>Calcium</a:t>
            </a:r>
            <a:r>
              <a:rPr lang="pt-BR" sz="1400" dirty="0"/>
              <a:t> formate, </a:t>
            </a:r>
            <a:r>
              <a:rPr lang="pt-BR" sz="1400" dirty="0" err="1"/>
              <a:t>hexamethylene</a:t>
            </a:r>
            <a:r>
              <a:rPr lang="pt-BR" sz="1400" dirty="0"/>
              <a:t> </a:t>
            </a:r>
            <a:r>
              <a:rPr lang="pt-BR" sz="1400" dirty="0" err="1"/>
              <a:t>tetramine</a:t>
            </a:r>
            <a:r>
              <a:rPr lang="pt-BR" sz="1400" dirty="0"/>
              <a:t>, 1,2-propanodiol, </a:t>
            </a:r>
            <a:r>
              <a:rPr lang="pt-BR" sz="1400" dirty="0" err="1"/>
              <a:t>ammonium</a:t>
            </a:r>
            <a:r>
              <a:rPr lang="pt-BR" sz="1400" dirty="0"/>
              <a:t> </a:t>
            </a:r>
            <a:r>
              <a:rPr lang="pt-BR" sz="1400" dirty="0" err="1"/>
              <a:t>hydroxide</a:t>
            </a:r>
            <a:r>
              <a:rPr lang="pt-BR" sz="1400" dirty="0"/>
              <a:t>, </a:t>
            </a:r>
            <a:r>
              <a:rPr lang="pt-BR" sz="1400" dirty="0" err="1"/>
              <a:t>ammonium</a:t>
            </a:r>
            <a:r>
              <a:rPr lang="pt-BR" sz="1400" dirty="0"/>
              <a:t> </a:t>
            </a:r>
            <a:r>
              <a:rPr lang="pt-BR" sz="1400" dirty="0" err="1"/>
              <a:t>isobutyrate</a:t>
            </a:r>
            <a:r>
              <a:rPr lang="pt-BR" sz="1400" dirty="0"/>
              <a:t>, </a:t>
            </a:r>
            <a:r>
              <a:rPr lang="pt-BR" sz="1400" dirty="0" err="1"/>
              <a:t>diammonium</a:t>
            </a:r>
            <a:r>
              <a:rPr lang="pt-BR" sz="1400" dirty="0"/>
              <a:t> fosfate, </a:t>
            </a:r>
            <a:r>
              <a:rPr lang="pt-BR" sz="1400" dirty="0" err="1"/>
              <a:t>formic</a:t>
            </a:r>
            <a:r>
              <a:rPr lang="pt-BR" sz="1400" dirty="0"/>
              <a:t> </a:t>
            </a:r>
            <a:r>
              <a:rPr lang="pt-BR" sz="1400" dirty="0" err="1"/>
              <a:t>ammonia</a:t>
            </a:r>
            <a:r>
              <a:rPr lang="pt-BR" sz="1400" dirty="0"/>
              <a:t>, </a:t>
            </a:r>
            <a:r>
              <a:rPr lang="pt-BR" sz="1400" dirty="0" err="1"/>
              <a:t>methylparaben</a:t>
            </a:r>
            <a:r>
              <a:rPr lang="pt-BR" sz="1400" dirty="0"/>
              <a:t>, </a:t>
            </a:r>
            <a:r>
              <a:rPr lang="pt-BR" sz="1400" dirty="0" err="1"/>
              <a:t>natrium</a:t>
            </a:r>
            <a:r>
              <a:rPr lang="pt-BR" sz="1400" dirty="0"/>
              <a:t> </a:t>
            </a:r>
            <a:r>
              <a:rPr lang="pt-BR" sz="1400" dirty="0" err="1"/>
              <a:t>nitrogen</a:t>
            </a:r>
            <a:r>
              <a:rPr lang="pt-BR" sz="1400" dirty="0"/>
              <a:t>, </a:t>
            </a:r>
            <a:r>
              <a:rPr lang="pt-BR" sz="1400" dirty="0" err="1"/>
              <a:t>propylparaben</a:t>
            </a:r>
            <a:r>
              <a:rPr lang="pt-BR" sz="1400" dirty="0"/>
              <a:t> and </a:t>
            </a:r>
            <a:r>
              <a:rPr lang="pt-BR" sz="1400" dirty="0" err="1"/>
              <a:t>sodium</a:t>
            </a:r>
            <a:r>
              <a:rPr lang="pt-BR" sz="1400" dirty="0"/>
              <a:t> </a:t>
            </a:r>
            <a:r>
              <a:rPr lang="pt-BR" sz="1400" dirty="0" err="1"/>
              <a:t>hydroxide</a:t>
            </a:r>
            <a:r>
              <a:rPr lang="pt-BR" sz="1400" dirty="0"/>
              <a:t>. </a:t>
            </a:r>
            <a:r>
              <a:rPr lang="pt-BR" sz="1400" dirty="0" err="1"/>
              <a:t>Frequency</a:t>
            </a:r>
            <a:r>
              <a:rPr lang="pt-BR" sz="1400" dirty="0"/>
              <a:t> for </a:t>
            </a:r>
            <a:r>
              <a:rPr lang="pt-BR" sz="1400" dirty="0" err="1"/>
              <a:t>all</a:t>
            </a:r>
            <a:r>
              <a:rPr lang="pt-BR" sz="1400" dirty="0"/>
              <a:t> chemical </a:t>
            </a:r>
            <a:r>
              <a:rPr lang="pt-BR" sz="1400" dirty="0" err="1"/>
              <a:t>compounds</a:t>
            </a:r>
            <a:r>
              <a:rPr lang="pt-BR" sz="1400" dirty="0"/>
              <a:t>: ≤ 5% </a:t>
            </a:r>
          </a:p>
        </p:txBody>
      </p:sp>
      <p:sp>
        <p:nvSpPr>
          <p:cNvPr id="15" name="Rectangle 14">
            <a:extLst>
              <a:ext uri="{FF2B5EF4-FFF2-40B4-BE49-F238E27FC236}">
                <a16:creationId xmlns:a16="http://schemas.microsoft.com/office/drawing/2014/main" xmlns="" id="{ED192EF9-0C48-4597-9FB8-6DC455F7C05A}"/>
              </a:ext>
            </a:extLst>
          </p:cNvPr>
          <p:cNvSpPr/>
          <p:nvPr/>
        </p:nvSpPr>
        <p:spPr>
          <a:xfrm>
            <a:off x="8788120" y="6442198"/>
            <a:ext cx="1608133" cy="369332"/>
          </a:xfrm>
          <a:prstGeom prst="rect">
            <a:avLst/>
          </a:prstGeom>
        </p:spPr>
        <p:txBody>
          <a:bodyPr wrap="none">
            <a:spAutoFit/>
          </a:bodyPr>
          <a:lstStyle/>
          <a:p>
            <a:r>
              <a:rPr lang="pt-BR" dirty="0"/>
              <a:t>Morais (2016)</a:t>
            </a:r>
          </a:p>
        </p:txBody>
      </p:sp>
    </p:spTree>
    <p:extLst>
      <p:ext uri="{BB962C8B-B14F-4D97-AF65-F5344CB8AC3E}">
        <p14:creationId xmlns:p14="http://schemas.microsoft.com/office/powerpoint/2010/main" val="30748319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ACEBE964-BB32-419E-BB49-7EB7EE02C391}"/>
              </a:ext>
            </a:extLst>
          </p:cNvPr>
          <p:cNvGrpSpPr/>
          <p:nvPr/>
        </p:nvGrpSpPr>
        <p:grpSpPr>
          <a:xfrm>
            <a:off x="2" y="15436"/>
            <a:ext cx="10972799" cy="838200"/>
            <a:chOff x="36004" y="626326"/>
            <a:chExt cx="9143999" cy="838200"/>
          </a:xfrm>
        </p:grpSpPr>
        <p:sp>
          <p:nvSpPr>
            <p:cNvPr id="11" name="Retângulo 5">
              <a:extLst>
                <a:ext uri="{FF2B5EF4-FFF2-40B4-BE49-F238E27FC236}">
                  <a16:creationId xmlns:a16="http://schemas.microsoft.com/office/drawing/2014/main" xmlns="" id="{D259AFB7-068E-48D0-8200-327F8C56ABCF}"/>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schemeClr val="bg1"/>
                </a:solidFill>
                <a:latin typeface="Arial" pitchFamily="34" charset="0"/>
                <a:cs typeface="Arial" pitchFamily="34" charset="0"/>
              </a:endParaRPr>
            </a:p>
          </p:txBody>
        </p:sp>
        <p:pic>
          <p:nvPicPr>
            <p:cNvPr id="12" name="Imagem 8" descr="logo-esalq.gif">
              <a:extLst>
                <a:ext uri="{FF2B5EF4-FFF2-40B4-BE49-F238E27FC236}">
                  <a16:creationId xmlns:a16="http://schemas.microsoft.com/office/drawing/2014/main" xmlns="" id="{2F40A0BA-85CC-40C3-8FAA-B3AA0FE768DF}"/>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2" descr="C:\Users\Joao Daniel\Downloads\QCF_USA.jpg">
              <a:extLst>
                <a:ext uri="{FF2B5EF4-FFF2-40B4-BE49-F238E27FC236}">
                  <a16:creationId xmlns:a16="http://schemas.microsoft.com/office/drawing/2014/main" xmlns="" id="{79F568BB-633B-4373-9601-BE1715AF7E1C}"/>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7" name="Retângulo 6"/>
          <p:cNvSpPr/>
          <p:nvPr/>
        </p:nvSpPr>
        <p:spPr>
          <a:xfrm>
            <a:off x="4637879" y="6237312"/>
            <a:ext cx="1820819" cy="338554"/>
          </a:xfrm>
          <a:prstGeom prst="rect">
            <a:avLst/>
          </a:prstGeom>
        </p:spPr>
        <p:txBody>
          <a:bodyPr wrap="none">
            <a:spAutoFit/>
          </a:bodyPr>
          <a:lstStyle/>
          <a:p>
            <a:pPr algn="ctr"/>
            <a:r>
              <a:rPr lang="pt-BR" sz="1600" dirty="0"/>
              <a:t>*** Differ (P</a:t>
            </a:r>
            <a:r>
              <a:rPr lang="pt-BR" sz="1600"/>
              <a:t>&lt;0.01</a:t>
            </a:r>
            <a:r>
              <a:rPr lang="pt-BR" sz="1600" dirty="0"/>
              <a:t>)</a:t>
            </a:r>
          </a:p>
        </p:txBody>
      </p:sp>
      <p:sp>
        <p:nvSpPr>
          <p:cNvPr id="13" name="Title 1"/>
          <p:cNvSpPr txBox="1">
            <a:spLocks/>
          </p:cNvSpPr>
          <p:nvPr/>
        </p:nvSpPr>
        <p:spPr>
          <a:xfrm>
            <a:off x="1338739" y="260648"/>
            <a:ext cx="838173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latin typeface="Calibri" panose="020F0502020204030204" pitchFamily="34" charset="0"/>
                <a:cs typeface="Calibri" panose="020F0502020204030204" pitchFamily="34" charset="0"/>
              </a:rPr>
              <a:t>Chemical additives</a:t>
            </a:r>
          </a:p>
          <a:p>
            <a:r>
              <a:rPr lang="pt-BR" sz="2800" b="1" dirty="0">
                <a:solidFill>
                  <a:schemeClr val="bg1">
                    <a:lumMod val="65000"/>
                  </a:schemeClr>
                </a:solidFill>
                <a:cs typeface="Arial" pitchFamily="34" charset="0"/>
              </a:rPr>
              <a:t/>
            </a:r>
            <a:br>
              <a:rPr lang="pt-BR" sz="2800" b="1" dirty="0">
                <a:solidFill>
                  <a:schemeClr val="bg1">
                    <a:lumMod val="65000"/>
                  </a:schemeClr>
                </a:solidFill>
                <a:cs typeface="Arial" pitchFamily="34" charset="0"/>
              </a:rPr>
            </a:br>
            <a:endParaRPr lang="pt-BR" sz="2800" b="1" dirty="0">
              <a:solidFill>
                <a:schemeClr val="bg1">
                  <a:lumMod val="65000"/>
                </a:schemeClr>
              </a:solidFill>
              <a:cs typeface="Arial" pitchFamily="34" charset="0"/>
            </a:endParaRPr>
          </a:p>
        </p:txBody>
      </p:sp>
      <p:graphicFrame>
        <p:nvGraphicFramePr>
          <p:cNvPr id="17" name="Gráfico 16"/>
          <p:cNvGraphicFramePr>
            <a:graphicFrameLocks/>
          </p:cNvGraphicFramePr>
          <p:nvPr>
            <p:extLst/>
          </p:nvPr>
        </p:nvGraphicFramePr>
        <p:xfrm>
          <a:off x="2548474" y="1518376"/>
          <a:ext cx="6221491" cy="4320480"/>
        </p:xfrm>
        <a:graphic>
          <a:graphicData uri="http://schemas.openxmlformats.org/drawingml/2006/chart">
            <c:chart xmlns:c="http://schemas.openxmlformats.org/drawingml/2006/chart" xmlns:r="http://schemas.openxmlformats.org/officeDocument/2006/relationships" r:id="rId5"/>
          </a:graphicData>
        </a:graphic>
      </p:graphicFrame>
      <p:sp>
        <p:nvSpPr>
          <p:cNvPr id="10" name="CaixaDeTexto 9"/>
          <p:cNvSpPr txBox="1"/>
          <p:nvPr/>
        </p:nvSpPr>
        <p:spPr>
          <a:xfrm>
            <a:off x="5377696" y="1617438"/>
            <a:ext cx="1296144" cy="369332"/>
          </a:xfrm>
          <a:prstGeom prst="rect">
            <a:avLst/>
          </a:prstGeom>
          <a:noFill/>
        </p:spPr>
        <p:txBody>
          <a:bodyPr wrap="square" rtlCol="0">
            <a:spAutoFit/>
          </a:bodyPr>
          <a:lstStyle/>
          <a:p>
            <a:r>
              <a:rPr lang="pt-BR" dirty="0"/>
              <a:t>***</a:t>
            </a:r>
          </a:p>
        </p:txBody>
      </p:sp>
      <p:sp>
        <p:nvSpPr>
          <p:cNvPr id="3" name="Rectangle 2">
            <a:extLst>
              <a:ext uri="{FF2B5EF4-FFF2-40B4-BE49-F238E27FC236}">
                <a16:creationId xmlns:a16="http://schemas.microsoft.com/office/drawing/2014/main" xmlns="" id="{6AFC14E0-544E-4F2A-B113-6DBC160F2C49}"/>
              </a:ext>
            </a:extLst>
          </p:cNvPr>
          <p:cNvSpPr/>
          <p:nvPr/>
        </p:nvSpPr>
        <p:spPr>
          <a:xfrm>
            <a:off x="86410" y="990271"/>
            <a:ext cx="2981907" cy="523220"/>
          </a:xfrm>
          <a:prstGeom prst="rect">
            <a:avLst/>
          </a:prstGeom>
        </p:spPr>
        <p:txBody>
          <a:bodyPr wrap="none">
            <a:spAutoFit/>
          </a:bodyPr>
          <a:lstStyle/>
          <a:p>
            <a:r>
              <a:rPr lang="en-US" sz="2800" b="1" dirty="0">
                <a:solidFill>
                  <a:schemeClr val="bg1">
                    <a:lumMod val="50000"/>
                  </a:schemeClr>
                </a:solidFill>
                <a:cs typeface="Arial" pitchFamily="34" charset="0"/>
              </a:rPr>
              <a:t>Aerobic stability</a:t>
            </a:r>
            <a:endParaRPr lang="pt-BR" sz="2800" dirty="0"/>
          </a:p>
        </p:txBody>
      </p:sp>
      <p:sp>
        <p:nvSpPr>
          <p:cNvPr id="14" name="Rectangle 13">
            <a:extLst>
              <a:ext uri="{FF2B5EF4-FFF2-40B4-BE49-F238E27FC236}">
                <a16:creationId xmlns:a16="http://schemas.microsoft.com/office/drawing/2014/main" xmlns="" id="{E67EBC3C-B2E1-40B7-BAB9-D8D9EF0286DD}"/>
              </a:ext>
            </a:extLst>
          </p:cNvPr>
          <p:cNvSpPr/>
          <p:nvPr/>
        </p:nvSpPr>
        <p:spPr>
          <a:xfrm>
            <a:off x="8788120" y="6438770"/>
            <a:ext cx="1608133" cy="369332"/>
          </a:xfrm>
          <a:prstGeom prst="rect">
            <a:avLst/>
          </a:prstGeom>
        </p:spPr>
        <p:txBody>
          <a:bodyPr wrap="none">
            <a:spAutoFit/>
          </a:bodyPr>
          <a:lstStyle/>
          <a:p>
            <a:r>
              <a:rPr lang="pt-BR" dirty="0"/>
              <a:t>Morais (2016)</a:t>
            </a:r>
          </a:p>
        </p:txBody>
      </p:sp>
    </p:spTree>
    <p:extLst>
      <p:ext uri="{BB962C8B-B14F-4D97-AF65-F5344CB8AC3E}">
        <p14:creationId xmlns:p14="http://schemas.microsoft.com/office/powerpoint/2010/main" val="7898971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EB5FC60F-CD34-495C-8038-9F15B03691DD}"/>
              </a:ext>
            </a:extLst>
          </p:cNvPr>
          <p:cNvGrpSpPr/>
          <p:nvPr/>
        </p:nvGrpSpPr>
        <p:grpSpPr>
          <a:xfrm>
            <a:off x="2" y="15436"/>
            <a:ext cx="10972799" cy="1262616"/>
            <a:chOff x="36004" y="626326"/>
            <a:chExt cx="9143999" cy="838200"/>
          </a:xfrm>
        </p:grpSpPr>
        <p:sp>
          <p:nvSpPr>
            <p:cNvPr id="20" name="Retângulo 5">
              <a:extLst>
                <a:ext uri="{FF2B5EF4-FFF2-40B4-BE49-F238E27FC236}">
                  <a16:creationId xmlns:a16="http://schemas.microsoft.com/office/drawing/2014/main" xmlns="" id="{9C9DBE27-A026-47E0-86B1-44DB6AC2D710}"/>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21" name="Imagem 8" descr="logo-esalq.gif">
              <a:extLst>
                <a:ext uri="{FF2B5EF4-FFF2-40B4-BE49-F238E27FC236}">
                  <a16:creationId xmlns:a16="http://schemas.microsoft.com/office/drawing/2014/main" xmlns="" id="{66BD091A-92A4-4C1E-8F8A-87D3DDBFE1A5}"/>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 descr="C:\Users\Joao Daniel\Downloads\QCF_USA.jpg">
              <a:extLst>
                <a:ext uri="{FF2B5EF4-FFF2-40B4-BE49-F238E27FC236}">
                  <a16:creationId xmlns:a16="http://schemas.microsoft.com/office/drawing/2014/main" xmlns="" id="{B318CD22-44D6-4000-9797-6CCFF1FE11BC}"/>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4" name="Espaço Reservado para Conteúdo 3"/>
          <p:cNvPicPr>
            <a:picLocks noGrp="1"/>
          </p:cNvPicPr>
          <p:nvPr>
            <p:ph idx="1"/>
          </p:nvPr>
        </p:nvPicPr>
        <p:blipFill>
          <a:blip r:embed="rId5" cstate="print"/>
          <a:srcRect/>
          <a:stretch>
            <a:fillRect/>
          </a:stretch>
        </p:blipFill>
        <p:spPr bwMode="auto">
          <a:xfrm>
            <a:off x="1684378" y="1556793"/>
            <a:ext cx="7911294" cy="4230141"/>
          </a:xfrm>
          <a:prstGeom prst="rect">
            <a:avLst/>
          </a:prstGeom>
          <a:noFill/>
          <a:ln w="9525">
            <a:noFill/>
            <a:miter lim="800000"/>
            <a:headEnd/>
            <a:tailEnd/>
          </a:ln>
        </p:spPr>
      </p:pic>
      <p:sp>
        <p:nvSpPr>
          <p:cNvPr id="5" name="Rectangle 4"/>
          <p:cNvSpPr/>
          <p:nvPr/>
        </p:nvSpPr>
        <p:spPr>
          <a:xfrm>
            <a:off x="388233" y="5661248"/>
            <a:ext cx="10023514" cy="338554"/>
          </a:xfrm>
          <a:prstGeom prst="rect">
            <a:avLst/>
          </a:prstGeom>
        </p:spPr>
        <p:txBody>
          <a:bodyPr wrap="square">
            <a:spAutoFit/>
          </a:bodyPr>
          <a:lstStyle/>
          <a:p>
            <a:pPr algn="just"/>
            <a:r>
              <a:rPr lang="en-US" sz="1600" dirty="0">
                <a:cs typeface="Arial" pitchFamily="34" charset="0"/>
              </a:rPr>
              <a:t>Aerobic stability </a:t>
            </a:r>
            <a:r>
              <a:rPr lang="en-US" sz="1600">
                <a:cs typeface="Arial" pitchFamily="34" charset="0"/>
              </a:rPr>
              <a:t>= 49.08 + 218.11 </a:t>
            </a:r>
            <a:r>
              <a:rPr lang="en-US" sz="1600" dirty="0">
                <a:cs typeface="Arial" pitchFamily="34" charset="0"/>
              </a:rPr>
              <a:t>× </a:t>
            </a:r>
            <a:r>
              <a:rPr lang="en-US" sz="1600">
                <a:cs typeface="Arial" pitchFamily="34" charset="0"/>
              </a:rPr>
              <a:t>application rate. </a:t>
            </a:r>
            <a:r>
              <a:rPr lang="en-US" sz="1600" dirty="0">
                <a:cs typeface="Arial" pitchFamily="34" charset="0"/>
              </a:rPr>
              <a:t>P </a:t>
            </a:r>
            <a:r>
              <a:rPr lang="en-US" sz="1600">
                <a:cs typeface="Arial" pitchFamily="34" charset="0"/>
              </a:rPr>
              <a:t>&lt; 0.01. </a:t>
            </a:r>
            <a:r>
              <a:rPr lang="en-US" sz="1600" dirty="0">
                <a:cs typeface="Arial" pitchFamily="34" charset="0"/>
              </a:rPr>
              <a:t>R2 </a:t>
            </a:r>
            <a:r>
              <a:rPr lang="en-US" sz="1600">
                <a:cs typeface="Arial" pitchFamily="34" charset="0"/>
              </a:rPr>
              <a:t>= 0.82. </a:t>
            </a:r>
            <a:r>
              <a:rPr lang="en-US" sz="1600" dirty="0">
                <a:cs typeface="Arial" pitchFamily="34" charset="0"/>
              </a:rPr>
              <a:t>RMSE </a:t>
            </a:r>
            <a:r>
              <a:rPr lang="en-US" sz="1600">
                <a:cs typeface="Arial" pitchFamily="34" charset="0"/>
              </a:rPr>
              <a:t>= 26.32.</a:t>
            </a:r>
            <a:endParaRPr lang="pt-BR" sz="1600" dirty="0">
              <a:cs typeface="Arial" pitchFamily="34" charset="0"/>
            </a:endParaRPr>
          </a:p>
        </p:txBody>
      </p:sp>
      <p:sp>
        <p:nvSpPr>
          <p:cNvPr id="11" name="Title 1"/>
          <p:cNvSpPr>
            <a:spLocks noGrp="1"/>
          </p:cNvSpPr>
          <p:nvPr>
            <p:ph type="title"/>
          </p:nvPr>
        </p:nvSpPr>
        <p:spPr>
          <a:xfrm>
            <a:off x="1511558" y="44624"/>
            <a:ext cx="8295322" cy="1143000"/>
          </a:xfrm>
          <a:noFill/>
        </p:spPr>
        <p:txBody>
          <a:bodyPr>
            <a:noAutofit/>
          </a:bodyPr>
          <a:lstStyle/>
          <a:p>
            <a:r>
              <a:rPr lang="en-US" sz="3200" b="1" dirty="0"/>
              <a:t/>
            </a:r>
            <a:br>
              <a:rPr lang="en-US" sz="3200" b="1" dirty="0"/>
            </a:br>
            <a:r>
              <a:rPr lang="en-US" sz="3200" dirty="0">
                <a:solidFill>
                  <a:schemeClr val="bg1"/>
                </a:solidFill>
                <a:latin typeface="Calibri" panose="020F0502020204030204" pitchFamily="34" charset="0"/>
              </a:rPr>
              <a:t>Aerobic stability: </a:t>
            </a:r>
            <a:br>
              <a:rPr lang="en-US" sz="3200" dirty="0">
                <a:solidFill>
                  <a:schemeClr val="bg1"/>
                </a:solidFill>
                <a:latin typeface="Calibri" panose="020F0502020204030204" pitchFamily="34" charset="0"/>
              </a:rPr>
            </a:br>
            <a:r>
              <a:rPr lang="en-US" sz="3200" dirty="0">
                <a:solidFill>
                  <a:schemeClr val="bg1"/>
                </a:solidFill>
                <a:latin typeface="Calibri" panose="020F0502020204030204" pitchFamily="34" charset="0"/>
              </a:rPr>
              <a:t>Optimum dose for chemical additives</a:t>
            </a:r>
            <a:r>
              <a:rPr lang="pt-BR" sz="3200" dirty="0"/>
              <a:t/>
            </a:r>
            <a:br>
              <a:rPr lang="pt-BR" sz="3200" dirty="0"/>
            </a:br>
            <a:endParaRPr lang="pt-BR" sz="3200" dirty="0"/>
          </a:p>
        </p:txBody>
      </p:sp>
      <p:cxnSp>
        <p:nvCxnSpPr>
          <p:cNvPr id="18" name="Conector reto 17"/>
          <p:cNvCxnSpPr/>
          <p:nvPr/>
        </p:nvCxnSpPr>
        <p:spPr>
          <a:xfrm flipV="1">
            <a:off x="7214592" y="2924944"/>
            <a:ext cx="0" cy="1368152"/>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flipV="1">
            <a:off x="2721293" y="4293096"/>
            <a:ext cx="4493299" cy="72008"/>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7214592" y="3573016"/>
            <a:ext cx="1123325" cy="369332"/>
          </a:xfrm>
          <a:prstGeom prst="rect">
            <a:avLst/>
          </a:prstGeom>
          <a:noFill/>
        </p:spPr>
        <p:txBody>
          <a:bodyPr wrap="square" rtlCol="0">
            <a:spAutoFit/>
          </a:bodyPr>
          <a:lstStyle/>
          <a:p>
            <a:r>
              <a:rPr lang="pt-BR" b="1" dirty="0"/>
              <a:t>∆ = 109</a:t>
            </a:r>
          </a:p>
        </p:txBody>
      </p:sp>
      <p:sp>
        <p:nvSpPr>
          <p:cNvPr id="16" name="CaixaDeTexto 15"/>
          <p:cNvSpPr txBox="1"/>
          <p:nvPr/>
        </p:nvSpPr>
        <p:spPr>
          <a:xfrm>
            <a:off x="4881533" y="4437112"/>
            <a:ext cx="1123325" cy="369332"/>
          </a:xfrm>
          <a:prstGeom prst="rect">
            <a:avLst/>
          </a:prstGeom>
          <a:noFill/>
        </p:spPr>
        <p:txBody>
          <a:bodyPr wrap="square" rtlCol="0">
            <a:spAutoFit/>
          </a:bodyPr>
          <a:lstStyle/>
          <a:p>
            <a:r>
              <a:rPr lang="pt-BR" b="1" dirty="0"/>
              <a:t>∆ </a:t>
            </a:r>
            <a:r>
              <a:rPr lang="pt-BR" b="1"/>
              <a:t>= 0.5</a:t>
            </a:r>
            <a:endParaRPr lang="pt-BR" b="1" dirty="0"/>
          </a:p>
        </p:txBody>
      </p:sp>
      <p:sp>
        <p:nvSpPr>
          <p:cNvPr id="17" name="CaixaDeTexto 16"/>
          <p:cNvSpPr txBox="1"/>
          <p:nvPr/>
        </p:nvSpPr>
        <p:spPr>
          <a:xfrm>
            <a:off x="3412570" y="1628801"/>
            <a:ext cx="3024336" cy="646331"/>
          </a:xfrm>
          <a:prstGeom prst="rect">
            <a:avLst/>
          </a:prstGeom>
          <a:noFill/>
        </p:spPr>
        <p:txBody>
          <a:bodyPr wrap="square" rtlCol="0">
            <a:spAutoFit/>
          </a:bodyPr>
          <a:lstStyle/>
          <a:p>
            <a:r>
              <a:rPr lang="pt-BR" b="1" dirty="0"/>
              <a:t>20 </a:t>
            </a:r>
            <a:r>
              <a:rPr lang="pt-BR" b="1" dirty="0" err="1"/>
              <a:t>hours</a:t>
            </a:r>
            <a:r>
              <a:rPr lang="pt-BR" b="1" dirty="0"/>
              <a:t> input  0,1%</a:t>
            </a:r>
          </a:p>
          <a:p>
            <a:r>
              <a:rPr lang="pt-BR" b="1" dirty="0"/>
              <a:t>264 </a:t>
            </a:r>
            <a:r>
              <a:rPr lang="pt-BR" b="1" dirty="0" err="1"/>
              <a:t>hours</a:t>
            </a:r>
            <a:r>
              <a:rPr lang="pt-BR" b="1" dirty="0"/>
              <a:t> for 1%</a:t>
            </a:r>
          </a:p>
        </p:txBody>
      </p:sp>
      <p:sp>
        <p:nvSpPr>
          <p:cNvPr id="13" name="CaixaDeTexto 12"/>
          <p:cNvSpPr txBox="1"/>
          <p:nvPr/>
        </p:nvSpPr>
        <p:spPr>
          <a:xfrm>
            <a:off x="7229275" y="6228020"/>
            <a:ext cx="3700930" cy="369332"/>
          </a:xfrm>
          <a:prstGeom prst="rect">
            <a:avLst/>
          </a:prstGeom>
          <a:noFill/>
        </p:spPr>
        <p:txBody>
          <a:bodyPr wrap="square" rtlCol="0">
            <a:spAutoFit/>
          </a:bodyPr>
          <a:lstStyle/>
          <a:p>
            <a:r>
              <a:rPr lang="en-US" b="1" dirty="0"/>
              <a:t>Source: Daniel et al., 2015</a:t>
            </a:r>
          </a:p>
        </p:txBody>
      </p:sp>
    </p:spTree>
    <p:extLst>
      <p:ext uri="{BB962C8B-B14F-4D97-AF65-F5344CB8AC3E}">
        <p14:creationId xmlns:p14="http://schemas.microsoft.com/office/powerpoint/2010/main" val="299652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par>
                                <p:cTn id="8" presetID="4"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ox(in)">
                                      <p:cBhvr>
                                        <p:cTn id="10" dur="500"/>
                                        <p:tgtEl>
                                          <p:spTgt spid="1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ox(in)">
                                      <p:cBhvr>
                                        <p:cTn id="13" dur="500"/>
                                        <p:tgtEl>
                                          <p:spTgt spid="1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ox(in)">
                                      <p:cBhvr>
                                        <p:cTn id="16" dur="500"/>
                                        <p:tgtEl>
                                          <p:spTgt spid="17"/>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ox(i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152A7AD-C145-4C39-8E65-18B07464BD1C}"/>
              </a:ext>
            </a:extLst>
          </p:cNvPr>
          <p:cNvGrpSpPr/>
          <p:nvPr/>
        </p:nvGrpSpPr>
        <p:grpSpPr>
          <a:xfrm>
            <a:off x="2" y="397"/>
            <a:ext cx="10972799" cy="838200"/>
            <a:chOff x="36004" y="626326"/>
            <a:chExt cx="9143999" cy="838200"/>
          </a:xfrm>
        </p:grpSpPr>
        <p:sp>
          <p:nvSpPr>
            <p:cNvPr id="12" name="Retângulo 5">
              <a:extLst>
                <a:ext uri="{FF2B5EF4-FFF2-40B4-BE49-F238E27FC236}">
                  <a16:creationId xmlns:a16="http://schemas.microsoft.com/office/drawing/2014/main" xmlns="" id="{E28AEFC1-F1D4-430B-81C4-617992299DF8}"/>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4" name="Imagem 8" descr="logo-esalq.gif">
              <a:extLst>
                <a:ext uri="{FF2B5EF4-FFF2-40B4-BE49-F238E27FC236}">
                  <a16:creationId xmlns:a16="http://schemas.microsoft.com/office/drawing/2014/main" xmlns="" id="{335A3C13-5154-466A-9E69-E564C00FF457}"/>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C:\Users\Joao Daniel\Downloads\QCF_USA.jpg">
              <a:extLst>
                <a:ext uri="{FF2B5EF4-FFF2-40B4-BE49-F238E27FC236}">
                  <a16:creationId xmlns:a16="http://schemas.microsoft.com/office/drawing/2014/main" xmlns="" id="{178FCE55-6C9B-4B44-8E8B-5B05C7BB744C}"/>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6" name="Retângulo 5"/>
          <p:cNvSpPr/>
          <p:nvPr/>
        </p:nvSpPr>
        <p:spPr bwMode="auto">
          <a:xfrm>
            <a:off x="-130224" y="1988840"/>
            <a:ext cx="10972799" cy="8382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hangingPunct="0">
              <a:lnSpc>
                <a:spcPct val="90000"/>
              </a:lnSpc>
              <a:spcBef>
                <a:spcPct val="50000"/>
              </a:spcBef>
              <a:defRPr/>
            </a:pPr>
            <a:r>
              <a:rPr lang="en-US" sz="3200" kern="0" dirty="0">
                <a:effectLst>
                  <a:outerShdw blurRad="38100" dist="38100" dir="2700000" algn="tl">
                    <a:srgbClr val="000000">
                      <a:alpha val="43137"/>
                    </a:srgbClr>
                  </a:outerShdw>
                </a:effectLst>
                <a:latin typeface="Calibri" panose="020F0502020204030204" pitchFamily="34" charset="0"/>
                <a:cs typeface="Arial" pitchFamily="34" charset="0"/>
              </a:rPr>
              <a:t>    </a:t>
            </a:r>
            <a:r>
              <a:rPr lang="en-US" sz="4400" kern="0" dirty="0" smtClean="0">
                <a:effectLst>
                  <a:outerShdw blurRad="38100" dist="38100" dir="2700000" algn="tl">
                    <a:srgbClr val="000000">
                      <a:alpha val="43137"/>
                    </a:srgbClr>
                  </a:outerShdw>
                </a:effectLst>
                <a:latin typeface="Calibri" panose="020F0502020204030204" pitchFamily="34" charset="0"/>
                <a:cs typeface="Arial" pitchFamily="34" charset="0"/>
              </a:rPr>
              <a:t>Microbial Profile</a:t>
            </a:r>
          </a:p>
          <a:p>
            <a:pPr algn="ctr" defTabSz="817108" eaLnBrk="0" hangingPunct="0">
              <a:lnSpc>
                <a:spcPct val="90000"/>
              </a:lnSpc>
              <a:spcBef>
                <a:spcPct val="50000"/>
              </a:spcBef>
              <a:defRPr/>
            </a:pPr>
            <a:r>
              <a:rPr lang="en-US" sz="4400" kern="0" dirty="0" smtClean="0">
                <a:effectLst>
                  <a:outerShdw blurRad="38100" dist="38100" dir="2700000" algn="tl">
                    <a:srgbClr val="000000">
                      <a:alpha val="43137"/>
                    </a:srgbClr>
                  </a:outerShdw>
                </a:effectLst>
                <a:latin typeface="Calibri" panose="020F0502020204030204" pitchFamily="34" charset="0"/>
                <a:cs typeface="Arial" pitchFamily="34" charset="0"/>
              </a:rPr>
              <a:t>Grain Silage Hygiene</a:t>
            </a:r>
          </a:p>
          <a:p>
            <a:pPr algn="ctr" defTabSz="817108" eaLnBrk="0" hangingPunct="0">
              <a:lnSpc>
                <a:spcPct val="90000"/>
              </a:lnSpc>
              <a:spcBef>
                <a:spcPct val="50000"/>
              </a:spcBef>
              <a:defRPr/>
            </a:pPr>
            <a:r>
              <a:rPr lang="en-US" sz="4400" kern="0" dirty="0" smtClean="0">
                <a:effectLst>
                  <a:outerShdw blurRad="38100" dist="38100" dir="2700000" algn="tl">
                    <a:srgbClr val="000000">
                      <a:alpha val="43137"/>
                    </a:srgbClr>
                  </a:outerShdw>
                </a:effectLst>
                <a:latin typeface="Calibri" panose="020F0502020204030204" pitchFamily="34" charset="0"/>
                <a:cs typeface="Arial" pitchFamily="34" charset="0"/>
              </a:rPr>
              <a:t>Yeasts</a:t>
            </a:r>
          </a:p>
          <a:p>
            <a:pPr algn="ctr" defTabSz="817108" eaLnBrk="0" hangingPunct="0">
              <a:lnSpc>
                <a:spcPct val="90000"/>
              </a:lnSpc>
              <a:spcBef>
                <a:spcPct val="50000"/>
              </a:spcBef>
              <a:defRPr/>
            </a:pPr>
            <a:endParaRPr lang="en-US" sz="2800" kern="0" dirty="0">
              <a:effectLst>
                <a:outerShdw blurRad="38100" dist="38100" dir="2700000" algn="tl">
                  <a:srgbClr val="000000">
                    <a:alpha val="43137"/>
                  </a:srgbClr>
                </a:outerShdw>
              </a:effectLst>
              <a:latin typeface="Calibri" panose="020F0502020204030204" pitchFamily="34" charset="0"/>
              <a:cs typeface="Arial" pitchFamily="34" charset="0"/>
            </a:endParaRPr>
          </a:p>
        </p:txBody>
      </p:sp>
    </p:spTree>
    <p:extLst>
      <p:ext uri="{BB962C8B-B14F-4D97-AF65-F5344CB8AC3E}">
        <p14:creationId xmlns:p14="http://schemas.microsoft.com/office/powerpoint/2010/main" val="22150430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8">
            <a:extLst>
              <a:ext uri="{FF2B5EF4-FFF2-40B4-BE49-F238E27FC236}">
                <a16:creationId xmlns:a16="http://schemas.microsoft.com/office/drawing/2014/main" xmlns="" id="{9D47DA45-F72F-4857-8DB6-C89560333FF0}"/>
              </a:ext>
            </a:extLst>
          </p:cNvPr>
          <p:cNvGrpSpPr/>
          <p:nvPr/>
        </p:nvGrpSpPr>
        <p:grpSpPr>
          <a:xfrm>
            <a:off x="2" y="15436"/>
            <a:ext cx="10972799" cy="1186180"/>
            <a:chOff x="36004" y="626326"/>
            <a:chExt cx="9143999" cy="838200"/>
          </a:xfrm>
        </p:grpSpPr>
        <p:sp>
          <p:nvSpPr>
            <p:cNvPr id="7" name="Retângulo 5">
              <a:extLst>
                <a:ext uri="{FF2B5EF4-FFF2-40B4-BE49-F238E27FC236}">
                  <a16:creationId xmlns:a16="http://schemas.microsoft.com/office/drawing/2014/main" xmlns="" id="{BCEEF94F-484D-41BE-B7B9-E9ABFF4A1532}"/>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8" name="Imagem 8" descr="logo-esalq.gif">
              <a:extLst>
                <a:ext uri="{FF2B5EF4-FFF2-40B4-BE49-F238E27FC236}">
                  <a16:creationId xmlns:a16="http://schemas.microsoft.com/office/drawing/2014/main" xmlns="" id="{071C3918-E540-42A9-BF7A-BB33509239F8}"/>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C:\Users\Joao Daniel\Downloads\QCF_USA.jpg">
              <a:extLst>
                <a:ext uri="{FF2B5EF4-FFF2-40B4-BE49-F238E27FC236}">
                  <a16:creationId xmlns:a16="http://schemas.microsoft.com/office/drawing/2014/main" xmlns="" id="{9270D1F7-6390-4FFC-8970-58E4F2AEEF62}"/>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 name="Título 1"/>
          <p:cNvSpPr>
            <a:spLocks noGrp="1"/>
          </p:cNvSpPr>
          <p:nvPr>
            <p:ph type="title"/>
          </p:nvPr>
        </p:nvSpPr>
        <p:spPr>
          <a:xfrm>
            <a:off x="1079510" y="44624"/>
            <a:ext cx="8468141" cy="1143000"/>
          </a:xfrm>
        </p:spPr>
        <p:txBody>
          <a:bodyPr>
            <a:noAutofit/>
          </a:bodyPr>
          <a:lstStyle/>
          <a:p>
            <a:r>
              <a:rPr lang="en-US" sz="3200" b="1" dirty="0">
                <a:solidFill>
                  <a:schemeClr val="bg1"/>
                </a:solidFill>
              </a:rPr>
              <a:t>Yeasts on Hygienic Quality of Grain Silages</a:t>
            </a:r>
            <a:endParaRPr lang="en-US" sz="3200" dirty="0">
              <a:solidFill>
                <a:schemeClr val="bg1"/>
              </a:solidFill>
            </a:endParaRPr>
          </a:p>
        </p:txBody>
      </p:sp>
      <p:pic>
        <p:nvPicPr>
          <p:cNvPr id="1028" name="Picture 4" descr="Resultado de imagem para fungo na silagem de grÃ£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3607" y="1988840"/>
            <a:ext cx="7258406" cy="3978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527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9D47DA45-F72F-4857-8DB6-C89560333FF0}"/>
              </a:ext>
            </a:extLst>
          </p:cNvPr>
          <p:cNvGrpSpPr/>
          <p:nvPr/>
        </p:nvGrpSpPr>
        <p:grpSpPr>
          <a:xfrm>
            <a:off x="2" y="15436"/>
            <a:ext cx="10972799" cy="749268"/>
            <a:chOff x="36004" y="626326"/>
            <a:chExt cx="9143999" cy="838200"/>
          </a:xfrm>
        </p:grpSpPr>
        <p:sp>
          <p:nvSpPr>
            <p:cNvPr id="20" name="Retângulo 5">
              <a:extLst>
                <a:ext uri="{FF2B5EF4-FFF2-40B4-BE49-F238E27FC236}">
                  <a16:creationId xmlns:a16="http://schemas.microsoft.com/office/drawing/2014/main" xmlns="" id="{BCEEF94F-484D-41BE-B7B9-E9ABFF4A1532}"/>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21" name="Imagem 8" descr="logo-esalq.gif">
              <a:extLst>
                <a:ext uri="{FF2B5EF4-FFF2-40B4-BE49-F238E27FC236}">
                  <a16:creationId xmlns:a16="http://schemas.microsoft.com/office/drawing/2014/main" xmlns="" id="{071C3918-E540-42A9-BF7A-BB33509239F8}"/>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 descr="C:\Users\Joao Daniel\Downloads\QCF_USA.jpg">
              <a:extLst>
                <a:ext uri="{FF2B5EF4-FFF2-40B4-BE49-F238E27FC236}">
                  <a16:creationId xmlns:a16="http://schemas.microsoft.com/office/drawing/2014/main" xmlns="" id="{9270D1F7-6390-4FFC-8970-58E4F2AEEF62}"/>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 name="Título 1"/>
          <p:cNvSpPr>
            <a:spLocks noGrp="1"/>
          </p:cNvSpPr>
          <p:nvPr>
            <p:ph type="title"/>
          </p:nvPr>
        </p:nvSpPr>
        <p:spPr>
          <a:xfrm>
            <a:off x="548640" y="81136"/>
            <a:ext cx="9875520" cy="611560"/>
          </a:xfrm>
        </p:spPr>
        <p:txBody>
          <a:bodyPr>
            <a:normAutofit/>
          </a:bodyPr>
          <a:lstStyle/>
          <a:p>
            <a:r>
              <a:rPr lang="en-US" sz="2400" b="1" dirty="0">
                <a:solidFill>
                  <a:schemeClr val="bg1"/>
                </a:solidFill>
              </a:rPr>
              <a:t>Population of yeasts on the fresh plant</a:t>
            </a:r>
            <a:endParaRPr lang="en-US" sz="2400" dirty="0">
              <a:solidFill>
                <a:schemeClr val="bg1"/>
              </a:solidFill>
            </a:endParaRPr>
          </a:p>
        </p:txBody>
      </p:sp>
      <p:sp>
        <p:nvSpPr>
          <p:cNvPr id="3" name="Espaço Reservado para Conteúdo 2"/>
          <p:cNvSpPr>
            <a:spLocks noGrp="1"/>
          </p:cNvSpPr>
          <p:nvPr>
            <p:ph idx="1"/>
          </p:nvPr>
        </p:nvSpPr>
        <p:spPr>
          <a:xfrm>
            <a:off x="1" y="908720"/>
            <a:ext cx="10955060" cy="2376264"/>
          </a:xfrm>
        </p:spPr>
        <p:txBody>
          <a:bodyPr>
            <a:normAutofit/>
          </a:bodyPr>
          <a:lstStyle/>
          <a:p>
            <a:r>
              <a:rPr lang="en-US" sz="2200" dirty="0"/>
              <a:t>Yeasts are also abundant on </a:t>
            </a:r>
            <a:r>
              <a:rPr lang="en-US" sz="2200" dirty="0" err="1"/>
              <a:t>preharvest</a:t>
            </a:r>
            <a:r>
              <a:rPr lang="en-US" sz="2200" dirty="0"/>
              <a:t> maize intended for grain production or for HMC silages. </a:t>
            </a:r>
          </a:p>
          <a:p>
            <a:endParaRPr lang="en-US" sz="2200" dirty="0"/>
          </a:p>
          <a:p>
            <a:r>
              <a:rPr lang="en-US" sz="2000" dirty="0" err="1"/>
              <a:t>Hesseltine</a:t>
            </a:r>
            <a:r>
              <a:rPr lang="en-US" sz="2000" dirty="0"/>
              <a:t> and </a:t>
            </a:r>
            <a:r>
              <a:rPr lang="en-US" sz="2000" dirty="0" err="1"/>
              <a:t>Bothast</a:t>
            </a:r>
            <a:r>
              <a:rPr lang="en-US" sz="2000" dirty="0"/>
              <a:t> (1977) showed that the number of kernels colonized by yeasts increases dramatically during the early stages of maturation in maize (8 weeks post-silk = 251 of 300 kernels colonized).</a:t>
            </a:r>
          </a:p>
        </p:txBody>
      </p:sp>
      <p:pic>
        <p:nvPicPr>
          <p:cNvPr id="3074" name="Picture 2"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5364" y="3501008"/>
            <a:ext cx="2880320" cy="1800200"/>
          </a:xfrm>
          <a:prstGeom prst="ellipse">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m para kernels colonized by yeast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296" t="574" r="-458" b="15601"/>
          <a:stretch/>
        </p:blipFill>
        <p:spPr bwMode="auto">
          <a:xfrm>
            <a:off x="8597146" y="5589240"/>
            <a:ext cx="2296859" cy="12241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m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95" y="3741034"/>
            <a:ext cx="5530214" cy="307234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ector reto 4"/>
          <p:cNvCxnSpPr>
            <a:endCxn id="3074" idx="1"/>
          </p:cNvCxnSpPr>
          <p:nvPr/>
        </p:nvCxnSpPr>
        <p:spPr>
          <a:xfrm flipV="1">
            <a:off x="4708714" y="3764642"/>
            <a:ext cx="2668463" cy="16805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flipV="1">
            <a:off x="4708713" y="5277206"/>
            <a:ext cx="3974842" cy="2400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64049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8">
            <a:extLst>
              <a:ext uri="{FF2B5EF4-FFF2-40B4-BE49-F238E27FC236}">
                <a16:creationId xmlns:a16="http://schemas.microsoft.com/office/drawing/2014/main" xmlns="" id="{9D47DA45-F72F-4857-8DB6-C89560333FF0}"/>
              </a:ext>
            </a:extLst>
          </p:cNvPr>
          <p:cNvGrpSpPr/>
          <p:nvPr/>
        </p:nvGrpSpPr>
        <p:grpSpPr>
          <a:xfrm>
            <a:off x="2" y="15436"/>
            <a:ext cx="10972799" cy="749268"/>
            <a:chOff x="36004" y="626326"/>
            <a:chExt cx="9143999" cy="838200"/>
          </a:xfrm>
        </p:grpSpPr>
        <p:sp>
          <p:nvSpPr>
            <p:cNvPr id="8" name="Retângulo 5">
              <a:extLst>
                <a:ext uri="{FF2B5EF4-FFF2-40B4-BE49-F238E27FC236}">
                  <a16:creationId xmlns:a16="http://schemas.microsoft.com/office/drawing/2014/main" xmlns="" id="{BCEEF94F-484D-41BE-B7B9-E9ABFF4A1532}"/>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9" name="Imagem 8" descr="logo-esalq.gif">
              <a:extLst>
                <a:ext uri="{FF2B5EF4-FFF2-40B4-BE49-F238E27FC236}">
                  <a16:creationId xmlns:a16="http://schemas.microsoft.com/office/drawing/2014/main" xmlns="" id="{071C3918-E540-42A9-BF7A-BB33509239F8}"/>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C:\Users\Joao Daniel\Downloads\QCF_USA.jpg">
              <a:extLst>
                <a:ext uri="{FF2B5EF4-FFF2-40B4-BE49-F238E27FC236}">
                  <a16:creationId xmlns:a16="http://schemas.microsoft.com/office/drawing/2014/main" xmlns="" id="{9270D1F7-6390-4FFC-8970-58E4F2AEEF62}"/>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 name="Espaço Reservado para Conteúdo 2"/>
          <p:cNvSpPr>
            <a:spLocks noGrp="1"/>
          </p:cNvSpPr>
          <p:nvPr>
            <p:ph idx="1"/>
          </p:nvPr>
        </p:nvSpPr>
        <p:spPr>
          <a:xfrm>
            <a:off x="30183" y="908720"/>
            <a:ext cx="10900022" cy="3024336"/>
          </a:xfrm>
        </p:spPr>
        <p:txBody>
          <a:bodyPr>
            <a:normAutofit/>
          </a:bodyPr>
          <a:lstStyle/>
          <a:p>
            <a:r>
              <a:rPr lang="en-US" sz="2000" dirty="0" err="1"/>
              <a:t>Ruxton</a:t>
            </a:r>
            <a:r>
              <a:rPr lang="en-US" sz="2000" dirty="0"/>
              <a:t> and McDonald (1974) reported that yeasts competed with lactic acid bacteria for available water-soluble carbohydrates. </a:t>
            </a:r>
          </a:p>
          <a:p>
            <a:endParaRPr lang="en-US" sz="2000" dirty="0"/>
          </a:p>
          <a:p>
            <a:r>
              <a:rPr lang="en-US" sz="2000" dirty="0"/>
              <a:t>Production of ethanol in silage not only decreases the amount of sugar for lactic acid production, but it can also decrease dry matter recovery. </a:t>
            </a:r>
          </a:p>
          <a:p>
            <a:endParaRPr lang="pt-BR" sz="2000" dirty="0"/>
          </a:p>
          <a:p>
            <a:endParaRPr lang="en-US" sz="2000" dirty="0"/>
          </a:p>
          <a:p>
            <a:r>
              <a:rPr lang="en-US" sz="2000" dirty="0" err="1"/>
              <a:t>Bolsen</a:t>
            </a:r>
            <a:r>
              <a:rPr lang="en-US" sz="2000" dirty="0"/>
              <a:t> (1997) reported DM losses in the top layer (0.5 m) of bunker silos:</a:t>
            </a:r>
          </a:p>
        </p:txBody>
      </p:sp>
      <p:sp>
        <p:nvSpPr>
          <p:cNvPr id="5" name="Título 1"/>
          <p:cNvSpPr>
            <a:spLocks noGrp="1"/>
          </p:cNvSpPr>
          <p:nvPr>
            <p:ph type="title"/>
          </p:nvPr>
        </p:nvSpPr>
        <p:spPr>
          <a:xfrm>
            <a:off x="301824" y="44624"/>
            <a:ext cx="10424160" cy="634082"/>
          </a:xfrm>
        </p:spPr>
        <p:txBody>
          <a:bodyPr>
            <a:noAutofit/>
          </a:bodyPr>
          <a:lstStyle/>
          <a:p>
            <a:r>
              <a:rPr lang="en-US" sz="2400" b="1" dirty="0">
                <a:solidFill>
                  <a:schemeClr val="bg1"/>
                </a:solidFill>
              </a:rPr>
              <a:t>The negative effects of yeasts on silages</a:t>
            </a:r>
            <a:endParaRPr lang="en-US" sz="2400" dirty="0">
              <a:solidFill>
                <a:schemeClr val="bg1"/>
              </a:solidFill>
            </a:endParaRPr>
          </a:p>
        </p:txBody>
      </p:sp>
      <p:graphicFrame>
        <p:nvGraphicFramePr>
          <p:cNvPr id="6" name="Espaço Reservado para Conteúdo 3"/>
          <p:cNvGraphicFramePr>
            <a:graphicFrameLocks/>
          </p:cNvGraphicFramePr>
          <p:nvPr>
            <p:extLst>
              <p:ext uri="{D42A27DB-BD31-4B8C-83A1-F6EECF244321}">
                <p14:modId xmlns:p14="http://schemas.microsoft.com/office/powerpoint/2010/main" val="2899725833"/>
              </p:ext>
            </p:extLst>
          </p:nvPr>
        </p:nvGraphicFramePr>
        <p:xfrm>
          <a:off x="2289245" y="4005064"/>
          <a:ext cx="6567130" cy="28529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3330853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45818" y="6930389"/>
            <a:ext cx="8746838" cy="4555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724" y="260648"/>
            <a:ext cx="10433662"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18" y="5860018"/>
            <a:ext cx="930402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8856375" y="6488668"/>
            <a:ext cx="2073830" cy="369332"/>
          </a:xfrm>
          <a:prstGeom prst="rect">
            <a:avLst/>
          </a:prstGeom>
          <a:noFill/>
        </p:spPr>
        <p:txBody>
          <a:bodyPr wrap="square" rtlCol="0">
            <a:spAutoFit/>
          </a:bodyPr>
          <a:lstStyle/>
          <a:p>
            <a:r>
              <a:rPr lang="pt-BR" dirty="0"/>
              <a:t>Santos, 2011</a:t>
            </a:r>
            <a:endParaRPr lang="en-US" dirty="0"/>
          </a:p>
        </p:txBody>
      </p:sp>
    </p:spTree>
    <p:extLst>
      <p:ext uri="{BB962C8B-B14F-4D97-AF65-F5344CB8AC3E}">
        <p14:creationId xmlns:p14="http://schemas.microsoft.com/office/powerpoint/2010/main" val="5827009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3925" y="-27384"/>
            <a:ext cx="7933727"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3122" y="6207968"/>
            <a:ext cx="81153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ixaDeTexto 5"/>
          <p:cNvSpPr txBox="1"/>
          <p:nvPr/>
        </p:nvSpPr>
        <p:spPr>
          <a:xfrm>
            <a:off x="8942784" y="6488668"/>
            <a:ext cx="1987421" cy="369332"/>
          </a:xfrm>
          <a:prstGeom prst="rect">
            <a:avLst/>
          </a:prstGeom>
          <a:noFill/>
        </p:spPr>
        <p:txBody>
          <a:bodyPr wrap="square" rtlCol="0">
            <a:spAutoFit/>
          </a:bodyPr>
          <a:lstStyle/>
          <a:p>
            <a:r>
              <a:rPr lang="pt-BR" dirty="0"/>
              <a:t>Santos, 2011</a:t>
            </a:r>
            <a:endParaRPr lang="en-US" dirty="0"/>
          </a:p>
        </p:txBody>
      </p:sp>
    </p:spTree>
    <p:extLst>
      <p:ext uri="{BB962C8B-B14F-4D97-AF65-F5344CB8AC3E}">
        <p14:creationId xmlns:p14="http://schemas.microsoft.com/office/powerpoint/2010/main" val="266426467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1B08E58F-7523-441E-B82C-419AF9F23495}"/>
              </a:ext>
            </a:extLst>
          </p:cNvPr>
          <p:cNvGrpSpPr/>
          <p:nvPr/>
        </p:nvGrpSpPr>
        <p:grpSpPr>
          <a:xfrm>
            <a:off x="2" y="15436"/>
            <a:ext cx="10972799" cy="838200"/>
            <a:chOff x="36004" y="626326"/>
            <a:chExt cx="9143999" cy="838200"/>
          </a:xfrm>
        </p:grpSpPr>
        <p:sp>
          <p:nvSpPr>
            <p:cNvPr id="7" name="Retângulo 5">
              <a:extLst>
                <a:ext uri="{FF2B5EF4-FFF2-40B4-BE49-F238E27FC236}">
                  <a16:creationId xmlns:a16="http://schemas.microsoft.com/office/drawing/2014/main" xmlns="" id="{D58AC986-6CEA-483D-B4B0-52284C7B274A}"/>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8" name="Imagem 8" descr="logo-esalq.gif">
              <a:extLst>
                <a:ext uri="{FF2B5EF4-FFF2-40B4-BE49-F238E27FC236}">
                  <a16:creationId xmlns:a16="http://schemas.microsoft.com/office/drawing/2014/main" xmlns="" id="{560001C5-FB36-4F7D-A3D8-AEB1A4753C70}"/>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C:\Users\Joao Daniel\Downloads\QCF_USA.jpg">
              <a:extLst>
                <a:ext uri="{FF2B5EF4-FFF2-40B4-BE49-F238E27FC236}">
                  <a16:creationId xmlns:a16="http://schemas.microsoft.com/office/drawing/2014/main" xmlns="" id="{242CBB7D-4A7E-45ED-B787-CC0B87D005E7}"/>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 name="Retângulo 1"/>
          <p:cNvSpPr/>
          <p:nvPr/>
        </p:nvSpPr>
        <p:spPr bwMode="auto">
          <a:xfrm>
            <a:off x="2" y="0"/>
            <a:ext cx="10972799" cy="8382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fontAlgn="base" hangingPunct="0">
              <a:lnSpc>
                <a:spcPct val="90000"/>
              </a:lnSpc>
              <a:spcBef>
                <a:spcPct val="50000"/>
              </a:spcBef>
              <a:spcAft>
                <a:spcPct val="0"/>
              </a:spcAft>
              <a:defRPr/>
            </a:pPr>
            <a:r>
              <a:rPr lang="pt-BR" sz="3600" kern="0" dirty="0" err="1">
                <a:solidFill>
                  <a:schemeClr val="bg1"/>
                </a:solidFill>
                <a:latin typeface="Calibri" panose="020F0502020204030204" pitchFamily="34" charset="0"/>
                <a:cs typeface="Arial" pitchFamily="34" charset="0"/>
              </a:rPr>
              <a:t>Fermentative</a:t>
            </a:r>
            <a:r>
              <a:rPr lang="pt-BR" sz="3600" kern="0" dirty="0">
                <a:solidFill>
                  <a:schemeClr val="bg1"/>
                </a:solidFill>
                <a:latin typeface="Calibri" panose="020F0502020204030204" pitchFamily="34" charset="0"/>
                <a:cs typeface="Arial" pitchFamily="34" charset="0"/>
              </a:rPr>
              <a:t> profile – HMG </a:t>
            </a:r>
            <a:r>
              <a:rPr lang="pt-BR" sz="3600" kern="0" dirty="0" err="1">
                <a:solidFill>
                  <a:schemeClr val="bg1"/>
                </a:solidFill>
                <a:latin typeface="Calibri" panose="020F0502020204030204" pitchFamily="34" charset="0"/>
                <a:cs typeface="Arial" pitchFamily="34" charset="0"/>
              </a:rPr>
              <a:t>silage</a:t>
            </a:r>
            <a:endParaRPr lang="pt-BR" sz="3600" kern="0" dirty="0">
              <a:solidFill>
                <a:schemeClr val="bg1"/>
              </a:solidFill>
              <a:latin typeface="Calibri" panose="020F0502020204030204" pitchFamily="34" charset="0"/>
              <a:cs typeface="Arial" pitchFamily="34" charset="0"/>
            </a:endParaRPr>
          </a:p>
        </p:txBody>
      </p:sp>
      <p:graphicFrame>
        <p:nvGraphicFramePr>
          <p:cNvPr id="3" name="Tabela 2"/>
          <p:cNvGraphicFramePr>
            <a:graphicFrameLocks noGrp="1"/>
          </p:cNvGraphicFramePr>
          <p:nvPr>
            <p:extLst/>
          </p:nvPr>
        </p:nvGraphicFramePr>
        <p:xfrm>
          <a:off x="215415" y="1311369"/>
          <a:ext cx="10541971" cy="4205865"/>
        </p:xfrm>
        <a:graphic>
          <a:graphicData uri="http://schemas.openxmlformats.org/drawingml/2006/table">
            <a:tbl>
              <a:tblPr firstRow="1" bandRow="1">
                <a:tableStyleId>{9D7B26C5-4107-4FEC-AEDC-1716B250A1EF}</a:tableStyleId>
              </a:tblPr>
              <a:tblGrid>
                <a:gridCol w="4365169">
                  <a:extLst>
                    <a:ext uri="{9D8B030D-6E8A-4147-A177-3AD203B41FA5}">
                      <a16:colId xmlns:a16="http://schemas.microsoft.com/office/drawing/2014/main" xmlns="" val="20000"/>
                    </a:ext>
                  </a:extLst>
                </a:gridCol>
                <a:gridCol w="1880647">
                  <a:extLst>
                    <a:ext uri="{9D8B030D-6E8A-4147-A177-3AD203B41FA5}">
                      <a16:colId xmlns:a16="http://schemas.microsoft.com/office/drawing/2014/main" xmlns="" val="20001"/>
                    </a:ext>
                  </a:extLst>
                </a:gridCol>
                <a:gridCol w="2351395">
                  <a:extLst>
                    <a:ext uri="{9D8B030D-6E8A-4147-A177-3AD203B41FA5}">
                      <a16:colId xmlns:a16="http://schemas.microsoft.com/office/drawing/2014/main" xmlns="" val="20002"/>
                    </a:ext>
                  </a:extLst>
                </a:gridCol>
                <a:gridCol w="1944760">
                  <a:extLst>
                    <a:ext uri="{9D8B030D-6E8A-4147-A177-3AD203B41FA5}">
                      <a16:colId xmlns:a16="http://schemas.microsoft.com/office/drawing/2014/main" xmlns="" val="20003"/>
                    </a:ext>
                  </a:extLst>
                </a:gridCol>
              </a:tblGrid>
              <a:tr h="448595">
                <a:tc>
                  <a:txBody>
                    <a:bodyPr/>
                    <a:lstStyle/>
                    <a:p>
                      <a:pPr algn="l" fontAlgn="b"/>
                      <a:r>
                        <a:rPr lang="en-US" sz="2400" b="1" i="0" u="none" strike="noStrike" dirty="0">
                          <a:solidFill>
                            <a:schemeClr val="tx1"/>
                          </a:solidFill>
                          <a:effectLst/>
                          <a:latin typeface="Calibri" panose="020F0502020204030204" pitchFamily="34" charset="0"/>
                        </a:rPr>
                        <a:t>Trait</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err="1">
                          <a:effectLst/>
                          <a:latin typeface="Calibri" panose="020F0502020204030204" pitchFamily="34" charset="0"/>
                        </a:rPr>
                        <a:t>Mean</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err="1">
                          <a:effectLst/>
                          <a:latin typeface="Calibri" panose="020F0502020204030204" pitchFamily="34" charset="0"/>
                        </a:rPr>
                        <a:t>Minimum</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en-US" sz="2400" b="1" i="0" u="none" strike="noStrike" dirty="0">
                          <a:solidFill>
                            <a:schemeClr val="tx1"/>
                          </a:solidFill>
                          <a:effectLst/>
                          <a:latin typeface="Calibri" panose="020F0502020204030204" pitchFamily="34" charset="0"/>
                        </a:rPr>
                        <a:t>Maximum</a:t>
                      </a:r>
                      <a:endParaRPr lang="pt-BR" sz="2400" b="0" i="0" u="none" strike="noStrike" dirty="0">
                        <a:solidFill>
                          <a:srgbClr val="000000"/>
                        </a:solidFill>
                        <a:effectLst/>
                        <a:latin typeface="Calibri" panose="020F0502020204030204" pitchFamily="34" charset="0"/>
                      </a:endParaRPr>
                    </a:p>
                  </a:txBody>
                  <a:tcPr marL="11430" marR="11430" marT="9525" marB="0" anchor="b"/>
                </a:tc>
                <a:extLst>
                  <a:ext uri="{0D108BD9-81ED-4DB2-BD59-A6C34878D82A}">
                    <a16:rowId xmlns:a16="http://schemas.microsoft.com/office/drawing/2014/main" xmlns="" val="10000"/>
                  </a:ext>
                </a:extLst>
              </a:tr>
              <a:tr h="375727">
                <a:tc>
                  <a:txBody>
                    <a:bodyPr/>
                    <a:lstStyle/>
                    <a:p>
                      <a:pPr algn="l" fontAlgn="b"/>
                      <a:r>
                        <a:rPr lang="pt-BR" sz="2400" b="0" u="none" strike="noStrike" dirty="0">
                          <a:effectLst/>
                          <a:latin typeface="Calibri" panose="020F0502020204030204" pitchFamily="34" charset="0"/>
                        </a:rPr>
                        <a:t>DM, %</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68.2</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60.3</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76.8</a:t>
                      </a:r>
                      <a:endParaRPr lang="pt-BR" sz="2400" b="0" i="0" u="none" strike="noStrike" dirty="0">
                        <a:solidFill>
                          <a:srgbClr val="000000"/>
                        </a:solidFill>
                        <a:effectLst/>
                        <a:latin typeface="Calibri" panose="020F0502020204030204" pitchFamily="34" charset="0"/>
                      </a:endParaRPr>
                    </a:p>
                  </a:txBody>
                  <a:tcPr marL="11430" marR="11430" marT="9525" marB="0" anchor="b"/>
                </a:tc>
                <a:extLst>
                  <a:ext uri="{0D108BD9-81ED-4DB2-BD59-A6C34878D82A}">
                    <a16:rowId xmlns:a16="http://schemas.microsoft.com/office/drawing/2014/main" xmlns="" val="10001"/>
                  </a:ext>
                </a:extLst>
              </a:tr>
              <a:tr h="375727">
                <a:tc>
                  <a:txBody>
                    <a:bodyPr/>
                    <a:lstStyle/>
                    <a:p>
                      <a:pPr algn="l" fontAlgn="b"/>
                      <a:r>
                        <a:rPr lang="pt-BR" sz="2400" b="0" u="none" strike="noStrike" dirty="0">
                          <a:effectLst/>
                          <a:latin typeface="Calibri" panose="020F0502020204030204" pitchFamily="34" charset="0"/>
                        </a:rPr>
                        <a:t>pH</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4.2</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3.7</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5.0</a:t>
                      </a:r>
                      <a:endParaRPr lang="pt-BR" sz="2400" b="0" i="0" u="none" strike="noStrike" dirty="0">
                        <a:solidFill>
                          <a:srgbClr val="000000"/>
                        </a:solidFill>
                        <a:effectLst/>
                        <a:latin typeface="Calibri" panose="020F0502020204030204" pitchFamily="34" charset="0"/>
                      </a:endParaRPr>
                    </a:p>
                  </a:txBody>
                  <a:tcPr marL="11430" marR="11430" marT="9525" marB="0" anchor="b"/>
                </a:tc>
                <a:extLst>
                  <a:ext uri="{0D108BD9-81ED-4DB2-BD59-A6C34878D82A}">
                    <a16:rowId xmlns:a16="http://schemas.microsoft.com/office/drawing/2014/main" xmlns="" val="10002"/>
                  </a:ext>
                </a:extLst>
              </a:tr>
              <a:tr h="375727">
                <a:tc>
                  <a:txBody>
                    <a:bodyPr/>
                    <a:lstStyle/>
                    <a:p>
                      <a:pPr algn="l" fontAlgn="b"/>
                      <a:r>
                        <a:rPr lang="pt-BR" sz="2400" b="0" u="none" strike="noStrike" dirty="0" err="1">
                          <a:effectLst/>
                          <a:latin typeface="Calibri" panose="020F0502020204030204" pitchFamily="34" charset="0"/>
                        </a:rPr>
                        <a:t>Lactic</a:t>
                      </a:r>
                      <a:r>
                        <a:rPr lang="pt-BR" sz="2400" b="0" u="none" strike="noStrike" baseline="0" dirty="0">
                          <a:effectLst/>
                          <a:latin typeface="Calibri" panose="020F0502020204030204" pitchFamily="34" charset="0"/>
                        </a:rPr>
                        <a:t> </a:t>
                      </a:r>
                      <a:r>
                        <a:rPr lang="pt-BR" sz="2400" b="0" u="none" strike="noStrike" baseline="0" dirty="0" err="1">
                          <a:effectLst/>
                          <a:latin typeface="Calibri" panose="020F0502020204030204" pitchFamily="34" charset="0"/>
                        </a:rPr>
                        <a:t>acid</a:t>
                      </a:r>
                      <a:r>
                        <a:rPr lang="pt-BR" sz="2400" b="0" u="none" strike="noStrike" dirty="0">
                          <a:effectLst/>
                          <a:latin typeface="Calibri" panose="020F0502020204030204" pitchFamily="34" charset="0"/>
                        </a:rPr>
                        <a:t>. % MS</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1.5</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0.1</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4.2</a:t>
                      </a:r>
                      <a:endParaRPr lang="pt-BR" sz="2400" b="0" i="0" u="none" strike="noStrike" dirty="0">
                        <a:solidFill>
                          <a:srgbClr val="000000"/>
                        </a:solidFill>
                        <a:effectLst/>
                        <a:latin typeface="Calibri" panose="020F0502020204030204" pitchFamily="34" charset="0"/>
                      </a:endParaRPr>
                    </a:p>
                  </a:txBody>
                  <a:tcPr marL="11430" marR="11430" marT="9525" marB="0" anchor="b"/>
                </a:tc>
                <a:extLst>
                  <a:ext uri="{0D108BD9-81ED-4DB2-BD59-A6C34878D82A}">
                    <a16:rowId xmlns:a16="http://schemas.microsoft.com/office/drawing/2014/main" xmlns="" val="10003"/>
                  </a:ext>
                </a:extLst>
              </a:tr>
              <a:tr h="375727">
                <a:tc>
                  <a:txBody>
                    <a:bodyPr/>
                    <a:lstStyle/>
                    <a:p>
                      <a:pPr algn="l" fontAlgn="b"/>
                      <a:r>
                        <a:rPr lang="pt-BR" sz="2400" b="0" u="none" strike="noStrike" dirty="0" err="1">
                          <a:effectLst/>
                          <a:latin typeface="Calibri" panose="020F0502020204030204" pitchFamily="34" charset="0"/>
                        </a:rPr>
                        <a:t>Acetic</a:t>
                      </a:r>
                      <a:r>
                        <a:rPr lang="pt-BR" sz="2400" b="0" u="none" strike="noStrike" baseline="0" dirty="0">
                          <a:effectLst/>
                          <a:latin typeface="Calibri" panose="020F0502020204030204" pitchFamily="34" charset="0"/>
                        </a:rPr>
                        <a:t> </a:t>
                      </a:r>
                      <a:r>
                        <a:rPr lang="pt-BR" sz="2400" b="0" u="none" strike="noStrike" baseline="0" dirty="0" err="1">
                          <a:effectLst/>
                          <a:latin typeface="Calibri" panose="020F0502020204030204" pitchFamily="34" charset="0"/>
                        </a:rPr>
                        <a:t>acid</a:t>
                      </a:r>
                      <a:r>
                        <a:rPr lang="pt-BR" sz="2400" b="0" u="none" strike="noStrike" dirty="0">
                          <a:effectLst/>
                          <a:latin typeface="Calibri" panose="020F0502020204030204" pitchFamily="34" charset="0"/>
                        </a:rPr>
                        <a:t>. % MS</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0.5</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0.0</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2.5</a:t>
                      </a:r>
                      <a:endParaRPr lang="pt-BR" sz="2400" b="0" i="0" u="none" strike="noStrike" dirty="0">
                        <a:solidFill>
                          <a:srgbClr val="000000"/>
                        </a:solidFill>
                        <a:effectLst/>
                        <a:latin typeface="Calibri" panose="020F0502020204030204" pitchFamily="34" charset="0"/>
                      </a:endParaRPr>
                    </a:p>
                  </a:txBody>
                  <a:tcPr marL="11430" marR="11430" marT="9525" marB="0" anchor="b"/>
                </a:tc>
                <a:extLst>
                  <a:ext uri="{0D108BD9-81ED-4DB2-BD59-A6C34878D82A}">
                    <a16:rowId xmlns:a16="http://schemas.microsoft.com/office/drawing/2014/main" xmlns="" val="10004"/>
                  </a:ext>
                </a:extLst>
              </a:tr>
              <a:tr h="375727">
                <a:tc>
                  <a:txBody>
                    <a:bodyPr/>
                    <a:lstStyle/>
                    <a:p>
                      <a:pPr algn="l" fontAlgn="b"/>
                      <a:r>
                        <a:rPr lang="pt-BR" sz="2400" b="0" u="none" strike="noStrike" dirty="0" err="1">
                          <a:effectLst/>
                          <a:latin typeface="Calibri" panose="020F0502020204030204" pitchFamily="34" charset="0"/>
                        </a:rPr>
                        <a:t>Ethanol</a:t>
                      </a:r>
                      <a:r>
                        <a:rPr lang="pt-BR" sz="2400" b="0" u="none" strike="noStrike" dirty="0">
                          <a:effectLst/>
                          <a:latin typeface="Calibri" panose="020F0502020204030204" pitchFamily="34" charset="0"/>
                        </a:rPr>
                        <a:t>. % MS</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0.8</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0.1</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2.8</a:t>
                      </a:r>
                      <a:endParaRPr lang="pt-BR" sz="2400" b="0" i="0" u="none" strike="noStrike" dirty="0">
                        <a:solidFill>
                          <a:srgbClr val="000000"/>
                        </a:solidFill>
                        <a:effectLst/>
                        <a:latin typeface="Calibri" panose="020F0502020204030204" pitchFamily="34" charset="0"/>
                      </a:endParaRPr>
                    </a:p>
                  </a:txBody>
                  <a:tcPr marL="11430" marR="11430" marT="9525" marB="0" anchor="b"/>
                </a:tc>
                <a:extLst>
                  <a:ext uri="{0D108BD9-81ED-4DB2-BD59-A6C34878D82A}">
                    <a16:rowId xmlns:a16="http://schemas.microsoft.com/office/drawing/2014/main" xmlns="" val="10005"/>
                  </a:ext>
                </a:extLst>
              </a:tr>
              <a:tr h="375727">
                <a:tc>
                  <a:txBody>
                    <a:bodyPr/>
                    <a:lstStyle/>
                    <a:p>
                      <a:pPr algn="l" fontAlgn="b"/>
                      <a:r>
                        <a:rPr lang="pt-BR" sz="2400" b="0" u="none" strike="noStrike" dirty="0">
                          <a:effectLst/>
                          <a:latin typeface="Calibri" panose="020F0502020204030204" pitchFamily="34" charset="0"/>
                        </a:rPr>
                        <a:t>LAB. log </a:t>
                      </a:r>
                      <a:r>
                        <a:rPr lang="pt-BR" sz="2400" b="0" u="none" strike="noStrike" dirty="0" err="1">
                          <a:effectLst/>
                          <a:latin typeface="Calibri" panose="020F0502020204030204" pitchFamily="34" charset="0"/>
                        </a:rPr>
                        <a:t>ufc</a:t>
                      </a:r>
                      <a:r>
                        <a:rPr lang="pt-BR" sz="2400" b="0" u="none" strike="noStrike" dirty="0">
                          <a:effectLst/>
                          <a:latin typeface="Calibri" panose="020F0502020204030204" pitchFamily="34" charset="0"/>
                        </a:rPr>
                        <a:t>/g MN</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6.2</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2.5</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8.5</a:t>
                      </a:r>
                      <a:endParaRPr lang="pt-BR" sz="2400" b="0" i="0" u="none" strike="noStrike" dirty="0">
                        <a:solidFill>
                          <a:srgbClr val="000000"/>
                        </a:solidFill>
                        <a:effectLst/>
                        <a:latin typeface="Calibri" panose="020F0502020204030204" pitchFamily="34" charset="0"/>
                      </a:endParaRPr>
                    </a:p>
                  </a:txBody>
                  <a:tcPr marL="11430" marR="11430" marT="9525" marB="0" anchor="b"/>
                </a:tc>
                <a:extLst>
                  <a:ext uri="{0D108BD9-81ED-4DB2-BD59-A6C34878D82A}">
                    <a16:rowId xmlns:a16="http://schemas.microsoft.com/office/drawing/2014/main" xmlns="" val="10006"/>
                  </a:ext>
                </a:extLst>
              </a:tr>
              <a:tr h="375727">
                <a:tc>
                  <a:txBody>
                    <a:bodyPr/>
                    <a:lstStyle/>
                    <a:p>
                      <a:pPr algn="l" fontAlgn="b"/>
                      <a:r>
                        <a:rPr lang="pt-BR" sz="2400" b="0" u="none" strike="noStrike" dirty="0" err="1">
                          <a:effectLst/>
                          <a:latin typeface="Calibri" panose="020F0502020204030204" pitchFamily="34" charset="0"/>
                        </a:rPr>
                        <a:t>Yeasts</a:t>
                      </a:r>
                      <a:r>
                        <a:rPr lang="pt-BR" sz="2400" b="0" u="none" strike="noStrike" dirty="0">
                          <a:effectLst/>
                          <a:latin typeface="Calibri" panose="020F0502020204030204" pitchFamily="34" charset="0"/>
                        </a:rPr>
                        <a:t>. log </a:t>
                      </a:r>
                      <a:r>
                        <a:rPr lang="pt-BR" sz="2400" b="0" u="none" strike="noStrike" dirty="0" err="1">
                          <a:effectLst/>
                          <a:latin typeface="Calibri" panose="020F0502020204030204" pitchFamily="34" charset="0"/>
                        </a:rPr>
                        <a:t>ufc</a:t>
                      </a:r>
                      <a:r>
                        <a:rPr lang="pt-BR" sz="2400" b="0" u="none" strike="noStrike" dirty="0">
                          <a:effectLst/>
                          <a:latin typeface="Calibri" panose="020F0502020204030204" pitchFamily="34" charset="0"/>
                        </a:rPr>
                        <a:t>/g MN</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4.6</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3.2</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6.7</a:t>
                      </a:r>
                      <a:endParaRPr lang="pt-BR" sz="2400" b="0" i="0" u="none" strike="noStrike" dirty="0">
                        <a:solidFill>
                          <a:srgbClr val="000000"/>
                        </a:solidFill>
                        <a:effectLst/>
                        <a:latin typeface="Calibri" panose="020F0502020204030204" pitchFamily="34" charset="0"/>
                      </a:endParaRPr>
                    </a:p>
                  </a:txBody>
                  <a:tcPr marL="11430" marR="11430" marT="9525" marB="0" anchor="b"/>
                </a:tc>
                <a:extLst>
                  <a:ext uri="{0D108BD9-81ED-4DB2-BD59-A6C34878D82A}">
                    <a16:rowId xmlns:a16="http://schemas.microsoft.com/office/drawing/2014/main" xmlns="" val="10007"/>
                  </a:ext>
                </a:extLst>
              </a:tr>
              <a:tr h="375727">
                <a:tc>
                  <a:txBody>
                    <a:bodyPr/>
                    <a:lstStyle/>
                    <a:p>
                      <a:pPr algn="l" fontAlgn="b"/>
                      <a:r>
                        <a:rPr lang="pt-BR" sz="2400" b="0" u="none" strike="noStrike" dirty="0" err="1">
                          <a:effectLst/>
                          <a:latin typeface="Calibri" panose="020F0502020204030204" pitchFamily="34" charset="0"/>
                        </a:rPr>
                        <a:t>Fungi</a:t>
                      </a:r>
                      <a:r>
                        <a:rPr lang="pt-BR" sz="2400" b="0" u="none" strike="noStrike" dirty="0">
                          <a:effectLst/>
                          <a:latin typeface="Calibri" panose="020F0502020204030204" pitchFamily="34" charset="0"/>
                        </a:rPr>
                        <a:t>. log </a:t>
                      </a:r>
                      <a:r>
                        <a:rPr lang="pt-BR" sz="2400" b="0" u="none" strike="noStrike" dirty="0" err="1">
                          <a:effectLst/>
                          <a:latin typeface="Calibri" panose="020F0502020204030204" pitchFamily="34" charset="0"/>
                        </a:rPr>
                        <a:t>ufc</a:t>
                      </a:r>
                      <a:r>
                        <a:rPr lang="pt-BR" sz="2400" b="0" u="none" strike="noStrike" dirty="0">
                          <a:effectLst/>
                          <a:latin typeface="Calibri" panose="020F0502020204030204" pitchFamily="34" charset="0"/>
                        </a:rPr>
                        <a:t>/g MN</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3.3</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1.1</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7.3</a:t>
                      </a:r>
                      <a:endParaRPr lang="pt-BR" sz="2400" b="0" i="0" u="none" strike="noStrike" dirty="0">
                        <a:solidFill>
                          <a:srgbClr val="000000"/>
                        </a:solidFill>
                        <a:effectLst/>
                        <a:latin typeface="Calibri" panose="020F0502020204030204" pitchFamily="34" charset="0"/>
                      </a:endParaRPr>
                    </a:p>
                  </a:txBody>
                  <a:tcPr marL="11430" marR="11430" marT="9525" marB="0" anchor="b"/>
                </a:tc>
                <a:extLst>
                  <a:ext uri="{0D108BD9-81ED-4DB2-BD59-A6C34878D82A}">
                    <a16:rowId xmlns:a16="http://schemas.microsoft.com/office/drawing/2014/main" xmlns="" val="10008"/>
                  </a:ext>
                </a:extLst>
              </a:tr>
              <a:tr h="375727">
                <a:tc>
                  <a:txBody>
                    <a:bodyPr/>
                    <a:lstStyle/>
                    <a:p>
                      <a:pPr algn="l" fontAlgn="b"/>
                      <a:r>
                        <a:rPr lang="pt-BR" sz="2400" b="0" u="none" strike="noStrike" dirty="0" err="1">
                          <a:effectLst/>
                          <a:latin typeface="Calibri" panose="020F0502020204030204" pitchFamily="34" charset="0"/>
                        </a:rPr>
                        <a:t>Fermentative</a:t>
                      </a:r>
                      <a:r>
                        <a:rPr lang="pt-BR" sz="2400" b="0" u="none" strike="noStrike" dirty="0">
                          <a:effectLst/>
                          <a:latin typeface="Calibri" panose="020F0502020204030204" pitchFamily="34" charset="0"/>
                        </a:rPr>
                        <a:t> </a:t>
                      </a:r>
                      <a:r>
                        <a:rPr lang="pt-BR" sz="2400" b="0" u="none" strike="noStrike" dirty="0" err="1">
                          <a:effectLst/>
                          <a:latin typeface="Calibri" panose="020F0502020204030204" pitchFamily="34" charset="0"/>
                        </a:rPr>
                        <a:t>losses</a:t>
                      </a:r>
                      <a:r>
                        <a:rPr lang="pt-BR" sz="2400" b="0" u="none" strike="noStrike" dirty="0">
                          <a:effectLst/>
                          <a:latin typeface="Calibri" panose="020F0502020204030204" pitchFamily="34" charset="0"/>
                        </a:rPr>
                        <a:t>. %</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2.4</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0.5</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6.8</a:t>
                      </a:r>
                      <a:endParaRPr lang="pt-BR" sz="2400" b="0" i="0" u="none" strike="noStrike" dirty="0">
                        <a:solidFill>
                          <a:srgbClr val="000000"/>
                        </a:solidFill>
                        <a:effectLst/>
                        <a:latin typeface="Calibri" panose="020F0502020204030204" pitchFamily="34" charset="0"/>
                      </a:endParaRPr>
                    </a:p>
                  </a:txBody>
                  <a:tcPr marL="11430" marR="11430" marT="9525" marB="0" anchor="b"/>
                </a:tc>
                <a:extLst>
                  <a:ext uri="{0D108BD9-81ED-4DB2-BD59-A6C34878D82A}">
                    <a16:rowId xmlns:a16="http://schemas.microsoft.com/office/drawing/2014/main" xmlns="" val="10009"/>
                  </a:ext>
                </a:extLst>
              </a:tr>
              <a:tr h="375727">
                <a:tc>
                  <a:txBody>
                    <a:bodyPr/>
                    <a:lstStyle/>
                    <a:p>
                      <a:pPr algn="l" fontAlgn="b"/>
                      <a:r>
                        <a:rPr lang="pt-BR" sz="2400" b="0" u="none" strike="noStrike" dirty="0" err="1">
                          <a:effectLst/>
                          <a:latin typeface="Calibri" panose="020F0502020204030204" pitchFamily="34" charset="0"/>
                        </a:rPr>
                        <a:t>Aerobic</a:t>
                      </a:r>
                      <a:r>
                        <a:rPr lang="pt-BR" sz="2400" b="0" u="none" strike="noStrike" dirty="0">
                          <a:effectLst/>
                          <a:latin typeface="Calibri" panose="020F0502020204030204" pitchFamily="34" charset="0"/>
                        </a:rPr>
                        <a:t> </a:t>
                      </a:r>
                      <a:r>
                        <a:rPr lang="pt-BR" sz="2400" b="0" u="none" strike="noStrike" dirty="0" err="1">
                          <a:effectLst/>
                          <a:latin typeface="Calibri" panose="020F0502020204030204" pitchFamily="34" charset="0"/>
                        </a:rPr>
                        <a:t>stability</a:t>
                      </a:r>
                      <a:r>
                        <a:rPr lang="pt-BR" sz="2400" b="0" u="none" strike="noStrike" dirty="0">
                          <a:effectLst/>
                          <a:latin typeface="Calibri" panose="020F0502020204030204" pitchFamily="34" charset="0"/>
                        </a:rPr>
                        <a:t>. h</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57.8</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21.0</a:t>
                      </a:r>
                      <a:endParaRPr lang="pt-BR" sz="2400" b="0" i="0" u="none" strike="noStrike" dirty="0">
                        <a:solidFill>
                          <a:srgbClr val="000000"/>
                        </a:solidFill>
                        <a:effectLst/>
                        <a:latin typeface="Calibri" panose="020F0502020204030204" pitchFamily="34" charset="0"/>
                      </a:endParaRPr>
                    </a:p>
                  </a:txBody>
                  <a:tcPr marL="11430" marR="11430" marT="9525" marB="0" anchor="b"/>
                </a:tc>
                <a:tc>
                  <a:txBody>
                    <a:bodyPr/>
                    <a:lstStyle/>
                    <a:p>
                      <a:pPr algn="ctr" fontAlgn="b"/>
                      <a:r>
                        <a:rPr lang="pt-BR" sz="2400" u="none" strike="noStrike" dirty="0">
                          <a:effectLst/>
                          <a:latin typeface="Calibri" panose="020F0502020204030204" pitchFamily="34" charset="0"/>
                        </a:rPr>
                        <a:t>156.0</a:t>
                      </a:r>
                      <a:endParaRPr lang="pt-BR" sz="2400" b="0" i="0" u="none" strike="noStrike" dirty="0">
                        <a:solidFill>
                          <a:srgbClr val="000000"/>
                        </a:solidFill>
                        <a:effectLst/>
                        <a:latin typeface="Calibri" panose="020F0502020204030204" pitchFamily="34" charset="0"/>
                      </a:endParaRPr>
                    </a:p>
                  </a:txBody>
                  <a:tcPr marL="11430" marR="11430" marT="9525" marB="0" anchor="b"/>
                </a:tc>
                <a:extLst>
                  <a:ext uri="{0D108BD9-81ED-4DB2-BD59-A6C34878D82A}">
                    <a16:rowId xmlns:a16="http://schemas.microsoft.com/office/drawing/2014/main" xmlns="" val="10010"/>
                  </a:ext>
                </a:extLst>
              </a:tr>
            </a:tbl>
          </a:graphicData>
        </a:graphic>
      </p:graphicFrame>
      <p:sp>
        <p:nvSpPr>
          <p:cNvPr id="4" name="Retângulo 3"/>
          <p:cNvSpPr/>
          <p:nvPr/>
        </p:nvSpPr>
        <p:spPr>
          <a:xfrm>
            <a:off x="0" y="5725706"/>
            <a:ext cx="10972800" cy="861774"/>
          </a:xfrm>
          <a:prstGeom prst="rect">
            <a:avLst/>
          </a:prstGeom>
        </p:spPr>
        <p:txBody>
          <a:bodyPr wrap="square">
            <a:spAutoFit/>
          </a:bodyPr>
          <a:lstStyle/>
          <a:p>
            <a:r>
              <a:rPr lang="pt-BR" sz="1000" dirty="0"/>
              <a:t>AUERBACH et al., 2015; BASSO et al., 2012; BIRO et al., 2006, 2009; CANIBE et al., 2014; COUDURE et al., 2012; DA SILVA, N. et al, 2015; DA SILVA, T. et al., 2015; DAWSON; RUST; YOKOYAMA, 1998; DOLEZAL;ZEMAN, 2005; DUTTON; OTTERBY, 1971; FERRARETTO; FREDIN; SHAVER, 2015; FLORES-GALARZA et al., 1985; GÁLIK et al.,  2007, 2008; GALLO; RAJCAKOVA; MLYNAR, 2015; ÍTAVO et al., 2006, 2009; JOBIM et al., 2008; KUNG Jr. et al., 2004, 2007; KUNG Jr.; WINDLE; WALKER, 2014; LOUCKA, 2010; MLYNÁR; RAJČÁKOVÁ; GALLO, 2012; MORAIS et al., 2012; PRIGGE et al., 1976; PYŚ et al., 2009; PYŚ; KARPOWICZ; SZAŁATA, 2010; REIS et al., 2008; REVELLO-CHION; BORREANI; MUCK, 2012; TAYLOR; KUNG, 2002; WARDYNSKI; RUST; YOKOYAMA, 1993). </a:t>
            </a:r>
          </a:p>
        </p:txBody>
      </p:sp>
      <p:sp>
        <p:nvSpPr>
          <p:cNvPr id="5" name="Retângulo de cantos arredondados 4"/>
          <p:cNvSpPr/>
          <p:nvPr/>
        </p:nvSpPr>
        <p:spPr>
          <a:xfrm>
            <a:off x="129005" y="4005064"/>
            <a:ext cx="10052906"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5701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237928" y="933217"/>
            <a:ext cx="8991464" cy="5808151"/>
          </a:xfrm>
          <a:prstGeom prst="rect">
            <a:avLst/>
          </a:prstGeom>
        </p:spPr>
      </p:pic>
      <p:grpSp>
        <p:nvGrpSpPr>
          <p:cNvPr id="5" name="Group 5">
            <a:extLst>
              <a:ext uri="{FF2B5EF4-FFF2-40B4-BE49-F238E27FC236}">
                <a16:creationId xmlns:a16="http://schemas.microsoft.com/office/drawing/2014/main" xmlns="" id="{BAB902AD-7A5F-4BD3-8250-DBFA4D6A513F}"/>
              </a:ext>
            </a:extLst>
          </p:cNvPr>
          <p:cNvGrpSpPr/>
          <p:nvPr/>
        </p:nvGrpSpPr>
        <p:grpSpPr>
          <a:xfrm>
            <a:off x="2" y="15436"/>
            <a:ext cx="10972799" cy="838200"/>
            <a:chOff x="36004" y="626326"/>
            <a:chExt cx="9143999" cy="838200"/>
          </a:xfrm>
        </p:grpSpPr>
        <p:sp>
          <p:nvSpPr>
            <p:cNvPr id="6" name="Retângulo 5">
              <a:extLst>
                <a:ext uri="{FF2B5EF4-FFF2-40B4-BE49-F238E27FC236}">
                  <a16:creationId xmlns:a16="http://schemas.microsoft.com/office/drawing/2014/main" xmlns="" id="{928ACFE4-181E-4506-8FEA-B393C9564323}"/>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7" name="Imagem 8" descr="logo-esalq.gif">
              <a:extLst>
                <a:ext uri="{FF2B5EF4-FFF2-40B4-BE49-F238E27FC236}">
                  <a16:creationId xmlns:a16="http://schemas.microsoft.com/office/drawing/2014/main" xmlns="" id="{6D0D29FD-9C32-4B30-939C-8E5C71E7C9EA}"/>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C:\Users\Joao Daniel\Downloads\QCF_USA.jpg">
              <a:extLst>
                <a:ext uri="{FF2B5EF4-FFF2-40B4-BE49-F238E27FC236}">
                  <a16:creationId xmlns:a16="http://schemas.microsoft.com/office/drawing/2014/main" xmlns="" id="{61ADBD1D-BC7E-4368-9F63-942590992CDE}"/>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156085027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3A035B88-98B6-4234-A391-16DC15B5A190}"/>
              </a:ext>
            </a:extLst>
          </p:cNvPr>
          <p:cNvGrpSpPr/>
          <p:nvPr/>
        </p:nvGrpSpPr>
        <p:grpSpPr>
          <a:xfrm>
            <a:off x="2" y="15436"/>
            <a:ext cx="10972799" cy="1037300"/>
            <a:chOff x="36004" y="626326"/>
            <a:chExt cx="9143999" cy="838200"/>
          </a:xfrm>
        </p:grpSpPr>
        <p:sp>
          <p:nvSpPr>
            <p:cNvPr id="10" name="Retângulo 5">
              <a:extLst>
                <a:ext uri="{FF2B5EF4-FFF2-40B4-BE49-F238E27FC236}">
                  <a16:creationId xmlns:a16="http://schemas.microsoft.com/office/drawing/2014/main" xmlns="" id="{15001BE0-0315-4D11-8BAF-4DAD4C520BB6}"/>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1" name="Imagem 8" descr="logo-esalq.gif">
              <a:extLst>
                <a:ext uri="{FF2B5EF4-FFF2-40B4-BE49-F238E27FC236}">
                  <a16:creationId xmlns:a16="http://schemas.microsoft.com/office/drawing/2014/main" xmlns="" id="{F72A5688-82FB-4969-AE55-6F823CB3C104}"/>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descr="C:\Users\Joao Daniel\Downloads\QCF_USA.jpg">
              <a:extLst>
                <a:ext uri="{FF2B5EF4-FFF2-40B4-BE49-F238E27FC236}">
                  <a16:creationId xmlns:a16="http://schemas.microsoft.com/office/drawing/2014/main" xmlns="" id="{AE770134-07F4-4EBC-A020-E3980D324D6B}"/>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 name="Título 1"/>
          <p:cNvSpPr>
            <a:spLocks noGrp="1"/>
          </p:cNvSpPr>
          <p:nvPr>
            <p:ph type="title"/>
          </p:nvPr>
        </p:nvSpPr>
        <p:spPr>
          <a:xfrm>
            <a:off x="561244" y="102361"/>
            <a:ext cx="9875520" cy="879231"/>
          </a:xfrm>
        </p:spPr>
        <p:txBody>
          <a:bodyPr/>
          <a:lstStyle/>
          <a:p>
            <a:r>
              <a:rPr lang="pt-BR" sz="3600" dirty="0" err="1">
                <a:solidFill>
                  <a:schemeClr val="bg1"/>
                </a:solidFill>
              </a:rPr>
              <a:t>Reconstituted</a:t>
            </a:r>
            <a:r>
              <a:rPr lang="pt-BR" sz="3600" dirty="0">
                <a:solidFill>
                  <a:schemeClr val="bg1"/>
                </a:solidFill>
              </a:rPr>
              <a:t> </a:t>
            </a:r>
            <a:r>
              <a:rPr lang="pt-BR" sz="3600" dirty="0" err="1">
                <a:solidFill>
                  <a:schemeClr val="bg1"/>
                </a:solidFill>
              </a:rPr>
              <a:t>corn</a:t>
            </a:r>
            <a:r>
              <a:rPr lang="pt-BR" sz="3600" dirty="0">
                <a:solidFill>
                  <a:schemeClr val="bg1"/>
                </a:solidFill>
              </a:rPr>
              <a:t> </a:t>
            </a:r>
            <a:r>
              <a:rPr lang="pt-BR" sz="3600" dirty="0" err="1">
                <a:solidFill>
                  <a:schemeClr val="bg1"/>
                </a:solidFill>
              </a:rPr>
              <a:t>grain</a:t>
            </a:r>
            <a:r>
              <a:rPr lang="pt-BR" sz="3600" dirty="0">
                <a:solidFill>
                  <a:schemeClr val="bg1"/>
                </a:solidFill>
              </a:rPr>
              <a:t> </a:t>
            </a:r>
            <a:r>
              <a:rPr lang="pt-BR" sz="3600" dirty="0" err="1">
                <a:solidFill>
                  <a:schemeClr val="bg1"/>
                </a:solidFill>
              </a:rPr>
              <a:t>silage</a:t>
            </a:r>
            <a:endParaRPr lang="pt-BR" sz="3600" dirty="0">
              <a:solidFill>
                <a:schemeClr val="bg1"/>
              </a:solidFill>
              <a:latin typeface="Calibri" panose="020F0502020204030204" pitchFamily="34" charset="0"/>
              <a:cs typeface="Calibri" panose="020F0502020204030204" pitchFamily="34" charset="0"/>
            </a:endParaRPr>
          </a:p>
        </p:txBody>
      </p:sp>
      <p:sp>
        <p:nvSpPr>
          <p:cNvPr id="15362" name="AutoShape 2" descr="Resultado de imagem para hplc shimadzu"/>
          <p:cNvSpPr>
            <a:spLocks noChangeAspect="1" noChangeArrowheads="1"/>
          </p:cNvSpPr>
          <p:nvPr/>
        </p:nvSpPr>
        <p:spPr bwMode="auto">
          <a:xfrm>
            <a:off x="143609" y="686289"/>
            <a:ext cx="274027" cy="228356"/>
          </a:xfrm>
          <a:prstGeom prst="rect">
            <a:avLst/>
          </a:prstGeom>
          <a:noFill/>
        </p:spPr>
        <p:txBody>
          <a:bodyPr vert="horz" wrap="square" lIns="70338" tIns="35169" rIns="70338" bIns="35169" numCol="1" anchor="t" anchorCtr="0" compatLnSpc="1">
            <a:prstTxWarp prst="textNoShape">
              <a:avLst/>
            </a:prstTxWarp>
          </a:bodyPr>
          <a:lstStyle/>
          <a:p>
            <a:endParaRPr lang="pt-BR" sz="1385"/>
          </a:p>
        </p:txBody>
      </p:sp>
      <p:sp>
        <p:nvSpPr>
          <p:cNvPr id="15364" name="AutoShape 4" descr="Resultado de imagem para hplc shimadzu"/>
          <p:cNvSpPr>
            <a:spLocks noChangeAspect="1" noChangeArrowheads="1"/>
          </p:cNvSpPr>
          <p:nvPr/>
        </p:nvSpPr>
        <p:spPr bwMode="auto">
          <a:xfrm>
            <a:off x="143609" y="686289"/>
            <a:ext cx="274027" cy="228356"/>
          </a:xfrm>
          <a:prstGeom prst="rect">
            <a:avLst/>
          </a:prstGeom>
          <a:noFill/>
        </p:spPr>
        <p:txBody>
          <a:bodyPr vert="horz" wrap="square" lIns="70338" tIns="35169" rIns="70338" bIns="35169" numCol="1" anchor="t" anchorCtr="0" compatLnSpc="1">
            <a:prstTxWarp prst="textNoShape">
              <a:avLst/>
            </a:prstTxWarp>
          </a:bodyPr>
          <a:lstStyle/>
          <a:p>
            <a:endParaRPr lang="pt-BR" sz="1385"/>
          </a:p>
        </p:txBody>
      </p:sp>
      <p:sp>
        <p:nvSpPr>
          <p:cNvPr id="7" name="TextBox 6">
            <a:extLst>
              <a:ext uri="{FF2B5EF4-FFF2-40B4-BE49-F238E27FC236}">
                <a16:creationId xmlns:a16="http://schemas.microsoft.com/office/drawing/2014/main" xmlns="" id="{0A034133-3BE4-4A11-A357-35C73C9945E7}"/>
              </a:ext>
            </a:extLst>
          </p:cNvPr>
          <p:cNvSpPr txBox="1"/>
          <p:nvPr/>
        </p:nvSpPr>
        <p:spPr>
          <a:xfrm>
            <a:off x="8898970" y="6372446"/>
            <a:ext cx="2073830" cy="369332"/>
          </a:xfrm>
          <a:prstGeom prst="rect">
            <a:avLst/>
          </a:prstGeom>
          <a:noFill/>
        </p:spPr>
        <p:txBody>
          <a:bodyPr wrap="square" rtlCol="0">
            <a:spAutoFit/>
          </a:bodyPr>
          <a:lstStyle/>
          <a:p>
            <a:r>
              <a:rPr lang="pt-BR" dirty="0"/>
              <a:t>Morais (</a:t>
            </a:r>
            <a:r>
              <a:rPr lang="pt-BR"/>
              <a:t>2016).</a:t>
            </a:r>
            <a:endParaRPr lang="pt-BR" dirty="0"/>
          </a:p>
        </p:txBody>
      </p:sp>
      <p:graphicFrame>
        <p:nvGraphicFramePr>
          <p:cNvPr id="13" name="Tabela 4">
            <a:extLst>
              <a:ext uri="{FF2B5EF4-FFF2-40B4-BE49-F238E27FC236}">
                <a16:creationId xmlns:a16="http://schemas.microsoft.com/office/drawing/2014/main" xmlns="" id="{35A8D592-919A-4337-8477-A8B7C62E97A3}"/>
              </a:ext>
            </a:extLst>
          </p:cNvPr>
          <p:cNvGraphicFramePr>
            <a:graphicFrameLocks noGrp="1"/>
          </p:cNvGraphicFramePr>
          <p:nvPr>
            <p:extLst>
              <p:ext uri="{D42A27DB-BD31-4B8C-83A1-F6EECF244321}">
                <p14:modId xmlns:p14="http://schemas.microsoft.com/office/powerpoint/2010/main" val="1284055191"/>
              </p:ext>
            </p:extLst>
          </p:nvPr>
        </p:nvGraphicFramePr>
        <p:xfrm>
          <a:off x="143609" y="1463324"/>
          <a:ext cx="10796380" cy="3703320"/>
        </p:xfrm>
        <a:graphic>
          <a:graphicData uri="http://schemas.openxmlformats.org/drawingml/2006/table">
            <a:tbl>
              <a:tblPr firstRow="1" firstCol="1" bandRow="1"/>
              <a:tblGrid>
                <a:gridCol w="2836913">
                  <a:extLst>
                    <a:ext uri="{9D8B030D-6E8A-4147-A177-3AD203B41FA5}">
                      <a16:colId xmlns:a16="http://schemas.microsoft.com/office/drawing/2014/main" xmlns="" val="20000"/>
                    </a:ext>
                  </a:extLst>
                </a:gridCol>
                <a:gridCol w="1097288">
                  <a:extLst>
                    <a:ext uri="{9D8B030D-6E8A-4147-A177-3AD203B41FA5}">
                      <a16:colId xmlns:a16="http://schemas.microsoft.com/office/drawing/2014/main" xmlns="" val="20001"/>
                    </a:ext>
                  </a:extLst>
                </a:gridCol>
                <a:gridCol w="980310">
                  <a:extLst>
                    <a:ext uri="{9D8B030D-6E8A-4147-A177-3AD203B41FA5}">
                      <a16:colId xmlns:a16="http://schemas.microsoft.com/office/drawing/2014/main" xmlns="" val="20002"/>
                    </a:ext>
                  </a:extLst>
                </a:gridCol>
                <a:gridCol w="993268">
                  <a:extLst>
                    <a:ext uri="{9D8B030D-6E8A-4147-A177-3AD203B41FA5}">
                      <a16:colId xmlns:a16="http://schemas.microsoft.com/office/drawing/2014/main" xmlns="" val="20003"/>
                    </a:ext>
                  </a:extLst>
                </a:gridCol>
                <a:gridCol w="993268">
                  <a:extLst>
                    <a:ext uri="{9D8B030D-6E8A-4147-A177-3AD203B41FA5}">
                      <a16:colId xmlns:a16="http://schemas.microsoft.com/office/drawing/2014/main" xmlns="" val="20004"/>
                    </a:ext>
                  </a:extLst>
                </a:gridCol>
                <a:gridCol w="984630">
                  <a:extLst>
                    <a:ext uri="{9D8B030D-6E8A-4147-A177-3AD203B41FA5}">
                      <a16:colId xmlns:a16="http://schemas.microsoft.com/office/drawing/2014/main" xmlns="" val="20005"/>
                    </a:ext>
                  </a:extLst>
                </a:gridCol>
                <a:gridCol w="984630">
                  <a:extLst>
                    <a:ext uri="{9D8B030D-6E8A-4147-A177-3AD203B41FA5}">
                      <a16:colId xmlns:a16="http://schemas.microsoft.com/office/drawing/2014/main" xmlns="" val="20006"/>
                    </a:ext>
                  </a:extLst>
                </a:gridCol>
                <a:gridCol w="980310">
                  <a:extLst>
                    <a:ext uri="{9D8B030D-6E8A-4147-A177-3AD203B41FA5}">
                      <a16:colId xmlns:a16="http://schemas.microsoft.com/office/drawing/2014/main" xmlns="" val="20007"/>
                    </a:ext>
                  </a:extLst>
                </a:gridCol>
                <a:gridCol w="945763">
                  <a:extLst>
                    <a:ext uri="{9D8B030D-6E8A-4147-A177-3AD203B41FA5}">
                      <a16:colId xmlns:a16="http://schemas.microsoft.com/office/drawing/2014/main" xmlns="" val="20008"/>
                    </a:ext>
                  </a:extLst>
                </a:gridCol>
              </a:tblGrid>
              <a:tr h="200025">
                <a:tc rowSpan="2">
                  <a:txBody>
                    <a:bodyPr/>
                    <a:lstStyle/>
                    <a:p>
                      <a:pP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Item</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6">
                  <a:txBody>
                    <a:bodyPr/>
                    <a:lstStyle/>
                    <a:p>
                      <a:pPr algn="ctr">
                        <a:lnSpc>
                          <a:spcPct val="150000"/>
                        </a:lnSpc>
                        <a:spcAft>
                          <a:spcPts val="0"/>
                        </a:spcAft>
                      </a:pPr>
                      <a:r>
                        <a:rPr lang="pt-BR" sz="1800" dirty="0" err="1">
                          <a:effectLst/>
                          <a:latin typeface="+mn-lt"/>
                          <a:ea typeface="Times New Roman" panose="02020603050405020304" pitchFamily="18" charset="0"/>
                          <a:cs typeface="Times New Roman" panose="02020603050405020304" pitchFamily="18" charset="0"/>
                        </a:rPr>
                        <a:t>Treatment</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rowSpan="2">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SEM</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a:txBody>
                    <a:bodyPr/>
                    <a:lstStyle/>
                    <a:p>
                      <a:pPr algn="ctr">
                        <a:lnSpc>
                          <a:spcPct val="150000"/>
                        </a:lnSpc>
                        <a:spcAft>
                          <a:spcPts val="0"/>
                        </a:spcAft>
                      </a:pPr>
                      <a:r>
                        <a:rPr lang="pt-BR" sz="1800" i="1" dirty="0">
                          <a:effectLst/>
                          <a:latin typeface="+mn-lt"/>
                          <a:ea typeface="Times New Roman" panose="02020603050405020304" pitchFamily="18" charset="0"/>
                          <a:cs typeface="Times New Roman" panose="02020603050405020304" pitchFamily="18" charset="0"/>
                        </a:rPr>
                        <a:t>P-</a:t>
                      </a:r>
                      <a:r>
                        <a:rPr lang="pt-BR" sz="1800" i="1" dirty="0" err="1">
                          <a:effectLst/>
                          <a:latin typeface="+mn-lt"/>
                          <a:ea typeface="Times New Roman" panose="02020603050405020304" pitchFamily="18" charset="0"/>
                          <a:cs typeface="Times New Roman" panose="02020603050405020304" pitchFamily="18" charset="0"/>
                        </a:rPr>
                        <a:t>value</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0000"/>
                  </a:ext>
                </a:extLst>
              </a:tr>
              <a:tr h="200025">
                <a:tc vMerge="1">
                  <a:txBody>
                    <a:bodyPr/>
                    <a:lstStyle/>
                    <a:p>
                      <a:endParaRPr lang="pt-BR"/>
                    </a:p>
                  </a:txBody>
                  <a:tcPr/>
                </a:tc>
                <a:tc>
                  <a:txBody>
                    <a:bodyPr/>
                    <a:lstStyle/>
                    <a:p>
                      <a:pPr algn="ctr">
                        <a:lnSpc>
                          <a:spcPct val="150000"/>
                        </a:lnSpc>
                        <a:spcAft>
                          <a:spcPts val="0"/>
                        </a:spcAft>
                      </a:pPr>
                      <a:r>
                        <a:rPr lang="pt-BR" sz="1800" dirty="0" err="1">
                          <a:effectLst/>
                          <a:latin typeface="+mn-lt"/>
                          <a:ea typeface="Times New Roman" panose="02020603050405020304" pitchFamily="18" charset="0"/>
                          <a:cs typeface="Times New Roman" panose="02020603050405020304" pitchFamily="18" charset="0"/>
                        </a:rPr>
                        <a:t>Control</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LB</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LP</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Combo </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Benz</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r>
                        <a:rPr lang="pt-BR" sz="1800" dirty="0" err="1">
                          <a:effectLst/>
                          <a:latin typeface="+mn-lt"/>
                          <a:ea typeface="Times New Roman" panose="02020603050405020304" pitchFamily="18" charset="0"/>
                          <a:cs typeface="Times New Roman" panose="02020603050405020304" pitchFamily="18" charset="0"/>
                        </a:rPr>
                        <a:t>LBNit</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pt-BR"/>
                    </a:p>
                  </a:txBody>
                  <a:tcPr/>
                </a:tc>
                <a:tc vMerge="1">
                  <a:txBody>
                    <a:bodyPr/>
                    <a:lstStyle/>
                    <a:p>
                      <a:endParaRPr lang="pt-BR"/>
                    </a:p>
                  </a:txBody>
                  <a:tcPr/>
                </a:tc>
                <a:extLst>
                  <a:ext uri="{0D108BD9-81ED-4DB2-BD59-A6C34878D82A}">
                    <a16:rowId xmlns:a16="http://schemas.microsoft.com/office/drawing/2014/main" xmlns="" val="10001"/>
                  </a:ext>
                </a:extLst>
              </a:tr>
              <a:tr h="238125">
                <a:tc>
                  <a:txBody>
                    <a:bodyPr/>
                    <a:lstStyle/>
                    <a:p>
                      <a:pP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DM, %</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67.9c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68.4b</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68.9a</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68.6ab</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67.9c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68.2bc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0.10</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&lt;0.01</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3"/>
                  </a:ext>
                </a:extLst>
              </a:tr>
              <a:tr h="200025">
                <a:tc>
                  <a:txBody>
                    <a:bodyPr/>
                    <a:lstStyle/>
                    <a:p>
                      <a:pP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pH</a:t>
                      </a:r>
                      <a:endParaRPr lang="pt-BR" sz="160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3.84e</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4.44a</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3.86de</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4.04b</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3.88d</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3.96c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0.01</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&lt;0.01</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extLst>
                  <a:ext uri="{0D108BD9-81ED-4DB2-BD59-A6C34878D82A}">
                    <a16:rowId xmlns:a16="http://schemas.microsoft.com/office/drawing/2014/main" xmlns="" val="10004"/>
                  </a:ext>
                </a:extLst>
              </a:tr>
              <a:tr h="200025">
                <a:tc>
                  <a:txBody>
                    <a:bodyPr/>
                    <a:lstStyle/>
                    <a:p>
                      <a:pP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LAB, log </a:t>
                      </a:r>
                      <a:r>
                        <a:rPr lang="pt-BR" sz="1800" dirty="0" err="1">
                          <a:effectLst/>
                          <a:latin typeface="+mn-lt"/>
                          <a:ea typeface="Times New Roman" panose="02020603050405020304" pitchFamily="18" charset="0"/>
                          <a:cs typeface="Times New Roman" panose="02020603050405020304" pitchFamily="18" charset="0"/>
                        </a:rPr>
                        <a:t>ufc</a:t>
                      </a:r>
                      <a:r>
                        <a:rPr lang="pt-BR" sz="1800" dirty="0">
                          <a:effectLst/>
                          <a:latin typeface="+mn-lt"/>
                          <a:ea typeface="Times New Roman" panose="02020603050405020304" pitchFamily="18" charset="0"/>
                          <a:cs typeface="Times New Roman" panose="02020603050405020304" pitchFamily="18" charset="0"/>
                        </a:rPr>
                        <a:t>/g</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4.48c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8.06a</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4.74c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7.88a</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4.51c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6.36b</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0.12</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&lt;0.01</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extLst>
                  <a:ext uri="{0D108BD9-81ED-4DB2-BD59-A6C34878D82A}">
                    <a16:rowId xmlns:a16="http://schemas.microsoft.com/office/drawing/2014/main" xmlns="" val="10005"/>
                  </a:ext>
                </a:extLst>
              </a:tr>
              <a:tr h="200025">
                <a:tc>
                  <a:txBody>
                    <a:bodyPr/>
                    <a:lstStyle/>
                    <a:p>
                      <a:pP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Molds, log </a:t>
                      </a:r>
                      <a:r>
                        <a:rPr lang="pt-BR" sz="1800" dirty="0" err="1">
                          <a:effectLst/>
                          <a:latin typeface="+mn-lt"/>
                          <a:ea typeface="Times New Roman" panose="02020603050405020304" pitchFamily="18" charset="0"/>
                          <a:cs typeface="Times New Roman" panose="02020603050405020304" pitchFamily="18" charset="0"/>
                        </a:rPr>
                        <a:t>ufc</a:t>
                      </a:r>
                      <a:r>
                        <a:rPr lang="pt-BR" sz="1800" dirty="0">
                          <a:effectLst/>
                          <a:latin typeface="+mn-lt"/>
                          <a:ea typeface="Times New Roman" panose="02020603050405020304" pitchFamily="18" charset="0"/>
                          <a:cs typeface="Times New Roman" panose="02020603050405020304" pitchFamily="18" charset="0"/>
                        </a:rPr>
                        <a:t>/g </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4.18</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3.48</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3.62</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3.48</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2.78</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3.19</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0.51</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0.53</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a:noFill/>
                    </a:lnT>
                    <a:lnB>
                      <a:noFill/>
                    </a:lnB>
                  </a:tcPr>
                </a:tc>
                <a:extLst>
                  <a:ext uri="{0D108BD9-81ED-4DB2-BD59-A6C34878D82A}">
                    <a16:rowId xmlns:a16="http://schemas.microsoft.com/office/drawing/2014/main" xmlns="" val="10006"/>
                  </a:ext>
                </a:extLst>
              </a:tr>
              <a:tr h="200025">
                <a:tc>
                  <a:txBody>
                    <a:bodyPr/>
                    <a:lstStyle/>
                    <a:p>
                      <a:pPr>
                        <a:lnSpc>
                          <a:spcPct val="150000"/>
                        </a:lnSpc>
                        <a:spcAft>
                          <a:spcPts val="0"/>
                        </a:spcAft>
                      </a:pPr>
                      <a:r>
                        <a:rPr lang="pt-BR" sz="1800" dirty="0" err="1">
                          <a:effectLst/>
                          <a:latin typeface="+mn-lt"/>
                          <a:ea typeface="Times New Roman" panose="02020603050405020304" pitchFamily="18" charset="0"/>
                          <a:cs typeface="Times New Roman" panose="02020603050405020304" pitchFamily="18" charset="0"/>
                        </a:rPr>
                        <a:t>Yeasts</a:t>
                      </a:r>
                      <a:r>
                        <a:rPr lang="pt-BR" sz="1800" dirty="0">
                          <a:effectLst/>
                          <a:latin typeface="+mn-lt"/>
                          <a:ea typeface="Times New Roman" panose="02020603050405020304" pitchFamily="18" charset="0"/>
                          <a:cs typeface="Times New Roman" panose="02020603050405020304" pitchFamily="18" charset="0"/>
                        </a:rPr>
                        <a:t>, log </a:t>
                      </a:r>
                      <a:r>
                        <a:rPr lang="pt-BR" sz="1800" dirty="0" err="1">
                          <a:effectLst/>
                          <a:latin typeface="+mn-lt"/>
                          <a:ea typeface="Times New Roman" panose="02020603050405020304" pitchFamily="18" charset="0"/>
                          <a:cs typeface="Times New Roman" panose="02020603050405020304" pitchFamily="18" charset="0"/>
                        </a:rPr>
                        <a:t>ufc</a:t>
                      </a:r>
                      <a:r>
                        <a:rPr lang="pt-BR" sz="1800" dirty="0">
                          <a:effectLst/>
                          <a:latin typeface="+mn-lt"/>
                          <a:ea typeface="Times New Roman" panose="02020603050405020304" pitchFamily="18" charset="0"/>
                          <a:cs typeface="Times New Roman" panose="02020603050405020304" pitchFamily="18" charset="0"/>
                        </a:rPr>
                        <a:t>/g</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4.42b</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&lt;2.0c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4.62a</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&lt;2.0c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&lt;2.0c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&lt;2.0c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0.04</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&lt;0.01</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extLst>
                  <a:ext uri="{0D108BD9-81ED-4DB2-BD59-A6C34878D82A}">
                    <a16:rowId xmlns:a16="http://schemas.microsoft.com/office/drawing/2014/main" xmlns="" val="10007"/>
                  </a:ext>
                </a:extLst>
              </a:tr>
              <a:tr h="200025">
                <a:tc>
                  <a:txBody>
                    <a:bodyPr/>
                    <a:lstStyle/>
                    <a:p>
                      <a:pPr>
                        <a:lnSpc>
                          <a:spcPct val="150000"/>
                        </a:lnSpc>
                        <a:spcAft>
                          <a:spcPts val="0"/>
                        </a:spcAft>
                      </a:pPr>
                      <a:r>
                        <a:rPr lang="pt-BR" sz="1800" dirty="0" err="1">
                          <a:effectLst/>
                          <a:latin typeface="+mn-lt"/>
                          <a:ea typeface="Times New Roman" panose="02020603050405020304" pitchFamily="18" charset="0"/>
                          <a:cs typeface="Times New Roman" panose="02020603050405020304" pitchFamily="18" charset="0"/>
                        </a:rPr>
                        <a:t>Clostridia</a:t>
                      </a:r>
                      <a:r>
                        <a:rPr lang="pt-BR" sz="1800" dirty="0">
                          <a:effectLst/>
                          <a:latin typeface="+mn-lt"/>
                          <a:ea typeface="Times New Roman" panose="02020603050405020304" pitchFamily="18" charset="0"/>
                          <a:cs typeface="Times New Roman" panose="02020603050405020304" pitchFamily="18" charset="0"/>
                        </a:rPr>
                        <a:t>, log </a:t>
                      </a:r>
                      <a:r>
                        <a:rPr lang="pt-BR" sz="1800" dirty="0" err="1">
                          <a:effectLst/>
                          <a:latin typeface="+mn-lt"/>
                          <a:ea typeface="Times New Roman" panose="02020603050405020304" pitchFamily="18" charset="0"/>
                          <a:cs typeface="Times New Roman" panose="02020603050405020304" pitchFamily="18" charset="0"/>
                        </a:rPr>
                        <a:t>ufc</a:t>
                      </a:r>
                      <a:r>
                        <a:rPr lang="pt-BR" sz="1800" dirty="0">
                          <a:effectLst/>
                          <a:latin typeface="+mn-lt"/>
                          <a:ea typeface="Times New Roman" panose="02020603050405020304" pitchFamily="18" charset="0"/>
                          <a:cs typeface="Times New Roman" panose="02020603050405020304" pitchFamily="18" charset="0"/>
                        </a:rPr>
                        <a:t>/g</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&lt;2.0b</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2.42ab</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&lt;2.0ab</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2.72a</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2.20ab</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&lt;2.0ab</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0.19</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0.01</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extLst>
                  <a:ext uri="{0D108BD9-81ED-4DB2-BD59-A6C34878D82A}">
                    <a16:rowId xmlns:a16="http://schemas.microsoft.com/office/drawing/2014/main" xmlns="" val="10008"/>
                  </a:ext>
                </a:extLst>
              </a:tr>
              <a:tr h="200025">
                <a:tc>
                  <a:txBody>
                    <a:bodyPr/>
                    <a:lstStyle/>
                    <a:p>
                      <a:pPr>
                        <a:lnSpc>
                          <a:spcPct val="150000"/>
                        </a:lnSpc>
                        <a:spcAft>
                          <a:spcPts val="0"/>
                        </a:spcAft>
                      </a:pPr>
                      <a:r>
                        <a:rPr lang="pt-BR" sz="1800" dirty="0" err="1">
                          <a:effectLst/>
                          <a:latin typeface="+mn-lt"/>
                          <a:ea typeface="Times New Roman" panose="02020603050405020304" pitchFamily="18" charset="0"/>
                          <a:cs typeface="Times New Roman" panose="02020603050405020304" pitchFamily="18" charset="0"/>
                        </a:rPr>
                        <a:t>Fermentative</a:t>
                      </a:r>
                      <a:r>
                        <a:rPr lang="pt-BR" sz="1800" dirty="0">
                          <a:effectLst/>
                          <a:latin typeface="+mn-lt"/>
                          <a:ea typeface="Times New Roman" panose="02020603050405020304" pitchFamily="18" charset="0"/>
                          <a:cs typeface="Times New Roman" panose="02020603050405020304" pitchFamily="18" charset="0"/>
                        </a:rPr>
                        <a:t> </a:t>
                      </a:r>
                      <a:r>
                        <a:rPr lang="pt-BR" sz="1800" dirty="0" err="1">
                          <a:effectLst/>
                          <a:latin typeface="+mn-lt"/>
                          <a:ea typeface="Times New Roman" panose="02020603050405020304" pitchFamily="18" charset="0"/>
                          <a:cs typeface="Times New Roman" panose="02020603050405020304" pitchFamily="18" charset="0"/>
                        </a:rPr>
                        <a:t>losses</a:t>
                      </a:r>
                      <a:r>
                        <a:rPr lang="pt-BR" sz="1800" dirty="0">
                          <a:effectLst/>
                          <a:latin typeface="+mn-lt"/>
                          <a:ea typeface="Times New Roman" panose="02020603050405020304" pitchFamily="18" charset="0"/>
                          <a:cs typeface="Times New Roman" panose="02020603050405020304" pitchFamily="18" charset="0"/>
                        </a:rPr>
                        <a:t>, %</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0.60d</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1.22a</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0.67c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0.96b</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0.26e</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0.17f</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0.01</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&lt;0.01</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391672909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3A035B88-98B6-4234-A391-16DC15B5A190}"/>
              </a:ext>
            </a:extLst>
          </p:cNvPr>
          <p:cNvGrpSpPr/>
          <p:nvPr/>
        </p:nvGrpSpPr>
        <p:grpSpPr>
          <a:xfrm>
            <a:off x="2" y="15436"/>
            <a:ext cx="10972799" cy="1037300"/>
            <a:chOff x="36004" y="626326"/>
            <a:chExt cx="9143999" cy="838200"/>
          </a:xfrm>
        </p:grpSpPr>
        <p:sp>
          <p:nvSpPr>
            <p:cNvPr id="10" name="Retângulo 5">
              <a:extLst>
                <a:ext uri="{FF2B5EF4-FFF2-40B4-BE49-F238E27FC236}">
                  <a16:creationId xmlns:a16="http://schemas.microsoft.com/office/drawing/2014/main" xmlns="" id="{15001BE0-0315-4D11-8BAF-4DAD4C520BB6}"/>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1" name="Imagem 8" descr="logo-esalq.gif">
              <a:extLst>
                <a:ext uri="{FF2B5EF4-FFF2-40B4-BE49-F238E27FC236}">
                  <a16:creationId xmlns:a16="http://schemas.microsoft.com/office/drawing/2014/main" xmlns="" id="{F72A5688-82FB-4969-AE55-6F823CB3C104}"/>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descr="C:\Users\Joao Daniel\Downloads\QCF_USA.jpg">
              <a:extLst>
                <a:ext uri="{FF2B5EF4-FFF2-40B4-BE49-F238E27FC236}">
                  <a16:creationId xmlns:a16="http://schemas.microsoft.com/office/drawing/2014/main" xmlns="" id="{AE770134-07F4-4EBC-A020-E3980D324D6B}"/>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5362" name="AutoShape 2" descr="Resultado de imagem para hplc shimadzu"/>
          <p:cNvSpPr>
            <a:spLocks noChangeAspect="1" noChangeArrowheads="1"/>
          </p:cNvSpPr>
          <p:nvPr/>
        </p:nvSpPr>
        <p:spPr bwMode="auto">
          <a:xfrm>
            <a:off x="143609" y="686289"/>
            <a:ext cx="274027" cy="228356"/>
          </a:xfrm>
          <a:prstGeom prst="rect">
            <a:avLst/>
          </a:prstGeom>
          <a:noFill/>
        </p:spPr>
        <p:txBody>
          <a:bodyPr vert="horz" wrap="square" lIns="70338" tIns="35169" rIns="70338" bIns="35169" numCol="1" anchor="t" anchorCtr="0" compatLnSpc="1">
            <a:prstTxWarp prst="textNoShape">
              <a:avLst/>
            </a:prstTxWarp>
          </a:bodyPr>
          <a:lstStyle/>
          <a:p>
            <a:endParaRPr lang="pt-BR" sz="1385"/>
          </a:p>
        </p:txBody>
      </p:sp>
      <p:sp>
        <p:nvSpPr>
          <p:cNvPr id="15364" name="AutoShape 4" descr="Resultado de imagem para hplc shimadzu"/>
          <p:cNvSpPr>
            <a:spLocks noChangeAspect="1" noChangeArrowheads="1"/>
          </p:cNvSpPr>
          <p:nvPr/>
        </p:nvSpPr>
        <p:spPr bwMode="auto">
          <a:xfrm>
            <a:off x="143609" y="686289"/>
            <a:ext cx="274027" cy="228356"/>
          </a:xfrm>
          <a:prstGeom prst="rect">
            <a:avLst/>
          </a:prstGeom>
          <a:noFill/>
        </p:spPr>
        <p:txBody>
          <a:bodyPr vert="horz" wrap="square" lIns="70338" tIns="35169" rIns="70338" bIns="35169" numCol="1" anchor="t" anchorCtr="0" compatLnSpc="1">
            <a:prstTxWarp prst="textNoShape">
              <a:avLst/>
            </a:prstTxWarp>
          </a:bodyPr>
          <a:lstStyle/>
          <a:p>
            <a:endParaRPr lang="pt-BR" sz="1385"/>
          </a:p>
        </p:txBody>
      </p:sp>
      <p:sp>
        <p:nvSpPr>
          <p:cNvPr id="7" name="TextBox 6">
            <a:extLst>
              <a:ext uri="{FF2B5EF4-FFF2-40B4-BE49-F238E27FC236}">
                <a16:creationId xmlns:a16="http://schemas.microsoft.com/office/drawing/2014/main" xmlns="" id="{0A034133-3BE4-4A11-A357-35C73C9945E7}"/>
              </a:ext>
            </a:extLst>
          </p:cNvPr>
          <p:cNvSpPr txBox="1"/>
          <p:nvPr/>
        </p:nvSpPr>
        <p:spPr>
          <a:xfrm>
            <a:off x="8898970" y="6372446"/>
            <a:ext cx="2073830" cy="369332"/>
          </a:xfrm>
          <a:prstGeom prst="rect">
            <a:avLst/>
          </a:prstGeom>
          <a:noFill/>
        </p:spPr>
        <p:txBody>
          <a:bodyPr wrap="square" rtlCol="0">
            <a:spAutoFit/>
          </a:bodyPr>
          <a:lstStyle/>
          <a:p>
            <a:r>
              <a:rPr lang="pt-BR" dirty="0"/>
              <a:t>Morais (</a:t>
            </a:r>
            <a:r>
              <a:rPr lang="pt-BR"/>
              <a:t>2016).</a:t>
            </a:r>
            <a:endParaRPr lang="pt-BR" dirty="0"/>
          </a:p>
        </p:txBody>
      </p:sp>
      <p:sp>
        <p:nvSpPr>
          <p:cNvPr id="14" name="Título 1">
            <a:extLst>
              <a:ext uri="{FF2B5EF4-FFF2-40B4-BE49-F238E27FC236}">
                <a16:creationId xmlns:a16="http://schemas.microsoft.com/office/drawing/2014/main" xmlns="" id="{D5292DDD-70C6-412F-B045-74B60F6A7814}"/>
              </a:ext>
            </a:extLst>
          </p:cNvPr>
          <p:cNvSpPr txBox="1">
            <a:spLocks/>
          </p:cNvSpPr>
          <p:nvPr/>
        </p:nvSpPr>
        <p:spPr bwMode="auto">
          <a:xfrm>
            <a:off x="744124" y="254761"/>
            <a:ext cx="9875520" cy="879231"/>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pt-BR" sz="3600" kern="0" dirty="0" err="1">
                <a:solidFill>
                  <a:schemeClr val="bg1"/>
                </a:solidFill>
              </a:rPr>
              <a:t>Reconstituted</a:t>
            </a:r>
            <a:r>
              <a:rPr lang="pt-BR" sz="3600" kern="0" dirty="0">
                <a:solidFill>
                  <a:schemeClr val="bg1"/>
                </a:solidFill>
              </a:rPr>
              <a:t> </a:t>
            </a:r>
            <a:r>
              <a:rPr lang="pt-BR" sz="3600" kern="0" dirty="0" err="1">
                <a:solidFill>
                  <a:schemeClr val="bg1"/>
                </a:solidFill>
              </a:rPr>
              <a:t>corn</a:t>
            </a:r>
            <a:r>
              <a:rPr lang="pt-BR" sz="3600" kern="0" dirty="0">
                <a:solidFill>
                  <a:schemeClr val="bg1"/>
                </a:solidFill>
              </a:rPr>
              <a:t> </a:t>
            </a:r>
            <a:r>
              <a:rPr lang="pt-BR" sz="3600" kern="0" dirty="0" err="1">
                <a:solidFill>
                  <a:schemeClr val="bg1"/>
                </a:solidFill>
              </a:rPr>
              <a:t>grain</a:t>
            </a:r>
            <a:r>
              <a:rPr lang="pt-BR" sz="3600" kern="0" dirty="0">
                <a:solidFill>
                  <a:schemeClr val="bg1"/>
                </a:solidFill>
              </a:rPr>
              <a:t> </a:t>
            </a:r>
            <a:r>
              <a:rPr lang="pt-BR" sz="3600" kern="0" dirty="0" err="1">
                <a:solidFill>
                  <a:schemeClr val="bg1"/>
                </a:solidFill>
              </a:rPr>
              <a:t>silage</a:t>
            </a:r>
            <a:endParaRPr lang="pt-BR" sz="3600" kern="0" dirty="0">
              <a:solidFill>
                <a:schemeClr val="bg1"/>
              </a:solidFill>
              <a:latin typeface="Calibri" panose="020F0502020204030204" pitchFamily="34" charset="0"/>
              <a:cs typeface="Calibri" panose="020F0502020204030204" pitchFamily="34" charset="0"/>
            </a:endParaRPr>
          </a:p>
        </p:txBody>
      </p:sp>
      <p:graphicFrame>
        <p:nvGraphicFramePr>
          <p:cNvPr id="17" name="Tabela 4">
            <a:extLst>
              <a:ext uri="{FF2B5EF4-FFF2-40B4-BE49-F238E27FC236}">
                <a16:creationId xmlns:a16="http://schemas.microsoft.com/office/drawing/2014/main" xmlns="" id="{42B5AC5D-9FF1-48D5-8E33-96B54DB2AB27}"/>
              </a:ext>
            </a:extLst>
          </p:cNvPr>
          <p:cNvGraphicFramePr>
            <a:graphicFrameLocks noGrp="1"/>
          </p:cNvGraphicFramePr>
          <p:nvPr>
            <p:extLst>
              <p:ext uri="{D42A27DB-BD31-4B8C-83A1-F6EECF244321}">
                <p14:modId xmlns:p14="http://schemas.microsoft.com/office/powerpoint/2010/main" val="580730188"/>
              </p:ext>
            </p:extLst>
          </p:nvPr>
        </p:nvGraphicFramePr>
        <p:xfrm>
          <a:off x="143609" y="2031240"/>
          <a:ext cx="10527368" cy="2880360"/>
        </p:xfrm>
        <a:graphic>
          <a:graphicData uri="http://schemas.openxmlformats.org/drawingml/2006/table">
            <a:tbl>
              <a:tblPr firstRow="1" firstCol="1" bandRow="1"/>
              <a:tblGrid>
                <a:gridCol w="2232046">
                  <a:extLst>
                    <a:ext uri="{9D8B030D-6E8A-4147-A177-3AD203B41FA5}">
                      <a16:colId xmlns:a16="http://schemas.microsoft.com/office/drawing/2014/main" xmlns="" val="20000"/>
                    </a:ext>
                  </a:extLst>
                </a:gridCol>
                <a:gridCol w="1123325">
                  <a:extLst>
                    <a:ext uri="{9D8B030D-6E8A-4147-A177-3AD203B41FA5}">
                      <a16:colId xmlns:a16="http://schemas.microsoft.com/office/drawing/2014/main" xmlns="" val="20001"/>
                    </a:ext>
                  </a:extLst>
                </a:gridCol>
                <a:gridCol w="808724">
                  <a:extLst>
                    <a:ext uri="{9D8B030D-6E8A-4147-A177-3AD203B41FA5}">
                      <a16:colId xmlns:a16="http://schemas.microsoft.com/office/drawing/2014/main" xmlns="" val="20002"/>
                    </a:ext>
                  </a:extLst>
                </a:gridCol>
                <a:gridCol w="1060664">
                  <a:extLst>
                    <a:ext uri="{9D8B030D-6E8A-4147-A177-3AD203B41FA5}">
                      <a16:colId xmlns:a16="http://schemas.microsoft.com/office/drawing/2014/main" xmlns="" val="20003"/>
                    </a:ext>
                  </a:extLst>
                </a:gridCol>
                <a:gridCol w="1060664">
                  <a:extLst>
                    <a:ext uri="{9D8B030D-6E8A-4147-A177-3AD203B41FA5}">
                      <a16:colId xmlns:a16="http://schemas.microsoft.com/office/drawing/2014/main" xmlns="" val="20004"/>
                    </a:ext>
                  </a:extLst>
                </a:gridCol>
                <a:gridCol w="1015180">
                  <a:extLst>
                    <a:ext uri="{9D8B030D-6E8A-4147-A177-3AD203B41FA5}">
                      <a16:colId xmlns:a16="http://schemas.microsoft.com/office/drawing/2014/main" xmlns="" val="20005"/>
                    </a:ext>
                  </a:extLst>
                </a:gridCol>
                <a:gridCol w="1015180">
                  <a:extLst>
                    <a:ext uri="{9D8B030D-6E8A-4147-A177-3AD203B41FA5}">
                      <a16:colId xmlns:a16="http://schemas.microsoft.com/office/drawing/2014/main" xmlns="" val="20006"/>
                    </a:ext>
                  </a:extLst>
                </a:gridCol>
                <a:gridCol w="1054463">
                  <a:extLst>
                    <a:ext uri="{9D8B030D-6E8A-4147-A177-3AD203B41FA5}">
                      <a16:colId xmlns:a16="http://schemas.microsoft.com/office/drawing/2014/main" xmlns="" val="20007"/>
                    </a:ext>
                  </a:extLst>
                </a:gridCol>
                <a:gridCol w="1157122">
                  <a:extLst>
                    <a:ext uri="{9D8B030D-6E8A-4147-A177-3AD203B41FA5}">
                      <a16:colId xmlns:a16="http://schemas.microsoft.com/office/drawing/2014/main" xmlns="" val="20008"/>
                    </a:ext>
                  </a:extLst>
                </a:gridCol>
              </a:tblGrid>
              <a:tr h="200025">
                <a:tc rowSpan="2">
                  <a:txBody>
                    <a:bodyPr/>
                    <a:lstStyle/>
                    <a:p>
                      <a:pP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Item</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6">
                  <a:txBody>
                    <a:bodyPr/>
                    <a:lstStyle/>
                    <a:p>
                      <a:pPr algn="ctr">
                        <a:lnSpc>
                          <a:spcPct val="150000"/>
                        </a:lnSpc>
                        <a:spcAft>
                          <a:spcPts val="0"/>
                        </a:spcAft>
                      </a:pPr>
                      <a:r>
                        <a:rPr lang="pt-BR" sz="1800" dirty="0" err="1">
                          <a:effectLst/>
                          <a:latin typeface="+mn-lt"/>
                          <a:ea typeface="Times New Roman" panose="02020603050405020304" pitchFamily="18" charset="0"/>
                          <a:cs typeface="Times New Roman" panose="02020603050405020304" pitchFamily="18" charset="0"/>
                        </a:rPr>
                        <a:t>Treatment</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rowSpan="2">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SEM</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P-</a:t>
                      </a:r>
                      <a:r>
                        <a:rPr lang="pt-BR" sz="1800" dirty="0" err="1">
                          <a:effectLst/>
                          <a:latin typeface="+mn-lt"/>
                          <a:ea typeface="Times New Roman" panose="02020603050405020304" pitchFamily="18" charset="0"/>
                          <a:cs typeface="Times New Roman" panose="02020603050405020304" pitchFamily="18" charset="0"/>
                        </a:rPr>
                        <a:t>value</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0000"/>
                  </a:ext>
                </a:extLst>
              </a:tr>
              <a:tr h="200025">
                <a:tc vMerge="1">
                  <a:txBody>
                    <a:bodyPr/>
                    <a:lstStyle/>
                    <a:p>
                      <a:endParaRPr lang="pt-BR"/>
                    </a:p>
                  </a:txBody>
                  <a:tcPr/>
                </a:tc>
                <a:tc>
                  <a:txBody>
                    <a:bodyPr/>
                    <a:lstStyle/>
                    <a:p>
                      <a:pPr algn="ctr">
                        <a:lnSpc>
                          <a:spcPct val="150000"/>
                        </a:lnSpc>
                        <a:spcAft>
                          <a:spcPts val="0"/>
                        </a:spcAft>
                      </a:pPr>
                      <a:r>
                        <a:rPr lang="pt-BR" sz="1800" dirty="0" err="1">
                          <a:effectLst/>
                          <a:latin typeface="+mn-lt"/>
                          <a:ea typeface="Times New Roman" panose="02020603050405020304" pitchFamily="18" charset="0"/>
                          <a:cs typeface="Times New Roman" panose="02020603050405020304" pitchFamily="18" charset="0"/>
                        </a:rPr>
                        <a:t>Control</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LB</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LP</a:t>
                      </a:r>
                      <a:endParaRPr lang="pt-BR" sz="160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Combo </a:t>
                      </a:r>
                      <a:endParaRPr lang="pt-BR" sz="160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Benz</a:t>
                      </a:r>
                      <a:endParaRPr lang="pt-BR" sz="160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r>
                        <a:rPr lang="pt-BR" sz="1800" dirty="0" err="1">
                          <a:effectLst/>
                          <a:latin typeface="+mn-lt"/>
                          <a:ea typeface="Times New Roman" panose="02020603050405020304" pitchFamily="18" charset="0"/>
                          <a:cs typeface="Times New Roman" panose="02020603050405020304" pitchFamily="18" charset="0"/>
                        </a:rPr>
                        <a:t>LBNit</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pt-BR"/>
                    </a:p>
                  </a:txBody>
                  <a:tcPr/>
                </a:tc>
                <a:tc vMerge="1">
                  <a:txBody>
                    <a:bodyPr/>
                    <a:lstStyle/>
                    <a:p>
                      <a:endParaRPr lang="pt-BR"/>
                    </a:p>
                  </a:txBody>
                  <a:tcPr/>
                </a:tc>
                <a:extLst>
                  <a:ext uri="{0D108BD9-81ED-4DB2-BD59-A6C34878D82A}">
                    <a16:rowId xmlns:a16="http://schemas.microsoft.com/office/drawing/2014/main" xmlns="" val="10001"/>
                  </a:ext>
                </a:extLst>
              </a:tr>
              <a:tr h="200025">
                <a:tc>
                  <a:txBody>
                    <a:bodyPr/>
                    <a:lstStyle/>
                    <a:p>
                      <a:pP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AS, h</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53.5d</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240a</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74.7c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240a</a:t>
                      </a:r>
                      <a:endParaRPr lang="pt-BR" sz="160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240a</a:t>
                      </a:r>
                      <a:endParaRPr lang="pt-BR" sz="160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151b</a:t>
                      </a:r>
                      <a:endParaRPr lang="pt-BR" sz="160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1.39</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&lt;0.01</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2"/>
                  </a:ext>
                </a:extLst>
              </a:tr>
              <a:tr h="200025">
                <a:tc>
                  <a:txBody>
                    <a:bodyPr/>
                    <a:lstStyle/>
                    <a:p>
                      <a:pPr>
                        <a:lnSpc>
                          <a:spcPct val="150000"/>
                        </a:lnSpc>
                        <a:spcAft>
                          <a:spcPts val="0"/>
                        </a:spcAft>
                      </a:pPr>
                      <a:r>
                        <a:rPr lang="pt-BR" sz="1800" dirty="0" err="1">
                          <a:effectLst/>
                          <a:latin typeface="+mn-lt"/>
                          <a:ea typeface="Times New Roman" panose="02020603050405020304" pitchFamily="18" charset="0"/>
                          <a:cs typeface="Times New Roman" panose="02020603050405020304" pitchFamily="18" charset="0"/>
                        </a:rPr>
                        <a:t>Tmax</a:t>
                      </a:r>
                      <a:r>
                        <a:rPr lang="pt-BR" sz="1800" dirty="0">
                          <a:effectLst/>
                          <a:latin typeface="+mn-lt"/>
                          <a:ea typeface="Times New Roman" panose="02020603050405020304" pitchFamily="18" charset="0"/>
                          <a:cs typeface="Times New Roman" panose="02020603050405020304" pitchFamily="18" charset="0"/>
                        </a:rPr>
                        <a:t>, °C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46.7a</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26.0d</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41.9c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26.1d</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26.2d</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45.2b</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0.14</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&lt;0.01</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extLst>
                  <a:ext uri="{0D108BD9-81ED-4DB2-BD59-A6C34878D82A}">
                    <a16:rowId xmlns:a16="http://schemas.microsoft.com/office/drawing/2014/main" xmlns="" val="10003"/>
                  </a:ext>
                </a:extLst>
              </a:tr>
              <a:tr h="200025">
                <a:tc>
                  <a:txBody>
                    <a:bodyPr/>
                    <a:lstStyle/>
                    <a:p>
                      <a:pPr>
                        <a:lnSpc>
                          <a:spcPct val="150000"/>
                        </a:lnSpc>
                        <a:spcAft>
                          <a:spcPts val="0"/>
                        </a:spcAft>
                      </a:pPr>
                      <a:r>
                        <a:rPr lang="pt-BR" sz="1800" dirty="0" err="1">
                          <a:effectLst/>
                          <a:latin typeface="+mn-lt"/>
                          <a:ea typeface="Times New Roman" panose="02020603050405020304" pitchFamily="18" charset="0"/>
                          <a:cs typeface="Times New Roman" panose="02020603050405020304" pitchFamily="18" charset="0"/>
                        </a:rPr>
                        <a:t>TimeTAmb</a:t>
                      </a:r>
                      <a:r>
                        <a:rPr lang="pt-BR" sz="1800" dirty="0">
                          <a:effectLst/>
                          <a:latin typeface="+mn-lt"/>
                          <a:ea typeface="Times New Roman" panose="02020603050405020304" pitchFamily="18" charset="0"/>
                          <a:cs typeface="Times New Roman" panose="02020603050405020304" pitchFamily="18" charset="0"/>
                        </a:rPr>
                        <a:t>, h</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39.3c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206a</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48.2c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205a</a:t>
                      </a:r>
                      <a:endParaRPr lang="pt-BR" sz="160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206a</a:t>
                      </a:r>
                      <a:endParaRPr lang="pt-BR" sz="160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136.b</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2.22</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&lt;0.01</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extLst>
                  <a:ext uri="{0D108BD9-81ED-4DB2-BD59-A6C34878D82A}">
                    <a16:rowId xmlns:a16="http://schemas.microsoft.com/office/drawing/2014/main" xmlns="" val="10004"/>
                  </a:ext>
                </a:extLst>
              </a:tr>
              <a:tr h="200025">
                <a:tc>
                  <a:txBody>
                    <a:bodyPr/>
                    <a:lstStyle/>
                    <a:p>
                      <a:pPr>
                        <a:lnSpc>
                          <a:spcPct val="150000"/>
                        </a:lnSpc>
                        <a:spcAft>
                          <a:spcPts val="0"/>
                        </a:spcAft>
                      </a:pPr>
                      <a:r>
                        <a:rPr lang="pt-BR" sz="1800" dirty="0" err="1">
                          <a:effectLst/>
                          <a:latin typeface="+mn-lt"/>
                          <a:ea typeface="Times New Roman" panose="02020603050405020304" pitchFamily="18" charset="0"/>
                          <a:cs typeface="Times New Roman" panose="02020603050405020304" pitchFamily="18" charset="0"/>
                        </a:rPr>
                        <a:t>TimeTMax</a:t>
                      </a:r>
                      <a:r>
                        <a:rPr lang="pt-BR" sz="1800" dirty="0">
                          <a:effectLst/>
                          <a:latin typeface="+mn-lt"/>
                          <a:ea typeface="Times New Roman" panose="02020603050405020304" pitchFamily="18" charset="0"/>
                          <a:cs typeface="Times New Roman" panose="02020603050405020304" pitchFamily="18" charset="0"/>
                        </a:rPr>
                        <a:t>, h</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109c</a:t>
                      </a:r>
                      <a:endParaRPr lang="pt-BR" sz="160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240a</a:t>
                      </a:r>
                      <a:endParaRPr lang="pt-BR" sz="160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153b</a:t>
                      </a:r>
                      <a:endParaRPr lang="pt-BR" sz="160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240a</a:t>
                      </a:r>
                      <a:endParaRPr lang="pt-BR" sz="160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240a</a:t>
                      </a:r>
                      <a:endParaRPr lang="pt-BR" sz="160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a:effectLst/>
                          <a:latin typeface="+mn-lt"/>
                          <a:ea typeface="Times New Roman" panose="02020603050405020304" pitchFamily="18" charset="0"/>
                          <a:cs typeface="Times New Roman" panose="02020603050405020304" pitchFamily="18" charset="0"/>
                        </a:rPr>
                        <a:t>229a</a:t>
                      </a:r>
                      <a:endParaRPr lang="pt-BR" sz="160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3.28</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&lt;0.01</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a:noFill/>
                    </a:lnB>
                  </a:tcPr>
                </a:tc>
                <a:extLst>
                  <a:ext uri="{0D108BD9-81ED-4DB2-BD59-A6C34878D82A}">
                    <a16:rowId xmlns:a16="http://schemas.microsoft.com/office/drawing/2014/main" xmlns="" val="10005"/>
                  </a:ext>
                </a:extLst>
              </a:tr>
              <a:tr h="200025">
                <a:tc>
                  <a:txBody>
                    <a:bodyPr/>
                    <a:lstStyle/>
                    <a:p>
                      <a:pP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DMAS </a:t>
                      </a:r>
                      <a:r>
                        <a:rPr lang="pt-BR" sz="1800" dirty="0" err="1">
                          <a:effectLst/>
                          <a:latin typeface="+mn-lt"/>
                          <a:ea typeface="Times New Roman" panose="02020603050405020304" pitchFamily="18" charset="0"/>
                          <a:cs typeface="Times New Roman" panose="02020603050405020304" pitchFamily="18" charset="0"/>
                        </a:rPr>
                        <a:t>losses</a:t>
                      </a:r>
                      <a:r>
                        <a:rPr lang="pt-BR" sz="1800" dirty="0">
                          <a:effectLst/>
                          <a:latin typeface="+mn-lt"/>
                          <a:ea typeface="Times New Roman" panose="02020603050405020304" pitchFamily="18" charset="0"/>
                          <a:cs typeface="Times New Roman" panose="02020603050405020304" pitchFamily="18" charset="0"/>
                        </a:rPr>
                        <a:t>, %</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31.4a</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1.85c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31.6a</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3.50c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3.20c</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23.9b</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0.98</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800" dirty="0">
                          <a:effectLst/>
                          <a:latin typeface="+mn-lt"/>
                          <a:ea typeface="Times New Roman" panose="02020603050405020304" pitchFamily="18" charset="0"/>
                          <a:cs typeface="Times New Roman" panose="02020603050405020304" pitchFamily="18" charset="0"/>
                        </a:rPr>
                        <a:t>&lt;0.01</a:t>
                      </a:r>
                      <a:endParaRPr lang="pt-BR" sz="1600" dirty="0">
                        <a:effectLst/>
                        <a:latin typeface="+mn-lt"/>
                        <a:ea typeface="Times New Roman" panose="02020603050405020304" pitchFamily="18"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2971102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3A035B88-98B6-4234-A391-16DC15B5A190}"/>
              </a:ext>
            </a:extLst>
          </p:cNvPr>
          <p:cNvGrpSpPr/>
          <p:nvPr/>
        </p:nvGrpSpPr>
        <p:grpSpPr>
          <a:xfrm>
            <a:off x="2" y="15436"/>
            <a:ext cx="10972799" cy="1037300"/>
            <a:chOff x="36004" y="626326"/>
            <a:chExt cx="9143999" cy="838200"/>
          </a:xfrm>
        </p:grpSpPr>
        <p:sp>
          <p:nvSpPr>
            <p:cNvPr id="10" name="Retângulo 5">
              <a:extLst>
                <a:ext uri="{FF2B5EF4-FFF2-40B4-BE49-F238E27FC236}">
                  <a16:creationId xmlns:a16="http://schemas.microsoft.com/office/drawing/2014/main" xmlns="" id="{15001BE0-0315-4D11-8BAF-4DAD4C520BB6}"/>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1" name="Imagem 8" descr="logo-esalq.gif">
              <a:extLst>
                <a:ext uri="{FF2B5EF4-FFF2-40B4-BE49-F238E27FC236}">
                  <a16:creationId xmlns:a16="http://schemas.microsoft.com/office/drawing/2014/main" xmlns="" id="{F72A5688-82FB-4969-AE55-6F823CB3C104}"/>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descr="C:\Users\Joao Daniel\Downloads\QCF_USA.jpg">
              <a:extLst>
                <a:ext uri="{FF2B5EF4-FFF2-40B4-BE49-F238E27FC236}">
                  <a16:creationId xmlns:a16="http://schemas.microsoft.com/office/drawing/2014/main" xmlns="" id="{AE770134-07F4-4EBC-A020-E3980D324D6B}"/>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 name="Título 1"/>
          <p:cNvSpPr>
            <a:spLocks noGrp="1"/>
          </p:cNvSpPr>
          <p:nvPr>
            <p:ph type="title"/>
          </p:nvPr>
        </p:nvSpPr>
        <p:spPr>
          <a:xfrm>
            <a:off x="398654" y="355202"/>
            <a:ext cx="9875520" cy="879231"/>
          </a:xfrm>
        </p:spPr>
        <p:txBody>
          <a:bodyPr/>
          <a:lstStyle/>
          <a:p>
            <a:r>
              <a:rPr lang="pt-BR" sz="3600" dirty="0" err="1">
                <a:solidFill>
                  <a:schemeClr val="bg1"/>
                </a:solidFill>
              </a:rPr>
              <a:t>Reconstituted</a:t>
            </a:r>
            <a:r>
              <a:rPr lang="pt-BR" sz="3600" dirty="0">
                <a:solidFill>
                  <a:schemeClr val="bg1"/>
                </a:solidFill>
              </a:rPr>
              <a:t> </a:t>
            </a:r>
            <a:r>
              <a:rPr lang="pt-BR" sz="3600" dirty="0" err="1">
                <a:solidFill>
                  <a:schemeClr val="bg1"/>
                </a:solidFill>
              </a:rPr>
              <a:t>sorghum</a:t>
            </a:r>
            <a:r>
              <a:rPr lang="pt-BR" sz="3600" dirty="0">
                <a:solidFill>
                  <a:schemeClr val="bg1"/>
                </a:solidFill>
              </a:rPr>
              <a:t> </a:t>
            </a:r>
            <a:r>
              <a:rPr lang="pt-BR" sz="3600" dirty="0" err="1">
                <a:solidFill>
                  <a:schemeClr val="bg1"/>
                </a:solidFill>
              </a:rPr>
              <a:t>grain</a:t>
            </a:r>
            <a:r>
              <a:rPr lang="pt-BR" sz="3600" dirty="0">
                <a:solidFill>
                  <a:schemeClr val="bg1"/>
                </a:solidFill>
              </a:rPr>
              <a:t> </a:t>
            </a:r>
            <a:r>
              <a:rPr lang="pt-BR" sz="3600" dirty="0" err="1">
                <a:solidFill>
                  <a:schemeClr val="bg1"/>
                </a:solidFill>
              </a:rPr>
              <a:t>silage</a:t>
            </a:r>
            <a:r>
              <a:rPr lang="pt-BR" sz="4000" b="1" dirty="0"/>
              <a:t/>
            </a:r>
            <a:br>
              <a:rPr lang="pt-BR" sz="4000" b="1" dirty="0"/>
            </a:br>
            <a:endParaRPr lang="pt-BR" sz="4000" dirty="0">
              <a:solidFill>
                <a:schemeClr val="bg1"/>
              </a:solidFill>
              <a:latin typeface="Calibri" panose="020F0502020204030204" pitchFamily="34" charset="0"/>
              <a:cs typeface="Calibri" panose="020F0502020204030204" pitchFamily="34" charset="0"/>
            </a:endParaRPr>
          </a:p>
        </p:txBody>
      </p:sp>
      <p:sp>
        <p:nvSpPr>
          <p:cNvPr id="15362" name="AutoShape 2" descr="Resultado de imagem para hplc shimadzu"/>
          <p:cNvSpPr>
            <a:spLocks noChangeAspect="1" noChangeArrowheads="1"/>
          </p:cNvSpPr>
          <p:nvPr/>
        </p:nvSpPr>
        <p:spPr bwMode="auto">
          <a:xfrm>
            <a:off x="143609" y="686289"/>
            <a:ext cx="274027" cy="228356"/>
          </a:xfrm>
          <a:prstGeom prst="rect">
            <a:avLst/>
          </a:prstGeom>
          <a:noFill/>
        </p:spPr>
        <p:txBody>
          <a:bodyPr vert="horz" wrap="square" lIns="70338" tIns="35169" rIns="70338" bIns="35169" numCol="1" anchor="t" anchorCtr="0" compatLnSpc="1">
            <a:prstTxWarp prst="textNoShape">
              <a:avLst/>
            </a:prstTxWarp>
          </a:bodyPr>
          <a:lstStyle/>
          <a:p>
            <a:endParaRPr lang="pt-BR" sz="1385"/>
          </a:p>
        </p:txBody>
      </p:sp>
      <p:sp>
        <p:nvSpPr>
          <p:cNvPr id="15364" name="AutoShape 4" descr="Resultado de imagem para hplc shimadzu"/>
          <p:cNvSpPr>
            <a:spLocks noChangeAspect="1" noChangeArrowheads="1"/>
          </p:cNvSpPr>
          <p:nvPr/>
        </p:nvSpPr>
        <p:spPr bwMode="auto">
          <a:xfrm>
            <a:off x="143609" y="686289"/>
            <a:ext cx="274027" cy="228356"/>
          </a:xfrm>
          <a:prstGeom prst="rect">
            <a:avLst/>
          </a:prstGeom>
          <a:noFill/>
        </p:spPr>
        <p:txBody>
          <a:bodyPr vert="horz" wrap="square" lIns="70338" tIns="35169" rIns="70338" bIns="35169" numCol="1" anchor="t" anchorCtr="0" compatLnSpc="1">
            <a:prstTxWarp prst="textNoShape">
              <a:avLst/>
            </a:prstTxWarp>
          </a:bodyPr>
          <a:lstStyle/>
          <a:p>
            <a:endParaRPr lang="pt-BR" sz="1385"/>
          </a:p>
        </p:txBody>
      </p:sp>
      <p:sp>
        <p:nvSpPr>
          <p:cNvPr id="3" name="Rectangle 2">
            <a:extLst>
              <a:ext uri="{FF2B5EF4-FFF2-40B4-BE49-F238E27FC236}">
                <a16:creationId xmlns:a16="http://schemas.microsoft.com/office/drawing/2014/main" xmlns="" id="{96D1D7E7-017C-4B63-ABB1-274329D55A1E}"/>
              </a:ext>
            </a:extLst>
          </p:cNvPr>
          <p:cNvSpPr/>
          <p:nvPr/>
        </p:nvSpPr>
        <p:spPr>
          <a:xfrm>
            <a:off x="8735265" y="6237312"/>
            <a:ext cx="1864613" cy="369332"/>
          </a:xfrm>
          <a:prstGeom prst="rect">
            <a:avLst/>
          </a:prstGeom>
        </p:spPr>
        <p:txBody>
          <a:bodyPr wrap="none">
            <a:spAutoFit/>
          </a:bodyPr>
          <a:lstStyle/>
          <a:p>
            <a:r>
              <a:rPr lang="pt-BR" dirty="0" err="1"/>
              <a:t>Schonell</a:t>
            </a:r>
            <a:r>
              <a:rPr lang="pt-BR" dirty="0"/>
              <a:t> (</a:t>
            </a:r>
            <a:r>
              <a:rPr lang="pt-BR"/>
              <a:t>2016).</a:t>
            </a:r>
            <a:endParaRPr lang="pt-BR" dirty="0"/>
          </a:p>
        </p:txBody>
      </p:sp>
      <p:graphicFrame>
        <p:nvGraphicFramePr>
          <p:cNvPr id="15" name="Espaço Reservado para Conteúdo 8">
            <a:extLst>
              <a:ext uri="{FF2B5EF4-FFF2-40B4-BE49-F238E27FC236}">
                <a16:creationId xmlns:a16="http://schemas.microsoft.com/office/drawing/2014/main" xmlns="" id="{5CF666DD-C08F-49DE-B1E1-1258B799549C}"/>
              </a:ext>
            </a:extLst>
          </p:cNvPr>
          <p:cNvGraphicFramePr>
            <a:graphicFrameLocks noGrp="1"/>
          </p:cNvGraphicFramePr>
          <p:nvPr>
            <p:ph idx="1"/>
            <p:extLst>
              <p:ext uri="{D42A27DB-BD31-4B8C-83A1-F6EECF244321}">
                <p14:modId xmlns:p14="http://schemas.microsoft.com/office/powerpoint/2010/main" val="1664177698"/>
              </p:ext>
            </p:extLst>
          </p:nvPr>
        </p:nvGraphicFramePr>
        <p:xfrm>
          <a:off x="143609" y="1463324"/>
          <a:ext cx="10829190" cy="3634246"/>
        </p:xfrm>
        <a:graphic>
          <a:graphicData uri="http://schemas.openxmlformats.org/drawingml/2006/table">
            <a:tbl>
              <a:tblPr/>
              <a:tblGrid>
                <a:gridCol w="2318455">
                  <a:extLst>
                    <a:ext uri="{9D8B030D-6E8A-4147-A177-3AD203B41FA5}">
                      <a16:colId xmlns:a16="http://schemas.microsoft.com/office/drawing/2014/main" xmlns="" val="20000"/>
                    </a:ext>
                  </a:extLst>
                </a:gridCol>
                <a:gridCol w="767735">
                  <a:extLst>
                    <a:ext uri="{9D8B030D-6E8A-4147-A177-3AD203B41FA5}">
                      <a16:colId xmlns:a16="http://schemas.microsoft.com/office/drawing/2014/main" xmlns="" val="20001"/>
                    </a:ext>
                  </a:extLst>
                </a:gridCol>
                <a:gridCol w="1082216">
                  <a:extLst>
                    <a:ext uri="{9D8B030D-6E8A-4147-A177-3AD203B41FA5}">
                      <a16:colId xmlns:a16="http://schemas.microsoft.com/office/drawing/2014/main" xmlns="" val="20002"/>
                    </a:ext>
                  </a:extLst>
                </a:gridCol>
                <a:gridCol w="1531968">
                  <a:extLst>
                    <a:ext uri="{9D8B030D-6E8A-4147-A177-3AD203B41FA5}">
                      <a16:colId xmlns:a16="http://schemas.microsoft.com/office/drawing/2014/main" xmlns="" val="20003"/>
                    </a:ext>
                  </a:extLst>
                </a:gridCol>
                <a:gridCol w="885450">
                  <a:extLst>
                    <a:ext uri="{9D8B030D-6E8A-4147-A177-3AD203B41FA5}">
                      <a16:colId xmlns:a16="http://schemas.microsoft.com/office/drawing/2014/main" xmlns="" val="20004"/>
                    </a:ext>
                  </a:extLst>
                </a:gridCol>
                <a:gridCol w="1391420">
                  <a:extLst>
                    <a:ext uri="{9D8B030D-6E8A-4147-A177-3AD203B41FA5}">
                      <a16:colId xmlns:a16="http://schemas.microsoft.com/office/drawing/2014/main" xmlns="" val="20005"/>
                    </a:ext>
                  </a:extLst>
                </a:gridCol>
                <a:gridCol w="702737">
                  <a:extLst>
                    <a:ext uri="{9D8B030D-6E8A-4147-A177-3AD203B41FA5}">
                      <a16:colId xmlns:a16="http://schemas.microsoft.com/office/drawing/2014/main" xmlns="" val="20006"/>
                    </a:ext>
                  </a:extLst>
                </a:gridCol>
                <a:gridCol w="1180601">
                  <a:extLst>
                    <a:ext uri="{9D8B030D-6E8A-4147-A177-3AD203B41FA5}">
                      <a16:colId xmlns:a16="http://schemas.microsoft.com/office/drawing/2014/main" xmlns="" val="20007"/>
                    </a:ext>
                  </a:extLst>
                </a:gridCol>
                <a:gridCol w="968608">
                  <a:extLst>
                    <a:ext uri="{9D8B030D-6E8A-4147-A177-3AD203B41FA5}">
                      <a16:colId xmlns:a16="http://schemas.microsoft.com/office/drawing/2014/main" xmlns="" val="20008"/>
                    </a:ext>
                  </a:extLst>
                </a:gridCol>
              </a:tblGrid>
              <a:tr h="330386">
                <a:tc rowSpan="2">
                  <a:txBody>
                    <a:bodyPr/>
                    <a:lstStyle/>
                    <a:p>
                      <a:pPr algn="l" fontAlgn="ctr"/>
                      <a:r>
                        <a:rPr lang="pt-BR" sz="1400" b="0" i="0" u="none" strike="noStrike" baseline="0" dirty="0">
                          <a:solidFill>
                            <a:srgbClr val="000000"/>
                          </a:solidFill>
                          <a:effectLst/>
                          <a:latin typeface="+mn-lt"/>
                          <a:ea typeface="Times New Roman" panose="02020603050405020304" pitchFamily="18" charset="0"/>
                        </a:rPr>
                        <a:t>Item</a:t>
                      </a:r>
                      <a:endParaRPr lang="pt-BR" sz="1400" b="0" i="0" u="none" strike="noStrike" baseline="0" dirty="0">
                        <a:solidFill>
                          <a:srgbClr val="000000"/>
                        </a:solidFill>
                        <a:effectLst/>
                        <a:latin typeface="+mn-lt"/>
                      </a:endParaRPr>
                    </a:p>
                  </a:txBody>
                  <a:tcPr marL="11122" marR="11122" marT="926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gridSpan="6">
                  <a:txBody>
                    <a:bodyPr/>
                    <a:lstStyle/>
                    <a:p>
                      <a:pPr algn="ctr" fontAlgn="ctr"/>
                      <a:r>
                        <a:rPr lang="pt-BR" sz="1400" b="0" i="0" u="none" strike="noStrike" baseline="0" dirty="0" err="1">
                          <a:solidFill>
                            <a:srgbClr val="000000"/>
                          </a:solidFill>
                          <a:effectLst/>
                          <a:latin typeface="+mn-lt"/>
                          <a:ea typeface="Times New Roman" panose="02020603050405020304" pitchFamily="18" charset="0"/>
                        </a:rPr>
                        <a:t>Treatments</a:t>
                      </a:r>
                      <a:endParaRPr lang="pt-BR" sz="1400" b="0" i="0" u="none" strike="noStrike" baseline="0" dirty="0">
                        <a:solidFill>
                          <a:srgbClr val="000000"/>
                        </a:solidFill>
                        <a:effectLst/>
                        <a:latin typeface="+mn-lt"/>
                      </a:endParaRPr>
                    </a:p>
                  </a:txBody>
                  <a:tcPr marL="11122" marR="11122" marT="926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rowSpan="2">
                  <a:txBody>
                    <a:bodyPr/>
                    <a:lstStyle/>
                    <a:p>
                      <a:pPr algn="ctr" fontAlgn="b"/>
                      <a:r>
                        <a:rPr lang="pt-BR" sz="1400" b="0" i="0" u="none" strike="noStrike" baseline="0" dirty="0">
                          <a:solidFill>
                            <a:srgbClr val="000000"/>
                          </a:solidFill>
                          <a:effectLst/>
                          <a:latin typeface="+mn-lt"/>
                        </a:rPr>
                        <a:t>SEM</a:t>
                      </a:r>
                    </a:p>
                  </a:txBody>
                  <a:tcPr marL="11122" marR="11122" marT="926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rowSpan="2">
                  <a:txBody>
                    <a:bodyPr/>
                    <a:lstStyle/>
                    <a:p>
                      <a:pPr algn="ctr" fontAlgn="ctr"/>
                      <a:r>
                        <a:rPr lang="pt-BR" sz="1400" b="0" i="1" u="none" strike="noStrike" baseline="0" dirty="0">
                          <a:solidFill>
                            <a:srgbClr val="000000"/>
                          </a:solidFill>
                          <a:effectLst/>
                          <a:latin typeface="+mn-lt"/>
                          <a:ea typeface="Times New Roman" panose="02020603050405020304" pitchFamily="18" charset="0"/>
                        </a:rPr>
                        <a:t>P-</a:t>
                      </a:r>
                      <a:r>
                        <a:rPr lang="pt-BR" sz="1400" b="0" i="1" u="none" strike="noStrike" baseline="0" dirty="0" err="1">
                          <a:solidFill>
                            <a:srgbClr val="000000"/>
                          </a:solidFill>
                          <a:effectLst/>
                          <a:latin typeface="+mn-lt"/>
                          <a:ea typeface="Times New Roman" panose="02020603050405020304" pitchFamily="18" charset="0"/>
                        </a:rPr>
                        <a:t>value</a:t>
                      </a:r>
                      <a:endParaRPr lang="pt-BR" sz="1400" b="0" i="1" u="none" strike="noStrike" baseline="0" dirty="0">
                        <a:solidFill>
                          <a:srgbClr val="000000"/>
                        </a:solidFill>
                        <a:effectLst/>
                        <a:latin typeface="+mn-lt"/>
                      </a:endParaRPr>
                    </a:p>
                  </a:txBody>
                  <a:tcPr marL="11122" marR="11122" marT="926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330386">
                <a:tc vMerge="1">
                  <a:txBody>
                    <a:bodyPr/>
                    <a:lstStyle/>
                    <a:p>
                      <a:endParaRPr lang="pt-BR"/>
                    </a:p>
                  </a:txBody>
                  <a:tcPr/>
                </a:tc>
                <a:tc>
                  <a:txBody>
                    <a:bodyPr/>
                    <a:lstStyle/>
                    <a:p>
                      <a:pPr algn="ctr" fontAlgn="ctr"/>
                      <a:r>
                        <a:rPr lang="pt-BR" sz="1400" b="0" i="0" u="none" strike="noStrike" baseline="0" dirty="0" err="1">
                          <a:solidFill>
                            <a:srgbClr val="000000"/>
                          </a:solidFill>
                          <a:effectLst/>
                          <a:latin typeface="+mn-lt"/>
                          <a:ea typeface="Times New Roman" panose="02020603050405020304" pitchFamily="18" charset="0"/>
                        </a:rPr>
                        <a:t>Control</a:t>
                      </a:r>
                      <a:endParaRPr lang="pt-BR" sz="1400" b="0" i="0" u="none" strike="noStrike" baseline="0" dirty="0">
                        <a:solidFill>
                          <a:srgbClr val="000000"/>
                        </a:solidFill>
                        <a:effectLst/>
                        <a:latin typeface="+mn-lt"/>
                      </a:endParaRPr>
                    </a:p>
                  </a:txBody>
                  <a:tcPr marL="11122" marR="11122" marT="926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pt-BR" sz="1400" b="0" i="0" u="none" strike="noStrike" baseline="0" dirty="0">
                          <a:solidFill>
                            <a:srgbClr val="000000"/>
                          </a:solidFill>
                          <a:effectLst/>
                          <a:latin typeface="+mn-lt"/>
                          <a:ea typeface="Times New Roman" panose="02020603050405020304" pitchFamily="18" charset="0"/>
                        </a:rPr>
                        <a:t>LB</a:t>
                      </a:r>
                      <a:endParaRPr lang="pt-BR" sz="1400" b="0" i="0" u="none" strike="noStrike" baseline="0" dirty="0">
                        <a:solidFill>
                          <a:srgbClr val="000000"/>
                        </a:solidFill>
                        <a:effectLst/>
                        <a:latin typeface="+mn-lt"/>
                      </a:endParaRPr>
                    </a:p>
                  </a:txBody>
                  <a:tcPr marL="11122" marR="11122" marT="926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pt-BR" sz="1400" b="0" i="0" u="none" strike="noStrike" baseline="0" dirty="0">
                          <a:solidFill>
                            <a:srgbClr val="000000"/>
                          </a:solidFill>
                          <a:effectLst/>
                          <a:latin typeface="+mn-lt"/>
                          <a:ea typeface="Times New Roman" panose="02020603050405020304" pitchFamily="18" charset="0"/>
                        </a:rPr>
                        <a:t>LP</a:t>
                      </a:r>
                      <a:endParaRPr lang="pt-BR" sz="1400" b="0" i="0" u="none" strike="noStrike" baseline="0" dirty="0">
                        <a:solidFill>
                          <a:srgbClr val="000000"/>
                        </a:solidFill>
                        <a:effectLst/>
                        <a:latin typeface="+mn-lt"/>
                      </a:endParaRPr>
                    </a:p>
                  </a:txBody>
                  <a:tcPr marL="11122" marR="11122" marT="926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pt-BR" sz="1400" b="0" i="0" u="none" strike="noStrike" baseline="0" dirty="0">
                          <a:solidFill>
                            <a:srgbClr val="000000"/>
                          </a:solidFill>
                          <a:effectLst/>
                          <a:latin typeface="+mn-lt"/>
                          <a:ea typeface="Times New Roman" panose="02020603050405020304" pitchFamily="18" charset="0"/>
                        </a:rPr>
                        <a:t>Combo</a:t>
                      </a:r>
                      <a:endParaRPr lang="pt-BR" sz="1400" b="0" i="0" u="none" strike="noStrike" baseline="0" dirty="0">
                        <a:solidFill>
                          <a:srgbClr val="000000"/>
                        </a:solidFill>
                        <a:effectLst/>
                        <a:latin typeface="+mn-lt"/>
                      </a:endParaRPr>
                    </a:p>
                  </a:txBody>
                  <a:tcPr marL="11122" marR="11122" marT="926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pt-BR" sz="1400" b="0" i="0" u="none" strike="noStrike" baseline="0" dirty="0" err="1">
                          <a:solidFill>
                            <a:srgbClr val="000000"/>
                          </a:solidFill>
                          <a:effectLst/>
                          <a:latin typeface="+mn-lt"/>
                          <a:ea typeface="Times New Roman" panose="02020603050405020304" pitchFamily="18" charset="0"/>
                        </a:rPr>
                        <a:t>LBNit</a:t>
                      </a:r>
                      <a:endParaRPr lang="pt-BR" sz="1400" b="0" i="0" u="none" strike="noStrike" baseline="0" dirty="0">
                        <a:solidFill>
                          <a:srgbClr val="000000"/>
                        </a:solidFill>
                        <a:effectLst/>
                        <a:latin typeface="+mn-lt"/>
                      </a:endParaRPr>
                    </a:p>
                  </a:txBody>
                  <a:tcPr marL="11122" marR="11122" marT="926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pt-BR" sz="1400" b="0" i="0" u="none" strike="noStrike" baseline="0" dirty="0">
                          <a:solidFill>
                            <a:srgbClr val="000000"/>
                          </a:solidFill>
                          <a:effectLst/>
                          <a:latin typeface="+mn-lt"/>
                        </a:rPr>
                        <a:t>SB</a:t>
                      </a:r>
                    </a:p>
                  </a:txBody>
                  <a:tcPr marL="11122" marR="11122" marT="926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vMerge="1">
                  <a:txBody>
                    <a:bodyPr/>
                    <a:lstStyle/>
                    <a:p>
                      <a:pPr algn="ctr" fontAlgn="ctr"/>
                      <a:endParaRPr lang="pt-BR" sz="1600" b="0" i="0" u="none" strike="noStrike" dirty="0">
                        <a:solidFill>
                          <a:srgbClr val="000000"/>
                        </a:solidFill>
                        <a:effectLst/>
                        <a:latin typeface="+mn-lt"/>
                      </a:endParaRPr>
                    </a:p>
                  </a:txBody>
                  <a:tcPr marL="9268" marR="9268" marT="926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t-BR"/>
                    </a:p>
                  </a:txBody>
                  <a:tcPr/>
                </a:tc>
                <a:extLst>
                  <a:ext uri="{0D108BD9-81ED-4DB2-BD59-A6C34878D82A}">
                    <a16:rowId xmlns:a16="http://schemas.microsoft.com/office/drawing/2014/main" xmlns="" val="10001"/>
                  </a:ext>
                </a:extLst>
              </a:tr>
              <a:tr h="330386">
                <a:tc>
                  <a:txBody>
                    <a:bodyPr/>
                    <a:lstStyle/>
                    <a:p>
                      <a:pPr algn="l" fontAlgn="ctr"/>
                      <a:r>
                        <a:rPr lang="pt-BR" sz="1400" b="0" i="0" u="none" strike="noStrike" baseline="0" dirty="0">
                          <a:solidFill>
                            <a:srgbClr val="000000"/>
                          </a:solidFill>
                          <a:effectLst/>
                          <a:latin typeface="+mn-lt"/>
                          <a:ea typeface="Times New Roman" panose="02020603050405020304" pitchFamily="18" charset="0"/>
                        </a:rPr>
                        <a:t>DM, %</a:t>
                      </a:r>
                      <a:endParaRPr lang="pt-BR" sz="1400" b="0" i="0" u="none" strike="noStrike" baseline="0" dirty="0">
                        <a:solidFill>
                          <a:srgbClr val="000000"/>
                        </a:solidFill>
                        <a:effectLst/>
                        <a:latin typeface="+mn-lt"/>
                      </a:endParaRPr>
                    </a:p>
                  </a:txBody>
                  <a:tcPr marL="11122" marR="11122" marT="9268"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pt-BR" sz="1400" b="0" i="0" u="none" strike="noStrike" baseline="0" dirty="0">
                          <a:solidFill>
                            <a:srgbClr val="000000"/>
                          </a:solidFill>
                          <a:effectLst/>
                          <a:latin typeface="+mn-lt"/>
                        </a:rPr>
                        <a:t>68.13</a:t>
                      </a:r>
                    </a:p>
                  </a:txBody>
                  <a:tcPr marL="11122" marR="11122" marT="9268"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pt-BR" sz="1400" b="0" i="0" u="none" strike="noStrike" baseline="0" dirty="0">
                          <a:solidFill>
                            <a:srgbClr val="000000"/>
                          </a:solidFill>
                          <a:effectLst/>
                          <a:latin typeface="+mn-lt"/>
                        </a:rPr>
                        <a:t>68.55</a:t>
                      </a:r>
                    </a:p>
                  </a:txBody>
                  <a:tcPr marL="11122" marR="11122" marT="9268"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pt-BR" sz="1400" b="0" i="0" u="none" strike="noStrike" baseline="0" dirty="0">
                          <a:solidFill>
                            <a:srgbClr val="000000"/>
                          </a:solidFill>
                          <a:effectLst/>
                          <a:latin typeface="+mn-lt"/>
                        </a:rPr>
                        <a:t>67.98</a:t>
                      </a:r>
                    </a:p>
                  </a:txBody>
                  <a:tcPr marL="11122" marR="11122" marT="9268"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pt-BR" sz="1400" b="0" i="0" u="none" strike="noStrike" baseline="0" dirty="0">
                          <a:solidFill>
                            <a:srgbClr val="000000"/>
                          </a:solidFill>
                          <a:effectLst/>
                          <a:latin typeface="+mn-lt"/>
                        </a:rPr>
                        <a:t>69.04</a:t>
                      </a:r>
                    </a:p>
                  </a:txBody>
                  <a:tcPr marL="11122" marR="11122" marT="9268"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pt-BR" sz="1400" b="0" i="0" u="none" strike="noStrike" baseline="0" dirty="0">
                          <a:solidFill>
                            <a:srgbClr val="000000"/>
                          </a:solidFill>
                          <a:effectLst/>
                          <a:latin typeface="+mn-lt"/>
                        </a:rPr>
                        <a:t>68.69</a:t>
                      </a:r>
                    </a:p>
                  </a:txBody>
                  <a:tcPr marL="11122" marR="11122" marT="9268"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pt-BR" sz="1400" b="0" i="0" u="none" strike="noStrike" baseline="0" dirty="0">
                          <a:solidFill>
                            <a:srgbClr val="000000"/>
                          </a:solidFill>
                          <a:effectLst/>
                          <a:latin typeface="+mn-lt"/>
                        </a:rPr>
                        <a:t>68.29</a:t>
                      </a:r>
                    </a:p>
                  </a:txBody>
                  <a:tcPr marL="11122" marR="11122" marT="9268"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pt-BR" sz="1400" b="0" i="0" u="none" strike="noStrike" baseline="0" dirty="0">
                          <a:solidFill>
                            <a:srgbClr val="000000"/>
                          </a:solidFill>
                          <a:effectLst/>
                          <a:latin typeface="+mn-lt"/>
                        </a:rPr>
                        <a:t>0.29</a:t>
                      </a:r>
                    </a:p>
                  </a:txBody>
                  <a:tcPr marL="11122" marR="11122" marT="9268"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pt-BR" sz="1400" b="0" i="0" u="none" strike="noStrike" baseline="0" dirty="0">
                          <a:solidFill>
                            <a:srgbClr val="000000"/>
                          </a:solidFill>
                          <a:effectLst/>
                          <a:latin typeface="+mn-lt"/>
                        </a:rPr>
                        <a:t>0.17</a:t>
                      </a:r>
                    </a:p>
                  </a:txBody>
                  <a:tcPr marL="11122" marR="11122" marT="9268"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3"/>
                  </a:ext>
                </a:extLst>
              </a:tr>
              <a:tr h="330386">
                <a:tc>
                  <a:txBody>
                    <a:bodyPr/>
                    <a:lstStyle/>
                    <a:p>
                      <a:pPr algn="l" fontAlgn="ctr"/>
                      <a:r>
                        <a:rPr lang="pt-BR" sz="1400" b="0" i="0" u="none" strike="noStrike" baseline="0">
                          <a:solidFill>
                            <a:srgbClr val="000000"/>
                          </a:solidFill>
                          <a:effectLst/>
                          <a:latin typeface="+mn-lt"/>
                          <a:ea typeface="Times New Roman" panose="02020603050405020304" pitchFamily="18" charset="0"/>
                        </a:rPr>
                        <a:t>pH</a:t>
                      </a:r>
                      <a:endParaRPr lang="pt-BR" sz="1400" b="0" i="0" u="none" strike="noStrike" baseline="0">
                        <a:solidFill>
                          <a:srgbClr val="000000"/>
                        </a:solidFill>
                        <a:effectLst/>
                        <a:latin typeface="+mn-lt"/>
                      </a:endParaRP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3.96c</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4.34b</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3.96c</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4.40a</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3.98c</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4.01c</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0.01</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&lt;0.01</a:t>
                      </a:r>
                    </a:p>
                  </a:txBody>
                  <a:tcPr marL="11122" marR="11122" marT="9268" marB="0" anchor="ctr">
                    <a:lnL>
                      <a:noFill/>
                    </a:lnL>
                    <a:lnR>
                      <a:noFill/>
                    </a:lnR>
                    <a:lnT>
                      <a:noFill/>
                    </a:lnT>
                    <a:lnB>
                      <a:noFill/>
                    </a:lnB>
                  </a:tcPr>
                </a:tc>
                <a:extLst>
                  <a:ext uri="{0D108BD9-81ED-4DB2-BD59-A6C34878D82A}">
                    <a16:rowId xmlns:a16="http://schemas.microsoft.com/office/drawing/2014/main" xmlns="" val="10004"/>
                  </a:ext>
                </a:extLst>
              </a:tr>
              <a:tr h="330386">
                <a:tc>
                  <a:txBody>
                    <a:bodyPr/>
                    <a:lstStyle/>
                    <a:p>
                      <a:pPr algn="l" fontAlgn="ctr"/>
                      <a:r>
                        <a:rPr lang="pt-BR" sz="1400" b="0" i="0" u="none" strike="noStrike" baseline="0" dirty="0">
                          <a:solidFill>
                            <a:srgbClr val="000000"/>
                          </a:solidFill>
                          <a:effectLst/>
                          <a:latin typeface="+mn-lt"/>
                          <a:ea typeface="Times New Roman" panose="02020603050405020304" pitchFamily="18" charset="0"/>
                        </a:rPr>
                        <a:t>LAB, log cfu g-1</a:t>
                      </a:r>
                      <a:endParaRPr lang="pt-BR" sz="1400" b="0" i="0" u="none" strike="noStrike" baseline="0" dirty="0">
                        <a:solidFill>
                          <a:srgbClr val="000000"/>
                        </a:solidFill>
                        <a:effectLst/>
                        <a:latin typeface="+mn-lt"/>
                      </a:endParaRP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6.67ab</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6.98ab</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4.86b</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7.18ab</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7.92a</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6.64ab</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0.55</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0.03</a:t>
                      </a:r>
                    </a:p>
                  </a:txBody>
                  <a:tcPr marL="11122" marR="11122" marT="9268" marB="0" anchor="ctr">
                    <a:lnL>
                      <a:noFill/>
                    </a:lnL>
                    <a:lnR>
                      <a:noFill/>
                    </a:lnR>
                    <a:lnT>
                      <a:noFill/>
                    </a:lnT>
                    <a:lnB>
                      <a:noFill/>
                    </a:lnB>
                  </a:tcPr>
                </a:tc>
                <a:extLst>
                  <a:ext uri="{0D108BD9-81ED-4DB2-BD59-A6C34878D82A}">
                    <a16:rowId xmlns:a16="http://schemas.microsoft.com/office/drawing/2014/main" xmlns="" val="10005"/>
                  </a:ext>
                </a:extLst>
              </a:tr>
              <a:tr h="330386">
                <a:tc>
                  <a:txBody>
                    <a:bodyPr/>
                    <a:lstStyle/>
                    <a:p>
                      <a:pPr algn="l" fontAlgn="ctr"/>
                      <a:r>
                        <a:rPr lang="pt-BR" sz="1400" b="0" i="0" u="none" strike="noStrike" baseline="0" dirty="0">
                          <a:solidFill>
                            <a:srgbClr val="000000"/>
                          </a:solidFill>
                          <a:effectLst/>
                          <a:latin typeface="+mn-lt"/>
                          <a:ea typeface="Times New Roman" panose="02020603050405020304" pitchFamily="18" charset="0"/>
                        </a:rPr>
                        <a:t>Molds, log cfu g-1</a:t>
                      </a:r>
                      <a:endParaRPr lang="pt-BR" sz="1400" b="0" i="0" u="none" strike="noStrike" baseline="0" dirty="0">
                        <a:solidFill>
                          <a:srgbClr val="000000"/>
                        </a:solidFill>
                        <a:effectLst/>
                        <a:latin typeface="+mn-lt"/>
                      </a:endParaRP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4.23</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3.87</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4.3</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4.08</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4.32</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4.48a</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0.47</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0.96</a:t>
                      </a:r>
                    </a:p>
                  </a:txBody>
                  <a:tcPr marL="11122" marR="11122" marT="9268" marB="0" anchor="ctr">
                    <a:lnL>
                      <a:noFill/>
                    </a:lnL>
                    <a:lnR>
                      <a:noFill/>
                    </a:lnR>
                    <a:lnT>
                      <a:noFill/>
                    </a:lnT>
                    <a:lnB>
                      <a:noFill/>
                    </a:lnB>
                  </a:tcPr>
                </a:tc>
                <a:extLst>
                  <a:ext uri="{0D108BD9-81ED-4DB2-BD59-A6C34878D82A}">
                    <a16:rowId xmlns:a16="http://schemas.microsoft.com/office/drawing/2014/main" xmlns="" val="10006"/>
                  </a:ext>
                </a:extLst>
              </a:tr>
              <a:tr h="330386">
                <a:tc>
                  <a:txBody>
                    <a:bodyPr/>
                    <a:lstStyle/>
                    <a:p>
                      <a:pPr algn="l" fontAlgn="ctr"/>
                      <a:r>
                        <a:rPr lang="pt-BR" sz="1400" b="0" i="0" u="none" strike="noStrike" baseline="0" dirty="0" err="1">
                          <a:solidFill>
                            <a:srgbClr val="000000"/>
                          </a:solidFill>
                          <a:effectLst/>
                          <a:latin typeface="+mn-lt"/>
                          <a:ea typeface="Times New Roman" panose="02020603050405020304" pitchFamily="18" charset="0"/>
                        </a:rPr>
                        <a:t>Yeasts</a:t>
                      </a:r>
                      <a:r>
                        <a:rPr lang="pt-BR" sz="1400" b="0" i="0" u="none" strike="noStrike" baseline="0" dirty="0">
                          <a:solidFill>
                            <a:srgbClr val="000000"/>
                          </a:solidFill>
                          <a:effectLst/>
                          <a:latin typeface="+mn-lt"/>
                          <a:ea typeface="Times New Roman" panose="02020603050405020304" pitchFamily="18" charset="0"/>
                        </a:rPr>
                        <a:t>, log cfu g-1</a:t>
                      </a:r>
                      <a:endParaRPr lang="pt-BR" sz="1400" b="0" i="0" u="none" strike="noStrike" baseline="0" dirty="0">
                        <a:solidFill>
                          <a:srgbClr val="000000"/>
                        </a:solidFill>
                        <a:effectLst/>
                        <a:latin typeface="+mn-lt"/>
                      </a:endParaRP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4.74a</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&lt;2.0b</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4.6a</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&lt;2.0b</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&lt;2.0b</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&lt;2.0b</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0.06</a:t>
                      </a: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rPr>
                        <a:t>&lt;0.01</a:t>
                      </a:r>
                    </a:p>
                  </a:txBody>
                  <a:tcPr marL="11122" marR="11122" marT="9268" marB="0" anchor="ctr">
                    <a:lnL>
                      <a:noFill/>
                    </a:lnL>
                    <a:lnR>
                      <a:noFill/>
                    </a:lnR>
                    <a:lnT>
                      <a:noFill/>
                    </a:lnT>
                    <a:lnB>
                      <a:noFill/>
                    </a:lnB>
                  </a:tcPr>
                </a:tc>
                <a:extLst>
                  <a:ext uri="{0D108BD9-81ED-4DB2-BD59-A6C34878D82A}">
                    <a16:rowId xmlns:a16="http://schemas.microsoft.com/office/drawing/2014/main" xmlns="" val="10007"/>
                  </a:ext>
                </a:extLst>
              </a:tr>
              <a:tr h="330386">
                <a:tc>
                  <a:txBody>
                    <a:bodyPr/>
                    <a:lstStyle/>
                    <a:p>
                      <a:pPr algn="l" fontAlgn="ctr"/>
                      <a:r>
                        <a:rPr lang="pt-BR" sz="1400" b="0" i="0" u="none" strike="noStrike" baseline="0" dirty="0" err="1">
                          <a:solidFill>
                            <a:srgbClr val="000000"/>
                          </a:solidFill>
                          <a:effectLst/>
                          <a:latin typeface="+mn-lt"/>
                          <a:ea typeface="Times New Roman" panose="02020603050405020304" pitchFamily="18" charset="0"/>
                        </a:rPr>
                        <a:t>Clostridia</a:t>
                      </a:r>
                      <a:r>
                        <a:rPr lang="pt-BR" sz="1400" b="0" i="0" u="none" strike="noStrike" baseline="0" dirty="0">
                          <a:solidFill>
                            <a:srgbClr val="000000"/>
                          </a:solidFill>
                          <a:effectLst/>
                          <a:latin typeface="+mn-lt"/>
                          <a:ea typeface="Times New Roman" panose="02020603050405020304" pitchFamily="18" charset="0"/>
                        </a:rPr>
                        <a:t>, log cfu g-1</a:t>
                      </a:r>
                      <a:endParaRPr lang="pt-BR" sz="1400" b="0" i="0" u="none" strike="noStrike" baseline="0" dirty="0">
                        <a:solidFill>
                          <a:srgbClr val="000000"/>
                        </a:solidFill>
                        <a:effectLst/>
                        <a:latin typeface="+mn-lt"/>
                      </a:endParaRP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ea typeface="Times New Roman" panose="02020603050405020304" pitchFamily="18" charset="0"/>
                        </a:rPr>
                        <a:t>2.56</a:t>
                      </a:r>
                      <a:endParaRPr lang="pt-BR" sz="1400" b="0" i="0" u="none" strike="noStrike" baseline="0" dirty="0">
                        <a:solidFill>
                          <a:srgbClr val="000000"/>
                        </a:solidFill>
                        <a:effectLst/>
                        <a:latin typeface="+mn-lt"/>
                      </a:endParaRP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ea typeface="Times New Roman" panose="02020603050405020304" pitchFamily="18" charset="0"/>
                        </a:rPr>
                        <a:t>2.29</a:t>
                      </a:r>
                      <a:endParaRPr lang="pt-BR" sz="1400" b="0" i="0" u="none" strike="noStrike" baseline="0" dirty="0">
                        <a:solidFill>
                          <a:srgbClr val="000000"/>
                        </a:solidFill>
                        <a:effectLst/>
                        <a:latin typeface="+mn-lt"/>
                      </a:endParaRP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ea typeface="Times New Roman" panose="02020603050405020304" pitchFamily="18" charset="0"/>
                        </a:rPr>
                        <a:t>2.41</a:t>
                      </a:r>
                      <a:endParaRPr lang="pt-BR" sz="1400" b="0" i="0" u="none" strike="noStrike" baseline="0" dirty="0">
                        <a:solidFill>
                          <a:srgbClr val="000000"/>
                        </a:solidFill>
                        <a:effectLst/>
                        <a:latin typeface="+mn-lt"/>
                      </a:endParaRP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ea typeface="Times New Roman" panose="02020603050405020304" pitchFamily="18" charset="0"/>
                        </a:rPr>
                        <a:t>2.52</a:t>
                      </a:r>
                      <a:endParaRPr lang="pt-BR" sz="1400" b="0" i="0" u="none" strike="noStrike" baseline="0" dirty="0">
                        <a:solidFill>
                          <a:srgbClr val="000000"/>
                        </a:solidFill>
                        <a:effectLst/>
                        <a:latin typeface="+mn-lt"/>
                      </a:endParaRP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ea typeface="Times New Roman" panose="02020603050405020304" pitchFamily="18" charset="0"/>
                        </a:rPr>
                        <a:t>2.79</a:t>
                      </a:r>
                      <a:endParaRPr lang="pt-BR" sz="1400" b="0" i="0" u="none" strike="noStrike" baseline="0" dirty="0">
                        <a:solidFill>
                          <a:srgbClr val="000000"/>
                        </a:solidFill>
                        <a:effectLst/>
                        <a:latin typeface="+mn-lt"/>
                      </a:endParaRP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ea typeface="Times New Roman" panose="02020603050405020304" pitchFamily="18" charset="0"/>
                        </a:rPr>
                        <a:t>&lt;2.0</a:t>
                      </a:r>
                      <a:endParaRPr lang="pt-BR" sz="1400" b="0" i="0" u="none" strike="noStrike" baseline="0" dirty="0">
                        <a:solidFill>
                          <a:srgbClr val="000000"/>
                        </a:solidFill>
                        <a:effectLst/>
                        <a:latin typeface="+mn-lt"/>
                      </a:endParaRP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ea typeface="Times New Roman" panose="02020603050405020304" pitchFamily="18" charset="0"/>
                        </a:rPr>
                        <a:t>0.31</a:t>
                      </a:r>
                      <a:endParaRPr lang="pt-BR" sz="1400" b="0" i="0" u="none" strike="noStrike" baseline="0" dirty="0">
                        <a:solidFill>
                          <a:srgbClr val="000000"/>
                        </a:solidFill>
                        <a:effectLst/>
                        <a:latin typeface="+mn-lt"/>
                      </a:endParaRPr>
                    </a:p>
                  </a:txBody>
                  <a:tcPr marL="11122" marR="11122" marT="9268" marB="0" anchor="ctr">
                    <a:lnL>
                      <a:noFill/>
                    </a:lnL>
                    <a:lnR>
                      <a:noFill/>
                    </a:lnR>
                    <a:lnT>
                      <a:noFill/>
                    </a:lnT>
                    <a:lnB>
                      <a:noFill/>
                    </a:lnB>
                  </a:tcPr>
                </a:tc>
                <a:tc>
                  <a:txBody>
                    <a:bodyPr/>
                    <a:lstStyle/>
                    <a:p>
                      <a:pPr algn="ctr" fontAlgn="ctr"/>
                      <a:r>
                        <a:rPr lang="pt-BR" sz="1400" b="0" i="0" u="none" strike="noStrike" baseline="0" dirty="0">
                          <a:solidFill>
                            <a:srgbClr val="000000"/>
                          </a:solidFill>
                          <a:effectLst/>
                          <a:latin typeface="+mn-lt"/>
                          <a:ea typeface="Times New Roman" panose="02020603050405020304" pitchFamily="18" charset="0"/>
                        </a:rPr>
                        <a:t>0.53</a:t>
                      </a:r>
                      <a:endParaRPr lang="pt-BR" sz="1400" b="0" i="0" u="none" strike="noStrike" baseline="0" dirty="0">
                        <a:solidFill>
                          <a:srgbClr val="000000"/>
                        </a:solidFill>
                        <a:effectLst/>
                        <a:latin typeface="+mn-lt"/>
                      </a:endParaRPr>
                    </a:p>
                  </a:txBody>
                  <a:tcPr marL="11122" marR="11122" marT="9268" marB="0" anchor="ctr">
                    <a:lnL>
                      <a:noFill/>
                    </a:lnL>
                    <a:lnR>
                      <a:noFill/>
                    </a:lnR>
                    <a:lnT>
                      <a:noFill/>
                    </a:lnT>
                    <a:lnB>
                      <a:noFill/>
                    </a:lnB>
                  </a:tcPr>
                </a:tc>
                <a:extLst>
                  <a:ext uri="{0D108BD9-81ED-4DB2-BD59-A6C34878D82A}">
                    <a16:rowId xmlns:a16="http://schemas.microsoft.com/office/drawing/2014/main" xmlns="" val="10008"/>
                  </a:ext>
                </a:extLst>
              </a:tr>
              <a:tr h="330386">
                <a:tc>
                  <a:txBody>
                    <a:bodyPr/>
                    <a:lstStyle/>
                    <a:p>
                      <a:pPr algn="l" fontAlgn="ctr"/>
                      <a:r>
                        <a:rPr lang="pt-BR" sz="1400" b="0" i="0" u="none" strike="noStrike" baseline="0" dirty="0">
                          <a:solidFill>
                            <a:srgbClr val="000000"/>
                          </a:solidFill>
                          <a:effectLst/>
                          <a:latin typeface="+mn-lt"/>
                          <a:ea typeface="Times New Roman" panose="02020603050405020304" pitchFamily="18" charset="0"/>
                        </a:rPr>
                        <a:t>DM </a:t>
                      </a:r>
                      <a:r>
                        <a:rPr lang="pt-BR" sz="1400" b="0" i="0" u="none" strike="noStrike" baseline="0" dirty="0" err="1">
                          <a:solidFill>
                            <a:srgbClr val="000000"/>
                          </a:solidFill>
                          <a:effectLst/>
                          <a:latin typeface="+mn-lt"/>
                          <a:ea typeface="Times New Roman" panose="02020603050405020304" pitchFamily="18" charset="0"/>
                        </a:rPr>
                        <a:t>losses</a:t>
                      </a:r>
                      <a:r>
                        <a:rPr lang="pt-BR" sz="1400" b="0" i="0" u="none" strike="noStrike" baseline="0" dirty="0">
                          <a:solidFill>
                            <a:srgbClr val="000000"/>
                          </a:solidFill>
                          <a:effectLst/>
                          <a:latin typeface="+mn-lt"/>
                          <a:ea typeface="Times New Roman" panose="02020603050405020304" pitchFamily="18" charset="0"/>
                        </a:rPr>
                        <a:t>, %</a:t>
                      </a:r>
                      <a:endParaRPr lang="pt-BR" sz="1400" b="0" i="0" u="none" strike="noStrike" baseline="0" dirty="0">
                        <a:solidFill>
                          <a:srgbClr val="000000"/>
                        </a:solidFill>
                        <a:effectLst/>
                        <a:latin typeface="+mn-lt"/>
                      </a:endParaRPr>
                    </a:p>
                  </a:txBody>
                  <a:tcPr marL="11122" marR="11122" marT="9268"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pt-BR" sz="1400" b="0" i="0" u="none" strike="noStrike" baseline="0" dirty="0">
                          <a:solidFill>
                            <a:srgbClr val="000000"/>
                          </a:solidFill>
                          <a:effectLst/>
                          <a:latin typeface="+mn-lt"/>
                        </a:rPr>
                        <a:t>0.73c</a:t>
                      </a:r>
                    </a:p>
                  </a:txBody>
                  <a:tcPr marL="11122" marR="11122" marT="9268"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pt-BR" sz="1400" b="0" i="0" u="none" strike="noStrike" baseline="0" dirty="0">
                          <a:solidFill>
                            <a:srgbClr val="000000"/>
                          </a:solidFill>
                          <a:effectLst/>
                          <a:latin typeface="+mn-lt"/>
                        </a:rPr>
                        <a:t>1.40a</a:t>
                      </a:r>
                    </a:p>
                  </a:txBody>
                  <a:tcPr marL="11122" marR="11122" marT="9268"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pt-BR" sz="1400" b="0" i="0" u="none" strike="noStrike" baseline="0" dirty="0">
                          <a:solidFill>
                            <a:srgbClr val="000000"/>
                          </a:solidFill>
                          <a:effectLst/>
                          <a:latin typeface="+mn-lt"/>
                        </a:rPr>
                        <a:t>0.62d</a:t>
                      </a:r>
                    </a:p>
                  </a:txBody>
                  <a:tcPr marL="11122" marR="11122" marT="9268"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pt-BR" sz="1400" b="0" i="0" u="none" strike="noStrike" baseline="0" dirty="0">
                          <a:solidFill>
                            <a:srgbClr val="000000"/>
                          </a:solidFill>
                          <a:effectLst/>
                          <a:latin typeface="+mn-lt"/>
                        </a:rPr>
                        <a:t>1.34b</a:t>
                      </a:r>
                    </a:p>
                  </a:txBody>
                  <a:tcPr marL="11122" marR="11122" marT="9268"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pt-BR" sz="1400" b="0" i="0" u="none" strike="noStrike" baseline="0" dirty="0">
                          <a:solidFill>
                            <a:srgbClr val="000000"/>
                          </a:solidFill>
                          <a:effectLst/>
                          <a:latin typeface="+mn-lt"/>
                        </a:rPr>
                        <a:t>0.52e</a:t>
                      </a:r>
                    </a:p>
                  </a:txBody>
                  <a:tcPr marL="11122" marR="11122" marT="9268"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pt-BR" sz="1400" b="0" i="0" u="none" strike="noStrike" baseline="0" dirty="0">
                          <a:solidFill>
                            <a:srgbClr val="000000"/>
                          </a:solidFill>
                          <a:effectLst/>
                          <a:latin typeface="+mn-lt"/>
                        </a:rPr>
                        <a:t>0.20f</a:t>
                      </a:r>
                    </a:p>
                  </a:txBody>
                  <a:tcPr marL="11122" marR="11122" marT="9268"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pt-BR" sz="1400" b="0" i="0" u="none" strike="noStrike" baseline="0" dirty="0">
                          <a:solidFill>
                            <a:srgbClr val="000000"/>
                          </a:solidFill>
                          <a:effectLst/>
                          <a:latin typeface="+mn-lt"/>
                        </a:rPr>
                        <a:t>0.01</a:t>
                      </a:r>
                    </a:p>
                  </a:txBody>
                  <a:tcPr marL="11122" marR="11122" marT="9268"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pt-BR" sz="1400" b="0" i="0" u="none" strike="noStrike" baseline="0" dirty="0">
                          <a:solidFill>
                            <a:srgbClr val="000000"/>
                          </a:solidFill>
                          <a:effectLst/>
                          <a:latin typeface="+mn-lt"/>
                        </a:rPr>
                        <a:t>&lt;0.01</a:t>
                      </a:r>
                    </a:p>
                  </a:txBody>
                  <a:tcPr marL="11122" marR="11122" marT="9268" marB="0" anchor="ctr">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xmlns="" val="10009"/>
                  </a:ext>
                </a:extLst>
              </a:tr>
              <a:tr h="330386">
                <a:tc>
                  <a:txBody>
                    <a:bodyPr/>
                    <a:lstStyle/>
                    <a:p>
                      <a:pPr>
                        <a:lnSpc>
                          <a:spcPct val="115000"/>
                        </a:lnSpc>
                        <a:spcAft>
                          <a:spcPts val="0"/>
                        </a:spcAft>
                      </a:pPr>
                      <a:r>
                        <a:rPr lang="pt-BR" sz="1400" baseline="0" dirty="0">
                          <a:effectLst/>
                          <a:latin typeface="+mn-lt"/>
                          <a:ea typeface="Times New Roman" panose="02020603050405020304" pitchFamily="18" charset="0"/>
                          <a:cs typeface="Times New Roman" panose="02020603050405020304" pitchFamily="18" charset="0"/>
                        </a:rPr>
                        <a:t>AS, h</a:t>
                      </a:r>
                      <a:endParaRPr lang="pt-BR" sz="1400" baseline="0" dirty="0">
                        <a:effectLst/>
                        <a:latin typeface="+mn-lt"/>
                        <a:ea typeface="Calibri" panose="020F0502020204030204" pitchFamily="34" charset="0"/>
                        <a:cs typeface="Times New Roman" panose="02020603050405020304" pitchFamily="18" charset="0"/>
                      </a:endParaRPr>
                    </a:p>
                  </a:txBody>
                  <a:tcPr marL="53340" marR="53340" marT="0" marB="0" anchor="b">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0"/>
                        </a:spcAft>
                      </a:pPr>
                      <a:r>
                        <a:rPr lang="pt-BR" sz="1400" baseline="0" dirty="0">
                          <a:solidFill>
                            <a:srgbClr val="000000"/>
                          </a:solidFill>
                          <a:effectLst/>
                          <a:latin typeface="+mn-lt"/>
                          <a:ea typeface="Times New Roman" panose="02020603050405020304" pitchFamily="18" charset="0"/>
                          <a:cs typeface="Times New Roman" panose="02020603050405020304" pitchFamily="18" charset="0"/>
                        </a:rPr>
                        <a:t>38.5b</a:t>
                      </a:r>
                      <a:endParaRPr lang="pt-BR" sz="1400" baseline="0" dirty="0">
                        <a:effectLst/>
                        <a:latin typeface="+mn-lt"/>
                        <a:ea typeface="Calibri" panose="020F0502020204030204" pitchFamily="34" charset="0"/>
                        <a:cs typeface="Times New Roman" panose="02020603050405020304" pitchFamily="18" charset="0"/>
                      </a:endParaRPr>
                    </a:p>
                  </a:txBody>
                  <a:tcPr marL="53340" marR="53340"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0"/>
                        </a:spcAft>
                      </a:pPr>
                      <a:r>
                        <a:rPr lang="pt-BR" sz="1400" baseline="0">
                          <a:solidFill>
                            <a:srgbClr val="000000"/>
                          </a:solidFill>
                          <a:effectLst/>
                          <a:latin typeface="+mn-lt"/>
                          <a:ea typeface="Times New Roman" panose="02020603050405020304" pitchFamily="18" charset="0"/>
                          <a:cs typeface="Times New Roman" panose="02020603050405020304" pitchFamily="18" charset="0"/>
                        </a:rPr>
                        <a:t>240a</a:t>
                      </a:r>
                      <a:endParaRPr lang="pt-BR" sz="1400" baseline="0">
                        <a:effectLst/>
                        <a:latin typeface="+mn-lt"/>
                        <a:ea typeface="Calibri" panose="020F0502020204030204" pitchFamily="34" charset="0"/>
                        <a:cs typeface="Times New Roman" panose="02020603050405020304" pitchFamily="18" charset="0"/>
                      </a:endParaRPr>
                    </a:p>
                  </a:txBody>
                  <a:tcPr marL="53340" marR="53340"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0"/>
                        </a:spcAft>
                      </a:pPr>
                      <a:r>
                        <a:rPr lang="pt-BR" sz="1400" baseline="0" dirty="0">
                          <a:solidFill>
                            <a:srgbClr val="000000"/>
                          </a:solidFill>
                          <a:effectLst/>
                          <a:latin typeface="+mn-lt"/>
                          <a:ea typeface="Times New Roman" panose="02020603050405020304" pitchFamily="18" charset="0"/>
                          <a:cs typeface="Times New Roman" panose="02020603050405020304" pitchFamily="18" charset="0"/>
                        </a:rPr>
                        <a:t>36.33c</a:t>
                      </a:r>
                      <a:endParaRPr lang="pt-BR" sz="1400" baseline="0" dirty="0">
                        <a:effectLst/>
                        <a:latin typeface="+mn-lt"/>
                        <a:ea typeface="Calibri" panose="020F0502020204030204" pitchFamily="34" charset="0"/>
                        <a:cs typeface="Times New Roman" panose="02020603050405020304" pitchFamily="18" charset="0"/>
                      </a:endParaRPr>
                    </a:p>
                  </a:txBody>
                  <a:tcPr marL="53340" marR="53340"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0"/>
                        </a:spcAft>
                      </a:pPr>
                      <a:r>
                        <a:rPr lang="pt-BR" sz="1400" baseline="0">
                          <a:solidFill>
                            <a:srgbClr val="000000"/>
                          </a:solidFill>
                          <a:effectLst/>
                          <a:latin typeface="+mn-lt"/>
                          <a:ea typeface="Times New Roman" panose="02020603050405020304" pitchFamily="18" charset="0"/>
                          <a:cs typeface="Times New Roman" panose="02020603050405020304" pitchFamily="18" charset="0"/>
                        </a:rPr>
                        <a:t>240a</a:t>
                      </a:r>
                      <a:endParaRPr lang="pt-BR" sz="1400" baseline="0">
                        <a:effectLst/>
                        <a:latin typeface="+mn-lt"/>
                        <a:ea typeface="Calibri" panose="020F0502020204030204" pitchFamily="34" charset="0"/>
                        <a:cs typeface="Times New Roman" panose="02020603050405020304" pitchFamily="18" charset="0"/>
                      </a:endParaRPr>
                    </a:p>
                  </a:txBody>
                  <a:tcPr marL="53340" marR="53340"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0"/>
                        </a:spcAft>
                      </a:pPr>
                      <a:r>
                        <a:rPr lang="pt-BR" sz="1400" baseline="0">
                          <a:solidFill>
                            <a:srgbClr val="000000"/>
                          </a:solidFill>
                          <a:effectLst/>
                          <a:latin typeface="+mn-lt"/>
                          <a:ea typeface="Times New Roman" panose="02020603050405020304" pitchFamily="18" charset="0"/>
                          <a:cs typeface="Times New Roman" panose="02020603050405020304" pitchFamily="18" charset="0"/>
                        </a:rPr>
                        <a:t>240a</a:t>
                      </a:r>
                      <a:endParaRPr lang="pt-BR" sz="1400" baseline="0">
                        <a:effectLst/>
                        <a:latin typeface="+mn-lt"/>
                        <a:ea typeface="Calibri" panose="020F0502020204030204" pitchFamily="34" charset="0"/>
                        <a:cs typeface="Times New Roman" panose="02020603050405020304" pitchFamily="18" charset="0"/>
                      </a:endParaRPr>
                    </a:p>
                  </a:txBody>
                  <a:tcPr marL="53340" marR="53340"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0"/>
                        </a:spcAft>
                      </a:pPr>
                      <a:r>
                        <a:rPr lang="pt-BR" sz="1400" baseline="0">
                          <a:solidFill>
                            <a:srgbClr val="000000"/>
                          </a:solidFill>
                          <a:effectLst/>
                          <a:latin typeface="+mn-lt"/>
                          <a:ea typeface="Times New Roman" panose="02020603050405020304" pitchFamily="18" charset="0"/>
                          <a:cs typeface="Times New Roman" panose="02020603050405020304" pitchFamily="18" charset="0"/>
                        </a:rPr>
                        <a:t>240a</a:t>
                      </a:r>
                      <a:endParaRPr lang="pt-BR" sz="1400" baseline="0">
                        <a:effectLst/>
                        <a:latin typeface="+mn-lt"/>
                        <a:ea typeface="Calibri" panose="020F0502020204030204" pitchFamily="34" charset="0"/>
                        <a:cs typeface="Times New Roman" panose="02020603050405020304" pitchFamily="18" charset="0"/>
                      </a:endParaRPr>
                    </a:p>
                  </a:txBody>
                  <a:tcPr marL="53340" marR="53340"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0"/>
                        </a:spcAft>
                      </a:pPr>
                      <a:r>
                        <a:rPr lang="pt-BR" sz="1400" baseline="0" dirty="0">
                          <a:solidFill>
                            <a:srgbClr val="000000"/>
                          </a:solidFill>
                          <a:effectLst/>
                          <a:latin typeface="+mn-lt"/>
                          <a:ea typeface="Times New Roman" panose="02020603050405020304" pitchFamily="18" charset="0"/>
                          <a:cs typeface="Times New Roman" panose="02020603050405020304" pitchFamily="18" charset="0"/>
                        </a:rPr>
                        <a:t>0.39</a:t>
                      </a:r>
                      <a:endParaRPr lang="pt-BR" sz="1400" baseline="0" dirty="0">
                        <a:effectLst/>
                        <a:latin typeface="+mn-lt"/>
                        <a:ea typeface="Calibri" panose="020F0502020204030204" pitchFamily="34" charset="0"/>
                        <a:cs typeface="Times New Roman" panose="02020603050405020304" pitchFamily="18" charset="0"/>
                      </a:endParaRPr>
                    </a:p>
                  </a:txBody>
                  <a:tcPr marL="53340" marR="53340" marT="0" marB="0" anchor="ctr">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0"/>
                        </a:spcAft>
                      </a:pPr>
                      <a:r>
                        <a:rPr lang="pt-BR" sz="1400" baseline="0" dirty="0">
                          <a:solidFill>
                            <a:srgbClr val="000000"/>
                          </a:solidFill>
                          <a:effectLst/>
                          <a:latin typeface="+mn-lt"/>
                          <a:ea typeface="Times New Roman" panose="02020603050405020304" pitchFamily="18" charset="0"/>
                          <a:cs typeface="Times New Roman" panose="02020603050405020304" pitchFamily="18" charset="0"/>
                        </a:rPr>
                        <a:t>&lt;0.01</a:t>
                      </a:r>
                      <a:endParaRPr lang="pt-BR" sz="1400" baseline="0" dirty="0">
                        <a:effectLst/>
                        <a:latin typeface="+mn-lt"/>
                        <a:ea typeface="Calibri" panose="020F0502020204030204" pitchFamily="34" charset="0"/>
                        <a:cs typeface="Times New Roman" panose="02020603050405020304" pitchFamily="18" charset="0"/>
                      </a:endParaRPr>
                    </a:p>
                  </a:txBody>
                  <a:tcPr marL="53340" marR="53340" marT="0" marB="0" anchor="ctr">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xmlns="" val="10010"/>
                  </a:ext>
                </a:extLst>
              </a:tr>
              <a:tr h="330386">
                <a:tc>
                  <a:txBody>
                    <a:bodyPr/>
                    <a:lstStyle/>
                    <a:p>
                      <a:pPr>
                        <a:lnSpc>
                          <a:spcPct val="115000"/>
                        </a:lnSpc>
                        <a:spcAft>
                          <a:spcPts val="0"/>
                        </a:spcAft>
                      </a:pPr>
                      <a:r>
                        <a:rPr lang="pt-BR" sz="1400" baseline="0" dirty="0">
                          <a:effectLst/>
                          <a:latin typeface="+mn-lt"/>
                          <a:ea typeface="Times New Roman" panose="02020603050405020304" pitchFamily="18" charset="0"/>
                          <a:cs typeface="Times New Roman" panose="02020603050405020304" pitchFamily="18" charset="0"/>
                        </a:rPr>
                        <a:t>DMAS </a:t>
                      </a:r>
                      <a:r>
                        <a:rPr lang="pt-BR" sz="1400" baseline="0" dirty="0" err="1">
                          <a:effectLst/>
                          <a:latin typeface="+mn-lt"/>
                          <a:ea typeface="Times New Roman" panose="02020603050405020304" pitchFamily="18" charset="0"/>
                          <a:cs typeface="Times New Roman" panose="02020603050405020304" pitchFamily="18" charset="0"/>
                        </a:rPr>
                        <a:t>losses</a:t>
                      </a:r>
                      <a:r>
                        <a:rPr lang="pt-BR" sz="1400" baseline="0" dirty="0">
                          <a:effectLst/>
                          <a:latin typeface="+mn-lt"/>
                          <a:ea typeface="Times New Roman" panose="02020603050405020304" pitchFamily="18" charset="0"/>
                          <a:cs typeface="Times New Roman" panose="02020603050405020304" pitchFamily="18" charset="0"/>
                        </a:rPr>
                        <a:t>, %</a:t>
                      </a:r>
                      <a:endParaRPr lang="pt-BR" sz="1400" baseline="0" dirty="0">
                        <a:effectLst/>
                        <a:latin typeface="+mn-lt"/>
                        <a:ea typeface="Calibri" panose="020F0502020204030204" pitchFamily="34" charset="0"/>
                        <a:cs typeface="Times New Roman" panose="02020603050405020304" pitchFamily="18" charset="0"/>
                      </a:endParaRPr>
                    </a:p>
                  </a:txBody>
                  <a:tcPr marL="53340" marR="5334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400" baseline="0" dirty="0">
                          <a:solidFill>
                            <a:srgbClr val="000000"/>
                          </a:solidFill>
                          <a:effectLst/>
                          <a:latin typeface="+mn-lt"/>
                          <a:ea typeface="Times New Roman" panose="02020603050405020304" pitchFamily="18" charset="0"/>
                          <a:cs typeface="Times New Roman" panose="02020603050405020304" pitchFamily="18" charset="0"/>
                        </a:rPr>
                        <a:t>28.46a</a:t>
                      </a:r>
                      <a:endParaRPr lang="pt-BR" sz="1400" baseline="0" dirty="0">
                        <a:effectLst/>
                        <a:latin typeface="+mn-lt"/>
                        <a:ea typeface="Calibri" panose="020F0502020204030204" pitchFamily="34" charset="0"/>
                        <a:cs typeface="Times New Roman" panose="02020603050405020304" pitchFamily="18" charset="0"/>
                      </a:endParaRPr>
                    </a:p>
                  </a:txBody>
                  <a:tcPr marL="53340" marR="5334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400" baseline="0" dirty="0">
                          <a:solidFill>
                            <a:srgbClr val="000000"/>
                          </a:solidFill>
                          <a:effectLst/>
                          <a:latin typeface="+mn-lt"/>
                          <a:ea typeface="Times New Roman" panose="02020603050405020304" pitchFamily="18" charset="0"/>
                          <a:cs typeface="Times New Roman" panose="02020603050405020304" pitchFamily="18" charset="0"/>
                        </a:rPr>
                        <a:t>2.35b</a:t>
                      </a:r>
                      <a:endParaRPr lang="pt-BR" sz="1400" baseline="0" dirty="0">
                        <a:effectLst/>
                        <a:latin typeface="+mn-lt"/>
                        <a:ea typeface="Calibri" panose="020F0502020204030204" pitchFamily="34" charset="0"/>
                        <a:cs typeface="Times New Roman" panose="02020603050405020304" pitchFamily="18" charset="0"/>
                      </a:endParaRPr>
                    </a:p>
                  </a:txBody>
                  <a:tcPr marL="53340" marR="5334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400" baseline="0" dirty="0">
                          <a:solidFill>
                            <a:srgbClr val="000000"/>
                          </a:solidFill>
                          <a:effectLst/>
                          <a:latin typeface="+mn-lt"/>
                          <a:ea typeface="Times New Roman" panose="02020603050405020304" pitchFamily="18" charset="0"/>
                          <a:cs typeface="Times New Roman" panose="02020603050405020304" pitchFamily="18" charset="0"/>
                        </a:rPr>
                        <a:t>27.43a</a:t>
                      </a:r>
                      <a:endParaRPr lang="pt-BR" sz="1400" baseline="0" dirty="0">
                        <a:effectLst/>
                        <a:latin typeface="+mn-lt"/>
                        <a:ea typeface="Calibri" panose="020F0502020204030204" pitchFamily="34" charset="0"/>
                        <a:cs typeface="Times New Roman" panose="02020603050405020304" pitchFamily="18" charset="0"/>
                      </a:endParaRPr>
                    </a:p>
                  </a:txBody>
                  <a:tcPr marL="53340" marR="5334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400" baseline="0" dirty="0">
                          <a:solidFill>
                            <a:srgbClr val="000000"/>
                          </a:solidFill>
                          <a:effectLst/>
                          <a:latin typeface="+mn-lt"/>
                          <a:ea typeface="Times New Roman" panose="02020603050405020304" pitchFamily="18" charset="0"/>
                          <a:cs typeface="Times New Roman" panose="02020603050405020304" pitchFamily="18" charset="0"/>
                        </a:rPr>
                        <a:t>2.34b</a:t>
                      </a:r>
                      <a:endParaRPr lang="pt-BR" sz="1400" baseline="0" dirty="0">
                        <a:effectLst/>
                        <a:latin typeface="+mn-lt"/>
                        <a:ea typeface="Calibri" panose="020F0502020204030204" pitchFamily="34" charset="0"/>
                        <a:cs typeface="Times New Roman" panose="02020603050405020304" pitchFamily="18" charset="0"/>
                      </a:endParaRPr>
                    </a:p>
                  </a:txBody>
                  <a:tcPr marL="53340" marR="5334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400" baseline="0" dirty="0">
                          <a:solidFill>
                            <a:srgbClr val="000000"/>
                          </a:solidFill>
                          <a:effectLst/>
                          <a:latin typeface="+mn-lt"/>
                          <a:ea typeface="Times New Roman" panose="02020603050405020304" pitchFamily="18" charset="0"/>
                          <a:cs typeface="Times New Roman" panose="02020603050405020304" pitchFamily="18" charset="0"/>
                        </a:rPr>
                        <a:t>1.92b</a:t>
                      </a:r>
                      <a:endParaRPr lang="pt-BR" sz="1400" baseline="0" dirty="0">
                        <a:effectLst/>
                        <a:latin typeface="+mn-lt"/>
                        <a:ea typeface="Calibri" panose="020F0502020204030204" pitchFamily="34" charset="0"/>
                        <a:cs typeface="Times New Roman" panose="02020603050405020304" pitchFamily="18" charset="0"/>
                      </a:endParaRPr>
                    </a:p>
                  </a:txBody>
                  <a:tcPr marL="53340" marR="5334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400" baseline="0" dirty="0">
                          <a:solidFill>
                            <a:srgbClr val="000000"/>
                          </a:solidFill>
                          <a:effectLst/>
                          <a:latin typeface="+mn-lt"/>
                          <a:ea typeface="Times New Roman" panose="02020603050405020304" pitchFamily="18" charset="0"/>
                          <a:cs typeface="Times New Roman" panose="02020603050405020304" pitchFamily="18" charset="0"/>
                        </a:rPr>
                        <a:t>2.19b</a:t>
                      </a:r>
                      <a:endParaRPr lang="pt-BR" sz="1400" baseline="0" dirty="0">
                        <a:effectLst/>
                        <a:latin typeface="+mn-lt"/>
                        <a:ea typeface="Calibri" panose="020F0502020204030204" pitchFamily="34" charset="0"/>
                        <a:cs typeface="Times New Roman" panose="02020603050405020304" pitchFamily="18" charset="0"/>
                      </a:endParaRPr>
                    </a:p>
                  </a:txBody>
                  <a:tcPr marL="53340" marR="5334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400" baseline="0" dirty="0">
                          <a:solidFill>
                            <a:srgbClr val="000000"/>
                          </a:solidFill>
                          <a:effectLst/>
                          <a:latin typeface="+mn-lt"/>
                          <a:ea typeface="Times New Roman" panose="02020603050405020304" pitchFamily="18" charset="0"/>
                          <a:cs typeface="Times New Roman" panose="02020603050405020304" pitchFamily="18" charset="0"/>
                        </a:rPr>
                        <a:t>3.11</a:t>
                      </a:r>
                      <a:endParaRPr lang="pt-BR" sz="1400" baseline="0" dirty="0">
                        <a:effectLst/>
                        <a:latin typeface="+mn-lt"/>
                        <a:ea typeface="Calibri" panose="020F0502020204030204" pitchFamily="34" charset="0"/>
                        <a:cs typeface="Times New Roman" panose="02020603050405020304" pitchFamily="18" charset="0"/>
                      </a:endParaRPr>
                    </a:p>
                  </a:txBody>
                  <a:tcPr marL="53340" marR="5334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400" baseline="0" dirty="0">
                          <a:solidFill>
                            <a:srgbClr val="000000"/>
                          </a:solidFill>
                          <a:effectLst/>
                          <a:latin typeface="+mn-lt"/>
                          <a:ea typeface="Times New Roman" panose="02020603050405020304" pitchFamily="18" charset="0"/>
                          <a:cs typeface="Times New Roman" panose="02020603050405020304" pitchFamily="18" charset="0"/>
                        </a:rPr>
                        <a:t>&lt;0.01</a:t>
                      </a:r>
                      <a:endParaRPr lang="pt-BR" sz="1400" baseline="0" dirty="0">
                        <a:effectLst/>
                        <a:latin typeface="+mn-lt"/>
                        <a:ea typeface="Calibri" panose="020F0502020204030204" pitchFamily="34" charset="0"/>
                        <a:cs typeface="Times New Roman" panose="02020603050405020304" pitchFamily="18" charset="0"/>
                      </a:endParaRPr>
                    </a:p>
                  </a:txBody>
                  <a:tcPr marL="53340" marR="5334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34177344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38739" y="274638"/>
            <a:ext cx="8381731" cy="634082"/>
          </a:xfrm>
        </p:spPr>
        <p:txBody>
          <a:bodyPr/>
          <a:lstStyle/>
          <a:p>
            <a:pPr algn="just"/>
            <a:r>
              <a:rPr lang="en-US" sz="1800" dirty="0"/>
              <a:t>Chemical </a:t>
            </a:r>
            <a:r>
              <a:rPr lang="en-US" sz="1800" dirty="0" smtClean="0"/>
              <a:t>composition </a:t>
            </a:r>
            <a:r>
              <a:rPr lang="en-US" sz="1800" dirty="0"/>
              <a:t>and microbial </a:t>
            </a:r>
            <a:r>
              <a:rPr lang="en-US" sz="1800" dirty="0" smtClean="0"/>
              <a:t>counts in </a:t>
            </a:r>
            <a:r>
              <a:rPr lang="en-US" sz="1800" dirty="0"/>
              <a:t>high-moisture corn (HMC) and rehydrated corn grain silage (RCGS</a:t>
            </a:r>
            <a:r>
              <a:rPr lang="en-US" sz="1800" dirty="0" smtClean="0"/>
              <a:t>) before ensiling</a:t>
            </a:r>
            <a:endParaRPr lang="en-US" sz="1800" dirty="0"/>
          </a:p>
        </p:txBody>
      </p:sp>
      <p:graphicFrame>
        <p:nvGraphicFramePr>
          <p:cNvPr id="4" name="Espaço Reservado para Conteúdo 3"/>
          <p:cNvGraphicFramePr>
            <a:graphicFrameLocks noGrp="1"/>
          </p:cNvGraphicFramePr>
          <p:nvPr>
            <p:ph idx="1"/>
            <p:extLst/>
          </p:nvPr>
        </p:nvGraphicFramePr>
        <p:xfrm>
          <a:off x="1511559" y="908720"/>
          <a:ext cx="8122502" cy="1483360"/>
        </p:xfrm>
        <a:graphic>
          <a:graphicData uri="http://schemas.openxmlformats.org/drawingml/2006/table">
            <a:tbl>
              <a:tblPr firstRow="1" bandRow="1">
                <a:tableStyleId>{D27102A9-8310-4765-A935-A1911B00CA55}</a:tableStyleId>
              </a:tblPr>
              <a:tblGrid>
                <a:gridCol w="2750990">
                  <a:extLst>
                    <a:ext uri="{9D8B030D-6E8A-4147-A177-3AD203B41FA5}">
                      <a16:colId xmlns:a16="http://schemas.microsoft.com/office/drawing/2014/main" xmlns="" val="20000"/>
                    </a:ext>
                  </a:extLst>
                </a:gridCol>
                <a:gridCol w="2837780">
                  <a:extLst>
                    <a:ext uri="{9D8B030D-6E8A-4147-A177-3AD203B41FA5}">
                      <a16:colId xmlns:a16="http://schemas.microsoft.com/office/drawing/2014/main" xmlns="" val="20001"/>
                    </a:ext>
                  </a:extLst>
                </a:gridCol>
                <a:gridCol w="2533732">
                  <a:extLst>
                    <a:ext uri="{9D8B030D-6E8A-4147-A177-3AD203B41FA5}">
                      <a16:colId xmlns:a16="http://schemas.microsoft.com/office/drawing/2014/main" xmlns="" val="20002"/>
                    </a:ext>
                  </a:extLst>
                </a:gridCol>
              </a:tblGrid>
              <a:tr h="370840">
                <a:tc>
                  <a:txBody>
                    <a:bodyPr/>
                    <a:lstStyle/>
                    <a:p>
                      <a:pPr algn="l" fontAlgn="b"/>
                      <a:r>
                        <a:rPr lang="en-US" sz="1800" u="none" strike="noStrike" dirty="0">
                          <a:effectLst/>
                        </a:rPr>
                        <a:t>Item</a:t>
                      </a:r>
                      <a:endParaRPr lang="en-US" sz="1800" b="1" i="0" u="none" strike="noStrike" dirty="0">
                        <a:solidFill>
                          <a:srgbClr val="000000"/>
                        </a:solidFill>
                        <a:effectLst/>
                        <a:latin typeface="Calibri"/>
                      </a:endParaRPr>
                    </a:p>
                  </a:txBody>
                  <a:tcPr marL="11430" marR="11430" marT="9525" marB="0" anchor="ctr"/>
                </a:tc>
                <a:tc>
                  <a:txBody>
                    <a:bodyPr/>
                    <a:lstStyle/>
                    <a:p>
                      <a:pPr algn="ctr" fontAlgn="ctr"/>
                      <a:r>
                        <a:rPr lang="en-US" sz="1800" u="none" strike="noStrike" dirty="0">
                          <a:effectLst/>
                        </a:rPr>
                        <a:t>HMC</a:t>
                      </a:r>
                      <a:endParaRPr lang="en-US" sz="1800" b="1" i="0" u="none" strike="noStrike" dirty="0">
                        <a:solidFill>
                          <a:srgbClr val="000000"/>
                        </a:solidFill>
                        <a:effectLst/>
                        <a:latin typeface="Calibri"/>
                      </a:endParaRPr>
                    </a:p>
                  </a:txBody>
                  <a:tcPr marL="11430" marR="11430" marT="9525" marB="0" anchor="ctr"/>
                </a:tc>
                <a:tc>
                  <a:txBody>
                    <a:bodyPr/>
                    <a:lstStyle/>
                    <a:p>
                      <a:pPr algn="ctr" fontAlgn="ctr"/>
                      <a:r>
                        <a:rPr lang="en-US" sz="1800" u="none" strike="noStrike" dirty="0">
                          <a:effectLst/>
                        </a:rPr>
                        <a:t>RCGS</a:t>
                      </a:r>
                      <a:endParaRPr lang="en-US" sz="1800" b="1" i="0" u="none" strike="noStrike" dirty="0">
                        <a:solidFill>
                          <a:srgbClr val="000000"/>
                        </a:solidFill>
                        <a:effectLst/>
                        <a:latin typeface="Calibri"/>
                      </a:endParaRPr>
                    </a:p>
                  </a:txBody>
                  <a:tcPr marL="11430" marR="11430" marT="9525" marB="0" anchor="ctr"/>
                </a:tc>
                <a:extLst>
                  <a:ext uri="{0D108BD9-81ED-4DB2-BD59-A6C34878D82A}">
                    <a16:rowId xmlns:a16="http://schemas.microsoft.com/office/drawing/2014/main" xmlns="" val="10000"/>
                  </a:ext>
                </a:extLst>
              </a:tr>
              <a:tr h="370840">
                <a:tc>
                  <a:txBody>
                    <a:bodyPr/>
                    <a:lstStyle/>
                    <a:p>
                      <a:pPr algn="l" fontAlgn="b"/>
                      <a:r>
                        <a:rPr lang="en-US" sz="1800" u="none" strike="noStrike">
                          <a:effectLst/>
                        </a:rPr>
                        <a:t>DM, g/kg</a:t>
                      </a:r>
                      <a:endParaRPr lang="en-US" sz="1800" b="0" i="0" u="none" strike="noStrike">
                        <a:solidFill>
                          <a:srgbClr val="000000"/>
                        </a:solidFill>
                        <a:effectLst/>
                        <a:latin typeface="Calibri"/>
                      </a:endParaRPr>
                    </a:p>
                  </a:txBody>
                  <a:tcPr marL="11430" marR="11430" marT="9525" marB="0" anchor="ctr"/>
                </a:tc>
                <a:tc>
                  <a:txBody>
                    <a:bodyPr/>
                    <a:lstStyle/>
                    <a:p>
                      <a:pPr algn="ctr" fontAlgn="ctr"/>
                      <a:r>
                        <a:rPr lang="en-US" sz="1800" u="none" strike="noStrike" dirty="0">
                          <a:effectLst/>
                        </a:rPr>
                        <a:t>622</a:t>
                      </a:r>
                      <a:endParaRPr lang="en-US" sz="1800" b="0" i="0" u="none" strike="noStrike" dirty="0">
                        <a:solidFill>
                          <a:srgbClr val="000000"/>
                        </a:solidFill>
                        <a:effectLst/>
                        <a:latin typeface="Calibri"/>
                      </a:endParaRPr>
                    </a:p>
                  </a:txBody>
                  <a:tcPr marL="11430" marR="11430" marT="9525" marB="0" anchor="ctr"/>
                </a:tc>
                <a:tc>
                  <a:txBody>
                    <a:bodyPr/>
                    <a:lstStyle/>
                    <a:p>
                      <a:pPr algn="ctr" fontAlgn="ctr"/>
                      <a:r>
                        <a:rPr lang="en-US" sz="1800" u="none" strike="noStrike" dirty="0">
                          <a:effectLst/>
                        </a:rPr>
                        <a:t>647</a:t>
                      </a:r>
                      <a:endParaRPr lang="en-US" sz="1800" b="0" i="0" u="none" strike="noStrike" dirty="0">
                        <a:solidFill>
                          <a:srgbClr val="000000"/>
                        </a:solidFill>
                        <a:effectLst/>
                        <a:latin typeface="Calibri"/>
                      </a:endParaRPr>
                    </a:p>
                  </a:txBody>
                  <a:tcPr marL="11430" marR="11430" marT="9525" marB="0" anchor="ctr"/>
                </a:tc>
                <a:extLst>
                  <a:ext uri="{0D108BD9-81ED-4DB2-BD59-A6C34878D82A}">
                    <a16:rowId xmlns:a16="http://schemas.microsoft.com/office/drawing/2014/main" xmlns="" val="10001"/>
                  </a:ext>
                </a:extLst>
              </a:tr>
              <a:tr h="370840">
                <a:tc>
                  <a:txBody>
                    <a:bodyPr/>
                    <a:lstStyle/>
                    <a:p>
                      <a:pPr algn="l" fontAlgn="b"/>
                      <a:r>
                        <a:rPr lang="en-US" sz="1800" u="none" strike="noStrike" dirty="0">
                          <a:effectLst/>
                        </a:rPr>
                        <a:t>LAB, log </a:t>
                      </a:r>
                      <a:r>
                        <a:rPr lang="en-US" sz="1800" u="none" strike="noStrike" dirty="0" err="1">
                          <a:effectLst/>
                        </a:rPr>
                        <a:t>cfu</a:t>
                      </a:r>
                      <a:r>
                        <a:rPr lang="en-US" sz="1800" u="none" strike="noStrike" dirty="0">
                          <a:effectLst/>
                        </a:rPr>
                        <a:t>/g</a:t>
                      </a:r>
                      <a:endParaRPr lang="en-US" sz="1800" b="0" i="0" u="none" strike="noStrike" dirty="0">
                        <a:solidFill>
                          <a:srgbClr val="000000"/>
                        </a:solidFill>
                        <a:effectLst/>
                        <a:latin typeface="Calibri"/>
                      </a:endParaRPr>
                    </a:p>
                  </a:txBody>
                  <a:tcPr marL="11430" marR="11430" marT="9525" marB="0" anchor="ctr"/>
                </a:tc>
                <a:tc>
                  <a:txBody>
                    <a:bodyPr/>
                    <a:lstStyle/>
                    <a:p>
                      <a:pPr algn="ctr" fontAlgn="ctr"/>
                      <a:r>
                        <a:rPr lang="en-US" sz="1800" u="none" strike="noStrike" dirty="0">
                          <a:effectLst/>
                        </a:rPr>
                        <a:t>7.74</a:t>
                      </a:r>
                      <a:endParaRPr lang="en-US" sz="1800" b="0" i="0" u="none" strike="noStrike" dirty="0">
                        <a:solidFill>
                          <a:srgbClr val="000000"/>
                        </a:solidFill>
                        <a:effectLst/>
                        <a:latin typeface="Calibri"/>
                      </a:endParaRPr>
                    </a:p>
                  </a:txBody>
                  <a:tcPr marL="11430" marR="11430" marT="9525" marB="0" anchor="ctr"/>
                </a:tc>
                <a:tc>
                  <a:txBody>
                    <a:bodyPr/>
                    <a:lstStyle/>
                    <a:p>
                      <a:pPr algn="ctr" fontAlgn="ctr"/>
                      <a:r>
                        <a:rPr lang="en-US" sz="1800" u="none" strike="noStrike" dirty="0">
                          <a:effectLst/>
                        </a:rPr>
                        <a:t>4.16</a:t>
                      </a:r>
                      <a:endParaRPr lang="en-US" sz="1800" b="0" i="0" u="none" strike="noStrike" dirty="0">
                        <a:solidFill>
                          <a:srgbClr val="000000"/>
                        </a:solidFill>
                        <a:effectLst/>
                        <a:latin typeface="Calibri"/>
                      </a:endParaRPr>
                    </a:p>
                  </a:txBody>
                  <a:tcPr marL="11430" marR="11430" marT="9525" marB="0" anchor="ctr"/>
                </a:tc>
                <a:extLst>
                  <a:ext uri="{0D108BD9-81ED-4DB2-BD59-A6C34878D82A}">
                    <a16:rowId xmlns:a16="http://schemas.microsoft.com/office/drawing/2014/main" xmlns="" val="10002"/>
                  </a:ext>
                </a:extLst>
              </a:tr>
              <a:tr h="370840">
                <a:tc>
                  <a:txBody>
                    <a:bodyPr/>
                    <a:lstStyle/>
                    <a:p>
                      <a:pPr algn="l" fontAlgn="b"/>
                      <a:r>
                        <a:rPr lang="en-US" sz="1800" u="none" strike="noStrike" dirty="0">
                          <a:effectLst/>
                        </a:rPr>
                        <a:t>Yeasts, log </a:t>
                      </a:r>
                      <a:r>
                        <a:rPr lang="en-US" sz="1800" u="none" strike="noStrike" dirty="0" err="1">
                          <a:effectLst/>
                        </a:rPr>
                        <a:t>cfu</a:t>
                      </a:r>
                      <a:r>
                        <a:rPr lang="en-US" sz="1800" u="none" strike="noStrike" dirty="0">
                          <a:effectLst/>
                        </a:rPr>
                        <a:t>/g</a:t>
                      </a:r>
                      <a:endParaRPr lang="en-US" sz="1800" b="0" i="0" u="none" strike="noStrike" dirty="0">
                        <a:solidFill>
                          <a:srgbClr val="000000"/>
                        </a:solidFill>
                        <a:effectLst/>
                        <a:latin typeface="Calibri"/>
                      </a:endParaRPr>
                    </a:p>
                  </a:txBody>
                  <a:tcPr marL="11430" marR="11430" marT="9525" marB="0" anchor="ctr"/>
                </a:tc>
                <a:tc>
                  <a:txBody>
                    <a:bodyPr/>
                    <a:lstStyle/>
                    <a:p>
                      <a:pPr algn="ctr" fontAlgn="ctr"/>
                      <a:r>
                        <a:rPr lang="en-US" sz="1800" u="none" strike="noStrike" dirty="0">
                          <a:effectLst/>
                        </a:rPr>
                        <a:t>5.63</a:t>
                      </a:r>
                      <a:endParaRPr lang="en-US" sz="1800" b="0" i="0" u="none" strike="noStrike" dirty="0">
                        <a:solidFill>
                          <a:srgbClr val="000000"/>
                        </a:solidFill>
                        <a:effectLst/>
                        <a:latin typeface="Calibri"/>
                      </a:endParaRPr>
                    </a:p>
                  </a:txBody>
                  <a:tcPr marL="11430" marR="11430" marT="9525" marB="0" anchor="ctr"/>
                </a:tc>
                <a:tc>
                  <a:txBody>
                    <a:bodyPr/>
                    <a:lstStyle/>
                    <a:p>
                      <a:pPr algn="ctr" fontAlgn="ctr"/>
                      <a:r>
                        <a:rPr lang="en-US" sz="1800" u="none" strike="noStrike" dirty="0">
                          <a:effectLst/>
                        </a:rPr>
                        <a:t>3.7</a:t>
                      </a:r>
                      <a:endParaRPr lang="en-US" sz="1800" b="0" i="0" u="none" strike="noStrike" dirty="0">
                        <a:solidFill>
                          <a:srgbClr val="000000"/>
                        </a:solidFill>
                        <a:effectLst/>
                        <a:latin typeface="Calibri"/>
                      </a:endParaRPr>
                    </a:p>
                  </a:txBody>
                  <a:tcPr marL="11430" marR="11430" marT="9525" marB="0" anchor="ctr"/>
                </a:tc>
                <a:extLst>
                  <a:ext uri="{0D108BD9-81ED-4DB2-BD59-A6C34878D82A}">
                    <a16:rowId xmlns:a16="http://schemas.microsoft.com/office/drawing/2014/main" xmlns="" val="10003"/>
                  </a:ext>
                </a:extLst>
              </a:tr>
            </a:tbl>
          </a:graphicData>
        </a:graphic>
      </p:graphicFrame>
      <p:sp>
        <p:nvSpPr>
          <p:cNvPr id="5" name="CaixaDeTexto 4"/>
          <p:cNvSpPr txBox="1"/>
          <p:nvPr/>
        </p:nvSpPr>
        <p:spPr>
          <a:xfrm>
            <a:off x="6350496" y="2448590"/>
            <a:ext cx="2851517" cy="369332"/>
          </a:xfrm>
          <a:prstGeom prst="rect">
            <a:avLst/>
          </a:prstGeom>
          <a:noFill/>
        </p:spPr>
        <p:txBody>
          <a:bodyPr wrap="square" rtlCol="0">
            <a:spAutoFit/>
          </a:bodyPr>
          <a:lstStyle/>
          <a:p>
            <a:r>
              <a:rPr lang="pt-BR" dirty="0" smtClean="0"/>
              <a:t>Da Silva et. al., 2019</a:t>
            </a:r>
            <a:endParaRPr lang="en-US" dirty="0"/>
          </a:p>
        </p:txBody>
      </p:sp>
      <p:graphicFrame>
        <p:nvGraphicFramePr>
          <p:cNvPr id="6" name="Espaço Reservado para Conteúdo 3"/>
          <p:cNvGraphicFramePr>
            <a:graphicFrameLocks/>
          </p:cNvGraphicFramePr>
          <p:nvPr>
            <p:extLst/>
          </p:nvPr>
        </p:nvGraphicFramePr>
        <p:xfrm>
          <a:off x="1684378" y="3084753"/>
          <a:ext cx="7270819" cy="37730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300174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8640" y="44624"/>
            <a:ext cx="9875520" cy="652934"/>
          </a:xfrm>
        </p:spPr>
        <p:txBody>
          <a:bodyPr/>
          <a:lstStyle/>
          <a:p>
            <a:pPr algn="just"/>
            <a:r>
              <a:rPr lang="en-US" sz="1800" dirty="0"/>
              <a:t>Fermentation products in high-moisture corn (HMC) and rehydrated corn grain</a:t>
            </a:r>
            <a:br>
              <a:rPr lang="en-US" sz="1800" dirty="0"/>
            </a:br>
            <a:r>
              <a:rPr lang="en-US" sz="1800" dirty="0"/>
              <a:t>silage (RCGS</a:t>
            </a:r>
            <a:r>
              <a:rPr lang="en-US" sz="1800" dirty="0" smtClean="0"/>
              <a:t>) </a:t>
            </a:r>
            <a:r>
              <a:rPr lang="en-US" sz="1800" dirty="0"/>
              <a:t>stored for 30, 60, and 180 days</a:t>
            </a:r>
          </a:p>
        </p:txBody>
      </p:sp>
      <p:graphicFrame>
        <p:nvGraphicFramePr>
          <p:cNvPr id="4" name="Espaço Reservado para Conteúdo 3"/>
          <p:cNvGraphicFramePr>
            <a:graphicFrameLocks noGrp="1"/>
          </p:cNvGraphicFramePr>
          <p:nvPr>
            <p:ph idx="1"/>
            <p:extLst/>
          </p:nvPr>
        </p:nvGraphicFramePr>
        <p:xfrm>
          <a:off x="622637" y="699904"/>
          <a:ext cx="9875520" cy="2225040"/>
        </p:xfrm>
        <a:graphic>
          <a:graphicData uri="http://schemas.openxmlformats.org/drawingml/2006/table">
            <a:tbl>
              <a:tblPr firstRow="1" bandRow="1">
                <a:tableStyleId>{9D7B26C5-4107-4FEC-AEDC-1716B250A1EF}</a:tableStyleId>
              </a:tblPr>
              <a:tblGrid>
                <a:gridCol w="3291840">
                  <a:extLst>
                    <a:ext uri="{9D8B030D-6E8A-4147-A177-3AD203B41FA5}">
                      <a16:colId xmlns:a16="http://schemas.microsoft.com/office/drawing/2014/main" xmlns="" val="20000"/>
                    </a:ext>
                  </a:extLst>
                </a:gridCol>
                <a:gridCol w="3291840">
                  <a:extLst>
                    <a:ext uri="{9D8B030D-6E8A-4147-A177-3AD203B41FA5}">
                      <a16:colId xmlns:a16="http://schemas.microsoft.com/office/drawing/2014/main" xmlns="" val="20001"/>
                    </a:ext>
                  </a:extLst>
                </a:gridCol>
                <a:gridCol w="3291840">
                  <a:extLst>
                    <a:ext uri="{9D8B030D-6E8A-4147-A177-3AD203B41FA5}">
                      <a16:colId xmlns:a16="http://schemas.microsoft.com/office/drawing/2014/main" xmlns="" val="20002"/>
                    </a:ext>
                  </a:extLst>
                </a:gridCol>
              </a:tblGrid>
              <a:tr h="370840">
                <a:tc>
                  <a:txBody>
                    <a:bodyPr/>
                    <a:lstStyle/>
                    <a:p>
                      <a:pPr algn="l" fontAlgn="b"/>
                      <a:r>
                        <a:rPr lang="en-US" sz="1800" b="1" i="0" u="none" strike="noStrike" dirty="0">
                          <a:solidFill>
                            <a:srgbClr val="000000"/>
                          </a:solidFill>
                          <a:effectLst/>
                          <a:latin typeface="Calibri"/>
                        </a:rPr>
                        <a:t>Item</a:t>
                      </a:r>
                    </a:p>
                  </a:txBody>
                  <a:tcPr marL="11430" marR="11430" marT="9525" marB="0" anchor="b"/>
                </a:tc>
                <a:tc>
                  <a:txBody>
                    <a:bodyPr/>
                    <a:lstStyle/>
                    <a:p>
                      <a:pPr algn="ctr" fontAlgn="ctr"/>
                      <a:r>
                        <a:rPr lang="en-US" sz="1800" b="1" i="0" u="none" strike="noStrike">
                          <a:solidFill>
                            <a:srgbClr val="000000"/>
                          </a:solidFill>
                          <a:effectLst/>
                          <a:latin typeface="Calibri"/>
                        </a:rPr>
                        <a:t>HMC</a:t>
                      </a:r>
                    </a:p>
                  </a:txBody>
                  <a:tcPr marL="11430" marR="11430" marT="9525" marB="0" anchor="ctr"/>
                </a:tc>
                <a:tc>
                  <a:txBody>
                    <a:bodyPr/>
                    <a:lstStyle/>
                    <a:p>
                      <a:pPr algn="ctr" fontAlgn="ctr"/>
                      <a:r>
                        <a:rPr lang="en-US" sz="1800" b="1" i="0" u="none" strike="noStrike" dirty="0">
                          <a:solidFill>
                            <a:srgbClr val="000000"/>
                          </a:solidFill>
                          <a:effectLst/>
                          <a:latin typeface="Calibri"/>
                        </a:rPr>
                        <a:t>RCGS</a:t>
                      </a:r>
                    </a:p>
                  </a:txBody>
                  <a:tcPr marL="11430" marR="11430" marT="9525" marB="0" anchor="ctr"/>
                </a:tc>
                <a:extLst>
                  <a:ext uri="{0D108BD9-81ED-4DB2-BD59-A6C34878D82A}">
                    <a16:rowId xmlns:a16="http://schemas.microsoft.com/office/drawing/2014/main" xmlns="" val="10000"/>
                  </a:ext>
                </a:extLst>
              </a:tr>
              <a:tr h="370840">
                <a:tc>
                  <a:txBody>
                    <a:bodyPr/>
                    <a:lstStyle/>
                    <a:p>
                      <a:pPr algn="l" fontAlgn="b"/>
                      <a:r>
                        <a:rPr lang="en-US" sz="1800" b="0" i="0" u="none" strike="noStrike">
                          <a:solidFill>
                            <a:srgbClr val="000000"/>
                          </a:solidFill>
                          <a:effectLst/>
                          <a:latin typeface="Calibri"/>
                        </a:rPr>
                        <a:t>Lactic acid, g/kg</a:t>
                      </a:r>
                    </a:p>
                  </a:txBody>
                  <a:tcPr marL="11430" marR="11430" marT="9525" marB="0" anchor="b"/>
                </a:tc>
                <a:tc>
                  <a:txBody>
                    <a:bodyPr/>
                    <a:lstStyle/>
                    <a:p>
                      <a:pPr algn="ctr" fontAlgn="ctr"/>
                      <a:r>
                        <a:rPr lang="en-US" sz="1800" b="0" i="0" u="none" strike="noStrike">
                          <a:solidFill>
                            <a:srgbClr val="000000"/>
                          </a:solidFill>
                          <a:effectLst/>
                          <a:latin typeface="Calibri"/>
                        </a:rPr>
                        <a:t>26.7a</a:t>
                      </a:r>
                    </a:p>
                  </a:txBody>
                  <a:tcPr marL="11430" marR="11430" marT="9525" marB="0" anchor="ctr"/>
                </a:tc>
                <a:tc>
                  <a:txBody>
                    <a:bodyPr/>
                    <a:lstStyle/>
                    <a:p>
                      <a:pPr algn="ctr" fontAlgn="ctr"/>
                      <a:r>
                        <a:rPr lang="en-US" sz="1800" b="0" i="0" u="none" strike="noStrike">
                          <a:solidFill>
                            <a:srgbClr val="000000"/>
                          </a:solidFill>
                          <a:effectLst/>
                          <a:latin typeface="Calibri"/>
                        </a:rPr>
                        <a:t>23.7b</a:t>
                      </a:r>
                    </a:p>
                  </a:txBody>
                  <a:tcPr marL="11430" marR="11430" marT="9525" marB="0" anchor="ctr"/>
                </a:tc>
                <a:extLst>
                  <a:ext uri="{0D108BD9-81ED-4DB2-BD59-A6C34878D82A}">
                    <a16:rowId xmlns:a16="http://schemas.microsoft.com/office/drawing/2014/main" xmlns="" val="10001"/>
                  </a:ext>
                </a:extLst>
              </a:tr>
              <a:tr h="370840">
                <a:tc>
                  <a:txBody>
                    <a:bodyPr/>
                    <a:lstStyle/>
                    <a:p>
                      <a:pPr algn="l" fontAlgn="b"/>
                      <a:r>
                        <a:rPr lang="en-US" sz="1800" b="0" i="0" u="none" strike="noStrike" dirty="0">
                          <a:solidFill>
                            <a:srgbClr val="000000"/>
                          </a:solidFill>
                          <a:effectLst/>
                          <a:latin typeface="Calibri"/>
                        </a:rPr>
                        <a:t>Ethanol, g/kg</a:t>
                      </a:r>
                    </a:p>
                  </a:txBody>
                  <a:tcPr marL="11430" marR="11430" marT="9525" marB="0" anchor="b"/>
                </a:tc>
                <a:tc>
                  <a:txBody>
                    <a:bodyPr/>
                    <a:lstStyle/>
                    <a:p>
                      <a:pPr algn="ctr" fontAlgn="ctr"/>
                      <a:r>
                        <a:rPr lang="en-US" sz="1800" b="0" i="0" u="none" strike="noStrike">
                          <a:solidFill>
                            <a:srgbClr val="000000"/>
                          </a:solidFill>
                          <a:effectLst/>
                          <a:latin typeface="Calibri"/>
                        </a:rPr>
                        <a:t>4.35b</a:t>
                      </a:r>
                    </a:p>
                  </a:txBody>
                  <a:tcPr marL="11430" marR="11430" marT="9525" marB="0" anchor="ctr"/>
                </a:tc>
                <a:tc>
                  <a:txBody>
                    <a:bodyPr/>
                    <a:lstStyle/>
                    <a:p>
                      <a:pPr algn="ctr" fontAlgn="ctr"/>
                      <a:r>
                        <a:rPr lang="en-US" sz="1800" b="0" i="0" u="none" strike="noStrike">
                          <a:solidFill>
                            <a:srgbClr val="000000"/>
                          </a:solidFill>
                          <a:effectLst/>
                          <a:latin typeface="Calibri"/>
                        </a:rPr>
                        <a:t>9.36a</a:t>
                      </a:r>
                    </a:p>
                  </a:txBody>
                  <a:tcPr marL="11430" marR="11430" marT="9525" marB="0" anchor="ctr"/>
                </a:tc>
                <a:extLst>
                  <a:ext uri="{0D108BD9-81ED-4DB2-BD59-A6C34878D82A}">
                    <a16:rowId xmlns:a16="http://schemas.microsoft.com/office/drawing/2014/main" xmlns="" val="10002"/>
                  </a:ext>
                </a:extLst>
              </a:tr>
              <a:tr h="370840">
                <a:tc>
                  <a:txBody>
                    <a:bodyPr/>
                    <a:lstStyle/>
                    <a:p>
                      <a:pPr algn="l" fontAlgn="b"/>
                      <a:r>
                        <a:rPr lang="en-US" sz="1800" b="0" i="0" u="none" strike="noStrike">
                          <a:solidFill>
                            <a:srgbClr val="000000"/>
                          </a:solidFill>
                          <a:effectLst/>
                          <a:latin typeface="Calibri"/>
                        </a:rPr>
                        <a:t>Acetic acid, g/kg</a:t>
                      </a:r>
                    </a:p>
                  </a:txBody>
                  <a:tcPr marL="11430" marR="11430" marT="9525" marB="0" anchor="b"/>
                </a:tc>
                <a:tc>
                  <a:txBody>
                    <a:bodyPr/>
                    <a:lstStyle/>
                    <a:p>
                      <a:pPr algn="ctr" fontAlgn="ctr"/>
                      <a:r>
                        <a:rPr lang="en-US" sz="1800" b="0" i="0" u="none" strike="noStrike">
                          <a:solidFill>
                            <a:srgbClr val="000000"/>
                          </a:solidFill>
                          <a:effectLst/>
                          <a:latin typeface="Calibri"/>
                        </a:rPr>
                        <a:t>3.13</a:t>
                      </a:r>
                    </a:p>
                  </a:txBody>
                  <a:tcPr marL="11430" marR="11430" marT="9525" marB="0" anchor="ctr"/>
                </a:tc>
                <a:tc>
                  <a:txBody>
                    <a:bodyPr/>
                    <a:lstStyle/>
                    <a:p>
                      <a:pPr algn="ctr" fontAlgn="ctr"/>
                      <a:r>
                        <a:rPr lang="en-US" sz="1800" b="0" i="0" u="none" strike="noStrike">
                          <a:solidFill>
                            <a:srgbClr val="000000"/>
                          </a:solidFill>
                          <a:effectLst/>
                          <a:latin typeface="Calibri"/>
                        </a:rPr>
                        <a:t>4.23</a:t>
                      </a:r>
                    </a:p>
                  </a:txBody>
                  <a:tcPr marL="11430" marR="11430" marT="9525" marB="0" anchor="ctr"/>
                </a:tc>
                <a:extLst>
                  <a:ext uri="{0D108BD9-81ED-4DB2-BD59-A6C34878D82A}">
                    <a16:rowId xmlns:a16="http://schemas.microsoft.com/office/drawing/2014/main" xmlns="" val="10003"/>
                  </a:ext>
                </a:extLst>
              </a:tr>
              <a:tr h="370840">
                <a:tc>
                  <a:txBody>
                    <a:bodyPr/>
                    <a:lstStyle/>
                    <a:p>
                      <a:pPr algn="l" fontAlgn="b"/>
                      <a:r>
                        <a:rPr lang="en-US" sz="1800" b="0" i="0" u="none" strike="noStrike">
                          <a:solidFill>
                            <a:srgbClr val="000000"/>
                          </a:solidFill>
                          <a:effectLst/>
                          <a:latin typeface="Calibri"/>
                        </a:rPr>
                        <a:t>Butyric acid, g/kg</a:t>
                      </a:r>
                    </a:p>
                  </a:txBody>
                  <a:tcPr marL="11430" marR="11430" marT="9525" marB="0" anchor="b"/>
                </a:tc>
                <a:tc>
                  <a:txBody>
                    <a:bodyPr/>
                    <a:lstStyle/>
                    <a:p>
                      <a:pPr algn="ctr" fontAlgn="ctr"/>
                      <a:r>
                        <a:rPr lang="en-US" sz="1800" b="0" i="0" u="none" strike="noStrike">
                          <a:solidFill>
                            <a:srgbClr val="000000"/>
                          </a:solidFill>
                          <a:effectLst/>
                          <a:latin typeface="Calibri"/>
                        </a:rPr>
                        <a:t>54.2a</a:t>
                      </a:r>
                    </a:p>
                  </a:txBody>
                  <a:tcPr marL="11430" marR="11430" marT="9525" marB="0" anchor="ctr"/>
                </a:tc>
                <a:tc>
                  <a:txBody>
                    <a:bodyPr/>
                    <a:lstStyle/>
                    <a:p>
                      <a:pPr algn="ctr" fontAlgn="ctr"/>
                      <a:r>
                        <a:rPr lang="en-US" sz="1800" b="0" i="0" u="none" strike="noStrike">
                          <a:solidFill>
                            <a:srgbClr val="000000"/>
                          </a:solidFill>
                          <a:effectLst/>
                          <a:latin typeface="Calibri"/>
                        </a:rPr>
                        <a:t>3.21b</a:t>
                      </a:r>
                    </a:p>
                  </a:txBody>
                  <a:tcPr marL="11430" marR="11430" marT="9525" marB="0" anchor="ctr"/>
                </a:tc>
                <a:extLst>
                  <a:ext uri="{0D108BD9-81ED-4DB2-BD59-A6C34878D82A}">
                    <a16:rowId xmlns:a16="http://schemas.microsoft.com/office/drawing/2014/main" xmlns="" val="10004"/>
                  </a:ext>
                </a:extLst>
              </a:tr>
              <a:tr h="370840">
                <a:tc>
                  <a:txBody>
                    <a:bodyPr/>
                    <a:lstStyle/>
                    <a:p>
                      <a:pPr algn="l" fontAlgn="b"/>
                      <a:r>
                        <a:rPr lang="en-US" sz="1800" b="0" i="0" u="none" strike="noStrike">
                          <a:solidFill>
                            <a:srgbClr val="000000"/>
                          </a:solidFill>
                          <a:effectLst/>
                          <a:latin typeface="Calibri"/>
                        </a:rPr>
                        <a:t>Propionic acid, mg/kg</a:t>
                      </a:r>
                    </a:p>
                  </a:txBody>
                  <a:tcPr marL="11430" marR="11430" marT="9525" marB="0" anchor="b"/>
                </a:tc>
                <a:tc>
                  <a:txBody>
                    <a:bodyPr/>
                    <a:lstStyle/>
                    <a:p>
                      <a:pPr algn="ctr" fontAlgn="ctr"/>
                      <a:r>
                        <a:rPr lang="en-US" sz="1800" b="0" i="0" u="none" strike="noStrike">
                          <a:solidFill>
                            <a:srgbClr val="000000"/>
                          </a:solidFill>
                          <a:effectLst/>
                          <a:latin typeface="Calibri"/>
                        </a:rPr>
                        <a:t>14.6</a:t>
                      </a:r>
                    </a:p>
                  </a:txBody>
                  <a:tcPr marL="11430" marR="11430" marT="9525" marB="0" anchor="ctr"/>
                </a:tc>
                <a:tc>
                  <a:txBody>
                    <a:bodyPr/>
                    <a:lstStyle/>
                    <a:p>
                      <a:pPr algn="ctr" fontAlgn="ctr"/>
                      <a:r>
                        <a:rPr lang="en-US" sz="1800" b="0" i="0" u="none" strike="noStrike" dirty="0">
                          <a:solidFill>
                            <a:srgbClr val="000000"/>
                          </a:solidFill>
                          <a:effectLst/>
                          <a:latin typeface="Calibri"/>
                        </a:rPr>
                        <a:t>23.2</a:t>
                      </a:r>
                    </a:p>
                  </a:txBody>
                  <a:tcPr marL="11430" marR="11430" marT="9525" marB="0" anchor="ctr"/>
                </a:tc>
                <a:extLst>
                  <a:ext uri="{0D108BD9-81ED-4DB2-BD59-A6C34878D82A}">
                    <a16:rowId xmlns:a16="http://schemas.microsoft.com/office/drawing/2014/main" xmlns="" val="10005"/>
                  </a:ext>
                </a:extLst>
              </a:tr>
            </a:tbl>
          </a:graphicData>
        </a:graphic>
      </p:graphicFrame>
      <p:graphicFrame>
        <p:nvGraphicFramePr>
          <p:cNvPr id="5" name="Espaço Reservado para Conteúdo 3"/>
          <p:cNvGraphicFramePr>
            <a:graphicFrameLocks/>
          </p:cNvGraphicFramePr>
          <p:nvPr>
            <p:extLst/>
          </p:nvPr>
        </p:nvGraphicFramePr>
        <p:xfrm>
          <a:off x="1684378" y="3084753"/>
          <a:ext cx="7270819" cy="3773015"/>
        </p:xfrm>
        <a:graphic>
          <a:graphicData uri="http://schemas.openxmlformats.org/drawingml/2006/chart">
            <c:chart xmlns:c="http://schemas.openxmlformats.org/drawingml/2006/chart" xmlns:r="http://schemas.openxmlformats.org/officeDocument/2006/relationships" r:id="rId3"/>
          </a:graphicData>
        </a:graphic>
      </p:graphicFrame>
      <p:sp>
        <p:nvSpPr>
          <p:cNvPr id="6" name="CaixaDeTexto 5"/>
          <p:cNvSpPr txBox="1"/>
          <p:nvPr/>
        </p:nvSpPr>
        <p:spPr>
          <a:xfrm>
            <a:off x="7733050" y="2996952"/>
            <a:ext cx="2851517" cy="369332"/>
          </a:xfrm>
          <a:prstGeom prst="rect">
            <a:avLst/>
          </a:prstGeom>
          <a:noFill/>
        </p:spPr>
        <p:txBody>
          <a:bodyPr wrap="square" rtlCol="0">
            <a:spAutoFit/>
          </a:bodyPr>
          <a:lstStyle/>
          <a:p>
            <a:r>
              <a:rPr lang="pt-BR" dirty="0" smtClean="0"/>
              <a:t>Da Silva et. al., 2019</a:t>
            </a:r>
            <a:endParaRPr lang="en-US" dirty="0"/>
          </a:p>
        </p:txBody>
      </p:sp>
    </p:spTree>
    <p:extLst>
      <p:ext uri="{BB962C8B-B14F-4D97-AF65-F5344CB8AC3E}">
        <p14:creationId xmlns:p14="http://schemas.microsoft.com/office/powerpoint/2010/main" val="139416401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a:extLst>
              <a:ext uri="{FF2B5EF4-FFF2-40B4-BE49-F238E27FC236}">
                <a16:creationId xmlns:a16="http://schemas.microsoft.com/office/drawing/2014/main" xmlns="" id="{9D47DA45-F72F-4857-8DB6-C89560333FF0}"/>
              </a:ext>
            </a:extLst>
          </p:cNvPr>
          <p:cNvGrpSpPr/>
          <p:nvPr/>
        </p:nvGrpSpPr>
        <p:grpSpPr>
          <a:xfrm>
            <a:off x="2" y="15437"/>
            <a:ext cx="10972799" cy="1185361"/>
            <a:chOff x="36004" y="626326"/>
            <a:chExt cx="9143999" cy="838200"/>
          </a:xfrm>
        </p:grpSpPr>
        <p:sp>
          <p:nvSpPr>
            <p:cNvPr id="6" name="Retângulo 5">
              <a:extLst>
                <a:ext uri="{FF2B5EF4-FFF2-40B4-BE49-F238E27FC236}">
                  <a16:creationId xmlns:a16="http://schemas.microsoft.com/office/drawing/2014/main" xmlns="" id="{BCEEF94F-484D-41BE-B7B9-E9ABFF4A1532}"/>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7" name="Imagem 8" descr="logo-esalq.gif">
              <a:extLst>
                <a:ext uri="{FF2B5EF4-FFF2-40B4-BE49-F238E27FC236}">
                  <a16:creationId xmlns:a16="http://schemas.microsoft.com/office/drawing/2014/main" xmlns="" id="{071C3918-E540-42A9-BF7A-BB33509239F8}"/>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C:\Users\Joao Daniel\Downloads\QCF_USA.jpg">
              <a:extLst>
                <a:ext uri="{FF2B5EF4-FFF2-40B4-BE49-F238E27FC236}">
                  <a16:creationId xmlns:a16="http://schemas.microsoft.com/office/drawing/2014/main" xmlns="" id="{9270D1F7-6390-4FFC-8970-58E4F2AEEF62}"/>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 name="Título 1"/>
          <p:cNvSpPr>
            <a:spLocks noGrp="1"/>
          </p:cNvSpPr>
          <p:nvPr>
            <p:ph type="title"/>
          </p:nvPr>
        </p:nvSpPr>
        <p:spPr>
          <a:xfrm>
            <a:off x="42595" y="44624"/>
            <a:ext cx="10628381" cy="1080120"/>
          </a:xfrm>
        </p:spPr>
        <p:txBody>
          <a:bodyPr>
            <a:noAutofit/>
          </a:bodyPr>
          <a:lstStyle/>
          <a:p>
            <a:r>
              <a:rPr lang="en-US" sz="2400" b="1" dirty="0">
                <a:solidFill>
                  <a:schemeClr val="bg1"/>
                </a:solidFill>
              </a:rPr>
              <a:t>Aerobic deterioration of silages by yeasts </a:t>
            </a:r>
            <a:br>
              <a:rPr lang="en-US" sz="2400" b="1" dirty="0">
                <a:solidFill>
                  <a:schemeClr val="bg1"/>
                </a:solidFill>
              </a:rPr>
            </a:br>
            <a:r>
              <a:rPr lang="en-US" sz="2400" b="1" dirty="0">
                <a:solidFill>
                  <a:schemeClr val="bg1"/>
                </a:solidFill>
              </a:rPr>
              <a:t>and </a:t>
            </a:r>
            <a:br>
              <a:rPr lang="en-US" sz="2400" b="1" dirty="0">
                <a:solidFill>
                  <a:schemeClr val="bg1"/>
                </a:solidFill>
              </a:rPr>
            </a:br>
            <a:r>
              <a:rPr lang="en-US" sz="2400" b="1" dirty="0">
                <a:solidFill>
                  <a:schemeClr val="bg1"/>
                </a:solidFill>
              </a:rPr>
              <a:t>Impacts on animal performance </a:t>
            </a:r>
            <a:endParaRPr lang="en-US" sz="2400" dirty="0">
              <a:solidFill>
                <a:schemeClr val="bg1"/>
              </a:solidFill>
            </a:endParaRPr>
          </a:p>
        </p:txBody>
      </p:sp>
      <p:sp>
        <p:nvSpPr>
          <p:cNvPr id="3" name="Espaço Reservado para Conteúdo 2"/>
          <p:cNvSpPr>
            <a:spLocks noGrp="1"/>
          </p:cNvSpPr>
          <p:nvPr>
            <p:ph idx="1"/>
          </p:nvPr>
        </p:nvSpPr>
        <p:spPr>
          <a:xfrm>
            <a:off x="0" y="1916832"/>
            <a:ext cx="10972800" cy="936104"/>
          </a:xfrm>
        </p:spPr>
        <p:txBody>
          <a:bodyPr>
            <a:normAutofit/>
          </a:bodyPr>
          <a:lstStyle/>
          <a:p>
            <a:r>
              <a:rPr lang="en-US" sz="2400" dirty="0"/>
              <a:t>Yeasts play the major role in initiating the aerobic spoilage of silage (</a:t>
            </a:r>
            <a:r>
              <a:rPr lang="en-US" sz="2400" dirty="0" err="1"/>
              <a:t>Jonsson</a:t>
            </a:r>
            <a:r>
              <a:rPr lang="en-US" sz="2400" dirty="0"/>
              <a:t> and </a:t>
            </a:r>
            <a:r>
              <a:rPr lang="en-US" sz="2400" dirty="0" err="1"/>
              <a:t>Pahlow</a:t>
            </a:r>
            <a:r>
              <a:rPr lang="en-US" sz="2400" dirty="0"/>
              <a:t>, 1984). </a:t>
            </a:r>
          </a:p>
          <a:p>
            <a:endParaRPr lang="en-US" sz="2400" dirty="0"/>
          </a:p>
        </p:txBody>
      </p:sp>
      <p:pic>
        <p:nvPicPr>
          <p:cNvPr id="7170" name="Picture 2" descr="Resultado de imagem para high moisture corn sil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5920" y="3573017"/>
            <a:ext cx="8740632" cy="325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93799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44624"/>
            <a:ext cx="10972800" cy="3456384"/>
          </a:xfrm>
        </p:spPr>
        <p:txBody>
          <a:bodyPr>
            <a:noAutofit/>
          </a:bodyPr>
          <a:lstStyle/>
          <a:p>
            <a:r>
              <a:rPr lang="en-US" sz="2000" dirty="0"/>
              <a:t>The stability of the TMR may also be an issue on farms. </a:t>
            </a:r>
          </a:p>
          <a:p>
            <a:pPr lvl="1"/>
            <a:r>
              <a:rPr lang="en-US" sz="1700" dirty="0"/>
              <a:t>When spoiled silages are fed to animals, depression in intake and performance has been reported in dairy cattle (Hoffman and </a:t>
            </a:r>
            <a:r>
              <a:rPr lang="en-US" sz="1700" dirty="0" err="1"/>
              <a:t>Ocker</a:t>
            </a:r>
            <a:r>
              <a:rPr lang="en-US" sz="1700" dirty="0"/>
              <a:t>, 1997) and in beef cattle (Whitlock et al., 2000). </a:t>
            </a:r>
          </a:p>
          <a:p>
            <a:endParaRPr lang="en-US" sz="2000" dirty="0"/>
          </a:p>
          <a:p>
            <a:r>
              <a:rPr lang="en-US" sz="2000" dirty="0"/>
              <a:t>In a lactation study conducted by Hoffman and </a:t>
            </a:r>
            <a:r>
              <a:rPr lang="en-US" sz="2000" dirty="0" err="1"/>
              <a:t>Ocker</a:t>
            </a:r>
            <a:r>
              <a:rPr lang="en-US" sz="2000" dirty="0"/>
              <a:t> (1997): </a:t>
            </a:r>
          </a:p>
          <a:p>
            <a:pPr lvl="1"/>
            <a:r>
              <a:rPr lang="en-US" sz="1800" dirty="0"/>
              <a:t>18 mid-lactation cows were fed a TMR containing fresh or aerobically deteriorated high moisture corn silage. </a:t>
            </a:r>
          </a:p>
          <a:p>
            <a:pPr lvl="1"/>
            <a:r>
              <a:rPr lang="en-US" sz="1800" dirty="0"/>
              <a:t>Cows that were fed a TMR containing the aerobically deteriorated high-moisture corn produced 3.2 kg less milk per cow/d when compared to cows fed aerobically stable silages. </a:t>
            </a:r>
          </a:p>
        </p:txBody>
      </p:sp>
      <p:pic>
        <p:nvPicPr>
          <p:cNvPr id="6146" name="Picture 2" descr="Resultado de imagem para high moisture corn sil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7435"/>
          <a:stretch/>
        </p:blipFill>
        <p:spPr bwMode="auto">
          <a:xfrm>
            <a:off x="15385" y="4077073"/>
            <a:ext cx="4203284" cy="28166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sultado de imagem para dairy co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89"/>
          <a:stretch/>
        </p:blipFill>
        <p:spPr bwMode="auto">
          <a:xfrm>
            <a:off x="5571625" y="4077072"/>
            <a:ext cx="5396441" cy="278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79835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a:extLst>
              <a:ext uri="{FF2B5EF4-FFF2-40B4-BE49-F238E27FC236}">
                <a16:creationId xmlns:a16="http://schemas.microsoft.com/office/drawing/2014/main" xmlns="" id="{9D47DA45-F72F-4857-8DB6-C89560333FF0}"/>
              </a:ext>
            </a:extLst>
          </p:cNvPr>
          <p:cNvGrpSpPr/>
          <p:nvPr/>
        </p:nvGrpSpPr>
        <p:grpSpPr>
          <a:xfrm>
            <a:off x="2" y="15436"/>
            <a:ext cx="10972799" cy="893284"/>
            <a:chOff x="36004" y="626326"/>
            <a:chExt cx="9143999" cy="838200"/>
          </a:xfrm>
        </p:grpSpPr>
        <p:sp>
          <p:nvSpPr>
            <p:cNvPr id="6" name="Retângulo 5">
              <a:extLst>
                <a:ext uri="{FF2B5EF4-FFF2-40B4-BE49-F238E27FC236}">
                  <a16:creationId xmlns:a16="http://schemas.microsoft.com/office/drawing/2014/main" xmlns="" id="{BCEEF94F-484D-41BE-B7B9-E9ABFF4A1532}"/>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7" name="Imagem 8" descr="logo-esalq.gif">
              <a:extLst>
                <a:ext uri="{FF2B5EF4-FFF2-40B4-BE49-F238E27FC236}">
                  <a16:creationId xmlns:a16="http://schemas.microsoft.com/office/drawing/2014/main" xmlns="" id="{071C3918-E540-42A9-BF7A-BB33509239F8}"/>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C:\Users\Joao Daniel\Downloads\QCF_USA.jpg">
              <a:extLst>
                <a:ext uri="{FF2B5EF4-FFF2-40B4-BE49-F238E27FC236}">
                  <a16:creationId xmlns:a16="http://schemas.microsoft.com/office/drawing/2014/main" xmlns="" id="{9270D1F7-6390-4FFC-8970-58E4F2AEEF62}"/>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 name="Espaço Reservado para Conteúdo 2"/>
          <p:cNvSpPr>
            <a:spLocks noGrp="1"/>
          </p:cNvSpPr>
          <p:nvPr>
            <p:ph idx="1"/>
          </p:nvPr>
        </p:nvSpPr>
        <p:spPr>
          <a:xfrm>
            <a:off x="0" y="1008112"/>
            <a:ext cx="10972800" cy="5445224"/>
          </a:xfrm>
        </p:spPr>
        <p:txBody>
          <a:bodyPr>
            <a:normAutofit/>
          </a:bodyPr>
          <a:lstStyle/>
          <a:p>
            <a:r>
              <a:rPr lang="en-US" sz="2400" dirty="0"/>
              <a:t>The population of yeasts associated with aerobic spoilage of silages can be divided into two physiological groups. </a:t>
            </a:r>
          </a:p>
          <a:p>
            <a:pPr lvl="1"/>
            <a:r>
              <a:rPr lang="en-US" sz="1800" dirty="0"/>
              <a:t>First: high fermentative ability for sugars (e.g.: </a:t>
            </a:r>
            <a:r>
              <a:rPr lang="en-US" sz="1800" i="1" dirty="0"/>
              <a:t>Saccharomyces cerevisiae</a:t>
            </a:r>
            <a:r>
              <a:rPr lang="en-US" sz="1800" dirty="0"/>
              <a:t>). </a:t>
            </a:r>
          </a:p>
          <a:p>
            <a:pPr lvl="1"/>
            <a:r>
              <a:rPr lang="en-US" sz="1800" dirty="0"/>
              <a:t>Second: high respiratory affinity for lactic acid (e.g.: </a:t>
            </a:r>
            <a:r>
              <a:rPr lang="en-US" sz="1800" i="1" dirty="0"/>
              <a:t>Pichia</a:t>
            </a:r>
            <a:r>
              <a:rPr lang="en-US" sz="1800" dirty="0"/>
              <a:t>).</a:t>
            </a:r>
          </a:p>
          <a:p>
            <a:endParaRPr lang="en-US" sz="2000" dirty="0"/>
          </a:p>
          <a:p>
            <a:r>
              <a:rPr lang="en-US" sz="2400" dirty="0"/>
              <a:t>Spoilage yeasts are able to oxidize sugars and lactic acid resulting in:</a:t>
            </a:r>
          </a:p>
          <a:p>
            <a:pPr lvl="1"/>
            <a:r>
              <a:rPr lang="en-US" sz="1800" dirty="0"/>
              <a:t>Production CO2, heat and H2O, resulting in high losses of dry matter (Kung et al., 1998). </a:t>
            </a:r>
          </a:p>
          <a:p>
            <a:pPr lvl="1"/>
            <a:r>
              <a:rPr lang="en-US" sz="1800" dirty="0"/>
              <a:t>The degradation of lactic acid causes a rise in silage pH, which in turn triggers the growth of many other spoilage organisms (McDonald et al., 1991). </a:t>
            </a:r>
          </a:p>
          <a:p>
            <a:endParaRPr lang="pt-BR" sz="2000" dirty="0">
              <a:solidFill>
                <a:srgbClr val="FF0000"/>
              </a:solidFill>
            </a:endParaRPr>
          </a:p>
          <a:p>
            <a:r>
              <a:rPr lang="en-US" sz="2200" dirty="0"/>
              <a:t>Spoiled silages may also contain mycotoxin and other undesirable microorganisms, e.g., </a:t>
            </a:r>
            <a:r>
              <a:rPr lang="en-US" sz="2200" i="1" dirty="0"/>
              <a:t>Listeria monocytogenes </a:t>
            </a:r>
            <a:r>
              <a:rPr lang="en-US" sz="2200" dirty="0"/>
              <a:t>and </a:t>
            </a:r>
            <a:r>
              <a:rPr lang="en-US" sz="2200" i="1" dirty="0"/>
              <a:t>Clostridium botulinum</a:t>
            </a:r>
            <a:r>
              <a:rPr lang="en-US" sz="2200" dirty="0"/>
              <a:t>, which pose risks to the health of animals and humans (McDonald et al., 1991).</a:t>
            </a:r>
          </a:p>
        </p:txBody>
      </p:sp>
      <p:sp>
        <p:nvSpPr>
          <p:cNvPr id="4" name="Título 1"/>
          <p:cNvSpPr>
            <a:spLocks noGrp="1"/>
          </p:cNvSpPr>
          <p:nvPr>
            <p:ph type="title"/>
          </p:nvPr>
        </p:nvSpPr>
        <p:spPr>
          <a:xfrm>
            <a:off x="1024503" y="130622"/>
            <a:ext cx="8609558" cy="634082"/>
          </a:xfrm>
        </p:spPr>
        <p:txBody>
          <a:bodyPr>
            <a:noAutofit/>
          </a:bodyPr>
          <a:lstStyle/>
          <a:p>
            <a:r>
              <a:rPr lang="en-US" sz="2400" b="1" dirty="0">
                <a:solidFill>
                  <a:schemeClr val="bg1"/>
                </a:solidFill>
              </a:rPr>
              <a:t>The negative effects of yeasts during the storage period </a:t>
            </a:r>
            <a:endParaRPr lang="en-US" sz="2400" dirty="0">
              <a:solidFill>
                <a:schemeClr val="bg1"/>
              </a:solidFill>
            </a:endParaRPr>
          </a:p>
        </p:txBody>
      </p:sp>
    </p:spTree>
    <p:extLst>
      <p:ext uri="{BB962C8B-B14F-4D97-AF65-F5344CB8AC3E}">
        <p14:creationId xmlns:p14="http://schemas.microsoft.com/office/powerpoint/2010/main" val="401155966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152A7AD-C145-4C39-8E65-18B07464BD1C}"/>
              </a:ext>
            </a:extLst>
          </p:cNvPr>
          <p:cNvGrpSpPr/>
          <p:nvPr/>
        </p:nvGrpSpPr>
        <p:grpSpPr>
          <a:xfrm>
            <a:off x="2" y="397"/>
            <a:ext cx="10972799" cy="838200"/>
            <a:chOff x="36004" y="626326"/>
            <a:chExt cx="9143999" cy="838200"/>
          </a:xfrm>
        </p:grpSpPr>
        <p:sp>
          <p:nvSpPr>
            <p:cNvPr id="12" name="Retângulo 5">
              <a:extLst>
                <a:ext uri="{FF2B5EF4-FFF2-40B4-BE49-F238E27FC236}">
                  <a16:creationId xmlns:a16="http://schemas.microsoft.com/office/drawing/2014/main" xmlns="" id="{E28AEFC1-F1D4-430B-81C4-617992299DF8}"/>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defTabSz="817108" eaLnBrk="0" hangingPunct="0">
                <a:lnSpc>
                  <a:spcPct val="90000"/>
                </a:lnSpc>
                <a:spcBef>
                  <a:spcPct val="50000"/>
                </a:spcBef>
                <a:defRPr/>
              </a:pPr>
              <a:endParaRPr lang="en-US" sz="2400" b="1" kern="0" dirty="0">
                <a:solidFill>
                  <a:prstClr val="white"/>
                </a:solidFill>
                <a:latin typeface="Arial" pitchFamily="34" charset="0"/>
                <a:cs typeface="Arial" pitchFamily="34" charset="0"/>
              </a:endParaRPr>
            </a:p>
          </p:txBody>
        </p:sp>
        <p:pic>
          <p:nvPicPr>
            <p:cNvPr id="14" name="Imagem 8" descr="logo-esalq.gif">
              <a:extLst>
                <a:ext uri="{FF2B5EF4-FFF2-40B4-BE49-F238E27FC236}">
                  <a16:creationId xmlns:a16="http://schemas.microsoft.com/office/drawing/2014/main" xmlns="" id="{335A3C13-5154-466A-9E69-E564C00FF457}"/>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C:\Users\Joao Daniel\Downloads\QCF_USA.jpg">
              <a:extLst>
                <a:ext uri="{FF2B5EF4-FFF2-40B4-BE49-F238E27FC236}">
                  <a16:creationId xmlns:a16="http://schemas.microsoft.com/office/drawing/2014/main" xmlns="" id="{178FCE55-6C9B-4B44-8E8B-5B05C7BB744C}"/>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6" name="Retângulo 5"/>
          <p:cNvSpPr/>
          <p:nvPr/>
        </p:nvSpPr>
        <p:spPr bwMode="auto">
          <a:xfrm>
            <a:off x="-130224" y="1988840"/>
            <a:ext cx="10972799" cy="8382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hangingPunct="0">
              <a:lnSpc>
                <a:spcPct val="90000"/>
              </a:lnSpc>
              <a:spcBef>
                <a:spcPct val="50000"/>
              </a:spcBef>
              <a:defRPr/>
            </a:pPr>
            <a:r>
              <a:rPr lang="en-US" sz="3200" kern="0" dirty="0">
                <a:effectLst>
                  <a:outerShdw blurRad="38100" dist="38100" dir="2700000" algn="tl">
                    <a:srgbClr val="000000">
                      <a:alpha val="43137"/>
                    </a:srgbClr>
                  </a:outerShdw>
                </a:effectLst>
                <a:latin typeface="Calibri" panose="020F0502020204030204" pitchFamily="34" charset="0"/>
                <a:cs typeface="Arial" pitchFamily="34" charset="0"/>
              </a:rPr>
              <a:t>    </a:t>
            </a:r>
            <a:r>
              <a:rPr lang="en-US" sz="4400" kern="0" dirty="0" smtClean="0">
                <a:effectLst>
                  <a:outerShdw blurRad="38100" dist="38100" dir="2700000" algn="tl">
                    <a:srgbClr val="000000">
                      <a:alpha val="43137"/>
                    </a:srgbClr>
                  </a:outerShdw>
                </a:effectLst>
                <a:latin typeface="Calibri" panose="020F0502020204030204" pitchFamily="34" charset="0"/>
                <a:cs typeface="Arial" pitchFamily="34" charset="0"/>
              </a:rPr>
              <a:t>Microbial Profile</a:t>
            </a:r>
          </a:p>
          <a:p>
            <a:pPr algn="ctr" defTabSz="817108" eaLnBrk="0" hangingPunct="0">
              <a:lnSpc>
                <a:spcPct val="90000"/>
              </a:lnSpc>
              <a:spcBef>
                <a:spcPct val="50000"/>
              </a:spcBef>
              <a:defRPr/>
            </a:pPr>
            <a:r>
              <a:rPr lang="en-US" sz="4400" kern="0" dirty="0" smtClean="0">
                <a:effectLst>
                  <a:outerShdw blurRad="38100" dist="38100" dir="2700000" algn="tl">
                    <a:srgbClr val="000000">
                      <a:alpha val="43137"/>
                    </a:srgbClr>
                  </a:outerShdw>
                </a:effectLst>
                <a:latin typeface="Calibri" panose="020F0502020204030204" pitchFamily="34" charset="0"/>
                <a:cs typeface="Arial" pitchFamily="34" charset="0"/>
              </a:rPr>
              <a:t>Grain Silage Hygiene</a:t>
            </a:r>
          </a:p>
          <a:p>
            <a:pPr algn="ctr" defTabSz="817108" eaLnBrk="0" hangingPunct="0">
              <a:lnSpc>
                <a:spcPct val="90000"/>
              </a:lnSpc>
              <a:spcBef>
                <a:spcPct val="50000"/>
              </a:spcBef>
              <a:defRPr/>
            </a:pPr>
            <a:r>
              <a:rPr lang="en-US" sz="4400" kern="0" dirty="0" smtClean="0">
                <a:effectLst>
                  <a:outerShdw blurRad="38100" dist="38100" dir="2700000" algn="tl">
                    <a:srgbClr val="000000">
                      <a:alpha val="43137"/>
                    </a:srgbClr>
                  </a:outerShdw>
                </a:effectLst>
                <a:latin typeface="Calibri" panose="020F0502020204030204" pitchFamily="34" charset="0"/>
                <a:cs typeface="Arial" pitchFamily="34" charset="0"/>
              </a:rPr>
              <a:t>Pathogenic</a:t>
            </a:r>
          </a:p>
          <a:p>
            <a:pPr algn="ctr" defTabSz="817108" eaLnBrk="0" hangingPunct="0">
              <a:lnSpc>
                <a:spcPct val="90000"/>
              </a:lnSpc>
              <a:spcBef>
                <a:spcPct val="50000"/>
              </a:spcBef>
              <a:defRPr/>
            </a:pPr>
            <a:endParaRPr lang="en-US" sz="2800" kern="0" dirty="0">
              <a:effectLst>
                <a:outerShdw blurRad="38100" dist="38100" dir="2700000" algn="tl">
                  <a:srgbClr val="000000">
                    <a:alpha val="43137"/>
                  </a:srgbClr>
                </a:outerShdw>
              </a:effectLst>
              <a:latin typeface="Calibri" panose="020F0502020204030204" pitchFamily="34" charset="0"/>
              <a:cs typeface="Arial" pitchFamily="34" charset="0"/>
            </a:endParaRPr>
          </a:p>
        </p:txBody>
      </p:sp>
    </p:spTree>
    <p:extLst>
      <p:ext uri="{BB962C8B-B14F-4D97-AF65-F5344CB8AC3E}">
        <p14:creationId xmlns:p14="http://schemas.microsoft.com/office/powerpoint/2010/main" val="413582796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31434" y="1599281"/>
            <a:ext cx="10856353" cy="4367324"/>
          </a:xfrm>
          <a:prstGeom prst="rect">
            <a:avLst/>
          </a:prstGeom>
        </p:spPr>
      </p:pic>
      <p:pic>
        <p:nvPicPr>
          <p:cNvPr id="3" name="Imagem 2"/>
          <p:cNvPicPr>
            <a:picLocks noChangeAspect="1"/>
          </p:cNvPicPr>
          <p:nvPr/>
        </p:nvPicPr>
        <p:blipFill>
          <a:blip r:embed="rId4"/>
          <a:stretch>
            <a:fillRect/>
          </a:stretch>
        </p:blipFill>
        <p:spPr>
          <a:xfrm>
            <a:off x="-31434" y="13846"/>
            <a:ext cx="11004234" cy="1505843"/>
          </a:xfrm>
          <a:prstGeom prst="rect">
            <a:avLst/>
          </a:prstGeom>
        </p:spPr>
      </p:pic>
      <p:sp>
        <p:nvSpPr>
          <p:cNvPr id="4" name="Retângulo 3"/>
          <p:cNvSpPr/>
          <p:nvPr/>
        </p:nvSpPr>
        <p:spPr>
          <a:xfrm>
            <a:off x="3182144" y="58881"/>
            <a:ext cx="4028667" cy="707886"/>
          </a:xfrm>
          <a:prstGeom prst="rect">
            <a:avLst/>
          </a:prstGeom>
        </p:spPr>
        <p:txBody>
          <a:bodyPr wrap="none">
            <a:spAutoFit/>
          </a:bodyPr>
          <a:lstStyle/>
          <a:p>
            <a:pPr lvl="0" algn="ctr" fontAlgn="base">
              <a:spcBef>
                <a:spcPct val="0"/>
              </a:spcBef>
              <a:spcAft>
                <a:spcPct val="0"/>
              </a:spcAft>
            </a:pPr>
            <a:r>
              <a:rPr lang="en-US" sz="4000" kern="0" dirty="0">
                <a:solidFill>
                  <a:srgbClr val="FFFFFF"/>
                </a:solidFill>
                <a:latin typeface="Calibri" panose="020F0502020204030204" pitchFamily="34" charset="0"/>
                <a:cs typeface="Calibri" panose="020F0502020204030204" pitchFamily="34" charset="0"/>
              </a:rPr>
              <a:t>Botulism outbreak</a:t>
            </a:r>
          </a:p>
        </p:txBody>
      </p:sp>
    </p:spTree>
    <p:extLst>
      <p:ext uri="{BB962C8B-B14F-4D97-AF65-F5344CB8AC3E}">
        <p14:creationId xmlns:p14="http://schemas.microsoft.com/office/powerpoint/2010/main" val="336103987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8139</TotalTime>
  <Words>5059</Words>
  <Application>Microsoft Office PowerPoint</Application>
  <PresentationFormat>Personalizar</PresentationFormat>
  <Paragraphs>1256</Paragraphs>
  <Slides>114</Slides>
  <Notes>53</Notes>
  <HiddenSlides>0</HiddenSlides>
  <MMClips>1</MMClips>
  <ScaleCrop>false</ScaleCrop>
  <HeadingPairs>
    <vt:vector size="8" baseType="variant">
      <vt:variant>
        <vt:lpstr>Fontes usadas</vt:lpstr>
      </vt:variant>
      <vt:variant>
        <vt:i4>5</vt:i4>
      </vt:variant>
      <vt:variant>
        <vt:lpstr>Tema</vt:lpstr>
      </vt:variant>
      <vt:variant>
        <vt:i4>4</vt:i4>
      </vt:variant>
      <vt:variant>
        <vt:lpstr>Servidores OLE inseridos</vt:lpstr>
      </vt:variant>
      <vt:variant>
        <vt:i4>1</vt:i4>
      </vt:variant>
      <vt:variant>
        <vt:lpstr>Títulos de slides</vt:lpstr>
      </vt:variant>
      <vt:variant>
        <vt:i4>114</vt:i4>
      </vt:variant>
    </vt:vector>
  </HeadingPairs>
  <TitlesOfParts>
    <vt:vector size="124" baseType="lpstr">
      <vt:lpstr>Arial</vt:lpstr>
      <vt:lpstr>Calibri</vt:lpstr>
      <vt:lpstr>Comic Sans MS</vt:lpstr>
      <vt:lpstr>Times New Roman</vt:lpstr>
      <vt:lpstr>Wingdings</vt:lpstr>
      <vt:lpstr>Design padrão</vt:lpstr>
      <vt:lpstr>Tema do Office</vt:lpstr>
      <vt:lpstr>1_Tema do Office</vt:lpstr>
      <vt:lpstr>1_Design padrão</vt:lpstr>
      <vt:lpstr>Planilha</vt:lpstr>
      <vt:lpstr>Apresentação do PowerPoint</vt:lpstr>
      <vt:lpstr>Background of grain silages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Water activity(aw) and moisture content of maize and growth of lactic acid bacteria, production of aflatoxin B1 by A. flavus and ochratoxin A production by P. verrucosum</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Grain mechanical processing</vt:lpstr>
      <vt:lpstr>Grain particle size</vt:lpstr>
      <vt:lpstr>Apresentação do PowerPoint</vt:lpstr>
      <vt:lpstr>Endosperm type</vt:lpstr>
      <vt:lpstr>Kernel processing score - KPS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Reconstituted grain silage vs HMG</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Additives in high moisture grain silage </vt:lpstr>
      <vt:lpstr>Inoculants– meta analysis</vt:lpstr>
      <vt:lpstr>Apresentação do PowerPoint</vt:lpstr>
      <vt:lpstr>Apresentação do PowerPoint</vt:lpstr>
      <vt:lpstr>Aerobic stability:  Optimum dose of heterolactic bacteria</vt:lpstr>
      <vt:lpstr>Apresentação do PowerPoint</vt:lpstr>
      <vt:lpstr>Apresentação do PowerPoint</vt:lpstr>
      <vt:lpstr>Apresentação do PowerPoint</vt:lpstr>
      <vt:lpstr>Apresentação do PowerPoint</vt:lpstr>
      <vt:lpstr>Chemical additives– meta analysis</vt:lpstr>
      <vt:lpstr>Apresentação do PowerPoint</vt:lpstr>
      <vt:lpstr> Aerobic stability:  Optimum dose for chemical additives </vt:lpstr>
      <vt:lpstr>Apresentação do PowerPoint</vt:lpstr>
      <vt:lpstr>Yeasts on Hygienic Quality of Grain Silages</vt:lpstr>
      <vt:lpstr>Population of yeasts on the fresh plant</vt:lpstr>
      <vt:lpstr>The negative effects of yeasts on silages</vt:lpstr>
      <vt:lpstr>Apresentação do PowerPoint</vt:lpstr>
      <vt:lpstr>Apresentação do PowerPoint</vt:lpstr>
      <vt:lpstr>Apresentação do PowerPoint</vt:lpstr>
      <vt:lpstr>Reconstituted corn grain silage</vt:lpstr>
      <vt:lpstr>Apresentação do PowerPoint</vt:lpstr>
      <vt:lpstr>Reconstituted sorghum grain silage </vt:lpstr>
      <vt:lpstr>Chemical composition and microbial counts in high-moisture corn (HMC) and rehydrated corn grain silage (RCGS) before ensiling</vt:lpstr>
      <vt:lpstr>Fermentation products in high-moisture corn (HMC) and rehydrated corn grain silage (RCGS) stored for 30, 60, and 180 days</vt:lpstr>
      <vt:lpstr>Aerobic deterioration of silages by yeasts  and  Impacts on animal performance </vt:lpstr>
      <vt:lpstr>Apresentação do PowerPoint</vt:lpstr>
      <vt:lpstr>The negative effects of yeasts during the storage period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Mycotoxins</vt:lpstr>
      <vt:lpstr>Fungi metabolism</vt:lpstr>
      <vt:lpstr>Major mycotoxigenic moulds and mycotoxins in grain cereals</vt:lpstr>
      <vt:lpstr>Effect of environment on fumonisin concentration in HMC</vt:lpstr>
      <vt:lpstr>Effect of ensiling on fumonisin concentration in HMC</vt:lpstr>
      <vt:lpstr>The effect of moisture on the aflatoxin concentration</vt:lpstr>
      <vt:lpstr>Aflatoxins in dairy cows</vt:lpstr>
      <vt:lpstr>Adsorbents (Clay based)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Pedro</dc:creator>
  <cp:lastModifiedBy>Nussio</cp:lastModifiedBy>
  <cp:revision>380</cp:revision>
  <dcterms:created xsi:type="dcterms:W3CDTF">2016-04-03T22:35:47Z</dcterms:created>
  <dcterms:modified xsi:type="dcterms:W3CDTF">2022-04-24T20:37:09Z</dcterms:modified>
</cp:coreProperties>
</file>