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2" r:id="rId5"/>
    <p:sldId id="260" r:id="rId6"/>
    <p:sldId id="261" r:id="rId7"/>
    <p:sldId id="259" r:id="rId8"/>
    <p:sldId id="293" r:id="rId9"/>
    <p:sldId id="301" r:id="rId10"/>
    <p:sldId id="302" r:id="rId11"/>
    <p:sldId id="303" r:id="rId12"/>
    <p:sldId id="304" r:id="rId13"/>
    <p:sldId id="305" r:id="rId14"/>
    <p:sldId id="274" r:id="rId15"/>
    <p:sldId id="295" r:id="rId16"/>
    <p:sldId id="306" r:id="rId17"/>
    <p:sldId id="300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5" r:id="rId31"/>
    <p:sldId id="291" r:id="rId32"/>
    <p:sldId id="277" r:id="rId33"/>
    <p:sldId id="278" r:id="rId34"/>
    <p:sldId id="279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69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68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01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71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11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4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12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92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61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2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1810-A41F-4F1D-B817-34265B6625C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23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1810-A41F-4F1D-B817-34265B6625C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5AD57-DBC7-4133-AF66-3FB675696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22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d.ufrpe.br/acervo-digital-eadtec/node/66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1.globo.com/economia/tecnologia/noticia/2019/01/09/cambridge-analytica-se-declara-culpada-por-uso-de-dados-do-facebook.ghtml" TargetMode="External"/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tudodeshare.com.br/marketing-digital/chatgpt-e-a-nova-guerra-fri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 pesquisa norte-americana; </a:t>
            </a:r>
            <a:r>
              <a:rPr lang="pt-BR"/>
              <a:t>Lasswell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Textos:</a:t>
            </a:r>
          </a:p>
          <a:p>
            <a:pPr algn="l"/>
            <a:r>
              <a:rPr lang="pt-BR" dirty="0"/>
              <a:t>* A pesquisa norte-americana (Carlos Alberto de Araújo)</a:t>
            </a:r>
            <a:br>
              <a:rPr lang="pt-BR" dirty="0"/>
            </a:br>
            <a:br>
              <a:rPr lang="pt-BR" dirty="0"/>
            </a:br>
            <a:r>
              <a:rPr lang="pt-BR" dirty="0"/>
              <a:t>* A estrutura e a função da comunicação na sociedade (Harold D. </a:t>
            </a:r>
            <a:r>
              <a:rPr lang="pt-BR" dirty="0" err="1"/>
              <a:t>Lasswell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748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922970-0FC6-A4D3-706C-9CC08D809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78" r="60234" b="47361"/>
          <a:stretch/>
        </p:blipFill>
        <p:spPr>
          <a:xfrm>
            <a:off x="464344" y="1314450"/>
            <a:ext cx="7972425" cy="44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402DB-F6BF-9FC5-7A22-F9612F3E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Ontologia do inimigo: Norbert Wiener e a visão cibernética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148D02-A1CB-4B2A-9341-D0F9B4F46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Pensada no contexto de guerra;</a:t>
            </a:r>
          </a:p>
          <a:p>
            <a:r>
              <a:rPr lang="pt-BR" dirty="0"/>
              <a:t>“O que era inimigo de guerra nos anos 40 virou o usuário de internet hoje” (Cesarino, 49’58’’)</a:t>
            </a:r>
          </a:p>
          <a:p>
            <a:endParaRPr lang="pt-BR" dirty="0"/>
          </a:p>
          <a:p>
            <a:r>
              <a:rPr lang="pt-BR" dirty="0" err="1"/>
              <a:t>Racialização</a:t>
            </a:r>
            <a:endParaRPr lang="pt-BR" dirty="0"/>
          </a:p>
          <a:p>
            <a:r>
              <a:rPr lang="pt-BR" dirty="0"/>
              <a:t>Anonimização</a:t>
            </a:r>
          </a:p>
          <a:p>
            <a:r>
              <a:rPr lang="pt-BR" dirty="0"/>
              <a:t>Servomecanismo (</a:t>
            </a:r>
            <a:r>
              <a:rPr lang="pt-BR" b="0" i="0" dirty="0">
                <a:solidFill>
                  <a:srgbClr val="040C28"/>
                </a:solidFill>
                <a:effectLst/>
                <a:latin typeface="Google Sans"/>
              </a:rPr>
              <a:t>Servomecanismos</a:t>
            </a:r>
            <a:r>
              <a:rPr lang="pt-BR" b="0" i="0" dirty="0">
                <a:solidFill>
                  <a:srgbClr val="202124"/>
                </a:solidFill>
                <a:effectLst/>
                <a:latin typeface="Google Sans"/>
              </a:rPr>
              <a:t> são definidos como sistemas de controle destinados a um posicionamento que muda imprevisivelmente a posição de um objeto físico que se quer controlar.)</a:t>
            </a:r>
            <a:endParaRPr lang="pt-BR" dirty="0"/>
          </a:p>
          <a:p>
            <a:endParaRPr lang="pt-BR" dirty="0"/>
          </a:p>
          <a:p>
            <a:r>
              <a:rPr lang="pt-BR" dirty="0"/>
              <a:t>Neste contexto, justifica-se esta visão iliberal da cibernética (sem humanismo nenhum), tendo em vista o inimigo: fascismo / nazismo </a:t>
            </a:r>
          </a:p>
        </p:txBody>
      </p:sp>
    </p:spTree>
    <p:extLst>
      <p:ext uri="{BB962C8B-B14F-4D97-AF65-F5344CB8AC3E}">
        <p14:creationId xmlns:p14="http://schemas.microsoft.com/office/powerpoint/2010/main" val="258582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674A9C-AAF2-4808-92FC-4DBE45E96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00" r="58828" b="37083"/>
          <a:stretch/>
        </p:blipFill>
        <p:spPr>
          <a:xfrm>
            <a:off x="1600200" y="985837"/>
            <a:ext cx="5943600" cy="368796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8FEFD0D-5E47-E8F7-ACEE-A08274A5D8B9}"/>
              </a:ext>
            </a:extLst>
          </p:cNvPr>
          <p:cNvSpPr txBox="1"/>
          <p:nvPr/>
        </p:nvSpPr>
        <p:spPr>
          <a:xfrm>
            <a:off x="1364457" y="5007769"/>
            <a:ext cx="6122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Guerra de espectro total: John </a:t>
            </a:r>
            <a:r>
              <a:rPr lang="pt-BR" sz="1350" dirty="0" err="1"/>
              <a:t>Boyd</a:t>
            </a:r>
            <a:r>
              <a:rPr lang="pt-BR" sz="1350" dirty="0"/>
              <a:t>, a partir da ecologia da mente de </a:t>
            </a:r>
            <a:r>
              <a:rPr lang="pt-BR" sz="1350" dirty="0" err="1"/>
              <a:t>Bateson</a:t>
            </a:r>
            <a:r>
              <a:rPr lang="pt-BR" sz="1350" dirty="0"/>
              <a:t>. “como travar uma guerra sem matar pessoas”: guerra informacional / ciclo de observação / orientação / decisão / ação. Dinâmica de guerra </a:t>
            </a:r>
            <a:r>
              <a:rPr lang="pt-BR" sz="1350" dirty="0" err="1"/>
              <a:t>hibrída</a:t>
            </a:r>
            <a:r>
              <a:rPr lang="pt-BR" sz="1350" dirty="0"/>
              <a:t>, que vem do próprio ambiente cibernético</a:t>
            </a:r>
          </a:p>
        </p:txBody>
      </p:sp>
    </p:spTree>
    <p:extLst>
      <p:ext uri="{BB962C8B-B14F-4D97-AF65-F5344CB8AC3E}">
        <p14:creationId xmlns:p14="http://schemas.microsoft.com/office/powerpoint/2010/main" val="32530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B89D22-E04F-F3CE-EF5D-3A1A931F6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8984" t="15972" r="58984" b="36250"/>
          <a:stretch/>
        </p:blipFill>
        <p:spPr>
          <a:xfrm>
            <a:off x="-3512893" y="1514476"/>
            <a:ext cx="10924094" cy="29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3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DCB023-848C-D03B-D128-AFED77A33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2" r="59844" b="46805"/>
          <a:stretch/>
        </p:blipFill>
        <p:spPr>
          <a:xfrm>
            <a:off x="1355326" y="1593056"/>
            <a:ext cx="6074174" cy="34861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9E224B2-5C17-3D70-E381-A4BD6707CFC2}"/>
              </a:ext>
            </a:extLst>
          </p:cNvPr>
          <p:cNvSpPr txBox="1"/>
          <p:nvPr/>
        </p:nvSpPr>
        <p:spPr>
          <a:xfrm>
            <a:off x="1500187" y="5350669"/>
            <a:ext cx="57864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Modelo topológico / Unidade ecológica dominante: públicos moderados da direita e </a:t>
            </a:r>
            <a:r>
              <a:rPr lang="pt-BR" sz="1350" dirty="0" err="1"/>
              <a:t>tb</a:t>
            </a:r>
            <a:r>
              <a:rPr lang="pt-BR" sz="1350" dirty="0"/>
              <a:t> público “normal” , além dos radicalizados: Atrator da teoria do caos</a:t>
            </a:r>
          </a:p>
        </p:txBody>
      </p:sp>
    </p:spTree>
    <p:extLst>
      <p:ext uri="{BB962C8B-B14F-4D97-AF65-F5344CB8AC3E}">
        <p14:creationId xmlns:p14="http://schemas.microsoft.com/office/powerpoint/2010/main" val="2690670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C3702-C879-AA3E-F8A6-B0AB7E64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cibernético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28829C-67C2-0CA9-D649-69D9CDFB487A}"/>
              </a:ext>
            </a:extLst>
          </p:cNvPr>
          <p:cNvSpPr txBox="1"/>
          <p:nvPr/>
        </p:nvSpPr>
        <p:spPr>
          <a:xfrm>
            <a:off x="6465094" y="2125266"/>
            <a:ext cx="205025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pt-BR" sz="1350" dirty="0">
                <a:solidFill>
                  <a:srgbClr val="444444"/>
                </a:solidFill>
                <a:latin typeface="Open Sans" panose="020B0606030504020204" pitchFamily="34" charset="0"/>
              </a:rPr>
              <a:t>Sincronia dos públicos com polos invertidos; (positivo: avanço; negativo - recuo);</a:t>
            </a:r>
          </a:p>
          <a:p>
            <a:pPr marL="214313" indent="-214313">
              <a:buFontTx/>
              <a:buChar char="-"/>
            </a:pPr>
            <a:endParaRPr lang="pt-BR" sz="1350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214313" indent="-214313">
              <a:buFontTx/>
              <a:buChar char="-"/>
            </a:pPr>
            <a:r>
              <a:rPr lang="pt-BR" sz="1350" dirty="0">
                <a:solidFill>
                  <a:srgbClr val="444444"/>
                </a:solidFill>
                <a:latin typeface="Open Sans" panose="020B0606030504020204" pitchFamily="34" charset="0"/>
              </a:rPr>
              <a:t>- Híbrido </a:t>
            </a:r>
            <a:r>
              <a:rPr lang="pt-BR" sz="1350" dirty="0" err="1">
                <a:solidFill>
                  <a:srgbClr val="444444"/>
                </a:solidFill>
                <a:latin typeface="Open Sans" panose="020B0606030504020204" pitchFamily="34" charset="0"/>
              </a:rPr>
              <a:t>cismogênese</a:t>
            </a:r>
            <a:r>
              <a:rPr lang="pt-BR" sz="1350" dirty="0">
                <a:solidFill>
                  <a:srgbClr val="444444"/>
                </a:solidFill>
                <a:latin typeface="Open Sans" panose="020B0606030504020204" pitchFamily="34" charset="0"/>
              </a:rPr>
              <a:t>-platô</a:t>
            </a:r>
          </a:p>
          <a:p>
            <a:pPr marL="214313" indent="-214313">
              <a:buFontTx/>
              <a:buChar char="-"/>
            </a:pPr>
            <a:r>
              <a:rPr lang="pt-BR" sz="1350" dirty="0">
                <a:solidFill>
                  <a:srgbClr val="444444"/>
                </a:solidFill>
                <a:latin typeface="Open Sans" panose="020B0606030504020204" pitchFamily="34" charset="0"/>
              </a:rPr>
              <a:t>Atrator de </a:t>
            </a:r>
            <a:r>
              <a:rPr lang="pt-BR" sz="1350" dirty="0" err="1">
                <a:solidFill>
                  <a:srgbClr val="444444"/>
                </a:solidFill>
                <a:latin typeface="Open Sans" panose="020B0606030504020204" pitchFamily="34" charset="0"/>
              </a:rPr>
              <a:t>Roessler</a:t>
            </a:r>
            <a:endParaRPr lang="pt-BR" sz="1350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214313" indent="-214313">
              <a:buFontTx/>
              <a:buChar char="-"/>
            </a:pPr>
            <a:endParaRPr lang="pt-BR" sz="1350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214313" indent="-214313">
              <a:buFontTx/>
              <a:buChar char="-"/>
            </a:pPr>
            <a:r>
              <a:rPr lang="pt-BR" sz="1350" dirty="0">
                <a:solidFill>
                  <a:srgbClr val="444444"/>
                </a:solidFill>
                <a:latin typeface="Open Sans" panose="020B0606030504020204" pitchFamily="34" charset="0"/>
              </a:rPr>
              <a:t>- Modelo de negócio dos influenciadores de extrema direita é desfazer o que o publico estrutural diz; função parasitária (Jovem Pan, por exemplo);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1E8E9E4-4D29-E18E-AABB-FC2D3BE9C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73" r="67656" b="51666"/>
          <a:stretch/>
        </p:blipFill>
        <p:spPr>
          <a:xfrm>
            <a:off x="792956" y="2521743"/>
            <a:ext cx="4643438" cy="26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AF50A-C654-1612-74B8-0A1792C8E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B04B0-4799-352D-1E15-0151D595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cibernético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7B3686-F567-71BD-5CA3-9AB5601983FE}"/>
              </a:ext>
            </a:extLst>
          </p:cNvPr>
          <p:cNvSpPr txBox="1"/>
          <p:nvPr/>
        </p:nvSpPr>
        <p:spPr>
          <a:xfrm>
            <a:off x="6465094" y="2125266"/>
            <a:ext cx="20502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- Implantação de reconhecimento bifurcado na democracia;</a:t>
            </a:r>
          </a:p>
          <a:p>
            <a:pPr marL="285750" indent="-285750">
              <a:buFontTx/>
              <a:buChar char="-"/>
            </a:pPr>
            <a:r>
              <a:rPr lang="pt-BR" sz="1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- E o englobamento do contrário (Dumont);</a:t>
            </a:r>
          </a:p>
          <a:p>
            <a:pPr marL="285750" indent="-285750">
              <a:buFontTx/>
              <a:buChar char="-"/>
            </a:pPr>
            <a:r>
              <a:rPr lang="pt-BR" sz="1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- Englobamento do público pelo privado (em uma democracia, é o contrário).</a:t>
            </a:r>
          </a:p>
          <a:p>
            <a:pPr marL="285750" indent="-285750">
              <a:buFontTx/>
              <a:buChar char="-"/>
            </a:pPr>
            <a:r>
              <a:rPr lang="pt-BR" sz="1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- 8/1: patrimônio público não representa nada se o presidente não for o "meu";</a:t>
            </a:r>
          </a:p>
          <a:p>
            <a:pPr marL="285750" indent="-285750">
              <a:buFontTx/>
              <a:buChar char="-"/>
            </a:pPr>
            <a:endParaRPr lang="pt-BR" sz="14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B743192-3A94-43C1-6C2C-54AA199A4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73" r="67656" b="51666"/>
          <a:stretch/>
        </p:blipFill>
        <p:spPr>
          <a:xfrm>
            <a:off x="792956" y="2521743"/>
            <a:ext cx="4643438" cy="26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81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083E8-3486-7089-546C-4120FA88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Metacomunicação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B328F0-E768-9D2E-BB23-6AF4FBDEC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0" i="0" dirty="0">
                <a:solidFill>
                  <a:srgbClr val="040C28"/>
                </a:solidFill>
                <a:effectLst/>
                <a:latin typeface="Google Sans"/>
              </a:rPr>
              <a:t>Metacomunicação</a:t>
            </a:r>
            <a:r>
              <a:rPr lang="pt-BR" b="0" i="0" dirty="0">
                <a:solidFill>
                  <a:srgbClr val="202124"/>
                </a:solidFill>
                <a:effectLst/>
                <a:latin typeface="Google Sans"/>
              </a:rPr>
              <a:t> é a informação sobre a informação. Define a relação entre os seres comunicantes. </a:t>
            </a:r>
          </a:p>
          <a:p>
            <a:r>
              <a:rPr lang="pt-BR" b="0" i="0" dirty="0">
                <a:solidFill>
                  <a:srgbClr val="222222"/>
                </a:solidFill>
                <a:effectLst/>
                <a:latin typeface="Google Sans"/>
              </a:rPr>
              <a:t>Alienação técnica é a base do problema</a:t>
            </a:r>
          </a:p>
          <a:p>
            <a:r>
              <a:rPr lang="pt-BR" b="0" i="0" dirty="0">
                <a:solidFill>
                  <a:srgbClr val="444444"/>
                </a:solidFill>
                <a:effectLst/>
                <a:latin typeface="Google Sans"/>
              </a:rPr>
              <a:t>Literacias - no sentido de como a internet funciona! </a:t>
            </a:r>
          </a:p>
          <a:p>
            <a:r>
              <a:rPr lang="pt-BR" b="0" i="0" dirty="0">
                <a:solidFill>
                  <a:srgbClr val="444444"/>
                </a:solidFill>
                <a:effectLst/>
                <a:latin typeface="Google Sans"/>
              </a:rPr>
              <a:t>Duplo vínculo: a vítima está numa relação de submissão em relação controle da metacomunicação; </a:t>
            </a:r>
          </a:p>
          <a:p>
            <a:r>
              <a:rPr lang="pt-BR" b="0" i="0" dirty="0">
                <a:solidFill>
                  <a:srgbClr val="444444"/>
                </a:solidFill>
                <a:effectLst/>
                <a:latin typeface="Google Sans"/>
              </a:rPr>
              <a:t>Não saber sobre como funciona o processo de influência é proposital - ação subliminar no cérebro reptiliano; </a:t>
            </a:r>
          </a:p>
          <a:p>
            <a:r>
              <a:rPr lang="pt-BR" b="0" i="0" dirty="0">
                <a:solidFill>
                  <a:srgbClr val="444444"/>
                </a:solidFill>
                <a:effectLst/>
                <a:latin typeface="Google Sans"/>
              </a:rPr>
              <a:t>Elemento de guerra </a:t>
            </a:r>
            <a:r>
              <a:rPr lang="pt-BR" b="0" i="0" dirty="0" err="1">
                <a:solidFill>
                  <a:srgbClr val="444444"/>
                </a:solidFill>
                <a:effectLst/>
                <a:latin typeface="Google Sans"/>
              </a:rPr>
              <a:t>hibrída</a:t>
            </a:r>
            <a:r>
              <a:rPr lang="pt-BR" b="0" i="0" dirty="0">
                <a:solidFill>
                  <a:srgbClr val="444444"/>
                </a:solidFill>
                <a:effectLst/>
                <a:latin typeface="Google Sans"/>
              </a:rPr>
              <a:t>; intervir no ciclo cognitivo do cidadão (John </a:t>
            </a:r>
            <a:r>
              <a:rPr lang="pt-BR" b="0" i="0" dirty="0" err="1">
                <a:solidFill>
                  <a:srgbClr val="444444"/>
                </a:solidFill>
                <a:effectLst/>
                <a:latin typeface="Google Sans"/>
              </a:rPr>
              <a:t>Boyd</a:t>
            </a:r>
            <a:r>
              <a:rPr lang="pt-BR" b="0" i="0" dirty="0">
                <a:solidFill>
                  <a:srgbClr val="444444"/>
                </a:solidFill>
                <a:effectLst/>
                <a:latin typeface="Google Sans"/>
              </a:rPr>
              <a:t>)</a:t>
            </a:r>
            <a:endParaRPr lang="pt-BR" dirty="0"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410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Teoria Hipodérmica:</a:t>
            </a:r>
          </a:p>
          <a:p>
            <a:r>
              <a:rPr lang="pt-BR" dirty="0"/>
              <a:t>Ancorados nas teorias de </a:t>
            </a:r>
            <a:r>
              <a:rPr lang="pt-BR" b="1" dirty="0"/>
              <a:t>sociedade de massa </a:t>
            </a:r>
            <a:r>
              <a:rPr lang="pt-BR" dirty="0"/>
              <a:t>(Le Bon e Ortega y </a:t>
            </a:r>
            <a:r>
              <a:rPr lang="pt-BR" dirty="0" err="1"/>
              <a:t>Gasset</a:t>
            </a:r>
            <a:r>
              <a:rPr lang="pt-BR" dirty="0"/>
              <a:t>)</a:t>
            </a:r>
          </a:p>
          <a:p>
            <a:r>
              <a:rPr lang="pt-BR" b="1" dirty="0"/>
              <a:t>Teorias Behavioristas</a:t>
            </a:r>
            <a:r>
              <a:rPr lang="pt-BR" dirty="0"/>
              <a:t>; reação humana é reposta a estímulos externos: Pavlov e Skinner</a:t>
            </a:r>
          </a:p>
          <a:p>
            <a:r>
              <a:rPr lang="pt-BR" dirty="0" err="1"/>
              <a:t>Hipo</a:t>
            </a:r>
            <a:r>
              <a:rPr lang="pt-BR" dirty="0"/>
              <a:t> = baixo; redução; derme = pele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4169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Modelo comunicativo: um processo iniciado nos meios de comunicação atinge os indivíduos provocando determinados efeitos.</a:t>
            </a:r>
          </a:p>
          <a:p>
            <a:r>
              <a:rPr lang="pt-BR" dirty="0"/>
              <a:t>P. 126 do texto 1: “Os indivíduos são vistos como seres indiferenciados e totalmente passivos, expostos aos estímulos vindo dos meios”.</a:t>
            </a:r>
          </a:p>
          <a:p>
            <a:r>
              <a:rPr lang="pt-BR" dirty="0"/>
              <a:t>Quantidade de </a:t>
            </a:r>
            <a:r>
              <a:rPr lang="pt-BR" dirty="0" err="1"/>
              <a:t>msgs</a:t>
            </a:r>
            <a:r>
              <a:rPr lang="pt-BR" dirty="0"/>
              <a:t> de violência nos meios </a:t>
            </a:r>
            <a:r>
              <a:rPr lang="pt-BR" dirty="0">
                <a:sym typeface="Wingdings" panose="05000000000000000000" pitchFamily="2" charset="2"/>
              </a:rPr>
              <a:t> atitude violentas por parte do público, especialmente do público jovem.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107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Contexto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Pós 2 Grandes Guerras Mundiais;</a:t>
            </a:r>
          </a:p>
          <a:p>
            <a:r>
              <a:rPr lang="pt-BR" dirty="0"/>
              <a:t>Popularização dos meios de comunicação de massa  final do século XIX / XX: rádio e imprensa;</a:t>
            </a:r>
          </a:p>
          <a:p>
            <a:r>
              <a:rPr lang="pt-BR" dirty="0"/>
              <a:t>Ascensão do nazismo e fascismos coincidem com a ascensão do cinema e a propaganda nos meios de comunicação de massa.</a:t>
            </a:r>
          </a:p>
        </p:txBody>
      </p:sp>
    </p:spTree>
    <p:extLst>
      <p:ext uri="{BB962C8B-B14F-4D97-AF65-F5344CB8AC3E}">
        <p14:creationId xmlns:p14="http://schemas.microsoft.com/office/powerpoint/2010/main" val="1953630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Já ouviram esta tese?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4824536" cy="361840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868144" y="285293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Game em 1ª pessoa</a:t>
            </a:r>
          </a:p>
          <a:p>
            <a:r>
              <a:rPr lang="pt-BR" sz="3200" b="1" dirty="0"/>
              <a:t>DOOM</a:t>
            </a:r>
          </a:p>
        </p:txBody>
      </p:sp>
    </p:spTree>
    <p:extLst>
      <p:ext uri="{BB962C8B-B14F-4D97-AF65-F5344CB8AC3E}">
        <p14:creationId xmlns:p14="http://schemas.microsoft.com/office/powerpoint/2010/main" val="405864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Estas pesquisas muitas vezes eram financiadas por empresas.</a:t>
            </a:r>
          </a:p>
          <a:p>
            <a:r>
              <a:rPr lang="pt-BR" dirty="0"/>
              <a:t>Para superar este modelo, investigações empírico-experimentais: “abordagem de persuasão”.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060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Carl </a:t>
            </a:r>
            <a:r>
              <a:rPr lang="pt-BR" dirty="0" err="1"/>
              <a:t>Hovland</a:t>
            </a:r>
            <a:r>
              <a:rPr lang="pt-BR" dirty="0"/>
              <a:t>  (principal representante)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“Ao se debruçarem sobre os fenômenos psicológicos individuais que constituem a relação comunicativa, os estudiosos desta corrente perceberam que, entre a ação dos meios e os efeitos, atuava uma série de processos psicológicos, tais como o interesse em obter determinada informação, a preferência por determinado tipo de meio, a predisposição a determinados assuntos, as diferentes capacidades de memorização.”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1778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modelo teórico é semelhante, mas o quadro analítico é mais complexo.</a:t>
            </a:r>
          </a:p>
          <a:p>
            <a:r>
              <a:rPr lang="pt-BR" dirty="0"/>
              <a:t>“Ainda dentro dessa corrente, um segundo campo de estudos procurou estabelecer fatores para garantir uma organização ótima das mensagens, de forma à atender às finalidades persuasivas.” (p. 127)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854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r="23218"/>
          <a:stretch/>
        </p:blipFill>
        <p:spPr>
          <a:xfrm>
            <a:off x="179512" y="594066"/>
            <a:ext cx="3920837" cy="564324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83968" y="260648"/>
            <a:ext cx="439248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Dale</a:t>
            </a:r>
            <a:r>
              <a:rPr lang="pt-BR" dirty="0"/>
              <a:t> Carnegie cedo percebeu que o êxito tem pouco a ver com conhecimentos profissionais. O mundo pertence a quem consegue expressar as suas ideias, assumir a liderança e entusiasmar os outros. Com base nesta crença, construiu um formidável império na área da formação, hoje presente em 80 países. </a:t>
            </a:r>
            <a:r>
              <a:rPr lang="pt-BR" b="1" dirty="0"/>
              <a:t>Como Fazer Amigos e Influenciar Pessoas é o mais bem sucedido livro da história da literatura motivacional. Publicado em 1937, tornou-se num imediato </a:t>
            </a:r>
            <a:r>
              <a:rPr lang="pt-BR" b="1" dirty="0" err="1"/>
              <a:t>bestseller</a:t>
            </a:r>
            <a:r>
              <a:rPr lang="pt-BR" b="1" dirty="0"/>
              <a:t>, esgotou sucessivas edições, foi traduzido em 47 línguas, e ainda hoje vende centenas de milhares de exemplares</a:t>
            </a:r>
            <a:r>
              <a:rPr lang="pt-BR" dirty="0"/>
              <a:t>. O autor sabia que a chave do êxito nas </a:t>
            </a:r>
            <a:r>
              <a:rPr lang="pt-BR" dirty="0" err="1"/>
              <a:t>actividades</a:t>
            </a:r>
            <a:r>
              <a:rPr lang="pt-BR" dirty="0"/>
              <a:t> profissionais era o relacionamento pessoal. Com base na sua experiência aperfeiçoou este eficaz método para o sucesso, ainda hoje </a:t>
            </a:r>
            <a:r>
              <a:rPr lang="pt-BR" dirty="0" err="1"/>
              <a:t>actual</a:t>
            </a:r>
            <a:r>
              <a:rPr lang="pt-BR" dirty="0"/>
              <a:t>, que começa com as três técnicas fundamentais para lidar com as pessoas, e logo a seguir propõe seis formas de fazer com que os outros gostem de nós, doze maneiras para convencer e nove para liderar.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6237312"/>
            <a:ext cx="39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Companhia editora nacional 1950</a:t>
            </a:r>
          </a:p>
        </p:txBody>
      </p:sp>
    </p:spTree>
    <p:extLst>
      <p:ext uri="{BB962C8B-B14F-4D97-AF65-F5344CB8AC3E}">
        <p14:creationId xmlns:p14="http://schemas.microsoft.com/office/powerpoint/2010/main" val="2016139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“Teoria dos efeitos limitados”:</a:t>
            </a:r>
          </a:p>
          <a:p>
            <a:r>
              <a:rPr lang="pt-BR" dirty="0"/>
              <a:t>Abordagens psicológicas e sociológicas;</a:t>
            </a:r>
          </a:p>
          <a:p>
            <a:r>
              <a:rPr lang="pt-BR" dirty="0"/>
              <a:t>1) Kurt Lewin: “(...) interessado nas relações dos indivíduos dentro de grupos e seus processos de decisão, nos efeitos das pressões, normas e atribuições do grupo no comportamento e atitude de seus membros”.</a:t>
            </a:r>
          </a:p>
          <a:p>
            <a:r>
              <a:rPr lang="pt-BR" dirty="0"/>
              <a:t>Discípulo Leon </a:t>
            </a:r>
            <a:r>
              <a:rPr lang="pt-BR" dirty="0" err="1"/>
              <a:t>Festinger</a:t>
            </a:r>
            <a:r>
              <a:rPr lang="pt-BR" dirty="0"/>
              <a:t>: Teoria da dissonância cognitiva: modos de perceber. 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29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2) Paul </a:t>
            </a:r>
            <a:r>
              <a:rPr lang="pt-BR" dirty="0" err="1"/>
              <a:t>Lazarsfeld</a:t>
            </a:r>
            <a:r>
              <a:rPr lang="pt-BR" dirty="0"/>
              <a:t>: reações imediatas dos conteúdos da comunicação de massa (Ibope / Métricas).</a:t>
            </a:r>
          </a:p>
          <a:p>
            <a:r>
              <a:rPr lang="pt-BR" dirty="0"/>
              <a:t>Estudos sobre a composição diferenciada dos públicos e seus modelos de consumo da comunicação de massa. Livros importantes: </a:t>
            </a:r>
            <a:r>
              <a:rPr lang="pt-BR" i="1" dirty="0"/>
              <a:t>The </a:t>
            </a:r>
            <a:r>
              <a:rPr lang="pt-BR" i="1" dirty="0" err="1"/>
              <a:t>People´s</a:t>
            </a:r>
            <a:r>
              <a:rPr lang="pt-BR" i="1" dirty="0"/>
              <a:t> </a:t>
            </a:r>
            <a:r>
              <a:rPr lang="pt-BR" i="1" dirty="0" err="1"/>
              <a:t>Choice</a:t>
            </a:r>
            <a:r>
              <a:rPr lang="pt-BR" dirty="0"/>
              <a:t> (1944); </a:t>
            </a:r>
            <a:r>
              <a:rPr lang="pt-BR" i="1" dirty="0" err="1"/>
              <a:t>Personal</a:t>
            </a:r>
            <a:r>
              <a:rPr lang="pt-BR" i="1" dirty="0"/>
              <a:t> </a:t>
            </a:r>
            <a:r>
              <a:rPr lang="pt-BR" i="1" dirty="0" err="1"/>
              <a:t>Influence</a:t>
            </a:r>
            <a:r>
              <a:rPr lang="pt-BR" i="1" dirty="0"/>
              <a:t>: The </a:t>
            </a:r>
            <a:r>
              <a:rPr lang="pt-BR" i="1" dirty="0" err="1"/>
              <a:t>Part</a:t>
            </a:r>
            <a:r>
              <a:rPr lang="pt-BR" i="1" dirty="0"/>
              <a:t> </a:t>
            </a:r>
            <a:r>
              <a:rPr lang="pt-BR" i="1" dirty="0" err="1"/>
              <a:t>Played</a:t>
            </a:r>
            <a:r>
              <a:rPr lang="pt-BR" i="1" dirty="0"/>
              <a:t> </a:t>
            </a:r>
            <a:r>
              <a:rPr lang="pt-BR" i="1" dirty="0" err="1"/>
              <a:t>by</a:t>
            </a:r>
            <a:r>
              <a:rPr lang="pt-BR" i="1" dirty="0"/>
              <a:t> </a:t>
            </a:r>
            <a:r>
              <a:rPr lang="pt-BR" i="1" dirty="0" err="1"/>
              <a:t>people</a:t>
            </a:r>
            <a:r>
              <a:rPr lang="pt-BR" i="1" dirty="0"/>
              <a:t> in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flow</a:t>
            </a:r>
            <a:r>
              <a:rPr lang="pt-BR" i="1" dirty="0"/>
              <a:t> os </a:t>
            </a:r>
            <a:r>
              <a:rPr lang="pt-BR" i="1" dirty="0" err="1"/>
              <a:t>mass</a:t>
            </a:r>
            <a:r>
              <a:rPr lang="pt-BR" i="1" dirty="0"/>
              <a:t> communication</a:t>
            </a:r>
            <a:r>
              <a:rPr lang="pt-BR" dirty="0"/>
              <a:t> (55).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7922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Descoberta dos “líderes de opinião”: indivíduo que influencia outros na tomada de decisão; modelo “</a:t>
            </a:r>
            <a:r>
              <a:rPr lang="pt-BR" i="1" dirty="0" err="1"/>
              <a:t>two-step</a:t>
            </a:r>
            <a:r>
              <a:rPr lang="pt-BR" i="1" dirty="0"/>
              <a:t> </a:t>
            </a:r>
            <a:r>
              <a:rPr lang="pt-BR" i="1" dirty="0" err="1"/>
              <a:t>flow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communication</a:t>
            </a:r>
            <a:r>
              <a:rPr lang="pt-BR" dirty="0"/>
              <a:t>” – comunicação como um processo que se dá em um fluxo de 2 níveis: dos meios aos líderes e dos líderes aos demais. (p. 128).</a:t>
            </a:r>
          </a:p>
          <a:p>
            <a:r>
              <a:rPr lang="pt-BR" dirty="0"/>
              <a:t>Inclusão dos contextos sociais em que vivem os indivíduos.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682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Variação: “enfoque fenomênico”. </a:t>
            </a:r>
            <a:r>
              <a:rPr lang="pt-BR" dirty="0" err="1"/>
              <a:t>Klapper</a:t>
            </a:r>
            <a:r>
              <a:rPr lang="pt-BR" dirty="0"/>
              <a:t>, aluno de </a:t>
            </a:r>
            <a:r>
              <a:rPr lang="pt-BR" dirty="0" err="1"/>
              <a:t>Lazarsfeld</a:t>
            </a:r>
            <a:r>
              <a:rPr lang="pt-BR" dirty="0"/>
              <a:t>: incorporação de cada vez mais componentes “</a:t>
            </a:r>
            <a:r>
              <a:rPr lang="pt-BR" dirty="0" err="1"/>
              <a:t>extramedia</a:t>
            </a:r>
            <a:r>
              <a:rPr lang="pt-BR" dirty="0"/>
              <a:t>” nos estudos.</a:t>
            </a:r>
          </a:p>
          <a:p>
            <a:r>
              <a:rPr lang="pt-BR" dirty="0"/>
              <a:t>Esta corrente vai dialogar mais com as outras relegadas à “marginalidade”: </a:t>
            </a:r>
            <a:r>
              <a:rPr lang="pt-BR" dirty="0" err="1"/>
              <a:t>Interacionismo</a:t>
            </a:r>
            <a:r>
              <a:rPr lang="pt-BR" dirty="0"/>
              <a:t> simbólico, Semiótica, </a:t>
            </a:r>
            <a:r>
              <a:rPr lang="pt-BR" dirty="0" err="1"/>
              <a:t>Palo</a:t>
            </a:r>
            <a:r>
              <a:rPr lang="pt-BR" dirty="0"/>
              <a:t> Alto; Europa: Corrente </a:t>
            </a:r>
            <a:r>
              <a:rPr lang="pt-BR" dirty="0" err="1"/>
              <a:t>cultorológica</a:t>
            </a:r>
            <a:r>
              <a:rPr lang="pt-BR" dirty="0"/>
              <a:t> francesa, Semiologia, Cultural </a:t>
            </a:r>
            <a:r>
              <a:rPr lang="pt-BR" dirty="0" err="1"/>
              <a:t>Studies</a:t>
            </a:r>
            <a:r>
              <a:rPr lang="pt-BR" dirty="0"/>
              <a:t> de Birmingham.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7390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Katz, </a:t>
            </a:r>
            <a:r>
              <a:rPr lang="pt-BR" dirty="0" err="1"/>
              <a:t>Blumler</a:t>
            </a:r>
            <a:r>
              <a:rPr lang="pt-BR" dirty="0"/>
              <a:t> e Elliott (70): o eixo se desloca da pergunta “o que os meios fazem com as pessoas” para pensar no uso que as pessoas fazem dos meios. </a:t>
            </a:r>
          </a:p>
          <a:p>
            <a:r>
              <a:rPr lang="pt-BR" dirty="0"/>
              <a:t>Surge a ideia da “leitura negociada”.</a:t>
            </a:r>
          </a:p>
          <a:p>
            <a:r>
              <a:rPr lang="pt-BR" dirty="0"/>
              <a:t>Outra abordagem: </a:t>
            </a:r>
            <a:r>
              <a:rPr lang="pt-BR" i="1" dirty="0"/>
              <a:t>Agenda Setting</a:t>
            </a:r>
            <a:r>
              <a:rPr lang="pt-BR" dirty="0"/>
              <a:t>, “Teoria dos efeitos a longo prazo. 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089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" y="255208"/>
            <a:ext cx="7704991" cy="53340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27449" y="5877272"/>
            <a:ext cx="770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</a:t>
            </a:r>
            <a:r>
              <a:rPr lang="pt-BR" dirty="0">
                <a:hlinkClick r:id="rId3"/>
              </a:rPr>
              <a:t> http://www.ead.ufrpe.br/acervo-digital-eadtec/node/665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8721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ação dos meios não age pela formação de opinião, mas como alteradores da estrutura cognitiva das pessoas.</a:t>
            </a:r>
          </a:p>
          <a:p>
            <a:r>
              <a:rPr lang="pt-BR" dirty="0"/>
              <a:t>“É o modo de cada indivíduo conhecer o mundo que é modificado a partir da ação dos meios de comunicação de massa – ação esta que passa a ser compreendida como um “agendamento”, a colocação de temas e assuntos na sociedade”. (p. 129) 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7217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AA3D2E-1E7E-BB2C-A8AC-001AAA5CE7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40"/>
            <a:ext cx="2863077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75D2A31-F7E8-C39F-9F65-E71EAD6479C6}"/>
              </a:ext>
            </a:extLst>
          </p:cNvPr>
          <p:cNvSpPr txBox="1"/>
          <p:nvPr/>
        </p:nvSpPr>
        <p:spPr>
          <a:xfrm>
            <a:off x="3131840" y="469901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Cambridge </a:t>
            </a:r>
            <a:r>
              <a:rPr lang="pt-BR" b="1" dirty="0" err="1"/>
              <a:t>Analytica</a:t>
            </a:r>
            <a:r>
              <a:rPr lang="pt-BR" b="1" dirty="0"/>
              <a:t> se declara culpada em caso de uso de dados do Facebook</a:t>
            </a:r>
          </a:p>
          <a:p>
            <a:r>
              <a:rPr lang="pt-BR" dirty="0"/>
              <a:t>Fonte: </a:t>
            </a:r>
            <a:r>
              <a:rPr lang="pt-BR" dirty="0">
                <a:hlinkClick r:id="rId3"/>
              </a:rPr>
              <a:t>https://g1.globo.com/economia/tecnologia/noticia/2019/01/09/cambridge-analytica-se-declara-culpada-por-uso-de-dados-do-facebook.ghtml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1472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Características das 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1) Orientação </a:t>
            </a:r>
            <a:r>
              <a:rPr lang="pt-BR" dirty="0" err="1"/>
              <a:t>empiricista</a:t>
            </a:r>
            <a:r>
              <a:rPr lang="pt-BR" dirty="0"/>
              <a:t> dos estudos; pesquisa quantitativa;</a:t>
            </a:r>
          </a:p>
          <a:p>
            <a:r>
              <a:rPr lang="pt-BR" dirty="0"/>
              <a:t>2) Orientação pragmática, mais política do que científica. Demandas instrumentais do Estado, Forças Armadas, grandes monopólios dos meios de comunicação.</a:t>
            </a:r>
          </a:p>
          <a:p>
            <a:r>
              <a:rPr lang="pt-BR" dirty="0"/>
              <a:t>3) Objeto de estudo prioritariamente para a comunicação midiática.</a:t>
            </a:r>
          </a:p>
          <a:p>
            <a:r>
              <a:rPr lang="pt-BR" dirty="0"/>
              <a:t>4) Modelo comunicativo que fundamenta todos os estudos. 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642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estrutura e a função da comunicação na sociedade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Lasswell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5881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Descrição do ato comunicacional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   Quem                  - análise de controle</a:t>
            </a:r>
            <a:br>
              <a:rPr lang="pt-BR" dirty="0"/>
            </a:br>
            <a:r>
              <a:rPr lang="pt-BR" dirty="0"/>
              <a:t>	Diz o quê      - análise de conteúdo</a:t>
            </a:r>
          </a:p>
          <a:p>
            <a:pPr marL="0" indent="0">
              <a:buNone/>
            </a:pPr>
            <a:r>
              <a:rPr lang="pt-BR" dirty="0"/>
              <a:t>Em que canal         - análise dos meios</a:t>
            </a:r>
          </a:p>
          <a:p>
            <a:pPr marL="0" indent="0">
              <a:buNone/>
            </a:pPr>
            <a:r>
              <a:rPr lang="pt-BR" dirty="0"/>
              <a:t>Para quem              - análise de audiência</a:t>
            </a:r>
          </a:p>
          <a:p>
            <a:pPr marL="0" indent="0">
              <a:buNone/>
            </a:pPr>
            <a:r>
              <a:rPr lang="pt-BR" dirty="0"/>
              <a:t>Com que efeito?    - análise de efeitos</a:t>
            </a:r>
          </a:p>
        </p:txBody>
      </p:sp>
    </p:spTree>
    <p:extLst>
      <p:ext uri="{BB962C8B-B14F-4D97-AF65-F5344CB8AC3E}">
        <p14:creationId xmlns:p14="http://schemas.microsoft.com/office/powerpoint/2010/main" val="20384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Processo de atenção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Processo de atenção mundial:</a:t>
            </a:r>
          </a:p>
          <a:p>
            <a:r>
              <a:rPr lang="pt-BR" dirty="0"/>
              <a:t>Estruturas de atenção</a:t>
            </a:r>
          </a:p>
          <a:p>
            <a:r>
              <a:rPr lang="pt-BR" dirty="0"/>
              <a:t>“Editores, jornalistas e oradores vinculam-se à reação interna. Educadores, família, escola, transmitem a herança social.” (p. 108).</a:t>
            </a:r>
          </a:p>
          <a:p>
            <a:r>
              <a:rPr lang="pt-BR" dirty="0"/>
              <a:t>Sistemas automáticos de reação (corporal): o mesmo aconteceria a </a:t>
            </a:r>
            <a:r>
              <a:rPr lang="pt-BR" dirty="0" err="1"/>
              <a:t>msgs</a:t>
            </a:r>
            <a:r>
              <a:rPr lang="pt-BR" dirty="0"/>
              <a:t> enviadas pelo Estado; nas famílias, vizinhanças, </a:t>
            </a:r>
            <a:r>
              <a:rPr lang="pt-BR" dirty="0" err="1"/>
              <a:t>etc</a:t>
            </a:r>
            <a:r>
              <a:rPr lang="pt-BR" dirty="0"/>
              <a:t>; e que a maior parte do processo educacional é conduzido da mesma forma. :-O – p. 109</a:t>
            </a:r>
          </a:p>
        </p:txBody>
      </p:sp>
    </p:spTree>
    <p:extLst>
      <p:ext uri="{BB962C8B-B14F-4D97-AF65-F5344CB8AC3E}">
        <p14:creationId xmlns:p14="http://schemas.microsoft.com/office/powerpoint/2010/main" val="1719438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Necessidades e Valores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Pesquisa a partir da dados e valores fornecidos pela linguagem e outros atos de comunicação: “categorias de relações que são objetos de satisfação reconhecidos”.</a:t>
            </a:r>
          </a:p>
          <a:p>
            <a:r>
              <a:rPr lang="pt-BR" dirty="0"/>
              <a:t>“É possível estabelecer uma lista de valores (grupo, indivíduo) presentes em qualquer grupo selecionado pelo estudo”. P. 111</a:t>
            </a:r>
          </a:p>
          <a:p>
            <a:r>
              <a:rPr lang="pt-BR" dirty="0"/>
              <a:t>“(...) A ideologia é comunicada à geração ascendente por meio de agências especializadas, como o lar a escola”.</a:t>
            </a:r>
          </a:p>
        </p:txBody>
      </p:sp>
    </p:spTree>
    <p:extLst>
      <p:ext uri="{BB962C8B-B14F-4D97-AF65-F5344CB8AC3E}">
        <p14:creationId xmlns:p14="http://schemas.microsoft.com/office/powerpoint/2010/main" val="1356343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Conflito social e comunicação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Elemento no poder se apoia na comunicação como um meio para preservá-lo.</a:t>
            </a:r>
          </a:p>
          <a:p>
            <a:r>
              <a:rPr lang="pt-BR" dirty="0"/>
              <a:t>Função da comunicação: informar o que a “outra parte</a:t>
            </a:r>
            <a:r>
              <a:rPr lang="pt-BR"/>
              <a:t>”  faz e sobre </a:t>
            </a:r>
            <a:r>
              <a:rPr lang="pt-BR" dirty="0"/>
              <a:t>o seu poder;</a:t>
            </a:r>
          </a:p>
          <a:p>
            <a:r>
              <a:rPr lang="pt-BR" dirty="0"/>
              <a:t>Anonimato (espionagem);</a:t>
            </a:r>
          </a:p>
          <a:p>
            <a:r>
              <a:rPr lang="pt-BR" dirty="0" err="1"/>
              <a:t>Wikileaks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4682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Comunicação eficiente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comunicação é eficiente quando os julgamentos racionais são facilitados (princípio da razão argumentativa, de Habermas).</a:t>
            </a:r>
          </a:p>
          <a:p>
            <a:r>
              <a:rPr lang="pt-BR" dirty="0"/>
              <a:t>“Um julgamento racional implementa objetivos vinculados a valores.” (p. 113)</a:t>
            </a:r>
          </a:p>
          <a:p>
            <a:r>
              <a:rPr lang="pt-BR" dirty="0"/>
              <a:t> </a:t>
            </a:r>
            <a:r>
              <a:rPr lang="pt-BR" dirty="0" err="1"/>
              <a:t>Kerckhove</a:t>
            </a:r>
            <a:r>
              <a:rPr lang="pt-BR" dirty="0"/>
              <a:t>: “O impacto social da Internet como um sistema límbico ”. </a:t>
            </a:r>
            <a:r>
              <a:rPr lang="pt-BR" b="1" dirty="0" err="1"/>
              <a:t>MATRIZes</a:t>
            </a:r>
            <a:r>
              <a:rPr lang="pt-BR" dirty="0"/>
              <a:t>. V. 9 - Nº 1 jan./jun. 2015 S</a:t>
            </a:r>
          </a:p>
        </p:txBody>
      </p:sp>
    </p:spTree>
    <p:extLst>
      <p:ext uri="{BB962C8B-B14F-4D97-AF65-F5344CB8AC3E}">
        <p14:creationId xmlns:p14="http://schemas.microsoft.com/office/powerpoint/2010/main" val="2746725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Comunicação eficiente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Jornalismo e a interpretação sensacionalista que reduz crises políticas à conflito “intenso e irônico”. (p. 113).</a:t>
            </a:r>
          </a:p>
          <a:p>
            <a:r>
              <a:rPr lang="pt-BR" dirty="0"/>
              <a:t>Transmissão de valores de poder, riqueza e respeito para a comunidade como um todo (p. 114).</a:t>
            </a:r>
          </a:p>
        </p:txBody>
      </p:sp>
    </p:spTree>
    <p:extLst>
      <p:ext uri="{BB962C8B-B14F-4D97-AF65-F5344CB8AC3E}">
        <p14:creationId xmlns:p14="http://schemas.microsoft.com/office/powerpoint/2010/main" val="97522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99A797-2FDE-ADC6-4F4B-899CF3611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7095626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289927F-C668-0A40-0247-B813B1697326}"/>
              </a:ext>
            </a:extLst>
          </p:cNvPr>
          <p:cNvSpPr txBox="1"/>
          <p:nvPr/>
        </p:nvSpPr>
        <p:spPr>
          <a:xfrm>
            <a:off x="7308304" y="4293096"/>
            <a:ext cx="1835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Portal </a:t>
            </a:r>
            <a:r>
              <a:rPr lang="pt-BR" dirty="0" err="1"/>
              <a:t>Share</a:t>
            </a:r>
            <a:endParaRPr lang="pt-BR" dirty="0"/>
          </a:p>
          <a:p>
            <a:r>
              <a:rPr lang="pt-BR" dirty="0"/>
              <a:t>Link</a:t>
            </a:r>
          </a:p>
          <a:p>
            <a:r>
              <a:rPr lang="pt-BR" dirty="0">
                <a:hlinkClick r:id="rId3"/>
              </a:rPr>
              <a:t>https://portal.tudodeshare.com.br/marketing-digital/chatgpt-e-a-nova-guerra-fria/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1436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Pesquisa em Comunicação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“Cada agente é um vértice de fatores de ambiente de predisposição. Quem quer que esteja desempenhando uma função de articulação (relay) está apto a ser examinado do ponto de vista das ‘entradas’ e ‘saídas’ (input/output).”</a:t>
            </a:r>
          </a:p>
          <a:p>
            <a:r>
              <a:rPr lang="pt-BR" dirty="0"/>
              <a:t>Relay</a:t>
            </a:r>
            <a:r>
              <a:rPr lang="pt-BR"/>
              <a:t>: retransmissão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6825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Público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Agregados de atenção e públicos; (p. 115)</a:t>
            </a:r>
          </a:p>
          <a:p>
            <a:r>
              <a:rPr lang="pt-BR" dirty="0"/>
              <a:t>Grupos de sentimento e públicos:</a:t>
            </a:r>
          </a:p>
          <a:p>
            <a:r>
              <a:rPr lang="pt-BR" dirty="0"/>
              <a:t>“Durante uma guerra ou crise bélica, por exemplo, os habitantes de uma região são inexoravelmente levados a impor certas orientações da vida pública a outros. Dado que o resultado do conflito depende da violência, e não do debate, não há um público sob tais condições. O que há é uma rede de grupos de sentimento, que atuam como multidões e, portanto, não toleram dissenção.” (p. 166)</a:t>
            </a:r>
          </a:p>
        </p:txBody>
      </p:sp>
    </p:spTree>
    <p:extLst>
      <p:ext uri="{BB962C8B-B14F-4D97-AF65-F5344CB8AC3E}">
        <p14:creationId xmlns:p14="http://schemas.microsoft.com/office/powerpoint/2010/main" val="883440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Público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“Produção de públicos calculáveis”: </a:t>
            </a:r>
            <a:r>
              <a:rPr lang="pt-BR" dirty="0" err="1"/>
              <a:t>Gillispie</a:t>
            </a:r>
            <a:r>
              <a:rPr lang="pt-BR" dirty="0"/>
              <a:t>, “The </a:t>
            </a:r>
            <a:r>
              <a:rPr lang="pt-BR" dirty="0" err="1"/>
              <a:t>relevance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algorithm</a:t>
            </a:r>
            <a:r>
              <a:rPr lang="pt-BR" dirty="0"/>
              <a:t>”.</a:t>
            </a:r>
          </a:p>
          <a:p>
            <a:r>
              <a:rPr lang="pt-BR" dirty="0"/>
              <a:t>“Diz-se, com </a:t>
            </a:r>
            <a:r>
              <a:rPr lang="pt-BR" dirty="0" err="1"/>
              <a:t>frequencia</a:t>
            </a:r>
            <a:r>
              <a:rPr lang="pt-BR" dirty="0"/>
              <a:t>, na teoria democrática, que a opinião pública racional depende do esclarecimento.” p. 116</a:t>
            </a:r>
          </a:p>
          <a:p>
            <a:r>
              <a:rPr lang="pt-BR" dirty="0"/>
              <a:t>“Um objetivo viável para a sociedade democrática é o esclarecimento equivalente entre o </a:t>
            </a:r>
            <a:r>
              <a:rPr lang="pt-BR" b="1" dirty="0"/>
              <a:t>perito, o líder e o leigo</a:t>
            </a:r>
            <a:r>
              <a:rPr lang="pt-BR" dirty="0"/>
              <a:t>”. P. 117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5260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processo de comunicação na sociedade desempenha três funções:</a:t>
            </a:r>
          </a:p>
          <a:p>
            <a:r>
              <a:rPr lang="pt-BR" dirty="0"/>
              <a:t>A) Vigilância sobre o meio ambiente;</a:t>
            </a:r>
          </a:p>
          <a:p>
            <a:r>
              <a:rPr lang="pt-BR" dirty="0"/>
              <a:t>B) Correlação dos componentes da sociedade;</a:t>
            </a:r>
          </a:p>
          <a:p>
            <a:r>
              <a:rPr lang="pt-BR" dirty="0"/>
              <a:t>C) Transmissão de </a:t>
            </a:r>
            <a:r>
              <a:rPr lang="pt-BR"/>
              <a:t>herança social.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997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Início do século XX:</a:t>
            </a:r>
          </a:p>
          <a:p>
            <a:r>
              <a:rPr lang="pt-BR" dirty="0" err="1"/>
              <a:t>Peirce</a:t>
            </a:r>
            <a:r>
              <a:rPr lang="pt-BR" dirty="0"/>
              <a:t> – Semiótica</a:t>
            </a:r>
          </a:p>
          <a:p>
            <a:r>
              <a:rPr lang="pt-BR" dirty="0"/>
              <a:t>H. </a:t>
            </a:r>
            <a:r>
              <a:rPr lang="pt-BR" dirty="0" err="1"/>
              <a:t>Blumer</a:t>
            </a:r>
            <a:r>
              <a:rPr lang="pt-BR" dirty="0"/>
              <a:t>, M. </a:t>
            </a:r>
            <a:r>
              <a:rPr lang="pt-BR" dirty="0" err="1"/>
              <a:t>Mead</a:t>
            </a:r>
            <a:r>
              <a:rPr lang="pt-BR" dirty="0"/>
              <a:t>: Escola de Chicago e o “</a:t>
            </a:r>
            <a:r>
              <a:rPr lang="pt-BR" dirty="0" err="1"/>
              <a:t>interacionismo</a:t>
            </a:r>
            <a:r>
              <a:rPr lang="pt-BR" dirty="0"/>
              <a:t> simbólico”, do qual a Escola de </a:t>
            </a:r>
            <a:r>
              <a:rPr lang="pt-BR" dirty="0" err="1"/>
              <a:t>Palo</a:t>
            </a:r>
            <a:r>
              <a:rPr lang="pt-BR" dirty="0"/>
              <a:t> Alto (1940) é herdeira;</a:t>
            </a:r>
          </a:p>
          <a:p>
            <a:r>
              <a:rPr lang="pt-BR" dirty="0"/>
              <a:t>Mass Communication </a:t>
            </a:r>
            <a:r>
              <a:rPr lang="pt-BR" dirty="0" err="1"/>
              <a:t>Research</a:t>
            </a:r>
            <a:r>
              <a:rPr lang="pt-BR" dirty="0"/>
              <a:t>: efeito das mídias nas pessoas. </a:t>
            </a:r>
            <a:r>
              <a:rPr lang="pt-BR" dirty="0" err="1"/>
              <a:t>Lasswell</a:t>
            </a:r>
            <a:r>
              <a:rPr lang="pt-BR" dirty="0"/>
              <a:t> – “Propaganda </a:t>
            </a:r>
            <a:r>
              <a:rPr lang="pt-BR" dirty="0" err="1"/>
              <a:t>Techniques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World War”. Funcionalismo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836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Teoria Matemática da Comunicação – Shannon e Weaver;</a:t>
            </a:r>
          </a:p>
          <a:p>
            <a:r>
              <a:rPr lang="pt-BR" dirty="0"/>
              <a:t>Efeitos no indivíduo: “Teoria Hipodérmica” (termo criado por </a:t>
            </a:r>
            <a:r>
              <a:rPr lang="pt-BR" dirty="0" err="1"/>
              <a:t>Lasswell</a:t>
            </a:r>
            <a:r>
              <a:rPr lang="pt-BR" dirty="0"/>
              <a:t>). </a:t>
            </a:r>
          </a:p>
          <a:p>
            <a:r>
              <a:rPr lang="pt-BR" dirty="0"/>
              <a:t>Outras denominações (apontadas por De </a:t>
            </a:r>
            <a:r>
              <a:rPr lang="pt-BR" dirty="0" err="1"/>
              <a:t>Fleur</a:t>
            </a:r>
            <a:r>
              <a:rPr lang="pt-BR" dirty="0"/>
              <a:t> e Ball-</a:t>
            </a:r>
            <a:r>
              <a:rPr lang="pt-BR" dirty="0" err="1"/>
              <a:t>Rokeach</a:t>
            </a:r>
            <a:r>
              <a:rPr lang="pt-BR" dirty="0"/>
              <a:t>, 1993): “Teoria da bala mágica”; “Teoria da Correia da Transmissão”.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737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5" y="1268760"/>
            <a:ext cx="8574473" cy="39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8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0758A1-3FEF-785A-6BFF-ECA212B9E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r="60547" b="46944"/>
          <a:stretch/>
        </p:blipFill>
        <p:spPr>
          <a:xfrm>
            <a:off x="800100" y="1200150"/>
            <a:ext cx="7729538" cy="446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8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F484134-E861-5952-12CF-02860415B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75" t="37639" r="24766" b="24167"/>
          <a:stretch/>
        </p:blipFill>
        <p:spPr>
          <a:xfrm>
            <a:off x="614363" y="1871663"/>
            <a:ext cx="7522809" cy="30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73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2095</Words>
  <Application>Microsoft Office PowerPoint</Application>
  <PresentationFormat>Apresentação na tela (4:3)</PresentationFormat>
  <Paragraphs>147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9" baseType="lpstr">
      <vt:lpstr>Arial</vt:lpstr>
      <vt:lpstr>Calibri</vt:lpstr>
      <vt:lpstr>Google Sans</vt:lpstr>
      <vt:lpstr>Open Sans</vt:lpstr>
      <vt:lpstr>Wingdings</vt:lpstr>
      <vt:lpstr>Tema do Office</vt:lpstr>
      <vt:lpstr>A pesquisa norte-americana; Lasswell</vt:lpstr>
      <vt:lpstr>Contexto</vt:lpstr>
      <vt:lpstr>Apresentação do PowerPoint</vt:lpstr>
      <vt:lpstr>Apresentação do PowerPoint</vt:lpstr>
      <vt:lpstr>Pesquisas</vt:lpstr>
      <vt:lpstr>Pesquisas</vt:lpstr>
      <vt:lpstr>Apresentação do PowerPoint</vt:lpstr>
      <vt:lpstr>Apresentação do PowerPoint</vt:lpstr>
      <vt:lpstr>Apresentação do PowerPoint</vt:lpstr>
      <vt:lpstr>Apresentação do PowerPoint</vt:lpstr>
      <vt:lpstr>Ontologia do inimigo: Norbert Wiener e a visão cibernética</vt:lpstr>
      <vt:lpstr>Apresentação do PowerPoint</vt:lpstr>
      <vt:lpstr>Apresentação do PowerPoint</vt:lpstr>
      <vt:lpstr>Apresentação do PowerPoint</vt:lpstr>
      <vt:lpstr>Modelo cibernético</vt:lpstr>
      <vt:lpstr>Modelo cibernético</vt:lpstr>
      <vt:lpstr>Metacomunicação</vt:lpstr>
      <vt:lpstr>Pesquisas</vt:lpstr>
      <vt:lpstr>Pesquisas</vt:lpstr>
      <vt:lpstr>Pesquisas</vt:lpstr>
      <vt:lpstr>Pesquisas</vt:lpstr>
      <vt:lpstr>Pesquisas</vt:lpstr>
      <vt:lpstr>Pesquisas</vt:lpstr>
      <vt:lpstr>Apresentação do PowerPoint</vt:lpstr>
      <vt:lpstr>Pesquisas</vt:lpstr>
      <vt:lpstr>Pesquisas</vt:lpstr>
      <vt:lpstr>Pesquisas</vt:lpstr>
      <vt:lpstr>Pesquisas</vt:lpstr>
      <vt:lpstr>Pesquisas</vt:lpstr>
      <vt:lpstr>Pesquisas</vt:lpstr>
      <vt:lpstr>Apresentação do PowerPoint</vt:lpstr>
      <vt:lpstr>Características das pesquisas</vt:lpstr>
      <vt:lpstr>A estrutura e a função da comunicação na sociedade</vt:lpstr>
      <vt:lpstr>Descrição do ato comunicacional</vt:lpstr>
      <vt:lpstr>Processo de atenção</vt:lpstr>
      <vt:lpstr>Necessidades e Valores</vt:lpstr>
      <vt:lpstr>Conflito social e comunicação</vt:lpstr>
      <vt:lpstr>Comunicação eficiente</vt:lpstr>
      <vt:lpstr>Comunicação eficiente</vt:lpstr>
      <vt:lpstr>Pesquisa em Comunicação</vt:lpstr>
      <vt:lpstr>Público</vt:lpstr>
      <vt:lpstr>Público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pesquisa norte-americana; Lasswell</dc:title>
  <dc:creator>Dosvald1</dc:creator>
  <cp:lastModifiedBy>Daniela Osvald Ramos</cp:lastModifiedBy>
  <cp:revision>75</cp:revision>
  <dcterms:created xsi:type="dcterms:W3CDTF">2018-03-29T20:17:18Z</dcterms:created>
  <dcterms:modified xsi:type="dcterms:W3CDTF">2024-03-18T19:13:55Z</dcterms:modified>
</cp:coreProperties>
</file>