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sldIdLst>
    <p:sldId id="420" r:id="rId2"/>
    <p:sldId id="374" r:id="rId3"/>
    <p:sldId id="375" r:id="rId4"/>
    <p:sldId id="421" r:id="rId5"/>
    <p:sldId id="376" r:id="rId6"/>
    <p:sldId id="377" r:id="rId7"/>
    <p:sldId id="378" r:id="rId8"/>
    <p:sldId id="379" r:id="rId9"/>
    <p:sldId id="380" r:id="rId10"/>
    <p:sldId id="381" r:id="rId11"/>
    <p:sldId id="422" r:id="rId12"/>
    <p:sldId id="382" r:id="rId13"/>
    <p:sldId id="383" r:id="rId14"/>
    <p:sldId id="330" r:id="rId15"/>
    <p:sldId id="331" r:id="rId16"/>
    <p:sldId id="332" r:id="rId17"/>
    <p:sldId id="333" r:id="rId18"/>
    <p:sldId id="334" r:id="rId19"/>
    <p:sldId id="413" r:id="rId20"/>
    <p:sldId id="414" r:id="rId21"/>
    <p:sldId id="407" r:id="rId22"/>
    <p:sldId id="408" r:id="rId23"/>
    <p:sldId id="415" r:id="rId24"/>
    <p:sldId id="416" r:id="rId25"/>
    <p:sldId id="409" r:id="rId26"/>
    <p:sldId id="417" r:id="rId27"/>
    <p:sldId id="410" r:id="rId28"/>
    <p:sldId id="419" r:id="rId29"/>
    <p:sldId id="411" r:id="rId30"/>
    <p:sldId id="418" r:id="rId31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88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964531A3-D266-40F0-B89E-FF1679B951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FC5143E-EF0F-4D1C-A1AC-925C115D0EA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7227396-A519-41D1-8862-91C60A23BFC4}" type="datetimeFigureOut">
              <a:rPr lang="pt-BR"/>
              <a:pPr>
                <a:defRPr/>
              </a:pPr>
              <a:t>09/11/2020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7B8D6EFE-49C1-4416-9BA7-83C19A40354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F489B1BA-33D1-4043-85A5-3FE2C4F8D0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A6AD0C9-43F9-40CE-B43A-F8CD2B20657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3BF90BA-94E0-47ED-8265-A5FE15105E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D30827F-7380-45A6-B2D1-A8B251B2E0FF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ço Reservado para Imagem de Slide 1">
            <a:extLst>
              <a:ext uri="{FF2B5EF4-FFF2-40B4-BE49-F238E27FC236}">
                <a16:creationId xmlns:a16="http://schemas.microsoft.com/office/drawing/2014/main" id="{32BCDD0D-4785-4869-9463-9B6D7C405BE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Espaço Reservado para Anotações 2">
            <a:extLst>
              <a:ext uri="{FF2B5EF4-FFF2-40B4-BE49-F238E27FC236}">
                <a16:creationId xmlns:a16="http://schemas.microsoft.com/office/drawing/2014/main" id="{88762545-DDA1-4CA0-8800-7EF4F340D54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49156" name="Espaço Reservado para Número de Slide 3">
            <a:extLst>
              <a:ext uri="{FF2B5EF4-FFF2-40B4-BE49-F238E27FC236}">
                <a16:creationId xmlns:a16="http://schemas.microsoft.com/office/drawing/2014/main" id="{320DE117-D476-461D-B2A2-0210B45DC1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5B1B51-81C3-4646-867A-7D4BC3918F76}" type="slidenum">
              <a:rPr lang="pt-BR" altLang="pt-BR">
                <a:latin typeface="Comic Sans MS" panose="030F0702030302020204" pitchFamily="66" charset="0"/>
              </a:rPr>
              <a:pPr>
                <a:spcBef>
                  <a:spcPct val="0"/>
                </a:spcBef>
              </a:pPr>
              <a:t>12</a:t>
            </a:fld>
            <a:endParaRPr lang="pt-BR" altLang="pt-BR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30827F-7380-45A6-B2D1-A8B251B2E0FF}" type="slidenum">
              <a:rPr lang="pt-BR" altLang="pt-BR" smtClean="0"/>
              <a:pPr/>
              <a:t>25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54146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D87CC393-FF1B-4B61-87F6-2DA77C29A582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3124200"/>
            <a:ext cx="8564563" cy="390525"/>
            <a:chOff x="144" y="1968"/>
            <a:chExt cx="5395" cy="246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4497C413-884C-4DEC-B0C7-12ED2CD2347E}"/>
                </a:ext>
              </a:extLst>
            </p:cNvPr>
            <p:cNvSpPr>
              <a:spLocks/>
            </p:cNvSpPr>
            <p:nvPr userDrawn="1"/>
          </p:nvSpPr>
          <p:spPr bwMode="auto">
            <a:xfrm rot="-5400000" flipH="1" flipV="1">
              <a:off x="2794" y="-586"/>
              <a:ext cx="96" cy="5395"/>
            </a:xfrm>
            <a:custGeom>
              <a:avLst/>
              <a:gdLst>
                <a:gd name="T0" fmla="*/ 0 w 1699"/>
                <a:gd name="T1" fmla="*/ 2374 h 3264"/>
                <a:gd name="T2" fmla="*/ 0 w 1699"/>
                <a:gd name="T3" fmla="*/ 790 h 3264"/>
                <a:gd name="T4" fmla="*/ 0 w 1699"/>
                <a:gd name="T5" fmla="*/ 145 h 3264"/>
                <a:gd name="T6" fmla="*/ 0 w 1699"/>
                <a:gd name="T7" fmla="*/ 145 h 3264"/>
                <a:gd name="T8" fmla="*/ 0 w 1699"/>
                <a:gd name="T9" fmla="*/ 46 h 3264"/>
                <a:gd name="T10" fmla="*/ 0 w 1699"/>
                <a:gd name="T11" fmla="*/ 112 h 3264"/>
                <a:gd name="T12" fmla="*/ 0 w 1699"/>
                <a:gd name="T13" fmla="*/ 721 h 3264"/>
                <a:gd name="T14" fmla="*/ 0 w 1699"/>
                <a:gd name="T15" fmla="*/ 1833 h 3264"/>
                <a:gd name="T16" fmla="*/ 0 w 1699"/>
                <a:gd name="T17" fmla="*/ 3326 h 3264"/>
                <a:gd name="T18" fmla="*/ 0 w 1699"/>
                <a:gd name="T19" fmla="*/ 5314 h 3264"/>
                <a:gd name="T20" fmla="*/ 0 w 1699"/>
                <a:gd name="T21" fmla="*/ 7139 h 3264"/>
                <a:gd name="T22" fmla="*/ 0 w 1699"/>
                <a:gd name="T23" fmla="*/ 10078 h 3264"/>
                <a:gd name="T24" fmla="*/ 0 w 1699"/>
                <a:gd name="T25" fmla="*/ 12780 h 3264"/>
                <a:gd name="T26" fmla="*/ 0 w 1699"/>
                <a:gd name="T27" fmla="*/ 13797 h 3264"/>
                <a:gd name="T28" fmla="*/ 0 w 1699"/>
                <a:gd name="T29" fmla="*/ 14603 h 3264"/>
                <a:gd name="T30" fmla="*/ 0 w 1699"/>
                <a:gd name="T31" fmla="*/ 14603 h 3264"/>
                <a:gd name="T32" fmla="*/ 0 w 1699"/>
                <a:gd name="T33" fmla="*/ 14469 h 3264"/>
                <a:gd name="T34" fmla="*/ 0 w 1699"/>
                <a:gd name="T35" fmla="*/ 14671 h 3264"/>
                <a:gd name="T36" fmla="*/ 0 w 1699"/>
                <a:gd name="T37" fmla="*/ 14302 h 3264"/>
                <a:gd name="T38" fmla="*/ 0 w 1699"/>
                <a:gd name="T39" fmla="*/ 13321 h 3264"/>
                <a:gd name="T40" fmla="*/ 0 w 1699"/>
                <a:gd name="T41" fmla="*/ 11972 h 3264"/>
                <a:gd name="T42" fmla="*/ 0 w 1699"/>
                <a:gd name="T43" fmla="*/ 10078 h 3264"/>
                <a:gd name="T44" fmla="*/ 0 w 1699"/>
                <a:gd name="T45" fmla="*/ 8188 h 3264"/>
                <a:gd name="T46" fmla="*/ 0 w 1699"/>
                <a:gd name="T47" fmla="*/ 5686 h 3264"/>
                <a:gd name="T48" fmla="*/ 0 w 1699"/>
                <a:gd name="T49" fmla="*/ 4131 h 3264"/>
                <a:gd name="T50" fmla="*/ 0 w 1699"/>
                <a:gd name="T51" fmla="*/ 2374 h 326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699" h="3264">
                  <a:moveTo>
                    <a:pt x="91" y="526"/>
                  </a:moveTo>
                  <a:cubicBezTo>
                    <a:pt x="116" y="403"/>
                    <a:pt x="152" y="257"/>
                    <a:pt x="211" y="175"/>
                  </a:cubicBezTo>
                  <a:cubicBezTo>
                    <a:pt x="270" y="93"/>
                    <a:pt x="345" y="56"/>
                    <a:pt x="443" y="32"/>
                  </a:cubicBezTo>
                  <a:cubicBezTo>
                    <a:pt x="541" y="8"/>
                    <a:pt x="675" y="36"/>
                    <a:pt x="802" y="32"/>
                  </a:cubicBezTo>
                  <a:cubicBezTo>
                    <a:pt x="929" y="28"/>
                    <a:pt x="1093" y="11"/>
                    <a:pt x="1206" y="10"/>
                  </a:cubicBezTo>
                  <a:cubicBezTo>
                    <a:pt x="1319" y="9"/>
                    <a:pt x="1407" y="0"/>
                    <a:pt x="1482" y="25"/>
                  </a:cubicBezTo>
                  <a:cubicBezTo>
                    <a:pt x="1557" y="50"/>
                    <a:pt x="1626" y="97"/>
                    <a:pt x="1655" y="160"/>
                  </a:cubicBezTo>
                  <a:cubicBezTo>
                    <a:pt x="1684" y="223"/>
                    <a:pt x="1669" y="310"/>
                    <a:pt x="1655" y="406"/>
                  </a:cubicBezTo>
                  <a:cubicBezTo>
                    <a:pt x="1641" y="502"/>
                    <a:pt x="1587" y="608"/>
                    <a:pt x="1572" y="736"/>
                  </a:cubicBezTo>
                  <a:cubicBezTo>
                    <a:pt x="1557" y="864"/>
                    <a:pt x="1555" y="1036"/>
                    <a:pt x="1565" y="1177"/>
                  </a:cubicBezTo>
                  <a:cubicBezTo>
                    <a:pt x="1575" y="1318"/>
                    <a:pt x="1611" y="1405"/>
                    <a:pt x="1632" y="1581"/>
                  </a:cubicBezTo>
                  <a:cubicBezTo>
                    <a:pt x="1653" y="1757"/>
                    <a:pt x="1699" y="2024"/>
                    <a:pt x="1692" y="2232"/>
                  </a:cubicBezTo>
                  <a:cubicBezTo>
                    <a:pt x="1685" y="2440"/>
                    <a:pt x="1598" y="2693"/>
                    <a:pt x="1587" y="2830"/>
                  </a:cubicBezTo>
                  <a:cubicBezTo>
                    <a:pt x="1576" y="2967"/>
                    <a:pt x="1634" y="2988"/>
                    <a:pt x="1625" y="3055"/>
                  </a:cubicBezTo>
                  <a:cubicBezTo>
                    <a:pt x="1616" y="3122"/>
                    <a:pt x="1585" y="3204"/>
                    <a:pt x="1535" y="3234"/>
                  </a:cubicBezTo>
                  <a:cubicBezTo>
                    <a:pt x="1485" y="3264"/>
                    <a:pt x="1427" y="3239"/>
                    <a:pt x="1325" y="3234"/>
                  </a:cubicBezTo>
                  <a:cubicBezTo>
                    <a:pt x="1223" y="3229"/>
                    <a:pt x="1057" y="3202"/>
                    <a:pt x="921" y="3204"/>
                  </a:cubicBezTo>
                  <a:cubicBezTo>
                    <a:pt x="785" y="3206"/>
                    <a:pt x="641" y="3255"/>
                    <a:pt x="510" y="3249"/>
                  </a:cubicBezTo>
                  <a:cubicBezTo>
                    <a:pt x="379" y="3243"/>
                    <a:pt x="214" y="3217"/>
                    <a:pt x="136" y="3167"/>
                  </a:cubicBezTo>
                  <a:cubicBezTo>
                    <a:pt x="58" y="3117"/>
                    <a:pt x="45" y="3036"/>
                    <a:pt x="39" y="2950"/>
                  </a:cubicBezTo>
                  <a:cubicBezTo>
                    <a:pt x="33" y="2864"/>
                    <a:pt x="89" y="2771"/>
                    <a:pt x="99" y="2651"/>
                  </a:cubicBezTo>
                  <a:cubicBezTo>
                    <a:pt x="109" y="2531"/>
                    <a:pt x="114" y="2372"/>
                    <a:pt x="99" y="2232"/>
                  </a:cubicBezTo>
                  <a:cubicBezTo>
                    <a:pt x="84" y="2092"/>
                    <a:pt x="18" y="1975"/>
                    <a:pt x="9" y="1813"/>
                  </a:cubicBezTo>
                  <a:cubicBezTo>
                    <a:pt x="0" y="1651"/>
                    <a:pt x="37" y="1409"/>
                    <a:pt x="46" y="1259"/>
                  </a:cubicBezTo>
                  <a:cubicBezTo>
                    <a:pt x="55" y="1109"/>
                    <a:pt x="52" y="1036"/>
                    <a:pt x="61" y="915"/>
                  </a:cubicBezTo>
                  <a:cubicBezTo>
                    <a:pt x="70" y="794"/>
                    <a:pt x="66" y="649"/>
                    <a:pt x="91" y="52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8D085BBC-7157-4E8C-9E8D-A99C3A0F731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400" y="1968"/>
              <a:ext cx="768" cy="246"/>
              <a:chOff x="1797" y="3074"/>
              <a:chExt cx="2346" cy="655"/>
            </a:xfrm>
          </p:grpSpPr>
          <p:grpSp>
            <p:nvGrpSpPr>
              <p:cNvPr id="7" name="Group 5">
                <a:extLst>
                  <a:ext uri="{FF2B5EF4-FFF2-40B4-BE49-F238E27FC236}">
                    <a16:creationId xmlns:a16="http://schemas.microsoft.com/office/drawing/2014/main" id="{B4A871EB-E1AC-45D2-A00C-E3BC99A4BEC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97" y="3075"/>
                <a:ext cx="2346" cy="654"/>
                <a:chOff x="1865" y="1811"/>
                <a:chExt cx="2346" cy="654"/>
              </a:xfrm>
            </p:grpSpPr>
            <p:sp>
              <p:nvSpPr>
                <p:cNvPr id="11" name="Freeform 6">
                  <a:extLst>
                    <a:ext uri="{FF2B5EF4-FFF2-40B4-BE49-F238E27FC236}">
                      <a16:creationId xmlns:a16="http://schemas.microsoft.com/office/drawing/2014/main" id="{4ABF3550-A30E-4DEA-8E34-3841FA15E7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51" y="2007"/>
                  <a:ext cx="2160" cy="458"/>
                </a:xfrm>
                <a:custGeom>
                  <a:avLst/>
                  <a:gdLst>
                    <a:gd name="T0" fmla="*/ 7 w 2161"/>
                    <a:gd name="T1" fmla="*/ 139 h 457"/>
                    <a:gd name="T2" fmla="*/ 89 w 2161"/>
                    <a:gd name="T3" fmla="*/ 269 h 457"/>
                    <a:gd name="T4" fmla="*/ 187 w 2161"/>
                    <a:gd name="T5" fmla="*/ 336 h 457"/>
                    <a:gd name="T6" fmla="*/ 351 w 2161"/>
                    <a:gd name="T7" fmla="*/ 306 h 457"/>
                    <a:gd name="T8" fmla="*/ 561 w 2161"/>
                    <a:gd name="T9" fmla="*/ 284 h 457"/>
                    <a:gd name="T10" fmla="*/ 852 w 2161"/>
                    <a:gd name="T11" fmla="*/ 262 h 457"/>
                    <a:gd name="T12" fmla="*/ 1164 w 2161"/>
                    <a:gd name="T13" fmla="*/ 262 h 457"/>
                    <a:gd name="T14" fmla="*/ 1538 w 2161"/>
                    <a:gd name="T15" fmla="*/ 321 h 457"/>
                    <a:gd name="T16" fmla="*/ 1755 w 2161"/>
                    <a:gd name="T17" fmla="*/ 404 h 457"/>
                    <a:gd name="T18" fmla="*/ 1904 w 2161"/>
                    <a:gd name="T19" fmla="*/ 456 h 457"/>
                    <a:gd name="T20" fmla="*/ 2046 w 2161"/>
                    <a:gd name="T21" fmla="*/ 426 h 457"/>
                    <a:gd name="T22" fmla="*/ 2106 w 2161"/>
                    <a:gd name="T23" fmla="*/ 351 h 457"/>
                    <a:gd name="T24" fmla="*/ 2106 w 2161"/>
                    <a:gd name="T25" fmla="*/ 254 h 457"/>
                    <a:gd name="T26" fmla="*/ 2001 w 2161"/>
                    <a:gd name="T27" fmla="*/ 154 h 457"/>
                    <a:gd name="T28" fmla="*/ 1164 w 2161"/>
                    <a:gd name="T29" fmla="*/ 27 h 457"/>
                    <a:gd name="T30" fmla="*/ 336 w 2161"/>
                    <a:gd name="T31" fmla="*/ 4 h 457"/>
                    <a:gd name="T32" fmla="*/ 52 w 2161"/>
                    <a:gd name="T33" fmla="*/ 49 h 457"/>
                    <a:gd name="T34" fmla="*/ 7 w 2161"/>
                    <a:gd name="T35" fmla="*/ 139 h 45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2161" h="457">
                      <a:moveTo>
                        <a:pt x="7" y="139"/>
                      </a:moveTo>
                      <a:cubicBezTo>
                        <a:pt x="13" y="175"/>
                        <a:pt x="59" y="234"/>
                        <a:pt x="89" y="266"/>
                      </a:cubicBezTo>
                      <a:cubicBezTo>
                        <a:pt x="119" y="298"/>
                        <a:pt x="143" y="327"/>
                        <a:pt x="187" y="333"/>
                      </a:cubicBezTo>
                      <a:cubicBezTo>
                        <a:pt x="231" y="339"/>
                        <a:pt x="289" y="312"/>
                        <a:pt x="351" y="303"/>
                      </a:cubicBezTo>
                      <a:cubicBezTo>
                        <a:pt x="413" y="294"/>
                        <a:pt x="478" y="288"/>
                        <a:pt x="561" y="281"/>
                      </a:cubicBezTo>
                      <a:cubicBezTo>
                        <a:pt x="644" y="274"/>
                        <a:pt x="751" y="263"/>
                        <a:pt x="852" y="259"/>
                      </a:cubicBezTo>
                      <a:cubicBezTo>
                        <a:pt x="953" y="255"/>
                        <a:pt x="1052" y="249"/>
                        <a:pt x="1167" y="259"/>
                      </a:cubicBezTo>
                      <a:cubicBezTo>
                        <a:pt x="1282" y="269"/>
                        <a:pt x="1443" y="294"/>
                        <a:pt x="1541" y="318"/>
                      </a:cubicBezTo>
                      <a:cubicBezTo>
                        <a:pt x="1639" y="342"/>
                        <a:pt x="1697" y="379"/>
                        <a:pt x="1758" y="401"/>
                      </a:cubicBezTo>
                      <a:cubicBezTo>
                        <a:pt x="1819" y="423"/>
                        <a:pt x="1858" y="449"/>
                        <a:pt x="1907" y="453"/>
                      </a:cubicBezTo>
                      <a:cubicBezTo>
                        <a:pt x="1956" y="457"/>
                        <a:pt x="2015" y="440"/>
                        <a:pt x="2049" y="423"/>
                      </a:cubicBezTo>
                      <a:cubicBezTo>
                        <a:pt x="2083" y="406"/>
                        <a:pt x="2099" y="377"/>
                        <a:pt x="2109" y="348"/>
                      </a:cubicBezTo>
                      <a:cubicBezTo>
                        <a:pt x="2119" y="319"/>
                        <a:pt x="2127" y="283"/>
                        <a:pt x="2109" y="251"/>
                      </a:cubicBezTo>
                      <a:cubicBezTo>
                        <a:pt x="2091" y="219"/>
                        <a:pt x="2161" y="191"/>
                        <a:pt x="2004" y="154"/>
                      </a:cubicBezTo>
                      <a:cubicBezTo>
                        <a:pt x="1847" y="117"/>
                        <a:pt x="1445" y="52"/>
                        <a:pt x="1167" y="27"/>
                      </a:cubicBezTo>
                      <a:cubicBezTo>
                        <a:pt x="889" y="2"/>
                        <a:pt x="522" y="0"/>
                        <a:pt x="336" y="4"/>
                      </a:cubicBezTo>
                      <a:cubicBezTo>
                        <a:pt x="150" y="8"/>
                        <a:pt x="104" y="27"/>
                        <a:pt x="52" y="49"/>
                      </a:cubicBezTo>
                      <a:cubicBezTo>
                        <a:pt x="0" y="71"/>
                        <a:pt x="1" y="103"/>
                        <a:pt x="7" y="139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12" name="Freeform 7">
                  <a:extLst>
                    <a:ext uri="{FF2B5EF4-FFF2-40B4-BE49-F238E27FC236}">
                      <a16:creationId xmlns:a16="http://schemas.microsoft.com/office/drawing/2014/main" id="{7D68E932-5EB3-4ED1-B516-DDA62693461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65" y="1810"/>
                  <a:ext cx="2340" cy="586"/>
                </a:xfrm>
                <a:custGeom>
                  <a:avLst/>
                  <a:gdLst>
                    <a:gd name="T0" fmla="*/ 506 w 2341"/>
                    <a:gd name="T1" fmla="*/ 444 h 585"/>
                    <a:gd name="T2" fmla="*/ 274 w 2341"/>
                    <a:gd name="T3" fmla="*/ 518 h 585"/>
                    <a:gd name="T4" fmla="*/ 72 w 2341"/>
                    <a:gd name="T5" fmla="*/ 489 h 585"/>
                    <a:gd name="T6" fmla="*/ 5 w 2341"/>
                    <a:gd name="T7" fmla="*/ 376 h 585"/>
                    <a:gd name="T8" fmla="*/ 43 w 2341"/>
                    <a:gd name="T9" fmla="*/ 224 h 585"/>
                    <a:gd name="T10" fmla="*/ 215 w 2341"/>
                    <a:gd name="T11" fmla="*/ 89 h 585"/>
                    <a:gd name="T12" fmla="*/ 476 w 2341"/>
                    <a:gd name="T13" fmla="*/ 52 h 585"/>
                    <a:gd name="T14" fmla="*/ 731 w 2341"/>
                    <a:gd name="T15" fmla="*/ 74 h 585"/>
                    <a:gd name="T16" fmla="*/ 1090 w 2341"/>
                    <a:gd name="T17" fmla="*/ 37 h 585"/>
                    <a:gd name="T18" fmla="*/ 1364 w 2341"/>
                    <a:gd name="T19" fmla="*/ 7 h 585"/>
                    <a:gd name="T20" fmla="*/ 1775 w 2341"/>
                    <a:gd name="T21" fmla="*/ 7 h 585"/>
                    <a:gd name="T22" fmla="*/ 2201 w 2341"/>
                    <a:gd name="T23" fmla="*/ 52 h 585"/>
                    <a:gd name="T24" fmla="*/ 2284 w 2341"/>
                    <a:gd name="T25" fmla="*/ 111 h 585"/>
                    <a:gd name="T26" fmla="*/ 2329 w 2341"/>
                    <a:gd name="T27" fmla="*/ 246 h 585"/>
                    <a:gd name="T28" fmla="*/ 2336 w 2341"/>
                    <a:gd name="T29" fmla="*/ 376 h 585"/>
                    <a:gd name="T30" fmla="*/ 2321 w 2341"/>
                    <a:gd name="T31" fmla="*/ 459 h 585"/>
                    <a:gd name="T32" fmla="*/ 2336 w 2341"/>
                    <a:gd name="T33" fmla="*/ 541 h 585"/>
                    <a:gd name="T34" fmla="*/ 2306 w 2341"/>
                    <a:gd name="T35" fmla="*/ 586 h 585"/>
                    <a:gd name="T36" fmla="*/ 2231 w 2341"/>
                    <a:gd name="T37" fmla="*/ 556 h 585"/>
                    <a:gd name="T38" fmla="*/ 2059 w 2341"/>
                    <a:gd name="T39" fmla="*/ 489 h 585"/>
                    <a:gd name="T40" fmla="*/ 1775 w 2341"/>
                    <a:gd name="T41" fmla="*/ 451 h 585"/>
                    <a:gd name="T42" fmla="*/ 1610 w 2341"/>
                    <a:gd name="T43" fmla="*/ 451 h 585"/>
                    <a:gd name="T44" fmla="*/ 1326 w 2341"/>
                    <a:gd name="T45" fmla="*/ 421 h 585"/>
                    <a:gd name="T46" fmla="*/ 1192 w 2341"/>
                    <a:gd name="T47" fmla="*/ 414 h 585"/>
                    <a:gd name="T48" fmla="*/ 895 w 2341"/>
                    <a:gd name="T49" fmla="*/ 429 h 585"/>
                    <a:gd name="T50" fmla="*/ 671 w 2341"/>
                    <a:gd name="T51" fmla="*/ 414 h 585"/>
                    <a:gd name="T52" fmla="*/ 506 w 2341"/>
                    <a:gd name="T53" fmla="*/ 444 h 585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2341" h="585">
                      <a:moveTo>
                        <a:pt x="506" y="441"/>
                      </a:moveTo>
                      <a:cubicBezTo>
                        <a:pt x="440" y="458"/>
                        <a:pt x="346" y="507"/>
                        <a:pt x="274" y="515"/>
                      </a:cubicBezTo>
                      <a:cubicBezTo>
                        <a:pt x="202" y="523"/>
                        <a:pt x="117" y="510"/>
                        <a:pt x="72" y="486"/>
                      </a:cubicBezTo>
                      <a:cubicBezTo>
                        <a:pt x="27" y="462"/>
                        <a:pt x="10" y="417"/>
                        <a:pt x="5" y="373"/>
                      </a:cubicBezTo>
                      <a:cubicBezTo>
                        <a:pt x="0" y="329"/>
                        <a:pt x="8" y="271"/>
                        <a:pt x="43" y="224"/>
                      </a:cubicBezTo>
                      <a:cubicBezTo>
                        <a:pt x="78" y="177"/>
                        <a:pt x="143" y="118"/>
                        <a:pt x="215" y="89"/>
                      </a:cubicBezTo>
                      <a:cubicBezTo>
                        <a:pt x="287" y="60"/>
                        <a:pt x="390" y="55"/>
                        <a:pt x="476" y="52"/>
                      </a:cubicBezTo>
                      <a:cubicBezTo>
                        <a:pt x="562" y="49"/>
                        <a:pt x="629" y="77"/>
                        <a:pt x="731" y="74"/>
                      </a:cubicBezTo>
                      <a:cubicBezTo>
                        <a:pt x="833" y="71"/>
                        <a:pt x="984" y="48"/>
                        <a:pt x="1090" y="37"/>
                      </a:cubicBezTo>
                      <a:cubicBezTo>
                        <a:pt x="1196" y="26"/>
                        <a:pt x="1252" y="12"/>
                        <a:pt x="1367" y="7"/>
                      </a:cubicBezTo>
                      <a:cubicBezTo>
                        <a:pt x="1482" y="2"/>
                        <a:pt x="1639" y="0"/>
                        <a:pt x="1778" y="7"/>
                      </a:cubicBezTo>
                      <a:cubicBezTo>
                        <a:pt x="1917" y="14"/>
                        <a:pt x="2119" y="35"/>
                        <a:pt x="2204" y="52"/>
                      </a:cubicBezTo>
                      <a:cubicBezTo>
                        <a:pt x="2289" y="69"/>
                        <a:pt x="2266" y="79"/>
                        <a:pt x="2287" y="111"/>
                      </a:cubicBezTo>
                      <a:cubicBezTo>
                        <a:pt x="2308" y="143"/>
                        <a:pt x="2323" y="202"/>
                        <a:pt x="2332" y="246"/>
                      </a:cubicBezTo>
                      <a:cubicBezTo>
                        <a:pt x="2341" y="290"/>
                        <a:pt x="2340" y="338"/>
                        <a:pt x="2339" y="373"/>
                      </a:cubicBezTo>
                      <a:cubicBezTo>
                        <a:pt x="2338" y="408"/>
                        <a:pt x="2324" y="429"/>
                        <a:pt x="2324" y="456"/>
                      </a:cubicBezTo>
                      <a:cubicBezTo>
                        <a:pt x="2324" y="483"/>
                        <a:pt x="2341" y="517"/>
                        <a:pt x="2339" y="538"/>
                      </a:cubicBezTo>
                      <a:cubicBezTo>
                        <a:pt x="2337" y="559"/>
                        <a:pt x="2326" y="581"/>
                        <a:pt x="2309" y="583"/>
                      </a:cubicBezTo>
                      <a:cubicBezTo>
                        <a:pt x="2292" y="585"/>
                        <a:pt x="2275" y="569"/>
                        <a:pt x="2234" y="553"/>
                      </a:cubicBezTo>
                      <a:cubicBezTo>
                        <a:pt x="2193" y="537"/>
                        <a:pt x="2138" y="504"/>
                        <a:pt x="2062" y="486"/>
                      </a:cubicBezTo>
                      <a:cubicBezTo>
                        <a:pt x="1986" y="468"/>
                        <a:pt x="1853" y="454"/>
                        <a:pt x="1778" y="448"/>
                      </a:cubicBezTo>
                      <a:cubicBezTo>
                        <a:pt x="1703" y="442"/>
                        <a:pt x="1688" y="453"/>
                        <a:pt x="1613" y="448"/>
                      </a:cubicBezTo>
                      <a:cubicBezTo>
                        <a:pt x="1538" y="443"/>
                        <a:pt x="1399" y="424"/>
                        <a:pt x="1329" y="418"/>
                      </a:cubicBezTo>
                      <a:cubicBezTo>
                        <a:pt x="1259" y="412"/>
                        <a:pt x="1267" y="410"/>
                        <a:pt x="1195" y="411"/>
                      </a:cubicBezTo>
                      <a:cubicBezTo>
                        <a:pt x="1123" y="412"/>
                        <a:pt x="982" y="426"/>
                        <a:pt x="895" y="426"/>
                      </a:cubicBezTo>
                      <a:cubicBezTo>
                        <a:pt x="808" y="426"/>
                        <a:pt x="738" y="410"/>
                        <a:pt x="671" y="411"/>
                      </a:cubicBezTo>
                      <a:cubicBezTo>
                        <a:pt x="604" y="412"/>
                        <a:pt x="572" y="424"/>
                        <a:pt x="506" y="44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sp>
            <p:nvSpPr>
              <p:cNvPr id="8" name="Freeform 8">
                <a:extLst>
                  <a:ext uri="{FF2B5EF4-FFF2-40B4-BE49-F238E27FC236}">
                    <a16:creationId xmlns:a16="http://schemas.microsoft.com/office/drawing/2014/main" id="{9935E510-EBCE-4239-9851-C5EBAB7A7D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4" y="3173"/>
                <a:ext cx="898" cy="397"/>
              </a:xfrm>
              <a:custGeom>
                <a:avLst/>
                <a:gdLst>
                  <a:gd name="T0" fmla="*/ 247 w 898"/>
                  <a:gd name="T1" fmla="*/ 397 h 397"/>
                  <a:gd name="T2" fmla="*/ 239 w 898"/>
                  <a:gd name="T3" fmla="*/ 269 h 397"/>
                  <a:gd name="T4" fmla="*/ 142 w 898"/>
                  <a:gd name="T5" fmla="*/ 307 h 397"/>
                  <a:gd name="T6" fmla="*/ 0 w 898"/>
                  <a:gd name="T7" fmla="*/ 299 h 397"/>
                  <a:gd name="T8" fmla="*/ 120 w 898"/>
                  <a:gd name="T9" fmla="*/ 262 h 397"/>
                  <a:gd name="T10" fmla="*/ 224 w 898"/>
                  <a:gd name="T11" fmla="*/ 202 h 397"/>
                  <a:gd name="T12" fmla="*/ 209 w 898"/>
                  <a:gd name="T13" fmla="*/ 67 h 397"/>
                  <a:gd name="T14" fmla="*/ 232 w 898"/>
                  <a:gd name="T15" fmla="*/ 0 h 397"/>
                  <a:gd name="T16" fmla="*/ 292 w 898"/>
                  <a:gd name="T17" fmla="*/ 90 h 397"/>
                  <a:gd name="T18" fmla="*/ 314 w 898"/>
                  <a:gd name="T19" fmla="*/ 187 h 397"/>
                  <a:gd name="T20" fmla="*/ 486 w 898"/>
                  <a:gd name="T21" fmla="*/ 135 h 397"/>
                  <a:gd name="T22" fmla="*/ 651 w 898"/>
                  <a:gd name="T23" fmla="*/ 112 h 397"/>
                  <a:gd name="T24" fmla="*/ 898 w 898"/>
                  <a:gd name="T25" fmla="*/ 82 h 397"/>
                  <a:gd name="T26" fmla="*/ 748 w 898"/>
                  <a:gd name="T27" fmla="*/ 150 h 397"/>
                  <a:gd name="T28" fmla="*/ 464 w 898"/>
                  <a:gd name="T29" fmla="*/ 187 h 397"/>
                  <a:gd name="T30" fmla="*/ 314 w 898"/>
                  <a:gd name="T31" fmla="*/ 232 h 397"/>
                  <a:gd name="T32" fmla="*/ 322 w 898"/>
                  <a:gd name="T33" fmla="*/ 374 h 397"/>
                  <a:gd name="T34" fmla="*/ 247 w 898"/>
                  <a:gd name="T35" fmla="*/ 397 h 39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898" h="397">
                    <a:moveTo>
                      <a:pt x="247" y="397"/>
                    </a:moveTo>
                    <a:lnTo>
                      <a:pt x="239" y="269"/>
                    </a:lnTo>
                    <a:lnTo>
                      <a:pt x="142" y="307"/>
                    </a:lnTo>
                    <a:lnTo>
                      <a:pt x="0" y="299"/>
                    </a:lnTo>
                    <a:lnTo>
                      <a:pt x="120" y="262"/>
                    </a:lnTo>
                    <a:lnTo>
                      <a:pt x="224" y="202"/>
                    </a:lnTo>
                    <a:lnTo>
                      <a:pt x="209" y="67"/>
                    </a:lnTo>
                    <a:lnTo>
                      <a:pt x="232" y="0"/>
                    </a:lnTo>
                    <a:lnTo>
                      <a:pt x="292" y="90"/>
                    </a:lnTo>
                    <a:lnTo>
                      <a:pt x="314" y="187"/>
                    </a:lnTo>
                    <a:lnTo>
                      <a:pt x="486" y="135"/>
                    </a:lnTo>
                    <a:lnTo>
                      <a:pt x="651" y="112"/>
                    </a:lnTo>
                    <a:lnTo>
                      <a:pt x="898" y="82"/>
                    </a:lnTo>
                    <a:lnTo>
                      <a:pt x="748" y="150"/>
                    </a:lnTo>
                    <a:lnTo>
                      <a:pt x="464" y="187"/>
                    </a:lnTo>
                    <a:lnTo>
                      <a:pt x="314" y="232"/>
                    </a:lnTo>
                    <a:lnTo>
                      <a:pt x="322" y="374"/>
                    </a:lnTo>
                    <a:lnTo>
                      <a:pt x="247" y="397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9" name="Freeform 9">
                <a:extLst>
                  <a:ext uri="{FF2B5EF4-FFF2-40B4-BE49-F238E27FC236}">
                    <a16:creationId xmlns:a16="http://schemas.microsoft.com/office/drawing/2014/main" id="{4471D743-AA31-4CCD-9CC4-AB233606D3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2" y="3074"/>
                <a:ext cx="156" cy="338"/>
              </a:xfrm>
              <a:custGeom>
                <a:avLst/>
                <a:gdLst>
                  <a:gd name="T0" fmla="*/ 87 w 157"/>
                  <a:gd name="T1" fmla="*/ 8 h 337"/>
                  <a:gd name="T2" fmla="*/ 154 w 157"/>
                  <a:gd name="T3" fmla="*/ 198 h 337"/>
                  <a:gd name="T4" fmla="*/ 139 w 157"/>
                  <a:gd name="T5" fmla="*/ 340 h 337"/>
                  <a:gd name="T6" fmla="*/ 0 w 157"/>
                  <a:gd name="T7" fmla="*/ 0 h 337"/>
                  <a:gd name="T8" fmla="*/ 87 w 157"/>
                  <a:gd name="T9" fmla="*/ 8 h 3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7" h="337">
                    <a:moveTo>
                      <a:pt x="90" y="8"/>
                    </a:moveTo>
                    <a:lnTo>
                      <a:pt x="157" y="195"/>
                    </a:lnTo>
                    <a:lnTo>
                      <a:pt x="142" y="337"/>
                    </a:lnTo>
                    <a:lnTo>
                      <a:pt x="0" y="0"/>
                    </a:lnTo>
                    <a:lnTo>
                      <a:pt x="90" y="8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" name="Freeform 10">
                <a:extLst>
                  <a:ext uri="{FF2B5EF4-FFF2-40B4-BE49-F238E27FC236}">
                    <a16:creationId xmlns:a16="http://schemas.microsoft.com/office/drawing/2014/main" id="{2742F722-5FD5-40EC-BEB8-32B381A1FB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6" y="3127"/>
                <a:ext cx="809" cy="397"/>
              </a:xfrm>
              <a:custGeom>
                <a:avLst/>
                <a:gdLst>
                  <a:gd name="T0" fmla="*/ 0 w 808"/>
                  <a:gd name="T1" fmla="*/ 369 h 396"/>
                  <a:gd name="T2" fmla="*/ 105 w 808"/>
                  <a:gd name="T3" fmla="*/ 369 h 396"/>
                  <a:gd name="T4" fmla="*/ 255 w 808"/>
                  <a:gd name="T5" fmla="*/ 309 h 396"/>
                  <a:gd name="T6" fmla="*/ 474 w 808"/>
                  <a:gd name="T7" fmla="*/ 112 h 396"/>
                  <a:gd name="T8" fmla="*/ 307 w 808"/>
                  <a:gd name="T9" fmla="*/ 67 h 396"/>
                  <a:gd name="T10" fmla="*/ 232 w 808"/>
                  <a:gd name="T11" fmla="*/ 22 h 396"/>
                  <a:gd name="T12" fmla="*/ 352 w 808"/>
                  <a:gd name="T13" fmla="*/ 22 h 396"/>
                  <a:gd name="T14" fmla="*/ 527 w 808"/>
                  <a:gd name="T15" fmla="*/ 74 h 396"/>
                  <a:gd name="T16" fmla="*/ 624 w 808"/>
                  <a:gd name="T17" fmla="*/ 0 h 396"/>
                  <a:gd name="T18" fmla="*/ 684 w 808"/>
                  <a:gd name="T19" fmla="*/ 0 h 396"/>
                  <a:gd name="T20" fmla="*/ 579 w 808"/>
                  <a:gd name="T21" fmla="*/ 82 h 396"/>
                  <a:gd name="T22" fmla="*/ 804 w 808"/>
                  <a:gd name="T23" fmla="*/ 134 h 396"/>
                  <a:gd name="T24" fmla="*/ 811 w 808"/>
                  <a:gd name="T25" fmla="*/ 212 h 396"/>
                  <a:gd name="T26" fmla="*/ 519 w 808"/>
                  <a:gd name="T27" fmla="*/ 134 h 396"/>
                  <a:gd name="T28" fmla="*/ 344 w 808"/>
                  <a:gd name="T29" fmla="*/ 294 h 396"/>
                  <a:gd name="T30" fmla="*/ 277 w 808"/>
                  <a:gd name="T31" fmla="*/ 347 h 396"/>
                  <a:gd name="T32" fmla="*/ 157 w 808"/>
                  <a:gd name="T33" fmla="*/ 399 h 396"/>
                  <a:gd name="T34" fmla="*/ 0 w 808"/>
                  <a:gd name="T35" fmla="*/ 369 h 39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808" h="396">
                    <a:moveTo>
                      <a:pt x="0" y="366"/>
                    </a:moveTo>
                    <a:lnTo>
                      <a:pt x="105" y="366"/>
                    </a:lnTo>
                    <a:lnTo>
                      <a:pt x="255" y="306"/>
                    </a:lnTo>
                    <a:lnTo>
                      <a:pt x="471" y="112"/>
                    </a:lnTo>
                    <a:lnTo>
                      <a:pt x="307" y="67"/>
                    </a:lnTo>
                    <a:lnTo>
                      <a:pt x="232" y="22"/>
                    </a:lnTo>
                    <a:lnTo>
                      <a:pt x="352" y="22"/>
                    </a:lnTo>
                    <a:lnTo>
                      <a:pt x="524" y="74"/>
                    </a:lnTo>
                    <a:lnTo>
                      <a:pt x="621" y="0"/>
                    </a:lnTo>
                    <a:lnTo>
                      <a:pt x="681" y="0"/>
                    </a:lnTo>
                    <a:lnTo>
                      <a:pt x="576" y="82"/>
                    </a:lnTo>
                    <a:lnTo>
                      <a:pt x="801" y="134"/>
                    </a:lnTo>
                    <a:lnTo>
                      <a:pt x="808" y="209"/>
                    </a:lnTo>
                    <a:lnTo>
                      <a:pt x="516" y="134"/>
                    </a:lnTo>
                    <a:lnTo>
                      <a:pt x="344" y="291"/>
                    </a:lnTo>
                    <a:lnTo>
                      <a:pt x="277" y="344"/>
                    </a:lnTo>
                    <a:lnTo>
                      <a:pt x="157" y="396"/>
                    </a:lnTo>
                    <a:lnTo>
                      <a:pt x="0" y="366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416050"/>
            <a:ext cx="7772400" cy="1403350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066800"/>
          </a:xfrm>
        </p:spPr>
        <p:txBody>
          <a:bodyPr>
            <a:spAutoFit/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6B0097AB-D1E7-4371-9B77-91330E62DF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5E5F17CC-4537-4764-8E24-1AB569BE79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53D6B33F-2666-4EE7-A770-D0E9918C46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4E7D530-54EE-4511-AE8E-078F2C3D65A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282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D170A1C9-850A-4A7C-9152-9B283F9EFE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C659908F-8EDC-4FFA-A5D6-33B69B9BCD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62833DB2-1A76-464F-A982-F4F8D515E0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2886B2-409F-4305-A7C5-1FE06AA4A52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75215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965950" y="547688"/>
            <a:ext cx="2147888" cy="5624512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17525" y="547688"/>
            <a:ext cx="6296025" cy="5624512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7362F250-368E-45F8-834A-2FD4204A49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4BDC861F-D8A6-4A39-B0F6-5333498E79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AD0BCA6-A357-4DB6-8EEE-A15BE5406A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38245D-700D-401D-A3BB-62871D2D6DE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8235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0C2C22AC-D1C4-42D2-BBFD-CB3CD10D05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DDD90025-4B7E-438A-90F2-352F86DB38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6E449B5-3954-4FE3-9E88-78D2DD113E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EC9E0D-B93B-4D4C-BC62-EDAAD50A797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81579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EA041F4C-281D-4A7C-8CA4-9F9D79C930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618E5EEF-6007-46A2-BEBA-4453BE3F0D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DD7B242D-D5C4-46F5-BE97-51719DE9B5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82122A-B041-4A60-9751-8C066856F14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82644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066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29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8BEB4EE-60F8-4044-A0E1-DA6836A92B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35EF9D8A-4A81-4E1E-9D27-7823C75269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2F02BB2F-668B-4EA8-9385-9B11E681B5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220A77-4513-45A4-A6F4-1B24C2D2E74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35665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FBBC058-908C-446E-9336-DCFCE12310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2F332855-EDAE-4914-BA2F-F799D7F0EA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7AFD790F-4964-44EC-B044-F1C2D4F54D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BE8211-C94C-43F7-A515-0093A8EAAF3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62182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12BFB197-EA77-4605-8B70-268A2A75B9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523B7CE5-D043-43DA-AFEC-F23B9D3174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029BC8B1-81D0-4F9A-9579-A67A3728A2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84B203-7F9B-4092-AAEE-E568C57C5DC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86998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B77D8402-A626-4ED6-9F2F-9517C9A43E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6C5161CF-D5A1-4836-8664-ABDCA95233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619B7F73-506F-4926-98D0-B3C898A785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19698-F597-4428-B450-DC3BF32C56B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99715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C33DD65-1225-4236-BFEF-CA6F68AD78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D9BB3C91-3C72-43CC-8DCA-C416D83D31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C05281CA-4D4D-4A26-B209-EF234EE1F7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2ADAB3-7FEF-4581-92D5-385B42EF0A2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10837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FCBB73A-78E8-4216-9522-C3B9E35F5F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EA8A1CE-63FE-4A46-BCDB-668D48AE06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60F7DC70-5CBA-45D3-A8B6-7E9485F6BB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8F54AC-2B18-4B20-9136-957FB3351BB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7405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>
            <a:extLst>
              <a:ext uri="{FF2B5EF4-FFF2-40B4-BE49-F238E27FC236}">
                <a16:creationId xmlns:a16="http://schemas.microsoft.com/office/drawing/2014/main" id="{24A1705E-CD73-48EB-8DE6-595215888799}"/>
              </a:ext>
            </a:extLst>
          </p:cNvPr>
          <p:cNvSpPr>
            <a:spLocks/>
          </p:cNvSpPr>
          <p:nvPr/>
        </p:nvSpPr>
        <p:spPr bwMode="auto">
          <a:xfrm>
            <a:off x="-23813" y="1763713"/>
            <a:ext cx="6899276" cy="171450"/>
          </a:xfrm>
          <a:custGeom>
            <a:avLst/>
            <a:gdLst>
              <a:gd name="T0" fmla="*/ 2147483646 w 4346"/>
              <a:gd name="T1" fmla="*/ 2147483646 h 108"/>
              <a:gd name="T2" fmla="*/ 2147483646 w 4346"/>
              <a:gd name="T3" fmla="*/ 2147483646 h 108"/>
              <a:gd name="T4" fmla="*/ 2147483646 w 4346"/>
              <a:gd name="T5" fmla="*/ 2147483646 h 108"/>
              <a:gd name="T6" fmla="*/ 2147483646 w 4346"/>
              <a:gd name="T7" fmla="*/ 2147483646 h 108"/>
              <a:gd name="T8" fmla="*/ 2147483646 w 4346"/>
              <a:gd name="T9" fmla="*/ 2147483646 h 108"/>
              <a:gd name="T10" fmla="*/ 2147483646 w 4346"/>
              <a:gd name="T11" fmla="*/ 2147483646 h 108"/>
              <a:gd name="T12" fmla="*/ 2147483646 w 4346"/>
              <a:gd name="T13" fmla="*/ 2147483646 h 108"/>
              <a:gd name="T14" fmla="*/ 2147483646 w 4346"/>
              <a:gd name="T15" fmla="*/ 2147483646 h 108"/>
              <a:gd name="T16" fmla="*/ 2147483646 w 4346"/>
              <a:gd name="T17" fmla="*/ 2147483646 h 108"/>
              <a:gd name="T18" fmla="*/ 2147483646 w 4346"/>
              <a:gd name="T19" fmla="*/ 2147483646 h 108"/>
              <a:gd name="T20" fmla="*/ 2147483646 w 4346"/>
              <a:gd name="T21" fmla="*/ 2147483646 h 108"/>
              <a:gd name="T22" fmla="*/ 2147483646 w 4346"/>
              <a:gd name="T23" fmla="*/ 2147483646 h 108"/>
              <a:gd name="T24" fmla="*/ 2147483646 w 4346"/>
              <a:gd name="T25" fmla="*/ 2147483646 h 108"/>
              <a:gd name="T26" fmla="*/ 0 w 4346"/>
              <a:gd name="T27" fmla="*/ 2147483646 h 108"/>
              <a:gd name="T28" fmla="*/ 2147483646 w 4346"/>
              <a:gd name="T29" fmla="*/ 2147483646 h 108"/>
              <a:gd name="T30" fmla="*/ 2147483646 w 4346"/>
              <a:gd name="T31" fmla="*/ 2147483646 h 108"/>
              <a:gd name="T32" fmla="*/ 2147483646 w 4346"/>
              <a:gd name="T33" fmla="*/ 2147483646 h 108"/>
              <a:gd name="T34" fmla="*/ 2147483646 w 4346"/>
              <a:gd name="T35" fmla="*/ 2147483646 h 108"/>
              <a:gd name="T36" fmla="*/ 2147483646 w 4346"/>
              <a:gd name="T37" fmla="*/ 2147483646 h 10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4346" h="108">
                <a:moveTo>
                  <a:pt x="3477" y="10"/>
                </a:moveTo>
                <a:cubicBezTo>
                  <a:pt x="3680" y="12"/>
                  <a:pt x="3921" y="14"/>
                  <a:pt x="4057" y="17"/>
                </a:cubicBezTo>
                <a:cubicBezTo>
                  <a:pt x="4192" y="20"/>
                  <a:pt x="4253" y="24"/>
                  <a:pt x="4293" y="30"/>
                </a:cubicBezTo>
                <a:cubicBezTo>
                  <a:pt x="4333" y="36"/>
                  <a:pt x="4286" y="43"/>
                  <a:pt x="4293" y="50"/>
                </a:cubicBezTo>
                <a:cubicBezTo>
                  <a:pt x="4300" y="57"/>
                  <a:pt x="4328" y="67"/>
                  <a:pt x="4329" y="73"/>
                </a:cubicBezTo>
                <a:cubicBezTo>
                  <a:pt x="4331" y="80"/>
                  <a:pt x="4346" y="85"/>
                  <a:pt x="4305" y="89"/>
                </a:cubicBezTo>
                <a:cubicBezTo>
                  <a:pt x="4263" y="93"/>
                  <a:pt x="4186" y="97"/>
                  <a:pt x="4082" y="99"/>
                </a:cubicBezTo>
                <a:cubicBezTo>
                  <a:pt x="3977" y="100"/>
                  <a:pt x="3834" y="99"/>
                  <a:pt x="3675" y="99"/>
                </a:cubicBezTo>
                <a:cubicBezTo>
                  <a:pt x="3516" y="98"/>
                  <a:pt x="3341" y="95"/>
                  <a:pt x="3129" y="94"/>
                </a:cubicBezTo>
                <a:cubicBezTo>
                  <a:pt x="2918" y="93"/>
                  <a:pt x="2634" y="94"/>
                  <a:pt x="2401" y="94"/>
                </a:cubicBezTo>
                <a:cubicBezTo>
                  <a:pt x="2168" y="95"/>
                  <a:pt x="2024" y="97"/>
                  <a:pt x="1733" y="98"/>
                </a:cubicBezTo>
                <a:cubicBezTo>
                  <a:pt x="1442" y="99"/>
                  <a:pt x="946" y="103"/>
                  <a:pt x="657" y="102"/>
                </a:cubicBezTo>
                <a:cubicBezTo>
                  <a:pt x="368" y="101"/>
                  <a:pt x="110" y="108"/>
                  <a:pt x="1" y="93"/>
                </a:cubicBezTo>
                <a:lnTo>
                  <a:pt x="0" y="13"/>
                </a:lnTo>
                <a:cubicBezTo>
                  <a:pt x="109" y="0"/>
                  <a:pt x="432" y="13"/>
                  <a:pt x="657" y="12"/>
                </a:cubicBezTo>
                <a:cubicBezTo>
                  <a:pt x="882" y="11"/>
                  <a:pt x="1082" y="7"/>
                  <a:pt x="1349" y="7"/>
                </a:cubicBezTo>
                <a:cubicBezTo>
                  <a:pt x="1617" y="6"/>
                  <a:pt x="2017" y="8"/>
                  <a:pt x="2265" y="9"/>
                </a:cubicBezTo>
                <a:cubicBezTo>
                  <a:pt x="2513" y="9"/>
                  <a:pt x="2634" y="9"/>
                  <a:pt x="2834" y="8"/>
                </a:cubicBezTo>
                <a:cubicBezTo>
                  <a:pt x="3034" y="9"/>
                  <a:pt x="3273" y="9"/>
                  <a:pt x="3477" y="1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27" name="Freeform 3">
            <a:extLst>
              <a:ext uri="{FF2B5EF4-FFF2-40B4-BE49-F238E27FC236}">
                <a16:creationId xmlns:a16="http://schemas.microsoft.com/office/drawing/2014/main" id="{0EA018B4-511F-4F58-B94F-158477F9021C}"/>
              </a:ext>
            </a:extLst>
          </p:cNvPr>
          <p:cNvSpPr>
            <a:spLocks/>
          </p:cNvSpPr>
          <p:nvPr/>
        </p:nvSpPr>
        <p:spPr bwMode="auto">
          <a:xfrm>
            <a:off x="198438" y="152400"/>
            <a:ext cx="715962" cy="6400800"/>
          </a:xfrm>
          <a:custGeom>
            <a:avLst/>
            <a:gdLst>
              <a:gd name="T0" fmla="*/ 2147483646 w 883"/>
              <a:gd name="T1" fmla="*/ 2147483646 h 4115"/>
              <a:gd name="T2" fmla="*/ 2147483646 w 883"/>
              <a:gd name="T3" fmla="*/ 2147483646 h 4115"/>
              <a:gd name="T4" fmla="*/ 2147483646 w 883"/>
              <a:gd name="T5" fmla="*/ 2147483646 h 4115"/>
              <a:gd name="T6" fmla="*/ 2147483646 w 883"/>
              <a:gd name="T7" fmla="*/ 2147483646 h 4115"/>
              <a:gd name="T8" fmla="*/ 2147483646 w 883"/>
              <a:gd name="T9" fmla="*/ 2147483646 h 4115"/>
              <a:gd name="T10" fmla="*/ 2147483646 w 883"/>
              <a:gd name="T11" fmla="*/ 2147483646 h 4115"/>
              <a:gd name="T12" fmla="*/ 2147483646 w 883"/>
              <a:gd name="T13" fmla="*/ 2147483646 h 4115"/>
              <a:gd name="T14" fmla="*/ 2147483646 w 883"/>
              <a:gd name="T15" fmla="*/ 2147483646 h 4115"/>
              <a:gd name="T16" fmla="*/ 2147483646 w 883"/>
              <a:gd name="T17" fmla="*/ 2147483646 h 4115"/>
              <a:gd name="T18" fmla="*/ 2147483646 w 883"/>
              <a:gd name="T19" fmla="*/ 2147483646 h 4115"/>
              <a:gd name="T20" fmla="*/ 2147483646 w 883"/>
              <a:gd name="T21" fmla="*/ 2147483646 h 4115"/>
              <a:gd name="T22" fmla="*/ 2147483646 w 883"/>
              <a:gd name="T23" fmla="*/ 2147483646 h 4115"/>
              <a:gd name="T24" fmla="*/ 2147483646 w 883"/>
              <a:gd name="T25" fmla="*/ 2147483646 h 4115"/>
              <a:gd name="T26" fmla="*/ 2147483646 w 883"/>
              <a:gd name="T27" fmla="*/ 2147483646 h 4115"/>
              <a:gd name="T28" fmla="*/ 2147483646 w 883"/>
              <a:gd name="T29" fmla="*/ 2147483646 h 4115"/>
              <a:gd name="T30" fmla="*/ 2147483646 w 883"/>
              <a:gd name="T31" fmla="*/ 2147483646 h 4115"/>
              <a:gd name="T32" fmla="*/ 2147483646 w 883"/>
              <a:gd name="T33" fmla="*/ 2147483646 h 4115"/>
              <a:gd name="T34" fmla="*/ 2147483646 w 883"/>
              <a:gd name="T35" fmla="*/ 2147483646 h 4115"/>
              <a:gd name="T36" fmla="*/ 2147483646 w 883"/>
              <a:gd name="T37" fmla="*/ 2147483646 h 4115"/>
              <a:gd name="T38" fmla="*/ 2147483646 w 883"/>
              <a:gd name="T39" fmla="*/ 2147483646 h 4115"/>
              <a:gd name="T40" fmla="*/ 2147483646 w 883"/>
              <a:gd name="T41" fmla="*/ 2147483646 h 4115"/>
              <a:gd name="T42" fmla="*/ 2147483646 w 883"/>
              <a:gd name="T43" fmla="*/ 2147483646 h 4115"/>
              <a:gd name="T44" fmla="*/ 2147483646 w 883"/>
              <a:gd name="T45" fmla="*/ 2147483646 h 4115"/>
              <a:gd name="T46" fmla="*/ 2147483646 w 883"/>
              <a:gd name="T47" fmla="*/ 2147483646 h 4115"/>
              <a:gd name="T48" fmla="*/ 2147483646 w 883"/>
              <a:gd name="T49" fmla="*/ 2147483646 h 4115"/>
              <a:gd name="T50" fmla="*/ 2147483646 w 883"/>
              <a:gd name="T51" fmla="*/ 2147483646 h 4115"/>
              <a:gd name="T52" fmla="*/ 2147483646 w 883"/>
              <a:gd name="T53" fmla="*/ 2147483646 h 4115"/>
              <a:gd name="T54" fmla="*/ 2147483646 w 883"/>
              <a:gd name="T55" fmla="*/ 2147483646 h 4115"/>
              <a:gd name="T56" fmla="*/ 2147483646 w 883"/>
              <a:gd name="T57" fmla="*/ 2147483646 h 4115"/>
              <a:gd name="T58" fmla="*/ 2147483646 w 883"/>
              <a:gd name="T59" fmla="*/ 2147483646 h 4115"/>
              <a:gd name="T60" fmla="*/ 2147483646 w 883"/>
              <a:gd name="T61" fmla="*/ 2147483646 h 4115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883" h="4115">
                <a:moveTo>
                  <a:pt x="86" y="3201"/>
                </a:moveTo>
                <a:cubicBezTo>
                  <a:pt x="89" y="3056"/>
                  <a:pt x="83" y="2912"/>
                  <a:pt x="79" y="2730"/>
                </a:cubicBezTo>
                <a:cubicBezTo>
                  <a:pt x="75" y="2548"/>
                  <a:pt x="60" y="2270"/>
                  <a:pt x="64" y="2109"/>
                </a:cubicBezTo>
                <a:cubicBezTo>
                  <a:pt x="68" y="1948"/>
                  <a:pt x="99" y="1927"/>
                  <a:pt x="101" y="1765"/>
                </a:cubicBezTo>
                <a:cubicBezTo>
                  <a:pt x="103" y="1603"/>
                  <a:pt x="90" y="1323"/>
                  <a:pt x="79" y="1137"/>
                </a:cubicBezTo>
                <a:cubicBezTo>
                  <a:pt x="68" y="951"/>
                  <a:pt x="44" y="793"/>
                  <a:pt x="34" y="651"/>
                </a:cubicBezTo>
                <a:cubicBezTo>
                  <a:pt x="24" y="509"/>
                  <a:pt x="17" y="385"/>
                  <a:pt x="19" y="284"/>
                </a:cubicBezTo>
                <a:cubicBezTo>
                  <a:pt x="21" y="183"/>
                  <a:pt x="32" y="90"/>
                  <a:pt x="49" y="45"/>
                </a:cubicBezTo>
                <a:cubicBezTo>
                  <a:pt x="66" y="0"/>
                  <a:pt x="91" y="16"/>
                  <a:pt x="123" y="15"/>
                </a:cubicBezTo>
                <a:cubicBezTo>
                  <a:pt x="155" y="14"/>
                  <a:pt x="204" y="37"/>
                  <a:pt x="243" y="37"/>
                </a:cubicBezTo>
                <a:cubicBezTo>
                  <a:pt x="282" y="37"/>
                  <a:pt x="310" y="20"/>
                  <a:pt x="355" y="15"/>
                </a:cubicBezTo>
                <a:cubicBezTo>
                  <a:pt x="400" y="10"/>
                  <a:pt x="453" y="0"/>
                  <a:pt x="512" y="7"/>
                </a:cubicBezTo>
                <a:cubicBezTo>
                  <a:pt x="571" y="14"/>
                  <a:pt x="659" y="37"/>
                  <a:pt x="707" y="60"/>
                </a:cubicBezTo>
                <a:cubicBezTo>
                  <a:pt x="755" y="83"/>
                  <a:pt x="783" y="99"/>
                  <a:pt x="797" y="142"/>
                </a:cubicBezTo>
                <a:cubicBezTo>
                  <a:pt x="811" y="185"/>
                  <a:pt x="788" y="235"/>
                  <a:pt x="789" y="321"/>
                </a:cubicBezTo>
                <a:cubicBezTo>
                  <a:pt x="790" y="407"/>
                  <a:pt x="794" y="537"/>
                  <a:pt x="804" y="658"/>
                </a:cubicBezTo>
                <a:cubicBezTo>
                  <a:pt x="814" y="779"/>
                  <a:pt x="844" y="892"/>
                  <a:pt x="849" y="1047"/>
                </a:cubicBezTo>
                <a:cubicBezTo>
                  <a:pt x="854" y="1202"/>
                  <a:pt x="840" y="1394"/>
                  <a:pt x="834" y="1586"/>
                </a:cubicBezTo>
                <a:cubicBezTo>
                  <a:pt x="828" y="1778"/>
                  <a:pt x="805" y="1995"/>
                  <a:pt x="812" y="2199"/>
                </a:cubicBezTo>
                <a:cubicBezTo>
                  <a:pt x="819" y="2403"/>
                  <a:pt x="875" y="2624"/>
                  <a:pt x="879" y="2812"/>
                </a:cubicBezTo>
                <a:cubicBezTo>
                  <a:pt x="883" y="3000"/>
                  <a:pt x="840" y="3138"/>
                  <a:pt x="834" y="3329"/>
                </a:cubicBezTo>
                <a:cubicBezTo>
                  <a:pt x="828" y="3520"/>
                  <a:pt x="848" y="3836"/>
                  <a:pt x="842" y="3957"/>
                </a:cubicBezTo>
                <a:cubicBezTo>
                  <a:pt x="836" y="4078"/>
                  <a:pt x="833" y="4033"/>
                  <a:pt x="797" y="4054"/>
                </a:cubicBezTo>
                <a:cubicBezTo>
                  <a:pt x="761" y="4075"/>
                  <a:pt x="686" y="4086"/>
                  <a:pt x="625" y="4084"/>
                </a:cubicBezTo>
                <a:cubicBezTo>
                  <a:pt x="564" y="4082"/>
                  <a:pt x="492" y="4041"/>
                  <a:pt x="430" y="4039"/>
                </a:cubicBezTo>
                <a:cubicBezTo>
                  <a:pt x="368" y="4037"/>
                  <a:pt x="302" y="4057"/>
                  <a:pt x="251" y="4069"/>
                </a:cubicBezTo>
                <a:cubicBezTo>
                  <a:pt x="200" y="4081"/>
                  <a:pt x="162" y="4115"/>
                  <a:pt x="123" y="4114"/>
                </a:cubicBezTo>
                <a:cubicBezTo>
                  <a:pt x="84" y="4113"/>
                  <a:pt x="38" y="4102"/>
                  <a:pt x="19" y="4062"/>
                </a:cubicBezTo>
                <a:cubicBezTo>
                  <a:pt x="0" y="4022"/>
                  <a:pt x="3" y="3952"/>
                  <a:pt x="11" y="3875"/>
                </a:cubicBezTo>
                <a:cubicBezTo>
                  <a:pt x="19" y="3798"/>
                  <a:pt x="51" y="3710"/>
                  <a:pt x="64" y="3598"/>
                </a:cubicBezTo>
                <a:cubicBezTo>
                  <a:pt x="77" y="3486"/>
                  <a:pt x="83" y="3346"/>
                  <a:pt x="86" y="3201"/>
                </a:cubicBezTo>
                <a:close/>
              </a:path>
            </a:pathLst>
          </a:custGeom>
          <a:solidFill>
            <a:schemeClr val="hlink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28" name="Freeform 4">
            <a:extLst>
              <a:ext uri="{FF2B5EF4-FFF2-40B4-BE49-F238E27FC236}">
                <a16:creationId xmlns:a16="http://schemas.microsoft.com/office/drawing/2014/main" id="{1F1E1E02-3913-4D63-AFF8-44D3057D14FA}"/>
              </a:ext>
            </a:extLst>
          </p:cNvPr>
          <p:cNvSpPr>
            <a:spLocks/>
          </p:cNvSpPr>
          <p:nvPr/>
        </p:nvSpPr>
        <p:spPr bwMode="invGray">
          <a:xfrm>
            <a:off x="323850" y="1157288"/>
            <a:ext cx="152400" cy="914400"/>
          </a:xfrm>
          <a:custGeom>
            <a:avLst/>
            <a:gdLst>
              <a:gd name="T0" fmla="*/ 2147483646 w 110"/>
              <a:gd name="T1" fmla="*/ 0 h 842"/>
              <a:gd name="T2" fmla="*/ 2147483646 w 110"/>
              <a:gd name="T3" fmla="*/ 2147483646 h 842"/>
              <a:gd name="T4" fmla="*/ 2147483646 w 110"/>
              <a:gd name="T5" fmla="*/ 2147483646 h 842"/>
              <a:gd name="T6" fmla="*/ 2147483646 w 110"/>
              <a:gd name="T7" fmla="*/ 2147483646 h 842"/>
              <a:gd name="T8" fmla="*/ 2147483646 w 110"/>
              <a:gd name="T9" fmla="*/ 2147483646 h 842"/>
              <a:gd name="T10" fmla="*/ 2147483646 w 110"/>
              <a:gd name="T11" fmla="*/ 2147483646 h 842"/>
              <a:gd name="T12" fmla="*/ 2147483646 w 110"/>
              <a:gd name="T13" fmla="*/ 2147483646 h 842"/>
              <a:gd name="T14" fmla="*/ 2147483646 w 110"/>
              <a:gd name="T15" fmla="*/ 2147483646 h 842"/>
              <a:gd name="T16" fmla="*/ 2147483646 w 110"/>
              <a:gd name="T17" fmla="*/ 2147483646 h 842"/>
              <a:gd name="T18" fmla="*/ 0 w 110"/>
              <a:gd name="T19" fmla="*/ 2147483646 h 842"/>
              <a:gd name="T20" fmla="*/ 2147483646 w 110"/>
              <a:gd name="T21" fmla="*/ 2147483646 h 842"/>
              <a:gd name="T22" fmla="*/ 2147483646 w 110"/>
              <a:gd name="T23" fmla="*/ 2147483646 h 842"/>
              <a:gd name="T24" fmla="*/ 2147483646 w 110"/>
              <a:gd name="T25" fmla="*/ 0 h 84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10" h="842">
                <a:moveTo>
                  <a:pt x="92" y="0"/>
                </a:moveTo>
                <a:lnTo>
                  <a:pt x="81" y="170"/>
                </a:lnTo>
                <a:lnTo>
                  <a:pt x="51" y="362"/>
                </a:lnTo>
                <a:lnTo>
                  <a:pt x="74" y="539"/>
                </a:lnTo>
                <a:lnTo>
                  <a:pt x="88" y="709"/>
                </a:lnTo>
                <a:lnTo>
                  <a:pt x="110" y="842"/>
                </a:lnTo>
                <a:lnTo>
                  <a:pt x="81" y="768"/>
                </a:lnTo>
                <a:lnTo>
                  <a:pt x="59" y="716"/>
                </a:lnTo>
                <a:lnTo>
                  <a:pt x="29" y="598"/>
                </a:lnTo>
                <a:lnTo>
                  <a:pt x="0" y="414"/>
                </a:lnTo>
                <a:lnTo>
                  <a:pt x="22" y="251"/>
                </a:lnTo>
                <a:lnTo>
                  <a:pt x="51" y="81"/>
                </a:lnTo>
                <a:lnTo>
                  <a:pt x="92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57C7E63-8196-43AC-83E2-8A0F73E47A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7525" y="547688"/>
            <a:ext cx="8596313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478EF0B-5C7B-43EF-87CE-BE55D4F4F5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057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6EB98E66-3FC4-4C78-8E7F-818CB5BF1C7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A3DA1D0F-2313-420F-BB93-B9A89EE9085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F2491A46-84C0-4B8E-B51D-C48ABDB74F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D0B7914-1C1F-4122-A0AA-044F90249238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3C861A65-419B-4469-99DD-92109A520E91}"/>
              </a:ext>
            </a:extLst>
          </p:cNvPr>
          <p:cNvSpPr txBox="1">
            <a:spLocks/>
          </p:cNvSpPr>
          <p:nvPr/>
        </p:nvSpPr>
        <p:spPr>
          <a:xfrm>
            <a:off x="1045878" y="2132856"/>
            <a:ext cx="8095265" cy="1475013"/>
          </a:xfrm>
          <a:prstGeom prst="rect">
            <a:avLst/>
          </a:prstGeom>
        </p:spPr>
        <p:txBody>
          <a:bodyPr rtlCol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60000"/>
              </a:lnSpc>
            </a:pPr>
            <a:r>
              <a:rPr lang="pt-BR" sz="2400" b="1" dirty="0">
                <a:solidFill>
                  <a:srgbClr val="FF0000"/>
                </a:solidFill>
                <a:ea typeface="Times New Roman" panose="02020603050405020304" pitchFamily="18" charset="0"/>
              </a:rPr>
              <a:t>Universidade de São Paulo</a:t>
            </a:r>
            <a:br>
              <a:rPr lang="pt-BR" sz="2400" dirty="0">
                <a:solidFill>
                  <a:srgbClr val="FF0000"/>
                </a:solidFill>
                <a:ea typeface="Times New Roman" panose="02020603050405020304" pitchFamily="18" charset="0"/>
              </a:rPr>
            </a:br>
            <a:r>
              <a:rPr lang="pt-BR" sz="2400" b="1" dirty="0">
                <a:solidFill>
                  <a:srgbClr val="FF0000"/>
                </a:solidFill>
                <a:ea typeface="Times New Roman" panose="02020603050405020304" pitchFamily="18" charset="0"/>
              </a:rPr>
              <a:t>Faculdade de Economia, Administração e Contabilidade de Ribeirão Preto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A0FD68F5-002B-47B5-94BD-C0D4E149D81E}"/>
              </a:ext>
            </a:extLst>
          </p:cNvPr>
          <p:cNvSpPr txBox="1">
            <a:spLocks/>
          </p:cNvSpPr>
          <p:nvPr/>
        </p:nvSpPr>
        <p:spPr>
          <a:xfrm>
            <a:off x="1045878" y="4653136"/>
            <a:ext cx="6511087" cy="468233"/>
          </a:xfrm>
          <a:prstGeom prst="rect">
            <a:avLst/>
          </a:prstGeom>
        </p:spPr>
        <p:txBody>
          <a:bodyPr rtlCol="0">
            <a:no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4000" dirty="0">
                <a:solidFill>
                  <a:srgbClr val="FF0000"/>
                </a:solidFill>
              </a:rPr>
              <a:t>Economia Política Clássica  </a:t>
            </a:r>
            <a:r>
              <a:rPr lang="pt-BR" sz="3200" dirty="0"/>
              <a:t>REC2401 / 2020</a:t>
            </a:r>
          </a:p>
        </p:txBody>
      </p:sp>
    </p:spTree>
    <p:extLst>
      <p:ext uri="{BB962C8B-B14F-4D97-AF65-F5344CB8AC3E}">
        <p14:creationId xmlns:p14="http://schemas.microsoft.com/office/powerpoint/2010/main" val="2084835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Conteúdo 2">
            <a:extLst>
              <a:ext uri="{FF2B5EF4-FFF2-40B4-BE49-F238E27FC236}">
                <a16:creationId xmlns:a16="http://schemas.microsoft.com/office/drawing/2014/main" id="{EA7F62AE-79D0-4C04-AB3A-6D6BDD8EB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260350"/>
            <a:ext cx="7772400" cy="4114800"/>
          </a:xfrm>
        </p:spPr>
        <p:txBody>
          <a:bodyPr/>
          <a:lstStyle/>
          <a:p>
            <a:pPr eaLnBrk="1" hangingPunct="1"/>
            <a:r>
              <a:rPr lang="pt-BR" altLang="pt-BR" sz="2000" b="1" dirty="0"/>
              <a:t>Parte VI. Transformação de Lucro Excedente em renda da Terra</a:t>
            </a:r>
          </a:p>
          <a:p>
            <a:pPr eaLnBrk="1" hangingPunct="1"/>
            <a:r>
              <a:rPr lang="pt-BR" altLang="pt-BR" sz="2000" dirty="0"/>
              <a:t>Cap. 37. Introdução</a:t>
            </a:r>
          </a:p>
          <a:p>
            <a:pPr eaLnBrk="1" hangingPunct="1"/>
            <a:r>
              <a:rPr lang="pt-BR" altLang="pt-BR" sz="2000" dirty="0"/>
              <a:t>Cap. 38. Renda Diferencial: Considerações Gerais</a:t>
            </a:r>
          </a:p>
          <a:p>
            <a:pPr eaLnBrk="1" hangingPunct="1"/>
            <a:r>
              <a:rPr lang="pt-BR" altLang="pt-BR" sz="2000" dirty="0"/>
              <a:t>Cap. 39. Primeira Forma da Renda Diferencial (Renda Diferencial I)</a:t>
            </a:r>
          </a:p>
          <a:p>
            <a:pPr eaLnBrk="1" hangingPunct="1"/>
            <a:r>
              <a:rPr lang="pt-BR" altLang="pt-BR" sz="2000" dirty="0"/>
              <a:t>Cap. 40. Segunda Forma da Renda Diferencial (Renda Diferencial II)</a:t>
            </a:r>
          </a:p>
          <a:p>
            <a:pPr eaLnBrk="1" hangingPunct="1"/>
            <a:r>
              <a:rPr lang="pt-BR" altLang="pt-BR" sz="2000" dirty="0"/>
              <a:t>Cap. 41. Renda Diferencial II </a:t>
            </a:r>
          </a:p>
          <a:p>
            <a:pPr eaLnBrk="1" hangingPunct="1"/>
            <a:r>
              <a:rPr lang="pt-BR" altLang="pt-BR" sz="1400" dirty="0"/>
              <a:t>Primeiro Caso: Preço Constante de Produção</a:t>
            </a:r>
          </a:p>
          <a:p>
            <a:pPr eaLnBrk="1" hangingPunct="1"/>
            <a:r>
              <a:rPr lang="pt-BR" altLang="pt-BR" sz="2000" dirty="0"/>
              <a:t>Cap. 42. Renda Diferencial II</a:t>
            </a:r>
          </a:p>
          <a:p>
            <a:pPr eaLnBrk="1" hangingPunct="1"/>
            <a:r>
              <a:rPr lang="pt-BR" altLang="pt-BR" sz="1600" dirty="0"/>
              <a:t>Segundo Caso: Preços de Produção Decrescente</a:t>
            </a:r>
          </a:p>
          <a:p>
            <a:pPr eaLnBrk="1" hangingPunct="1"/>
            <a:r>
              <a:rPr lang="pt-BR" altLang="pt-BR" sz="1400" dirty="0"/>
              <a:t>I. A Produtividade do investimento adicional do capital permanece a mesma</a:t>
            </a:r>
          </a:p>
          <a:p>
            <a:pPr eaLnBrk="1" hangingPunct="1"/>
            <a:r>
              <a:rPr lang="pt-BR" altLang="pt-BR" sz="1400" dirty="0"/>
              <a:t>II. Taxa de produtividade decrescente do capital adicional</a:t>
            </a:r>
          </a:p>
          <a:p>
            <a:pPr eaLnBrk="1" hangingPunct="1"/>
            <a:r>
              <a:rPr lang="pt-BR" altLang="pt-BR" sz="1400" dirty="0"/>
              <a:t>III. Taxa de produtividade crescente do capital  adicional</a:t>
            </a:r>
          </a:p>
          <a:p>
            <a:pPr eaLnBrk="1" hangingPunct="1"/>
            <a:r>
              <a:rPr lang="pt-BR" altLang="pt-BR" sz="2000" dirty="0"/>
              <a:t>Cap. 43. Renda Diferencial II</a:t>
            </a:r>
          </a:p>
          <a:p>
            <a:pPr eaLnBrk="1" hangingPunct="1"/>
            <a:r>
              <a:rPr lang="pt-BR" altLang="pt-BR" sz="1400" dirty="0"/>
              <a:t>Terceiro Caso: Preço de Produção Crescente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A82897F-871E-400A-95FD-A673BC450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sz="2000" dirty="0"/>
              <a:t>Cap. 44. Renda Diferencial também no Pior Solo Cultivado</a:t>
            </a:r>
          </a:p>
          <a:p>
            <a:pPr eaLnBrk="1" hangingPunct="1"/>
            <a:r>
              <a:rPr lang="pt-BR" altLang="pt-BR" sz="2000" dirty="0"/>
              <a:t>Cap. 45. Renda da Terra Absoluta </a:t>
            </a:r>
          </a:p>
          <a:p>
            <a:pPr eaLnBrk="1" hangingPunct="1"/>
            <a:r>
              <a:rPr lang="pt-BR" altLang="pt-BR" sz="2000" dirty="0"/>
              <a:t>Cap. 46. Renda em Instalações Construídas. Renda da Minas. Preço da terra</a:t>
            </a:r>
          </a:p>
          <a:p>
            <a:pPr eaLnBrk="1" hangingPunct="1"/>
            <a:r>
              <a:rPr lang="pt-BR" altLang="pt-BR" sz="2000" dirty="0"/>
              <a:t>Cap. 47. Gêneses da Renda da Terra Capitalista</a:t>
            </a:r>
          </a:p>
          <a:p>
            <a:pPr eaLnBrk="1" hangingPunct="1"/>
            <a:r>
              <a:rPr lang="pt-BR" altLang="pt-BR" sz="1600" dirty="0"/>
              <a:t> I. Considerações Introdutórias</a:t>
            </a:r>
          </a:p>
          <a:p>
            <a:pPr eaLnBrk="1" hangingPunct="1"/>
            <a:r>
              <a:rPr lang="pt-BR" altLang="pt-BR" sz="1600" dirty="0"/>
              <a:t>II. Renda do Trabalho</a:t>
            </a:r>
          </a:p>
          <a:p>
            <a:pPr eaLnBrk="1" hangingPunct="1"/>
            <a:r>
              <a:rPr lang="pt-BR" altLang="pt-BR" sz="1600" dirty="0"/>
              <a:t>III. Renda em natura</a:t>
            </a:r>
          </a:p>
          <a:p>
            <a:pPr eaLnBrk="1" hangingPunct="1"/>
            <a:r>
              <a:rPr lang="pt-BR" altLang="pt-BR" sz="1600" dirty="0"/>
              <a:t>IV. Renda Monetária</a:t>
            </a:r>
          </a:p>
          <a:p>
            <a:pPr eaLnBrk="1" hangingPunct="1"/>
            <a:r>
              <a:rPr lang="pt-BR" altLang="pt-BR" sz="1600" dirty="0"/>
              <a:t>V. O sistema de parceria e a Propriedade Camponesa </a:t>
            </a:r>
            <a:r>
              <a:rPr lang="pt-BR" altLang="pt-BR" sz="1600" dirty="0" err="1"/>
              <a:t>parcelária</a:t>
            </a:r>
            <a:endParaRPr lang="pt-BR" altLang="pt-BR" sz="1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9020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Conteúdo 2">
            <a:extLst>
              <a:ext uri="{FF2B5EF4-FFF2-40B4-BE49-F238E27FC236}">
                <a16:creationId xmlns:a16="http://schemas.microsoft.com/office/drawing/2014/main" id="{BEE31D78-61B6-429D-A5F1-D9AA3A378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989138"/>
            <a:ext cx="7772400" cy="4114800"/>
          </a:xfrm>
        </p:spPr>
        <p:txBody>
          <a:bodyPr/>
          <a:lstStyle/>
          <a:p>
            <a:pPr eaLnBrk="1" hangingPunct="1"/>
            <a:r>
              <a:rPr lang="pt-BR" altLang="pt-BR" sz="2000" b="1" dirty="0"/>
              <a:t>Parte VII. Receitas e suas Fontes</a:t>
            </a:r>
          </a:p>
          <a:p>
            <a:pPr eaLnBrk="1" hangingPunct="1"/>
            <a:r>
              <a:rPr lang="pt-BR" altLang="pt-BR" sz="2000" dirty="0"/>
              <a:t>Cap. 48. A Fórmula Trinitária I, II, III</a:t>
            </a:r>
          </a:p>
          <a:p>
            <a:pPr eaLnBrk="1" hangingPunct="1"/>
            <a:r>
              <a:rPr lang="pt-BR" altLang="pt-BR" sz="2000" dirty="0"/>
              <a:t>Cap. 49. A Respeito da Análise do Processo de Produção</a:t>
            </a:r>
          </a:p>
          <a:p>
            <a:pPr eaLnBrk="1" hangingPunct="1"/>
            <a:r>
              <a:rPr lang="pt-BR" altLang="pt-BR" sz="2000" dirty="0"/>
              <a:t>Cap. 50. Ilusões Criadas pela Competição</a:t>
            </a:r>
          </a:p>
          <a:p>
            <a:pPr eaLnBrk="1" hangingPunct="1"/>
            <a:r>
              <a:rPr lang="pt-BR" altLang="pt-BR" sz="2000" dirty="0"/>
              <a:t>Cap. 51. Relações de Distribuição e Relações de Produção</a:t>
            </a:r>
          </a:p>
          <a:p>
            <a:pPr eaLnBrk="1" hangingPunct="1"/>
            <a:r>
              <a:rPr lang="pt-BR" altLang="pt-BR" sz="2000" dirty="0"/>
              <a:t>Cap. 52. As Classes</a:t>
            </a:r>
          </a:p>
          <a:p>
            <a:pPr eaLnBrk="1" hangingPunct="1"/>
            <a:r>
              <a:rPr lang="pt-BR" altLang="pt-BR" sz="2000" dirty="0"/>
              <a:t>Suplemento, por Frederick Engels</a:t>
            </a:r>
          </a:p>
          <a:p>
            <a:pPr eaLnBrk="1" hangingPunct="1"/>
            <a:r>
              <a:rPr lang="pt-BR" altLang="pt-BR" sz="1400" dirty="0"/>
              <a:t>Introdução</a:t>
            </a:r>
          </a:p>
          <a:p>
            <a:pPr eaLnBrk="1" hangingPunct="1"/>
            <a:r>
              <a:rPr lang="pt-BR" altLang="pt-BR" sz="1400" dirty="0"/>
              <a:t>Lei do Valor e da Taxa de Lucro</a:t>
            </a:r>
          </a:p>
          <a:p>
            <a:pPr eaLnBrk="1" hangingPunct="1"/>
            <a:r>
              <a:rPr lang="pt-BR" altLang="pt-BR" sz="1400" dirty="0"/>
              <a:t>A bolsa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ítulo 3">
            <a:extLst>
              <a:ext uri="{FF2B5EF4-FFF2-40B4-BE49-F238E27FC236}">
                <a16:creationId xmlns:a16="http://schemas.microsoft.com/office/drawing/2014/main" id="{5925C951-5A5B-49F9-8A8F-A52499160F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403628"/>
            <a:ext cx="7772400" cy="1415772"/>
          </a:xfrm>
        </p:spPr>
        <p:txBody>
          <a:bodyPr/>
          <a:lstStyle/>
          <a:p>
            <a:pPr eaLnBrk="1" hangingPunct="1"/>
            <a:r>
              <a:rPr lang="pt-BR" altLang="pt-BR" dirty="0"/>
              <a:t>Algumas ideias-chave</a:t>
            </a:r>
            <a:br>
              <a:rPr lang="pt-BR" altLang="pt-BR" dirty="0"/>
            </a:br>
            <a:r>
              <a:rPr lang="pt-BR" altLang="pt-BR" dirty="0"/>
              <a:t> do livro III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>
            <a:extLst>
              <a:ext uri="{FF2B5EF4-FFF2-40B4-BE49-F238E27FC236}">
                <a16:creationId xmlns:a16="http://schemas.microsoft.com/office/drawing/2014/main" id="{88468DE3-B987-44FE-9DF9-9A58EF56BA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pt-PT" altLang="pt-BR" sz="2800" dirty="0">
                <a:cs typeface="Times New Roman" panose="02020603050405020304" pitchFamily="18" charset="0"/>
              </a:rPr>
              <a:t>Marx acreditou que os preços reais poderiam se desviar dos preços previstos pela teoria do valor-trabalho mais pura e simples. </a:t>
            </a:r>
          </a:p>
          <a:p>
            <a:pPr eaLnBrk="1" hangingPunct="1">
              <a:lnSpc>
                <a:spcPct val="120000"/>
              </a:lnSpc>
            </a:pPr>
            <a:r>
              <a:rPr lang="pt-PT" altLang="pt-BR" sz="2800" dirty="0">
                <a:cs typeface="Times New Roman" panose="02020603050405020304" pitchFamily="18" charset="0"/>
              </a:rPr>
              <a:t>No entanto, a questão da formação dos preços só seria atacada por ele no volume III da obra em questão.</a:t>
            </a:r>
            <a:r>
              <a:rPr lang="pt-BR" altLang="pt-BR" sz="2800" dirty="0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>
            <a:extLst>
              <a:ext uri="{FF2B5EF4-FFF2-40B4-BE49-F238E27FC236}">
                <a16:creationId xmlns:a16="http://schemas.microsoft.com/office/drawing/2014/main" id="{E0948383-B5E5-4932-8C0A-13EEA265A0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600" y="1844824"/>
            <a:ext cx="7772400" cy="41148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pt-PT" altLang="pt-BR" sz="2800" dirty="0">
                <a:cs typeface="Times New Roman" panose="02020603050405020304" pitchFamily="18" charset="0"/>
              </a:rPr>
              <a:t>Ainda no volume I do </a:t>
            </a:r>
            <a:r>
              <a:rPr lang="pt-PT" altLang="pt-BR" sz="2800" i="1" dirty="0">
                <a:cs typeface="Times New Roman" panose="02020603050405020304" pitchFamily="18" charset="0"/>
              </a:rPr>
              <a:t>Capital</a:t>
            </a:r>
            <a:r>
              <a:rPr lang="pt-PT" altLang="pt-BR" sz="2800" dirty="0">
                <a:cs typeface="Times New Roman" panose="02020603050405020304" pitchFamily="18" charset="0"/>
              </a:rPr>
              <a:t>, Marx expõe as condições do caso simples em que os preços seriam iguais ao valor da produção. </a:t>
            </a:r>
          </a:p>
          <a:p>
            <a:pPr eaLnBrk="1" hangingPunct="1">
              <a:lnSpc>
                <a:spcPct val="120000"/>
              </a:lnSpc>
            </a:pPr>
            <a:r>
              <a:rPr lang="pt-PT" altLang="pt-BR" sz="2800" dirty="0">
                <a:cs typeface="Times New Roman" panose="02020603050405020304" pitchFamily="18" charset="0"/>
              </a:rPr>
              <a:t>O valor da mercadoria é a soma de dois componentes: o trabalho morto e o trabalho vivo, ou seja, o trabalho passado que aderiu aos fatores físicos de produção e o trabalho corrente. O trabalho morto é associado ao capital constante </a:t>
            </a:r>
            <a:r>
              <a:rPr lang="pt-PT" altLang="pt-BR" sz="2800" i="1" dirty="0">
                <a:cs typeface="Times New Roman" panose="02020603050405020304" pitchFamily="18" charset="0"/>
              </a:rPr>
              <a:t>c</a:t>
            </a:r>
            <a:r>
              <a:rPr lang="pt-PT" altLang="pt-BR" sz="2800" dirty="0">
                <a:cs typeface="Times New Roman" panose="02020603050405020304" pitchFamily="18" charset="0"/>
              </a:rPr>
              <a:t>. </a:t>
            </a:r>
            <a:endParaRPr lang="pt-BR" altLang="pt-BR" sz="28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>
            <a:extLst>
              <a:ext uri="{FF2B5EF4-FFF2-40B4-BE49-F238E27FC236}">
                <a16:creationId xmlns:a16="http://schemas.microsoft.com/office/drawing/2014/main" id="{528128E8-48A3-41EB-94A1-A2ED4DEB7E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PT" altLang="pt-BR">
                <a:cs typeface="Times New Roman" panose="02020603050405020304" pitchFamily="18" charset="0"/>
              </a:rPr>
              <a:t>O trabalho vivo se desdobra em trabalho necessário que produz o capital variável </a:t>
            </a:r>
            <a:r>
              <a:rPr lang="pt-PT" altLang="pt-BR" i="1">
                <a:cs typeface="Times New Roman" panose="02020603050405020304" pitchFamily="18" charset="0"/>
              </a:rPr>
              <a:t>v</a:t>
            </a:r>
            <a:r>
              <a:rPr lang="pt-PT" altLang="pt-BR">
                <a:cs typeface="Times New Roman" panose="02020603050405020304" pitchFamily="18" charset="0"/>
              </a:rPr>
              <a:t> e trabalho excedente que gera a mais-valia. Portanto o valor </a:t>
            </a:r>
            <a:r>
              <a:rPr lang="pt-PT" altLang="pt-BR" i="1">
                <a:cs typeface="Times New Roman" panose="02020603050405020304" pitchFamily="18" charset="0"/>
              </a:rPr>
              <a:t>w</a:t>
            </a:r>
            <a:r>
              <a:rPr lang="pt-PT" altLang="pt-BR">
                <a:cs typeface="Times New Roman" panose="02020603050405020304" pitchFamily="18" charset="0"/>
              </a:rPr>
              <a:t> é expresso como </a:t>
            </a:r>
          </a:p>
          <a:p>
            <a:pPr eaLnBrk="1" hangingPunct="1">
              <a:buFontTx/>
              <a:buNone/>
            </a:pPr>
            <a:r>
              <a:rPr lang="pt-PT" altLang="pt-BR" i="1">
                <a:cs typeface="Times New Roman" panose="02020603050405020304" pitchFamily="18" charset="0"/>
              </a:rPr>
              <a:t>   w = c + v + s</a:t>
            </a:r>
            <a:r>
              <a:rPr lang="pt-PT" altLang="pt-BR">
                <a:cs typeface="Times New Roman" panose="02020603050405020304" pitchFamily="18" charset="0"/>
              </a:rPr>
              <a:t>. </a:t>
            </a:r>
            <a:endParaRPr lang="pt-BR" altLang="pt-BR">
              <a:cs typeface="Times New Roman" panose="02020603050405020304" pitchFamily="18" charset="0"/>
            </a:endParaRPr>
          </a:p>
          <a:p>
            <a:pPr eaLnBrk="1" hangingPunct="1"/>
            <a:endParaRPr lang="pt-BR" altLang="pt-B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>
            <a:extLst>
              <a:ext uri="{FF2B5EF4-FFF2-40B4-BE49-F238E27FC236}">
                <a16:creationId xmlns:a16="http://schemas.microsoft.com/office/drawing/2014/main" id="{6DED1CF3-F01F-4C0C-9E0F-745492EC46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pt-PT" altLang="pt-BR" sz="2800" dirty="0">
                <a:cs typeface="Times New Roman" panose="02020603050405020304" pitchFamily="18" charset="0"/>
              </a:rPr>
              <a:t>Na hipótese simplificadora de que s/v e c/v sejam o mesmo em qualquer indústria, a taxa de lucro r, como vimos r = (s/v)/(1 +(c/v)), é a mesma em todas elas.</a:t>
            </a:r>
          </a:p>
          <a:p>
            <a:pPr eaLnBrk="1" hangingPunct="1">
              <a:lnSpc>
                <a:spcPct val="110000"/>
              </a:lnSpc>
            </a:pPr>
            <a:r>
              <a:rPr lang="pt-PT" altLang="pt-BR" sz="2800" dirty="0">
                <a:cs typeface="Times New Roman" panose="02020603050405020304" pitchFamily="18" charset="0"/>
              </a:rPr>
              <a:t>Definindo os preços de produção como a soma dos custos dos fatores produtivos </a:t>
            </a:r>
            <a:r>
              <a:rPr lang="pt-PT" altLang="pt-BR" sz="2800" b="1" i="1" dirty="0">
                <a:cs typeface="Times New Roman" panose="02020603050405020304" pitchFamily="18" charset="0"/>
              </a:rPr>
              <a:t>c</a:t>
            </a:r>
            <a:r>
              <a:rPr lang="pt-PT" altLang="pt-BR" sz="2800" dirty="0">
                <a:cs typeface="Times New Roman" panose="02020603050405020304" pitchFamily="18" charset="0"/>
              </a:rPr>
              <a:t>, mais o custo do trabalho usado na produção </a:t>
            </a:r>
            <a:r>
              <a:rPr lang="pt-PT" altLang="pt-BR" sz="2800" b="1" i="1" dirty="0">
                <a:cs typeface="Times New Roman" panose="02020603050405020304" pitchFamily="18" charset="0"/>
              </a:rPr>
              <a:t>v</a:t>
            </a:r>
            <a:r>
              <a:rPr lang="pt-PT" altLang="pt-BR" sz="2800" b="1" dirty="0">
                <a:cs typeface="Times New Roman" panose="02020603050405020304" pitchFamily="18" charset="0"/>
              </a:rPr>
              <a:t> </a:t>
            </a:r>
            <a:r>
              <a:rPr lang="pt-PT" altLang="pt-BR" sz="2800" dirty="0">
                <a:cs typeface="Times New Roman" panose="02020603050405020304" pitchFamily="18" charset="0"/>
              </a:rPr>
              <a:t>e mais a margem de lucro total </a:t>
            </a:r>
            <a:r>
              <a:rPr lang="pt-PT" altLang="pt-BR" sz="2800" b="1" i="1" dirty="0">
                <a:cs typeface="Times New Roman" panose="02020603050405020304" pitchFamily="18" charset="0"/>
              </a:rPr>
              <a:t>r.C</a:t>
            </a:r>
            <a:r>
              <a:rPr lang="pt-PT" altLang="pt-BR" sz="2800" dirty="0">
                <a:cs typeface="Times New Roman" panose="02020603050405020304" pitchFamily="18" charset="0"/>
              </a:rPr>
              <a:t>, demonstra-se trivialmente que:</a:t>
            </a:r>
          </a:p>
          <a:p>
            <a:pPr algn="just" eaLnBrk="1" hangingPunct="1">
              <a:buFontTx/>
              <a:buNone/>
            </a:pPr>
            <a:endParaRPr lang="pt-BR" altLang="pt-BR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>
            <a:extLst>
              <a:ext uri="{FF2B5EF4-FFF2-40B4-BE49-F238E27FC236}">
                <a16:creationId xmlns:a16="http://schemas.microsoft.com/office/drawing/2014/main" id="{4E5EBDA5-017F-4A87-AA23-00B36B6793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endParaRPr lang="pt-PT" altLang="pt-BR" dirty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pt-PT" altLang="pt-BR" dirty="0">
                <a:cs typeface="Times New Roman" panose="02020603050405020304" pitchFamily="18" charset="0"/>
              </a:rPr>
              <a:t>p = </a:t>
            </a:r>
            <a:r>
              <a:rPr lang="pt-PT" altLang="pt-BR" b="1" dirty="0">
                <a:cs typeface="Times New Roman" panose="02020603050405020304" pitchFamily="18" charset="0"/>
              </a:rPr>
              <a:t>c + v + r(c+v) </a:t>
            </a:r>
            <a:r>
              <a:rPr lang="pt-PT" altLang="pt-BR" dirty="0">
                <a:cs typeface="Times New Roman" panose="02020603050405020304" pitchFamily="18" charset="0"/>
              </a:rPr>
              <a:t>= </a:t>
            </a:r>
          </a:p>
          <a:p>
            <a:pPr algn="just" eaLnBrk="1" hangingPunct="1">
              <a:buFontTx/>
              <a:buNone/>
            </a:pPr>
            <a:r>
              <a:rPr lang="pt-PT" altLang="pt-BR" dirty="0">
                <a:cs typeface="Times New Roman" panose="02020603050405020304" pitchFamily="18" charset="0"/>
              </a:rPr>
              <a:t>   c + v + [(s/v)/((c + v)/v))](c+v) =</a:t>
            </a:r>
          </a:p>
          <a:p>
            <a:pPr algn="just" eaLnBrk="1" hangingPunct="1">
              <a:buFontTx/>
              <a:buNone/>
            </a:pPr>
            <a:r>
              <a:rPr lang="pt-PT" altLang="pt-BR" dirty="0">
                <a:cs typeface="Times New Roman" panose="02020603050405020304" pitchFamily="18" charset="0"/>
              </a:rPr>
              <a:t>   c + v + s = w</a:t>
            </a:r>
          </a:p>
          <a:p>
            <a:pPr algn="just" eaLnBrk="1" hangingPunct="1"/>
            <a:r>
              <a:rPr lang="pt-PT" altLang="pt-BR" dirty="0">
                <a:cs typeface="Times New Roman" panose="02020603050405020304" pitchFamily="18" charset="0"/>
              </a:rPr>
              <a:t>Ou seja, o valor é igual ao preço de produção.</a:t>
            </a:r>
          </a:p>
          <a:p>
            <a:pPr eaLnBrk="1" hangingPunct="1"/>
            <a:endParaRPr lang="pt-BR" alt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ítulo 1">
            <a:extLst>
              <a:ext uri="{FF2B5EF4-FFF2-40B4-BE49-F238E27FC236}">
                <a16:creationId xmlns:a16="http://schemas.microsoft.com/office/drawing/2014/main" id="{DB3DE4B6-FC18-4D6B-B9C1-773FA6463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Aron:</a:t>
            </a:r>
          </a:p>
        </p:txBody>
      </p:sp>
      <p:sp>
        <p:nvSpPr>
          <p:cNvPr id="56323" name="Espaço Reservado para Conteúdo 2">
            <a:extLst>
              <a:ext uri="{FF2B5EF4-FFF2-40B4-BE49-F238E27FC236}">
                <a16:creationId xmlns:a16="http://schemas.microsoft.com/office/drawing/2014/main" id="{B18B4E87-F174-40AE-8096-C06F8752D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dirty="0"/>
              <a:t>“</a:t>
            </a:r>
            <a:r>
              <a:rPr lang="pt-BR" altLang="pt-BR" i="1" dirty="0"/>
              <a:t>Como os capitalistas não conhecem a distinção entre capital constante e capital variável, coloca-se a questão. Como passar das categorias de capital dos capitalistas? Como passar das categorias dos capitalistas para as categorias de Marx?</a:t>
            </a:r>
            <a:r>
              <a:rPr lang="pt-BR" altLang="pt-BR" dirty="0"/>
              <a:t>”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40BA6BFF-108E-496A-A26A-6EF0ABDF1C1F}"/>
              </a:ext>
            </a:extLst>
          </p:cNvPr>
          <p:cNvSpPr txBox="1">
            <a:spLocks/>
          </p:cNvSpPr>
          <p:nvPr/>
        </p:nvSpPr>
        <p:spPr bwMode="auto">
          <a:xfrm>
            <a:off x="1316934" y="177257"/>
            <a:ext cx="6589199" cy="1105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Comic Sans MS" pitchFamily="66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Comic Sans MS" pitchFamily="66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Comic Sans MS" pitchFamily="66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Comic Sans MS" pitchFamily="66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r>
              <a:rPr lang="pt-BR" sz="4000" kern="0" dirty="0"/>
              <a:t>29ª videoaula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726314EA-8D58-4CB9-9685-6B4A5F3493BE}"/>
              </a:ext>
            </a:extLst>
          </p:cNvPr>
          <p:cNvSpPr txBox="1">
            <a:spLocks/>
          </p:cNvSpPr>
          <p:nvPr/>
        </p:nvSpPr>
        <p:spPr bwMode="auto">
          <a:xfrm>
            <a:off x="1153918" y="1798528"/>
            <a:ext cx="6591985" cy="3260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pt-BR" sz="4000" kern="0" dirty="0"/>
              <a:t>   Livro III de </a:t>
            </a:r>
            <a:r>
              <a:rPr lang="pt-BR" sz="4000" i="1" kern="0" dirty="0"/>
              <a:t>O Capital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3FF821ED-7477-4C07-B203-3E38CBFE35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87824" y="3544441"/>
            <a:ext cx="2924175" cy="3313559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ítulo 1">
            <a:extLst>
              <a:ext uri="{FF2B5EF4-FFF2-40B4-BE49-F238E27FC236}">
                <a16:creationId xmlns:a16="http://schemas.microsoft.com/office/drawing/2014/main" id="{802B31A2-CFAA-4FFE-803B-9E79BF2B4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Aron:</a:t>
            </a:r>
          </a:p>
        </p:txBody>
      </p:sp>
      <p:sp>
        <p:nvSpPr>
          <p:cNvPr id="57347" name="Espaço Reservado para Conteúdo 2">
            <a:extLst>
              <a:ext uri="{FF2B5EF4-FFF2-40B4-BE49-F238E27FC236}">
                <a16:creationId xmlns:a16="http://schemas.microsoft.com/office/drawing/2014/main" id="{E01BC765-90D6-43AA-B9C8-8C6D09168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pt-BR" altLang="pt-BR" sz="2400" dirty="0"/>
              <a:t>“</a:t>
            </a:r>
            <a:r>
              <a:rPr lang="pt-BR" altLang="pt-BR" sz="2400" i="1" dirty="0"/>
              <a:t>Isso significa que o capitalista conhece o conjunto de suas produções, o capital fixo mais o capital circulante, conhece as diferentes taxas de rotação e também o conjunto que constitui o custo de produção e, para além do custo de produção, há o que chamam de lucro. Mas o que ele não sabe é que o conjunto do lucro vem exclusivamente do capital variável</a:t>
            </a:r>
            <a:r>
              <a:rPr lang="pt-BR" altLang="pt-BR" sz="2400" dirty="0"/>
              <a:t>.”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ítulo 1">
            <a:extLst>
              <a:ext uri="{FF2B5EF4-FFF2-40B4-BE49-F238E27FC236}">
                <a16:creationId xmlns:a16="http://schemas.microsoft.com/office/drawing/2014/main" id="{46C042CF-9549-425A-B6E5-2EA5BFFB1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O problema da transformação </a:t>
            </a:r>
          </a:p>
        </p:txBody>
      </p:sp>
      <p:sp>
        <p:nvSpPr>
          <p:cNvPr id="58371" name="Espaço Reservado para Conteúdo 2">
            <a:extLst>
              <a:ext uri="{FF2B5EF4-FFF2-40B4-BE49-F238E27FC236}">
                <a16:creationId xmlns:a16="http://schemas.microsoft.com/office/drawing/2014/main" id="{AE26C713-ED6F-40A0-AD65-3A4DE6AFC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916832"/>
            <a:ext cx="7772400" cy="4114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pt-BR" altLang="pt-BR" sz="2000" dirty="0"/>
              <a:t>Vejamos mais de perto onde reside a problemática da transformação de valor em preços.</a:t>
            </a:r>
          </a:p>
          <a:p>
            <a:pPr>
              <a:lnSpc>
                <a:spcPct val="120000"/>
              </a:lnSpc>
            </a:pPr>
            <a:r>
              <a:rPr lang="pt-BR" altLang="pt-BR" sz="2000" dirty="0"/>
              <a:t>A análise de Marx é setorial, em cada setor da economia ele  calcula como os valores das mercadorias são formados.</a:t>
            </a:r>
          </a:p>
          <a:p>
            <a:pPr>
              <a:lnSpc>
                <a:spcPct val="120000"/>
              </a:lnSpc>
            </a:pPr>
            <a:r>
              <a:rPr lang="pt-BR" altLang="pt-BR" sz="2000" dirty="0"/>
              <a:t>Supondo um montante de capital imobilizado, uma parte do capital constante é transferida para as mercadorias, a parte depreciada pelo uso das máquinas, ferramentas etc. (a parte que corresponde ao uso efetivo da máquina em cada período de produção), e todo o capital variável o é pela contratação de trabalhadores. </a:t>
            </a:r>
          </a:p>
          <a:p>
            <a:pPr>
              <a:lnSpc>
                <a:spcPct val="120000"/>
              </a:lnSpc>
            </a:pPr>
            <a:r>
              <a:rPr lang="pt-BR" altLang="pt-BR" sz="2000" dirty="0"/>
              <a:t>Assim o valor das mercadorias é formado pela soma de capital constante, capital variável e mais-valia.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ítulo 1">
            <a:extLst>
              <a:ext uri="{FF2B5EF4-FFF2-40B4-BE49-F238E27FC236}">
                <a16:creationId xmlns:a16="http://schemas.microsoft.com/office/drawing/2014/main" id="{72450DFB-3DD2-47D4-8CDF-E273D2A61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525" y="214313"/>
            <a:ext cx="8596313" cy="1414462"/>
          </a:xfrm>
        </p:spPr>
        <p:txBody>
          <a:bodyPr/>
          <a:lstStyle/>
          <a:p>
            <a:r>
              <a:rPr lang="pt-BR" altLang="pt-BR"/>
              <a:t>Mesma taxa de mais-valia. Diferentes taxas de lucro.</a:t>
            </a:r>
          </a:p>
        </p:txBody>
      </p:sp>
      <p:sp>
        <p:nvSpPr>
          <p:cNvPr id="59395" name="Espaço Reservado para Conteúdo 2">
            <a:extLst>
              <a:ext uri="{FF2B5EF4-FFF2-40B4-BE49-F238E27FC236}">
                <a16:creationId xmlns:a16="http://schemas.microsoft.com/office/drawing/2014/main" id="{8C45D473-8ACD-4A99-8192-BBDB03A1A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pt-BR" altLang="pt-BR" sz="2000" dirty="0"/>
              <a:t>Supondo que a taxa de mais-valia seja a mesma em todos os setores, porque o grau de exploração é o mesmo em todos eles, a taxa de lucro seria diferente entre diferentes setores (dados os diferentes tempos de circulação e as diferentes composições orgânicas do capital). </a:t>
            </a:r>
          </a:p>
          <a:p>
            <a:pPr>
              <a:lnSpc>
                <a:spcPct val="120000"/>
              </a:lnSpc>
            </a:pPr>
            <a:r>
              <a:rPr lang="pt-BR" altLang="pt-BR" sz="2000" dirty="0"/>
              <a:t>Isto é claramente incompatível com a hipótese ricardiana de arbitragem entre os setores. </a:t>
            </a:r>
          </a:p>
          <a:p>
            <a:pPr>
              <a:lnSpc>
                <a:spcPct val="120000"/>
              </a:lnSpc>
            </a:pPr>
            <a:r>
              <a:rPr lang="pt-BR" altLang="pt-BR" sz="2000" dirty="0"/>
              <a:t>Marx acredita que as taxas de lucro se nivelam numa taxa geral de lucro que é a média entre os setores da economia. </a:t>
            </a:r>
            <a:endParaRPr lang="pt-BR" alt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ítulo 1">
            <a:extLst>
              <a:ext uri="{FF2B5EF4-FFF2-40B4-BE49-F238E27FC236}">
                <a16:creationId xmlns:a16="http://schemas.microsoft.com/office/drawing/2014/main" id="{47BC3D62-4705-4A43-AF42-5A2668C5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Aron: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08D45C-044B-4326-B675-9D9CFCB4C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916113"/>
            <a:ext cx="7772400" cy="4114800"/>
          </a:xfrm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pt-BR" sz="2000" dirty="0"/>
              <a:t>“</a:t>
            </a:r>
            <a:r>
              <a:rPr lang="pt-BR" sz="2000" i="1" dirty="0"/>
              <a:t>É preciso, por outro lado, haver uma concorrência entre os capitalistas e as empresas, tendo como resultado produzir uma taxa de lucro médio. Segundo Marx, essa taxa de lucro médio se produz em uma economia que tem como condição a fluidez simultânea do capital e do trabalho. Para que uma taxa de lucro médio se constitua, apesar da composição orgânica do capital variável segundo os setores, é preciso que os capitais e os homens passem de um setor a outro com o máximo de liberdade... o que é preciso para que o sistema, tal como ele o concebe, funcione é que exista uma taxa de lucro médio para o conjunto do setor</a:t>
            </a:r>
            <a:r>
              <a:rPr lang="pt-BR" sz="2000" dirty="0"/>
              <a:t>.”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ítulo 1">
            <a:extLst>
              <a:ext uri="{FF2B5EF4-FFF2-40B4-BE49-F238E27FC236}">
                <a16:creationId xmlns:a16="http://schemas.microsoft.com/office/drawing/2014/main" id="{3A960CC4-BC46-4377-A2FA-FD1B563E3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Preços de produção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6CE8B55-2412-45BF-9AF5-C568BCC60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pt-BR" dirty="0"/>
              <a:t>À medida que o capital se move dos setores de menor lucro para os setores de maior lucro os valores são, por fim, transformados em 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</a:rPr>
              <a:t>preços de produção </a:t>
            </a:r>
            <a:r>
              <a:rPr lang="pt-BR" dirty="0"/>
              <a:t>(o ponto de atração da convergência dos preços de mercado).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ítulo 1">
            <a:extLst>
              <a:ext uri="{FF2B5EF4-FFF2-40B4-BE49-F238E27FC236}">
                <a16:creationId xmlns:a16="http://schemas.microsoft.com/office/drawing/2014/main" id="{98291713-BB8F-41D1-857F-DDD5B6BF6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525" y="214313"/>
            <a:ext cx="8596313" cy="1414462"/>
          </a:xfrm>
        </p:spPr>
        <p:txBody>
          <a:bodyPr/>
          <a:lstStyle/>
          <a:p>
            <a:r>
              <a:rPr lang="pt-BR" altLang="pt-BR"/>
              <a:t>Ramo de composição média do capital</a:t>
            </a:r>
          </a:p>
        </p:txBody>
      </p:sp>
      <p:sp>
        <p:nvSpPr>
          <p:cNvPr id="62467" name="Espaço Reservado para Conteúdo 2">
            <a:extLst>
              <a:ext uri="{FF2B5EF4-FFF2-40B4-BE49-F238E27FC236}">
                <a16:creationId xmlns:a16="http://schemas.microsoft.com/office/drawing/2014/main" id="{07C027CD-B43B-401A-9A49-BBE29243C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altLang="pt-BR" sz="2400" dirty="0"/>
              <a:t>Quando as taxas de lucros finalmente se igualam, o lucro comum a todos os setores deve coincidir com o lucro anterior praticado pelo ramo de composição média do capital (média da relação capital constante-capital variável). </a:t>
            </a:r>
          </a:p>
          <a:p>
            <a:pPr>
              <a:lnSpc>
                <a:spcPct val="150000"/>
              </a:lnSpc>
            </a:pPr>
            <a:r>
              <a:rPr lang="pt-BR" altLang="pt-BR" sz="2400" dirty="0"/>
              <a:t>O valor se transmuta em preços de produção. Estes preços passam a guiar a convergência dos preços de mercado.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ítulo 1">
            <a:extLst>
              <a:ext uri="{FF2B5EF4-FFF2-40B4-BE49-F238E27FC236}">
                <a16:creationId xmlns:a16="http://schemas.microsoft.com/office/drawing/2014/main" id="{D5D9C3C0-D793-4D01-9642-21764E0AA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525" y="198438"/>
            <a:ext cx="8596313" cy="1446212"/>
          </a:xfrm>
        </p:spPr>
        <p:txBody>
          <a:bodyPr/>
          <a:lstStyle/>
          <a:p>
            <a:r>
              <a:rPr lang="pt-BR" altLang="pt-BR" sz="4400"/>
              <a:t>Transmutando valores em preços</a:t>
            </a:r>
            <a:endParaRPr lang="pt-BR" alt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D410CD6-1E0D-46D0-B6F1-5FA4F40CF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pt-BR" sz="2400" dirty="0"/>
              <a:t>Além do problema de fornecer um fundamento microeconômico a esse processo de transmutação do valor em </a:t>
            </a:r>
            <a:r>
              <a:rPr lang="pt-BR" sz="2400" dirty="0">
                <a:solidFill>
                  <a:schemeClr val="accent6">
                    <a:lumMod val="75000"/>
                  </a:schemeClr>
                </a:solidFill>
              </a:rPr>
              <a:t>preços de produção</a:t>
            </a:r>
            <a:r>
              <a:rPr lang="pt-BR" sz="2400" dirty="0"/>
              <a:t>, os críticos apontam uma falha na argumentação de Marx em mostrar como se pode derivar os preços de mercado transmutando adequadamente as componentes dos valores nas componentes da determinação dos preços. </a:t>
            </a:r>
          </a:p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ítulo 1">
            <a:extLst>
              <a:ext uri="{FF2B5EF4-FFF2-40B4-BE49-F238E27FC236}">
                <a16:creationId xmlns:a16="http://schemas.microsoft.com/office/drawing/2014/main" id="{520CBFAD-7AD0-4ADA-B4E5-E9731A8C2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O problema</a:t>
            </a:r>
          </a:p>
        </p:txBody>
      </p:sp>
      <p:sp>
        <p:nvSpPr>
          <p:cNvPr id="64515" name="Espaço Reservado para Conteúdo 2">
            <a:extLst>
              <a:ext uri="{FF2B5EF4-FFF2-40B4-BE49-F238E27FC236}">
                <a16:creationId xmlns:a16="http://schemas.microsoft.com/office/drawing/2014/main" id="{E3047866-3311-43E3-B757-36378C460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481" y="1916832"/>
            <a:ext cx="7772400" cy="4114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pt-BR" altLang="pt-BR" sz="2400" dirty="0"/>
              <a:t>Ou seja, como na fórmula de Marx os preços são formados com base em salários, lucros e preços do capital constante depreciado, Marx terá que transmutar primeiro o capital variável em salários, a mais-valia em lucro, o capital constante medido em valores para o capital constante medido em preços. </a:t>
            </a:r>
          </a:p>
          <a:p>
            <a:endParaRPr lang="pt-BR" alt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ítulo 1">
            <a:extLst>
              <a:ext uri="{FF2B5EF4-FFF2-40B4-BE49-F238E27FC236}">
                <a16:creationId xmlns:a16="http://schemas.microsoft.com/office/drawing/2014/main" id="{CA883BE9-65F1-45A8-B558-3A45FE91C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525" y="544513"/>
            <a:ext cx="8596313" cy="754062"/>
          </a:xfrm>
        </p:spPr>
        <p:txBody>
          <a:bodyPr/>
          <a:lstStyle/>
          <a:p>
            <a:r>
              <a:rPr lang="pt-BR" altLang="pt-BR"/>
              <a:t>Reescrevendo a fórmula anterior</a:t>
            </a:r>
          </a:p>
        </p:txBody>
      </p:sp>
      <p:sp>
        <p:nvSpPr>
          <p:cNvPr id="65539" name="Espaço Reservado para Conteúdo 2">
            <a:extLst>
              <a:ext uri="{FF2B5EF4-FFF2-40B4-BE49-F238E27FC236}">
                <a16:creationId xmlns:a16="http://schemas.microsoft.com/office/drawing/2014/main" id="{9AD912B4-CA1A-4D2D-BAFC-A1DE14B5C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PT" altLang="pt-BR" dirty="0">
                <a:cs typeface="Times New Roman" panose="02020603050405020304" pitchFamily="18" charset="0"/>
              </a:rPr>
              <a:t>p = preço do capital constante depreciado + salário + lucro </a:t>
            </a:r>
          </a:p>
          <a:p>
            <a:pPr algn="just" eaLnBrk="1" hangingPunct="1"/>
            <a:r>
              <a:rPr lang="pt-PT" altLang="pt-BR" dirty="0">
                <a:cs typeface="Times New Roman" panose="02020603050405020304" pitchFamily="18" charset="0"/>
              </a:rPr>
              <a:t>valores =c+v+[(s/v)/((c + v)/v))](c+v) =</a:t>
            </a:r>
          </a:p>
          <a:p>
            <a:pPr algn="just" eaLnBrk="1" hangingPunct="1">
              <a:buFontTx/>
              <a:buNone/>
            </a:pPr>
            <a:r>
              <a:rPr lang="pt-PT" altLang="pt-BR" dirty="0">
                <a:cs typeface="Times New Roman" panose="02020603050405020304" pitchFamily="18" charset="0"/>
              </a:rPr>
              <a:t>   c + v + s = w</a:t>
            </a:r>
          </a:p>
          <a:p>
            <a:pPr algn="just" eaLnBrk="1" hangingPunct="1">
              <a:buFontTx/>
              <a:buNone/>
            </a:pPr>
            <a:r>
              <a:rPr lang="pt-PT" altLang="pt-BR" sz="2400" b="1" dirty="0">
                <a:cs typeface="Times New Roman" panose="02020603050405020304" pitchFamily="18" charset="0"/>
              </a:rPr>
              <a:t>Supondo:</a:t>
            </a:r>
            <a:r>
              <a:rPr lang="pt-PT" altLang="pt-BR" sz="2400" dirty="0">
                <a:cs typeface="Times New Roman" panose="02020603050405020304" pitchFamily="18" charset="0"/>
              </a:rPr>
              <a:t> preço do capital constante depreciado = c</a:t>
            </a:r>
          </a:p>
          <a:p>
            <a:pPr algn="just" eaLnBrk="1" hangingPunct="1">
              <a:buFontTx/>
              <a:buNone/>
            </a:pPr>
            <a:r>
              <a:rPr lang="pt-PT" altLang="pt-BR" sz="2400" dirty="0">
                <a:cs typeface="Times New Roman" panose="02020603050405020304" pitchFamily="18" charset="0"/>
              </a:rPr>
              <a:t>salário = v</a:t>
            </a:r>
          </a:p>
          <a:p>
            <a:pPr algn="just" eaLnBrk="1" hangingPunct="1">
              <a:buFontTx/>
              <a:buNone/>
            </a:pPr>
            <a:r>
              <a:rPr lang="pt-PT" altLang="pt-BR" sz="2400" dirty="0">
                <a:cs typeface="Times New Roman" panose="02020603050405020304" pitchFamily="18" charset="0"/>
              </a:rPr>
              <a:t>lucro = s</a:t>
            </a:r>
          </a:p>
          <a:p>
            <a:pPr algn="just" eaLnBrk="1" hangingPunct="1">
              <a:buFontTx/>
              <a:buNone/>
            </a:pPr>
            <a:r>
              <a:rPr lang="pt-PT" altLang="pt-BR" sz="2400" dirty="0">
                <a:cs typeface="Times New Roman" panose="02020603050405020304" pitchFamily="18" charset="0"/>
              </a:rPr>
              <a:t>Portanto, </a:t>
            </a:r>
            <a:r>
              <a:rPr lang="pt-PT" altLang="pt-BR" sz="2400" b="1" dirty="0">
                <a:cs typeface="Times New Roman" panose="02020603050405020304" pitchFamily="18" charset="0"/>
              </a:rPr>
              <a:t>p = w</a:t>
            </a:r>
          </a:p>
          <a:p>
            <a:endParaRPr lang="pt-BR" altLang="pt-B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ítulo 1">
            <a:extLst>
              <a:ext uri="{FF2B5EF4-FFF2-40B4-BE49-F238E27FC236}">
                <a16:creationId xmlns:a16="http://schemas.microsoft.com/office/drawing/2014/main" id="{6F222966-5692-40BB-88F7-E74941879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525" y="198438"/>
            <a:ext cx="8596313" cy="1446212"/>
          </a:xfrm>
        </p:spPr>
        <p:txBody>
          <a:bodyPr/>
          <a:lstStyle/>
          <a:p>
            <a:r>
              <a:rPr lang="pt-BR" altLang="pt-BR" sz="4400"/>
              <a:t>Fórmula dos valores versus fórmula dos preços</a:t>
            </a:r>
            <a:endParaRPr lang="pt-BR" altLang="pt-BR"/>
          </a:p>
        </p:txBody>
      </p:sp>
      <p:sp>
        <p:nvSpPr>
          <p:cNvPr id="66563" name="Espaço Reservado para Conteúdo 2">
            <a:extLst>
              <a:ext uri="{FF2B5EF4-FFF2-40B4-BE49-F238E27FC236}">
                <a16:creationId xmlns:a16="http://schemas.microsoft.com/office/drawing/2014/main" id="{87E757F6-F5FF-4FAD-864C-B0D8A102F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pt-BR" altLang="pt-BR" sz="2400" dirty="0"/>
              <a:t>Marx aplica uma taxa de lucro comum em todos os setores, igual à taxa de lucro do setor de composição média do capital (obtida no sistema de valores), somando-a ao capital imobilizado em cada setor e aos salários pagos em cada qual, sendo que este dois últimos componentes ainda estão expressos em valores. </a:t>
            </a:r>
          </a:p>
          <a:p>
            <a:pPr>
              <a:lnSpc>
                <a:spcPct val="110000"/>
              </a:lnSpc>
            </a:pPr>
            <a:r>
              <a:rPr lang="pt-BR" altLang="pt-BR" sz="2400" dirty="0"/>
              <a:t>Ou seja, Marx deixou de realizar a transformação desses componentes antes de importá-los da fórmula dos valores para a fórmula dos preços.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ítulo 1">
            <a:extLst>
              <a:ext uri="{FF2B5EF4-FFF2-40B4-BE49-F238E27FC236}">
                <a16:creationId xmlns:a16="http://schemas.microsoft.com/office/drawing/2014/main" id="{06CB9241-20E8-4AEA-8C03-66D380BA1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688" y="0"/>
            <a:ext cx="8596312" cy="1754188"/>
          </a:xfrm>
        </p:spPr>
        <p:txBody>
          <a:bodyPr/>
          <a:lstStyle/>
          <a:p>
            <a:pPr eaLnBrk="1" hangingPunct="1"/>
            <a:r>
              <a:rPr lang="pt-BR" altLang="pt-BR" sz="3600"/>
              <a:t>Sumário do Livro III </a:t>
            </a:r>
            <a:br>
              <a:rPr lang="pt-BR" altLang="pt-BR" sz="3600"/>
            </a:br>
            <a:r>
              <a:rPr lang="pt-BR" altLang="pt-BR" sz="3600"/>
              <a:t>(O processo global de produção capitalista)</a:t>
            </a:r>
          </a:p>
        </p:txBody>
      </p:sp>
      <p:sp>
        <p:nvSpPr>
          <p:cNvPr id="40963" name="Espaço Reservado para Conteúdo 2">
            <a:extLst>
              <a:ext uri="{FF2B5EF4-FFF2-40B4-BE49-F238E27FC236}">
                <a16:creationId xmlns:a16="http://schemas.microsoft.com/office/drawing/2014/main" id="{CA2E7AFE-FFD3-477F-92C6-9284D6F9C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4114800"/>
          </a:xfrm>
        </p:spPr>
        <p:txBody>
          <a:bodyPr/>
          <a:lstStyle/>
          <a:p>
            <a:pPr eaLnBrk="1" hangingPunct="1"/>
            <a:r>
              <a:rPr lang="pt-BR" altLang="pt-BR" sz="2000" b="1" dirty="0"/>
              <a:t>Seção I. A Conversão de Mais-Valia em Lucros e da Taxa de Mais-Valia em Taxa de lucro</a:t>
            </a:r>
          </a:p>
          <a:p>
            <a:pPr eaLnBrk="1" hangingPunct="1"/>
            <a:r>
              <a:rPr lang="pt-BR" altLang="pt-BR" sz="2000" dirty="0"/>
              <a:t>Cap. 1. Preço de custo e Lucro</a:t>
            </a:r>
          </a:p>
          <a:p>
            <a:pPr eaLnBrk="1" hangingPunct="1"/>
            <a:r>
              <a:rPr lang="pt-BR" altLang="pt-BR" sz="2000" dirty="0"/>
              <a:t>Cap. 2. A Taxa de Lucro</a:t>
            </a:r>
          </a:p>
          <a:p>
            <a:pPr eaLnBrk="1" hangingPunct="1"/>
            <a:r>
              <a:rPr lang="pt-BR" altLang="pt-BR" sz="2000" dirty="0"/>
              <a:t>Cap. 3. A Relação da Taxa de Lucro com a Taxa de Mais-Valia</a:t>
            </a:r>
          </a:p>
          <a:p>
            <a:pPr eaLnBrk="1" hangingPunct="1"/>
            <a:r>
              <a:rPr lang="pt-BR" altLang="pt-BR" sz="2000" dirty="0"/>
              <a:t>Cap. 4. Os Efeitos da Rotação sobre a Taxa de Lucro</a:t>
            </a:r>
          </a:p>
          <a:p>
            <a:pPr eaLnBrk="1" hangingPunct="1"/>
            <a:r>
              <a:rPr lang="pt-BR" altLang="pt-BR" sz="2000" dirty="0"/>
              <a:t>Cap. 5. Economia no Emprego do Capital Constante</a:t>
            </a:r>
          </a:p>
          <a:p>
            <a:pPr eaLnBrk="1" hangingPunct="1"/>
            <a:r>
              <a:rPr lang="pt-BR" altLang="pt-BR" sz="1400" dirty="0"/>
              <a:t>I</a:t>
            </a:r>
            <a:r>
              <a:rPr lang="pt-BR" altLang="pt-BR" sz="1600" dirty="0"/>
              <a:t>. Em Geral</a:t>
            </a:r>
          </a:p>
          <a:p>
            <a:pPr eaLnBrk="1" hangingPunct="1"/>
            <a:r>
              <a:rPr lang="pt-BR" altLang="pt-BR" sz="1600" dirty="0"/>
              <a:t>II. Economia nas Condições de Trabalho a Expensas dos Trabalhadores </a:t>
            </a:r>
          </a:p>
          <a:p>
            <a:pPr eaLnBrk="1" hangingPunct="1"/>
            <a:r>
              <a:rPr lang="pt-BR" altLang="pt-BR" sz="1600" dirty="0"/>
              <a:t>III. Economia na Geração e na Transmissão de força motriz e em Instalações</a:t>
            </a:r>
          </a:p>
          <a:p>
            <a:pPr eaLnBrk="1" hangingPunct="1"/>
            <a:r>
              <a:rPr lang="pt-BR" altLang="pt-BR" sz="1600" dirty="0"/>
              <a:t>IV. Utilização de resíduos da Produção</a:t>
            </a:r>
          </a:p>
          <a:p>
            <a:pPr eaLnBrk="1" hangingPunct="1"/>
            <a:r>
              <a:rPr lang="pt-BR" altLang="pt-BR" sz="1600" dirty="0"/>
              <a:t>V. Economia por Meio de Invenções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ítulo 1">
            <a:extLst>
              <a:ext uri="{FF2B5EF4-FFF2-40B4-BE49-F238E27FC236}">
                <a16:creationId xmlns:a16="http://schemas.microsoft.com/office/drawing/2014/main" id="{8E41EE57-DF8A-44F9-9F5B-0E25C343D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525" y="214313"/>
            <a:ext cx="8596313" cy="1414462"/>
          </a:xfrm>
        </p:spPr>
        <p:txBody>
          <a:bodyPr/>
          <a:lstStyle/>
          <a:p>
            <a:r>
              <a:rPr lang="pt-BR" altLang="pt-BR"/>
              <a:t>Marx tinha consciência dessa inadequação</a:t>
            </a:r>
          </a:p>
        </p:txBody>
      </p:sp>
      <p:sp>
        <p:nvSpPr>
          <p:cNvPr id="67587" name="Espaço Reservado para Conteúdo 2">
            <a:extLst>
              <a:ext uri="{FF2B5EF4-FFF2-40B4-BE49-F238E27FC236}">
                <a16:creationId xmlns:a16="http://schemas.microsoft.com/office/drawing/2014/main" id="{E418F81F-491B-4A1F-B24A-B4A0ED10F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dirty="0"/>
              <a:t>Ele estava mais preocupado em mostrar que, entre todos os setores, a soma dos lucros iguala-se a soma das mais-valias ou que a soma dos preços de produção igualar-se-ia à soma dos valores. </a:t>
            </a:r>
          </a:p>
          <a:p>
            <a:endParaRPr lang="pt-BR" alt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875D0F7-4EE5-4DA4-B8E6-7E812667E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sz="2000" dirty="0"/>
              <a:t>Cap. 6. O Efeito das Flutuações de Preço</a:t>
            </a:r>
          </a:p>
          <a:p>
            <a:pPr eaLnBrk="1" hangingPunct="1"/>
            <a:r>
              <a:rPr lang="pt-BR" altLang="pt-BR" sz="1600" dirty="0"/>
              <a:t>I. Flutuações no Preço de Matéria-prima, e seus Efeitos Diretos na Taxa de Lucro</a:t>
            </a:r>
          </a:p>
          <a:p>
            <a:pPr eaLnBrk="1" hangingPunct="1"/>
            <a:r>
              <a:rPr lang="pt-BR" altLang="pt-BR" sz="1600" dirty="0"/>
              <a:t>II. Aumento do valor e desvalorização. Liberação e vinculação de capital</a:t>
            </a:r>
          </a:p>
          <a:p>
            <a:pPr eaLnBrk="1" hangingPunct="1"/>
            <a:r>
              <a:rPr lang="pt-BR" altLang="pt-BR" sz="1600" dirty="0"/>
              <a:t>III. Ilustração Geral. A Crise do Algodão de 1861-65</a:t>
            </a:r>
          </a:p>
          <a:p>
            <a:pPr eaLnBrk="1" hangingPunct="1"/>
            <a:r>
              <a:rPr lang="pt-BR" altLang="pt-BR" sz="2000" dirty="0"/>
              <a:t>Cap. 7. Considerações Suplementares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2609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Conteúdo 2">
            <a:extLst>
              <a:ext uri="{FF2B5EF4-FFF2-40B4-BE49-F238E27FC236}">
                <a16:creationId xmlns:a16="http://schemas.microsoft.com/office/drawing/2014/main" id="{562F10BE-191D-4A52-87AF-DF9D1287F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484784"/>
            <a:ext cx="7772400" cy="4114800"/>
          </a:xfrm>
        </p:spPr>
        <p:txBody>
          <a:bodyPr/>
          <a:lstStyle/>
          <a:p>
            <a:pPr eaLnBrk="1" hangingPunct="1"/>
            <a:r>
              <a:rPr lang="pt-BR" altLang="pt-BR" sz="2000" b="1" dirty="0"/>
              <a:t>Seção II. Conversão de Lucro em Lucro Médio</a:t>
            </a:r>
          </a:p>
          <a:p>
            <a:pPr eaLnBrk="1" hangingPunct="1"/>
            <a:r>
              <a:rPr lang="pt-BR" altLang="pt-BR" sz="2000" dirty="0"/>
              <a:t>Cap. 8. Diferentes Composições dos  Capitais em Diferentes Ramos da Produção e as Resultantes Diferenças nas Taxas de lucro</a:t>
            </a:r>
          </a:p>
          <a:p>
            <a:pPr eaLnBrk="1" hangingPunct="1"/>
            <a:r>
              <a:rPr lang="pt-BR" altLang="pt-BR" sz="2000" dirty="0"/>
              <a:t>Cap. 9. Formação da Taxa Geral de Lucros (Taxa Média de Lucros) e Transformação dos Valores das Mercadorias em Preços de Produção</a:t>
            </a:r>
          </a:p>
          <a:p>
            <a:pPr eaLnBrk="1" hangingPunct="1"/>
            <a:r>
              <a:rPr lang="pt-BR" altLang="pt-BR" sz="2000" dirty="0"/>
              <a:t>Cap. 10. Equalização da Taxa Geral de Lucro por meio da Competição. Preços de Mercados e Valores de Mercado. Lucro Excedente</a:t>
            </a:r>
          </a:p>
          <a:p>
            <a:pPr eaLnBrk="1" hangingPunct="1"/>
            <a:r>
              <a:rPr lang="pt-BR" altLang="pt-BR" sz="2000" dirty="0"/>
              <a:t>Cap. 11. Efeitos das Flutuações Gerais do Salário nos Preços de Produção</a:t>
            </a:r>
          </a:p>
          <a:p>
            <a:pPr eaLnBrk="1" hangingPunct="1"/>
            <a:r>
              <a:rPr lang="pt-BR" altLang="pt-BR" sz="2000" dirty="0"/>
              <a:t>Cap. 12. Considerações Suplementares</a:t>
            </a:r>
          </a:p>
          <a:p>
            <a:pPr eaLnBrk="1" hangingPunct="1"/>
            <a:r>
              <a:rPr lang="pt-BR" altLang="pt-BR" sz="1400" dirty="0"/>
              <a:t>I. Causas que condicionam Mudanças nos Preços de Produção</a:t>
            </a:r>
          </a:p>
          <a:p>
            <a:pPr eaLnBrk="1" hangingPunct="1"/>
            <a:r>
              <a:rPr lang="pt-BR" altLang="pt-BR" sz="1400" dirty="0"/>
              <a:t>II. Preços de Produção de Mercadorias na Composição Média</a:t>
            </a:r>
          </a:p>
          <a:p>
            <a:pPr eaLnBrk="1" hangingPunct="1"/>
            <a:r>
              <a:rPr lang="pt-BR" altLang="pt-BR" sz="1400" dirty="0"/>
              <a:t>III. Causas da Compensação para o capitalista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Conteúdo 2">
            <a:extLst>
              <a:ext uri="{FF2B5EF4-FFF2-40B4-BE49-F238E27FC236}">
                <a16:creationId xmlns:a16="http://schemas.microsoft.com/office/drawing/2014/main" id="{77E3D84B-0FF6-4300-B38B-A9CA23C4B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196752"/>
            <a:ext cx="7772400" cy="4114800"/>
          </a:xfrm>
        </p:spPr>
        <p:txBody>
          <a:bodyPr/>
          <a:lstStyle/>
          <a:p>
            <a:pPr eaLnBrk="1" hangingPunct="1"/>
            <a:r>
              <a:rPr lang="pt-BR" altLang="pt-BR" sz="2000" b="1" dirty="0"/>
              <a:t>Seção III. A Lei da Tendência de Queda da Taxa de Lucro</a:t>
            </a:r>
          </a:p>
          <a:p>
            <a:pPr eaLnBrk="1" hangingPunct="1"/>
            <a:r>
              <a:rPr lang="pt-BR" altLang="pt-BR" sz="2000" dirty="0"/>
              <a:t>Cap. 13. A Lei como Tal</a:t>
            </a:r>
          </a:p>
          <a:p>
            <a:pPr eaLnBrk="1" hangingPunct="1"/>
            <a:r>
              <a:rPr lang="pt-BR" altLang="pt-BR" sz="2000" dirty="0"/>
              <a:t>Cap. 14. Influencias Compensatórias</a:t>
            </a:r>
          </a:p>
          <a:p>
            <a:pPr eaLnBrk="1" hangingPunct="1"/>
            <a:r>
              <a:rPr lang="pt-BR" altLang="pt-BR" sz="1400" dirty="0"/>
              <a:t>I. Intensidade Crescente de Exploração</a:t>
            </a:r>
          </a:p>
          <a:p>
            <a:pPr eaLnBrk="1" hangingPunct="1"/>
            <a:r>
              <a:rPr lang="pt-BR" altLang="pt-BR" sz="1400" dirty="0"/>
              <a:t>II. Compressão do Salário Abaixo de seu Valor</a:t>
            </a:r>
          </a:p>
          <a:p>
            <a:pPr eaLnBrk="1" hangingPunct="1"/>
            <a:r>
              <a:rPr lang="pt-BR" altLang="pt-BR" sz="1400" dirty="0"/>
              <a:t>III. Barateamento dos Elementos do Capital  Constante</a:t>
            </a:r>
          </a:p>
          <a:p>
            <a:pPr eaLnBrk="1" hangingPunct="1"/>
            <a:r>
              <a:rPr lang="pt-BR" altLang="pt-BR" sz="1400" dirty="0"/>
              <a:t>IV. Superpopulação Relativa</a:t>
            </a:r>
          </a:p>
          <a:p>
            <a:pPr eaLnBrk="1" hangingPunct="1"/>
            <a:r>
              <a:rPr lang="pt-BR" altLang="pt-BR" sz="1400" dirty="0"/>
              <a:t>V. Comércio Exterior</a:t>
            </a:r>
          </a:p>
          <a:p>
            <a:pPr eaLnBrk="1" hangingPunct="1"/>
            <a:r>
              <a:rPr lang="pt-BR" altLang="pt-BR" sz="1400" dirty="0"/>
              <a:t>VI. O aumento do capital acionário</a:t>
            </a:r>
          </a:p>
          <a:p>
            <a:pPr eaLnBrk="1" hangingPunct="1"/>
            <a:r>
              <a:rPr lang="pt-BR" altLang="pt-BR" sz="1600" dirty="0"/>
              <a:t>Cap. 15. Exposição das Contradições Internas da Lei</a:t>
            </a:r>
          </a:p>
          <a:p>
            <a:pPr eaLnBrk="1" hangingPunct="1"/>
            <a:r>
              <a:rPr lang="pt-BR" altLang="pt-BR" sz="1600" dirty="0"/>
              <a:t> </a:t>
            </a:r>
            <a:r>
              <a:rPr lang="pt-BR" altLang="pt-BR" sz="1400" dirty="0"/>
              <a:t>I. Generalidades</a:t>
            </a:r>
          </a:p>
          <a:p>
            <a:pPr eaLnBrk="1" hangingPunct="1"/>
            <a:r>
              <a:rPr lang="pt-BR" altLang="pt-BR" sz="1400" dirty="0"/>
              <a:t>II. Conflito Entre Expansão da Produção e Produção de Mais-Valia</a:t>
            </a:r>
          </a:p>
          <a:p>
            <a:pPr eaLnBrk="1" hangingPunct="1"/>
            <a:r>
              <a:rPr lang="pt-BR" altLang="pt-BR" sz="1400" dirty="0"/>
              <a:t>III. Capital em Excesso e Excesso de População</a:t>
            </a:r>
          </a:p>
          <a:p>
            <a:pPr eaLnBrk="1" hangingPunct="1"/>
            <a:r>
              <a:rPr lang="pt-BR" altLang="pt-BR" sz="1400" dirty="0"/>
              <a:t>IV. Considerações Suplementares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Conteúdo 2">
            <a:extLst>
              <a:ext uri="{FF2B5EF4-FFF2-40B4-BE49-F238E27FC236}">
                <a16:creationId xmlns:a16="http://schemas.microsoft.com/office/drawing/2014/main" id="{43492494-6A45-411B-8BB5-14A220404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sz="2000" b="1" dirty="0"/>
              <a:t>Seção IV. Transformação de Capital-Mercadoria e de Capital monetário em capital de comércio de mercadorias e Capital de comércio de dinheiro (Capital comercial) </a:t>
            </a:r>
          </a:p>
          <a:p>
            <a:pPr eaLnBrk="1" hangingPunct="1"/>
            <a:r>
              <a:rPr lang="pt-BR" altLang="pt-BR" sz="2000" dirty="0"/>
              <a:t>Cap. 16. Capital Comercial </a:t>
            </a:r>
          </a:p>
          <a:p>
            <a:pPr eaLnBrk="1" hangingPunct="1"/>
            <a:r>
              <a:rPr lang="pt-BR" altLang="pt-BR" sz="2000" dirty="0"/>
              <a:t>Cap. 17. Lucro Comercial </a:t>
            </a:r>
          </a:p>
          <a:p>
            <a:pPr eaLnBrk="1" hangingPunct="1"/>
            <a:r>
              <a:rPr lang="pt-BR" altLang="pt-BR" sz="2000" dirty="0"/>
              <a:t>Cap. 18. A rotação do Capital comercial. Preços</a:t>
            </a:r>
          </a:p>
          <a:p>
            <a:pPr eaLnBrk="1" hangingPunct="1"/>
            <a:r>
              <a:rPr lang="pt-BR" altLang="pt-BR" sz="2000" dirty="0"/>
              <a:t>Cap. 19. Capital de Transação Monetária</a:t>
            </a:r>
          </a:p>
          <a:p>
            <a:pPr eaLnBrk="1" hangingPunct="1"/>
            <a:r>
              <a:rPr lang="pt-BR" altLang="pt-BR" sz="2000" dirty="0"/>
              <a:t>Cap. 20. Fatos Históricos sobre o Capital comercial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Conteúdo 2">
            <a:extLst>
              <a:ext uri="{FF2B5EF4-FFF2-40B4-BE49-F238E27FC236}">
                <a16:creationId xmlns:a16="http://schemas.microsoft.com/office/drawing/2014/main" id="{DB049714-E549-464D-A9B6-A37C17B09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88640"/>
            <a:ext cx="7772400" cy="4114800"/>
          </a:xfrm>
        </p:spPr>
        <p:txBody>
          <a:bodyPr/>
          <a:lstStyle/>
          <a:p>
            <a:pPr eaLnBrk="1" hangingPunct="1"/>
            <a:r>
              <a:rPr lang="pt-BR" altLang="pt-BR" sz="2000" b="1" dirty="0"/>
              <a:t>Seção V. Divisão de Lucro em Juros e Lucro da Empresa. Capital que Ganha Juros</a:t>
            </a:r>
          </a:p>
          <a:p>
            <a:pPr eaLnBrk="1" hangingPunct="1"/>
            <a:r>
              <a:rPr lang="pt-BR" altLang="pt-BR" sz="2000" dirty="0"/>
              <a:t>Cap. 21. Capital que Ganha Juros</a:t>
            </a:r>
          </a:p>
          <a:p>
            <a:pPr eaLnBrk="1" hangingPunct="1"/>
            <a:r>
              <a:rPr lang="pt-BR" altLang="pt-BR" sz="2000" dirty="0"/>
              <a:t>Cap. 22. Divisão do Lucro. Taxa de Juros. Taxa Natural de Juros</a:t>
            </a:r>
          </a:p>
          <a:p>
            <a:pPr eaLnBrk="1" hangingPunct="1"/>
            <a:r>
              <a:rPr lang="pt-BR" altLang="pt-BR" sz="2000" dirty="0"/>
              <a:t>Cap. 23. Juros e Lucro da Empresa</a:t>
            </a:r>
          </a:p>
          <a:p>
            <a:pPr eaLnBrk="1" hangingPunct="1"/>
            <a:r>
              <a:rPr lang="pt-BR" altLang="pt-BR" sz="2000" dirty="0"/>
              <a:t>Cap. 24. Externalização das Relações do Capital na Forma de Capital que Ganha Juros</a:t>
            </a:r>
          </a:p>
          <a:p>
            <a:pPr eaLnBrk="1" hangingPunct="1"/>
            <a:r>
              <a:rPr lang="pt-BR" altLang="pt-BR" sz="2000" dirty="0"/>
              <a:t>Cap. 25. Crédito e  Capital Fictício</a:t>
            </a:r>
          </a:p>
          <a:p>
            <a:pPr eaLnBrk="1" hangingPunct="1"/>
            <a:r>
              <a:rPr lang="pt-BR" altLang="pt-BR" sz="2000" dirty="0"/>
              <a:t>Cap. 26. Acumulação de Capital-Dinheiro. Sua Influência na Taxa de Juros</a:t>
            </a:r>
          </a:p>
          <a:p>
            <a:pPr eaLnBrk="1" hangingPunct="1"/>
            <a:r>
              <a:rPr lang="pt-BR" altLang="pt-BR" sz="2000" dirty="0"/>
              <a:t>Cap. 27. O Papel do Crédito na Produção Capitalista</a:t>
            </a:r>
          </a:p>
          <a:p>
            <a:pPr eaLnBrk="1" hangingPunct="1"/>
            <a:r>
              <a:rPr lang="pt-BR" altLang="pt-BR" sz="2000" dirty="0"/>
              <a:t>Cap. 28. Meio de Circulação e Capital; Visões de </a:t>
            </a:r>
            <a:r>
              <a:rPr lang="pt-BR" altLang="pt-BR" sz="2000" dirty="0" err="1"/>
              <a:t>Tooke</a:t>
            </a:r>
            <a:r>
              <a:rPr lang="pt-BR" altLang="pt-BR" sz="2000" dirty="0"/>
              <a:t> e </a:t>
            </a:r>
            <a:r>
              <a:rPr lang="pt-BR" altLang="pt-BR" sz="2000" dirty="0" err="1"/>
              <a:t>Fullarton</a:t>
            </a:r>
            <a:endParaRPr lang="pt-BR" altLang="pt-BR" sz="2000" dirty="0"/>
          </a:p>
          <a:p>
            <a:pPr eaLnBrk="1" hangingPunct="1"/>
            <a:r>
              <a:rPr lang="pt-BR" altLang="pt-BR" sz="2000" dirty="0"/>
              <a:t>Cap. 29. Partes Componentes do Capital Bancário</a:t>
            </a:r>
          </a:p>
          <a:p>
            <a:pPr eaLnBrk="1" hangingPunct="1"/>
            <a:r>
              <a:rPr lang="pt-BR" altLang="pt-BR" sz="2000" dirty="0"/>
              <a:t>Cap. 30. Capital-Dinheiro e Capital Real I</a:t>
            </a:r>
          </a:p>
          <a:p>
            <a:pPr eaLnBrk="1" hangingPunct="1"/>
            <a:r>
              <a:rPr lang="pt-BR" altLang="pt-BR" sz="2000" dirty="0"/>
              <a:t>Cap. 31. Capital Dinheiro e Capital Real II</a:t>
            </a:r>
          </a:p>
          <a:p>
            <a:pPr eaLnBrk="1" hangingPunct="1"/>
            <a:r>
              <a:rPr lang="pt-BR" altLang="pt-BR" sz="1400" dirty="0"/>
              <a:t>I. Transformação do Dinheiro em Capital de Empréstimo</a:t>
            </a:r>
          </a:p>
          <a:p>
            <a:pPr eaLnBrk="1" hangingPunct="1"/>
            <a:r>
              <a:rPr lang="pt-BR" altLang="pt-BR" sz="1400" dirty="0"/>
              <a:t>II. Transformação de Capital ou Renda em Dinheiro que é Transformado em Capital de Empréstimo</a:t>
            </a:r>
          </a:p>
          <a:p>
            <a:pPr eaLnBrk="1" hangingPunct="1"/>
            <a:endParaRPr lang="pt-BR" altLang="pt-BR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Conteúdo 2">
            <a:extLst>
              <a:ext uri="{FF2B5EF4-FFF2-40B4-BE49-F238E27FC236}">
                <a16:creationId xmlns:a16="http://schemas.microsoft.com/office/drawing/2014/main" id="{9710F78D-6282-4E00-9BDD-9FD8BC0D5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pt-BR" sz="2000" dirty="0"/>
              <a:t>Cap. 32. </a:t>
            </a:r>
            <a:r>
              <a:rPr lang="pt-BR" altLang="pt-BR" sz="2000" dirty="0"/>
              <a:t>Capital Dinheiro e Capital Real </a:t>
            </a:r>
            <a:r>
              <a:rPr lang="en-US" altLang="pt-BR" sz="2000" dirty="0"/>
              <a:t>III</a:t>
            </a:r>
          </a:p>
          <a:p>
            <a:pPr eaLnBrk="1" hangingPunct="1"/>
            <a:r>
              <a:rPr lang="pt-BR" altLang="pt-BR" sz="2000" dirty="0"/>
              <a:t>Cap. 33. O Meio de Circulação do Sistema de Crédito</a:t>
            </a:r>
          </a:p>
          <a:p>
            <a:pPr eaLnBrk="1" hangingPunct="1"/>
            <a:r>
              <a:rPr lang="pt-BR" altLang="pt-BR" sz="2000" dirty="0"/>
              <a:t>Cap. 34. O Princípio da Monetização e a Legislação Bancária Inglesa de 1844</a:t>
            </a:r>
          </a:p>
          <a:p>
            <a:pPr eaLnBrk="1" hangingPunct="1"/>
            <a:r>
              <a:rPr lang="pt-BR" altLang="pt-BR" sz="2000" dirty="0"/>
              <a:t>Cap. 35. Metais Preciosos e Taxa de Câmbio</a:t>
            </a:r>
          </a:p>
          <a:p>
            <a:pPr eaLnBrk="1" hangingPunct="1"/>
            <a:r>
              <a:rPr lang="pt-BR" altLang="pt-BR" sz="1400" dirty="0"/>
              <a:t>I. Movimento das Reservas de Ouro</a:t>
            </a:r>
          </a:p>
          <a:p>
            <a:pPr eaLnBrk="1" hangingPunct="1"/>
            <a:r>
              <a:rPr lang="pt-BR" altLang="pt-BR" sz="1400" dirty="0"/>
              <a:t>II. A Taxa de Câmbio: Taxa de Câmbio com a Ásia. Balança Comercial Inglesa</a:t>
            </a:r>
          </a:p>
          <a:p>
            <a:pPr eaLnBrk="1" hangingPunct="1"/>
            <a:r>
              <a:rPr lang="pt-BR" altLang="pt-BR" sz="2000" dirty="0"/>
              <a:t>Cap. 36. Condições Pré-Capitalistas</a:t>
            </a:r>
          </a:p>
          <a:p>
            <a:pPr eaLnBrk="1" hangingPunct="1"/>
            <a:r>
              <a:rPr lang="pt-BR" altLang="pt-BR" sz="1600" dirty="0"/>
              <a:t>I. Juros na Idade Média. </a:t>
            </a:r>
          </a:p>
          <a:p>
            <a:pPr eaLnBrk="1" hangingPunct="1"/>
            <a:r>
              <a:rPr lang="pt-BR" altLang="pt-BR" sz="1600" dirty="0"/>
              <a:t>II. Vantagens Derivadas pela Igreja da Proibição de Juros</a:t>
            </a:r>
          </a:p>
          <a:p>
            <a:pPr eaLnBrk="1" hangingPunct="1"/>
            <a:endParaRPr lang="pt-BR" alt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 mao livre">
  <a:themeElements>
    <a:clrScheme name="A mao livre 1">
      <a:dk1>
        <a:srgbClr val="000000"/>
      </a:dk1>
      <a:lt1>
        <a:srgbClr val="FFFFFF"/>
      </a:lt1>
      <a:dk2>
        <a:srgbClr val="000000"/>
      </a:dk2>
      <a:lt2>
        <a:srgbClr val="892D5B"/>
      </a:lt2>
      <a:accent1>
        <a:srgbClr val="CC9B10"/>
      </a:accent1>
      <a:accent2>
        <a:srgbClr val="C6CB65"/>
      </a:accent2>
      <a:accent3>
        <a:srgbClr val="FFFFFF"/>
      </a:accent3>
      <a:accent4>
        <a:srgbClr val="000000"/>
      </a:accent4>
      <a:accent5>
        <a:srgbClr val="E2CBAA"/>
      </a:accent5>
      <a:accent6>
        <a:srgbClr val="B3B85B"/>
      </a:accent6>
      <a:hlink>
        <a:srgbClr val="9F83BD"/>
      </a:hlink>
      <a:folHlink>
        <a:srgbClr val="F8CB0A"/>
      </a:folHlink>
    </a:clrScheme>
    <a:fontScheme name="A mao livr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A mao livre 1">
        <a:dk1>
          <a:srgbClr val="000000"/>
        </a:dk1>
        <a:lt1>
          <a:srgbClr val="FFFFFF"/>
        </a:lt1>
        <a:dk2>
          <a:srgbClr val="000000"/>
        </a:dk2>
        <a:lt2>
          <a:srgbClr val="892D5B"/>
        </a:lt2>
        <a:accent1>
          <a:srgbClr val="CC9B10"/>
        </a:accent1>
        <a:accent2>
          <a:srgbClr val="C6CB65"/>
        </a:accent2>
        <a:accent3>
          <a:srgbClr val="FFFFFF"/>
        </a:accent3>
        <a:accent4>
          <a:srgbClr val="000000"/>
        </a:accent4>
        <a:accent5>
          <a:srgbClr val="E2CBAA"/>
        </a:accent5>
        <a:accent6>
          <a:srgbClr val="B3B85B"/>
        </a:accent6>
        <a:hlink>
          <a:srgbClr val="9F83BD"/>
        </a:hlink>
        <a:folHlink>
          <a:srgbClr val="F8CB0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 mao livre 2">
        <a:dk1>
          <a:srgbClr val="000000"/>
        </a:dk1>
        <a:lt1>
          <a:srgbClr val="FFFFFF"/>
        </a:lt1>
        <a:dk2>
          <a:srgbClr val="000000"/>
        </a:dk2>
        <a:lt2>
          <a:srgbClr val="892D5B"/>
        </a:lt2>
        <a:accent1>
          <a:srgbClr val="CC9B10"/>
        </a:accent1>
        <a:accent2>
          <a:srgbClr val="808000"/>
        </a:accent2>
        <a:accent3>
          <a:srgbClr val="FFFFFF"/>
        </a:accent3>
        <a:accent4>
          <a:srgbClr val="000000"/>
        </a:accent4>
        <a:accent5>
          <a:srgbClr val="E2CBAA"/>
        </a:accent5>
        <a:accent6>
          <a:srgbClr val="737300"/>
        </a:accent6>
        <a:hlink>
          <a:srgbClr val="CDCD2B"/>
        </a:hlink>
        <a:folHlink>
          <a:srgbClr val="ECAE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 mao livre 3">
        <a:dk1>
          <a:srgbClr val="000000"/>
        </a:dk1>
        <a:lt1>
          <a:srgbClr val="FFFFFF"/>
        </a:lt1>
        <a:dk2>
          <a:srgbClr val="333333"/>
        </a:dk2>
        <a:lt2>
          <a:srgbClr val="333333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777777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apresentação\A mao livre.pot</Template>
  <TotalTime>1181</TotalTime>
  <Words>2221</Words>
  <Application>Microsoft Office PowerPoint</Application>
  <PresentationFormat>Apresentação na tela (4:3)</PresentationFormat>
  <Paragraphs>159</Paragraphs>
  <Slides>30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7" baseType="lpstr">
      <vt:lpstr>Comic Sans MS</vt:lpstr>
      <vt:lpstr>Arial</vt:lpstr>
      <vt:lpstr>Calibri</vt:lpstr>
      <vt:lpstr>Times New Roman</vt:lpstr>
      <vt:lpstr>Symbol</vt:lpstr>
      <vt:lpstr>Wingdings</vt:lpstr>
      <vt:lpstr>A mao livre</vt:lpstr>
      <vt:lpstr>Apresentação do PowerPoint</vt:lpstr>
      <vt:lpstr>Apresentação do PowerPoint</vt:lpstr>
      <vt:lpstr>Sumário do Livro III  (O processo global de produção capitalista)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Algumas ideias-chave  do livro III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Aron:</vt:lpstr>
      <vt:lpstr>Aron:</vt:lpstr>
      <vt:lpstr>O problema da transformação </vt:lpstr>
      <vt:lpstr>Mesma taxa de mais-valia. Diferentes taxas de lucro.</vt:lpstr>
      <vt:lpstr>Aron: </vt:lpstr>
      <vt:lpstr>Preços de produção</vt:lpstr>
      <vt:lpstr>Ramo de composição média do capital</vt:lpstr>
      <vt:lpstr>Transmutando valores em preços</vt:lpstr>
      <vt:lpstr>O problema</vt:lpstr>
      <vt:lpstr>Reescrevendo a fórmula anterior</vt:lpstr>
      <vt:lpstr>Fórmula dos valores versus fórmula dos preços</vt:lpstr>
      <vt:lpstr>Marx tinha consciência dessa inadequação</vt:lpstr>
    </vt:vector>
  </TitlesOfParts>
  <Company>USP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capital</dc:title>
  <dc:creator>ricf</dc:creator>
  <cp:lastModifiedBy>Ricardo Feijó</cp:lastModifiedBy>
  <cp:revision>72</cp:revision>
  <dcterms:created xsi:type="dcterms:W3CDTF">2005-11-22T20:04:43Z</dcterms:created>
  <dcterms:modified xsi:type="dcterms:W3CDTF">2020-11-09T19:33:52Z</dcterms:modified>
</cp:coreProperties>
</file>