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258" r:id="rId4"/>
    <p:sldId id="259" r:id="rId5"/>
    <p:sldId id="464" r:id="rId6"/>
    <p:sldId id="465" r:id="rId7"/>
    <p:sldId id="261" r:id="rId8"/>
    <p:sldId id="469" r:id="rId9"/>
    <p:sldId id="470" r:id="rId10"/>
    <p:sldId id="471" r:id="rId11"/>
    <p:sldId id="472" r:id="rId12"/>
    <p:sldId id="473" r:id="rId13"/>
    <p:sldId id="474" r:id="rId14"/>
    <p:sldId id="475" r:id="rId15"/>
    <p:sldId id="476" r:id="rId16"/>
    <p:sldId id="477" r:id="rId17"/>
    <p:sldId id="276" r:id="rId18"/>
    <p:sldId id="292" r:id="rId19"/>
    <p:sldId id="468" r:id="rId20"/>
    <p:sldId id="460" r:id="rId21"/>
    <p:sldId id="293" r:id="rId22"/>
    <p:sldId id="294" r:id="rId23"/>
    <p:sldId id="296" r:id="rId24"/>
    <p:sldId id="297" r:id="rId25"/>
    <p:sldId id="262" r:id="rId26"/>
    <p:sldId id="263" r:id="rId27"/>
    <p:sldId id="264" r:id="rId28"/>
    <p:sldId id="266" r:id="rId29"/>
    <p:sldId id="265" r:id="rId30"/>
    <p:sldId id="310" r:id="rId31"/>
    <p:sldId id="298" r:id="rId32"/>
    <p:sldId id="301" r:id="rId33"/>
    <p:sldId id="267" r:id="rId34"/>
    <p:sldId id="284" r:id="rId35"/>
    <p:sldId id="299" r:id="rId36"/>
    <p:sldId id="300" r:id="rId37"/>
    <p:sldId id="309" r:id="rId38"/>
    <p:sldId id="268" r:id="rId39"/>
    <p:sldId id="281" r:id="rId40"/>
    <p:sldId id="280" r:id="rId41"/>
    <p:sldId id="478" r:id="rId42"/>
    <p:sldId id="302" r:id="rId43"/>
    <p:sldId id="279" r:id="rId44"/>
    <p:sldId id="277" r:id="rId45"/>
    <p:sldId id="303" r:id="rId46"/>
    <p:sldId id="305" r:id="rId47"/>
    <p:sldId id="272" r:id="rId48"/>
    <p:sldId id="479" r:id="rId49"/>
    <p:sldId id="480" r:id="rId50"/>
    <p:sldId id="482" r:id="rId51"/>
    <p:sldId id="481" r:id="rId52"/>
    <p:sldId id="282" r:id="rId53"/>
    <p:sldId id="285" r:id="rId54"/>
    <p:sldId id="271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125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6567A7-97B7-40AE-A437-3519047C1A00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932E12-305C-4496-827A-EE66B7F3F1F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81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D2DBAF-8B97-42C8-B7CB-8C97807537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0F2CF2F-447C-4D0A-B92F-B2A93790C2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2077F48-D086-4259-8C9D-B73499199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750F5-EB39-46CC-B87B-F1E73367D3E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7B38A81-C4A5-424C-9E8F-6B5253D3A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82BCE59-B146-4AFC-B885-C2C5F4900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870B3-061D-4817-90E5-05258B5332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14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A54553-A576-4606-A700-4D696682A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55EC665-B561-496C-9BF8-5A0C22335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6A4EFC2-E796-4BD1-A516-54DE2B5EE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750F5-EB39-46CC-B87B-F1E73367D3E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4BCD3C2-B5DA-434A-90B0-3A3A4DB85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2CE4C2-302D-4187-9FF7-0EB45666A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870B3-061D-4817-90E5-05258B5332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56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B2F00A5-573F-4335-84AD-D747E3EB1F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50BB4D0-C1DB-49B2-A4A4-A1B28BF486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737D0C4-B8AA-4683-A809-41B906E77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750F5-EB39-46CC-B87B-F1E73367D3E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6C90C77-E49F-468E-870E-7FCED89DF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3174086-C34E-47C1-9AF2-6142CE198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870B3-061D-4817-90E5-05258B5332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031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260207-98FD-4FA7-9EA8-2902C3586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6CD13AA-7F8B-45EB-885A-BF30454F6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2A04A09-2648-4B4E-ADA8-8FC98715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750F5-EB39-46CC-B87B-F1E73367D3E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078824E-7A6E-4C11-8623-B045522A7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80C9D8A-CC4B-4B67-80E6-267D2CC49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870B3-061D-4817-90E5-05258B5332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56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CCE04D-C5AC-46ED-A4F7-76BA39CA1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AB86A32-37EE-4FD7-AB92-A926C757B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5C7F5AB-CCD9-4E5A-B5BF-B8F621604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750F5-EB39-46CC-B87B-F1E73367D3E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0815374-847B-41F6-BB96-2CB21BB7F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C4D8DE9-1FD0-4700-9F57-61E7B1567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870B3-061D-4817-90E5-05258B5332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607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7EA110-F6AB-400A-9862-87332F900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3017E32-CC76-4771-A6B8-36611FB499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58D7266-FB54-4D5C-98C0-DD471C7C3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0DDF502-7701-4A0A-9B81-F7907388D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750F5-EB39-46CC-B87B-F1E73367D3E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A0F6D1A-973F-488C-97F8-CCF662E32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A0E80BF-433C-4BBE-9FD3-92F972DC1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870B3-061D-4817-90E5-05258B5332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318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0DF215-B5B0-44EE-A3A9-4189C0608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900AECA-46C0-4ADB-A3EF-2BDA4EE31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567D34B-7047-401B-8844-3540869ACA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E90D9D1-F878-442A-8813-146535384B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FB7F3EC-7468-4AC7-BF70-8A21931CD4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9806BED-E22B-4E60-A8AB-25F8B468E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750F5-EB39-46CC-B87B-F1E73367D3E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9A13CA8-B693-41BC-9BDE-E468C11B8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DA472D7-4114-43FD-8FF8-388B95420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870B3-061D-4817-90E5-05258B5332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00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CA3A0B-9D1F-4641-868F-176124B57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7EA83E8-C13D-4E04-A9EC-0099EF652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750F5-EB39-46CC-B87B-F1E73367D3E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E1ADB94-EF67-47B3-884E-D5D9C111F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6D77893-6FB3-4488-A4B6-6332FD47A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870B3-061D-4817-90E5-05258B5332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02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B521EC1-F571-4D70-812A-4A5321866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750F5-EB39-46CC-B87B-F1E73367D3E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F769B9B-ADD5-4176-8E7A-8238989BD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7576F40-3F67-42CB-B66B-6DE94323A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870B3-061D-4817-90E5-05258B5332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80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E35A86-A3B1-4A0C-A19D-E64C13DC3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ED63F7-5E4B-4FE8-9A75-D0AA2A6A1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7745A9B-AB0E-482B-BD7C-D17E06B88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86CF4D7-0278-433D-B916-ECC8CEFF1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750F5-EB39-46CC-B87B-F1E73367D3E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1B9BAE2-EB35-43CE-8A41-6137F1FEF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CE918FD-0972-4659-9404-365B9DCC6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870B3-061D-4817-90E5-05258B5332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428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52421E-8D1F-4383-A4FC-32DA06841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E57E5C8-D11F-4F24-8DE6-9C2E5621E0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6CB1B59-B31B-4C5E-8733-D06F89453A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AB12B2B-D969-48F4-9D8E-5CD4C53BD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750F5-EB39-46CC-B87B-F1E73367D3E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1F38955-8CE2-4D8C-AE92-AAAAB57DB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A4450B9-D23F-4CCB-B55E-EB14127EE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870B3-061D-4817-90E5-05258B5332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61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35ADC2B-FDD5-4C71-BE86-C1BA2590C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16D0AD4-1ED5-4E9E-8CB0-CCD001FC74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8216E0A-0C42-4A16-8F41-52528E363A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750F5-EB39-46CC-B87B-F1E73367D3E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0DB3147-B398-4577-8877-8E22FF4266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111B0FB-FE2F-4C24-9FA6-ECE2BE224B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870B3-061D-4817-90E5-05258B53326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114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.png"/><Relationship Id="rId7" Type="http://schemas.openxmlformats.org/officeDocument/2006/relationships/image" Target="../media/image6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.png"/><Relationship Id="rId7" Type="http://schemas.openxmlformats.org/officeDocument/2006/relationships/image" Target="../media/image6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57.png"/><Relationship Id="rId9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81.png"/><Relationship Id="rId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78.png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C3DB6CE-B855-4AD2-8FB5-3C271542C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3261C1C-16C2-417C-BB1A-208430341E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4574" r="10094" b="1"/>
          <a:stretch/>
        </p:blipFill>
        <p:spPr>
          <a:xfrm>
            <a:off x="-24" y="-3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04BB050-070E-42D8-A55F-51A4BB5794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13157"/>
            <a:ext cx="4797354" cy="3103030"/>
          </a:xfrm>
        </p:spPr>
        <p:txBody>
          <a:bodyPr anchor="b">
            <a:normAutofit/>
          </a:bodyPr>
          <a:lstStyle/>
          <a:p>
            <a:pPr algn="l"/>
            <a:r>
              <a:rPr lang="en-US" sz="4400" b="1" dirty="0"/>
              <a:t>Introdu</a:t>
            </a:r>
            <a:r>
              <a:rPr lang="pt-BR" sz="4400" b="1" dirty="0"/>
              <a:t>ção à Mecânica dos Sólidos (LOM3081)</a:t>
            </a:r>
            <a:endParaRPr lang="en-US" sz="4400" b="1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872E067-B760-4BFA-B540-F5524BE5D7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03" r="7730" b="2"/>
          <a:stretch/>
        </p:blipFill>
        <p:spPr>
          <a:xfrm>
            <a:off x="5710839" y="10"/>
            <a:ext cx="6481158" cy="4216177"/>
          </a:xfrm>
          <a:custGeom>
            <a:avLst/>
            <a:gdLst/>
            <a:ahLst/>
            <a:cxnLst/>
            <a:rect l="l" t="t" r="r" b="b"/>
            <a:pathLst>
              <a:path w="6481158" h="4216187">
                <a:moveTo>
                  <a:pt x="159680" y="0"/>
                </a:moveTo>
                <a:lnTo>
                  <a:pt x="6481158" y="0"/>
                </a:lnTo>
                <a:lnTo>
                  <a:pt x="6481158" y="4216187"/>
                </a:lnTo>
                <a:lnTo>
                  <a:pt x="629980" y="4216187"/>
                </a:lnTo>
                <a:lnTo>
                  <a:pt x="640174" y="4153970"/>
                </a:lnTo>
                <a:cubicBezTo>
                  <a:pt x="646054" y="4115040"/>
                  <a:pt x="652738" y="4076730"/>
                  <a:pt x="663954" y="4042035"/>
                </a:cubicBezTo>
                <a:lnTo>
                  <a:pt x="674575" y="4017890"/>
                </a:lnTo>
                <a:lnTo>
                  <a:pt x="542646" y="3860429"/>
                </a:lnTo>
                <a:cubicBezTo>
                  <a:pt x="583801" y="3777846"/>
                  <a:pt x="628876" y="3834526"/>
                  <a:pt x="664457" y="3800021"/>
                </a:cubicBezTo>
                <a:cubicBezTo>
                  <a:pt x="663366" y="3791627"/>
                  <a:pt x="663436" y="3781009"/>
                  <a:pt x="662932" y="3771718"/>
                </a:cubicBezTo>
                <a:lnTo>
                  <a:pt x="659568" y="3757935"/>
                </a:lnTo>
                <a:lnTo>
                  <a:pt x="653777" y="3747325"/>
                </a:lnTo>
                <a:lnTo>
                  <a:pt x="610074" y="3705028"/>
                </a:lnTo>
                <a:cubicBezTo>
                  <a:pt x="514097" y="3608961"/>
                  <a:pt x="528640" y="3588143"/>
                  <a:pt x="655821" y="3445525"/>
                </a:cubicBezTo>
                <a:cubicBezTo>
                  <a:pt x="668503" y="3431228"/>
                  <a:pt x="677664" y="3418102"/>
                  <a:pt x="683811" y="3405686"/>
                </a:cubicBezTo>
                <a:lnTo>
                  <a:pt x="687152" y="3393684"/>
                </a:lnTo>
                <a:lnTo>
                  <a:pt x="681564" y="3363918"/>
                </a:lnTo>
                <a:lnTo>
                  <a:pt x="658589" y="3279721"/>
                </a:lnTo>
                <a:lnTo>
                  <a:pt x="655534" y="3274732"/>
                </a:lnTo>
                <a:cubicBezTo>
                  <a:pt x="645154" y="3256804"/>
                  <a:pt x="636025" y="3236251"/>
                  <a:pt x="633009" y="3204655"/>
                </a:cubicBezTo>
                <a:lnTo>
                  <a:pt x="633086" y="3198166"/>
                </a:lnTo>
                <a:lnTo>
                  <a:pt x="627259" y="3181568"/>
                </a:lnTo>
                <a:cubicBezTo>
                  <a:pt x="591590" y="3088781"/>
                  <a:pt x="548194" y="3020054"/>
                  <a:pt x="504281" y="3024678"/>
                </a:cubicBezTo>
                <a:cubicBezTo>
                  <a:pt x="548490" y="2798901"/>
                  <a:pt x="548490" y="2798901"/>
                  <a:pt x="381209" y="2810127"/>
                </a:cubicBezTo>
                <a:cubicBezTo>
                  <a:pt x="440862" y="2658988"/>
                  <a:pt x="439766" y="2624324"/>
                  <a:pt x="360893" y="2596949"/>
                </a:cubicBezTo>
                <a:cubicBezTo>
                  <a:pt x="284957" y="2570407"/>
                  <a:pt x="201795" y="2575904"/>
                  <a:pt x="130872" y="2524080"/>
                </a:cubicBezTo>
                <a:cubicBezTo>
                  <a:pt x="188851" y="2335317"/>
                  <a:pt x="200302" y="2130710"/>
                  <a:pt x="328878" y="2014028"/>
                </a:cubicBezTo>
                <a:cubicBezTo>
                  <a:pt x="349137" y="1995898"/>
                  <a:pt x="361422" y="1940125"/>
                  <a:pt x="347033" y="1914129"/>
                </a:cubicBezTo>
                <a:cubicBezTo>
                  <a:pt x="295996" y="1817105"/>
                  <a:pt x="357685" y="1592503"/>
                  <a:pt x="208894" y="1606217"/>
                </a:cubicBezTo>
                <a:cubicBezTo>
                  <a:pt x="190525" y="1607581"/>
                  <a:pt x="173015" y="1590108"/>
                  <a:pt x="186488" y="1556554"/>
                </a:cubicBezTo>
                <a:cubicBezTo>
                  <a:pt x="232768" y="1442049"/>
                  <a:pt x="172886" y="1463610"/>
                  <a:pt x="135933" y="1459414"/>
                </a:cubicBezTo>
                <a:cubicBezTo>
                  <a:pt x="91212" y="1454776"/>
                  <a:pt x="42622" y="1511622"/>
                  <a:pt x="0" y="1466109"/>
                </a:cubicBezTo>
                <a:cubicBezTo>
                  <a:pt x="7764" y="1405223"/>
                  <a:pt x="43366" y="1397333"/>
                  <a:pt x="67782" y="1372761"/>
                </a:cubicBezTo>
                <a:cubicBezTo>
                  <a:pt x="139132" y="1300280"/>
                  <a:pt x="196704" y="1221065"/>
                  <a:pt x="195632" y="1080052"/>
                </a:cubicBezTo>
                <a:cubicBezTo>
                  <a:pt x="194930" y="966113"/>
                  <a:pt x="199455" y="864105"/>
                  <a:pt x="97391" y="854014"/>
                </a:cubicBezTo>
                <a:cubicBezTo>
                  <a:pt x="81355" y="852486"/>
                  <a:pt x="72717" y="839840"/>
                  <a:pt x="69223" y="821285"/>
                </a:cubicBezTo>
                <a:cubicBezTo>
                  <a:pt x="80177" y="799992"/>
                  <a:pt x="90624" y="778040"/>
                  <a:pt x="103649" y="760897"/>
                </a:cubicBezTo>
                <a:cubicBezTo>
                  <a:pt x="147404" y="704450"/>
                  <a:pt x="160670" y="633687"/>
                  <a:pt x="171912" y="560313"/>
                </a:cubicBezTo>
                <a:cubicBezTo>
                  <a:pt x="179151" y="513531"/>
                  <a:pt x="187860" y="467166"/>
                  <a:pt x="206354" y="423850"/>
                </a:cubicBezTo>
                <a:cubicBezTo>
                  <a:pt x="217619" y="397046"/>
                  <a:pt x="231961" y="375704"/>
                  <a:pt x="250397" y="361124"/>
                </a:cubicBezTo>
                <a:cubicBezTo>
                  <a:pt x="266451" y="347903"/>
                  <a:pt x="270868" y="334407"/>
                  <a:pt x="259101" y="314763"/>
                </a:cubicBezTo>
                <a:cubicBezTo>
                  <a:pt x="225826" y="258432"/>
                  <a:pt x="211109" y="191375"/>
                  <a:pt x="229198" y="104693"/>
                </a:cubicBezTo>
                <a:cubicBezTo>
                  <a:pt x="234668" y="78523"/>
                  <a:pt x="229657" y="58007"/>
                  <a:pt x="214459" y="52392"/>
                </a:cubicBezTo>
                <a:cubicBezTo>
                  <a:pt x="198643" y="46345"/>
                  <a:pt x="185640" y="36363"/>
                  <a:pt x="174580" y="23688"/>
                </a:cubicBezTo>
                <a:close/>
              </a:path>
            </a:pathLst>
          </a:custGeom>
        </p:spPr>
      </p:pic>
      <p:pic>
        <p:nvPicPr>
          <p:cNvPr id="11" name="Imagem 10" descr="Desenho de corrente&#10;&#10;Descrição gerada automaticamente com confiança baixa">
            <a:extLst>
              <a:ext uri="{FF2B5EF4-FFF2-40B4-BE49-F238E27FC236}">
                <a16:creationId xmlns:a16="http://schemas.microsoft.com/office/drawing/2014/main" id="{8C4D4660-5A03-40A2-8E76-C28BE42914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" b="5"/>
          <a:stretch/>
        </p:blipFill>
        <p:spPr>
          <a:xfrm>
            <a:off x="5078138" y="4323898"/>
            <a:ext cx="4101827" cy="2534102"/>
          </a:xfrm>
          <a:custGeom>
            <a:avLst/>
            <a:gdLst/>
            <a:ahLst/>
            <a:cxnLst/>
            <a:rect l="l" t="t" r="r" b="b"/>
            <a:pathLst>
              <a:path w="4101827" h="2534102">
                <a:moveTo>
                  <a:pt x="1237396" y="0"/>
                </a:moveTo>
                <a:lnTo>
                  <a:pt x="4101827" y="0"/>
                </a:lnTo>
                <a:lnTo>
                  <a:pt x="4101827" y="2534102"/>
                </a:lnTo>
                <a:lnTo>
                  <a:pt x="0" y="2534102"/>
                </a:lnTo>
                <a:lnTo>
                  <a:pt x="21866" y="2503631"/>
                </a:lnTo>
                <a:cubicBezTo>
                  <a:pt x="198424" y="2253521"/>
                  <a:pt x="293791" y="2086461"/>
                  <a:pt x="295356" y="2078512"/>
                </a:cubicBezTo>
                <a:cubicBezTo>
                  <a:pt x="324070" y="1929470"/>
                  <a:pt x="404358" y="1848602"/>
                  <a:pt x="476494" y="1754977"/>
                </a:cubicBezTo>
                <a:cubicBezTo>
                  <a:pt x="539304" y="1672931"/>
                  <a:pt x="606320" y="1585980"/>
                  <a:pt x="629662" y="1466193"/>
                </a:cubicBezTo>
                <a:cubicBezTo>
                  <a:pt x="660486" y="1307325"/>
                  <a:pt x="563420" y="1455147"/>
                  <a:pt x="542839" y="1401940"/>
                </a:cubicBezTo>
                <a:cubicBezTo>
                  <a:pt x="578841" y="1314777"/>
                  <a:pt x="636193" y="1228627"/>
                  <a:pt x="649254" y="1136180"/>
                </a:cubicBezTo>
                <a:cubicBezTo>
                  <a:pt x="695846" y="801928"/>
                  <a:pt x="810580" y="538800"/>
                  <a:pt x="987553" y="313308"/>
                </a:cubicBezTo>
                <a:cubicBezTo>
                  <a:pt x="1038303" y="248170"/>
                  <a:pt x="1069946" y="145770"/>
                  <a:pt x="1141096" y="112922"/>
                </a:cubicBezTo>
                <a:cubicBezTo>
                  <a:pt x="1175680" y="97203"/>
                  <a:pt x="1199891" y="73126"/>
                  <a:pt x="1217455" y="43683"/>
                </a:cubicBezTo>
                <a:close/>
              </a:path>
            </a:pathLst>
          </a:cu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10C70F12-2601-405F-9402-519966170A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4385734"/>
            <a:ext cx="4797354" cy="1481799"/>
          </a:xfrm>
        </p:spPr>
        <p:txBody>
          <a:bodyPr>
            <a:normAutofit/>
          </a:bodyPr>
          <a:lstStyle/>
          <a:p>
            <a:pPr algn="l"/>
            <a:r>
              <a:rPr lang="pt-BR" b="1" dirty="0"/>
              <a:t>Prof. Dr. João Paulo Pascon</a:t>
            </a:r>
          </a:p>
          <a:p>
            <a:pPr algn="l"/>
            <a:r>
              <a:rPr lang="pt-BR" b="1" dirty="0"/>
              <a:t>DEMAR / EEL / USP</a:t>
            </a:r>
            <a:endParaRPr lang="en-US" b="1" dirty="0"/>
          </a:p>
        </p:txBody>
      </p:sp>
      <p:pic>
        <p:nvPicPr>
          <p:cNvPr id="13" name="Imagem 12" descr="Imagem em branco e preto&#10;&#10;Descrição gerada automaticamente com confiança baixa">
            <a:extLst>
              <a:ext uri="{FF2B5EF4-FFF2-40B4-BE49-F238E27FC236}">
                <a16:creationId xmlns:a16="http://schemas.microsoft.com/office/drawing/2014/main" id="{5B142DAA-F520-4BC2-A932-FFAA89732D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35" r="24019" b="2"/>
          <a:stretch/>
        </p:blipFill>
        <p:spPr>
          <a:xfrm>
            <a:off x="9307676" y="4323902"/>
            <a:ext cx="2884327" cy="253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729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1EC1BD-8B9E-210C-77A2-2EA6BEE15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11AC3C-6360-2020-0258-A81FDA723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Ementa</a:t>
            </a:r>
            <a:endParaRPr lang="en-US" sz="40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260F75-74BA-5272-4369-044760F54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837"/>
            <a:ext cx="10515600" cy="4215096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pt-BR" sz="2400" dirty="0"/>
              <a:t>2. Conceito de deformação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000" dirty="0"/>
              <a:t> 2.1. Deformação normal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000" dirty="0"/>
              <a:t> 2.2. Deformação por cisalhamento</a:t>
            </a:r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4F0AD2FE-4C68-8B2F-5985-1181AC5DD0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" r="208" b="1"/>
          <a:stretch/>
        </p:blipFill>
        <p:spPr>
          <a:xfrm>
            <a:off x="278965" y="5900802"/>
            <a:ext cx="810273" cy="810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0C683E8E-D0F5-2190-38EB-08BA4B3F9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172" y="5900802"/>
            <a:ext cx="1052863" cy="78314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991EC109-B3C4-5EF6-95A2-8112106A144D}"/>
              </a:ext>
            </a:extLst>
          </p:cNvPr>
          <p:cNvSpPr txBox="1"/>
          <p:nvPr/>
        </p:nvSpPr>
        <p:spPr>
          <a:xfrm>
            <a:off x="1233997" y="6089350"/>
            <a:ext cx="922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LOM3081 – Introdução à Mecânica dos Sólidos – Prof. Dr. João Paulo Pascon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D329927E-1BB5-1676-B8FC-812EF6A04B78}"/>
              </a:ext>
            </a:extLst>
          </p:cNvPr>
          <p:cNvCxnSpPr/>
          <p:nvPr/>
        </p:nvCxnSpPr>
        <p:spPr>
          <a:xfrm>
            <a:off x="1669001" y="5951218"/>
            <a:ext cx="8487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 descr="Diagrama&#10;&#10;Descrição gerada automaticamente">
            <a:extLst>
              <a:ext uri="{FF2B5EF4-FFF2-40B4-BE49-F238E27FC236}">
                <a16:creationId xmlns:a16="http://schemas.microsoft.com/office/drawing/2014/main" id="{FD48836C-F44D-5C0F-E757-A57521F71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3248" y="1844433"/>
            <a:ext cx="2688270" cy="2874381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944789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0601EB-8408-5D87-FC47-8EB8C07C1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AB12DE-E876-2DC3-3197-2276400BC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Ementa</a:t>
            </a:r>
            <a:endParaRPr lang="en-US" sz="40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339D3B5-BC34-2479-7505-542645C28D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3164"/>
            <a:ext cx="10515600" cy="4337769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pt-BR" sz="2400" dirty="0"/>
              <a:t>3. Elasticidade linear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000" dirty="0"/>
              <a:t> 3.1. Gráfico tensão-deformação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000" dirty="0"/>
              <a:t> 3.2. Lei de Hooke uniaxial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000" dirty="0"/>
              <a:t> 3.3. Variação de comprimento em barras sob carga axial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000" dirty="0"/>
              <a:t> 3.4. Lei de Hooke para cisalhamento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000" dirty="0"/>
              <a:t> 3.5. Deslocamento transversal relativo</a:t>
            </a:r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6E373833-3818-C95B-2092-839B428BF7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" r="208" b="1"/>
          <a:stretch/>
        </p:blipFill>
        <p:spPr>
          <a:xfrm>
            <a:off x="278965" y="5900802"/>
            <a:ext cx="810273" cy="810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F56F3D0-D788-E75C-5402-B78424AB3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172" y="5900802"/>
            <a:ext cx="1052863" cy="78314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D0CD3E5F-1B93-25FE-5AE6-5E3F48F395DF}"/>
              </a:ext>
            </a:extLst>
          </p:cNvPr>
          <p:cNvSpPr txBox="1"/>
          <p:nvPr/>
        </p:nvSpPr>
        <p:spPr>
          <a:xfrm>
            <a:off x="1233997" y="6089350"/>
            <a:ext cx="922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LOM3081 – Introdução à Mecânica dos Sólidos – Prof. Dr. João Paulo Pascon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E6D2BF7E-1234-86C7-FDF4-AB186D125C72}"/>
              </a:ext>
            </a:extLst>
          </p:cNvPr>
          <p:cNvCxnSpPr/>
          <p:nvPr/>
        </p:nvCxnSpPr>
        <p:spPr>
          <a:xfrm>
            <a:off x="1669001" y="5951218"/>
            <a:ext cx="8487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708F35B3-93F8-F6C9-0D10-8B9B68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3146" y="1683904"/>
            <a:ext cx="3710654" cy="2888096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331360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8E7DEC-6864-E2E3-0E6A-06B216845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301153-BE96-4297-6B80-F9D6ED545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Ementa</a:t>
            </a:r>
            <a:endParaRPr lang="en-US" sz="40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1A1C586-7015-0ECF-C777-1BB5EC0B3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3164"/>
            <a:ext cx="10515600" cy="4337769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pt-BR" sz="2400" dirty="0"/>
              <a:t>4. Barras sob carga axial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000" dirty="0"/>
              <a:t> 4.1. Deslocamentos em sistemas isostáticos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000" dirty="0"/>
              <a:t>4.2. Efeitos da Temperatura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000" dirty="0"/>
              <a:t>4.3. Sistemas Hiperestáticos</a:t>
            </a:r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68E718AD-83AE-A962-4A34-3390781164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5" r="208" b="1"/>
          <a:stretch/>
        </p:blipFill>
        <p:spPr>
          <a:xfrm>
            <a:off x="278965" y="5900802"/>
            <a:ext cx="810273" cy="810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17485906-B266-3340-1038-818037E66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0172" y="5900802"/>
            <a:ext cx="1052863" cy="78314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A9117E09-177A-9283-9688-0D54851364D7}"/>
              </a:ext>
            </a:extLst>
          </p:cNvPr>
          <p:cNvSpPr txBox="1"/>
          <p:nvPr/>
        </p:nvSpPr>
        <p:spPr>
          <a:xfrm>
            <a:off x="1233997" y="6089350"/>
            <a:ext cx="922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LOM3081 – Introdução à Mecânica dos Sólidos – Prof. Dr. João Paulo Pascon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B03DFC25-2C5B-2ECF-9C28-688EA8DCA0B8}"/>
              </a:ext>
            </a:extLst>
          </p:cNvPr>
          <p:cNvCxnSpPr/>
          <p:nvPr/>
        </p:nvCxnSpPr>
        <p:spPr>
          <a:xfrm>
            <a:off x="1669001" y="5951218"/>
            <a:ext cx="8487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>
            <a:extLst>
              <a:ext uri="{FF2B5EF4-FFF2-40B4-BE49-F238E27FC236}">
                <a16:creationId xmlns:a16="http://schemas.microsoft.com/office/drawing/2014/main" id="{84951762-90B3-44E3-A915-02C15E96FF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390" y="1522510"/>
            <a:ext cx="3238500" cy="1536700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0E3AE80-85AF-0425-385F-0A02077AB1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858" y="3303460"/>
            <a:ext cx="2347888" cy="2447473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B7C775B-9CFD-1A0D-A6FF-7F0509BD1E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772" y="3613523"/>
            <a:ext cx="2692400" cy="2137410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0735732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E6AC01-1CC7-65C7-47A3-BA187EBD6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F7E395-3250-DDC3-E3FC-D42230B44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Ementa</a:t>
            </a:r>
            <a:endParaRPr lang="en-US" sz="40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E3ED11A-BA7D-D6FF-A702-01D830EA8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6618"/>
            <a:ext cx="10515600" cy="441431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200000"/>
              </a:lnSpc>
            </a:pPr>
            <a:r>
              <a:rPr lang="pt-BR" sz="2400" dirty="0"/>
              <a:t>5. Estado Plano de Tensão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000" dirty="0"/>
              <a:t> 5.1. Definição de EPT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000" dirty="0"/>
              <a:t> 5.2. Equações de transformação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000" dirty="0"/>
              <a:t> 5.3. Tensões principais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000" dirty="0"/>
              <a:t> 5.4. Máximo cisalhamento no plano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000" dirty="0"/>
              <a:t> 5.5. Círculo de Mohr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000" dirty="0"/>
              <a:t> 5.6. Cisalhamento máximo absoluto</a:t>
            </a:r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EFCBD666-3AFE-ADFD-423D-FF2A2A61D3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5" r="208" b="1"/>
          <a:stretch/>
        </p:blipFill>
        <p:spPr>
          <a:xfrm>
            <a:off x="278965" y="5900802"/>
            <a:ext cx="810273" cy="810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1A89CC7-0050-1AFA-F866-CAB1C387C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0172" y="5900802"/>
            <a:ext cx="1052863" cy="78314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A3CC2450-BED9-033D-8FAD-B965FD4756AE}"/>
              </a:ext>
            </a:extLst>
          </p:cNvPr>
          <p:cNvSpPr txBox="1"/>
          <p:nvPr/>
        </p:nvSpPr>
        <p:spPr>
          <a:xfrm>
            <a:off x="1233997" y="6089350"/>
            <a:ext cx="922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LOM3081 – Introdução à Mecânica dos Sólidos – Prof. Dr. João Paulo Pascon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92459650-B941-7EC5-0B74-4FEE9D207F11}"/>
              </a:ext>
            </a:extLst>
          </p:cNvPr>
          <p:cNvCxnSpPr/>
          <p:nvPr/>
        </p:nvCxnSpPr>
        <p:spPr>
          <a:xfrm>
            <a:off x="1669001" y="5951218"/>
            <a:ext cx="8487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Diagrama, Esquemático&#10;&#10;Descrição gerada automaticamente">
            <a:extLst>
              <a:ext uri="{FF2B5EF4-FFF2-40B4-BE49-F238E27FC236}">
                <a16:creationId xmlns:a16="http://schemas.microsoft.com/office/drawing/2014/main" id="{CB526498-1050-8BA2-6009-562F9833A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4462" y="2082430"/>
            <a:ext cx="3041591" cy="2558475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0447370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974B69-E24C-A58D-7F85-6DCDB9F5D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51A406-1203-5199-FDC8-A6F4E472C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Ementa</a:t>
            </a:r>
            <a:endParaRPr lang="en-US" sz="40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CBCFE68-98F5-7F47-AFE7-1A4B44A10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6618"/>
            <a:ext cx="10515600" cy="4414316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pt-BR" sz="2400" dirty="0"/>
              <a:t>6. Estado Plano de Deformação (*)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000" dirty="0"/>
              <a:t> 6.1. Definição de EPD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000" dirty="0"/>
              <a:t> 6.2. Equações de transformação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000" dirty="0"/>
              <a:t> 6.3. Deformações principais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000" dirty="0"/>
              <a:t> 6.4. Máxima distorção no plano</a:t>
            </a:r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A401E88C-701C-6D08-09C7-8F473A2ABB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5" r="208" b="1"/>
          <a:stretch/>
        </p:blipFill>
        <p:spPr>
          <a:xfrm>
            <a:off x="278965" y="5900802"/>
            <a:ext cx="810273" cy="810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829355E-BC8B-A328-ABEA-9B69A1361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0172" y="5900802"/>
            <a:ext cx="1052863" cy="78314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C05DB346-9EFB-E9CB-534E-7A03B3C78A52}"/>
              </a:ext>
            </a:extLst>
          </p:cNvPr>
          <p:cNvSpPr txBox="1"/>
          <p:nvPr/>
        </p:nvSpPr>
        <p:spPr>
          <a:xfrm>
            <a:off x="1233997" y="6089350"/>
            <a:ext cx="922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LOM3081 – Introdução à Mecânica dos Sólidos – Prof. Dr. João Paulo Pascon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09C77425-D507-8CED-80CC-0C9F55249F09}"/>
              </a:ext>
            </a:extLst>
          </p:cNvPr>
          <p:cNvCxnSpPr/>
          <p:nvPr/>
        </p:nvCxnSpPr>
        <p:spPr>
          <a:xfrm>
            <a:off x="1669001" y="5951218"/>
            <a:ext cx="8487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Diagrama, Esquemático&#10;&#10;Descrição gerada automaticamente">
            <a:extLst>
              <a:ext uri="{FF2B5EF4-FFF2-40B4-BE49-F238E27FC236}">
                <a16:creationId xmlns:a16="http://schemas.microsoft.com/office/drawing/2014/main" id="{48CF4EE1-EA7F-13AF-E09B-0402D950B4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4462" y="2082430"/>
            <a:ext cx="3041591" cy="2558475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8861187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2BA66F-E044-3E7A-37F2-5178926E6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CB50F7-5B3B-4653-D70D-3712A441B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Ementa</a:t>
            </a:r>
            <a:endParaRPr lang="en-US" sz="40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504DF2-F478-45B9-4C9A-9039F0D92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6618"/>
            <a:ext cx="10515600" cy="4414316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pt-BR" sz="2400" dirty="0"/>
              <a:t>7. Lei de Hooke Multiaxial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000" dirty="0"/>
              <a:t> 7.1. Efeito de Poisson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000" dirty="0"/>
              <a:t> 7.2. Lei de Hooke triaxial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000" dirty="0"/>
              <a:t> 7.3. Lei de Hooke para EPT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000" dirty="0"/>
              <a:t> 7.4. Lei de Hooke para EPD</a:t>
            </a:r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FAD42411-801D-9F18-19A2-D4C0A697B2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5" r="208" b="1"/>
          <a:stretch/>
        </p:blipFill>
        <p:spPr>
          <a:xfrm>
            <a:off x="278965" y="5900802"/>
            <a:ext cx="810273" cy="810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447FAF4D-E476-B7C0-F1AA-843C7AD91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0172" y="5900802"/>
            <a:ext cx="1052863" cy="78314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00DBBAD7-E81D-1D86-CCC4-39565ED465C2}"/>
              </a:ext>
            </a:extLst>
          </p:cNvPr>
          <p:cNvSpPr txBox="1"/>
          <p:nvPr/>
        </p:nvSpPr>
        <p:spPr>
          <a:xfrm>
            <a:off x="1233997" y="6089350"/>
            <a:ext cx="922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LOM3081 – Introdução à Mecânica dos Sólidos – Prof. Dr. João Paulo Pascon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F7880940-8E55-4AA5-3EEF-3262C2933958}"/>
              </a:ext>
            </a:extLst>
          </p:cNvPr>
          <p:cNvCxnSpPr/>
          <p:nvPr/>
        </p:nvCxnSpPr>
        <p:spPr>
          <a:xfrm>
            <a:off x="1669001" y="5951218"/>
            <a:ext cx="8487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Diagrama, Esquemático&#10;&#10;Descrição gerada automaticamente">
            <a:extLst>
              <a:ext uri="{FF2B5EF4-FFF2-40B4-BE49-F238E27FC236}">
                <a16:creationId xmlns:a16="http://schemas.microsoft.com/office/drawing/2014/main" id="{E2E319B2-4771-1C6B-ED91-735AA0A54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4462" y="2082430"/>
            <a:ext cx="3041591" cy="2558475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584970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D50FB7-FB6D-784C-02C3-3A46D3906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79E381-72BD-03E7-9EBD-732F4FC1F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Ementa</a:t>
            </a:r>
            <a:endParaRPr lang="en-US" sz="40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334B198-84A9-4637-1DF5-DAD97A277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6618"/>
            <a:ext cx="10515600" cy="4414316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pt-BR" sz="2400" dirty="0"/>
              <a:t>8. Vasos de pressão de parede fina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000" dirty="0"/>
              <a:t> 8.1. Vaso cilíndrico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000" dirty="0"/>
              <a:t> 8.2. Vaso esférico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000" dirty="0"/>
              <a:t> 8.3. Variações de dimensão</a:t>
            </a:r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92DC1923-67BE-4F89-6EFD-32D7211514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5" r="208" b="1"/>
          <a:stretch/>
        </p:blipFill>
        <p:spPr>
          <a:xfrm>
            <a:off x="278965" y="5900802"/>
            <a:ext cx="810273" cy="810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16BFFE7-3822-4850-6D28-0FCC85C03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0172" y="5900802"/>
            <a:ext cx="1052863" cy="78314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08298EED-1D13-C2AC-ADD6-C4E3CB335401}"/>
              </a:ext>
            </a:extLst>
          </p:cNvPr>
          <p:cNvSpPr txBox="1"/>
          <p:nvPr/>
        </p:nvSpPr>
        <p:spPr>
          <a:xfrm>
            <a:off x="1233997" y="6089350"/>
            <a:ext cx="922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LOM3081 – Introdução à Mecânica dos Sólidos – Prof. Dr. João Paulo Pascon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CF33B7A1-330A-21B0-823C-8464D805D2B6}"/>
              </a:ext>
            </a:extLst>
          </p:cNvPr>
          <p:cNvCxnSpPr/>
          <p:nvPr/>
        </p:nvCxnSpPr>
        <p:spPr>
          <a:xfrm>
            <a:off x="1669001" y="5951218"/>
            <a:ext cx="8487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 descr="Uma imagem contendo ao ar livre, grama, grande, avião&#10;&#10;Descrição gerada automaticamente">
            <a:extLst>
              <a:ext uri="{FF2B5EF4-FFF2-40B4-BE49-F238E27FC236}">
                <a16:creationId xmlns:a16="http://schemas.microsoft.com/office/drawing/2014/main" id="{AC92EF0E-4088-EB6E-4DE1-E7C095F71F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288" y="2361522"/>
            <a:ext cx="4215765" cy="2134956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5683272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9B5F2-D344-450E-9973-D90F5917B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Orientações iniciais</a:t>
            </a:r>
            <a:endParaRPr lang="en-US" sz="40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95F4C0-E1BF-462A-95E1-BE246737E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837"/>
            <a:ext cx="10515600" cy="4215096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pt-BR" sz="2400" dirty="0"/>
              <a:t>Bibliografia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200" dirty="0"/>
              <a:t> 1. Gere and </a:t>
            </a:r>
            <a:r>
              <a:rPr lang="en-US" sz="2200" dirty="0" err="1"/>
              <a:t>Goodno</a:t>
            </a:r>
            <a:r>
              <a:rPr lang="en-US" sz="2200" dirty="0"/>
              <a:t>. Mecânica dos </a:t>
            </a:r>
            <a:r>
              <a:rPr lang="en-US" sz="2200" dirty="0" err="1"/>
              <a:t>Materiais</a:t>
            </a:r>
            <a:r>
              <a:rPr lang="en-US" sz="2200" dirty="0"/>
              <a:t>. </a:t>
            </a:r>
            <a:r>
              <a:rPr lang="it-IT" sz="2200" dirty="0"/>
              <a:t>620.17 G314mp 7ed.</a:t>
            </a:r>
            <a:endParaRPr lang="en-US" sz="2200" dirty="0"/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200" dirty="0"/>
              <a:t> 2. Beer et al. </a:t>
            </a:r>
            <a:r>
              <a:rPr lang="en-US" sz="2200" dirty="0" err="1"/>
              <a:t>Resistência</a:t>
            </a:r>
            <a:r>
              <a:rPr lang="en-US" sz="2200" dirty="0"/>
              <a:t> dos </a:t>
            </a:r>
            <a:r>
              <a:rPr lang="en-US" sz="2200" dirty="0" err="1"/>
              <a:t>Materiais</a:t>
            </a:r>
            <a:r>
              <a:rPr lang="en-US" sz="2200" dirty="0"/>
              <a:t>. </a:t>
            </a:r>
            <a:r>
              <a:rPr lang="it-IT" sz="2200" dirty="0"/>
              <a:t>620.17 B415r 4.ed. / 620.17 M464 5ed.</a:t>
            </a:r>
            <a:endParaRPr lang="en-US" sz="2200" dirty="0"/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200" dirty="0"/>
              <a:t> 3. </a:t>
            </a:r>
            <a:r>
              <a:rPr lang="en-US" sz="2200" dirty="0" err="1"/>
              <a:t>Hibbeler</a:t>
            </a:r>
            <a:r>
              <a:rPr lang="en-US" sz="2200" dirty="0"/>
              <a:t>. </a:t>
            </a:r>
            <a:r>
              <a:rPr lang="en-US" sz="2200" dirty="0" err="1"/>
              <a:t>Resistência</a:t>
            </a:r>
            <a:r>
              <a:rPr lang="en-US" sz="2200" dirty="0"/>
              <a:t> dos </a:t>
            </a:r>
            <a:r>
              <a:rPr lang="en-US" sz="2200" dirty="0" err="1"/>
              <a:t>Materiais</a:t>
            </a:r>
            <a:r>
              <a:rPr lang="en-US" sz="2200" dirty="0"/>
              <a:t>. </a:t>
            </a:r>
            <a:r>
              <a:rPr lang="it-IT" sz="2200" dirty="0"/>
              <a:t>620.17 H521r 7.ed.</a:t>
            </a:r>
            <a:endParaRPr lang="en-US" sz="2200" dirty="0"/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200" dirty="0"/>
              <a:t> 4. Higdon et al. Mecânica dos </a:t>
            </a:r>
            <a:r>
              <a:rPr lang="en-US" sz="2200" dirty="0" err="1"/>
              <a:t>Materiais</a:t>
            </a:r>
            <a:r>
              <a:rPr lang="en-US" sz="2200" dirty="0"/>
              <a:t>. </a:t>
            </a:r>
            <a:r>
              <a:rPr lang="it-IT" sz="2200" dirty="0"/>
              <a:t>531.87 H634m 3 ed.</a:t>
            </a:r>
            <a:endParaRPr lang="en-US" sz="2200" dirty="0"/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A334FF38-8253-44AD-96FF-5C8CFEAEA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" r="208" b="1"/>
          <a:stretch/>
        </p:blipFill>
        <p:spPr>
          <a:xfrm>
            <a:off x="278965" y="5900802"/>
            <a:ext cx="810273" cy="810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C92FAB1-7EED-42A4-A7BC-299108FC5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172" y="5900802"/>
            <a:ext cx="1052863" cy="78314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0A406DC-28EF-4784-9BFF-4AB02AF0D484}"/>
              </a:ext>
            </a:extLst>
          </p:cNvPr>
          <p:cNvSpPr txBox="1"/>
          <p:nvPr/>
        </p:nvSpPr>
        <p:spPr>
          <a:xfrm>
            <a:off x="1233997" y="6089350"/>
            <a:ext cx="922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LOM3081 – Introdução à Mecânica dos Sólidos – Prof. Dr. João Paulo Pascon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F0B11D3E-8F77-4828-8582-8BF4CBB74355}"/>
              </a:ext>
            </a:extLst>
          </p:cNvPr>
          <p:cNvCxnSpPr/>
          <p:nvPr/>
        </p:nvCxnSpPr>
        <p:spPr>
          <a:xfrm>
            <a:off x="1669001" y="5951218"/>
            <a:ext cx="8487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1206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9B5F2-D344-450E-9973-D90F5917B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Orientações iniciais</a:t>
            </a:r>
            <a:endParaRPr lang="en-US" sz="40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95F4C0-E1BF-462A-95E1-BE246737E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6617"/>
            <a:ext cx="10515600" cy="4414316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pt-BR" sz="2400" dirty="0"/>
              <a:t>Bibliografia recomendada</a:t>
            </a:r>
            <a:endParaRPr lang="en-US" sz="2200" dirty="0"/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A334FF38-8253-44AD-96FF-5C8CFEAEA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" r="208" b="1"/>
          <a:stretch/>
        </p:blipFill>
        <p:spPr>
          <a:xfrm>
            <a:off x="278965" y="5900802"/>
            <a:ext cx="810273" cy="810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C92FAB1-7EED-42A4-A7BC-299108FC5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172" y="5900802"/>
            <a:ext cx="1052863" cy="78314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0A406DC-28EF-4784-9BFF-4AB02AF0D484}"/>
              </a:ext>
            </a:extLst>
          </p:cNvPr>
          <p:cNvSpPr txBox="1"/>
          <p:nvPr/>
        </p:nvSpPr>
        <p:spPr>
          <a:xfrm>
            <a:off x="1233997" y="6089350"/>
            <a:ext cx="922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LOM3081 – Introdução à Mecânica dos Sólidos – Prof. Dr. João Paulo Pascon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F0B11D3E-8F77-4828-8582-8BF4CBB74355}"/>
              </a:ext>
            </a:extLst>
          </p:cNvPr>
          <p:cNvCxnSpPr/>
          <p:nvPr/>
        </p:nvCxnSpPr>
        <p:spPr>
          <a:xfrm>
            <a:off x="1669001" y="5951218"/>
            <a:ext cx="8487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Resistencia Dos Materiais:Mec. 4Ed. - Nao Usar | Amazon.com.br">
            <a:extLst>
              <a:ext uri="{FF2B5EF4-FFF2-40B4-BE49-F238E27FC236}">
                <a16:creationId xmlns:a16="http://schemas.microsoft.com/office/drawing/2014/main" id="{EAFB13FC-C132-4500-3373-4259E6B07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574" y="2327566"/>
            <a:ext cx="2582235" cy="3284822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DF) Livro Beer - 5ª ed Mecanica dos Materiais | Mathias Fonseca -  Academia.edu">
            <a:extLst>
              <a:ext uri="{FF2B5EF4-FFF2-40B4-BE49-F238E27FC236}">
                <a16:creationId xmlns:a16="http://schemas.microsoft.com/office/drawing/2014/main" id="{93E7A351-728F-81A5-8258-85694AA69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498" y="2327566"/>
            <a:ext cx="2554862" cy="3284822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sistência dos Materiais | Amazon.com.br">
            <a:extLst>
              <a:ext uri="{FF2B5EF4-FFF2-40B4-BE49-F238E27FC236}">
                <a16:creationId xmlns:a16="http://schemas.microsoft.com/office/drawing/2014/main" id="{EB81E5FC-D148-9AF2-5FD6-CE1FF2AFD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050" y="2327566"/>
            <a:ext cx="2437003" cy="3284822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551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7C85BD-F76E-4704-9690-AEC9B53F4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2239DC-8B6A-6FD4-0E7B-AAE009459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Critério de Avaliação</a:t>
            </a:r>
            <a:endParaRPr lang="en-US" sz="4000" b="1" dirty="0"/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08479610-3AC6-4C77-8171-D2F95B1F98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" r="208" b="1"/>
          <a:stretch/>
        </p:blipFill>
        <p:spPr>
          <a:xfrm>
            <a:off x="278965" y="5900802"/>
            <a:ext cx="810273" cy="810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C4CB8151-BCD5-4376-9214-D3C516838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172" y="5900802"/>
            <a:ext cx="1052863" cy="78314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6F6144B8-9BBF-2E14-6741-719FC46B2A82}"/>
              </a:ext>
            </a:extLst>
          </p:cNvPr>
          <p:cNvSpPr txBox="1"/>
          <p:nvPr/>
        </p:nvSpPr>
        <p:spPr>
          <a:xfrm>
            <a:off x="1233997" y="6089350"/>
            <a:ext cx="922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LOM3081 – Introdução à Mecânica dos Sólidos – Prof. Dr. João Paulo Pascon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5D6A368C-FFC8-37DD-CDDD-6254082DCE96}"/>
              </a:ext>
            </a:extLst>
          </p:cNvPr>
          <p:cNvCxnSpPr/>
          <p:nvPr/>
        </p:nvCxnSpPr>
        <p:spPr>
          <a:xfrm>
            <a:off x="1669001" y="5951218"/>
            <a:ext cx="8487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71CF1AC2-2A9B-FC5E-E5E6-03DA40DB1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8582"/>
            <a:ext cx="5257800" cy="4282352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pt-BR" sz="2400" dirty="0">
                <a:solidFill>
                  <a:srgbClr val="222222"/>
                </a:solidFill>
              </a:rPr>
              <a:t>Duas provas (P1 e P2)</a:t>
            </a:r>
          </a:p>
          <a:p>
            <a:pPr>
              <a:lnSpc>
                <a:spcPct val="200000"/>
              </a:lnSpc>
            </a:pPr>
            <a:r>
              <a:rPr lang="pt-BR" sz="2400" i="0" dirty="0">
                <a:solidFill>
                  <a:srgbClr val="222222"/>
                </a:solidFill>
                <a:effectLst/>
              </a:rPr>
              <a:t>Média simples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pt-BR" sz="2200" i="0" dirty="0">
                <a:solidFill>
                  <a:srgbClr val="222222"/>
                </a:solidFill>
                <a:effectLst/>
              </a:rPr>
              <a:t> NF = (P1 + P2)/2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46B33E30-8F16-1169-B220-D23C3E25D8D0}"/>
              </a:ext>
            </a:extLst>
          </p:cNvPr>
          <p:cNvSpPr txBox="1">
            <a:spLocks/>
          </p:cNvSpPr>
          <p:nvPr/>
        </p:nvSpPr>
        <p:spPr>
          <a:xfrm>
            <a:off x="6095999" y="1468582"/>
            <a:ext cx="5257800" cy="4282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pt-BR" sz="2400" dirty="0">
                <a:solidFill>
                  <a:srgbClr val="222222"/>
                </a:solidFill>
              </a:rPr>
              <a:t>Aprovação (NF maior ou igual a 5,0)</a:t>
            </a:r>
          </a:p>
          <a:p>
            <a:pPr>
              <a:lnSpc>
                <a:spcPct val="200000"/>
              </a:lnSpc>
            </a:pPr>
            <a:r>
              <a:rPr lang="pt-BR" sz="2400" dirty="0">
                <a:solidFill>
                  <a:srgbClr val="222222"/>
                </a:solidFill>
              </a:rPr>
              <a:t>Recuperação (NF entre 3,0 e 4,9)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pt-BR" sz="2200" dirty="0">
                <a:solidFill>
                  <a:srgbClr val="222222"/>
                </a:solidFill>
              </a:rPr>
              <a:t> MF = (NR + NF) / 2</a:t>
            </a:r>
          </a:p>
          <a:p>
            <a:pPr>
              <a:lnSpc>
                <a:spcPct val="200000"/>
              </a:lnSpc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ea typeface="+mn-ea"/>
                <a:cs typeface="+mn-cs"/>
              </a:rPr>
              <a:t>Reprovação (NF menor do que 3,0)</a:t>
            </a:r>
            <a:endParaRPr lang="pt-BR" sz="2600" dirty="0">
              <a:solidFill>
                <a:srgbClr val="2222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79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E1A73F-950E-4798-9BDA-BDD6F17B2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668" y="1396289"/>
            <a:ext cx="5217884" cy="1325563"/>
          </a:xfrm>
        </p:spPr>
        <p:txBody>
          <a:bodyPr>
            <a:normAutofit/>
          </a:bodyPr>
          <a:lstStyle/>
          <a:p>
            <a:r>
              <a:rPr lang="pt-BR" sz="3600" b="1" dirty="0"/>
              <a:t>Prof. Dr. João Paulo Pascon</a:t>
            </a:r>
            <a:endParaRPr lang="en-US" sz="3600" b="1" dirty="0"/>
          </a:p>
        </p:txBody>
      </p:sp>
      <p:sp>
        <p:nvSpPr>
          <p:cNvPr id="1028" name="Freeform: Shape 70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9" name="Freeform: Shape 72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842188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0" name="Freeform: Shape 74">
            <a:extLst>
              <a:ext uri="{FF2B5EF4-FFF2-40B4-BE49-F238E27FC236}">
                <a16:creationId xmlns:a16="http://schemas.microsoft.com/office/drawing/2014/main" id="{C20C2C41-D9A8-45BE-9E21-91268EC18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07251"/>
            <a:ext cx="3155071" cy="2850749"/>
          </a:xfrm>
          <a:custGeom>
            <a:avLst/>
            <a:gdLst>
              <a:gd name="connsiteX0" fmla="*/ 1358746 w 3155071"/>
              <a:gd name="connsiteY0" fmla="*/ 0 h 2850749"/>
              <a:gd name="connsiteX1" fmla="*/ 3155071 w 3155071"/>
              <a:gd name="connsiteY1" fmla="*/ 1796325 h 2850749"/>
              <a:gd name="connsiteX2" fmla="*/ 2848287 w 3155071"/>
              <a:gd name="connsiteY2" fmla="*/ 2800668 h 2850749"/>
              <a:gd name="connsiteX3" fmla="*/ 2810837 w 3155071"/>
              <a:gd name="connsiteY3" fmla="*/ 2850749 h 2850749"/>
              <a:gd name="connsiteX4" fmla="*/ 0 w 3155071"/>
              <a:gd name="connsiteY4" fmla="*/ 2850749 h 2850749"/>
              <a:gd name="connsiteX5" fmla="*/ 0 w 3155071"/>
              <a:gd name="connsiteY5" fmla="*/ 623564 h 2850749"/>
              <a:gd name="connsiteX6" fmla="*/ 88552 w 3155071"/>
              <a:gd name="connsiteY6" fmla="*/ 526132 h 2850749"/>
              <a:gd name="connsiteX7" fmla="*/ 1358746 w 3155071"/>
              <a:gd name="connsiteY7" fmla="*/ 0 h 285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6095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38B1FC8-38BF-4066-8F4A-12EEC1C1A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1748" y="2662321"/>
            <a:ext cx="2788920" cy="2788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178B4B56-5CC4-4608-A9A9-996108D35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67973" cy="3383280"/>
          </a:xfrm>
          <a:custGeom>
            <a:avLst/>
            <a:gdLst>
              <a:gd name="connsiteX0" fmla="*/ 0 w 3967973"/>
              <a:gd name="connsiteY0" fmla="*/ 0 h 3383280"/>
              <a:gd name="connsiteX1" fmla="*/ 3605273 w 3967973"/>
              <a:gd name="connsiteY1" fmla="*/ 0 h 3383280"/>
              <a:gd name="connsiteX2" fmla="*/ 3704836 w 3967973"/>
              <a:gd name="connsiteY2" fmla="*/ 163887 h 3383280"/>
              <a:gd name="connsiteX3" fmla="*/ 3967973 w 3967973"/>
              <a:gd name="connsiteY3" fmla="*/ 1203093 h 3383280"/>
              <a:gd name="connsiteX4" fmla="*/ 1787786 w 3967973"/>
              <a:gd name="connsiteY4" fmla="*/ 3383280 h 3383280"/>
              <a:gd name="connsiteX5" fmla="*/ 105448 w 3967973"/>
              <a:gd name="connsiteY5" fmla="*/ 2589894 h 3383280"/>
              <a:gd name="connsiteX6" fmla="*/ 0 w 3967973"/>
              <a:gd name="connsiteY6" fmla="*/ 2448881 h 33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ML and Data Science: Empowering Materials Science | by Ashwin Shekhar |  Mettle, NIT Trichy | Medium">
            <a:extLst>
              <a:ext uri="{FF2B5EF4-FFF2-40B4-BE49-F238E27FC236}">
                <a16:creationId xmlns:a16="http://schemas.microsoft.com/office/drawing/2014/main" id="{3936F0C4-C63B-4385-9586-7C6E106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021" y="421318"/>
            <a:ext cx="3601748" cy="184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2647A6F-65DF-4266-B873-A897D0653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" y="4745460"/>
            <a:ext cx="2346459" cy="1748111"/>
          </a:xfrm>
          <a:prstGeom prst="rect">
            <a:avLst/>
          </a:prstGeom>
        </p:spPr>
      </p:pic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4AF5623F-BF5B-4B11-BF91-6B3287EC86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5" r="208" b="1"/>
          <a:stretch/>
        </p:blipFill>
        <p:spPr>
          <a:xfrm>
            <a:off x="4060390" y="3133485"/>
            <a:ext cx="1858273" cy="1858255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C1B572-5E37-4727-8C32-4341979C4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5004" y="2871982"/>
            <a:ext cx="4238563" cy="3181684"/>
          </a:xfrm>
        </p:spPr>
        <p:txBody>
          <a:bodyPr anchor="t">
            <a:normAutofit/>
          </a:bodyPr>
          <a:lstStyle/>
          <a:p>
            <a:r>
              <a:rPr lang="pt-BR" sz="2400" b="1" dirty="0"/>
              <a:t>Departamento de Engenharia de Materiais (DEMAR)</a:t>
            </a:r>
          </a:p>
          <a:p>
            <a:r>
              <a:rPr lang="pt-BR" sz="2400" b="1" dirty="0"/>
              <a:t>Escola de Engenharia de Lorena (EEL)</a:t>
            </a:r>
          </a:p>
          <a:p>
            <a:r>
              <a:rPr lang="pt-BR" sz="2400" b="1" dirty="0"/>
              <a:t>Universidade de São Paulo (USP)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743565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9B5F2-D344-450E-9973-D90F5917B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Material de apoio</a:t>
            </a:r>
            <a:endParaRPr lang="en-US" sz="4000" b="1" dirty="0"/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A334FF38-8253-44AD-96FF-5C8CFEAEA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" r="208" b="1"/>
          <a:stretch/>
        </p:blipFill>
        <p:spPr>
          <a:xfrm>
            <a:off x="278965" y="5900802"/>
            <a:ext cx="810273" cy="810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C92FAB1-7EED-42A4-A7BC-299108FC5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172" y="5900802"/>
            <a:ext cx="1052863" cy="78314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0A406DC-28EF-4784-9BFF-4AB02AF0D484}"/>
              </a:ext>
            </a:extLst>
          </p:cNvPr>
          <p:cNvSpPr txBox="1"/>
          <p:nvPr/>
        </p:nvSpPr>
        <p:spPr>
          <a:xfrm>
            <a:off x="1233997" y="6089350"/>
            <a:ext cx="922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LOM3081 – Introdução à Mecânica dos Sólidos – Prof. Dr. João Paulo Pascon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F0B11D3E-8F77-4828-8582-8BF4CBB74355}"/>
              </a:ext>
            </a:extLst>
          </p:cNvPr>
          <p:cNvCxnSpPr/>
          <p:nvPr/>
        </p:nvCxnSpPr>
        <p:spPr>
          <a:xfrm>
            <a:off x="1669001" y="5951218"/>
            <a:ext cx="8487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3F362903-E734-4D80-EAD2-7C15E17E8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3238"/>
            <a:ext cx="10515600" cy="408246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t-BR" sz="2200" dirty="0"/>
              <a:t>STOA (e-disciplinas):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000" dirty="0"/>
              <a:t> Slides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000" dirty="0"/>
              <a:t> Listas de exercícios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000" dirty="0"/>
              <a:t> Cronograma das aulas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000" b="1" dirty="0"/>
              <a:t> Notas de Aula</a:t>
            </a:r>
          </a:p>
          <a:p>
            <a:pPr>
              <a:lnSpc>
                <a:spcPct val="150000"/>
              </a:lnSpc>
            </a:pPr>
            <a:r>
              <a:rPr lang="pt-BR" sz="2200" dirty="0"/>
              <a:t>Contato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000" dirty="0"/>
              <a:t> jppascon@usp.br</a:t>
            </a:r>
            <a:endParaRPr lang="pt-BR" sz="24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D3F2991-6FCA-7DBB-C5E0-5E3B93295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1678" y="1533238"/>
            <a:ext cx="6542122" cy="3906980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64463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9B5F2-D344-450E-9973-D90F5917B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Aula 01. Apresentação</a:t>
            </a:r>
            <a:endParaRPr lang="en-US" sz="40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95F4C0-E1BF-462A-95E1-BE246737E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0945"/>
            <a:ext cx="10515600" cy="4189987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pt-BR" sz="2400" dirty="0"/>
              <a:t>Antiguidade: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pt-BR" sz="2200" dirty="0"/>
              <a:t>Pirâmides do Egito (2600 a.C.)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pt-BR" sz="2200" dirty="0"/>
              <a:t>Arquimedes (</a:t>
            </a:r>
            <a:r>
              <a:rPr lang="en-US" sz="2200" dirty="0"/>
              <a:t>287 </a:t>
            </a:r>
            <a:r>
              <a:rPr lang="en-US" sz="2200" dirty="0" err="1"/>
              <a:t>a.C.</a:t>
            </a:r>
            <a:r>
              <a:rPr lang="en-US" sz="2200" dirty="0"/>
              <a:t> – 212 </a:t>
            </a:r>
            <a:r>
              <a:rPr lang="en-US" sz="2200" dirty="0" err="1"/>
              <a:t>a.C.</a:t>
            </a:r>
            <a:r>
              <a:rPr lang="en-US" sz="2200" dirty="0"/>
              <a:t>)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200" dirty="0"/>
              <a:t>Arco </a:t>
            </a:r>
            <a:r>
              <a:rPr lang="en-US" sz="2200" dirty="0" err="1"/>
              <a:t>romano</a:t>
            </a:r>
            <a:endParaRPr lang="en-US" sz="2200" dirty="0"/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A334FF38-8253-44AD-96FF-5C8CFEAEA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" r="208" b="1"/>
          <a:stretch/>
        </p:blipFill>
        <p:spPr>
          <a:xfrm>
            <a:off x="278965" y="5900802"/>
            <a:ext cx="810273" cy="810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C92FAB1-7EED-42A4-A7BC-299108FC5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172" y="5900802"/>
            <a:ext cx="1052863" cy="78314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0A406DC-28EF-4784-9BFF-4AB02AF0D484}"/>
              </a:ext>
            </a:extLst>
          </p:cNvPr>
          <p:cNvSpPr txBox="1"/>
          <p:nvPr/>
        </p:nvSpPr>
        <p:spPr>
          <a:xfrm>
            <a:off x="1233997" y="6089350"/>
            <a:ext cx="922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LOM3081 – Introdução à Mecânica dos Sólidos – Prof. Dr. João Paulo Pascon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F0B11D3E-8F77-4828-8582-8BF4CBB74355}"/>
              </a:ext>
            </a:extLst>
          </p:cNvPr>
          <p:cNvCxnSpPr/>
          <p:nvPr/>
        </p:nvCxnSpPr>
        <p:spPr>
          <a:xfrm>
            <a:off x="1669001" y="5951218"/>
            <a:ext cx="8487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BB84413F-B58B-BA87-E94B-E4A07A534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765" y="1394123"/>
            <a:ext cx="3317163" cy="2201390"/>
          </a:xfrm>
          <a:prstGeom prst="rect">
            <a:avLst/>
          </a:prstGeom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ma Alavanca Para Mover o Mundo">
            <a:extLst>
              <a:ext uri="{FF2B5EF4-FFF2-40B4-BE49-F238E27FC236}">
                <a16:creationId xmlns:a16="http://schemas.microsoft.com/office/drawing/2014/main" id="{DC8AA1DB-B2A2-A3CD-68E3-F0BCEFA7B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764" y="3694287"/>
            <a:ext cx="3317164" cy="2133600"/>
          </a:xfrm>
          <a:prstGeom prst="rect">
            <a:avLst/>
          </a:prstGeom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FB3A41E-5763-6BD7-4A64-30351A6808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2550" y="1394123"/>
            <a:ext cx="2381250" cy="3305175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540419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9B5F2-D344-450E-9973-D90F5917B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Aula 01. Apresentação</a:t>
            </a:r>
            <a:endParaRPr lang="en-US" sz="40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95F4C0-E1BF-462A-95E1-BE246737E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8583"/>
            <a:ext cx="10515600" cy="428235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pt-BR" sz="2200" dirty="0"/>
              <a:t>Renascimento: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pt-BR" sz="2000" dirty="0"/>
              <a:t>Leonardo da Vinci (1452-1519)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000" dirty="0" err="1"/>
              <a:t>Galileu</a:t>
            </a:r>
            <a:r>
              <a:rPr lang="en-US" sz="2000" dirty="0"/>
              <a:t> Galilei (1564-1642)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Robert Hooke (1635-1703)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000" dirty="0" err="1"/>
              <a:t>Edme</a:t>
            </a:r>
            <a:r>
              <a:rPr lang="en-US" sz="2000" dirty="0"/>
              <a:t> Mariotte (1620-1684)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Isaac Newton (1643-1727)</a:t>
            </a:r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A334FF38-8253-44AD-96FF-5C8CFEAEA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" r="208" b="1"/>
          <a:stretch/>
        </p:blipFill>
        <p:spPr>
          <a:xfrm>
            <a:off x="278965" y="5900802"/>
            <a:ext cx="810273" cy="810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C92FAB1-7EED-42A4-A7BC-299108FC5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172" y="5900802"/>
            <a:ext cx="1052863" cy="78314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0A406DC-28EF-4784-9BFF-4AB02AF0D484}"/>
              </a:ext>
            </a:extLst>
          </p:cNvPr>
          <p:cNvSpPr txBox="1"/>
          <p:nvPr/>
        </p:nvSpPr>
        <p:spPr>
          <a:xfrm>
            <a:off x="1233997" y="6089350"/>
            <a:ext cx="922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LOM3081 – Introdução à Mecânica dos Sólidos – Prof. Dr. João Paulo Pascon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F0B11D3E-8F77-4828-8582-8BF4CBB74355}"/>
              </a:ext>
            </a:extLst>
          </p:cNvPr>
          <p:cNvCxnSpPr/>
          <p:nvPr/>
        </p:nvCxnSpPr>
        <p:spPr>
          <a:xfrm>
            <a:off x="1669001" y="5951218"/>
            <a:ext cx="8487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Leonardo da Vinci e a Engenharia de Materiais - Ciência e Engenharia de  Materiais">
            <a:extLst>
              <a:ext uri="{FF2B5EF4-FFF2-40B4-BE49-F238E27FC236}">
                <a16:creationId xmlns:a16="http://schemas.microsoft.com/office/drawing/2014/main" id="{4440B014-AC3A-8A45-E6D6-A213922AE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965" y="1928596"/>
            <a:ext cx="1385456" cy="2309093"/>
          </a:xfrm>
          <a:prstGeom prst="rect">
            <a:avLst/>
          </a:prstGeom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4BA4AA-DADF-D278-0020-C1FDA7B924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2665" y="1928597"/>
            <a:ext cx="2123902" cy="2309092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7CA20D8-6754-9936-457E-F44973B659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0811" y="1928597"/>
            <a:ext cx="2242989" cy="3242093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8913073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9B5F2-D344-450E-9973-D90F5917B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Aula 01. Apresentação</a:t>
            </a:r>
            <a:endParaRPr lang="en-US" sz="40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95F4C0-E1BF-462A-95E1-BE246737E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8772"/>
            <a:ext cx="5257800" cy="441431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2000" dirty="0"/>
              <a:t>Mecânica dos Sólidos: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800" dirty="0"/>
              <a:t>Jacques Bernoulli (1654-1705)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800" dirty="0"/>
              <a:t>Johan Bernoulli (1667-1748)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800" b="1" dirty="0"/>
              <a:t>Leonard Euler (1707-1783)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800" dirty="0"/>
              <a:t>Lagrange (1736-1813)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800" dirty="0" err="1"/>
              <a:t>Navier</a:t>
            </a:r>
            <a:r>
              <a:rPr lang="pt-BR" sz="1800" dirty="0"/>
              <a:t> (1785-1836)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800" dirty="0"/>
              <a:t>Cauchy (1789-1857)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800" dirty="0"/>
              <a:t>Young (1773-1829)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800" dirty="0"/>
              <a:t>Poisson (1781-1840)</a:t>
            </a:r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A334FF38-8253-44AD-96FF-5C8CFEAEA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" r="208" b="1"/>
          <a:stretch/>
        </p:blipFill>
        <p:spPr>
          <a:xfrm>
            <a:off x="278965" y="5900802"/>
            <a:ext cx="810273" cy="810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C92FAB1-7EED-42A4-A7BC-299108FC5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172" y="5900802"/>
            <a:ext cx="1052863" cy="78314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0A406DC-28EF-4784-9BFF-4AB02AF0D484}"/>
              </a:ext>
            </a:extLst>
          </p:cNvPr>
          <p:cNvSpPr txBox="1"/>
          <p:nvPr/>
        </p:nvSpPr>
        <p:spPr>
          <a:xfrm>
            <a:off x="1233997" y="6089350"/>
            <a:ext cx="922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LOM3081 – Introdução à Mecânica dos Sólidos – Prof. Dr. João Paulo Pascon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F0B11D3E-8F77-4828-8582-8BF4CBB74355}"/>
              </a:ext>
            </a:extLst>
          </p:cNvPr>
          <p:cNvCxnSpPr/>
          <p:nvPr/>
        </p:nvCxnSpPr>
        <p:spPr>
          <a:xfrm>
            <a:off x="1669001" y="5951218"/>
            <a:ext cx="8487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51353ED3-B804-4F1A-F670-C3A6D4945373}"/>
              </a:ext>
            </a:extLst>
          </p:cNvPr>
          <p:cNvSpPr txBox="1">
            <a:spLocks/>
          </p:cNvSpPr>
          <p:nvPr/>
        </p:nvSpPr>
        <p:spPr>
          <a:xfrm>
            <a:off x="5845946" y="1398772"/>
            <a:ext cx="5257800" cy="4414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Green (1793-1841)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Saint </a:t>
            </a:r>
            <a:r>
              <a:rPr lang="en-US" sz="1800" dirty="0" err="1"/>
              <a:t>Venant</a:t>
            </a:r>
            <a:r>
              <a:rPr lang="en-US" sz="1800" dirty="0"/>
              <a:t> (1797-1886)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Maxwell (1831-1879)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Voigt (1850-1919)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Otto Mohr (1835-1918)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Castigliano (1847-1884)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Rayleigh (1842-1919)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Ritz (1878-1909)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Love (1863-1940)</a:t>
            </a:r>
          </a:p>
        </p:txBody>
      </p:sp>
    </p:spTree>
    <p:extLst>
      <p:ext uri="{BB962C8B-B14F-4D97-AF65-F5344CB8AC3E}">
        <p14:creationId xmlns:p14="http://schemas.microsoft.com/office/powerpoint/2010/main" val="19385533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9B5F2-D344-450E-9973-D90F5917B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Aula 01. Apresentação</a:t>
            </a:r>
            <a:endParaRPr lang="en-US" sz="40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95F4C0-E1BF-462A-95E1-BE246737E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8583"/>
            <a:ext cx="10515600" cy="428235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pt-BR" sz="2200" dirty="0"/>
              <a:t>Século XX: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Stephen Timoshenko (1878-1972)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000" dirty="0" err="1"/>
              <a:t>Engenharia</a:t>
            </a:r>
            <a:r>
              <a:rPr lang="en-US" sz="2000" dirty="0"/>
              <a:t> </a:t>
            </a:r>
            <a:r>
              <a:rPr lang="en-US" sz="2000" dirty="0" err="1"/>
              <a:t>aeronáutica</a:t>
            </a:r>
            <a:endParaRPr lang="en-US" sz="2000" dirty="0"/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A334FF38-8253-44AD-96FF-5C8CFEAEA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" r="208" b="1"/>
          <a:stretch/>
        </p:blipFill>
        <p:spPr>
          <a:xfrm>
            <a:off x="278965" y="5900802"/>
            <a:ext cx="810273" cy="810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C92FAB1-7EED-42A4-A7BC-299108FC5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172" y="5900802"/>
            <a:ext cx="1052863" cy="78314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0A406DC-28EF-4784-9BFF-4AB02AF0D484}"/>
              </a:ext>
            </a:extLst>
          </p:cNvPr>
          <p:cNvSpPr txBox="1"/>
          <p:nvPr/>
        </p:nvSpPr>
        <p:spPr>
          <a:xfrm>
            <a:off x="1233997" y="6089350"/>
            <a:ext cx="922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LOM3081 – Introdução à Mecânica dos Sólidos – Prof. Dr. João Paulo Pascon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F0B11D3E-8F77-4828-8582-8BF4CBB74355}"/>
              </a:ext>
            </a:extLst>
          </p:cNvPr>
          <p:cNvCxnSpPr/>
          <p:nvPr/>
        </p:nvCxnSpPr>
        <p:spPr>
          <a:xfrm>
            <a:off x="1669001" y="5951218"/>
            <a:ext cx="8487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Stephen Prokopovych Timoshenko (1878-1972) / Giants of FSB100 / FSB100">
            <a:extLst>
              <a:ext uri="{FF2B5EF4-FFF2-40B4-BE49-F238E27FC236}">
                <a16:creationId xmlns:a16="http://schemas.microsoft.com/office/drawing/2014/main" id="{F400309B-B3F0-2838-885A-DA702CCFA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281" y="1645620"/>
            <a:ext cx="1964138" cy="1964138"/>
          </a:xfrm>
          <a:prstGeom prst="rect">
            <a:avLst/>
          </a:prstGeom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 aviação do começo do século XX - 1o parte - Instituto de Engenharia">
            <a:extLst>
              <a:ext uri="{FF2B5EF4-FFF2-40B4-BE49-F238E27FC236}">
                <a16:creationId xmlns:a16="http://schemas.microsoft.com/office/drawing/2014/main" id="{FADBF64E-DFEC-F6EA-B9F3-293AB7CC8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001" y="3690867"/>
            <a:ext cx="3910634" cy="2060066"/>
          </a:xfrm>
          <a:prstGeom prst="rect">
            <a:avLst/>
          </a:prstGeom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ISTORY OF STRENGTH OF MATERIALS) BY Timoshenko, Stephen  P.(Author)Paperback on (02 , 1983): Amazon.co.uk: Timoshenko, Stephen P.:  0884895974963: Books">
            <a:extLst>
              <a:ext uri="{FF2B5EF4-FFF2-40B4-BE49-F238E27FC236}">
                <a16:creationId xmlns:a16="http://schemas.microsoft.com/office/drawing/2014/main" id="{30564401-676B-D80D-10D1-5BA0EFFD0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234" y="1645620"/>
            <a:ext cx="2166938" cy="3429000"/>
          </a:xfrm>
          <a:prstGeom prst="rect">
            <a:avLst/>
          </a:prstGeom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7669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9B5F2-D344-450E-9973-D90F5917B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Aula 01. Apresentação</a:t>
            </a:r>
            <a:endParaRPr lang="en-US" sz="40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95F4C0-E1BF-462A-95E1-BE246737E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837"/>
            <a:ext cx="10515600" cy="421509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Propósito da Mecânica dos Sólidos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200" dirty="0"/>
              <a:t>Resistência e deformabilidade dos materiais</a:t>
            </a:r>
            <a:endParaRPr lang="en-US" sz="2200" dirty="0"/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A334FF38-8253-44AD-96FF-5C8CFEAEA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" r="208" b="1"/>
          <a:stretch/>
        </p:blipFill>
        <p:spPr>
          <a:xfrm>
            <a:off x="278965" y="5900802"/>
            <a:ext cx="810273" cy="810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C92FAB1-7EED-42A4-A7BC-299108FC5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172" y="5900802"/>
            <a:ext cx="1052863" cy="78314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0A406DC-28EF-4784-9BFF-4AB02AF0D484}"/>
              </a:ext>
            </a:extLst>
          </p:cNvPr>
          <p:cNvSpPr txBox="1"/>
          <p:nvPr/>
        </p:nvSpPr>
        <p:spPr>
          <a:xfrm>
            <a:off x="1233997" y="6089350"/>
            <a:ext cx="922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LOM3081 – Introdução à Mecânica dos Sólidos – Prof. Dr. João Paulo Pascon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F0B11D3E-8F77-4828-8582-8BF4CBB74355}"/>
              </a:ext>
            </a:extLst>
          </p:cNvPr>
          <p:cNvCxnSpPr/>
          <p:nvPr/>
        </p:nvCxnSpPr>
        <p:spPr>
          <a:xfrm>
            <a:off x="1669001" y="5951218"/>
            <a:ext cx="8487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Troubleshooter: Preventing Shaft Failure - PassageMaker">
            <a:extLst>
              <a:ext uri="{FF2B5EF4-FFF2-40B4-BE49-F238E27FC236}">
                <a16:creationId xmlns:a16="http://schemas.microsoft.com/office/drawing/2014/main" id="{39C511F6-CD64-4B23-B948-ABE9D46C6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001" y="2873603"/>
            <a:ext cx="4352996" cy="2448560"/>
          </a:xfrm>
          <a:prstGeom prst="rect">
            <a:avLst/>
          </a:prstGeom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is Thin Flexible Material Turns Any Surface Into a Solar Panel - Off Grid  World">
            <a:extLst>
              <a:ext uri="{FF2B5EF4-FFF2-40B4-BE49-F238E27FC236}">
                <a16:creationId xmlns:a16="http://schemas.microsoft.com/office/drawing/2014/main" id="{969F54B3-3C62-4F44-8748-CCD1531E8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749" y="2873603"/>
            <a:ext cx="3541304" cy="2448559"/>
          </a:xfrm>
          <a:prstGeom prst="rect">
            <a:avLst/>
          </a:prstGeom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9B5F2-D344-450E-9973-D90F5917B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Aula 01. Apresentação</a:t>
            </a:r>
            <a:endParaRPr lang="en-US" sz="40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95F4C0-E1BF-462A-95E1-BE246737E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6617"/>
            <a:ext cx="10515600" cy="4414316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pt-BR" sz="2400" dirty="0"/>
              <a:t>Propósito da Mecânica dos Sólidos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pt-BR" sz="2200" dirty="0"/>
              <a:t>Base para projeto de estruturas e componentes mecânicos</a:t>
            </a:r>
            <a:endParaRPr lang="en-US" sz="2200" dirty="0"/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A334FF38-8253-44AD-96FF-5C8CFEAEA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" r="208" b="1"/>
          <a:stretch/>
        </p:blipFill>
        <p:spPr>
          <a:xfrm>
            <a:off x="278965" y="5900802"/>
            <a:ext cx="810273" cy="810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C92FAB1-7EED-42A4-A7BC-299108FC5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172" y="5900802"/>
            <a:ext cx="1052863" cy="78314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0A406DC-28EF-4784-9BFF-4AB02AF0D484}"/>
              </a:ext>
            </a:extLst>
          </p:cNvPr>
          <p:cNvSpPr txBox="1"/>
          <p:nvPr/>
        </p:nvSpPr>
        <p:spPr>
          <a:xfrm>
            <a:off x="1233997" y="6089350"/>
            <a:ext cx="922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LOM3081 – Introdução à Mecânica dos Sólidos – Prof. Dr. João Paulo Pascon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F0B11D3E-8F77-4828-8582-8BF4CBB74355}"/>
              </a:ext>
            </a:extLst>
          </p:cNvPr>
          <p:cNvCxnSpPr/>
          <p:nvPr/>
        </p:nvCxnSpPr>
        <p:spPr>
          <a:xfrm>
            <a:off x="1669001" y="5951218"/>
            <a:ext cx="8487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2" name="Picture 4" descr="Sala de Exposição Tema Istambul / Yazgan Design Architecture | ArchDaily  Brasil">
            <a:extLst>
              <a:ext uri="{FF2B5EF4-FFF2-40B4-BE49-F238E27FC236}">
                <a16:creationId xmlns:a16="http://schemas.microsoft.com/office/drawing/2014/main" id="{1E029D25-F9C5-447E-91BD-0048B4471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1" y="3202047"/>
            <a:ext cx="3342491" cy="2227640"/>
          </a:xfrm>
          <a:prstGeom prst="rect">
            <a:avLst/>
          </a:prstGeom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strutura de Concreto Armado | CarLuc Engenharia">
            <a:extLst>
              <a:ext uri="{FF2B5EF4-FFF2-40B4-BE49-F238E27FC236}">
                <a16:creationId xmlns:a16="http://schemas.microsoft.com/office/drawing/2014/main" id="{D8E01B99-8A59-BD23-9662-5D2A7EF89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37" y="3202047"/>
            <a:ext cx="3342491" cy="2228327"/>
          </a:xfrm>
          <a:prstGeom prst="rect">
            <a:avLst/>
          </a:prstGeom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3 dicas para cuidar do seu galpão industrial Aranorte em Sinop MT">
            <a:extLst>
              <a:ext uri="{FF2B5EF4-FFF2-40B4-BE49-F238E27FC236}">
                <a16:creationId xmlns:a16="http://schemas.microsoft.com/office/drawing/2014/main" id="{EDE2E360-68BE-00C3-D3A4-7986A8C8C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521" y="3202047"/>
            <a:ext cx="2966367" cy="2224776"/>
          </a:xfrm>
          <a:prstGeom prst="rect">
            <a:avLst/>
          </a:prstGeom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91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9B5F2-D344-450E-9973-D90F5917B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Aula 01. Apresentação</a:t>
            </a:r>
            <a:endParaRPr lang="en-US" sz="40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95F4C0-E1BF-462A-95E1-BE246737E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1635"/>
            <a:ext cx="10515600" cy="431929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Propósito da Mecânica dos Sólidos</a:t>
            </a:r>
            <a:endParaRPr lang="en-US" sz="2200" dirty="0"/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A334FF38-8253-44AD-96FF-5C8CFEAEA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" r="208" b="1"/>
          <a:stretch/>
        </p:blipFill>
        <p:spPr>
          <a:xfrm>
            <a:off x="278965" y="5900802"/>
            <a:ext cx="810273" cy="810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C92FAB1-7EED-42A4-A7BC-299108FC5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172" y="5900802"/>
            <a:ext cx="1052863" cy="78314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0A406DC-28EF-4784-9BFF-4AB02AF0D484}"/>
              </a:ext>
            </a:extLst>
          </p:cNvPr>
          <p:cNvSpPr txBox="1"/>
          <p:nvPr/>
        </p:nvSpPr>
        <p:spPr>
          <a:xfrm>
            <a:off x="1233997" y="6089350"/>
            <a:ext cx="922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LOM3081 – Introdução à Mecânica dos Sólidos – Prof. Dr. João Paulo Pascon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F0B11D3E-8F77-4828-8582-8BF4CBB74355}"/>
              </a:ext>
            </a:extLst>
          </p:cNvPr>
          <p:cNvCxnSpPr/>
          <p:nvPr/>
        </p:nvCxnSpPr>
        <p:spPr>
          <a:xfrm>
            <a:off x="1669001" y="5951218"/>
            <a:ext cx="8487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4" name="Picture 6" descr="Burj Khalifa | skyscraper, Dubai, United Arab Emirates | Britannica">
            <a:extLst>
              <a:ext uri="{FF2B5EF4-FFF2-40B4-BE49-F238E27FC236}">
                <a16:creationId xmlns:a16="http://schemas.microsoft.com/office/drawing/2014/main" id="{E5E876C6-F6C3-4F1E-A508-3D9223102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001" y="2253845"/>
            <a:ext cx="2743835" cy="3379917"/>
          </a:xfrm>
          <a:prstGeom prst="rect">
            <a:avLst/>
          </a:prstGeom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The following are the longest bridges in the world currently">
            <a:extLst>
              <a:ext uri="{FF2B5EF4-FFF2-40B4-BE49-F238E27FC236}">
                <a16:creationId xmlns:a16="http://schemas.microsoft.com/office/drawing/2014/main" id="{7CF0BAB2-B479-4D2E-A8A0-9B625C985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623" y="2253846"/>
            <a:ext cx="5055430" cy="3379916"/>
          </a:xfrm>
          <a:prstGeom prst="rect">
            <a:avLst/>
          </a:prstGeom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28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9B5F2-D344-450E-9973-D90F5917B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Aula 01. Apresentação</a:t>
            </a:r>
            <a:endParaRPr lang="en-US" sz="40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95F4C0-E1BF-462A-95E1-BE246737E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0208"/>
            <a:ext cx="10515600" cy="428072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Propósito da Mecânica dos Sólidos</a:t>
            </a:r>
            <a:endParaRPr lang="en-US" sz="2200" dirty="0"/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A334FF38-8253-44AD-96FF-5C8CFEAEA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" r="208" b="1"/>
          <a:stretch/>
        </p:blipFill>
        <p:spPr>
          <a:xfrm>
            <a:off x="278965" y="5900802"/>
            <a:ext cx="810273" cy="810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C92FAB1-7EED-42A4-A7BC-299108FC5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172" y="5900802"/>
            <a:ext cx="1052863" cy="78314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0A406DC-28EF-4784-9BFF-4AB02AF0D484}"/>
              </a:ext>
            </a:extLst>
          </p:cNvPr>
          <p:cNvSpPr txBox="1"/>
          <p:nvPr/>
        </p:nvSpPr>
        <p:spPr>
          <a:xfrm>
            <a:off x="1233997" y="6089350"/>
            <a:ext cx="922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LOM3081 – Introdução à Mecânica dos Sólidos – Prof. Dr. João Paulo Pascon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F0B11D3E-8F77-4828-8582-8BF4CBB74355}"/>
              </a:ext>
            </a:extLst>
          </p:cNvPr>
          <p:cNvCxnSpPr/>
          <p:nvPr/>
        </p:nvCxnSpPr>
        <p:spPr>
          <a:xfrm>
            <a:off x="1669001" y="5951218"/>
            <a:ext cx="8487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6" name="Picture 4" descr="Iraq reopens strategic highway after three-year closure">
            <a:extLst>
              <a:ext uri="{FF2B5EF4-FFF2-40B4-BE49-F238E27FC236}">
                <a16:creationId xmlns:a16="http://schemas.microsoft.com/office/drawing/2014/main" id="{19D08DB7-C124-4940-A54A-BC661C282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002" y="2214034"/>
            <a:ext cx="2968412" cy="1671667"/>
          </a:xfrm>
          <a:prstGeom prst="rect">
            <a:avLst/>
          </a:prstGeom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Overnight How the Transcontinental Railroad Changed America">
            <a:extLst>
              <a:ext uri="{FF2B5EF4-FFF2-40B4-BE49-F238E27FC236}">
                <a16:creationId xmlns:a16="http://schemas.microsoft.com/office/drawing/2014/main" id="{60973114-44E0-40BC-8615-84B810D9C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002" y="4119920"/>
            <a:ext cx="2968412" cy="1559576"/>
          </a:xfrm>
          <a:prstGeom prst="rect">
            <a:avLst/>
          </a:prstGeom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Qual a importância das barragens para a sociedade? Descubra aqui!">
            <a:extLst>
              <a:ext uri="{FF2B5EF4-FFF2-40B4-BE49-F238E27FC236}">
                <a16:creationId xmlns:a16="http://schemas.microsoft.com/office/drawing/2014/main" id="{676C647E-3E29-12C9-199F-E5B2C2C6E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676" y="2212579"/>
            <a:ext cx="5200377" cy="3466917"/>
          </a:xfrm>
          <a:prstGeom prst="rect">
            <a:avLst/>
          </a:prstGeom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15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9B5F2-D344-450E-9973-D90F5917B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Aula 01. Apresentação</a:t>
            </a:r>
            <a:endParaRPr lang="en-US" sz="40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95F4C0-E1BF-462A-95E1-BE246737E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8582"/>
            <a:ext cx="10515600" cy="428235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Propósito da Mecânica dos Sólidos</a:t>
            </a:r>
            <a:endParaRPr lang="en-US" sz="2200" dirty="0"/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A334FF38-8253-44AD-96FF-5C8CFEAEA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" r="208" b="1"/>
          <a:stretch/>
        </p:blipFill>
        <p:spPr>
          <a:xfrm>
            <a:off x="278965" y="5900802"/>
            <a:ext cx="810273" cy="810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C92FAB1-7EED-42A4-A7BC-299108FC5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172" y="5900802"/>
            <a:ext cx="1052863" cy="78314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0A406DC-28EF-4784-9BFF-4AB02AF0D484}"/>
              </a:ext>
            </a:extLst>
          </p:cNvPr>
          <p:cNvSpPr txBox="1"/>
          <p:nvPr/>
        </p:nvSpPr>
        <p:spPr>
          <a:xfrm>
            <a:off x="1233997" y="6089350"/>
            <a:ext cx="922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LOM3081 – Introdução à Mecânica dos Sólidos – Prof. Dr. João Paulo Pascon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F0B11D3E-8F77-4828-8582-8BF4CBB74355}"/>
              </a:ext>
            </a:extLst>
          </p:cNvPr>
          <p:cNvCxnSpPr/>
          <p:nvPr/>
        </p:nvCxnSpPr>
        <p:spPr>
          <a:xfrm>
            <a:off x="1669001" y="5951218"/>
            <a:ext cx="8487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7">
            <a:extLst>
              <a:ext uri="{FF2B5EF4-FFF2-40B4-BE49-F238E27FC236}">
                <a16:creationId xmlns:a16="http://schemas.microsoft.com/office/drawing/2014/main" id="{1A704B10-7FDF-BF4C-3E29-6061FC513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238" y="2777644"/>
            <a:ext cx="2790035" cy="1860931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2052" name="Picture 4" descr="O que é o virabrequim e qual sua importância para o motor? - InstaCarro">
            <a:extLst>
              <a:ext uri="{FF2B5EF4-FFF2-40B4-BE49-F238E27FC236}">
                <a16:creationId xmlns:a16="http://schemas.microsoft.com/office/drawing/2014/main" id="{79DC88DB-D327-0D08-51C7-2FCA1C8F2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043" y="2474620"/>
            <a:ext cx="2110206" cy="2817234"/>
          </a:xfrm>
          <a:prstGeom prst="rect">
            <a:avLst/>
          </a:prstGeom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nde está a turbina?">
            <a:extLst>
              <a:ext uri="{FF2B5EF4-FFF2-40B4-BE49-F238E27FC236}">
                <a16:creationId xmlns:a16="http://schemas.microsoft.com/office/drawing/2014/main" id="{1E7AD8C3-42F1-3F5B-6C8E-A6B646ADE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490" y="2474621"/>
            <a:ext cx="4173682" cy="2817235"/>
          </a:xfrm>
          <a:prstGeom prst="rect">
            <a:avLst/>
          </a:prstGeom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20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E1A73F-950E-4798-9BDA-BDD6F17B2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9314" y="1396289"/>
            <a:ext cx="4375586" cy="1325563"/>
          </a:xfrm>
        </p:spPr>
        <p:txBody>
          <a:bodyPr>
            <a:normAutofit/>
          </a:bodyPr>
          <a:lstStyle/>
          <a:p>
            <a:r>
              <a:rPr lang="pt-BR" sz="3600" b="1" dirty="0"/>
              <a:t>Histórico acadêmico</a:t>
            </a:r>
            <a:endParaRPr lang="en-US" sz="3600" b="1" dirty="0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0ED52484-C939-4951-85D6-79046BBC6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67397" cy="3481744"/>
          </a:xfrm>
          <a:custGeom>
            <a:avLst/>
            <a:gdLst>
              <a:gd name="connsiteX0" fmla="*/ 0 w 4067397"/>
              <a:gd name="connsiteY0" fmla="*/ 0 h 3481744"/>
              <a:gd name="connsiteX1" fmla="*/ 3741230 w 4067397"/>
              <a:gd name="connsiteY1" fmla="*/ 0 h 3481744"/>
              <a:gd name="connsiteX2" fmla="*/ 3789282 w 4067397"/>
              <a:gd name="connsiteY2" fmla="*/ 79096 h 3481744"/>
              <a:gd name="connsiteX3" fmla="*/ 4067397 w 4067397"/>
              <a:gd name="connsiteY3" fmla="*/ 1177456 h 3481744"/>
              <a:gd name="connsiteX4" fmla="*/ 1763109 w 4067397"/>
              <a:gd name="connsiteY4" fmla="*/ 3481744 h 3481744"/>
              <a:gd name="connsiteX5" fmla="*/ 133731 w 4067397"/>
              <a:gd name="connsiteY5" fmla="*/ 2806834 h 3481744"/>
              <a:gd name="connsiteX6" fmla="*/ 0 w 4067397"/>
              <a:gd name="connsiteY6" fmla="*/ 2659692 h 348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397" h="3481744">
                <a:moveTo>
                  <a:pt x="0" y="0"/>
                </a:moveTo>
                <a:lnTo>
                  <a:pt x="3741230" y="0"/>
                </a:lnTo>
                <a:lnTo>
                  <a:pt x="3789282" y="79096"/>
                </a:lnTo>
                <a:cubicBezTo>
                  <a:pt x="3966649" y="405598"/>
                  <a:pt x="4067397" y="779761"/>
                  <a:pt x="4067397" y="1177456"/>
                </a:cubicBezTo>
                <a:cubicBezTo>
                  <a:pt x="4067397" y="2450079"/>
                  <a:pt x="3035732" y="3481744"/>
                  <a:pt x="1763109" y="3481744"/>
                </a:cubicBezTo>
                <a:cubicBezTo>
                  <a:pt x="1126798" y="3481744"/>
                  <a:pt x="550726" y="3223828"/>
                  <a:pt x="133731" y="2806834"/>
                </a:cubicBezTo>
                <a:lnTo>
                  <a:pt x="0" y="265969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23AC743-1CAC-4594-8F81-8E5C1E45B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5804" y="452999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m 7" descr="Tela de computador com fundo azul&#10;&#10;Descrição gerada automaticamente com confiança média">
            <a:extLst>
              <a:ext uri="{FF2B5EF4-FFF2-40B4-BE49-F238E27FC236}">
                <a16:creationId xmlns:a16="http://schemas.microsoft.com/office/drawing/2014/main" id="{7C2FD108-82B1-4CE7-B99B-ABBC9B98D5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2" r="36600" b="2"/>
          <a:stretch/>
        </p:blipFill>
        <p:spPr>
          <a:xfrm>
            <a:off x="4700396" y="617591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645920" h="1645920">
                <a:moveTo>
                  <a:pt x="822960" y="0"/>
                </a:moveTo>
                <a:cubicBezTo>
                  <a:pt x="1277468" y="0"/>
                  <a:pt x="1645920" y="368452"/>
                  <a:pt x="1645920" y="822960"/>
                </a:cubicBezTo>
                <a:cubicBezTo>
                  <a:pt x="1645920" y="1277468"/>
                  <a:pt x="1277468" y="1645920"/>
                  <a:pt x="822960" y="1645920"/>
                </a:cubicBezTo>
                <a:cubicBezTo>
                  <a:pt x="368452" y="1645920"/>
                  <a:pt x="0" y="1277468"/>
                  <a:pt x="0" y="822960"/>
                </a:cubicBezTo>
                <a:cubicBezTo>
                  <a:pt x="0" y="368452"/>
                  <a:pt x="368452" y="0"/>
                  <a:pt x="822960" y="0"/>
                </a:cubicBezTo>
                <a:close/>
              </a:path>
            </a:pathLst>
          </a:custGeom>
        </p:spPr>
      </p:pic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3DF8EA8C-4EAB-49EE-BBAB-78BE910D2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041056"/>
            <a:ext cx="3216344" cy="2816945"/>
          </a:xfrm>
          <a:custGeom>
            <a:avLst/>
            <a:gdLst>
              <a:gd name="connsiteX0" fmla="*/ 1360112 w 3216344"/>
              <a:gd name="connsiteY0" fmla="*/ 0 h 2816945"/>
              <a:gd name="connsiteX1" fmla="*/ 3216344 w 3216344"/>
              <a:gd name="connsiteY1" fmla="*/ 1856232 h 2816945"/>
              <a:gd name="connsiteX2" fmla="*/ 2992307 w 3216344"/>
              <a:gd name="connsiteY2" fmla="*/ 2741023 h 2816945"/>
              <a:gd name="connsiteX3" fmla="*/ 2946183 w 3216344"/>
              <a:gd name="connsiteY3" fmla="*/ 2816945 h 2816945"/>
              <a:gd name="connsiteX4" fmla="*/ 0 w 3216344"/>
              <a:gd name="connsiteY4" fmla="*/ 2816945 h 2816945"/>
              <a:gd name="connsiteX5" fmla="*/ 0 w 3216344"/>
              <a:gd name="connsiteY5" fmla="*/ 596005 h 2816945"/>
              <a:gd name="connsiteX6" fmla="*/ 47558 w 3216344"/>
              <a:gd name="connsiteY6" fmla="*/ 543678 h 2816945"/>
              <a:gd name="connsiteX7" fmla="*/ 1360112 w 3216344"/>
              <a:gd name="connsiteY7" fmla="*/ 0 h 281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6344" h="2816945">
                <a:moveTo>
                  <a:pt x="1360112" y="0"/>
                </a:moveTo>
                <a:cubicBezTo>
                  <a:pt x="2385281" y="0"/>
                  <a:pt x="3216344" y="831063"/>
                  <a:pt x="3216344" y="1856232"/>
                </a:cubicBezTo>
                <a:cubicBezTo>
                  <a:pt x="3216344" y="2176598"/>
                  <a:pt x="3135186" y="2478007"/>
                  <a:pt x="2992307" y="2741023"/>
                </a:cubicBezTo>
                <a:lnTo>
                  <a:pt x="2946183" y="2816945"/>
                </a:lnTo>
                <a:lnTo>
                  <a:pt x="0" y="2816945"/>
                </a:lnTo>
                <a:lnTo>
                  <a:pt x="0" y="596005"/>
                </a:lnTo>
                <a:lnTo>
                  <a:pt x="47558" y="543678"/>
                </a:lnTo>
                <a:cubicBezTo>
                  <a:pt x="383470" y="207766"/>
                  <a:pt x="847528" y="0"/>
                  <a:pt x="136011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9973AF05-1CBD-4B57-BB0F-EAEF9F8FB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0935" y="2871982"/>
            <a:ext cx="2834640" cy="28346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m 9" descr="Gráfico, Gráfico de radar&#10;&#10;Descrição gerada automaticamente">
            <a:extLst>
              <a:ext uri="{FF2B5EF4-FFF2-40B4-BE49-F238E27FC236}">
                <a16:creationId xmlns:a16="http://schemas.microsoft.com/office/drawing/2014/main" id="{2D7E16BD-A834-4A51-83B8-CEC3141FA6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41" r="6" b="6"/>
          <a:stretch/>
        </p:blipFill>
        <p:spPr>
          <a:xfrm>
            <a:off x="3545527" y="3036574"/>
            <a:ext cx="2505456" cy="2505456"/>
          </a:xfrm>
          <a:custGeom>
            <a:avLst/>
            <a:gdLst/>
            <a:ahLst/>
            <a:cxnLst/>
            <a:rect l="l" t="t" r="r" b="b"/>
            <a:pathLst>
              <a:path w="2505456" h="2505456">
                <a:moveTo>
                  <a:pt x="1252728" y="0"/>
                </a:moveTo>
                <a:cubicBezTo>
                  <a:pt x="1944591" y="0"/>
                  <a:pt x="2505456" y="560865"/>
                  <a:pt x="2505456" y="1252728"/>
                </a:cubicBezTo>
                <a:cubicBezTo>
                  <a:pt x="2505456" y="1944591"/>
                  <a:pt x="1944591" y="2505456"/>
                  <a:pt x="1252728" y="2505456"/>
                </a:cubicBezTo>
                <a:cubicBezTo>
                  <a:pt x="560865" y="2505456"/>
                  <a:pt x="0" y="1944591"/>
                  <a:pt x="0" y="1252728"/>
                </a:cubicBezTo>
                <a:cubicBezTo>
                  <a:pt x="0" y="560865"/>
                  <a:pt x="560865" y="0"/>
                  <a:pt x="1252728" y="0"/>
                </a:cubicBezTo>
                <a:close/>
              </a:path>
            </a:pathLst>
          </a:cu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48303D1A-6651-4315-9D41-EA1BE23D97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25" r="33816"/>
          <a:stretch/>
        </p:blipFill>
        <p:spPr>
          <a:xfrm>
            <a:off x="20" y="10"/>
            <a:ext cx="3904480" cy="3318836"/>
          </a:xfrm>
          <a:custGeom>
            <a:avLst/>
            <a:gdLst/>
            <a:ahLst/>
            <a:cxnLst/>
            <a:rect l="l" t="t" r="r" b="b"/>
            <a:pathLst>
              <a:path w="3904500" h="3318846">
                <a:moveTo>
                  <a:pt x="0" y="0"/>
                </a:moveTo>
                <a:lnTo>
                  <a:pt x="3550823" y="0"/>
                </a:lnTo>
                <a:lnTo>
                  <a:pt x="3646046" y="156742"/>
                </a:lnTo>
                <a:cubicBezTo>
                  <a:pt x="3810874" y="460163"/>
                  <a:pt x="3904500" y="807876"/>
                  <a:pt x="3904500" y="1177456"/>
                </a:cubicBezTo>
                <a:cubicBezTo>
                  <a:pt x="3904500" y="2360113"/>
                  <a:pt x="2945767" y="3318846"/>
                  <a:pt x="1763110" y="3318846"/>
                </a:cubicBezTo>
                <a:cubicBezTo>
                  <a:pt x="1097866" y="3318846"/>
                  <a:pt x="503472" y="3015497"/>
                  <a:pt x="110709" y="2539579"/>
                </a:cubicBezTo>
                <a:lnTo>
                  <a:pt x="0" y="2391530"/>
                </a:lnTo>
                <a:close/>
              </a:path>
            </a:pathLst>
          </a:custGeom>
        </p:spPr>
      </p:pic>
      <p:pic>
        <p:nvPicPr>
          <p:cNvPr id="12" name="Imagem 11" descr="Gráfico, Logotipo, nome da empresa, Gráfico de superfície&#10;&#10;Descrição gerada automaticamente">
            <a:extLst>
              <a:ext uri="{FF2B5EF4-FFF2-40B4-BE49-F238E27FC236}">
                <a16:creationId xmlns:a16="http://schemas.microsoft.com/office/drawing/2014/main" id="{4D89C6E1-48AD-44DD-B899-A8316A4D9F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93" r="2068" b="-3"/>
          <a:stretch/>
        </p:blipFill>
        <p:spPr>
          <a:xfrm>
            <a:off x="1" y="4207014"/>
            <a:ext cx="3050387" cy="2654675"/>
          </a:xfrm>
          <a:custGeom>
            <a:avLst/>
            <a:gdLst/>
            <a:ahLst/>
            <a:cxnLst/>
            <a:rect l="l" t="t" r="r" b="b"/>
            <a:pathLst>
              <a:path w="3050387" h="2654675">
                <a:moveTo>
                  <a:pt x="1360112" y="0"/>
                </a:moveTo>
                <a:cubicBezTo>
                  <a:pt x="2293625" y="0"/>
                  <a:pt x="3050387" y="756762"/>
                  <a:pt x="3050387" y="1690275"/>
                </a:cubicBezTo>
                <a:cubicBezTo>
                  <a:pt x="3050387" y="2040343"/>
                  <a:pt x="2943967" y="2365554"/>
                  <a:pt x="2761715" y="2635324"/>
                </a:cubicBezTo>
                <a:lnTo>
                  <a:pt x="2747244" y="2654675"/>
                </a:lnTo>
                <a:lnTo>
                  <a:pt x="0" y="2654675"/>
                </a:lnTo>
                <a:lnTo>
                  <a:pt x="0" y="689742"/>
                </a:lnTo>
                <a:lnTo>
                  <a:pt x="55814" y="615103"/>
                </a:lnTo>
                <a:cubicBezTo>
                  <a:pt x="365835" y="239445"/>
                  <a:pt x="835011" y="0"/>
                  <a:pt x="1360112" y="0"/>
                </a:cubicBezTo>
                <a:close/>
              </a:path>
            </a:pathLst>
          </a:cu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C1B572-5E37-4727-8C32-4341979C4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313" y="2473823"/>
            <a:ext cx="4375579" cy="3917452"/>
          </a:xfrm>
        </p:spPr>
        <p:txBody>
          <a:bodyPr anchor="t">
            <a:normAutofit/>
          </a:bodyPr>
          <a:lstStyle/>
          <a:p>
            <a:r>
              <a:rPr lang="en-US" sz="2200" dirty="0" err="1"/>
              <a:t>Formação</a:t>
            </a:r>
            <a:r>
              <a:rPr lang="en-US" sz="2200" dirty="0"/>
              <a:t> </a:t>
            </a:r>
            <a:r>
              <a:rPr lang="en-US" sz="2200" dirty="0" err="1"/>
              <a:t>em</a:t>
            </a:r>
            <a:r>
              <a:rPr lang="en-US" sz="2200" dirty="0"/>
              <a:t> </a:t>
            </a:r>
            <a:r>
              <a:rPr lang="en-US" sz="2200" dirty="0" err="1"/>
              <a:t>Engenharia</a:t>
            </a:r>
            <a:r>
              <a:rPr lang="en-US" sz="2200" dirty="0"/>
              <a:t> de </a:t>
            </a:r>
            <a:r>
              <a:rPr lang="en-US" sz="2200" dirty="0" err="1"/>
              <a:t>Estruturas</a:t>
            </a:r>
            <a:endParaRPr lang="en-US" sz="22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err="1"/>
              <a:t>UFSCar</a:t>
            </a:r>
            <a:endParaRPr lang="en-US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EESC/USP</a:t>
            </a:r>
          </a:p>
          <a:p>
            <a:r>
              <a:rPr lang="en-US" sz="2200" dirty="0" err="1"/>
              <a:t>Mecânica</a:t>
            </a:r>
            <a:r>
              <a:rPr lang="en-US" sz="2200" dirty="0"/>
              <a:t> </a:t>
            </a:r>
            <a:r>
              <a:rPr lang="en-US" sz="2200" dirty="0" err="1"/>
              <a:t>Computacional</a:t>
            </a:r>
            <a:endParaRPr lang="en-US" sz="22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err="1"/>
              <a:t>Simulação</a:t>
            </a:r>
            <a:r>
              <a:rPr lang="en-US" sz="2000" dirty="0"/>
              <a:t> por </a:t>
            </a:r>
            <a:r>
              <a:rPr lang="en-US" sz="2000" dirty="0" err="1"/>
              <a:t>elementos</a:t>
            </a:r>
            <a:r>
              <a:rPr lang="en-US" sz="2000" dirty="0"/>
              <a:t> </a:t>
            </a:r>
            <a:r>
              <a:rPr lang="en-US" sz="2000" dirty="0" err="1"/>
              <a:t>finitos</a:t>
            </a:r>
            <a:endParaRPr lang="en-US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Grandes </a:t>
            </a:r>
            <a:r>
              <a:rPr lang="en-US" sz="2000" dirty="0" err="1"/>
              <a:t>deformações</a:t>
            </a:r>
            <a:endParaRPr lang="en-US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err="1"/>
              <a:t>Dano</a:t>
            </a:r>
            <a:r>
              <a:rPr lang="en-US" sz="2000" dirty="0"/>
              <a:t> </a:t>
            </a:r>
            <a:r>
              <a:rPr lang="en-US" sz="2000" dirty="0" err="1"/>
              <a:t>dúctil</a:t>
            </a:r>
            <a:endParaRPr lang="en-US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err="1"/>
              <a:t>Termoviscoplasticidade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368754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9B5F2-D344-450E-9973-D90F5917B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Aula 01. Apresentação</a:t>
            </a:r>
            <a:endParaRPr lang="en-US" sz="40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95F4C0-E1BF-462A-95E1-BE246737E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6293"/>
            <a:ext cx="10515600" cy="425464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Propósito da Mecânica dos Sólidos</a:t>
            </a:r>
            <a:endParaRPr lang="en-US" sz="2200" dirty="0"/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A334FF38-8253-44AD-96FF-5C8CFEAEA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" r="208" b="1"/>
          <a:stretch/>
        </p:blipFill>
        <p:spPr>
          <a:xfrm>
            <a:off x="278965" y="5900802"/>
            <a:ext cx="810273" cy="810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C92FAB1-7EED-42A4-A7BC-299108FC5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172" y="5900802"/>
            <a:ext cx="1052863" cy="78314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0A406DC-28EF-4784-9BFF-4AB02AF0D484}"/>
              </a:ext>
            </a:extLst>
          </p:cNvPr>
          <p:cNvSpPr txBox="1"/>
          <p:nvPr/>
        </p:nvSpPr>
        <p:spPr>
          <a:xfrm>
            <a:off x="1233997" y="6089350"/>
            <a:ext cx="922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LOM3081 – Introdução à Mecânica dos Sólidos – Prof. Dr. João Paulo Pascon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F0B11D3E-8F77-4828-8582-8BF4CBB74355}"/>
              </a:ext>
            </a:extLst>
          </p:cNvPr>
          <p:cNvCxnSpPr/>
          <p:nvPr/>
        </p:nvCxnSpPr>
        <p:spPr>
          <a:xfrm>
            <a:off x="1669001" y="5951218"/>
            <a:ext cx="8487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E195F6DB-A4A2-1EB0-1EB0-38EBB6B94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412" y="2249624"/>
            <a:ext cx="2947566" cy="2849417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4098" name="Picture 2" descr="Compartilhamento de aeronaves: três perguntas que você deve fazer">
            <a:extLst>
              <a:ext uri="{FF2B5EF4-FFF2-40B4-BE49-F238E27FC236}">
                <a16:creationId xmlns:a16="http://schemas.microsoft.com/office/drawing/2014/main" id="{9E825B21-7509-4692-06E6-C50DE27A9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001" y="2244869"/>
            <a:ext cx="2900871" cy="1629921"/>
          </a:xfrm>
          <a:prstGeom prst="rect">
            <a:avLst/>
          </a:prstGeom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hallenger (ônibus espacial) – Wikipédia, a enciclopédia livre">
            <a:extLst>
              <a:ext uri="{FF2B5EF4-FFF2-40B4-BE49-F238E27FC236}">
                <a16:creationId xmlns:a16="http://schemas.microsoft.com/office/drawing/2014/main" id="{DF2E7132-C316-BCE7-0588-6C143C8E6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519" y="2249623"/>
            <a:ext cx="2279534" cy="2849418"/>
          </a:xfrm>
          <a:prstGeom prst="rect">
            <a:avLst/>
          </a:prstGeom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B2025EC-FC9E-2283-FA8C-6D54AA18FB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9001" y="3972564"/>
            <a:ext cx="2900871" cy="1818680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48861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9B5F2-D344-450E-9973-D90F5917B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Aula 01. Apresentação</a:t>
            </a:r>
            <a:endParaRPr lang="en-US" sz="40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95F4C0-E1BF-462A-95E1-BE246737E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837"/>
            <a:ext cx="10515600" cy="421509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Propósito da Mecânica dos Sólidos</a:t>
            </a:r>
            <a:endParaRPr lang="en-US" sz="2200" dirty="0"/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A334FF38-8253-44AD-96FF-5C8CFEAEA8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5" r="208" b="1"/>
          <a:stretch/>
        </p:blipFill>
        <p:spPr>
          <a:xfrm>
            <a:off x="278965" y="5900802"/>
            <a:ext cx="810273" cy="810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C92FAB1-7EED-42A4-A7BC-299108FC5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0172" y="5900802"/>
            <a:ext cx="1052863" cy="78314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0A406DC-28EF-4784-9BFF-4AB02AF0D484}"/>
              </a:ext>
            </a:extLst>
          </p:cNvPr>
          <p:cNvSpPr txBox="1"/>
          <p:nvPr/>
        </p:nvSpPr>
        <p:spPr>
          <a:xfrm>
            <a:off x="1233997" y="6089350"/>
            <a:ext cx="922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LOM3081 – Introdução à Mecânica dos Sólidos – Prof. Dr. João Paulo Pascon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F0B11D3E-8F77-4828-8582-8BF4CBB74355}"/>
              </a:ext>
            </a:extLst>
          </p:cNvPr>
          <p:cNvCxnSpPr/>
          <p:nvPr/>
        </p:nvCxnSpPr>
        <p:spPr>
          <a:xfrm>
            <a:off x="1669001" y="5951218"/>
            <a:ext cx="8487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Hd disco rigido | Proled Importadora">
            <a:extLst>
              <a:ext uri="{FF2B5EF4-FFF2-40B4-BE49-F238E27FC236}">
                <a16:creationId xmlns:a16="http://schemas.microsoft.com/office/drawing/2014/main" id="{434B854D-CFB7-5E0E-A96A-90B13B30F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946" y="1439838"/>
            <a:ext cx="3083107" cy="2055405"/>
          </a:xfrm>
          <a:prstGeom prst="rect">
            <a:avLst/>
          </a:prstGeom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laca de circuito integrado no computador | Foto Premium">
            <a:extLst>
              <a:ext uri="{FF2B5EF4-FFF2-40B4-BE49-F238E27FC236}">
                <a16:creationId xmlns:a16="http://schemas.microsoft.com/office/drawing/2014/main" id="{2081BE71-C6A9-48BB-76B7-2C839C7C7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909" y="3695528"/>
            <a:ext cx="2335179" cy="2055405"/>
          </a:xfrm>
          <a:prstGeom prst="rect">
            <a:avLst/>
          </a:prstGeom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stação Espacial Internacional - Mundo Educação">
            <a:extLst>
              <a:ext uri="{FF2B5EF4-FFF2-40B4-BE49-F238E27FC236}">
                <a16:creationId xmlns:a16="http://schemas.microsoft.com/office/drawing/2014/main" id="{D22F1F5C-1275-568F-F483-D7545BC08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001" y="2346037"/>
            <a:ext cx="4766855" cy="3404896"/>
          </a:xfrm>
          <a:prstGeom prst="rect">
            <a:avLst/>
          </a:prstGeom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2036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9B5F2-D344-450E-9973-D90F5917B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Aula 01. Apresentação</a:t>
            </a:r>
            <a:endParaRPr lang="en-US" sz="40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95F4C0-E1BF-462A-95E1-BE246737E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6617"/>
            <a:ext cx="10515600" cy="4414316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pt-BR" sz="2200" dirty="0"/>
              <a:t>Mecânica: análise das condições de repouso (Estática) ou movimento (Dinâmica)</a:t>
            </a:r>
          </a:p>
          <a:p>
            <a:pPr>
              <a:lnSpc>
                <a:spcPct val="200000"/>
              </a:lnSpc>
            </a:pPr>
            <a:r>
              <a:rPr lang="pt-BR" sz="2200" dirty="0"/>
              <a:t>Mecânica do Contínuo: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000" dirty="0"/>
              <a:t> </a:t>
            </a:r>
            <a:r>
              <a:rPr lang="pt-BR" sz="2000" b="1" dirty="0"/>
              <a:t>Sólidos</a:t>
            </a:r>
          </a:p>
          <a:p>
            <a:pPr lvl="2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pt-BR" sz="1800" dirty="0"/>
              <a:t>Rígidos e </a:t>
            </a:r>
            <a:r>
              <a:rPr lang="pt-BR" sz="1800" b="1" dirty="0"/>
              <a:t>deformáveis </a:t>
            </a:r>
            <a:r>
              <a:rPr lang="pt-BR" sz="1800" dirty="0"/>
              <a:t>(</a:t>
            </a:r>
            <a:r>
              <a:rPr lang="pt-BR" sz="1800" b="1" dirty="0"/>
              <a:t>elasticidade</a:t>
            </a:r>
            <a:r>
              <a:rPr lang="pt-BR" sz="1800" dirty="0"/>
              <a:t>, plasticidade)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 </a:t>
            </a:r>
            <a:r>
              <a:rPr lang="en-US" sz="2000" dirty="0" err="1"/>
              <a:t>Fluidos</a:t>
            </a:r>
            <a:endParaRPr lang="en-US" sz="2000" dirty="0"/>
          </a:p>
          <a:p>
            <a:pPr lvl="2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800" dirty="0" err="1"/>
              <a:t>Newtonianos</a:t>
            </a:r>
            <a:r>
              <a:rPr lang="en-US" sz="1800" dirty="0"/>
              <a:t> e </a:t>
            </a:r>
            <a:r>
              <a:rPr lang="en-US" sz="1800" dirty="0" err="1"/>
              <a:t>não</a:t>
            </a:r>
            <a:r>
              <a:rPr lang="en-US" sz="1800" dirty="0"/>
              <a:t> </a:t>
            </a:r>
            <a:r>
              <a:rPr lang="en-US" sz="1800" dirty="0" err="1"/>
              <a:t>Newtonianos</a:t>
            </a:r>
            <a:endParaRPr lang="en-US" sz="1800" dirty="0"/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A334FF38-8253-44AD-96FF-5C8CFEAEA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" r="208" b="1"/>
          <a:stretch/>
        </p:blipFill>
        <p:spPr>
          <a:xfrm>
            <a:off x="278965" y="5900802"/>
            <a:ext cx="810273" cy="810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C92FAB1-7EED-42A4-A7BC-299108FC5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172" y="5900802"/>
            <a:ext cx="1052863" cy="78314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0A406DC-28EF-4784-9BFF-4AB02AF0D484}"/>
              </a:ext>
            </a:extLst>
          </p:cNvPr>
          <p:cNvSpPr txBox="1"/>
          <p:nvPr/>
        </p:nvSpPr>
        <p:spPr>
          <a:xfrm>
            <a:off x="1233997" y="6089350"/>
            <a:ext cx="922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LOM3081 – Introdução à Mecânica dos Sólidos – Prof. Dr. João Paulo Pascon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F0B11D3E-8F77-4828-8582-8BF4CBB74355}"/>
              </a:ext>
            </a:extLst>
          </p:cNvPr>
          <p:cNvCxnSpPr/>
          <p:nvPr/>
        </p:nvCxnSpPr>
        <p:spPr>
          <a:xfrm>
            <a:off x="1669001" y="5951218"/>
            <a:ext cx="8487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1142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9B5F2-D344-450E-9973-D90F5917B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Aula 01. Apresentação</a:t>
            </a:r>
            <a:endParaRPr lang="en-US" sz="40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95F4C0-E1BF-462A-95E1-BE246737E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837"/>
            <a:ext cx="10515600" cy="4215096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pt-BR" sz="2400" dirty="0"/>
              <a:t>Objetivos da aula de hoje:</a:t>
            </a:r>
          </a:p>
          <a:p>
            <a:pPr lvl="1">
              <a:lnSpc>
                <a:spcPct val="200000"/>
              </a:lnSpc>
            </a:pPr>
            <a:r>
              <a:rPr lang="pt-BR" sz="2200" dirty="0"/>
              <a:t>Revisar conceitos de Estática</a:t>
            </a:r>
          </a:p>
          <a:p>
            <a:pPr lvl="1">
              <a:lnSpc>
                <a:spcPct val="200000"/>
              </a:lnSpc>
            </a:pPr>
            <a:r>
              <a:rPr lang="pt-BR" sz="2200" dirty="0"/>
              <a:t>Determinar o esforço interno normal (</a:t>
            </a:r>
            <a:r>
              <a:rPr lang="pt-BR" sz="2200" i="1" dirty="0"/>
              <a:t>N</a:t>
            </a:r>
            <a:r>
              <a:rPr lang="pt-BR" sz="2200" dirty="0"/>
              <a:t>)</a:t>
            </a:r>
            <a:endParaRPr lang="en-US" sz="2200" dirty="0"/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A334FF38-8253-44AD-96FF-5C8CFEAEA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" r="208" b="1"/>
          <a:stretch/>
        </p:blipFill>
        <p:spPr>
          <a:xfrm>
            <a:off x="278965" y="5900802"/>
            <a:ext cx="810273" cy="810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C92FAB1-7EED-42A4-A7BC-299108FC5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172" y="5900802"/>
            <a:ext cx="1052863" cy="78314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0A406DC-28EF-4784-9BFF-4AB02AF0D484}"/>
              </a:ext>
            </a:extLst>
          </p:cNvPr>
          <p:cNvSpPr txBox="1"/>
          <p:nvPr/>
        </p:nvSpPr>
        <p:spPr>
          <a:xfrm>
            <a:off x="1233997" y="6089350"/>
            <a:ext cx="922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LOM3081 – Introdução à Mecânica dos Sólidos – Prof. Dr. João Paulo Pascon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F0B11D3E-8F77-4828-8582-8BF4CBB74355}"/>
              </a:ext>
            </a:extLst>
          </p:cNvPr>
          <p:cNvCxnSpPr/>
          <p:nvPr/>
        </p:nvCxnSpPr>
        <p:spPr>
          <a:xfrm>
            <a:off x="1669001" y="5951218"/>
            <a:ext cx="8487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66961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9B5F2-D344-450E-9973-D90F5917B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Estática (LOB1024)</a:t>
            </a:r>
            <a:endParaRPr lang="en-US" sz="40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95F4C0-E1BF-462A-95E1-BE246737E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837"/>
            <a:ext cx="10515600" cy="4215096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pt-BR" sz="2400" dirty="0"/>
              <a:t>2. Estática de Corpos Rígidos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200" dirty="0"/>
              <a:t> Forças externas e forças internas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200" dirty="0"/>
              <a:t> Momento de uma força com relação a um ponto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200" dirty="0"/>
              <a:t> Diagrama de corpo livre (DCL)</a:t>
            </a:r>
            <a:endParaRPr lang="en-US" sz="2200" dirty="0"/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A334FF38-8253-44AD-96FF-5C8CFEAEA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" r="208" b="1"/>
          <a:stretch/>
        </p:blipFill>
        <p:spPr>
          <a:xfrm>
            <a:off x="278965" y="5900802"/>
            <a:ext cx="810273" cy="810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C92FAB1-7EED-42A4-A7BC-299108FC5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172" y="5900802"/>
            <a:ext cx="1052863" cy="78314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0A406DC-28EF-4784-9BFF-4AB02AF0D484}"/>
              </a:ext>
            </a:extLst>
          </p:cNvPr>
          <p:cNvSpPr txBox="1"/>
          <p:nvPr/>
        </p:nvSpPr>
        <p:spPr>
          <a:xfrm>
            <a:off x="1233997" y="6089350"/>
            <a:ext cx="922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LOM3081 – Introdução à Mecânica dos Sólidos – Prof. Dr. João Paulo Pascon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F0B11D3E-8F77-4828-8582-8BF4CBB74355}"/>
              </a:ext>
            </a:extLst>
          </p:cNvPr>
          <p:cNvCxnSpPr/>
          <p:nvPr/>
        </p:nvCxnSpPr>
        <p:spPr>
          <a:xfrm>
            <a:off x="1669001" y="5951218"/>
            <a:ext cx="8487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4090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9B5F2-D344-450E-9973-D90F5917B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Estática (LOB1024)</a:t>
            </a:r>
            <a:endParaRPr lang="en-US" sz="40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95F4C0-E1BF-462A-95E1-BE246737E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837"/>
            <a:ext cx="10515600" cy="4215096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pt-BR" sz="2400" dirty="0"/>
              <a:t>3. Equilíbrio de corpos rígidos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200" dirty="0"/>
              <a:t> Reações de apoios e conexões para uma estrutura 2D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200" dirty="0"/>
              <a:t> Equilíbrio de um corpo rígido em 2D</a:t>
            </a:r>
            <a:endParaRPr lang="en-US" sz="2200" dirty="0"/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A334FF38-8253-44AD-96FF-5C8CFEAEA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" r="208" b="1"/>
          <a:stretch/>
        </p:blipFill>
        <p:spPr>
          <a:xfrm>
            <a:off x="278965" y="5900802"/>
            <a:ext cx="810273" cy="810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C92FAB1-7EED-42A4-A7BC-299108FC5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172" y="5900802"/>
            <a:ext cx="1052863" cy="78314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0A406DC-28EF-4784-9BFF-4AB02AF0D484}"/>
              </a:ext>
            </a:extLst>
          </p:cNvPr>
          <p:cNvSpPr txBox="1"/>
          <p:nvPr/>
        </p:nvSpPr>
        <p:spPr>
          <a:xfrm>
            <a:off x="1233997" y="6089350"/>
            <a:ext cx="922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LOM3081 – Introdução à Mecânica dos Sólidos – Prof. Dr. João Paulo Pascon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F0B11D3E-8F77-4828-8582-8BF4CBB74355}"/>
              </a:ext>
            </a:extLst>
          </p:cNvPr>
          <p:cNvCxnSpPr/>
          <p:nvPr/>
        </p:nvCxnSpPr>
        <p:spPr>
          <a:xfrm>
            <a:off x="1669001" y="5951218"/>
            <a:ext cx="8487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02920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9B5F2-D344-450E-9973-D90F5917B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Estática (LOB1024)</a:t>
            </a:r>
            <a:endParaRPr lang="en-US" sz="40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95F4C0-E1BF-462A-95E1-BE246737E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837"/>
            <a:ext cx="10515600" cy="4215096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pt-BR" sz="2400" dirty="0"/>
              <a:t>4. Análise de estruturas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200" dirty="0"/>
              <a:t> Treliças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200" dirty="0"/>
              <a:t> Análise de treliças pelo método dos nós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200" dirty="0"/>
              <a:t> Análise de treliças pelo método das seções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200" dirty="0"/>
              <a:t> Elementos sujeitos a ação de múltiplas forças</a:t>
            </a:r>
            <a:endParaRPr lang="en-US" sz="2200" dirty="0"/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A334FF38-8253-44AD-96FF-5C8CFEAEA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" r="208" b="1"/>
          <a:stretch/>
        </p:blipFill>
        <p:spPr>
          <a:xfrm>
            <a:off x="278965" y="5900802"/>
            <a:ext cx="810273" cy="810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C92FAB1-7EED-42A4-A7BC-299108FC5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172" y="5900802"/>
            <a:ext cx="1052863" cy="78314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0A406DC-28EF-4784-9BFF-4AB02AF0D484}"/>
              </a:ext>
            </a:extLst>
          </p:cNvPr>
          <p:cNvSpPr txBox="1"/>
          <p:nvPr/>
        </p:nvSpPr>
        <p:spPr>
          <a:xfrm>
            <a:off x="1233997" y="6089350"/>
            <a:ext cx="922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LOM3081 – Introdução à Mecânica dos Sólidos – Prof. Dr. João Paulo Pascon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F0B11D3E-8F77-4828-8582-8BF4CBB74355}"/>
              </a:ext>
            </a:extLst>
          </p:cNvPr>
          <p:cNvCxnSpPr/>
          <p:nvPr/>
        </p:nvCxnSpPr>
        <p:spPr>
          <a:xfrm>
            <a:off x="1669001" y="5951218"/>
            <a:ext cx="8487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EEEDECBD-40D0-2E38-5C20-38F3BAC12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5483" y="1744663"/>
            <a:ext cx="3754689" cy="2513301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415165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9B5F2-D344-450E-9973-D90F5917B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Aula 01. Apresentação</a:t>
            </a:r>
            <a:endParaRPr lang="en-US" sz="40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95F4C0-E1BF-462A-95E1-BE246737E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1635"/>
            <a:ext cx="10515600" cy="4319297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</a:pPr>
            <a:r>
              <a:rPr lang="pt-BR" sz="2200" dirty="0"/>
              <a:t>Elementos estruturais</a:t>
            </a:r>
          </a:p>
          <a:p>
            <a:pPr lvl="1"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pt-BR" sz="2000" b="1" dirty="0"/>
              <a:t> Barras (1D)</a:t>
            </a:r>
          </a:p>
          <a:p>
            <a:pPr lvl="2"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pt-BR" sz="1800" b="1" dirty="0"/>
              <a:t> Carga axial</a:t>
            </a:r>
            <a:endParaRPr lang="pt-BR" sz="1800" dirty="0"/>
          </a:p>
          <a:p>
            <a:pPr lvl="2"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pt-BR" sz="1800" dirty="0"/>
              <a:t> Carga transversal (vigas)</a:t>
            </a:r>
          </a:p>
          <a:p>
            <a:pPr lvl="2"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pt-BR" sz="1800" dirty="0"/>
              <a:t> Torção (eixos)</a:t>
            </a:r>
          </a:p>
          <a:p>
            <a:pPr lvl="1"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pt-BR" sz="2000" dirty="0"/>
              <a:t> Planos (2D)</a:t>
            </a:r>
          </a:p>
          <a:p>
            <a:pPr lvl="1"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pt-BR" sz="2000" dirty="0"/>
              <a:t> Sólidos (3D)</a:t>
            </a:r>
            <a:endParaRPr lang="en-US" sz="1800" dirty="0"/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A334FF38-8253-44AD-96FF-5C8CFEAEA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" r="208" b="1"/>
          <a:stretch/>
        </p:blipFill>
        <p:spPr>
          <a:xfrm>
            <a:off x="278965" y="5900802"/>
            <a:ext cx="810273" cy="810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C92FAB1-7EED-42A4-A7BC-299108FC5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172" y="5900802"/>
            <a:ext cx="1052863" cy="78314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0A406DC-28EF-4784-9BFF-4AB02AF0D484}"/>
              </a:ext>
            </a:extLst>
          </p:cNvPr>
          <p:cNvSpPr txBox="1"/>
          <p:nvPr/>
        </p:nvSpPr>
        <p:spPr>
          <a:xfrm>
            <a:off x="1233997" y="6089350"/>
            <a:ext cx="922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LOM3081 – Introdução à Mecânica dos Sólidos – Prof. Dr. João Paulo Pascon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F0B11D3E-8F77-4828-8582-8BF4CBB74355}"/>
              </a:ext>
            </a:extLst>
          </p:cNvPr>
          <p:cNvCxnSpPr/>
          <p:nvPr/>
        </p:nvCxnSpPr>
        <p:spPr>
          <a:xfrm>
            <a:off x="1669001" y="5951218"/>
            <a:ext cx="8487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20B1B993-9E90-39C5-F213-1C8EC6F9F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266" y="1605251"/>
            <a:ext cx="4067175" cy="2409825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2050" name="Picture 2" descr="Dicionário Ilustrado Estruturas - PréIC: maio 2012">
            <a:extLst>
              <a:ext uri="{FF2B5EF4-FFF2-40B4-BE49-F238E27FC236}">
                <a16:creationId xmlns:a16="http://schemas.microsoft.com/office/drawing/2014/main" id="{697D8C45-E03A-61F4-9A04-7FEBF6377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380" y="1398771"/>
            <a:ext cx="4212019" cy="4265167"/>
          </a:xfrm>
          <a:prstGeom prst="rect">
            <a:avLst/>
          </a:prstGeom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C6372D1-A5B8-074C-4EDE-0D61A3D314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0265" y="1720899"/>
            <a:ext cx="1951470" cy="3943039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70670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9B5F2-D344-450E-9973-D90F5917B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  <a:prstGeom prst="roundRect">
            <a:avLst/>
          </a:prstGeom>
          <a:gradFill flip="none" rotWithShape="1">
            <a:gsLst>
              <a:gs pos="0">
                <a:srgbClr val="CC0000">
                  <a:tint val="66000"/>
                  <a:satMod val="160000"/>
                </a:srgbClr>
              </a:gs>
              <a:gs pos="50000">
                <a:srgbClr val="CC0000">
                  <a:tint val="44500"/>
                  <a:satMod val="160000"/>
                </a:srgbClr>
              </a:gs>
              <a:gs pos="100000">
                <a:srgbClr val="CC0000">
                  <a:tint val="23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Exemplo 0.1. Esforço interno normal</a:t>
            </a:r>
            <a:endParaRPr lang="en-US" sz="40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95F4C0-E1BF-462A-95E1-BE246737E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837"/>
            <a:ext cx="10515600" cy="421509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Determinar o diagrama de esforço interno normal (</a:t>
            </a:r>
            <a:r>
              <a:rPr lang="pt-BR" sz="2400" i="1" dirty="0"/>
              <a:t>N</a:t>
            </a:r>
            <a:r>
              <a:rPr lang="pt-BR" sz="2400" dirty="0"/>
              <a:t>) para a barra abaixo.</a:t>
            </a:r>
            <a:endParaRPr lang="en-US" sz="2400" dirty="0"/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A334FF38-8253-44AD-96FF-5C8CFEAEA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" r="208" b="1"/>
          <a:stretch/>
        </p:blipFill>
        <p:spPr>
          <a:xfrm>
            <a:off x="278965" y="5900802"/>
            <a:ext cx="810273" cy="810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C92FAB1-7EED-42A4-A7BC-299108FC5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172" y="5900802"/>
            <a:ext cx="1052863" cy="78314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0A406DC-28EF-4784-9BFF-4AB02AF0D484}"/>
              </a:ext>
            </a:extLst>
          </p:cNvPr>
          <p:cNvSpPr txBox="1"/>
          <p:nvPr/>
        </p:nvSpPr>
        <p:spPr>
          <a:xfrm>
            <a:off x="1233997" y="6089350"/>
            <a:ext cx="922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LOM3081 – Introdução à Mecânica dos Sólidos – Prof. Dr. João Paulo Pascon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F0B11D3E-8F77-4828-8582-8BF4CBB74355}"/>
              </a:ext>
            </a:extLst>
          </p:cNvPr>
          <p:cNvCxnSpPr/>
          <p:nvPr/>
        </p:nvCxnSpPr>
        <p:spPr>
          <a:xfrm>
            <a:off x="1669001" y="5951218"/>
            <a:ext cx="8487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9677B679-F833-977D-FE53-ADEFA9BAD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446" y="2831822"/>
            <a:ext cx="4884999" cy="1966792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0814100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9B5F2-D344-450E-9973-D90F5917B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  <a:prstGeom prst="roundRect">
            <a:avLst/>
          </a:prstGeom>
          <a:gradFill flip="none" rotWithShape="1">
            <a:gsLst>
              <a:gs pos="0">
                <a:srgbClr val="CC0000">
                  <a:tint val="66000"/>
                  <a:satMod val="160000"/>
                </a:srgbClr>
              </a:gs>
              <a:gs pos="50000">
                <a:srgbClr val="CC0000">
                  <a:tint val="44500"/>
                  <a:satMod val="160000"/>
                </a:srgbClr>
              </a:gs>
              <a:gs pos="100000">
                <a:srgbClr val="CC0000">
                  <a:tint val="23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Exemplo 0.1. Esforço interno normal</a:t>
            </a:r>
            <a:endParaRPr lang="en-US" sz="40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95F4C0-E1BF-462A-95E1-BE246737E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837"/>
            <a:ext cx="10515600" cy="4215096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pt-BR" sz="2400" dirty="0"/>
              <a:t>Procedimento padrão: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200" dirty="0"/>
              <a:t> 1. Cálculo das reações de apoio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200" dirty="0"/>
              <a:t> 2. Determinação dos esforços internos</a:t>
            </a:r>
            <a:endParaRPr lang="en-US" sz="2200" dirty="0"/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A334FF38-8253-44AD-96FF-5C8CFEAEA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" r="208" b="1"/>
          <a:stretch/>
        </p:blipFill>
        <p:spPr>
          <a:xfrm>
            <a:off x="278965" y="5900802"/>
            <a:ext cx="810273" cy="810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C92FAB1-7EED-42A4-A7BC-299108FC5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172" y="5900802"/>
            <a:ext cx="1052863" cy="78314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0A406DC-28EF-4784-9BFF-4AB02AF0D484}"/>
              </a:ext>
            </a:extLst>
          </p:cNvPr>
          <p:cNvSpPr txBox="1"/>
          <p:nvPr/>
        </p:nvSpPr>
        <p:spPr>
          <a:xfrm>
            <a:off x="1233997" y="6089350"/>
            <a:ext cx="922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LOM3081 – Introdução à Mecânica dos Sólidos – Prof. Dr. João Paulo Pascon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F0B11D3E-8F77-4828-8582-8BF4CBB74355}"/>
              </a:ext>
            </a:extLst>
          </p:cNvPr>
          <p:cNvCxnSpPr/>
          <p:nvPr/>
        </p:nvCxnSpPr>
        <p:spPr>
          <a:xfrm>
            <a:off x="1669001" y="5951218"/>
            <a:ext cx="8487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1651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9B5F2-D344-450E-9973-D90F5917B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Aula 01. Apresentação</a:t>
            </a:r>
            <a:endParaRPr lang="en-US" sz="40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95F4C0-E1BF-462A-95E1-BE246737E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837"/>
            <a:ext cx="10515600" cy="4215096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pt-BR" sz="2400" dirty="0"/>
              <a:t>Orientações iniciais</a:t>
            </a:r>
          </a:p>
          <a:p>
            <a:pPr>
              <a:lnSpc>
                <a:spcPct val="200000"/>
              </a:lnSpc>
            </a:pPr>
            <a:r>
              <a:rPr lang="pt-BR" sz="2400" dirty="0"/>
              <a:t>Histórico da Mecânica dos Sólidos</a:t>
            </a:r>
          </a:p>
          <a:p>
            <a:pPr>
              <a:lnSpc>
                <a:spcPct val="200000"/>
              </a:lnSpc>
            </a:pPr>
            <a:r>
              <a:rPr lang="pt-BR" sz="2400" dirty="0"/>
              <a:t>Propósito da disciplina</a:t>
            </a:r>
          </a:p>
          <a:p>
            <a:pPr>
              <a:lnSpc>
                <a:spcPct val="200000"/>
              </a:lnSpc>
            </a:pPr>
            <a:r>
              <a:rPr lang="pt-BR" sz="2400" dirty="0"/>
              <a:t>Revisão de estática e esforços solicitantes</a:t>
            </a:r>
            <a:endParaRPr lang="en-US" sz="2400" dirty="0"/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A334FF38-8253-44AD-96FF-5C8CFEAEA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" r="208" b="1"/>
          <a:stretch/>
        </p:blipFill>
        <p:spPr>
          <a:xfrm>
            <a:off x="278965" y="5900802"/>
            <a:ext cx="810273" cy="810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C92FAB1-7EED-42A4-A7BC-299108FC5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172" y="5900802"/>
            <a:ext cx="1052863" cy="78314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0A406DC-28EF-4784-9BFF-4AB02AF0D484}"/>
              </a:ext>
            </a:extLst>
          </p:cNvPr>
          <p:cNvSpPr txBox="1"/>
          <p:nvPr/>
        </p:nvSpPr>
        <p:spPr>
          <a:xfrm>
            <a:off x="1233997" y="6089350"/>
            <a:ext cx="922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LOM3081 – Introdução à Mecânica dos Sólidos – Prof. Dr. João Paulo Pascon</a:t>
            </a:r>
            <a:endParaRPr lang="en-US" sz="2000" dirty="0"/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F0B11D3E-8F77-4828-8582-8BF4CBB74355}"/>
              </a:ext>
            </a:extLst>
          </p:cNvPr>
          <p:cNvCxnSpPr/>
          <p:nvPr/>
        </p:nvCxnSpPr>
        <p:spPr>
          <a:xfrm>
            <a:off x="1669001" y="5951218"/>
            <a:ext cx="8487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84318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9B5F2-D344-450E-9973-D90F5917B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  <a:prstGeom prst="roundRect">
            <a:avLst/>
          </a:prstGeom>
          <a:gradFill flip="none" rotWithShape="1">
            <a:gsLst>
              <a:gs pos="0">
                <a:srgbClr val="CC0000">
                  <a:tint val="66000"/>
                  <a:satMod val="160000"/>
                </a:srgbClr>
              </a:gs>
              <a:gs pos="50000">
                <a:srgbClr val="CC0000">
                  <a:tint val="44500"/>
                  <a:satMod val="160000"/>
                </a:srgbClr>
              </a:gs>
              <a:gs pos="100000">
                <a:srgbClr val="CC0000">
                  <a:tint val="23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Exemplo 0.1. Esforço interno normal</a:t>
            </a:r>
            <a:endParaRPr lang="en-US" sz="40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95F4C0-E1BF-462A-95E1-BE246737E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837"/>
            <a:ext cx="10515600" cy="421509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Reações de apoio</a:t>
            </a:r>
            <a:endParaRPr lang="en-US" sz="2400" dirty="0"/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A334FF38-8253-44AD-96FF-5C8CFEAEA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" r="208" b="1"/>
          <a:stretch/>
        </p:blipFill>
        <p:spPr>
          <a:xfrm>
            <a:off x="278965" y="5900802"/>
            <a:ext cx="810273" cy="810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C92FAB1-7EED-42A4-A7BC-299108FC5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172" y="5900802"/>
            <a:ext cx="1052863" cy="78314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0A406DC-28EF-4784-9BFF-4AB02AF0D484}"/>
              </a:ext>
            </a:extLst>
          </p:cNvPr>
          <p:cNvSpPr txBox="1"/>
          <p:nvPr/>
        </p:nvSpPr>
        <p:spPr>
          <a:xfrm>
            <a:off x="1233997" y="6089350"/>
            <a:ext cx="922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LOM3081 – Introdução à Mecânica dos Sólidos – Prof. Dr. João Paulo Pascon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F0B11D3E-8F77-4828-8582-8BF4CBB74355}"/>
              </a:ext>
            </a:extLst>
          </p:cNvPr>
          <p:cNvCxnSpPr/>
          <p:nvPr/>
        </p:nvCxnSpPr>
        <p:spPr>
          <a:xfrm>
            <a:off x="1669001" y="5951218"/>
            <a:ext cx="8487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1ECAF3F5-E2B2-1107-7506-ADF1D374D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371" y="2380644"/>
            <a:ext cx="2562225" cy="192405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ED8AD9A-79EB-9218-C7F9-5CFAD01727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0783" y="2591285"/>
            <a:ext cx="3895725" cy="228600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D81FDF0F-5F91-2B99-889E-A2678381C3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0783" y="2376487"/>
            <a:ext cx="4310661" cy="193236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1514F9AE-B9F4-F864-3FED-D4DA44975A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4371" y="2595543"/>
            <a:ext cx="2868476" cy="2281742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9E3EE237-E13C-4973-2D21-BD60A611D2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8308" y="3387311"/>
            <a:ext cx="2006817" cy="202828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FE914AF5-A262-4559-85F4-16CFEDDA10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7195" y="3387311"/>
            <a:ext cx="2533650" cy="202882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87742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DCBC81-C3C2-E650-3F87-9D41F8598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D396CB-F6B6-5F8D-A43E-F4A7E1102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  <a:prstGeom prst="roundRect">
            <a:avLst/>
          </a:prstGeom>
          <a:gradFill flip="none" rotWithShape="1">
            <a:gsLst>
              <a:gs pos="0">
                <a:srgbClr val="CC0000">
                  <a:tint val="66000"/>
                  <a:satMod val="160000"/>
                </a:srgbClr>
              </a:gs>
              <a:gs pos="50000">
                <a:srgbClr val="CC0000">
                  <a:tint val="44500"/>
                  <a:satMod val="160000"/>
                </a:srgbClr>
              </a:gs>
              <a:gs pos="100000">
                <a:srgbClr val="CC0000">
                  <a:tint val="23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Exemplo 0.1. Esforço interno normal</a:t>
            </a:r>
            <a:endParaRPr lang="en-US" sz="40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883C43E-958D-4B81-60B6-C239FCF1C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837"/>
            <a:ext cx="10515600" cy="421509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Reações de apoio</a:t>
            </a:r>
            <a:endParaRPr lang="en-US" sz="2400" dirty="0"/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054FC36F-0809-44ED-2667-8145AC27AE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" r="208" b="1"/>
          <a:stretch/>
        </p:blipFill>
        <p:spPr>
          <a:xfrm>
            <a:off x="278965" y="5900802"/>
            <a:ext cx="810273" cy="810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E8B837C-2171-352D-5A8E-934FDEF61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172" y="5900802"/>
            <a:ext cx="1052863" cy="78314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5899F0A2-F8A4-733A-CCFF-E8AC9BA6156B}"/>
              </a:ext>
            </a:extLst>
          </p:cNvPr>
          <p:cNvSpPr txBox="1"/>
          <p:nvPr/>
        </p:nvSpPr>
        <p:spPr>
          <a:xfrm>
            <a:off x="1233997" y="6089350"/>
            <a:ext cx="922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LOM3081 – Introdução à Mecânica dos Sólidos – Prof. Dr. João Paulo Pascon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6CEE2C0B-5201-6047-71FF-9BD13B448A22}"/>
              </a:ext>
            </a:extLst>
          </p:cNvPr>
          <p:cNvCxnSpPr/>
          <p:nvPr/>
        </p:nvCxnSpPr>
        <p:spPr>
          <a:xfrm>
            <a:off x="1669001" y="5951218"/>
            <a:ext cx="8487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>
            <a:extLst>
              <a:ext uri="{FF2B5EF4-FFF2-40B4-BE49-F238E27FC236}">
                <a16:creationId xmlns:a16="http://schemas.microsoft.com/office/drawing/2014/main" id="{D707EC56-1533-87EA-E93D-CD58170428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972" y="2303780"/>
            <a:ext cx="5300056" cy="3018383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7291712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9B5F2-D344-450E-9973-D90F5917B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  <a:prstGeom prst="roundRect">
            <a:avLst/>
          </a:prstGeom>
          <a:gradFill flip="none" rotWithShape="1">
            <a:gsLst>
              <a:gs pos="0">
                <a:srgbClr val="CC0000">
                  <a:tint val="66000"/>
                  <a:satMod val="160000"/>
                </a:srgbClr>
              </a:gs>
              <a:gs pos="50000">
                <a:srgbClr val="CC0000">
                  <a:tint val="44500"/>
                  <a:satMod val="160000"/>
                </a:srgbClr>
              </a:gs>
              <a:gs pos="100000">
                <a:srgbClr val="CC0000">
                  <a:tint val="23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Exemplo 0.1. Esforço interno normal</a:t>
            </a:r>
            <a:endParaRPr lang="en-US" sz="40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95F4C0-E1BF-462A-95E1-BE246737E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837"/>
            <a:ext cx="10515600" cy="421509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Forças de ligação</a:t>
            </a:r>
            <a:endParaRPr lang="en-US" sz="2400" dirty="0"/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A334FF38-8253-44AD-96FF-5C8CFEAEA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" r="208" b="1"/>
          <a:stretch/>
        </p:blipFill>
        <p:spPr>
          <a:xfrm>
            <a:off x="278965" y="5900802"/>
            <a:ext cx="810273" cy="810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C92FAB1-7EED-42A4-A7BC-299108FC5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172" y="5900802"/>
            <a:ext cx="1052863" cy="78314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0A406DC-28EF-4784-9BFF-4AB02AF0D484}"/>
              </a:ext>
            </a:extLst>
          </p:cNvPr>
          <p:cNvSpPr txBox="1"/>
          <p:nvPr/>
        </p:nvSpPr>
        <p:spPr>
          <a:xfrm>
            <a:off x="1233997" y="6089350"/>
            <a:ext cx="922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LOM3081 – Introdução à Mecânica dos Sólidos – Prof. Dr. João Paulo Pascon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F0B11D3E-8F77-4828-8582-8BF4CBB74355}"/>
              </a:ext>
            </a:extLst>
          </p:cNvPr>
          <p:cNvCxnSpPr/>
          <p:nvPr/>
        </p:nvCxnSpPr>
        <p:spPr>
          <a:xfrm>
            <a:off x="1669001" y="5951218"/>
            <a:ext cx="8487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3A53203F-1AE1-5E39-E043-980230CC9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2320" y="1771722"/>
            <a:ext cx="5124450" cy="374332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87062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9B5F2-D344-450E-9973-D90F5917B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  <a:prstGeom prst="roundRect">
            <a:avLst/>
          </a:prstGeom>
          <a:gradFill flip="none" rotWithShape="1">
            <a:gsLst>
              <a:gs pos="0">
                <a:srgbClr val="CC0000">
                  <a:tint val="66000"/>
                  <a:satMod val="160000"/>
                </a:srgbClr>
              </a:gs>
              <a:gs pos="50000">
                <a:srgbClr val="CC0000">
                  <a:tint val="44500"/>
                  <a:satMod val="160000"/>
                </a:srgbClr>
              </a:gs>
              <a:gs pos="100000">
                <a:srgbClr val="CC0000">
                  <a:tint val="23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Exemplo 0.1. Esforço interno normal</a:t>
            </a:r>
            <a:endParaRPr lang="en-US" sz="40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95F4C0-E1BF-462A-95E1-BE246737E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837"/>
            <a:ext cx="10515600" cy="421509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1. Cálculo das reações de apoio a partir do diagrama de corpo livre (DCL)</a:t>
            </a:r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A334FF38-8253-44AD-96FF-5C8CFEAEA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" r="208" b="1"/>
          <a:stretch/>
        </p:blipFill>
        <p:spPr>
          <a:xfrm>
            <a:off x="278965" y="5900802"/>
            <a:ext cx="810273" cy="810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C92FAB1-7EED-42A4-A7BC-299108FC5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172" y="5900802"/>
            <a:ext cx="1052863" cy="78314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0A406DC-28EF-4784-9BFF-4AB02AF0D484}"/>
              </a:ext>
            </a:extLst>
          </p:cNvPr>
          <p:cNvSpPr txBox="1"/>
          <p:nvPr/>
        </p:nvSpPr>
        <p:spPr>
          <a:xfrm>
            <a:off x="1233997" y="6089350"/>
            <a:ext cx="922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LOM3081 – Introdução à Mecânica dos Sólidos – Prof. Dr. João Paulo Pascon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F0B11D3E-8F77-4828-8582-8BF4CBB74355}"/>
              </a:ext>
            </a:extLst>
          </p:cNvPr>
          <p:cNvCxnSpPr/>
          <p:nvPr/>
        </p:nvCxnSpPr>
        <p:spPr>
          <a:xfrm>
            <a:off x="1669001" y="5951218"/>
            <a:ext cx="8487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>
            <a:extLst>
              <a:ext uri="{FF2B5EF4-FFF2-40B4-BE49-F238E27FC236}">
                <a16:creationId xmlns:a16="http://schemas.microsoft.com/office/drawing/2014/main" id="{1F5EADAE-F29E-F1A4-CB67-895399CA4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316945"/>
            <a:ext cx="4166253" cy="1677411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EA32DCB-22B8-9A20-19FE-933F9A93BE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27" y="4235521"/>
            <a:ext cx="5250073" cy="1278864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FB462A13-0361-C147-56DD-B4D577BDDF54}"/>
                  </a:ext>
                </a:extLst>
              </p:cNvPr>
              <p:cNvSpPr txBox="1"/>
              <p:nvPr/>
            </p:nvSpPr>
            <p:spPr>
              <a:xfrm>
                <a:off x="6258531" y="3120509"/>
                <a:ext cx="3417231" cy="7630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pt-B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pt-B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pt-B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nary>
                      <m:r>
                        <a:rPr lang="pt-BR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+75−45+30=0</m:t>
                      </m:r>
                    </m:oMath>
                  </m:oMathPara>
                </a14:m>
                <a:endParaRPr lang="pt-BR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FB462A13-0361-C147-56DD-B4D577BDDF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8531" y="3120509"/>
                <a:ext cx="3417231" cy="76309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72728B43-2E7A-1FDB-C544-06ED27BA3730}"/>
                  </a:ext>
                </a:extLst>
              </p:cNvPr>
              <p:cNvSpPr txBox="1"/>
              <p:nvPr/>
            </p:nvSpPr>
            <p:spPr>
              <a:xfrm>
                <a:off x="6288157" y="4007106"/>
                <a:ext cx="1721687" cy="7630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pt-B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pt-B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pt-B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nary>
                      <m:r>
                        <a:rPr lang="pt-BR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pt-BR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72728B43-2E7A-1FDB-C544-06ED27BA37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8157" y="4007106"/>
                <a:ext cx="1721687" cy="76309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CDEC8D22-7F8E-EA5C-897A-1A5AF6A1BDC1}"/>
                  </a:ext>
                </a:extLst>
              </p:cNvPr>
              <p:cNvSpPr txBox="1"/>
              <p:nvPr/>
            </p:nvSpPr>
            <p:spPr>
              <a:xfrm>
                <a:off x="6288157" y="4893703"/>
                <a:ext cx="1956452" cy="7630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pt-B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pt-B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pt-B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pt-BR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</m:e>
                      </m:nary>
                      <m:r>
                        <a:rPr lang="pt-BR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pt-B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pt-BR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CDEC8D22-7F8E-EA5C-897A-1A5AF6A1BD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8157" y="4893703"/>
                <a:ext cx="1956452" cy="76309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7FA0A027-1206-86DD-BE2B-A0E3C1BF0EFB}"/>
                  </a:ext>
                </a:extLst>
              </p:cNvPr>
              <p:cNvSpPr txBox="1"/>
              <p:nvPr/>
            </p:nvSpPr>
            <p:spPr>
              <a:xfrm>
                <a:off x="9907298" y="3274053"/>
                <a:ext cx="144650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1" i="1"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pt-BR" b="1" i="1">
                              <a:latin typeface="Cambria Math" panose="02040503050406030204" pitchFamily="18" charset="0"/>
                            </a:rPr>
                            <m:t>𝑨</m:t>
                          </m:r>
                        </m:sub>
                      </m:sSub>
                      <m:r>
                        <a:rPr lang="pt-BR" b="0" i="0">
                          <a:latin typeface="Cambria Math" panose="02040503050406030204" pitchFamily="18" charset="0"/>
                        </a:rPr>
                        <m:t>=60 </m:t>
                      </m:r>
                      <m:r>
                        <a:rPr lang="pt-BR" b="1" i="1">
                          <a:latin typeface="Cambria Math" panose="02040503050406030204" pitchFamily="18" charset="0"/>
                        </a:rPr>
                        <m:t>𝒌𝑵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7FA0A027-1206-86DD-BE2B-A0E3C1BF0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7298" y="3274053"/>
                <a:ext cx="1446502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39E4A63F-4479-9E31-E1F3-F57E74A954F9}"/>
                  </a:ext>
                </a:extLst>
              </p:cNvPr>
              <p:cNvSpPr txBox="1"/>
              <p:nvPr/>
            </p:nvSpPr>
            <p:spPr>
              <a:xfrm>
                <a:off x="9907298" y="4143161"/>
                <a:ext cx="89592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pt-B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sub>
                      </m:sSub>
                      <m:r>
                        <a:rPr lang="pt-BR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pt-BR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39E4A63F-4479-9E31-E1F3-F57E74A954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7298" y="4143161"/>
                <a:ext cx="895927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DC2E6B7A-F1BF-C454-64FB-448964125F58}"/>
                  </a:ext>
                </a:extLst>
              </p:cNvPr>
              <p:cNvSpPr txBox="1"/>
              <p:nvPr/>
            </p:nvSpPr>
            <p:spPr>
              <a:xfrm>
                <a:off x="9842643" y="5090584"/>
                <a:ext cx="102523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1" i="1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pt-BR" b="1" i="1">
                              <a:latin typeface="Cambria Math" panose="02040503050406030204" pitchFamily="18" charset="0"/>
                            </a:rPr>
                            <m:t>𝑨</m:t>
                          </m:r>
                        </m:sub>
                      </m:sSub>
                      <m:r>
                        <a:rPr lang="pt-BR" b="0" i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DC2E6B7A-F1BF-C454-64FB-448964125F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2643" y="5090584"/>
                <a:ext cx="102523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31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6" grpId="0"/>
      <p:bldP spid="18" grpId="0"/>
      <p:bldP spid="2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9B5F2-D344-450E-9973-D90F5917B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  <a:prstGeom prst="roundRect">
            <a:avLst/>
          </a:prstGeom>
          <a:gradFill flip="none" rotWithShape="1">
            <a:gsLst>
              <a:gs pos="0">
                <a:srgbClr val="CC0000">
                  <a:tint val="66000"/>
                  <a:satMod val="160000"/>
                </a:srgbClr>
              </a:gs>
              <a:gs pos="50000">
                <a:srgbClr val="CC0000">
                  <a:tint val="44500"/>
                  <a:satMod val="160000"/>
                </a:srgbClr>
              </a:gs>
              <a:gs pos="100000">
                <a:srgbClr val="CC0000">
                  <a:tint val="23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Exemplo 0.1. Esforço interno normal</a:t>
            </a:r>
            <a:endParaRPr lang="en-US" sz="40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95F4C0-E1BF-462A-95E1-BE246737E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837"/>
            <a:ext cx="10515600" cy="421509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Esforços solicitantes internos</a:t>
            </a:r>
            <a:endParaRPr lang="en-US" sz="2400" dirty="0"/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A334FF38-8253-44AD-96FF-5C8CFEAEA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" r="208" b="1"/>
          <a:stretch/>
        </p:blipFill>
        <p:spPr>
          <a:xfrm>
            <a:off x="278965" y="5900802"/>
            <a:ext cx="810273" cy="810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C92FAB1-7EED-42A4-A7BC-299108FC5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172" y="5900802"/>
            <a:ext cx="1052863" cy="78314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0A406DC-28EF-4784-9BFF-4AB02AF0D484}"/>
              </a:ext>
            </a:extLst>
          </p:cNvPr>
          <p:cNvSpPr txBox="1"/>
          <p:nvPr/>
        </p:nvSpPr>
        <p:spPr>
          <a:xfrm>
            <a:off x="1233997" y="6089350"/>
            <a:ext cx="922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LOM3081 – Introdução à Mecânica dos Sólidos – Prof. Dr. João Paulo Pascon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F0B11D3E-8F77-4828-8582-8BF4CBB74355}"/>
              </a:ext>
            </a:extLst>
          </p:cNvPr>
          <p:cNvCxnSpPr/>
          <p:nvPr/>
        </p:nvCxnSpPr>
        <p:spPr>
          <a:xfrm>
            <a:off x="1669001" y="5951218"/>
            <a:ext cx="8487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5F3AF460-4306-AF9B-EA49-C22E90364F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001" y="2456649"/>
            <a:ext cx="1877693" cy="2457096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152AA45-5E90-A025-E3C5-A438BFA383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2814" y="2456649"/>
            <a:ext cx="2257425" cy="285750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73969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9B5F2-D344-450E-9973-D90F5917B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  <a:prstGeom prst="roundRect">
            <a:avLst/>
          </a:prstGeom>
          <a:gradFill flip="none" rotWithShape="1">
            <a:gsLst>
              <a:gs pos="0">
                <a:srgbClr val="CC0000">
                  <a:tint val="66000"/>
                  <a:satMod val="160000"/>
                </a:srgbClr>
              </a:gs>
              <a:gs pos="50000">
                <a:srgbClr val="CC0000">
                  <a:tint val="44500"/>
                  <a:satMod val="160000"/>
                </a:srgbClr>
              </a:gs>
              <a:gs pos="100000">
                <a:srgbClr val="CC0000">
                  <a:tint val="23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Exemplo 0.1. Esforço interno normal</a:t>
            </a:r>
            <a:endParaRPr lang="en-US" sz="40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95F4C0-E1BF-462A-95E1-BE246737E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837"/>
            <a:ext cx="10515600" cy="421509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Esforços solicitantes internos</a:t>
            </a:r>
            <a:endParaRPr lang="en-US" sz="2400" dirty="0"/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A334FF38-8253-44AD-96FF-5C8CFEAEA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" r="208" b="1"/>
          <a:stretch/>
        </p:blipFill>
        <p:spPr>
          <a:xfrm>
            <a:off x="278965" y="5900802"/>
            <a:ext cx="810273" cy="810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C92FAB1-7EED-42A4-A7BC-299108FC5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172" y="5900802"/>
            <a:ext cx="1052863" cy="78314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0A406DC-28EF-4784-9BFF-4AB02AF0D484}"/>
              </a:ext>
            </a:extLst>
          </p:cNvPr>
          <p:cNvSpPr txBox="1"/>
          <p:nvPr/>
        </p:nvSpPr>
        <p:spPr>
          <a:xfrm>
            <a:off x="1233997" y="6089350"/>
            <a:ext cx="922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LOM3081 – Introdução à Mecânica dos Sólidos – Prof. Dr. João Paulo Pascon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F0B11D3E-8F77-4828-8582-8BF4CBB74355}"/>
              </a:ext>
            </a:extLst>
          </p:cNvPr>
          <p:cNvCxnSpPr/>
          <p:nvPr/>
        </p:nvCxnSpPr>
        <p:spPr>
          <a:xfrm>
            <a:off x="1669001" y="5951218"/>
            <a:ext cx="8487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5">
            <a:extLst>
              <a:ext uri="{FF2B5EF4-FFF2-40B4-BE49-F238E27FC236}">
                <a16:creationId xmlns:a16="http://schemas.microsoft.com/office/drawing/2014/main" id="{E7CFE7BC-4791-06C0-A9D8-8E743BEC9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001" y="2498433"/>
            <a:ext cx="3396544" cy="282373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60587ED-B102-0560-958D-368FB085C1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1278" y="1722579"/>
            <a:ext cx="3914775" cy="200977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FFECF404-D299-A4F6-ACC5-297E828E48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1278" y="4064863"/>
            <a:ext cx="1981200" cy="125730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37891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9B5F2-D344-450E-9973-D90F5917B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Esforços internos</a:t>
            </a:r>
            <a:endParaRPr lang="en-US" sz="40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95F4C0-E1BF-462A-95E1-BE246737E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837"/>
            <a:ext cx="10515600" cy="4215096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pt-BR" sz="2400" dirty="0"/>
              <a:t>Esforço interno normal (N):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pt-BR" sz="2200" dirty="0"/>
              <a:t> Barras com segmentos unidirecionais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pt-BR" sz="2200" dirty="0"/>
              <a:t> Quadros com hastes ou cabos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pt-BR" sz="2200" dirty="0"/>
              <a:t> Treliças</a:t>
            </a:r>
            <a:endParaRPr lang="en-US" sz="2200" dirty="0"/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A334FF38-8253-44AD-96FF-5C8CFEAEA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" r="208" b="1"/>
          <a:stretch/>
        </p:blipFill>
        <p:spPr>
          <a:xfrm>
            <a:off x="278965" y="5900802"/>
            <a:ext cx="810273" cy="810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C92FAB1-7EED-42A4-A7BC-299108FC5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172" y="5900802"/>
            <a:ext cx="1052863" cy="78314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0A406DC-28EF-4784-9BFF-4AB02AF0D484}"/>
              </a:ext>
            </a:extLst>
          </p:cNvPr>
          <p:cNvSpPr txBox="1"/>
          <p:nvPr/>
        </p:nvSpPr>
        <p:spPr>
          <a:xfrm>
            <a:off x="1233997" y="6089350"/>
            <a:ext cx="922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LOM3081 – Introdução à Mecânica dos Sólidos – Prof. Dr. João Paulo Pascon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F0B11D3E-8F77-4828-8582-8BF4CBB74355}"/>
              </a:ext>
            </a:extLst>
          </p:cNvPr>
          <p:cNvCxnSpPr/>
          <p:nvPr/>
        </p:nvCxnSpPr>
        <p:spPr>
          <a:xfrm>
            <a:off x="1669001" y="5951218"/>
            <a:ext cx="8487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3005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9B5F2-D344-450E-9973-D90F5917B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  <a:prstGeom prst="roundRect">
            <a:avLst/>
          </a:prstGeom>
          <a:gradFill flip="none" rotWithShape="1">
            <a:gsLst>
              <a:gs pos="0">
                <a:srgbClr val="CC0000">
                  <a:tint val="66000"/>
                  <a:satMod val="160000"/>
                </a:srgbClr>
              </a:gs>
              <a:gs pos="50000">
                <a:srgbClr val="CC0000">
                  <a:tint val="44500"/>
                  <a:satMod val="160000"/>
                </a:srgbClr>
              </a:gs>
              <a:gs pos="100000">
                <a:srgbClr val="CC0000">
                  <a:tint val="23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Exemplo 0.1. Esforço interno normal</a:t>
            </a:r>
            <a:endParaRPr lang="en-US" sz="40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95F4C0-E1BF-462A-95E1-BE246737E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433938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2. Determinação dos esforços internos</a:t>
            </a:r>
            <a:endParaRPr lang="en-US" sz="2200" dirty="0"/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A334FF38-8253-44AD-96FF-5C8CFEAEA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" r="208" b="1"/>
          <a:stretch/>
        </p:blipFill>
        <p:spPr>
          <a:xfrm>
            <a:off x="278965" y="5900802"/>
            <a:ext cx="810273" cy="810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C92FAB1-7EED-42A4-A7BC-299108FC5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172" y="5900802"/>
            <a:ext cx="1052863" cy="78314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0A406DC-28EF-4784-9BFF-4AB02AF0D484}"/>
              </a:ext>
            </a:extLst>
          </p:cNvPr>
          <p:cNvSpPr txBox="1"/>
          <p:nvPr/>
        </p:nvSpPr>
        <p:spPr>
          <a:xfrm>
            <a:off x="1233997" y="6089350"/>
            <a:ext cx="922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LOM3081 – Introdução à Mecânica dos Sólidos – Prof. Dr. João Paulo Pascon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F0B11D3E-8F77-4828-8582-8BF4CBB74355}"/>
              </a:ext>
            </a:extLst>
          </p:cNvPr>
          <p:cNvCxnSpPr/>
          <p:nvPr/>
        </p:nvCxnSpPr>
        <p:spPr>
          <a:xfrm>
            <a:off x="1669001" y="5951218"/>
            <a:ext cx="8487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>
            <a:extLst>
              <a:ext uri="{FF2B5EF4-FFF2-40B4-BE49-F238E27FC236}">
                <a16:creationId xmlns:a16="http://schemas.microsoft.com/office/drawing/2014/main" id="{C18875B3-34F0-A561-38DC-E41DCF62B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238" y="2309006"/>
            <a:ext cx="4426999" cy="1782393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1F07614-6B22-5AED-4747-4998051690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1995" y="2309006"/>
            <a:ext cx="3898177" cy="915904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2A7C8B5-9CE6-BC3D-CF8E-FB6DE6C753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1673" y="4562657"/>
            <a:ext cx="6052127" cy="94530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1C500BAC-DBD9-3A88-9BDD-143AF94C6E5D}"/>
                  </a:ext>
                </a:extLst>
              </p:cNvPr>
              <p:cNvSpPr txBox="1"/>
              <p:nvPr/>
            </p:nvSpPr>
            <p:spPr>
              <a:xfrm>
                <a:off x="6658701" y="3691611"/>
                <a:ext cx="4201471" cy="6707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solidFill>
                                    <a:schemeClr val="tx1"/>
                                  </a:solidFill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pt-BR" i="1">
                                  <a:solidFill>
                                    <a:schemeClr val="tx1"/>
                                  </a:solidFill>
                                </a:rPr>
                                <m:t>𝑥</m:t>
                              </m:r>
                            </m:sub>
                          </m:sSub>
                        </m:e>
                      </m:nary>
                      <m:r>
                        <a:rPr lang="pt-BR" i="1">
                          <a:solidFill>
                            <a:schemeClr val="tx1"/>
                          </a:solidFill>
                        </a:rPr>
                        <m:t>=−60+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</a:rPr>
                          </m:ctrlPr>
                        </m:sSubPr>
                        <m:e>
                          <m:r>
                            <a:rPr lang="pt-BR" i="1">
                              <a:solidFill>
                                <a:schemeClr val="tx1"/>
                              </a:solidFill>
                            </a:rPr>
                            <m:t>𝑁</m:t>
                          </m:r>
                        </m:e>
                        <m:sub>
                          <m:r>
                            <a:rPr lang="pt-BR" i="1">
                              <a:solidFill>
                                <a:schemeClr val="tx1"/>
                              </a:solidFill>
                            </a:rPr>
                            <m:t>𝐴𝐵</m:t>
                          </m:r>
                        </m:sub>
                      </m:sSub>
                      <m:r>
                        <a:rPr lang="pt-BR" i="1">
                          <a:solidFill>
                            <a:schemeClr val="tx1"/>
                          </a:solidFill>
                        </a:rPr>
                        <m:t>=0→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</a:rPr>
                          </m:ctrlPr>
                        </m:sSubPr>
                        <m:e>
                          <m:r>
                            <a:rPr lang="pt-BR" i="1">
                              <a:solidFill>
                                <a:schemeClr val="tx1"/>
                              </a:solidFill>
                            </a:rPr>
                            <m:t>𝑁</m:t>
                          </m:r>
                        </m:e>
                        <m:sub>
                          <m:r>
                            <a:rPr lang="pt-BR" i="1">
                              <a:solidFill>
                                <a:schemeClr val="tx1"/>
                              </a:solidFill>
                            </a:rPr>
                            <m:t>𝐴𝐵</m:t>
                          </m:r>
                        </m:sub>
                      </m:sSub>
                      <m:r>
                        <a:rPr lang="pt-BR" i="1">
                          <a:solidFill>
                            <a:schemeClr val="tx1"/>
                          </a:solidFill>
                        </a:rPr>
                        <m:t>=+60 </m:t>
                      </m:r>
                      <m:r>
                        <a:rPr lang="pt-BR" i="1">
                          <a:solidFill>
                            <a:schemeClr val="tx1"/>
                          </a:solidFill>
                        </a:rPr>
                        <m:t>𝑘𝑁</m:t>
                      </m:r>
                    </m:oMath>
                  </m:oMathPara>
                </a14:m>
                <a:endParaRPr lang="pt-BR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1C500BAC-DBD9-3A88-9BDD-143AF94C6E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8701" y="3691611"/>
                <a:ext cx="4201471" cy="6707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473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7189AA-1CAD-46F9-F42D-2299D7209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A69E56-D500-FF24-3CB9-ACEC872EF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  <a:prstGeom prst="roundRect">
            <a:avLst/>
          </a:prstGeom>
          <a:gradFill flip="none" rotWithShape="1">
            <a:gsLst>
              <a:gs pos="0">
                <a:srgbClr val="CC0000">
                  <a:tint val="66000"/>
                  <a:satMod val="160000"/>
                </a:srgbClr>
              </a:gs>
              <a:gs pos="50000">
                <a:srgbClr val="CC0000">
                  <a:tint val="44500"/>
                  <a:satMod val="160000"/>
                </a:srgbClr>
              </a:gs>
              <a:gs pos="100000">
                <a:srgbClr val="CC0000">
                  <a:tint val="23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Exemplo 0.1. Esforço interno normal</a:t>
            </a:r>
            <a:endParaRPr lang="en-US" sz="40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323DFF3-3B93-81C4-0BD1-8E00E66BB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433938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2. Determinação dos esforços internos</a:t>
            </a:r>
            <a:endParaRPr lang="en-US" sz="2200" dirty="0"/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E4BDF42E-3B02-BBC4-FB1B-575B90E1E5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" r="208" b="1"/>
          <a:stretch/>
        </p:blipFill>
        <p:spPr>
          <a:xfrm>
            <a:off x="278965" y="5900802"/>
            <a:ext cx="810273" cy="810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9906AD76-8555-0EED-6539-F6457C414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172" y="5900802"/>
            <a:ext cx="1052863" cy="78314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3023B5FD-82D9-FD9E-5208-E916F829332C}"/>
              </a:ext>
            </a:extLst>
          </p:cNvPr>
          <p:cNvSpPr txBox="1"/>
          <p:nvPr/>
        </p:nvSpPr>
        <p:spPr>
          <a:xfrm>
            <a:off x="1233997" y="6089350"/>
            <a:ext cx="922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LOM3081 – Introdução à Mecânica dos Sólidos – Prof. Dr. João Paulo Pascon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65D176DA-5263-49F7-3B21-EB952D45D771}"/>
              </a:ext>
            </a:extLst>
          </p:cNvPr>
          <p:cNvCxnSpPr/>
          <p:nvPr/>
        </p:nvCxnSpPr>
        <p:spPr>
          <a:xfrm>
            <a:off x="1669001" y="5951218"/>
            <a:ext cx="8487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>
            <a:extLst>
              <a:ext uri="{FF2B5EF4-FFF2-40B4-BE49-F238E27FC236}">
                <a16:creationId xmlns:a16="http://schemas.microsoft.com/office/drawing/2014/main" id="{B3EE5E45-5747-E32C-DD07-E4400DBA6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238" y="2309006"/>
            <a:ext cx="4426999" cy="1782393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6EE11CA-55A1-3B5F-59E7-41782F64AD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301" y="4548682"/>
            <a:ext cx="6574499" cy="107218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6DD907B-5B8D-BD97-539B-E562B2955D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1995" y="1739572"/>
            <a:ext cx="3898177" cy="915904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3CC756E1-6FFC-FFB0-658B-ACB41584AEA1}"/>
                  </a:ext>
                </a:extLst>
              </p:cNvPr>
              <p:cNvSpPr txBox="1"/>
              <p:nvPr/>
            </p:nvSpPr>
            <p:spPr>
              <a:xfrm>
                <a:off x="6528276" y="3447171"/>
                <a:ext cx="4858327" cy="7630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pt-B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pt-B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pt-B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nary>
                      <m:r>
                        <a:rPr lang="pt-BR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=−60+75+</m:t>
                      </m:r>
                      <m:sSub>
                        <m:sSubPr>
                          <m:ctrlPr>
                            <a:rPr lang="pt-B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pt-B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𝐵𝐶</m:t>
                          </m:r>
                        </m:sub>
                      </m:sSub>
                      <m:r>
                        <a:rPr lang="pt-BR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=0→</m:t>
                      </m:r>
                      <m:sSub>
                        <m:sSubPr>
                          <m:ctrlPr>
                            <a:rPr lang="pt-B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pt-B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𝐵𝐶</m:t>
                          </m:r>
                        </m:sub>
                      </m:sSub>
                      <m:r>
                        <a:rPr lang="pt-BR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=−15 </m:t>
                      </m:r>
                      <m:r>
                        <a:rPr lang="pt-B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𝑘𝑁</m:t>
                      </m:r>
                    </m:oMath>
                  </m:oMathPara>
                </a14:m>
                <a:endParaRPr lang="pt-BR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3CC756E1-6FFC-FFB0-658B-ACB41584AE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8276" y="3447171"/>
                <a:ext cx="4858327" cy="76309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861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7919E8-B734-174D-3F82-5D4DC82D2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61807D-E46E-C282-1203-39D24A3E9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  <a:prstGeom prst="roundRect">
            <a:avLst/>
          </a:prstGeom>
          <a:gradFill flip="none" rotWithShape="1">
            <a:gsLst>
              <a:gs pos="0">
                <a:srgbClr val="CC0000">
                  <a:tint val="66000"/>
                  <a:satMod val="160000"/>
                </a:srgbClr>
              </a:gs>
              <a:gs pos="50000">
                <a:srgbClr val="CC0000">
                  <a:tint val="44500"/>
                  <a:satMod val="160000"/>
                </a:srgbClr>
              </a:gs>
              <a:gs pos="100000">
                <a:srgbClr val="CC0000">
                  <a:tint val="23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Exemplo 0.1. Esforço interno normal</a:t>
            </a:r>
            <a:endParaRPr lang="en-US" sz="40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EF6DB87-8C50-ABD4-ED56-43D636063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433938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2. Determinação dos esforços internos</a:t>
            </a:r>
            <a:endParaRPr lang="en-US" sz="2200" dirty="0"/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CD37044F-C51D-62D3-3C75-886BFA3F34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" r="208" b="1"/>
          <a:stretch/>
        </p:blipFill>
        <p:spPr>
          <a:xfrm>
            <a:off x="278965" y="5900802"/>
            <a:ext cx="810273" cy="810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72AE6B3B-D999-9296-850E-9E8602EE2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172" y="5900802"/>
            <a:ext cx="1052863" cy="78314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5AB2F94B-C7CE-B515-F1F1-5261F397C6A2}"/>
              </a:ext>
            </a:extLst>
          </p:cNvPr>
          <p:cNvSpPr txBox="1"/>
          <p:nvPr/>
        </p:nvSpPr>
        <p:spPr>
          <a:xfrm>
            <a:off x="1233997" y="6089350"/>
            <a:ext cx="922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LOM3081 – Introdução à Mecânica dos Sólidos – Prof. Dr. João Paulo Pascon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5A210120-6C5D-1F42-DF9A-40FC8EE422D8}"/>
              </a:ext>
            </a:extLst>
          </p:cNvPr>
          <p:cNvCxnSpPr/>
          <p:nvPr/>
        </p:nvCxnSpPr>
        <p:spPr>
          <a:xfrm>
            <a:off x="1669001" y="5951218"/>
            <a:ext cx="8487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>
            <a:extLst>
              <a:ext uri="{FF2B5EF4-FFF2-40B4-BE49-F238E27FC236}">
                <a16:creationId xmlns:a16="http://schemas.microsoft.com/office/drawing/2014/main" id="{939EEEAD-6809-965E-66C2-2F4A65C5F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238" y="2309006"/>
            <a:ext cx="4426999" cy="1782393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E19ED9C-BA91-D29F-A004-D24FEA932B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1995" y="2309006"/>
            <a:ext cx="3898177" cy="915904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274FEE6-135A-3A65-4BCF-A31E5E8AF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5337" y="4720536"/>
            <a:ext cx="6223517" cy="946066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2096706E-3374-1CA7-AADB-8E432385896D}"/>
                  </a:ext>
                </a:extLst>
              </p:cNvPr>
              <p:cNvSpPr txBox="1"/>
              <p:nvPr/>
            </p:nvSpPr>
            <p:spPr>
              <a:xfrm>
                <a:off x="5912527" y="3724135"/>
                <a:ext cx="5366327" cy="7630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pt-B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pt-B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pt-B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nary>
                      <m:r>
                        <a:rPr lang="pt-BR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=−60+75−45+</m:t>
                      </m:r>
                      <m:sSub>
                        <m:sSubPr>
                          <m:ctrlPr>
                            <a:rPr lang="pt-B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pt-B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𝐶𝐷</m:t>
                          </m:r>
                        </m:sub>
                      </m:sSub>
                      <m:r>
                        <a:rPr lang="pt-BR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=0→</m:t>
                      </m:r>
                      <m:sSub>
                        <m:sSubPr>
                          <m:ctrlPr>
                            <a:rPr lang="pt-B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pt-B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𝐶𝐷</m:t>
                          </m:r>
                        </m:sub>
                      </m:sSub>
                      <m:r>
                        <a:rPr lang="pt-BR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=+30 </m:t>
                      </m:r>
                      <m:r>
                        <a:rPr lang="pt-B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𝑘𝑁</m:t>
                      </m:r>
                    </m:oMath>
                  </m:oMathPara>
                </a14:m>
                <a:endParaRPr lang="pt-BR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2096706E-3374-1CA7-AADB-8E43238589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2527" y="3724135"/>
                <a:ext cx="5366327" cy="76309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913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B1B89D-B7B9-591A-F693-448CCE540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33D279-9F96-D231-98D6-17F21E8D7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Orientações iniciais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EB97FAB-2E9F-A07D-3019-B74F2645D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837"/>
            <a:ext cx="10515600" cy="4215096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pt-BR" sz="2400" dirty="0"/>
              <a:t>Plano de Ensino: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200" dirty="0"/>
              <a:t> Uma aula semanal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200" dirty="0"/>
              <a:t> 16 aulas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200" dirty="0"/>
              <a:t> Sexta-feira das 10 às 12h (EM-15, Campus 2)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200" dirty="0"/>
              <a:t> Aula expositiva dialogada</a:t>
            </a:r>
            <a:endParaRPr lang="en-US" sz="2200" dirty="0"/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7C180D14-1490-9E2F-14B6-A404A5638B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" r="208" b="1"/>
          <a:stretch/>
        </p:blipFill>
        <p:spPr>
          <a:xfrm>
            <a:off x="278965" y="5900802"/>
            <a:ext cx="810273" cy="810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62FD1414-B7A1-96B2-0A2B-072CB530B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172" y="5900802"/>
            <a:ext cx="1052863" cy="78314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21AA880D-30A8-1F8E-74C8-6519F4E8EA01}"/>
              </a:ext>
            </a:extLst>
          </p:cNvPr>
          <p:cNvSpPr txBox="1"/>
          <p:nvPr/>
        </p:nvSpPr>
        <p:spPr>
          <a:xfrm>
            <a:off x="1233997" y="6089350"/>
            <a:ext cx="922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LOM3081 – Introdução à Mecânica dos Sólidos – Prof. Dr. João Paulo Pascon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026F6C55-3F88-4B3B-DF14-EC8F203214FF}"/>
              </a:ext>
            </a:extLst>
          </p:cNvPr>
          <p:cNvCxnSpPr/>
          <p:nvPr/>
        </p:nvCxnSpPr>
        <p:spPr>
          <a:xfrm>
            <a:off x="1669001" y="5951218"/>
            <a:ext cx="8487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96616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7919E8-B734-174D-3F82-5D4DC82D2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61807D-E46E-C282-1203-39D24A3E9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  <a:prstGeom prst="roundRect">
            <a:avLst/>
          </a:prstGeom>
          <a:gradFill flip="none" rotWithShape="1">
            <a:gsLst>
              <a:gs pos="0">
                <a:srgbClr val="CC0000">
                  <a:tint val="66000"/>
                  <a:satMod val="160000"/>
                </a:srgbClr>
              </a:gs>
              <a:gs pos="50000">
                <a:srgbClr val="CC0000">
                  <a:tint val="44500"/>
                  <a:satMod val="160000"/>
                </a:srgbClr>
              </a:gs>
              <a:gs pos="100000">
                <a:srgbClr val="CC0000">
                  <a:tint val="23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Exemplo 0.1. Esforço interno normal</a:t>
            </a:r>
            <a:endParaRPr lang="en-US" sz="40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EF6DB87-8C50-ABD4-ED56-43D636063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433938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2. Determinação dos esforços internos</a:t>
            </a:r>
            <a:endParaRPr lang="en-US" sz="2200" dirty="0"/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CD37044F-C51D-62D3-3C75-886BFA3F34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" r="208" b="1"/>
          <a:stretch/>
        </p:blipFill>
        <p:spPr>
          <a:xfrm>
            <a:off x="278965" y="5900802"/>
            <a:ext cx="810273" cy="810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72AE6B3B-D999-9296-850E-9E8602EE2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172" y="5900802"/>
            <a:ext cx="1052863" cy="78314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5AB2F94B-C7CE-B515-F1F1-5261F397C6A2}"/>
              </a:ext>
            </a:extLst>
          </p:cNvPr>
          <p:cNvSpPr txBox="1"/>
          <p:nvPr/>
        </p:nvSpPr>
        <p:spPr>
          <a:xfrm>
            <a:off x="1233997" y="6089350"/>
            <a:ext cx="922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LOM3081 – Introdução à Mecânica dos Sólidos – Prof. Dr. João Paulo Pascon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5A210120-6C5D-1F42-DF9A-40FC8EE422D8}"/>
              </a:ext>
            </a:extLst>
          </p:cNvPr>
          <p:cNvCxnSpPr/>
          <p:nvPr/>
        </p:nvCxnSpPr>
        <p:spPr>
          <a:xfrm>
            <a:off x="1669001" y="5951218"/>
            <a:ext cx="8487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4BE14809-0BAE-E59E-C788-9EAA9F4E9B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63099"/>
            <a:ext cx="4947003" cy="3446788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37B2CF03-EF2F-6A18-9AB6-322BC4FEA568}"/>
                  </a:ext>
                </a:extLst>
              </p:cNvPr>
              <p:cNvSpPr txBox="1"/>
              <p:nvPr/>
            </p:nvSpPr>
            <p:spPr>
              <a:xfrm>
                <a:off x="6087935" y="2623127"/>
                <a:ext cx="5265865" cy="6707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undOvr"/>
                          <m:subHide m:val="on"/>
                          <m:supHide m:val="on"/>
                          <m:ctrlPr>
                            <a:rPr lang="en-US" i="1"/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i="1"/>
                              </m:ctrlPr>
                            </m:sSubPr>
                            <m:e>
                              <m:r>
                                <a:rPr lang="pt-BR" i="1"/>
                                <m:t>𝐹</m:t>
                              </m:r>
                            </m:e>
                            <m:sub>
                              <m:r>
                                <a:rPr lang="pt-BR" i="1"/>
                                <m:t>𝑥</m:t>
                              </m:r>
                            </m:sub>
                          </m:sSub>
                        </m:e>
                      </m:nary>
                      <m:r>
                        <a:rPr lang="pt-BR" i="1"/>
                        <m:t>=−</m:t>
                      </m:r>
                      <m:sSub>
                        <m:sSubPr>
                          <m:ctrlPr>
                            <a:rPr lang="en-US" i="1"/>
                          </m:ctrlPr>
                        </m:sSubPr>
                        <m:e>
                          <m:r>
                            <a:rPr lang="pt-BR" i="1"/>
                            <m:t>𝑁</m:t>
                          </m:r>
                        </m:e>
                        <m:sub>
                          <m:r>
                            <a:rPr lang="pt-BR" i="1"/>
                            <m:t>𝐴𝐵</m:t>
                          </m:r>
                        </m:sub>
                      </m:sSub>
                      <m:r>
                        <a:rPr lang="pt-BR" i="1"/>
                        <m:t>+75−45+30=0→</m:t>
                      </m:r>
                      <m:sSub>
                        <m:sSubPr>
                          <m:ctrlPr>
                            <a:rPr lang="en-US" i="1"/>
                          </m:ctrlPr>
                        </m:sSubPr>
                        <m:e>
                          <m:r>
                            <a:rPr lang="pt-BR" i="1"/>
                            <m:t>𝑁</m:t>
                          </m:r>
                        </m:e>
                        <m:sub>
                          <m:r>
                            <a:rPr lang="pt-BR" i="1"/>
                            <m:t>𝐴𝐵</m:t>
                          </m:r>
                        </m:sub>
                      </m:sSub>
                      <m:r>
                        <a:rPr lang="pt-BR" i="1"/>
                        <m:t>=+60 </m:t>
                      </m:r>
                      <m:r>
                        <a:rPr lang="pt-BR" i="1"/>
                        <m:t>𝑘𝑁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37B2CF03-EF2F-6A18-9AB6-322BC4FEA5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7935" y="2623127"/>
                <a:ext cx="5265865" cy="6707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1288F0BA-331A-60C9-601C-47BB842637C6}"/>
                  </a:ext>
                </a:extLst>
              </p:cNvPr>
              <p:cNvSpPr txBox="1"/>
              <p:nvPr/>
            </p:nvSpPr>
            <p:spPr>
              <a:xfrm>
                <a:off x="6087935" y="3548054"/>
                <a:ext cx="4726615" cy="6707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undOvr"/>
                          <m:subHide m:val="on"/>
                          <m:supHide m:val="on"/>
                          <m:ctrlPr>
                            <a:rPr lang="en-US" i="1"/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i="1"/>
                              </m:ctrlPr>
                            </m:sSubPr>
                            <m:e>
                              <m:r>
                                <a:rPr lang="pt-BR" i="1"/>
                                <m:t>𝐹</m:t>
                              </m:r>
                            </m:e>
                            <m:sub>
                              <m:r>
                                <a:rPr lang="pt-BR" i="1"/>
                                <m:t>𝑥</m:t>
                              </m:r>
                            </m:sub>
                          </m:sSub>
                        </m:e>
                      </m:nary>
                      <m:r>
                        <a:rPr lang="pt-BR" i="1"/>
                        <m:t>=−</m:t>
                      </m:r>
                      <m:sSub>
                        <m:sSubPr>
                          <m:ctrlPr>
                            <a:rPr lang="en-US" i="1"/>
                          </m:ctrlPr>
                        </m:sSubPr>
                        <m:e>
                          <m:r>
                            <a:rPr lang="pt-BR" i="1"/>
                            <m:t>𝑁</m:t>
                          </m:r>
                        </m:e>
                        <m:sub>
                          <m:r>
                            <a:rPr lang="pt-BR" i="1"/>
                            <m:t>𝐵𝐶</m:t>
                          </m:r>
                        </m:sub>
                      </m:sSub>
                      <m:r>
                        <a:rPr lang="pt-BR" i="1"/>
                        <m:t>−45+30=0→</m:t>
                      </m:r>
                      <m:sSub>
                        <m:sSubPr>
                          <m:ctrlPr>
                            <a:rPr lang="en-US" i="1"/>
                          </m:ctrlPr>
                        </m:sSubPr>
                        <m:e>
                          <m:r>
                            <a:rPr lang="pt-BR" i="1"/>
                            <m:t>𝑁</m:t>
                          </m:r>
                        </m:e>
                        <m:sub>
                          <m:r>
                            <a:rPr lang="pt-BR" i="1"/>
                            <m:t>𝐵𝐶</m:t>
                          </m:r>
                        </m:sub>
                      </m:sSub>
                      <m:r>
                        <a:rPr lang="pt-BR" i="1"/>
                        <m:t>=−15 </m:t>
                      </m:r>
                      <m:r>
                        <a:rPr lang="pt-BR" i="1"/>
                        <m:t>𝑘𝑁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1288F0BA-331A-60C9-601C-47BB842637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7935" y="3548054"/>
                <a:ext cx="4726615" cy="67076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827379E1-44F0-1D9B-C55D-040DAC3963F2}"/>
                  </a:ext>
                </a:extLst>
              </p:cNvPr>
              <p:cNvSpPr txBox="1"/>
              <p:nvPr/>
            </p:nvSpPr>
            <p:spPr>
              <a:xfrm>
                <a:off x="6087935" y="4472981"/>
                <a:ext cx="4202369" cy="6707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undOvr"/>
                          <m:subHide m:val="on"/>
                          <m:supHide m:val="on"/>
                          <m:ctrlPr>
                            <a:rPr lang="en-US" i="1"/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i="1"/>
                              </m:ctrlPr>
                            </m:sSubPr>
                            <m:e>
                              <m:r>
                                <a:rPr lang="pt-BR" i="1"/>
                                <m:t>𝐹</m:t>
                              </m:r>
                            </m:e>
                            <m:sub>
                              <m:r>
                                <a:rPr lang="pt-BR" i="1"/>
                                <m:t>𝑥</m:t>
                              </m:r>
                            </m:sub>
                          </m:sSub>
                        </m:e>
                      </m:nary>
                      <m:r>
                        <a:rPr lang="pt-BR" i="1"/>
                        <m:t>=−</m:t>
                      </m:r>
                      <m:sSub>
                        <m:sSubPr>
                          <m:ctrlPr>
                            <a:rPr lang="en-US" i="1"/>
                          </m:ctrlPr>
                        </m:sSubPr>
                        <m:e>
                          <m:r>
                            <a:rPr lang="pt-BR" i="1"/>
                            <m:t>𝑁</m:t>
                          </m:r>
                        </m:e>
                        <m:sub>
                          <m:r>
                            <a:rPr lang="pt-BR" i="1"/>
                            <m:t>𝐶𝐷</m:t>
                          </m:r>
                        </m:sub>
                      </m:sSub>
                      <m:r>
                        <a:rPr lang="pt-BR" i="1"/>
                        <m:t>+30=0→</m:t>
                      </m:r>
                      <m:sSub>
                        <m:sSubPr>
                          <m:ctrlPr>
                            <a:rPr lang="en-US" i="1"/>
                          </m:ctrlPr>
                        </m:sSubPr>
                        <m:e>
                          <m:r>
                            <a:rPr lang="pt-BR" i="1"/>
                            <m:t>𝑁</m:t>
                          </m:r>
                        </m:e>
                        <m:sub>
                          <m:r>
                            <a:rPr lang="pt-BR" i="1"/>
                            <m:t>𝐶𝐷</m:t>
                          </m:r>
                        </m:sub>
                      </m:sSub>
                      <m:r>
                        <a:rPr lang="pt-BR" i="1"/>
                        <m:t>=+30 </m:t>
                      </m:r>
                      <m:r>
                        <a:rPr lang="pt-BR" i="1"/>
                        <m:t>𝑘𝑁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827379E1-44F0-1D9B-C55D-040DAC3963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7935" y="4472981"/>
                <a:ext cx="4202369" cy="6707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568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79D6B7-B4AD-454D-77D3-C6A2FA0D0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E822F1-91E6-1A42-8060-04DEF7AC3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  <a:prstGeom prst="roundRect">
            <a:avLst/>
          </a:prstGeom>
          <a:gradFill flip="none" rotWithShape="1">
            <a:gsLst>
              <a:gs pos="0">
                <a:srgbClr val="CC0000">
                  <a:tint val="66000"/>
                  <a:satMod val="160000"/>
                </a:srgbClr>
              </a:gs>
              <a:gs pos="50000">
                <a:srgbClr val="CC0000">
                  <a:tint val="44500"/>
                  <a:satMod val="160000"/>
                </a:srgbClr>
              </a:gs>
              <a:gs pos="100000">
                <a:srgbClr val="CC0000">
                  <a:tint val="23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Exemplo 0.1. Esforço interno normal</a:t>
            </a:r>
            <a:endParaRPr lang="en-US" sz="40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398B630-C69B-3C84-3F34-6B0B7F5D5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433938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Diagrama de esforço interno normal</a:t>
            </a:r>
            <a:endParaRPr lang="en-US" sz="2200" dirty="0"/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A43952C9-45DE-13C4-376C-82B797B979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" r="208" b="1"/>
          <a:stretch/>
        </p:blipFill>
        <p:spPr>
          <a:xfrm>
            <a:off x="278965" y="5900802"/>
            <a:ext cx="810273" cy="810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08E0E39-1ADF-1D5E-4179-958F4C54A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172" y="5900802"/>
            <a:ext cx="1052863" cy="78314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5D4903D8-358D-B733-7F72-13234E199CAC}"/>
              </a:ext>
            </a:extLst>
          </p:cNvPr>
          <p:cNvSpPr txBox="1"/>
          <p:nvPr/>
        </p:nvSpPr>
        <p:spPr>
          <a:xfrm>
            <a:off x="1233997" y="6089350"/>
            <a:ext cx="922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LOM3081 – Introdução à Mecânica dos Sólidos – Prof. Dr. João Paulo Pascon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D9AF3650-8F4F-9764-F677-2C41FBAC5887}"/>
              </a:ext>
            </a:extLst>
          </p:cNvPr>
          <p:cNvCxnSpPr/>
          <p:nvPr/>
        </p:nvCxnSpPr>
        <p:spPr>
          <a:xfrm>
            <a:off x="1669001" y="5951218"/>
            <a:ext cx="8487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>
            <a:extLst>
              <a:ext uri="{FF2B5EF4-FFF2-40B4-BE49-F238E27FC236}">
                <a16:creationId xmlns:a16="http://schemas.microsoft.com/office/drawing/2014/main" id="{C0177473-8343-F5FA-F9C1-ACA61CCA5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238" y="2309006"/>
            <a:ext cx="4426999" cy="1782393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031D1BB-DCEB-1273-7EEF-B49218DA59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464" y="2309006"/>
            <a:ext cx="4281708" cy="280525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39518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9B5F2-D344-450E-9973-D90F5917B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  <a:prstGeom prst="roundRect">
            <a:avLst/>
          </a:prstGeom>
          <a:gradFill flip="none" rotWithShape="1">
            <a:gsLst>
              <a:gs pos="0">
                <a:srgbClr val="CC0000">
                  <a:tint val="66000"/>
                  <a:satMod val="160000"/>
                </a:srgbClr>
              </a:gs>
              <a:gs pos="50000">
                <a:srgbClr val="CC0000">
                  <a:tint val="44500"/>
                  <a:satMod val="160000"/>
                </a:srgbClr>
              </a:gs>
              <a:gs pos="100000">
                <a:srgbClr val="CC0000">
                  <a:tint val="23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Exemplo 0.1. Esforço interno normal</a:t>
            </a:r>
            <a:endParaRPr lang="en-US" sz="40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95F4C0-E1BF-462A-95E1-BE246737E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837"/>
            <a:ext cx="10515600" cy="421509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* Seção transversal de barras</a:t>
            </a:r>
            <a:endParaRPr lang="en-US" sz="2200" dirty="0"/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A334FF38-8253-44AD-96FF-5C8CFEAEA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" r="208" b="1"/>
          <a:stretch/>
        </p:blipFill>
        <p:spPr>
          <a:xfrm>
            <a:off x="278965" y="5900802"/>
            <a:ext cx="810273" cy="810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C92FAB1-7EED-42A4-A7BC-299108FC5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172" y="5900802"/>
            <a:ext cx="1052863" cy="78314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0A406DC-28EF-4784-9BFF-4AB02AF0D484}"/>
              </a:ext>
            </a:extLst>
          </p:cNvPr>
          <p:cNvSpPr txBox="1"/>
          <p:nvPr/>
        </p:nvSpPr>
        <p:spPr>
          <a:xfrm>
            <a:off x="1233997" y="6089350"/>
            <a:ext cx="922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LOM3081 – Introdução à Mecânica dos Sólidos – Prof. Dr. João Paulo Pascon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F0B11D3E-8F77-4828-8582-8BF4CBB74355}"/>
              </a:ext>
            </a:extLst>
          </p:cNvPr>
          <p:cNvCxnSpPr/>
          <p:nvPr/>
        </p:nvCxnSpPr>
        <p:spPr>
          <a:xfrm>
            <a:off x="1669001" y="5951218"/>
            <a:ext cx="8487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 descr="Diagrama, Forma&#10;&#10;Descrição gerada automaticamente">
            <a:extLst>
              <a:ext uri="{FF2B5EF4-FFF2-40B4-BE49-F238E27FC236}">
                <a16:creationId xmlns:a16="http://schemas.microsoft.com/office/drawing/2014/main" id="{E2FCCF1E-B79E-4091-A382-F3DFFDD2C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7979" y="2546350"/>
            <a:ext cx="4296042" cy="256413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4518196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9B5F2-D344-450E-9973-D90F5917B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Tópicos</a:t>
            </a:r>
            <a:endParaRPr lang="en-US" sz="40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95F4C0-E1BF-462A-95E1-BE246737E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837"/>
            <a:ext cx="10515600" cy="4215096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pt-BR" sz="2400" dirty="0"/>
              <a:t>Diagrama de corpo livre</a:t>
            </a:r>
          </a:p>
          <a:p>
            <a:pPr>
              <a:lnSpc>
                <a:spcPct val="200000"/>
              </a:lnSpc>
            </a:pPr>
            <a:r>
              <a:rPr lang="pt-BR" sz="2400" dirty="0"/>
              <a:t>Reações de apoio (equilíbrio global)</a:t>
            </a:r>
          </a:p>
          <a:p>
            <a:pPr>
              <a:lnSpc>
                <a:spcPct val="200000"/>
              </a:lnSpc>
            </a:pPr>
            <a:r>
              <a:rPr lang="pt-BR" sz="2400" dirty="0"/>
              <a:t>Esforço interno normal (equilíbrio parcial)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pt-BR" sz="2200" dirty="0"/>
              <a:t> Convenção de sinal</a:t>
            </a:r>
            <a:endParaRPr lang="en-US" sz="2200" dirty="0"/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A334FF38-8253-44AD-96FF-5C8CFEAEA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" r="208" b="1"/>
          <a:stretch/>
        </p:blipFill>
        <p:spPr>
          <a:xfrm>
            <a:off x="278965" y="5900802"/>
            <a:ext cx="810273" cy="810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C92FAB1-7EED-42A4-A7BC-299108FC5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172" y="5900802"/>
            <a:ext cx="1052863" cy="78314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0A406DC-28EF-4784-9BFF-4AB02AF0D484}"/>
              </a:ext>
            </a:extLst>
          </p:cNvPr>
          <p:cNvSpPr txBox="1"/>
          <p:nvPr/>
        </p:nvSpPr>
        <p:spPr>
          <a:xfrm>
            <a:off x="1233997" y="6089350"/>
            <a:ext cx="922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LOM3081 – Introdução à Mecânica dos Sólidos – Prof. Dr. João Paulo Pascon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F0B11D3E-8F77-4828-8582-8BF4CBB74355}"/>
              </a:ext>
            </a:extLst>
          </p:cNvPr>
          <p:cNvCxnSpPr/>
          <p:nvPr/>
        </p:nvCxnSpPr>
        <p:spPr>
          <a:xfrm>
            <a:off x="1669001" y="5951218"/>
            <a:ext cx="8487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23168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9B5F2-D344-450E-9973-D90F5917B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Aula 01. Apresentação</a:t>
            </a:r>
            <a:endParaRPr lang="en-US" sz="40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95F4C0-E1BF-462A-95E1-BE246737E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837"/>
            <a:ext cx="10515600" cy="4215096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pt-BR" sz="2400" dirty="0"/>
              <a:t>Próxima aula:</a:t>
            </a:r>
          </a:p>
          <a:p>
            <a:pPr lvl="1">
              <a:lnSpc>
                <a:spcPct val="200000"/>
              </a:lnSpc>
            </a:pPr>
            <a:r>
              <a:rPr lang="pt-BR" sz="2200" dirty="0"/>
              <a:t>1.1. Tensão normal</a:t>
            </a:r>
          </a:p>
          <a:p>
            <a:pPr lvl="1">
              <a:lnSpc>
                <a:spcPct val="200000"/>
              </a:lnSpc>
            </a:pPr>
            <a:r>
              <a:rPr lang="pt-BR" sz="2200" dirty="0"/>
              <a:t>Esforço interno cortante</a:t>
            </a:r>
          </a:p>
          <a:p>
            <a:pPr lvl="1">
              <a:lnSpc>
                <a:spcPct val="200000"/>
              </a:lnSpc>
            </a:pPr>
            <a:r>
              <a:rPr lang="pt-BR" sz="2200" dirty="0"/>
              <a:t>1.2. Tensão cisalhante</a:t>
            </a:r>
            <a:endParaRPr lang="en-US" dirty="0"/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A334FF38-8253-44AD-96FF-5C8CFEAEA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" r="208" b="1"/>
          <a:stretch/>
        </p:blipFill>
        <p:spPr>
          <a:xfrm>
            <a:off x="278965" y="5900802"/>
            <a:ext cx="810273" cy="810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C92FAB1-7EED-42A4-A7BC-299108FC5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172" y="5900802"/>
            <a:ext cx="1052863" cy="78314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0A406DC-28EF-4784-9BFF-4AB02AF0D484}"/>
              </a:ext>
            </a:extLst>
          </p:cNvPr>
          <p:cNvSpPr txBox="1"/>
          <p:nvPr/>
        </p:nvSpPr>
        <p:spPr>
          <a:xfrm>
            <a:off x="1233997" y="6089350"/>
            <a:ext cx="922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LOM3081 – Introdução à Mecânica dos Sólidos – Prof. Dr. João Paulo Pascon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F0B11D3E-8F77-4828-8582-8BF4CBB74355}"/>
              </a:ext>
            </a:extLst>
          </p:cNvPr>
          <p:cNvCxnSpPr/>
          <p:nvPr/>
        </p:nvCxnSpPr>
        <p:spPr>
          <a:xfrm>
            <a:off x="1669001" y="5951218"/>
            <a:ext cx="8487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2932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CFC617-BCB8-CA3F-2FB5-6769B2166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30100E-E074-7462-7D2E-F3BCA0E64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Ementa</a:t>
            </a:r>
            <a:endParaRPr lang="en-US" sz="40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E6EE07C-2AED-83A6-060C-C9BA0865D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837"/>
            <a:ext cx="10515600" cy="421509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Objetivo: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200" dirty="0"/>
              <a:t> Fornecer conceitos relacionados ao </a:t>
            </a:r>
            <a:r>
              <a:rPr lang="pt-BR" sz="2200" b="1" dirty="0"/>
              <a:t>comportamento dos sólidos deformáveis</a:t>
            </a:r>
            <a:r>
              <a:rPr lang="pt-BR" sz="2200" dirty="0"/>
              <a:t>, capacitando ao </a:t>
            </a:r>
            <a:r>
              <a:rPr lang="pt-BR" sz="2200" b="1" dirty="0"/>
              <a:t>cálculo de tensões e deformações </a:t>
            </a:r>
            <a:r>
              <a:rPr lang="pt-BR" sz="2200" dirty="0"/>
              <a:t>em sistemas de barras axialmente carregadas, à análise dos estados planos de tensão e deformação, bem como prover o conhecimento e a aplicação das </a:t>
            </a:r>
            <a:r>
              <a:rPr lang="pt-BR" sz="2200" b="1" dirty="0"/>
              <a:t>propriedades elásticas dos materiais</a:t>
            </a:r>
            <a:r>
              <a:rPr lang="pt-BR" sz="2200" dirty="0"/>
              <a:t>.</a:t>
            </a:r>
            <a:endParaRPr lang="en-US" sz="2200" dirty="0"/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AE90BA70-BABD-0DA4-C5B7-B02DA04C55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" r="208" b="1"/>
          <a:stretch/>
        </p:blipFill>
        <p:spPr>
          <a:xfrm>
            <a:off x="278965" y="5900802"/>
            <a:ext cx="810273" cy="810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49BB3FE-569E-CC56-E624-B6C93B25A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172" y="5900802"/>
            <a:ext cx="1052863" cy="78314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DE8C8056-F8F8-21E6-9506-FA9A8497BB1F}"/>
              </a:ext>
            </a:extLst>
          </p:cNvPr>
          <p:cNvSpPr txBox="1"/>
          <p:nvPr/>
        </p:nvSpPr>
        <p:spPr>
          <a:xfrm>
            <a:off x="1233997" y="6089350"/>
            <a:ext cx="922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LOM3081 – Introdução à Mecânica dos Sólidos – Prof. Dr. João Paulo Pascon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5C7A8140-BB06-F5C8-3B79-D9D287D8F91E}"/>
              </a:ext>
            </a:extLst>
          </p:cNvPr>
          <p:cNvCxnSpPr/>
          <p:nvPr/>
        </p:nvCxnSpPr>
        <p:spPr>
          <a:xfrm>
            <a:off x="1669001" y="5951218"/>
            <a:ext cx="8487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5">
            <a:extLst>
              <a:ext uri="{FF2B5EF4-FFF2-40B4-BE49-F238E27FC236}">
                <a16:creationId xmlns:a16="http://schemas.microsoft.com/office/drawing/2014/main" id="{B76DA2E7-6ED7-B103-558B-2005634FAB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4336" y="4698562"/>
            <a:ext cx="1812027" cy="789624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425648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9B5F2-D344-450E-9973-D90F5917B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Ementa</a:t>
            </a:r>
            <a:endParaRPr lang="en-US" sz="40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95F4C0-E1BF-462A-95E1-BE246737E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837"/>
            <a:ext cx="10515600" cy="421509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 sz="2400" dirty="0"/>
              <a:t>LOM3081 - IMS</a:t>
            </a:r>
          </a:p>
          <a:p>
            <a:pPr lvl="1">
              <a:lnSpc>
                <a:spcPct val="100000"/>
              </a:lnSpc>
            </a:pPr>
            <a:r>
              <a:rPr lang="en-US" sz="2200" dirty="0"/>
              <a:t>1. </a:t>
            </a:r>
            <a:r>
              <a:rPr lang="en-US" sz="2200" dirty="0" err="1"/>
              <a:t>Conceito</a:t>
            </a:r>
            <a:r>
              <a:rPr lang="en-US" sz="2200" dirty="0"/>
              <a:t> de </a:t>
            </a:r>
            <a:r>
              <a:rPr lang="en-US" sz="2200" dirty="0" err="1"/>
              <a:t>tensão</a:t>
            </a:r>
            <a:endParaRPr lang="en-US" sz="2200" dirty="0"/>
          </a:p>
          <a:p>
            <a:pPr lvl="1">
              <a:lnSpc>
                <a:spcPct val="100000"/>
              </a:lnSpc>
            </a:pPr>
            <a:r>
              <a:rPr lang="en-US" sz="2200" dirty="0"/>
              <a:t>2. </a:t>
            </a:r>
            <a:r>
              <a:rPr lang="en-US" sz="2200" dirty="0" err="1"/>
              <a:t>Conceito</a:t>
            </a:r>
            <a:r>
              <a:rPr lang="en-US" sz="2200" dirty="0"/>
              <a:t> de </a:t>
            </a:r>
            <a:r>
              <a:rPr lang="en-US" sz="2200" dirty="0" err="1"/>
              <a:t>deformação</a:t>
            </a:r>
            <a:endParaRPr lang="en-US" sz="2200" dirty="0"/>
          </a:p>
          <a:p>
            <a:pPr lvl="1">
              <a:lnSpc>
                <a:spcPct val="100000"/>
              </a:lnSpc>
            </a:pPr>
            <a:r>
              <a:rPr lang="en-US" sz="2200" dirty="0"/>
              <a:t>3. </a:t>
            </a:r>
            <a:r>
              <a:rPr lang="en-US" sz="2200" dirty="0" err="1"/>
              <a:t>Elasticidade</a:t>
            </a:r>
            <a:r>
              <a:rPr lang="en-US" sz="2200" dirty="0"/>
              <a:t> linear</a:t>
            </a:r>
          </a:p>
          <a:p>
            <a:pPr lvl="1">
              <a:lnSpc>
                <a:spcPct val="100000"/>
              </a:lnSpc>
            </a:pPr>
            <a:r>
              <a:rPr lang="en-US" sz="2200" dirty="0"/>
              <a:t>4. Barras sob carga axial</a:t>
            </a:r>
          </a:p>
          <a:p>
            <a:pPr lvl="1">
              <a:lnSpc>
                <a:spcPct val="100000"/>
              </a:lnSpc>
            </a:pPr>
            <a:endParaRPr lang="en-US" sz="2200" dirty="0"/>
          </a:p>
          <a:p>
            <a:pPr lvl="1">
              <a:lnSpc>
                <a:spcPct val="100000"/>
              </a:lnSpc>
            </a:pPr>
            <a:r>
              <a:rPr lang="en-US" sz="2200" dirty="0"/>
              <a:t>5. Estado </a:t>
            </a:r>
            <a:r>
              <a:rPr lang="en-US" sz="2200" dirty="0" err="1"/>
              <a:t>plano</a:t>
            </a:r>
            <a:r>
              <a:rPr lang="en-US" sz="2200" dirty="0"/>
              <a:t> de </a:t>
            </a:r>
            <a:r>
              <a:rPr lang="en-US" sz="2200" dirty="0" err="1"/>
              <a:t>tensão</a:t>
            </a:r>
            <a:endParaRPr lang="en-US" sz="2200" dirty="0"/>
          </a:p>
          <a:p>
            <a:pPr lvl="1">
              <a:lnSpc>
                <a:spcPct val="100000"/>
              </a:lnSpc>
            </a:pPr>
            <a:r>
              <a:rPr lang="en-US" sz="2200" dirty="0"/>
              <a:t>6. Estado plano de </a:t>
            </a:r>
            <a:r>
              <a:rPr lang="en-US" sz="2200" dirty="0" err="1"/>
              <a:t>deformação</a:t>
            </a:r>
            <a:endParaRPr lang="en-US" sz="2200" dirty="0"/>
          </a:p>
          <a:p>
            <a:pPr lvl="1">
              <a:lnSpc>
                <a:spcPct val="100000"/>
              </a:lnSpc>
            </a:pPr>
            <a:r>
              <a:rPr lang="en-US" sz="2200" dirty="0"/>
              <a:t>7. Lei de Hooke Multiaxial</a:t>
            </a:r>
          </a:p>
          <a:p>
            <a:pPr lvl="1">
              <a:lnSpc>
                <a:spcPct val="100000"/>
              </a:lnSpc>
            </a:pPr>
            <a:r>
              <a:rPr lang="en-US" sz="2200" dirty="0"/>
              <a:t>8. Vaso de </a:t>
            </a:r>
            <a:r>
              <a:rPr lang="en-US" sz="2200" dirty="0" err="1"/>
              <a:t>pressão</a:t>
            </a:r>
            <a:r>
              <a:rPr lang="en-US" sz="2200" dirty="0"/>
              <a:t> de </a:t>
            </a:r>
            <a:r>
              <a:rPr lang="en-US" sz="2200" dirty="0" err="1"/>
              <a:t>parede</a:t>
            </a:r>
            <a:r>
              <a:rPr lang="en-US" sz="2200" dirty="0"/>
              <a:t> </a:t>
            </a:r>
            <a:r>
              <a:rPr lang="en-US" sz="2200" dirty="0" err="1"/>
              <a:t>fina</a:t>
            </a:r>
            <a:endParaRPr lang="en-US" sz="2200" dirty="0"/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A334FF38-8253-44AD-96FF-5C8CFEAEA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" r="208" b="1"/>
          <a:stretch/>
        </p:blipFill>
        <p:spPr>
          <a:xfrm>
            <a:off x="278965" y="5900802"/>
            <a:ext cx="810273" cy="810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C92FAB1-7EED-42A4-A7BC-299108FC5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172" y="5900802"/>
            <a:ext cx="1052863" cy="78314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0A406DC-28EF-4784-9BFF-4AB02AF0D484}"/>
              </a:ext>
            </a:extLst>
          </p:cNvPr>
          <p:cNvSpPr txBox="1"/>
          <p:nvPr/>
        </p:nvSpPr>
        <p:spPr>
          <a:xfrm>
            <a:off x="1233997" y="6089350"/>
            <a:ext cx="922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LOM3081 – Introdução à Mecânica dos Sólidos – Prof. Dr. João Paulo Pascon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F0B11D3E-8F77-4828-8582-8BF4CBB74355}"/>
              </a:ext>
            </a:extLst>
          </p:cNvPr>
          <p:cNvCxnSpPr/>
          <p:nvPr/>
        </p:nvCxnSpPr>
        <p:spPr>
          <a:xfrm>
            <a:off x="1669001" y="5951218"/>
            <a:ext cx="8487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ve Direita 3">
            <a:extLst>
              <a:ext uri="{FF2B5EF4-FFF2-40B4-BE49-F238E27FC236}">
                <a16:creationId xmlns:a16="http://schemas.microsoft.com/office/drawing/2014/main" id="{A5DF2001-F924-401A-A42A-9F623B232C22}"/>
              </a:ext>
            </a:extLst>
          </p:cNvPr>
          <p:cNvSpPr/>
          <p:nvPr/>
        </p:nvSpPr>
        <p:spPr>
          <a:xfrm>
            <a:off x="4714043" y="1926454"/>
            <a:ext cx="239697" cy="167788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77CBD85-CB17-4547-AFD9-DCE448A93842}"/>
              </a:ext>
            </a:extLst>
          </p:cNvPr>
          <p:cNvSpPr txBox="1"/>
          <p:nvPr/>
        </p:nvSpPr>
        <p:spPr>
          <a:xfrm>
            <a:off x="5220070" y="2580728"/>
            <a:ext cx="3364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P1 (10/05)</a:t>
            </a:r>
            <a:endParaRPr lang="en-US" b="1" dirty="0"/>
          </a:p>
        </p:txBody>
      </p:sp>
      <p:sp>
        <p:nvSpPr>
          <p:cNvPr id="10" name="Chave Direita 9">
            <a:extLst>
              <a:ext uri="{FF2B5EF4-FFF2-40B4-BE49-F238E27FC236}">
                <a16:creationId xmlns:a16="http://schemas.microsoft.com/office/drawing/2014/main" id="{40AD30A9-EEF0-4CD3-9E1C-BBA9AF6ADA17}"/>
              </a:ext>
            </a:extLst>
          </p:cNvPr>
          <p:cNvSpPr/>
          <p:nvPr/>
        </p:nvSpPr>
        <p:spPr>
          <a:xfrm>
            <a:off x="5589973" y="3907941"/>
            <a:ext cx="239697" cy="167788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CA1E6C7-B811-426A-A6D3-13B964C1032F}"/>
              </a:ext>
            </a:extLst>
          </p:cNvPr>
          <p:cNvSpPr txBox="1"/>
          <p:nvPr/>
        </p:nvSpPr>
        <p:spPr>
          <a:xfrm>
            <a:off x="6096000" y="4562215"/>
            <a:ext cx="3364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P2 (28/06)</a:t>
            </a:r>
            <a:endParaRPr lang="en-US" b="1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37849D8-158D-4CFD-921C-AAE03A1BF992}"/>
              </a:ext>
            </a:extLst>
          </p:cNvPr>
          <p:cNvSpPr txBox="1"/>
          <p:nvPr/>
        </p:nvSpPr>
        <p:spPr>
          <a:xfrm>
            <a:off x="8772797" y="3535306"/>
            <a:ext cx="1383256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REC (12/07)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Chave Direita 5">
            <a:extLst>
              <a:ext uri="{FF2B5EF4-FFF2-40B4-BE49-F238E27FC236}">
                <a16:creationId xmlns:a16="http://schemas.microsoft.com/office/drawing/2014/main" id="{D21B10B3-2DA0-4C03-93E1-00010771FFEE}"/>
              </a:ext>
            </a:extLst>
          </p:cNvPr>
          <p:cNvSpPr/>
          <p:nvPr/>
        </p:nvSpPr>
        <p:spPr>
          <a:xfrm>
            <a:off x="8198627" y="1926454"/>
            <a:ext cx="386080" cy="3659367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8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0" grpId="0" animBg="1"/>
      <p:bldP spid="15" grpId="0"/>
      <p:bldP spid="16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6BD468-C538-0846-B365-DBE1D80F3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DDEC3E-4FCB-57E1-26F5-0CBD0ADCF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Ementa</a:t>
            </a:r>
            <a:endParaRPr lang="en-US" sz="40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4FA6407-5C9B-7A61-9190-AE9DA4E9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837"/>
            <a:ext cx="10515600" cy="4215096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pt-BR" sz="2400" dirty="0"/>
              <a:t>Apresentação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000" dirty="0"/>
              <a:t> Propósito da Mecânica dos Sólidos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000" dirty="0"/>
              <a:t> Revisão de Estática (LOB1024)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000" dirty="0"/>
              <a:t> Esforços solicitantes</a:t>
            </a:r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ACA6BC04-9BA5-095B-F748-B01A3FF296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" r="208" b="1"/>
          <a:stretch/>
        </p:blipFill>
        <p:spPr>
          <a:xfrm>
            <a:off x="278965" y="5900802"/>
            <a:ext cx="810273" cy="810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DACE48CD-E83C-759B-6529-08B8C9963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172" y="5900802"/>
            <a:ext cx="1052863" cy="78314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F1D8F869-E9D6-83AB-AC75-2321486D9C98}"/>
              </a:ext>
            </a:extLst>
          </p:cNvPr>
          <p:cNvSpPr txBox="1"/>
          <p:nvPr/>
        </p:nvSpPr>
        <p:spPr>
          <a:xfrm>
            <a:off x="1233997" y="6089350"/>
            <a:ext cx="922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LOM3081 – Introdução à Mecânica dos Sólidos – Prof. Dr. João Paulo Pascon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B261E728-4C2E-5EB1-DA2F-B745B6BFA65E}"/>
              </a:ext>
            </a:extLst>
          </p:cNvPr>
          <p:cNvCxnSpPr/>
          <p:nvPr/>
        </p:nvCxnSpPr>
        <p:spPr>
          <a:xfrm>
            <a:off x="1669001" y="5951218"/>
            <a:ext cx="8487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470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DEE5AE-E0B2-38C7-943A-7F6194D29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985BD8-246D-A3F8-4E4A-5978CB9CA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Ementa</a:t>
            </a:r>
            <a:endParaRPr lang="en-US" sz="40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94135EE-E0E0-4C41-C3B6-22133E5C8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837"/>
            <a:ext cx="10515600" cy="4215096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pt-BR" sz="2400" dirty="0"/>
              <a:t>1. Conceito de tensão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000" dirty="0"/>
              <a:t> 1.1. Tensão normal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000" dirty="0"/>
              <a:t> 1.2. Tensão cisalhante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000" dirty="0"/>
              <a:t> 1.3. Tensão de esmagamento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000" dirty="0"/>
              <a:t> 1.4. Tensões admissíveis</a:t>
            </a:r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732C126B-E24C-7B95-7AAA-332ACA2548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" r="208" b="1"/>
          <a:stretch/>
        </p:blipFill>
        <p:spPr>
          <a:xfrm>
            <a:off x="278965" y="5900802"/>
            <a:ext cx="810273" cy="810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15894414-2EB4-9AD6-12DF-9CACACC6C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172" y="5900802"/>
            <a:ext cx="1052863" cy="78314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064E4AD6-29C8-83F1-7E9B-08E73155C8A7}"/>
              </a:ext>
            </a:extLst>
          </p:cNvPr>
          <p:cNvSpPr txBox="1"/>
          <p:nvPr/>
        </p:nvSpPr>
        <p:spPr>
          <a:xfrm>
            <a:off x="1233997" y="6089350"/>
            <a:ext cx="9223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LOM3081 – Introdução à Mecânica dos Sólidos – Prof. Dr. João Paulo Pascon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55DC0B7F-5B5D-8DBC-9265-FB2660C8F546}"/>
              </a:ext>
            </a:extLst>
          </p:cNvPr>
          <p:cNvCxnSpPr/>
          <p:nvPr/>
        </p:nvCxnSpPr>
        <p:spPr>
          <a:xfrm>
            <a:off x="1669001" y="5951218"/>
            <a:ext cx="8487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 descr="Diagrama&#10;&#10;Descrição gerada automaticamente">
            <a:extLst>
              <a:ext uri="{FF2B5EF4-FFF2-40B4-BE49-F238E27FC236}">
                <a16:creationId xmlns:a16="http://schemas.microsoft.com/office/drawing/2014/main" id="{ADF16897-66E7-2C5D-E60E-DE04AF2AC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3248" y="1844433"/>
            <a:ext cx="2688270" cy="2874381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45030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1104</TotalTime>
  <Words>2198</Words>
  <Application>Microsoft Office PowerPoint</Application>
  <PresentationFormat>Widescreen</PresentationFormat>
  <Paragraphs>313</Paragraphs>
  <Slides>54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54</vt:i4>
      </vt:variant>
    </vt:vector>
  </HeadingPairs>
  <TitlesOfParts>
    <vt:vector size="60" baseType="lpstr">
      <vt:lpstr>Arial</vt:lpstr>
      <vt:lpstr>Calibri</vt:lpstr>
      <vt:lpstr>Calibri Light</vt:lpstr>
      <vt:lpstr>Cambria Math</vt:lpstr>
      <vt:lpstr>Wingdings</vt:lpstr>
      <vt:lpstr>Tema do Office</vt:lpstr>
      <vt:lpstr>Introdução à Mecânica dos Sólidos (LOM3081)</vt:lpstr>
      <vt:lpstr>Prof. Dr. João Paulo Pascon</vt:lpstr>
      <vt:lpstr>Histórico acadêmico</vt:lpstr>
      <vt:lpstr>Aula 01. Apresentação</vt:lpstr>
      <vt:lpstr>Orientações iniciais</vt:lpstr>
      <vt:lpstr>Ementa</vt:lpstr>
      <vt:lpstr>Ementa</vt:lpstr>
      <vt:lpstr>Ementa</vt:lpstr>
      <vt:lpstr>Ementa</vt:lpstr>
      <vt:lpstr>Ementa</vt:lpstr>
      <vt:lpstr>Ementa</vt:lpstr>
      <vt:lpstr>Ementa</vt:lpstr>
      <vt:lpstr>Ementa</vt:lpstr>
      <vt:lpstr>Ementa</vt:lpstr>
      <vt:lpstr>Ementa</vt:lpstr>
      <vt:lpstr>Ementa</vt:lpstr>
      <vt:lpstr>Orientações iniciais</vt:lpstr>
      <vt:lpstr>Orientações iniciais</vt:lpstr>
      <vt:lpstr>Critério de Avaliação</vt:lpstr>
      <vt:lpstr>Material de apoio</vt:lpstr>
      <vt:lpstr>Aula 01. Apresentação</vt:lpstr>
      <vt:lpstr>Aula 01. Apresentação</vt:lpstr>
      <vt:lpstr>Aula 01. Apresentação</vt:lpstr>
      <vt:lpstr>Aula 01. Apresentação</vt:lpstr>
      <vt:lpstr>Aula 01. Apresentação</vt:lpstr>
      <vt:lpstr>Aula 01. Apresentação</vt:lpstr>
      <vt:lpstr>Aula 01. Apresentação</vt:lpstr>
      <vt:lpstr>Aula 01. Apresentação</vt:lpstr>
      <vt:lpstr>Aula 01. Apresentação</vt:lpstr>
      <vt:lpstr>Aula 01. Apresentação</vt:lpstr>
      <vt:lpstr>Aula 01. Apresentação</vt:lpstr>
      <vt:lpstr>Aula 01. Apresentação</vt:lpstr>
      <vt:lpstr>Aula 01. Apresentação</vt:lpstr>
      <vt:lpstr>Estática (LOB1024)</vt:lpstr>
      <vt:lpstr>Estática (LOB1024)</vt:lpstr>
      <vt:lpstr>Estática (LOB1024)</vt:lpstr>
      <vt:lpstr>Aula 01. Apresentação</vt:lpstr>
      <vt:lpstr>Exemplo 0.1. Esforço interno normal</vt:lpstr>
      <vt:lpstr>Exemplo 0.1. Esforço interno normal</vt:lpstr>
      <vt:lpstr>Exemplo 0.1. Esforço interno normal</vt:lpstr>
      <vt:lpstr>Exemplo 0.1. Esforço interno normal</vt:lpstr>
      <vt:lpstr>Exemplo 0.1. Esforço interno normal</vt:lpstr>
      <vt:lpstr>Exemplo 0.1. Esforço interno normal</vt:lpstr>
      <vt:lpstr>Exemplo 0.1. Esforço interno normal</vt:lpstr>
      <vt:lpstr>Exemplo 0.1. Esforço interno normal</vt:lpstr>
      <vt:lpstr>Esforços internos</vt:lpstr>
      <vt:lpstr>Exemplo 0.1. Esforço interno normal</vt:lpstr>
      <vt:lpstr>Exemplo 0.1. Esforço interno normal</vt:lpstr>
      <vt:lpstr>Exemplo 0.1. Esforço interno normal</vt:lpstr>
      <vt:lpstr>Exemplo 0.1. Esforço interno normal</vt:lpstr>
      <vt:lpstr>Exemplo 0.1. Esforço interno normal</vt:lpstr>
      <vt:lpstr>Exemplo 0.1. Esforço interno normal</vt:lpstr>
      <vt:lpstr>Tópicos</vt:lpstr>
      <vt:lpstr>Aula 01. Apresentação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Introdução à Mecânica dos Sólidos (LOM3081)</dc:title>
  <dc:creator>João Pascon</dc:creator>
  <cp:lastModifiedBy>João Paulo Pascon</cp:lastModifiedBy>
  <cp:revision>92</cp:revision>
  <dcterms:created xsi:type="dcterms:W3CDTF">2021-04-12T22:54:59Z</dcterms:created>
  <dcterms:modified xsi:type="dcterms:W3CDTF">2024-03-12T00:27:22Z</dcterms:modified>
</cp:coreProperties>
</file>