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8" r:id="rId3"/>
    <p:sldId id="278" r:id="rId4"/>
    <p:sldId id="280" r:id="rId5"/>
    <p:sldId id="283" r:id="rId6"/>
    <p:sldId id="284" r:id="rId7"/>
    <p:sldId id="285" r:id="rId8"/>
    <p:sldId id="286" r:id="rId9"/>
    <p:sldId id="281" r:id="rId10"/>
    <p:sldId id="287" r:id="rId11"/>
    <p:sldId id="297" r:id="rId12"/>
    <p:sldId id="290" r:id="rId13"/>
    <p:sldId id="295" r:id="rId14"/>
    <p:sldId id="288" r:id="rId15"/>
    <p:sldId id="289" r:id="rId16"/>
    <p:sldId id="292" r:id="rId17"/>
    <p:sldId id="294" r:id="rId18"/>
    <p:sldId id="322" r:id="rId19"/>
    <p:sldId id="323" r:id="rId20"/>
    <p:sldId id="293" r:id="rId21"/>
    <p:sldId id="291" r:id="rId22"/>
    <p:sldId id="257" r:id="rId23"/>
    <p:sldId id="306" r:id="rId24"/>
    <p:sldId id="307" r:id="rId25"/>
    <p:sldId id="308" r:id="rId26"/>
    <p:sldId id="309" r:id="rId27"/>
    <p:sldId id="310" r:id="rId28"/>
    <p:sldId id="311" r:id="rId29"/>
    <p:sldId id="312" r:id="rId30"/>
    <p:sldId id="313" r:id="rId31"/>
    <p:sldId id="314" r:id="rId32"/>
    <p:sldId id="315" r:id="rId33"/>
    <p:sldId id="298" r:id="rId34"/>
    <p:sldId id="316" r:id="rId35"/>
    <p:sldId id="317" r:id="rId36"/>
    <p:sldId id="299" r:id="rId37"/>
    <p:sldId id="320" r:id="rId38"/>
    <p:sldId id="321" r:id="rId39"/>
    <p:sldId id="300" r:id="rId40"/>
    <p:sldId id="303" r:id="rId41"/>
    <p:sldId id="301" r:id="rId42"/>
    <p:sldId id="304" r:id="rId43"/>
    <p:sldId id="305" r:id="rId44"/>
    <p:sldId id="318" r:id="rId45"/>
    <p:sldId id="276"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7F25"/>
    <a:srgbClr val="EAD9B0"/>
    <a:srgbClr val="775E1F"/>
    <a:srgbClr val="CAA036"/>
    <a:srgbClr val="F7EEC1"/>
    <a:srgbClr val="A85400"/>
    <a:srgbClr val="FFAD5B"/>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91" autoAdjust="0"/>
  </p:normalViewPr>
  <p:slideViewPr>
    <p:cSldViewPr>
      <p:cViewPr>
        <p:scale>
          <a:sx n="81" d="100"/>
          <a:sy n="81" d="100"/>
        </p:scale>
        <p:origin x="-1032"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52DBF-B8C6-4CBC-BE76-0C9F5CF1747B}" type="datetimeFigureOut">
              <a:rPr lang="pt-BR" smtClean="0"/>
              <a:t>13/04/2020</a:t>
            </a:fld>
            <a:endParaRPr lang="pt-B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35695-E6C9-49D3-9BE4-70E0C87E8D1D}" type="slidenum">
              <a:rPr lang="pt-BR" smtClean="0"/>
              <a:t>‹nº›</a:t>
            </a:fld>
            <a:endParaRPr lang="pt-BR"/>
          </a:p>
        </p:txBody>
      </p:sp>
    </p:spTree>
    <p:extLst>
      <p:ext uri="{BB962C8B-B14F-4D97-AF65-F5344CB8AC3E}">
        <p14:creationId xmlns:p14="http://schemas.microsoft.com/office/powerpoint/2010/main" val="1541291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Compostos recalcitrantes são moléculas orgânicas de difícil degradação.</a:t>
            </a:r>
          </a:p>
          <a:p>
            <a:r>
              <a:rPr lang="pt-BR" dirty="0"/>
              <a:t>Podem ser de origem natural (aquelas sintetizadas pelo metabolismo biológico)</a:t>
            </a:r>
          </a:p>
          <a:p>
            <a:r>
              <a:rPr lang="pt-BR" dirty="0"/>
              <a:t>Ou sintéticas, como aquelas produzidas </a:t>
            </a:r>
            <a:r>
              <a:rPr lang="en-US" altLang="pt-BR" dirty="0">
                <a:solidFill>
                  <a:srgbClr val="000000"/>
                </a:solidFill>
              </a:rPr>
              <a:t>por </a:t>
            </a:r>
            <a:r>
              <a:rPr lang="en-US" altLang="pt-BR" dirty="0" err="1">
                <a:solidFill>
                  <a:srgbClr val="000000"/>
                </a:solidFill>
              </a:rPr>
              <a:t>tecnologias</a:t>
            </a:r>
            <a:r>
              <a:rPr lang="en-US" altLang="pt-BR" dirty="0">
                <a:solidFill>
                  <a:srgbClr val="000000"/>
                </a:solidFill>
              </a:rPr>
              <a:t> </a:t>
            </a:r>
            <a:r>
              <a:rPr lang="en-US" altLang="pt-BR" dirty="0" err="1">
                <a:solidFill>
                  <a:srgbClr val="000000"/>
                </a:solidFill>
              </a:rPr>
              <a:t>industriais</a:t>
            </a:r>
            <a:r>
              <a:rPr lang="en-US" altLang="pt-BR" dirty="0">
                <a:solidFill>
                  <a:srgbClr val="000000"/>
                </a:solidFill>
              </a:rPr>
              <a:t> e </a:t>
            </a:r>
            <a:r>
              <a:rPr lang="en-US" altLang="pt-BR" dirty="0" err="1">
                <a:solidFill>
                  <a:srgbClr val="000000"/>
                </a:solidFill>
              </a:rPr>
              <a:t>estranhas</a:t>
            </a:r>
            <a:r>
              <a:rPr lang="en-US" altLang="pt-BR" dirty="0">
                <a:solidFill>
                  <a:srgbClr val="000000"/>
                </a:solidFill>
              </a:rPr>
              <a:t> </a:t>
            </a:r>
            <a:r>
              <a:rPr lang="en-US" altLang="pt-BR" dirty="0" err="1">
                <a:solidFill>
                  <a:srgbClr val="000000"/>
                </a:solidFill>
              </a:rPr>
              <a:t>ao</a:t>
            </a:r>
            <a:r>
              <a:rPr lang="en-US" altLang="pt-BR" dirty="0">
                <a:solidFill>
                  <a:srgbClr val="000000"/>
                </a:solidFill>
              </a:rPr>
              <a:t> </a:t>
            </a:r>
            <a:r>
              <a:rPr lang="en-US" altLang="pt-BR" dirty="0" err="1">
                <a:solidFill>
                  <a:srgbClr val="000000"/>
                </a:solidFill>
              </a:rPr>
              <a:t>ambiente</a:t>
            </a:r>
            <a:r>
              <a:rPr lang="en-US" altLang="pt-BR" dirty="0">
                <a:solidFill>
                  <a:srgbClr val="000000"/>
                </a:solidFill>
              </a:rPr>
              <a:t> natural,</a:t>
            </a:r>
          </a:p>
          <a:p>
            <a:r>
              <a:rPr lang="en-US" altLang="pt-BR" dirty="0">
                <a:solidFill>
                  <a:srgbClr val="000000"/>
                </a:solidFill>
              </a:rPr>
              <a:t>As </a:t>
            </a:r>
            <a:r>
              <a:rPr lang="en-US" altLang="pt-BR" dirty="0" err="1">
                <a:solidFill>
                  <a:srgbClr val="000000"/>
                </a:solidFill>
              </a:rPr>
              <a:t>quais</a:t>
            </a:r>
            <a:r>
              <a:rPr lang="en-US" altLang="pt-BR" dirty="0">
                <a:solidFill>
                  <a:srgbClr val="000000"/>
                </a:solidFill>
              </a:rPr>
              <a:t> </a:t>
            </a:r>
            <a:r>
              <a:rPr lang="en-US" altLang="pt-BR" dirty="0" err="1">
                <a:solidFill>
                  <a:srgbClr val="000000"/>
                </a:solidFill>
              </a:rPr>
              <a:t>são</a:t>
            </a:r>
            <a:r>
              <a:rPr lang="en-US" altLang="pt-BR" dirty="0">
                <a:solidFill>
                  <a:srgbClr val="000000"/>
                </a:solidFill>
              </a:rPr>
              <a:t> </a:t>
            </a:r>
            <a:r>
              <a:rPr lang="en-US" altLang="pt-BR" dirty="0" err="1">
                <a:solidFill>
                  <a:srgbClr val="000000"/>
                </a:solidFill>
              </a:rPr>
              <a:t>denominadas</a:t>
            </a:r>
            <a:r>
              <a:rPr lang="en-US" altLang="pt-BR" dirty="0">
                <a:solidFill>
                  <a:srgbClr val="000000"/>
                </a:solidFill>
              </a:rPr>
              <a:t> de </a:t>
            </a:r>
            <a:r>
              <a:rPr lang="en-US" altLang="pt-BR" b="1" dirty="0" err="1">
                <a:solidFill>
                  <a:srgbClr val="000000"/>
                </a:solidFill>
              </a:rPr>
              <a:t>xenobióticas</a:t>
            </a:r>
            <a:endParaRPr lang="en-US" altLang="pt-BR" b="1" dirty="0">
              <a:solidFill>
                <a:srgbClr val="000000"/>
              </a:solidFill>
            </a:endParaRPr>
          </a:p>
          <a:p>
            <a:r>
              <a:rPr lang="en-US" b="1" dirty="0" err="1">
                <a:solidFill>
                  <a:srgbClr val="000000"/>
                </a:solidFill>
              </a:rPr>
              <a:t>Xeno</a:t>
            </a:r>
            <a:r>
              <a:rPr lang="en-US" b="1" dirty="0">
                <a:solidFill>
                  <a:srgbClr val="000000"/>
                </a:solidFill>
              </a:rPr>
              <a:t> do </a:t>
            </a:r>
            <a:r>
              <a:rPr lang="en-US" b="1" dirty="0" err="1">
                <a:solidFill>
                  <a:srgbClr val="000000"/>
                </a:solidFill>
              </a:rPr>
              <a:t>grego</a:t>
            </a:r>
            <a:r>
              <a:rPr lang="en-US" b="1" dirty="0">
                <a:solidFill>
                  <a:srgbClr val="000000"/>
                </a:solidFill>
              </a:rPr>
              <a:t> </a:t>
            </a:r>
            <a:r>
              <a:rPr lang="en-US" b="1" dirty="0" err="1">
                <a:solidFill>
                  <a:srgbClr val="000000"/>
                </a:solidFill>
              </a:rPr>
              <a:t>significa</a:t>
            </a:r>
            <a:r>
              <a:rPr lang="en-US" b="1" dirty="0">
                <a:solidFill>
                  <a:srgbClr val="000000"/>
                </a:solidFill>
              </a:rPr>
              <a:t> “</a:t>
            </a:r>
            <a:r>
              <a:rPr lang="en-US" b="1" dirty="0" err="1">
                <a:solidFill>
                  <a:srgbClr val="000000"/>
                </a:solidFill>
              </a:rPr>
              <a:t>estrangeiro</a:t>
            </a:r>
            <a:r>
              <a:rPr lang="en-US" b="1" dirty="0">
                <a:solidFill>
                  <a:srgbClr val="000000"/>
                </a:solidFill>
              </a:rPr>
              <a:t>”.</a:t>
            </a:r>
            <a:endParaRPr lang="pt-BR" dirty="0"/>
          </a:p>
        </p:txBody>
      </p:sp>
      <p:sp>
        <p:nvSpPr>
          <p:cNvPr id="4" name="Slide Number Placeholder 3"/>
          <p:cNvSpPr>
            <a:spLocks noGrp="1"/>
          </p:cNvSpPr>
          <p:nvPr>
            <p:ph type="sldNum" sz="quarter" idx="10"/>
          </p:nvPr>
        </p:nvSpPr>
        <p:spPr/>
        <p:txBody>
          <a:bodyPr/>
          <a:lstStyle/>
          <a:p>
            <a:fld id="{11235695-E6C9-49D3-9BE4-70E0C87E8D1D}" type="slidenum">
              <a:rPr lang="pt-BR" smtClean="0"/>
              <a:t>3</a:t>
            </a:fld>
            <a:endParaRPr lang="pt-BR"/>
          </a:p>
        </p:txBody>
      </p:sp>
    </p:spTree>
    <p:extLst>
      <p:ext uri="{BB962C8B-B14F-4D97-AF65-F5344CB8AC3E}">
        <p14:creationId xmlns:p14="http://schemas.microsoft.com/office/powerpoint/2010/main" val="2021531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Como mencionado anteriormente, o LAS dificultar sistemas de tratamento de esgoto, devido a sua toxicidade aos microrganismos;</a:t>
            </a:r>
          </a:p>
          <a:p>
            <a:r>
              <a:rPr lang="pt-BR" dirty="0"/>
              <a:t>Quando presente em águas superficiais, pode provocar alterações ao meio ambiente, pois muitos organismos aquáticos dependem fundamentalmente da tensão superficial da água/ar;</a:t>
            </a:r>
          </a:p>
          <a:p>
            <a:r>
              <a:rPr lang="pt-BR" dirty="0"/>
              <a:t>Pode facilitar a dissipação de poluentes por meio de formação de espumas;</a:t>
            </a:r>
          </a:p>
          <a:p>
            <a:r>
              <a:rPr lang="pt-BR" dirty="0"/>
              <a:t>Causar efeitos tóxicos em invertebrads e vertebrados;</a:t>
            </a:r>
          </a:p>
          <a:p>
            <a:r>
              <a:rPr lang="pt-BR" dirty="0"/>
              <a:t>E também pode influenciar na permeabilidade do solo, reduzindo o tamanho dos poros e, consequentemente, influenciar na microbiota do solo, no cultivos, etc.</a:t>
            </a:r>
          </a:p>
        </p:txBody>
      </p:sp>
      <p:sp>
        <p:nvSpPr>
          <p:cNvPr id="4" name="Slide Number Placeholder 3"/>
          <p:cNvSpPr>
            <a:spLocks noGrp="1"/>
          </p:cNvSpPr>
          <p:nvPr>
            <p:ph type="sldNum" sz="quarter" idx="10"/>
          </p:nvPr>
        </p:nvSpPr>
        <p:spPr/>
        <p:txBody>
          <a:bodyPr/>
          <a:lstStyle/>
          <a:p>
            <a:fld id="{11235695-E6C9-49D3-9BE4-70E0C87E8D1D}" type="slidenum">
              <a:rPr lang="pt-BR" smtClean="0"/>
              <a:t>12</a:t>
            </a:fld>
            <a:endParaRPr lang="pt-BR"/>
          </a:p>
        </p:txBody>
      </p:sp>
    </p:spTree>
    <p:extLst>
      <p:ext uri="{BB962C8B-B14F-4D97-AF65-F5344CB8AC3E}">
        <p14:creationId xmlns:p14="http://schemas.microsoft.com/office/powerpoint/2010/main" val="3730396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Além disso, o LAS também pode inibir microrganismos responsáveis pelo processo de depuração natural do rio.</a:t>
            </a:r>
          </a:p>
          <a:p>
            <a:r>
              <a:rPr lang="pt-BR" dirty="0"/>
              <a:t>Pois ele interage com os fosfolipídeos da membrana celular.</a:t>
            </a:r>
          </a:p>
          <a:p>
            <a:r>
              <a:rPr lang="pt-BR" dirty="0"/>
              <a:t>Então a parte polar da sua estrutura molecular irá interagir com a água, e cauda apolar irá interagir com a bicamada lipídica da membrana,</a:t>
            </a:r>
          </a:p>
          <a:p>
            <a:r>
              <a:rPr lang="pt-BR" dirty="0"/>
              <a:t>Formando micelas e causando rupturas membrana celular.</a:t>
            </a:r>
          </a:p>
          <a:p>
            <a:r>
              <a:rPr lang="pt-BR" dirty="0"/>
              <a:t>Por isso que os surfactantes são muito utilizados em desinfetantes e sanitizantes como método de controle microbiano.</a:t>
            </a:r>
          </a:p>
        </p:txBody>
      </p:sp>
      <p:sp>
        <p:nvSpPr>
          <p:cNvPr id="4" name="Slide Number Placeholder 3"/>
          <p:cNvSpPr>
            <a:spLocks noGrp="1"/>
          </p:cNvSpPr>
          <p:nvPr>
            <p:ph type="sldNum" sz="quarter" idx="10"/>
          </p:nvPr>
        </p:nvSpPr>
        <p:spPr/>
        <p:txBody>
          <a:bodyPr/>
          <a:lstStyle/>
          <a:p>
            <a:fld id="{11235695-E6C9-49D3-9BE4-70E0C87E8D1D}" type="slidenum">
              <a:rPr lang="pt-BR" smtClean="0"/>
              <a:t>13</a:t>
            </a:fld>
            <a:endParaRPr lang="pt-BR"/>
          </a:p>
        </p:txBody>
      </p:sp>
    </p:spTree>
    <p:extLst>
      <p:ext uri="{BB962C8B-B14F-4D97-AF65-F5344CB8AC3E}">
        <p14:creationId xmlns:p14="http://schemas.microsoft.com/office/powerpoint/2010/main" val="958080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Bom, então vamos para o nosso estudo de caso.</a:t>
            </a:r>
          </a:p>
          <a:p>
            <a:r>
              <a:rPr lang="pt-BR" dirty="0"/>
              <a:t>Nós estudamos a biorremediação do LAS do esgoto sanitário afluente a ETE aqui de São Carlos.</a:t>
            </a:r>
          </a:p>
          <a:p>
            <a:r>
              <a:rPr lang="pt-BR" dirty="0"/>
              <a:t>Foi instalado os reatores perto do tratamento preliminar da estação</a:t>
            </a:r>
          </a:p>
          <a:p>
            <a:r>
              <a:rPr lang="pt-BR" dirty="0"/>
              <a:t>E captamos o esgoto para alimentação dos reatores pós tratamento preliminar da ETE, para retirada de materias sólidos grosseiros e areia.</a:t>
            </a:r>
          </a:p>
          <a:p>
            <a:r>
              <a:rPr lang="pt-BR" dirty="0"/>
              <a:t>A bomba bombeava o esgoto para estas caixas que alimentavam os reatores.</a:t>
            </a:r>
          </a:p>
          <a:p>
            <a:r>
              <a:rPr lang="pt-BR" dirty="0"/>
              <a:t>E eu trabalhei no meu mestrado com o reator anaeróbio de leito granular expandido (EGSB) em escala piloto.</a:t>
            </a:r>
          </a:p>
        </p:txBody>
      </p:sp>
      <p:sp>
        <p:nvSpPr>
          <p:cNvPr id="4" name="Slide Number Placeholder 3"/>
          <p:cNvSpPr>
            <a:spLocks noGrp="1"/>
          </p:cNvSpPr>
          <p:nvPr>
            <p:ph type="sldNum" sz="quarter" idx="10"/>
          </p:nvPr>
        </p:nvSpPr>
        <p:spPr/>
        <p:txBody>
          <a:bodyPr/>
          <a:lstStyle/>
          <a:p>
            <a:fld id="{11235695-E6C9-49D3-9BE4-70E0C87E8D1D}" type="slidenum">
              <a:rPr lang="pt-BR" smtClean="0"/>
              <a:t>14</a:t>
            </a:fld>
            <a:endParaRPr lang="pt-BR"/>
          </a:p>
        </p:txBody>
      </p:sp>
    </p:spTree>
    <p:extLst>
      <p:ext uri="{BB962C8B-B14F-4D97-AF65-F5344CB8AC3E}">
        <p14:creationId xmlns:p14="http://schemas.microsoft.com/office/powerpoint/2010/main" val="1269410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Mas, pq o EGSB?</a:t>
            </a:r>
          </a:p>
          <a:p>
            <a:r>
              <a:rPr lang="pt-BR" dirty="0"/>
              <a:t>Bem, uma das configurações mais adotadas para o tratamento de esgoto sanitário é o UASB, que é o reator anaeróbio de manta de lodo de fluxo ascendente.</a:t>
            </a:r>
          </a:p>
          <a:p>
            <a:r>
              <a:rPr lang="pt-BR" dirty="0"/>
              <a:t>Umas alternativa a esta tecnologia é o EGSB, que é uma inovação do reator UASB.</a:t>
            </a:r>
          </a:p>
        </p:txBody>
      </p:sp>
      <p:sp>
        <p:nvSpPr>
          <p:cNvPr id="4" name="Slide Number Placeholder 3"/>
          <p:cNvSpPr>
            <a:spLocks noGrp="1"/>
          </p:cNvSpPr>
          <p:nvPr>
            <p:ph type="sldNum" sz="quarter" idx="10"/>
          </p:nvPr>
        </p:nvSpPr>
        <p:spPr/>
        <p:txBody>
          <a:bodyPr/>
          <a:lstStyle/>
          <a:p>
            <a:fld id="{11235695-E6C9-49D3-9BE4-70E0C87E8D1D}" type="slidenum">
              <a:rPr lang="pt-BR" smtClean="0"/>
              <a:t>15</a:t>
            </a:fld>
            <a:endParaRPr lang="pt-BR"/>
          </a:p>
        </p:txBody>
      </p:sp>
    </p:spTree>
    <p:extLst>
      <p:ext uri="{BB962C8B-B14F-4D97-AF65-F5344CB8AC3E}">
        <p14:creationId xmlns:p14="http://schemas.microsoft.com/office/powerpoint/2010/main" val="2071202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Os dois reatores são inoculados com lodo granular.</a:t>
            </a:r>
          </a:p>
          <a:p>
            <a:r>
              <a:rPr lang="pt-BR" dirty="0"/>
              <a:t>Pra quem não conhece, aqui nessas primeiras fotos nós podemos ver de pertinho como são os grânulos.</a:t>
            </a:r>
          </a:p>
          <a:p>
            <a:r>
              <a:rPr lang="pt-BR" dirty="0"/>
              <a:t>Aqui nessa segunda são os grânulos adensando, lodo após quando eu inoculei o EGSB.</a:t>
            </a:r>
          </a:p>
          <a:p>
            <a:r>
              <a:rPr lang="pt-BR" dirty="0"/>
              <a:t>E nesta última foto tem os grânulos dentro do reator já adensados.</a:t>
            </a:r>
          </a:p>
        </p:txBody>
      </p:sp>
      <p:sp>
        <p:nvSpPr>
          <p:cNvPr id="4" name="Slide Number Placeholder 3"/>
          <p:cNvSpPr>
            <a:spLocks noGrp="1"/>
          </p:cNvSpPr>
          <p:nvPr>
            <p:ph type="sldNum" sz="quarter" idx="10"/>
          </p:nvPr>
        </p:nvSpPr>
        <p:spPr/>
        <p:txBody>
          <a:bodyPr/>
          <a:lstStyle/>
          <a:p>
            <a:fld id="{11235695-E6C9-49D3-9BE4-70E0C87E8D1D}" type="slidenum">
              <a:rPr lang="pt-BR" smtClean="0"/>
              <a:t>16</a:t>
            </a:fld>
            <a:endParaRPr lang="pt-BR"/>
          </a:p>
        </p:txBody>
      </p:sp>
    </p:spTree>
    <p:extLst>
      <p:ext uri="{BB962C8B-B14F-4D97-AF65-F5344CB8AC3E}">
        <p14:creationId xmlns:p14="http://schemas.microsoft.com/office/powerpoint/2010/main" val="2624827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Superfície dos grânulos: bactérias hidrolíticas que realizam a hidrólise de compostos orgânicos complexos (ex: glicose e aminoácidos)</a:t>
            </a:r>
          </a:p>
          <a:p>
            <a:r>
              <a:rPr lang="pt-BR" dirty="0"/>
              <a:t>E bactérias acidogênicas, que utilizam os produtos da hidrólise para formação de ácidos graxos;</a:t>
            </a:r>
          </a:p>
          <a:p>
            <a:r>
              <a:rPr lang="pt-BR" dirty="0"/>
              <a:t>Camada intermediária: bactérias acetogênicas que utilizam os produtos da acidogênese (oxidam os ácidos graxos) para formação de acetato, H2 e álcoois.</a:t>
            </a:r>
          </a:p>
          <a:p>
            <a:r>
              <a:rPr lang="pt-BR" dirty="0"/>
              <a:t>Camada interna: arquéias metanogênicas acetoclásticas (utilizam acetato para produção de metano) e hidrogenotróficas (utilizam H2 para produção de metano)</a:t>
            </a:r>
          </a:p>
          <a:p>
            <a:endParaRPr lang="pt-BR" dirty="0"/>
          </a:p>
          <a:p>
            <a:r>
              <a:rPr lang="pt-BR" dirty="0"/>
              <a:t>Os grânulos são constituídos de bactérias hidrolíticas as quais fazem a hidrólise de moléculas orgânicas grandes, como carboidratos, proteínas, etc</a:t>
            </a:r>
          </a:p>
          <a:p>
            <a:r>
              <a:rPr lang="pt-BR" dirty="0"/>
              <a:t>Elas estão presente na camada mais externa dos grânulos.</a:t>
            </a:r>
          </a:p>
          <a:p>
            <a:r>
              <a:rPr lang="pt-BR" dirty="0"/>
              <a:t>Nesta camada mais externa também têm-se as bactérias acidogênicas (que utilizam os produtos da hidrólise para produção de ácidos, como ácido pirúvico, succínico, propiônico).</a:t>
            </a:r>
          </a:p>
          <a:p>
            <a:r>
              <a:rPr lang="pt-BR" dirty="0"/>
              <a:t>Na camada intermediária, têm-se as bactérias acetogênicas (produtoras de acetato) e bactérias produtoras de hidrogênio.</a:t>
            </a:r>
          </a:p>
          <a:p>
            <a:r>
              <a:rPr lang="pt-BR" dirty="0"/>
              <a:t>No interior do grânulo, prevalecem as metanogênicas acetoclásticas e hidrogenotróficas, as quais consomem o acetato e H2 para produção de CH4 e CO2.</a:t>
            </a:r>
          </a:p>
        </p:txBody>
      </p:sp>
      <p:sp>
        <p:nvSpPr>
          <p:cNvPr id="4" name="Slide Number Placeholder 3"/>
          <p:cNvSpPr>
            <a:spLocks noGrp="1"/>
          </p:cNvSpPr>
          <p:nvPr>
            <p:ph type="sldNum" sz="quarter" idx="10"/>
          </p:nvPr>
        </p:nvSpPr>
        <p:spPr/>
        <p:txBody>
          <a:bodyPr/>
          <a:lstStyle/>
          <a:p>
            <a:fld id="{11235695-E6C9-49D3-9BE4-70E0C87E8D1D}" type="slidenum">
              <a:rPr lang="pt-BR" smtClean="0"/>
              <a:t>17</a:t>
            </a:fld>
            <a:endParaRPr lang="pt-BR"/>
          </a:p>
        </p:txBody>
      </p:sp>
    </p:spTree>
    <p:extLst>
      <p:ext uri="{BB962C8B-B14F-4D97-AF65-F5344CB8AC3E}">
        <p14:creationId xmlns:p14="http://schemas.microsoft.com/office/powerpoint/2010/main" val="4244248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11235695-E6C9-49D3-9BE4-70E0C87E8D1D}" type="slidenum">
              <a:rPr lang="pt-BR" smtClean="0"/>
              <a:t>18</a:t>
            </a:fld>
            <a:endParaRPr lang="pt-BR"/>
          </a:p>
        </p:txBody>
      </p:sp>
    </p:spTree>
    <p:extLst>
      <p:ext uri="{BB962C8B-B14F-4D97-AF65-F5344CB8AC3E}">
        <p14:creationId xmlns:p14="http://schemas.microsoft.com/office/powerpoint/2010/main" val="3076919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11235695-E6C9-49D3-9BE4-70E0C87E8D1D}" type="slidenum">
              <a:rPr lang="pt-BR" smtClean="0"/>
              <a:t>19</a:t>
            </a:fld>
            <a:endParaRPr lang="pt-BR"/>
          </a:p>
        </p:txBody>
      </p:sp>
    </p:spTree>
    <p:extLst>
      <p:ext uri="{BB962C8B-B14F-4D97-AF65-F5344CB8AC3E}">
        <p14:creationId xmlns:p14="http://schemas.microsoft.com/office/powerpoint/2010/main" val="66611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Além de ambos os reatores (UASB e EGSB) serem inoculados com lodo granular, os dois reatores também tem fluxo ascendente</a:t>
            </a:r>
          </a:p>
          <a:p>
            <a:r>
              <a:rPr lang="pt-BR" dirty="0"/>
              <a:t>Ou seja, o afluente entra por baixo dos reatores, passa pela camada biológica (o lodo granular).</a:t>
            </a:r>
          </a:p>
          <a:p>
            <a:r>
              <a:rPr lang="pt-BR" dirty="0"/>
              <a:t>Então os microrganimos utilizam os componentes desta água residuária como substrato para crescimento, formando CH4 e CO2 como produtos finais.</a:t>
            </a:r>
          </a:p>
          <a:p>
            <a:r>
              <a:rPr lang="pt-BR" dirty="0"/>
              <a:t>O metano e o CO2, como tem densidade menor, irá subir pelo reator e sair por cima (por esta fase de separação de biogás).</a:t>
            </a:r>
          </a:p>
          <a:p>
            <a:r>
              <a:rPr lang="pt-BR" dirty="0"/>
              <a:t>O efluente tratado, também sai por cima.</a:t>
            </a:r>
          </a:p>
        </p:txBody>
      </p:sp>
      <p:sp>
        <p:nvSpPr>
          <p:cNvPr id="4" name="Slide Number Placeholder 3"/>
          <p:cNvSpPr>
            <a:spLocks noGrp="1"/>
          </p:cNvSpPr>
          <p:nvPr>
            <p:ph type="sldNum" sz="quarter" idx="10"/>
          </p:nvPr>
        </p:nvSpPr>
        <p:spPr/>
        <p:txBody>
          <a:bodyPr/>
          <a:lstStyle/>
          <a:p>
            <a:fld id="{11235695-E6C9-49D3-9BE4-70E0C87E8D1D}" type="slidenum">
              <a:rPr lang="pt-BR" smtClean="0"/>
              <a:t>20</a:t>
            </a:fld>
            <a:endParaRPr lang="pt-BR"/>
          </a:p>
        </p:txBody>
      </p:sp>
    </p:spTree>
    <p:extLst>
      <p:ext uri="{BB962C8B-B14F-4D97-AF65-F5344CB8AC3E}">
        <p14:creationId xmlns:p14="http://schemas.microsoft.com/office/powerpoint/2010/main" val="3813690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mn-lt"/>
                <a:ea typeface="+mn-ea"/>
                <a:cs typeface="+mn-cs"/>
              </a:rPr>
              <a:t>Porém, a hidrodinâmica de tais reatores é diferente. </a:t>
            </a:r>
          </a:p>
          <a:p>
            <a:r>
              <a:rPr lang="pt-BR" sz="1200" kern="1200" dirty="0">
                <a:solidFill>
                  <a:schemeClr val="tx1"/>
                </a:solidFill>
                <a:effectLst/>
                <a:latin typeface="+mn-lt"/>
                <a:ea typeface="+mn-ea"/>
                <a:cs typeface="+mn-cs"/>
              </a:rPr>
              <a:t>A velocidade ascencional do reator EGSB é maior, pois sua altura em relação ao diâmetro é maior</a:t>
            </a:r>
          </a:p>
          <a:p>
            <a:r>
              <a:rPr lang="pt-BR" sz="1200" kern="1200" dirty="0">
                <a:solidFill>
                  <a:schemeClr val="tx1"/>
                </a:solidFill>
                <a:effectLst/>
                <a:latin typeface="+mn-lt"/>
                <a:ea typeface="+mn-ea"/>
                <a:cs typeface="+mn-cs"/>
              </a:rPr>
              <a:t>ou seja, a mistura hidráulica é mais intensa, além da sua alta taxa de recirculação do efluente.</a:t>
            </a:r>
            <a:endParaRPr lang="pt-BR" dirty="0"/>
          </a:p>
        </p:txBody>
      </p:sp>
      <p:sp>
        <p:nvSpPr>
          <p:cNvPr id="4" name="Slide Number Placeholder 3"/>
          <p:cNvSpPr>
            <a:spLocks noGrp="1"/>
          </p:cNvSpPr>
          <p:nvPr>
            <p:ph type="sldNum" sz="quarter" idx="10"/>
          </p:nvPr>
        </p:nvSpPr>
        <p:spPr/>
        <p:txBody>
          <a:bodyPr/>
          <a:lstStyle/>
          <a:p>
            <a:fld id="{11235695-E6C9-49D3-9BE4-70E0C87E8D1D}" type="slidenum">
              <a:rPr lang="pt-BR" smtClean="0"/>
              <a:t>21</a:t>
            </a:fld>
            <a:endParaRPr lang="pt-BR"/>
          </a:p>
        </p:txBody>
      </p:sp>
    </p:spTree>
    <p:extLst>
      <p:ext uri="{BB962C8B-B14F-4D97-AF65-F5344CB8AC3E}">
        <p14:creationId xmlns:p14="http://schemas.microsoft.com/office/powerpoint/2010/main" val="1866891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Os xenobióticos compreende vários tipos de compostos industriais, tais como agrotóxicos, fármacos, corantes, polímeros, plásticos, etc</a:t>
            </a:r>
          </a:p>
          <a:p>
            <a:r>
              <a:rPr lang="pt-BR" dirty="0"/>
              <a:t>E podem ser tóxicos ao sistema biológico de tratamento e prejudicar o tratamento em ETEs, por exemplo,</a:t>
            </a:r>
          </a:p>
          <a:p>
            <a:r>
              <a:rPr lang="pt-BR" dirty="0"/>
              <a:t>Podem causar efeitos nocivos e/ou mutagênicos aos organismos vivos,</a:t>
            </a:r>
          </a:p>
          <a:p>
            <a:r>
              <a:rPr lang="pt-BR" dirty="0"/>
              <a:t>Causar eliminação seletiva de indivíduos e, consequentemente, causar modificações na estrutura ecológica e funcional da comunidade aquática, terreste e microbiana.</a:t>
            </a:r>
          </a:p>
        </p:txBody>
      </p:sp>
      <p:sp>
        <p:nvSpPr>
          <p:cNvPr id="4" name="Slide Number Placeholder 3"/>
          <p:cNvSpPr>
            <a:spLocks noGrp="1"/>
          </p:cNvSpPr>
          <p:nvPr>
            <p:ph type="sldNum" sz="quarter" idx="10"/>
          </p:nvPr>
        </p:nvSpPr>
        <p:spPr/>
        <p:txBody>
          <a:bodyPr/>
          <a:lstStyle/>
          <a:p>
            <a:fld id="{11235695-E6C9-49D3-9BE4-70E0C87E8D1D}" type="slidenum">
              <a:rPr lang="pt-BR" smtClean="0"/>
              <a:t>4</a:t>
            </a:fld>
            <a:endParaRPr lang="pt-BR"/>
          </a:p>
        </p:txBody>
      </p:sp>
    </p:spTree>
    <p:extLst>
      <p:ext uri="{BB962C8B-B14F-4D97-AF65-F5344CB8AC3E}">
        <p14:creationId xmlns:p14="http://schemas.microsoft.com/office/powerpoint/2010/main" val="3367129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mn-lt"/>
                <a:ea typeface="+mn-ea"/>
                <a:cs typeface="+mn-cs"/>
              </a:rPr>
              <a:t>Com isto, o contato dos microrganismos com o substrato no reator EGSB é melhorado,</a:t>
            </a:r>
          </a:p>
          <a:p>
            <a:r>
              <a:rPr lang="pt-BR" sz="1200" kern="1200" dirty="0">
                <a:solidFill>
                  <a:schemeClr val="tx1"/>
                </a:solidFill>
                <a:effectLst/>
                <a:latin typeface="+mn-lt"/>
                <a:ea typeface="+mn-ea"/>
                <a:cs typeface="+mn-cs"/>
              </a:rPr>
              <a:t>além permitir aplicar altas cargas, que criam turbulência por meio da expansão do leito</a:t>
            </a:r>
          </a:p>
          <a:p>
            <a:r>
              <a:rPr lang="pt-BR" sz="1200" kern="1200" dirty="0">
                <a:solidFill>
                  <a:schemeClr val="tx1"/>
                </a:solidFill>
                <a:effectLst/>
                <a:latin typeface="+mn-lt"/>
                <a:ea typeface="+mn-ea"/>
                <a:cs typeface="+mn-cs"/>
              </a:rPr>
              <a:t>e distribuição uniforme do afluente,</a:t>
            </a:r>
          </a:p>
          <a:p>
            <a:r>
              <a:rPr lang="pt-BR" sz="1200" kern="1200" dirty="0">
                <a:solidFill>
                  <a:schemeClr val="tx1"/>
                </a:solidFill>
                <a:effectLst/>
                <a:latin typeface="+mn-lt"/>
                <a:ea typeface="+mn-ea"/>
                <a:cs typeface="+mn-cs"/>
              </a:rPr>
              <a:t>prevenindo zonas mortas e melhorando assim o transporte do substrato para os microrganismos</a:t>
            </a:r>
          </a:p>
          <a:p>
            <a:r>
              <a:rPr lang="pt-BR" sz="1200" kern="1200" dirty="0">
                <a:solidFill>
                  <a:schemeClr val="tx1"/>
                </a:solidFill>
                <a:effectLst/>
                <a:latin typeface="+mn-lt"/>
                <a:ea typeface="+mn-ea"/>
                <a:cs typeface="+mn-cs"/>
              </a:rPr>
              <a:t>Além disso, a diluição do afluente (causada pela recirculação do efluente) diminui a toxidade de compostos xenobióticos aos microrganismos</a:t>
            </a:r>
            <a:endParaRPr lang="pt-BR" dirty="0"/>
          </a:p>
        </p:txBody>
      </p:sp>
      <p:sp>
        <p:nvSpPr>
          <p:cNvPr id="4" name="Slide Number Placeholder 3"/>
          <p:cNvSpPr>
            <a:spLocks noGrp="1"/>
          </p:cNvSpPr>
          <p:nvPr>
            <p:ph type="sldNum" sz="quarter" idx="10"/>
          </p:nvPr>
        </p:nvSpPr>
        <p:spPr/>
        <p:txBody>
          <a:bodyPr/>
          <a:lstStyle/>
          <a:p>
            <a:fld id="{11235695-E6C9-49D3-9BE4-70E0C87E8D1D}" type="slidenum">
              <a:rPr lang="pt-BR" smtClean="0"/>
              <a:t>22</a:t>
            </a:fld>
            <a:endParaRPr lang="pt-BR"/>
          </a:p>
        </p:txBody>
      </p:sp>
    </p:spTree>
    <p:extLst>
      <p:ext uri="{BB962C8B-B14F-4D97-AF65-F5344CB8AC3E}">
        <p14:creationId xmlns:p14="http://schemas.microsoft.com/office/powerpoint/2010/main" val="1214658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Inicialmente, nós fizemos a caracterização do esgoto sanitário por 31 dias.</a:t>
            </a:r>
          </a:p>
          <a:p>
            <a:r>
              <a:rPr lang="pt-BR" dirty="0"/>
              <a:t>Observamos máximo de 11,5 mg/L de LAS, mínima de 0,9 mg/L e média de 6,2 mg/L</a:t>
            </a:r>
          </a:p>
          <a:p>
            <a:r>
              <a:rPr lang="pt-BR" dirty="0"/>
              <a:t>A média foi um pouco menor que a observada em esgoto doméstico aqui do município de São Carlos.</a:t>
            </a:r>
          </a:p>
          <a:p>
            <a:r>
              <a:rPr lang="pt-BR" dirty="0"/>
              <a:t>Este fato foi atribuído à maior presença de surfactantes aniônicos em produtos domésticos</a:t>
            </a:r>
          </a:p>
          <a:p>
            <a:endParaRPr lang="pt-BR" dirty="0"/>
          </a:p>
          <a:p>
            <a:r>
              <a:rPr lang="pt-BR" dirty="0"/>
              <a:t>Mas a concentração de LAS que observamos no esgoto sanitário foi maior que a observada em esgoto sanitário de outros países, tais como na França e Espanha.</a:t>
            </a:r>
          </a:p>
          <a:p>
            <a:r>
              <a:rPr lang="pt-BR" dirty="0"/>
              <a:t>Essa diferença de concentração de LAS pode ocorrer devido à grande variabilidade da concentração de LAS em águas residuárias, que pode variar de 12 a 1024 mg L</a:t>
            </a:r>
            <a:r>
              <a:rPr lang="pt-BR" baseline="30000" dirty="0"/>
              <a:t>-1</a:t>
            </a:r>
            <a:r>
              <a:rPr lang="pt-BR" dirty="0"/>
              <a:t> em água residuária de lavanderia </a:t>
            </a:r>
            <a:r>
              <a:rPr lang="pt-BR" sz="1100" dirty="0"/>
              <a:t>(Braga e Varesche, 2014)</a:t>
            </a:r>
            <a:r>
              <a:rPr lang="pt-BR" dirty="0"/>
              <a:t>, por exemplo.</a:t>
            </a:r>
          </a:p>
        </p:txBody>
      </p:sp>
      <p:sp>
        <p:nvSpPr>
          <p:cNvPr id="4" name="Slide Number Placeholder 3"/>
          <p:cNvSpPr>
            <a:spLocks noGrp="1"/>
          </p:cNvSpPr>
          <p:nvPr>
            <p:ph type="sldNum" sz="quarter" idx="10"/>
          </p:nvPr>
        </p:nvSpPr>
        <p:spPr/>
        <p:txBody>
          <a:bodyPr/>
          <a:lstStyle/>
          <a:p>
            <a:fld id="{11235695-E6C9-49D3-9BE4-70E0C87E8D1D}" type="slidenum">
              <a:rPr lang="pt-BR" smtClean="0"/>
              <a:t>23</a:t>
            </a:fld>
            <a:endParaRPr lang="pt-BR"/>
          </a:p>
        </p:txBody>
      </p:sp>
    </p:spTree>
    <p:extLst>
      <p:ext uri="{BB962C8B-B14F-4D97-AF65-F5344CB8AC3E}">
        <p14:creationId xmlns:p14="http://schemas.microsoft.com/office/powerpoint/2010/main" val="362240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 DQO variou com máxima de 1.018 mg/L, mínima de 386 mg/L e média de 653 mg/L</a:t>
            </a:r>
          </a:p>
          <a:p>
            <a:r>
              <a:rPr lang="pt-BR" dirty="0"/>
              <a:t>Podemos observar que não é uma DQO tão alta assim e foi bem próximas a observada em esgoto doméstico tb.</a:t>
            </a:r>
          </a:p>
        </p:txBody>
      </p:sp>
      <p:sp>
        <p:nvSpPr>
          <p:cNvPr id="4" name="Slide Number Placeholder 3"/>
          <p:cNvSpPr>
            <a:spLocks noGrp="1"/>
          </p:cNvSpPr>
          <p:nvPr>
            <p:ph type="sldNum" sz="quarter" idx="10"/>
          </p:nvPr>
        </p:nvSpPr>
        <p:spPr/>
        <p:txBody>
          <a:bodyPr/>
          <a:lstStyle/>
          <a:p>
            <a:fld id="{11235695-E6C9-49D3-9BE4-70E0C87E8D1D}" type="slidenum">
              <a:rPr lang="pt-BR" smtClean="0"/>
              <a:t>24</a:t>
            </a:fld>
            <a:endParaRPr lang="pt-BR"/>
          </a:p>
        </p:txBody>
      </p:sp>
    </p:spTree>
    <p:extLst>
      <p:ext uri="{BB962C8B-B14F-4D97-AF65-F5344CB8AC3E}">
        <p14:creationId xmlns:p14="http://schemas.microsoft.com/office/powerpoint/2010/main" val="667555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Caracterizamos tb, no esgoto sanitário, sulfato, sulfeto, nitrito, nitrato, NTK e fósforo.</a:t>
            </a:r>
          </a:p>
          <a:p>
            <a:r>
              <a:rPr lang="pt-BR" dirty="0"/>
              <a:t>A concentração desses compostos foram próximas as relatadas na literatura para esgoto sanitário e doméstico.</a:t>
            </a:r>
          </a:p>
          <a:p>
            <a:r>
              <a:rPr lang="pt-BR" dirty="0"/>
              <a:t>O nitrogênio é um nutriente inorgânico requerido para o crescimento microbiano, pois faz parte da composição celular em cerca de 11%;</a:t>
            </a:r>
          </a:p>
          <a:p>
            <a:r>
              <a:rPr lang="pt-BR" dirty="0"/>
              <a:t>O enxofre é necessário para síntese de proteínas, pois faz parte das ligações de aminoácidos que formam as proteínas;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O sulfato, se em altas concentrações, pode limitar a metanogênses devido a competição dos substratos H</a:t>
            </a:r>
            <a:r>
              <a:rPr lang="pt-BR" baseline="-25000" dirty="0"/>
              <a:t>2</a:t>
            </a:r>
            <a:r>
              <a:rPr lang="pt-BR" dirty="0"/>
              <a:t> e acetato pelas bactérias redutoras de sulfato; (BRS: maior afinidade pelo acetato).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E o fósforo é responsável pela produção de energia para as células (formação e regenaração de ATP.</a:t>
            </a:r>
          </a:p>
          <a:p>
            <a:endParaRPr lang="pt-BR" dirty="0"/>
          </a:p>
        </p:txBody>
      </p:sp>
      <p:sp>
        <p:nvSpPr>
          <p:cNvPr id="4" name="Slide Number Placeholder 3"/>
          <p:cNvSpPr>
            <a:spLocks noGrp="1"/>
          </p:cNvSpPr>
          <p:nvPr>
            <p:ph type="sldNum" sz="quarter" idx="10"/>
          </p:nvPr>
        </p:nvSpPr>
        <p:spPr/>
        <p:txBody>
          <a:bodyPr/>
          <a:lstStyle/>
          <a:p>
            <a:fld id="{11235695-E6C9-49D3-9BE4-70E0C87E8D1D}" type="slidenum">
              <a:rPr lang="pt-BR" smtClean="0"/>
              <a:t>25</a:t>
            </a:fld>
            <a:endParaRPr lang="pt-BR"/>
          </a:p>
        </p:txBody>
      </p:sp>
    </p:spTree>
    <p:extLst>
      <p:ext uri="{BB962C8B-B14F-4D97-AF65-F5344CB8AC3E}">
        <p14:creationId xmlns:p14="http://schemas.microsoft.com/office/powerpoint/2010/main" val="123789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Observamos também a presença de diversos metais no esgoto sanitário, tais como cádmio, cobalto, chumbo, cromo, ferro, manganês, níquel e zinco.</a:t>
            </a:r>
          </a:p>
          <a:p>
            <a:r>
              <a:rPr lang="pt-BR" dirty="0"/>
              <a:t>Esses compostos, em baixas concentrações, servem como cofatores, que são substâncias inorgânicas necessárias para o funcionamento das enzimas;</a:t>
            </a:r>
          </a:p>
          <a:p>
            <a:r>
              <a:rPr lang="pt-BR" b="1" dirty="0"/>
              <a:t>O Ferro, cobalto, níquel e molibdênio, por exemplo, </a:t>
            </a:r>
            <a:r>
              <a:rPr lang="pt-BR" dirty="0"/>
              <a:t>são os principais micronutrientes requeridos pelas arquéias metanogênicas acetoclásticas </a:t>
            </a:r>
            <a:r>
              <a:rPr lang="pt-BR" sz="1100" dirty="0"/>
              <a:t>(Chenicharo, 1997)</a:t>
            </a:r>
            <a:r>
              <a:rPr lang="pt-BR" dirty="0"/>
              <a:t>, atuando como cofatores para produção de enzimas responsáveis pelo processo da metanogênses.</a:t>
            </a:r>
          </a:p>
          <a:p>
            <a:endParaRPr lang="pt-BR" dirty="0"/>
          </a:p>
        </p:txBody>
      </p:sp>
      <p:sp>
        <p:nvSpPr>
          <p:cNvPr id="4" name="Slide Number Placeholder 3"/>
          <p:cNvSpPr>
            <a:spLocks noGrp="1"/>
          </p:cNvSpPr>
          <p:nvPr>
            <p:ph type="sldNum" sz="quarter" idx="10"/>
          </p:nvPr>
        </p:nvSpPr>
        <p:spPr/>
        <p:txBody>
          <a:bodyPr/>
          <a:lstStyle/>
          <a:p>
            <a:fld id="{11235695-E6C9-49D3-9BE4-70E0C87E8D1D}" type="slidenum">
              <a:rPr lang="pt-BR" smtClean="0"/>
              <a:t>26</a:t>
            </a:fld>
            <a:endParaRPr lang="pt-BR"/>
          </a:p>
        </p:txBody>
      </p:sp>
    </p:spTree>
    <p:extLst>
      <p:ext uri="{BB962C8B-B14F-4D97-AF65-F5344CB8AC3E}">
        <p14:creationId xmlns:p14="http://schemas.microsoft.com/office/powerpoint/2010/main" val="1996604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E entre os ácidos orgânicos, observamos apenas o ácido acético e ácido propiônico. </a:t>
            </a:r>
          </a:p>
        </p:txBody>
      </p:sp>
      <p:sp>
        <p:nvSpPr>
          <p:cNvPr id="4" name="Slide Number Placeholder 3"/>
          <p:cNvSpPr>
            <a:spLocks noGrp="1"/>
          </p:cNvSpPr>
          <p:nvPr>
            <p:ph type="sldNum" sz="quarter" idx="10"/>
          </p:nvPr>
        </p:nvSpPr>
        <p:spPr/>
        <p:txBody>
          <a:bodyPr/>
          <a:lstStyle/>
          <a:p>
            <a:fld id="{11235695-E6C9-49D3-9BE4-70E0C87E8D1D}" type="slidenum">
              <a:rPr lang="pt-BR" smtClean="0"/>
              <a:t>27</a:t>
            </a:fld>
            <a:endParaRPr lang="pt-BR"/>
          </a:p>
        </p:txBody>
      </p:sp>
    </p:spTree>
    <p:extLst>
      <p:ext uri="{BB962C8B-B14F-4D97-AF65-F5344CB8AC3E}">
        <p14:creationId xmlns:p14="http://schemas.microsoft.com/office/powerpoint/2010/main" val="1245282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Além do LAS, nós caracterizamos outros compostos xenobióticos presentes n esgoto sanitário, </a:t>
            </a:r>
          </a:p>
          <a:p>
            <a:r>
              <a:rPr lang="pt-BR" dirty="0"/>
              <a:t>Tais como o Limoneno e terpineno, que pertencem a classe dos terpenos e são responsáveis pela fragância em detergentes</a:t>
            </a:r>
          </a:p>
        </p:txBody>
      </p:sp>
      <p:sp>
        <p:nvSpPr>
          <p:cNvPr id="4" name="Slide Number Placeholder 3"/>
          <p:cNvSpPr>
            <a:spLocks noGrp="1"/>
          </p:cNvSpPr>
          <p:nvPr>
            <p:ph type="sldNum" sz="quarter" idx="10"/>
          </p:nvPr>
        </p:nvSpPr>
        <p:spPr/>
        <p:txBody>
          <a:bodyPr/>
          <a:lstStyle/>
          <a:p>
            <a:fld id="{11235695-E6C9-49D3-9BE4-70E0C87E8D1D}" type="slidenum">
              <a:rPr lang="pt-BR" smtClean="0"/>
              <a:t>28</a:t>
            </a:fld>
            <a:endParaRPr lang="pt-BR"/>
          </a:p>
        </p:txBody>
      </p:sp>
    </p:spTree>
    <p:extLst>
      <p:ext uri="{BB962C8B-B14F-4D97-AF65-F5344CB8AC3E}">
        <p14:creationId xmlns:p14="http://schemas.microsoft.com/office/powerpoint/2010/main" val="356794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O limoneno, terpineno, phenol e indolisina, são recalcitrantes e prejudiciais a sistemas de tratamento biológicos,</a:t>
            </a:r>
          </a:p>
          <a:p>
            <a:r>
              <a:rPr lang="pt-BR" dirty="0"/>
              <a:t>Podendo dificultar o tratamento de ETEs, por exemplo.</a:t>
            </a:r>
          </a:p>
        </p:txBody>
      </p:sp>
      <p:sp>
        <p:nvSpPr>
          <p:cNvPr id="4" name="Slide Number Placeholder 3"/>
          <p:cNvSpPr>
            <a:spLocks noGrp="1"/>
          </p:cNvSpPr>
          <p:nvPr>
            <p:ph type="sldNum" sz="quarter" idx="10"/>
          </p:nvPr>
        </p:nvSpPr>
        <p:spPr/>
        <p:txBody>
          <a:bodyPr/>
          <a:lstStyle/>
          <a:p>
            <a:fld id="{11235695-E6C9-49D3-9BE4-70E0C87E8D1D}" type="slidenum">
              <a:rPr lang="pt-BR" smtClean="0"/>
              <a:t>29</a:t>
            </a:fld>
            <a:endParaRPr lang="pt-BR"/>
          </a:p>
        </p:txBody>
      </p:sp>
    </p:spTree>
    <p:extLst>
      <p:ext uri="{BB962C8B-B14F-4D97-AF65-F5344CB8AC3E}">
        <p14:creationId xmlns:p14="http://schemas.microsoft.com/office/powerpoint/2010/main" val="3120609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Observamos também o ácido hexadecanóisco, que também é usado no processo de produção de surfactantes.</a:t>
            </a:r>
          </a:p>
        </p:txBody>
      </p:sp>
      <p:sp>
        <p:nvSpPr>
          <p:cNvPr id="4" name="Slide Number Placeholder 3"/>
          <p:cNvSpPr>
            <a:spLocks noGrp="1"/>
          </p:cNvSpPr>
          <p:nvPr>
            <p:ph type="sldNum" sz="quarter" idx="10"/>
          </p:nvPr>
        </p:nvSpPr>
        <p:spPr/>
        <p:txBody>
          <a:bodyPr/>
          <a:lstStyle/>
          <a:p>
            <a:fld id="{11235695-E6C9-49D3-9BE4-70E0C87E8D1D}" type="slidenum">
              <a:rPr lang="pt-BR" smtClean="0"/>
              <a:t>30</a:t>
            </a:fld>
            <a:endParaRPr lang="pt-BR"/>
          </a:p>
        </p:txBody>
      </p:sp>
    </p:spTree>
    <p:extLst>
      <p:ext uri="{BB962C8B-B14F-4D97-AF65-F5344CB8AC3E}">
        <p14:creationId xmlns:p14="http://schemas.microsoft.com/office/powerpoint/2010/main" val="2096370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E o butil benzenosulfonamida, que é formado por hidrocarbonetos sulfonado, assim como o LAS.</a:t>
            </a:r>
          </a:p>
        </p:txBody>
      </p:sp>
      <p:sp>
        <p:nvSpPr>
          <p:cNvPr id="4" name="Slide Number Placeholder 3"/>
          <p:cNvSpPr>
            <a:spLocks noGrp="1"/>
          </p:cNvSpPr>
          <p:nvPr>
            <p:ph type="sldNum" sz="quarter" idx="10"/>
          </p:nvPr>
        </p:nvSpPr>
        <p:spPr/>
        <p:txBody>
          <a:bodyPr/>
          <a:lstStyle/>
          <a:p>
            <a:fld id="{11235695-E6C9-49D3-9BE4-70E0C87E8D1D}" type="slidenum">
              <a:rPr lang="pt-BR" smtClean="0"/>
              <a:t>31</a:t>
            </a:fld>
            <a:endParaRPr lang="pt-BR"/>
          </a:p>
        </p:txBody>
      </p:sp>
    </p:spTree>
    <p:extLst>
      <p:ext uri="{BB962C8B-B14F-4D97-AF65-F5344CB8AC3E}">
        <p14:creationId xmlns:p14="http://schemas.microsoft.com/office/powerpoint/2010/main" val="201637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Dentre os diversos xenobióticos, nós temos os surfactantes.</a:t>
            </a:r>
          </a:p>
          <a:p>
            <a:r>
              <a:rPr lang="pt-BR" dirty="0"/>
              <a:t>Surfactantes são moléculas versáteis, pois mobilizam e combinam materiais que não se misturariam devido às propriedades moleculares incompatíveis, </a:t>
            </a:r>
          </a:p>
          <a:p>
            <a:r>
              <a:rPr lang="pt-BR" dirty="0"/>
              <a:t>Tais como água e óleo, gordura, solventes, etc</a:t>
            </a:r>
          </a:p>
          <a:p>
            <a:r>
              <a:rPr lang="pt-BR" dirty="0"/>
              <a:t>Isto ocorre devido a principal característica dos surfactantes que é alterar as propriedades superficiais e interfaciais dos líquidos</a:t>
            </a:r>
          </a:p>
          <a:p>
            <a:endParaRPr lang="pt-BR" dirty="0"/>
          </a:p>
        </p:txBody>
      </p:sp>
      <p:sp>
        <p:nvSpPr>
          <p:cNvPr id="4" name="Slide Number Placeholder 3"/>
          <p:cNvSpPr>
            <a:spLocks noGrp="1"/>
          </p:cNvSpPr>
          <p:nvPr>
            <p:ph type="sldNum" sz="quarter" idx="10"/>
          </p:nvPr>
        </p:nvSpPr>
        <p:spPr/>
        <p:txBody>
          <a:bodyPr/>
          <a:lstStyle/>
          <a:p>
            <a:fld id="{11235695-E6C9-49D3-9BE4-70E0C87E8D1D}" type="slidenum">
              <a:rPr lang="pt-BR" smtClean="0"/>
              <a:t>5</a:t>
            </a:fld>
            <a:endParaRPr lang="pt-BR"/>
          </a:p>
        </p:txBody>
      </p:sp>
    </p:spTree>
    <p:extLst>
      <p:ext uri="{BB962C8B-B14F-4D97-AF65-F5344CB8AC3E}">
        <p14:creationId xmlns:p14="http://schemas.microsoft.com/office/powerpoint/2010/main" val="3058047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mn-lt"/>
                <a:ea typeface="+mn-ea"/>
                <a:cs typeface="+mn-cs"/>
              </a:rPr>
              <a:t>Em relação a presença de fármacos no esgoto sanitário, nós caracterizamos alguns recentemente.</a:t>
            </a:r>
          </a:p>
          <a:p>
            <a:r>
              <a:rPr lang="pt-BR" sz="1200" kern="1200" dirty="0">
                <a:solidFill>
                  <a:schemeClr val="tx1"/>
                </a:solidFill>
                <a:effectLst/>
                <a:latin typeface="+mn-lt"/>
                <a:ea typeface="+mn-ea"/>
                <a:cs typeface="+mn-cs"/>
              </a:rPr>
              <a:t>Observamos que o ibuprofeno foi o composto de maior concentração, seguido do propranolol, triclosan e diclofenaco.</a:t>
            </a:r>
          </a:p>
          <a:p>
            <a:r>
              <a:rPr lang="pt-BR" sz="1200" kern="1200" dirty="0">
                <a:solidFill>
                  <a:schemeClr val="tx1"/>
                </a:solidFill>
                <a:effectLst/>
                <a:latin typeface="+mn-lt"/>
                <a:ea typeface="+mn-ea"/>
                <a:cs typeface="+mn-cs"/>
              </a:rPr>
              <a:t>Em outros estudos, que avaliaram a ocorrência desses mesmos compostos no rio monjolinho (em que recebe descarga do esgoto tratado da ETE de São Carlos, como de esgoto não tratado também) também foi observado o ibuprofeno como o composto de maior concentração, seguido do propranolol, triclosan e diclofenaco</a:t>
            </a:r>
          </a:p>
          <a:p>
            <a:r>
              <a:rPr lang="pt-BR" sz="1200" kern="1200" dirty="0">
                <a:solidFill>
                  <a:schemeClr val="tx1"/>
                </a:solidFill>
                <a:effectLst/>
                <a:latin typeface="+mn-lt"/>
                <a:ea typeface="+mn-ea"/>
                <a:cs typeface="+mn-cs"/>
              </a:rPr>
              <a:t>Todavia em menores concentrações que as que observamos no esgoto sanitário.</a:t>
            </a:r>
          </a:p>
          <a:p>
            <a:r>
              <a:rPr lang="pt-BR" sz="1200" kern="1200" dirty="0">
                <a:solidFill>
                  <a:schemeClr val="tx1"/>
                </a:solidFill>
                <a:effectLst/>
                <a:latin typeface="+mn-lt"/>
                <a:ea typeface="+mn-ea"/>
                <a:cs typeface="+mn-cs"/>
              </a:rPr>
              <a:t>Provávelmente, devido a diluição que ocorre no rio.</a:t>
            </a:r>
          </a:p>
          <a:p>
            <a:endParaRPr lang="pt-BR" dirty="0"/>
          </a:p>
        </p:txBody>
      </p:sp>
      <p:sp>
        <p:nvSpPr>
          <p:cNvPr id="4" name="Slide Number Placeholder 3"/>
          <p:cNvSpPr>
            <a:spLocks noGrp="1"/>
          </p:cNvSpPr>
          <p:nvPr>
            <p:ph type="sldNum" sz="quarter" idx="10"/>
          </p:nvPr>
        </p:nvSpPr>
        <p:spPr/>
        <p:txBody>
          <a:bodyPr/>
          <a:lstStyle/>
          <a:p>
            <a:fld id="{11235695-E6C9-49D3-9BE4-70E0C87E8D1D}" type="slidenum">
              <a:rPr lang="pt-BR" smtClean="0"/>
              <a:t>32</a:t>
            </a:fld>
            <a:endParaRPr lang="pt-BR"/>
          </a:p>
        </p:txBody>
      </p:sp>
    </p:spTree>
    <p:extLst>
      <p:ext uri="{BB962C8B-B14F-4D97-AF65-F5344CB8AC3E}">
        <p14:creationId xmlns:p14="http://schemas.microsoft.com/office/powerpoint/2010/main" val="2119797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Bom, agora vamos falar sobre a eficiência do EGSB.</a:t>
            </a:r>
          </a:p>
          <a:p>
            <a:r>
              <a:rPr lang="pt-BR" dirty="0"/>
              <a:t>Nós operamos ele com tempo de detenção hidráulico de 36h</a:t>
            </a:r>
          </a:p>
          <a:p>
            <a:r>
              <a:rPr lang="pt-BR" dirty="0"/>
              <a:t>E aremoção de DQO foi de 77% e de LAS de 60%</a:t>
            </a:r>
          </a:p>
          <a:p>
            <a:r>
              <a:rPr lang="pt-BR" dirty="0"/>
              <a:t>Pelo balanço de massa, que é realizada da seguinte maneira:</a:t>
            </a:r>
          </a:p>
          <a:p>
            <a:r>
              <a:rPr lang="pt-BR" dirty="0"/>
              <a:t>A massa de LAS reovida é calculada pela subtração da massa de LAS afluente pela massa de LAS efluente</a:t>
            </a:r>
          </a:p>
          <a:p>
            <a:r>
              <a:rPr lang="pt-BR" dirty="0"/>
              <a:t>E a massa de LAS biodegradada é claculada pela substração da massa de LAS afluente menos a massa LASefluente substraída pela massa de LAS adsorvida na biomassa.</a:t>
            </a:r>
          </a:p>
          <a:p>
            <a:endParaRPr lang="pt-BR" dirty="0"/>
          </a:p>
          <a:p>
            <a:r>
              <a:rPr lang="pt-BR" dirty="0"/>
              <a:t>Então, nós observamos, por este cálculo de balanço de massas, que 8% da massa de LAS adsorveu nos grânulos, 42% saiu pelo efluente e 50% foi degradado biológicamente. </a:t>
            </a:r>
          </a:p>
        </p:txBody>
      </p:sp>
      <p:sp>
        <p:nvSpPr>
          <p:cNvPr id="4" name="Slide Number Placeholder 3"/>
          <p:cNvSpPr>
            <a:spLocks noGrp="1"/>
          </p:cNvSpPr>
          <p:nvPr>
            <p:ph type="sldNum" sz="quarter" idx="10"/>
          </p:nvPr>
        </p:nvSpPr>
        <p:spPr/>
        <p:txBody>
          <a:bodyPr/>
          <a:lstStyle/>
          <a:p>
            <a:fld id="{11235695-E6C9-49D3-9BE4-70E0C87E8D1D}" type="slidenum">
              <a:rPr lang="pt-BR" smtClean="0"/>
              <a:t>33</a:t>
            </a:fld>
            <a:endParaRPr lang="pt-BR"/>
          </a:p>
        </p:txBody>
      </p:sp>
    </p:spTree>
    <p:extLst>
      <p:ext uri="{BB962C8B-B14F-4D97-AF65-F5344CB8AC3E}">
        <p14:creationId xmlns:p14="http://schemas.microsoft.com/office/powerpoint/2010/main" val="1503941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Coparativamente a outros estudos com EGSB em escala laboratorial, notamos maior desvio padrão em relação as cargas aplicas e eficiências de remoções de LAS e DQO;</a:t>
            </a:r>
          </a:p>
          <a:p>
            <a:r>
              <a:rPr lang="pt-BR" dirty="0"/>
              <a:t>Este fato foi relacionado ao maior volume do reator do presente estudo, além de estarmos trabalhando com água residuária real (esgoto sanitário) e não em condições controladas, como em escala laboratorial;</a:t>
            </a:r>
          </a:p>
          <a:p>
            <a:r>
              <a:rPr lang="pt-BR" dirty="0"/>
              <a:t>O aumento de escala dos reatores biológicos resulta em desafios de controle operacional e maiores variações de carga aplicada (Sánchez et al., 2005).</a:t>
            </a:r>
          </a:p>
        </p:txBody>
      </p:sp>
      <p:sp>
        <p:nvSpPr>
          <p:cNvPr id="4" name="Slide Number Placeholder 3"/>
          <p:cNvSpPr>
            <a:spLocks noGrp="1"/>
          </p:cNvSpPr>
          <p:nvPr>
            <p:ph type="sldNum" sz="quarter" idx="10"/>
          </p:nvPr>
        </p:nvSpPr>
        <p:spPr/>
        <p:txBody>
          <a:bodyPr/>
          <a:lstStyle/>
          <a:p>
            <a:fld id="{11235695-E6C9-49D3-9BE4-70E0C87E8D1D}" type="slidenum">
              <a:rPr lang="pt-BR" smtClean="0"/>
              <a:t>34</a:t>
            </a:fld>
            <a:endParaRPr lang="pt-BR"/>
          </a:p>
        </p:txBody>
      </p:sp>
    </p:spTree>
    <p:extLst>
      <p:ext uri="{BB962C8B-B14F-4D97-AF65-F5344CB8AC3E}">
        <p14:creationId xmlns:p14="http://schemas.microsoft.com/office/powerpoint/2010/main" val="120150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Notamos que a remoção de LAS em EGSB alimentado com esgoto sanitário foi próximos ao EGSB alimentado </a:t>
            </a:r>
            <a:r>
              <a:rPr lang="pt-BR" sz="1200" b="0" dirty="0"/>
              <a:t>com água residuária de lavanderia e substrato sintético;</a:t>
            </a:r>
          </a:p>
          <a:p>
            <a:r>
              <a:rPr lang="pt-BR" sz="1200" b="0" dirty="0"/>
              <a:t>Entretanto, em relação a remoção de DQO, observamos que a alimentação com esgoto sanitário resultou em menor remoção quando comparado a alimentação a substrato sintético.</a:t>
            </a:r>
          </a:p>
          <a:p>
            <a:r>
              <a:rPr lang="pt-BR" sz="1200" b="0" dirty="0"/>
              <a:t>Este fato está relacionado a presença de </a:t>
            </a:r>
            <a:r>
              <a:rPr lang="pt-BR" dirty="0"/>
              <a:t>compostos de fácil assimilação pelos microrganismos, tais como etanol e metanol, em água residuária sintética;</a:t>
            </a:r>
          </a:p>
          <a:p>
            <a:r>
              <a:rPr lang="pt-BR" sz="1200" b="0" dirty="0"/>
              <a:t>Já no esgoto sanitário, a maior parcela de DQO está sob a forma de compostos recalcitrantes e de difícil degradação.</a:t>
            </a:r>
          </a:p>
          <a:p>
            <a:endParaRPr lang="pt-BR" dirty="0"/>
          </a:p>
        </p:txBody>
      </p:sp>
      <p:sp>
        <p:nvSpPr>
          <p:cNvPr id="4" name="Slide Number Placeholder 3"/>
          <p:cNvSpPr>
            <a:spLocks noGrp="1"/>
          </p:cNvSpPr>
          <p:nvPr>
            <p:ph type="sldNum" sz="quarter" idx="10"/>
          </p:nvPr>
        </p:nvSpPr>
        <p:spPr/>
        <p:txBody>
          <a:bodyPr/>
          <a:lstStyle/>
          <a:p>
            <a:fld id="{11235695-E6C9-49D3-9BE4-70E0C87E8D1D}" type="slidenum">
              <a:rPr lang="pt-BR" smtClean="0"/>
              <a:t>35</a:t>
            </a:fld>
            <a:endParaRPr lang="pt-BR"/>
          </a:p>
        </p:txBody>
      </p:sp>
    </p:spTree>
    <p:extLst>
      <p:ext uri="{BB962C8B-B14F-4D97-AF65-F5344CB8AC3E}">
        <p14:creationId xmlns:p14="http://schemas.microsoft.com/office/powerpoint/2010/main" val="1615367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Ao final da operação do EGSB, nós fizemos a caracterização microbiana presente tanto no lodo de inóculo de reator, como ao final da operação.</a:t>
            </a:r>
          </a:p>
          <a:p>
            <a:r>
              <a:rPr lang="pt-BR" dirty="0"/>
              <a:t>Caracterizamos a biomassa para o Domínio Bacteria e Arquéia</a:t>
            </a:r>
          </a:p>
        </p:txBody>
      </p:sp>
      <p:sp>
        <p:nvSpPr>
          <p:cNvPr id="4" name="Slide Number Placeholder 3"/>
          <p:cNvSpPr>
            <a:spLocks noGrp="1"/>
          </p:cNvSpPr>
          <p:nvPr>
            <p:ph type="sldNum" sz="quarter" idx="10"/>
          </p:nvPr>
        </p:nvSpPr>
        <p:spPr/>
        <p:txBody>
          <a:bodyPr/>
          <a:lstStyle/>
          <a:p>
            <a:fld id="{11235695-E6C9-49D3-9BE4-70E0C87E8D1D}" type="slidenum">
              <a:rPr lang="pt-BR" smtClean="0"/>
              <a:t>36</a:t>
            </a:fld>
            <a:endParaRPr lang="pt-BR"/>
          </a:p>
        </p:txBody>
      </p:sp>
    </p:spTree>
    <p:extLst>
      <p:ext uri="{BB962C8B-B14F-4D97-AF65-F5344CB8AC3E}">
        <p14:creationId xmlns:p14="http://schemas.microsoft.com/office/powerpoint/2010/main" val="2902098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 De acordo com os valores do índice de Shannon (H), pequenas diferenças foram observadas na estrutura microbiana do lodo de inóculo (3,96) quando comparado ao lodo de EGSB (3,82) em ambos os domínio</a:t>
            </a:r>
          </a:p>
          <a:p>
            <a:endParaRPr lang="pt-BR" dirty="0"/>
          </a:p>
          <a:p>
            <a:r>
              <a:rPr lang="pt-BR" dirty="0"/>
              <a:t>A </a:t>
            </a:r>
            <a:r>
              <a:rPr lang="pt-BR" u="sng" dirty="0"/>
              <a:t>diversidade</a:t>
            </a:r>
            <a:r>
              <a:rPr lang="pt-BR" dirty="0"/>
              <a:t> refere-se à </a:t>
            </a:r>
            <a:r>
              <a:rPr lang="pt-BR" u="sng" dirty="0"/>
              <a:t>variedade de espécies </a:t>
            </a:r>
            <a:r>
              <a:rPr lang="pt-BR" dirty="0"/>
              <a:t>de organismos de uma determinada comunidade (Bacteria e Arqueae).</a:t>
            </a:r>
          </a:p>
          <a:p>
            <a:r>
              <a:rPr lang="pt-BR" dirty="0"/>
              <a:t>A </a:t>
            </a:r>
            <a:r>
              <a:rPr lang="pt-BR" u="sng" dirty="0"/>
              <a:t>riqueza</a:t>
            </a:r>
            <a:r>
              <a:rPr lang="pt-BR" dirty="0"/>
              <a:t> de espécies </a:t>
            </a:r>
            <a:r>
              <a:rPr lang="pt-BR" u="sng" dirty="0"/>
              <a:t>refere-se a abundância </a:t>
            </a:r>
            <a:r>
              <a:rPr lang="pt-BR" dirty="0"/>
              <a:t>numérica </a:t>
            </a:r>
            <a:r>
              <a:rPr lang="pt-BR" u="sng" dirty="0"/>
              <a:t>de uma determinada comunidade</a:t>
            </a:r>
            <a:r>
              <a:rPr lang="pt-BR" dirty="0"/>
              <a:t>.</a:t>
            </a:r>
          </a:p>
        </p:txBody>
      </p:sp>
      <p:sp>
        <p:nvSpPr>
          <p:cNvPr id="4" name="Slide Number Placeholder 3"/>
          <p:cNvSpPr>
            <a:spLocks noGrp="1"/>
          </p:cNvSpPr>
          <p:nvPr>
            <p:ph type="sldNum" sz="quarter" idx="10"/>
          </p:nvPr>
        </p:nvSpPr>
        <p:spPr/>
        <p:txBody>
          <a:bodyPr/>
          <a:lstStyle/>
          <a:p>
            <a:fld id="{11235695-E6C9-49D3-9BE4-70E0C87E8D1D}" type="slidenum">
              <a:rPr lang="pt-BR" smtClean="0"/>
              <a:t>37</a:t>
            </a:fld>
            <a:endParaRPr lang="pt-BR"/>
          </a:p>
        </p:txBody>
      </p:sp>
    </p:spTree>
    <p:extLst>
      <p:ext uri="{BB962C8B-B14F-4D97-AF65-F5344CB8AC3E}">
        <p14:creationId xmlns:p14="http://schemas.microsoft.com/office/powerpoint/2010/main" val="171653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 Uma pequena diferença também foi observada entre os valores do estimador de riqueza de Chao-1, que foi 1286 e 1293 para o lodo de inóculo e o lodo de EGSB, respectivamente.</a:t>
            </a:r>
          </a:p>
          <a:p>
            <a:endParaRPr lang="pt-BR" dirty="0"/>
          </a:p>
          <a:p>
            <a:r>
              <a:rPr lang="pt-BR" dirty="0"/>
              <a:t>A </a:t>
            </a:r>
            <a:r>
              <a:rPr lang="pt-BR" u="sng" dirty="0"/>
              <a:t>diversidade</a:t>
            </a:r>
            <a:r>
              <a:rPr lang="pt-BR" dirty="0"/>
              <a:t> refere-se à </a:t>
            </a:r>
            <a:r>
              <a:rPr lang="pt-BR" u="sng" dirty="0"/>
              <a:t>variedade de espécies </a:t>
            </a:r>
            <a:r>
              <a:rPr lang="pt-BR" dirty="0"/>
              <a:t>de organismos de uma determinada comunidade (Bacteria e Arqueae).</a:t>
            </a:r>
          </a:p>
          <a:p>
            <a:r>
              <a:rPr lang="pt-BR" dirty="0"/>
              <a:t>A </a:t>
            </a:r>
            <a:r>
              <a:rPr lang="pt-BR" u="sng" dirty="0"/>
              <a:t>riqueza</a:t>
            </a:r>
            <a:r>
              <a:rPr lang="pt-BR" dirty="0"/>
              <a:t> de espécies </a:t>
            </a:r>
            <a:r>
              <a:rPr lang="pt-BR" u="sng" dirty="0"/>
              <a:t>refere-se a abundância </a:t>
            </a:r>
            <a:r>
              <a:rPr lang="pt-BR" dirty="0"/>
              <a:t>numérica </a:t>
            </a:r>
            <a:r>
              <a:rPr lang="pt-BR" u="sng" dirty="0"/>
              <a:t>de uma determinada comunidade</a:t>
            </a:r>
            <a:r>
              <a:rPr lang="pt-BR" dirty="0"/>
              <a:t>.</a:t>
            </a:r>
          </a:p>
        </p:txBody>
      </p:sp>
      <p:sp>
        <p:nvSpPr>
          <p:cNvPr id="4" name="Slide Number Placeholder 3"/>
          <p:cNvSpPr>
            <a:spLocks noGrp="1"/>
          </p:cNvSpPr>
          <p:nvPr>
            <p:ph type="sldNum" sz="quarter" idx="10"/>
          </p:nvPr>
        </p:nvSpPr>
        <p:spPr/>
        <p:txBody>
          <a:bodyPr/>
          <a:lstStyle/>
          <a:p>
            <a:fld id="{11235695-E6C9-49D3-9BE4-70E0C87E8D1D}" type="slidenum">
              <a:rPr lang="pt-BR" smtClean="0"/>
              <a:t>38</a:t>
            </a:fld>
            <a:endParaRPr lang="pt-BR"/>
          </a:p>
        </p:txBody>
      </p:sp>
    </p:spTree>
    <p:extLst>
      <p:ext uri="{BB962C8B-B14F-4D97-AF65-F5344CB8AC3E}">
        <p14:creationId xmlns:p14="http://schemas.microsoft.com/office/powerpoint/2010/main" val="3504363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Por meio da caracterização dos filos e gêneros, notamos a resença de microrganismos anaeróbio estritos e facultativos.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t>Anaeróbios estritos: não produzem enzimas (como por exemplo a catalase) que transforma os superóxidos (que são altamente reativos e podem destruir componentes vitais das células) formados pelas reações com o oxigênio.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t>Facultativos: crescem em ambiente aeróbio e anaeróbio.</a:t>
            </a:r>
          </a:p>
        </p:txBody>
      </p:sp>
      <p:sp>
        <p:nvSpPr>
          <p:cNvPr id="4" name="Slide Number Placeholder 3"/>
          <p:cNvSpPr>
            <a:spLocks noGrp="1"/>
          </p:cNvSpPr>
          <p:nvPr>
            <p:ph type="sldNum" sz="quarter" idx="10"/>
          </p:nvPr>
        </p:nvSpPr>
        <p:spPr/>
        <p:txBody>
          <a:bodyPr/>
          <a:lstStyle/>
          <a:p>
            <a:fld id="{11235695-E6C9-49D3-9BE4-70E0C87E8D1D}" type="slidenum">
              <a:rPr lang="pt-BR" smtClean="0"/>
              <a:t>39</a:t>
            </a:fld>
            <a:endParaRPr lang="pt-BR"/>
          </a:p>
        </p:txBody>
      </p:sp>
    </p:spTree>
    <p:extLst>
      <p:ext uri="{BB962C8B-B14F-4D97-AF65-F5344CB8AC3E}">
        <p14:creationId xmlns:p14="http://schemas.microsoft.com/office/powerpoint/2010/main" val="2706635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E dentre os gêneros, observamos a presença de pseudomonas, que são capazes de realizar a </a:t>
            </a:r>
            <a:r>
              <a:rPr lang="el-GR" sz="1200" dirty="0">
                <a:solidFill>
                  <a:schemeClr val="bg1"/>
                </a:solidFill>
              </a:rPr>
              <a:t>ω</a:t>
            </a:r>
            <a:r>
              <a:rPr lang="en-US" altLang="pt-BR" sz="1200" dirty="0">
                <a:solidFill>
                  <a:schemeClr val="bg1"/>
                </a:solidFill>
              </a:rPr>
              <a:t>-</a:t>
            </a:r>
            <a:r>
              <a:rPr lang="en-US" altLang="pt-BR" sz="1200" dirty="0" err="1">
                <a:solidFill>
                  <a:schemeClr val="bg1"/>
                </a:solidFill>
              </a:rPr>
              <a:t>oxidação</a:t>
            </a:r>
            <a:r>
              <a:rPr lang="en-US" altLang="pt-BR" sz="1200"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pt-BR" sz="1200" dirty="0">
                <a:solidFill>
                  <a:schemeClr val="bg1"/>
                </a:solidFill>
              </a:rPr>
              <a:t>A </a:t>
            </a:r>
            <a:r>
              <a:rPr lang="el-GR" sz="1200" dirty="0">
                <a:solidFill>
                  <a:schemeClr val="bg1"/>
                </a:solidFill>
              </a:rPr>
              <a:t>ω</a:t>
            </a:r>
            <a:r>
              <a:rPr lang="en-US" altLang="pt-BR" sz="1200" dirty="0">
                <a:solidFill>
                  <a:schemeClr val="bg1"/>
                </a:solidFill>
              </a:rPr>
              <a:t>-</a:t>
            </a:r>
            <a:r>
              <a:rPr lang="en-US" altLang="pt-BR" sz="1200" dirty="0" err="1">
                <a:solidFill>
                  <a:schemeClr val="bg1"/>
                </a:solidFill>
              </a:rPr>
              <a:t>oxidação</a:t>
            </a:r>
            <a:r>
              <a:rPr lang="en-US" altLang="pt-BR" sz="1200" dirty="0">
                <a:solidFill>
                  <a:schemeClr val="bg1"/>
                </a:solidFill>
              </a:rPr>
              <a:t> é a </a:t>
            </a:r>
            <a:r>
              <a:rPr lang="en-US" altLang="pt-BR" sz="1200" dirty="0" err="1">
                <a:solidFill>
                  <a:schemeClr val="bg1"/>
                </a:solidFill>
              </a:rPr>
              <a:t>primeira</a:t>
            </a:r>
            <a:r>
              <a:rPr lang="en-US" altLang="pt-BR" sz="1200" dirty="0">
                <a:solidFill>
                  <a:schemeClr val="bg1"/>
                </a:solidFill>
              </a:rPr>
              <a:t> </a:t>
            </a:r>
            <a:r>
              <a:rPr lang="en-US" altLang="pt-BR" sz="1200" dirty="0" err="1">
                <a:solidFill>
                  <a:schemeClr val="bg1"/>
                </a:solidFill>
              </a:rPr>
              <a:t>etapa</a:t>
            </a:r>
            <a:r>
              <a:rPr lang="en-US" altLang="pt-BR" sz="1200" dirty="0">
                <a:solidFill>
                  <a:schemeClr val="bg1"/>
                </a:solidFill>
              </a:rPr>
              <a:t> </a:t>
            </a:r>
            <a:r>
              <a:rPr lang="en-US" altLang="pt-BR" sz="1200" dirty="0" err="1">
                <a:solidFill>
                  <a:schemeClr val="bg1"/>
                </a:solidFill>
              </a:rPr>
              <a:t>necessária</a:t>
            </a:r>
            <a:r>
              <a:rPr lang="en-US" altLang="pt-BR" sz="1200" dirty="0">
                <a:solidFill>
                  <a:schemeClr val="bg1"/>
                </a:solidFill>
              </a:rPr>
              <a:t> para a </a:t>
            </a:r>
            <a:r>
              <a:rPr lang="en-US" altLang="pt-BR" sz="1200" dirty="0" err="1">
                <a:solidFill>
                  <a:schemeClr val="bg1"/>
                </a:solidFill>
              </a:rPr>
              <a:t>biodegradação</a:t>
            </a:r>
            <a:r>
              <a:rPr lang="en-US" altLang="pt-BR" sz="1200" dirty="0">
                <a:solidFill>
                  <a:schemeClr val="bg1"/>
                </a:solidFill>
              </a:rPr>
              <a:t> do LAS.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pt-BR" sz="1200" dirty="0" err="1">
                <a:solidFill>
                  <a:schemeClr val="bg1"/>
                </a:solidFill>
              </a:rPr>
              <a:t>Onde</a:t>
            </a:r>
            <a:r>
              <a:rPr lang="en-US" altLang="pt-BR" sz="1200" dirty="0">
                <a:solidFill>
                  <a:schemeClr val="bg1"/>
                </a:solidFill>
              </a:rPr>
              <a:t> </a:t>
            </a:r>
            <a:r>
              <a:rPr lang="en-US" altLang="pt-BR" sz="1200" dirty="0" err="1">
                <a:solidFill>
                  <a:schemeClr val="bg1"/>
                </a:solidFill>
              </a:rPr>
              <a:t>ocorre</a:t>
            </a:r>
            <a:r>
              <a:rPr lang="en-US" altLang="pt-BR" sz="1200" dirty="0">
                <a:solidFill>
                  <a:schemeClr val="bg1"/>
                </a:solidFill>
              </a:rPr>
              <a:t> a </a:t>
            </a:r>
            <a:r>
              <a:rPr lang="en-US" altLang="pt-BR" sz="1200" dirty="0" err="1">
                <a:solidFill>
                  <a:schemeClr val="bg1"/>
                </a:solidFill>
              </a:rPr>
              <a:t>primeira</a:t>
            </a:r>
            <a:r>
              <a:rPr lang="en-US" altLang="pt-BR" sz="1200" dirty="0">
                <a:solidFill>
                  <a:schemeClr val="bg1"/>
                </a:solidFill>
              </a:rPr>
              <a:t> </a:t>
            </a:r>
            <a:r>
              <a:rPr lang="en-US" altLang="pt-BR" sz="1200" dirty="0" err="1">
                <a:solidFill>
                  <a:schemeClr val="bg1"/>
                </a:solidFill>
              </a:rPr>
              <a:t>quebra</a:t>
            </a:r>
            <a:r>
              <a:rPr lang="en-US" altLang="pt-BR" sz="1200" dirty="0">
                <a:solidFill>
                  <a:schemeClr val="bg1"/>
                </a:solidFill>
              </a:rPr>
              <a:t> da </a:t>
            </a:r>
            <a:r>
              <a:rPr lang="en-US" altLang="pt-BR" sz="1200" dirty="0" err="1">
                <a:solidFill>
                  <a:schemeClr val="bg1"/>
                </a:solidFill>
              </a:rPr>
              <a:t>cadeia</a:t>
            </a:r>
            <a:r>
              <a:rPr lang="en-US" altLang="pt-BR" sz="1200" dirty="0">
                <a:solidFill>
                  <a:schemeClr val="bg1"/>
                </a:solidFill>
              </a:rPr>
              <a:t> </a:t>
            </a:r>
            <a:r>
              <a:rPr lang="en-US" altLang="pt-BR" sz="1200" dirty="0" err="1">
                <a:solidFill>
                  <a:schemeClr val="bg1"/>
                </a:solidFill>
              </a:rPr>
              <a:t>alquílica</a:t>
            </a:r>
            <a:r>
              <a:rPr lang="en-US" altLang="pt-BR" sz="1200" dirty="0">
                <a:solidFill>
                  <a:schemeClr val="bg1"/>
                </a:solidFill>
              </a:rPr>
              <a:t> linear da </a:t>
            </a:r>
            <a:r>
              <a:rPr lang="en-US" altLang="pt-BR" sz="1200" dirty="0" err="1">
                <a:solidFill>
                  <a:schemeClr val="bg1"/>
                </a:solidFill>
              </a:rPr>
              <a:t>molécula</a:t>
            </a:r>
            <a:r>
              <a:rPr lang="en-US" altLang="pt-BR" sz="1200" dirty="0">
                <a:solidFill>
                  <a:schemeClr val="bg1"/>
                </a:solidFill>
              </a:rPr>
              <a:t> do LAS, com </a:t>
            </a:r>
            <a:r>
              <a:rPr lang="en-US" altLang="pt-BR" sz="1200" dirty="0" err="1">
                <a:solidFill>
                  <a:schemeClr val="bg1"/>
                </a:solidFill>
              </a:rPr>
              <a:t>adição</a:t>
            </a:r>
            <a:r>
              <a:rPr lang="en-US" altLang="pt-BR" sz="1200" dirty="0">
                <a:solidFill>
                  <a:schemeClr val="bg1"/>
                </a:solidFill>
              </a:rPr>
              <a:t> e </a:t>
            </a:r>
            <a:r>
              <a:rPr lang="en-US" altLang="pt-BR" sz="1200" dirty="0" err="1">
                <a:solidFill>
                  <a:schemeClr val="bg1"/>
                </a:solidFill>
              </a:rPr>
              <a:t>regeneração</a:t>
            </a:r>
            <a:r>
              <a:rPr lang="en-US" altLang="pt-BR" sz="1200" dirty="0">
                <a:solidFill>
                  <a:schemeClr val="bg1"/>
                </a:solidFill>
              </a:rPr>
              <a:t> do </a:t>
            </a:r>
            <a:r>
              <a:rPr lang="en-US" altLang="pt-BR" sz="1200" dirty="0" err="1">
                <a:solidFill>
                  <a:schemeClr val="bg1"/>
                </a:solidFill>
              </a:rPr>
              <a:t>fumarato</a:t>
            </a:r>
            <a:r>
              <a:rPr lang="en-US" altLang="pt-BR" sz="1200" dirty="0">
                <a:solidFill>
                  <a:schemeClr val="bg1"/>
                </a:solidFill>
              </a:rPr>
              <a:t>.</a:t>
            </a:r>
          </a:p>
          <a:p>
            <a:r>
              <a:rPr lang="pt-BR" dirty="0"/>
              <a:t> </a:t>
            </a:r>
          </a:p>
        </p:txBody>
      </p:sp>
      <p:sp>
        <p:nvSpPr>
          <p:cNvPr id="4" name="Slide Number Placeholder 3"/>
          <p:cNvSpPr>
            <a:spLocks noGrp="1"/>
          </p:cNvSpPr>
          <p:nvPr>
            <p:ph type="sldNum" sz="quarter" idx="10"/>
          </p:nvPr>
        </p:nvSpPr>
        <p:spPr/>
        <p:txBody>
          <a:bodyPr/>
          <a:lstStyle/>
          <a:p>
            <a:fld id="{11235695-E6C9-49D3-9BE4-70E0C87E8D1D}" type="slidenum">
              <a:rPr lang="pt-BR" smtClean="0"/>
              <a:t>40</a:t>
            </a:fld>
            <a:endParaRPr lang="pt-BR"/>
          </a:p>
        </p:txBody>
      </p:sp>
    </p:spTree>
    <p:extLst>
      <p:ext uri="{BB962C8B-B14F-4D97-AF65-F5344CB8AC3E}">
        <p14:creationId xmlns:p14="http://schemas.microsoft.com/office/powerpoint/2010/main" val="38627335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pt-BR" dirty="0"/>
              <a:t>Observamos também microrganismos pertencentes aos gêneros geobacter, </a:t>
            </a:r>
            <a:r>
              <a:rPr lang="en-US" altLang="pt-BR" b="0" i="1" dirty="0" err="1">
                <a:solidFill>
                  <a:srgbClr val="000000"/>
                </a:solidFill>
              </a:rPr>
              <a:t>Synergistetes</a:t>
            </a:r>
            <a:r>
              <a:rPr lang="en-US" altLang="pt-BR" b="0" i="1" dirty="0">
                <a:solidFill>
                  <a:srgbClr val="000000"/>
                </a:solidFill>
              </a:rPr>
              <a:t>, Pseudomonas, </a:t>
            </a:r>
            <a:r>
              <a:rPr lang="en-US" altLang="pt-BR" b="0" i="1" dirty="0" err="1">
                <a:solidFill>
                  <a:srgbClr val="000000"/>
                </a:solidFill>
              </a:rPr>
              <a:t>Syntrophomonas</a:t>
            </a:r>
            <a:r>
              <a:rPr lang="en-US" altLang="pt-BR" b="0" i="1" dirty="0">
                <a:solidFill>
                  <a:srgbClr val="000000"/>
                </a:solidFill>
              </a:rPr>
              <a:t> e </a:t>
            </a:r>
            <a:r>
              <a:rPr lang="en-US" altLang="pt-BR" b="0" i="1" dirty="0" err="1">
                <a:solidFill>
                  <a:srgbClr val="000000"/>
                </a:solidFill>
              </a:rPr>
              <a:t>Syntrophus</a:t>
            </a:r>
            <a:r>
              <a:rPr lang="en-US" altLang="pt-BR" b="0" i="1" dirty="0">
                <a:solidFill>
                  <a:srgbClr val="000000"/>
                </a:solidFill>
              </a:rPr>
              <a:t>.</a:t>
            </a:r>
          </a:p>
          <a:p>
            <a:pPr marL="0" marR="0" lvl="0" indent="0" algn="l" defTabSz="914400" rtl="0" eaLnBrk="0" fontAlgn="auto" latinLnBrk="0" hangingPunct="0">
              <a:lnSpc>
                <a:spcPct val="100000"/>
              </a:lnSpc>
              <a:spcBef>
                <a:spcPts val="0"/>
              </a:spcBef>
              <a:spcAft>
                <a:spcPts val="0"/>
              </a:spcAft>
              <a:buClrTx/>
              <a:buSzTx/>
              <a:buFontTx/>
              <a:buNone/>
              <a:tabLst/>
              <a:defRPr/>
            </a:pPr>
            <a:r>
              <a:rPr lang="en-US" b="0" i="0" dirty="0">
                <a:solidFill>
                  <a:srgbClr val="000000"/>
                </a:solidFill>
              </a:rPr>
              <a:t>Ester </a:t>
            </a:r>
            <a:r>
              <a:rPr lang="en-US" b="0" i="0" dirty="0" err="1">
                <a:solidFill>
                  <a:srgbClr val="000000"/>
                </a:solidFill>
              </a:rPr>
              <a:t>microrganismos</a:t>
            </a:r>
            <a:r>
              <a:rPr lang="en-US" b="0" i="0" dirty="0">
                <a:solidFill>
                  <a:srgbClr val="000000"/>
                </a:solidFill>
              </a:rPr>
              <a:t> </a:t>
            </a:r>
            <a:r>
              <a:rPr lang="en-US" b="0" i="0" dirty="0" err="1">
                <a:solidFill>
                  <a:srgbClr val="000000"/>
                </a:solidFill>
              </a:rPr>
              <a:t>são</a:t>
            </a:r>
            <a:r>
              <a:rPr lang="en-US" b="0" i="0" dirty="0">
                <a:solidFill>
                  <a:srgbClr val="000000"/>
                </a:solidFill>
              </a:rPr>
              <a:t> </a:t>
            </a:r>
            <a:r>
              <a:rPr lang="en-US" b="0" i="0" dirty="0" err="1">
                <a:solidFill>
                  <a:srgbClr val="000000"/>
                </a:solidFill>
              </a:rPr>
              <a:t>capazes</a:t>
            </a:r>
            <a:r>
              <a:rPr lang="en-US" b="0" i="0" dirty="0">
                <a:solidFill>
                  <a:srgbClr val="000000"/>
                </a:solidFill>
              </a:rPr>
              <a:t> de realizer a </a:t>
            </a:r>
            <a:r>
              <a:rPr lang="el-GR" altLang="pt-BR" sz="1200" dirty="0">
                <a:solidFill>
                  <a:schemeClr val="bg1"/>
                </a:solidFill>
              </a:rPr>
              <a:t>Β</a:t>
            </a:r>
            <a:r>
              <a:rPr lang="pt-BR" altLang="pt-BR" sz="1200" dirty="0">
                <a:solidFill>
                  <a:schemeClr val="bg1"/>
                </a:solidFill>
              </a:rPr>
              <a:t>-oxidação</a:t>
            </a:r>
            <a:r>
              <a:rPr lang="pt-BR" altLang="pt-BR" sz="1200" b="0" i="0" dirty="0">
                <a:solidFill>
                  <a:schemeClr val="bg1"/>
                </a:solidFill>
              </a:rPr>
              <a:t>, que é a segunda etapa de degradação da molécula do LAS.</a:t>
            </a:r>
          </a:p>
          <a:p>
            <a:pPr marL="0" marR="0" lvl="0" indent="0" algn="l" defTabSz="914400" rtl="0" eaLnBrk="0" fontAlgn="auto" latinLnBrk="0" hangingPunct="0">
              <a:lnSpc>
                <a:spcPct val="100000"/>
              </a:lnSpc>
              <a:spcBef>
                <a:spcPts val="0"/>
              </a:spcBef>
              <a:spcAft>
                <a:spcPts val="0"/>
              </a:spcAft>
              <a:buClrTx/>
              <a:buSzTx/>
              <a:buFontTx/>
              <a:buNone/>
              <a:tabLst/>
              <a:defRPr/>
            </a:pPr>
            <a:r>
              <a:rPr lang="en-US" altLang="pt-BR" sz="1200" dirty="0">
                <a:solidFill>
                  <a:schemeClr val="bg1"/>
                </a:solidFill>
              </a:rPr>
              <a:t>Nesta </a:t>
            </a:r>
            <a:r>
              <a:rPr lang="en-US" altLang="pt-BR" sz="1200" dirty="0" err="1">
                <a:solidFill>
                  <a:schemeClr val="bg1"/>
                </a:solidFill>
              </a:rPr>
              <a:t>etapa</a:t>
            </a:r>
            <a:r>
              <a:rPr lang="en-US" altLang="pt-BR" sz="1200" dirty="0">
                <a:solidFill>
                  <a:schemeClr val="bg1"/>
                </a:solidFill>
              </a:rPr>
              <a:t>, </a:t>
            </a:r>
            <a:r>
              <a:rPr lang="en-US" altLang="pt-BR" sz="1200" dirty="0" err="1">
                <a:solidFill>
                  <a:schemeClr val="bg1"/>
                </a:solidFill>
              </a:rPr>
              <a:t>ocorre</a:t>
            </a:r>
            <a:r>
              <a:rPr lang="en-US" altLang="pt-BR" sz="1200" dirty="0">
                <a:solidFill>
                  <a:schemeClr val="bg1"/>
                </a:solidFill>
              </a:rPr>
              <a:t> </a:t>
            </a:r>
            <a:r>
              <a:rPr lang="en-US" altLang="pt-BR" sz="1200" dirty="0" err="1">
                <a:solidFill>
                  <a:schemeClr val="bg1"/>
                </a:solidFill>
              </a:rPr>
              <a:t>sucessivas</a:t>
            </a:r>
            <a:r>
              <a:rPr lang="en-US" altLang="pt-BR" sz="1200" dirty="0">
                <a:solidFill>
                  <a:schemeClr val="bg1"/>
                </a:solidFill>
              </a:rPr>
              <a:t> </a:t>
            </a:r>
            <a:r>
              <a:rPr lang="el-GR" altLang="pt-BR" sz="1200" dirty="0">
                <a:solidFill>
                  <a:schemeClr val="bg1"/>
                </a:solidFill>
              </a:rPr>
              <a:t>Β</a:t>
            </a:r>
            <a:r>
              <a:rPr lang="pt-BR" altLang="pt-BR" sz="1200" dirty="0">
                <a:solidFill>
                  <a:schemeClr val="bg1"/>
                </a:solidFill>
              </a:rPr>
              <a:t>-oxidações, até a retirada de todos os C presentes na cadeia alquílica do LAS.</a:t>
            </a:r>
          </a:p>
          <a:p>
            <a:pPr marL="0" marR="0" lvl="0" indent="0" algn="l" defTabSz="914400" rtl="0" eaLnBrk="0" fontAlgn="auto" latinLnBrk="0" hangingPunct="0">
              <a:lnSpc>
                <a:spcPct val="100000"/>
              </a:lnSpc>
              <a:spcBef>
                <a:spcPts val="0"/>
              </a:spcBef>
              <a:spcAft>
                <a:spcPts val="0"/>
              </a:spcAft>
              <a:buClrTx/>
              <a:buSzTx/>
              <a:buFontTx/>
              <a:buNone/>
              <a:tabLst/>
              <a:defRPr/>
            </a:pPr>
            <a:endParaRPr lang="en-US" altLang="pt-BR" sz="1200" dirty="0">
              <a:solidFill>
                <a:schemeClr val="bg1"/>
              </a:solidFill>
            </a:endParaRPr>
          </a:p>
        </p:txBody>
      </p:sp>
      <p:sp>
        <p:nvSpPr>
          <p:cNvPr id="4" name="Slide Number Placeholder 3"/>
          <p:cNvSpPr>
            <a:spLocks noGrp="1"/>
          </p:cNvSpPr>
          <p:nvPr>
            <p:ph type="sldNum" sz="quarter" idx="10"/>
          </p:nvPr>
        </p:nvSpPr>
        <p:spPr/>
        <p:txBody>
          <a:bodyPr/>
          <a:lstStyle/>
          <a:p>
            <a:fld id="{11235695-E6C9-49D3-9BE4-70E0C87E8D1D}" type="slidenum">
              <a:rPr lang="pt-BR" smtClean="0"/>
              <a:t>41</a:t>
            </a:fld>
            <a:endParaRPr lang="pt-BR"/>
          </a:p>
        </p:txBody>
      </p:sp>
    </p:spTree>
    <p:extLst>
      <p:ext uri="{BB962C8B-B14F-4D97-AF65-F5344CB8AC3E}">
        <p14:creationId xmlns:p14="http://schemas.microsoft.com/office/powerpoint/2010/main" val="214141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Esta característica está relacionada a estrutura molecular dos surfactantes.</a:t>
            </a:r>
          </a:p>
          <a:p>
            <a:r>
              <a:rPr lang="pt-BR" dirty="0"/>
              <a:t>Que é anfipática, ou seja, a estrutura molecular tem uma cabeça hidrofílica, que é um solvente polar que se dissolve na água</a:t>
            </a:r>
          </a:p>
          <a:p>
            <a:r>
              <a:rPr lang="pt-BR" dirty="0"/>
              <a:t>E uma cauda hidrofóbica, que é um grupo de hidrocarbonetos apolar</a:t>
            </a:r>
          </a:p>
          <a:p>
            <a:r>
              <a:rPr lang="pt-BR" dirty="0"/>
              <a:t>Conferindo a capacidade de reduzir a tensão superficial da água.</a:t>
            </a:r>
          </a:p>
          <a:p>
            <a:r>
              <a:rPr lang="pt-BR" dirty="0"/>
              <a:t>Portanto a parte polar irá interagir com a água (que também é polar) e a cauda apolar irá interagir com o óleo</a:t>
            </a:r>
          </a:p>
          <a:p>
            <a:r>
              <a:rPr lang="pt-BR" dirty="0"/>
              <a:t>Permitindo que o óleo e água se misturem.</a:t>
            </a:r>
          </a:p>
        </p:txBody>
      </p:sp>
      <p:sp>
        <p:nvSpPr>
          <p:cNvPr id="4" name="Slide Number Placeholder 3"/>
          <p:cNvSpPr>
            <a:spLocks noGrp="1"/>
          </p:cNvSpPr>
          <p:nvPr>
            <p:ph type="sldNum" sz="quarter" idx="10"/>
          </p:nvPr>
        </p:nvSpPr>
        <p:spPr/>
        <p:txBody>
          <a:bodyPr/>
          <a:lstStyle/>
          <a:p>
            <a:fld id="{11235695-E6C9-49D3-9BE4-70E0C87E8D1D}" type="slidenum">
              <a:rPr lang="pt-BR" smtClean="0"/>
              <a:t>6</a:t>
            </a:fld>
            <a:endParaRPr lang="pt-BR"/>
          </a:p>
        </p:txBody>
      </p:sp>
    </p:spTree>
    <p:extLst>
      <p:ext uri="{BB962C8B-B14F-4D97-AF65-F5344CB8AC3E}">
        <p14:creationId xmlns:p14="http://schemas.microsoft.com/office/powerpoint/2010/main" val="12565669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Encontramos microrganismos pertencentes a generos relacionados a capacidade de realizar a dessulfonação (para a retirada do grupo sulfonado ligado ao anel aromático)</a:t>
            </a:r>
          </a:p>
          <a:p>
            <a:r>
              <a:rPr lang="pt-BR" dirty="0"/>
              <a:t>Que é a posteior etapa (após a </a:t>
            </a:r>
            <a:r>
              <a:rPr lang="el-GR" altLang="pt-BR" sz="1200" dirty="0">
                <a:solidFill>
                  <a:schemeClr val="bg1"/>
                </a:solidFill>
              </a:rPr>
              <a:t>Β</a:t>
            </a:r>
            <a:r>
              <a:rPr lang="pt-BR" altLang="pt-BR" sz="1200" dirty="0">
                <a:solidFill>
                  <a:schemeClr val="bg1"/>
                </a:solidFill>
              </a:rPr>
              <a:t>-oxidação) da degradação do LAS.</a:t>
            </a:r>
          </a:p>
          <a:p>
            <a:endParaRPr lang="pt-BR" dirty="0"/>
          </a:p>
        </p:txBody>
      </p:sp>
      <p:sp>
        <p:nvSpPr>
          <p:cNvPr id="4" name="Slide Number Placeholder 3"/>
          <p:cNvSpPr>
            <a:spLocks noGrp="1"/>
          </p:cNvSpPr>
          <p:nvPr>
            <p:ph type="sldNum" sz="quarter" idx="10"/>
          </p:nvPr>
        </p:nvSpPr>
        <p:spPr/>
        <p:txBody>
          <a:bodyPr/>
          <a:lstStyle/>
          <a:p>
            <a:fld id="{11235695-E6C9-49D3-9BE4-70E0C87E8D1D}" type="slidenum">
              <a:rPr lang="pt-BR" smtClean="0"/>
              <a:t>42</a:t>
            </a:fld>
            <a:endParaRPr lang="pt-BR"/>
          </a:p>
        </p:txBody>
      </p:sp>
    </p:spTree>
    <p:extLst>
      <p:ext uri="{BB962C8B-B14F-4D97-AF65-F5344CB8AC3E}">
        <p14:creationId xmlns:p14="http://schemas.microsoft.com/office/powerpoint/2010/main" val="1562111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E finalmente, observamos microrganismos pertencentes aos gêneros que foram relacionados a capacidade de realizar a quebra de aneis aromáticos</a:t>
            </a:r>
          </a:p>
          <a:p>
            <a:r>
              <a:rPr lang="pt-BR" dirty="0"/>
              <a:t>Que é a última etapa da degradação do LAS.</a:t>
            </a:r>
          </a:p>
        </p:txBody>
      </p:sp>
      <p:sp>
        <p:nvSpPr>
          <p:cNvPr id="4" name="Slide Number Placeholder 3"/>
          <p:cNvSpPr>
            <a:spLocks noGrp="1"/>
          </p:cNvSpPr>
          <p:nvPr>
            <p:ph type="sldNum" sz="quarter" idx="10"/>
          </p:nvPr>
        </p:nvSpPr>
        <p:spPr/>
        <p:txBody>
          <a:bodyPr/>
          <a:lstStyle/>
          <a:p>
            <a:fld id="{11235695-E6C9-49D3-9BE4-70E0C87E8D1D}" type="slidenum">
              <a:rPr lang="pt-BR" smtClean="0"/>
              <a:t>43</a:t>
            </a:fld>
            <a:endParaRPr lang="pt-BR"/>
          </a:p>
        </p:txBody>
      </p:sp>
    </p:spTree>
    <p:extLst>
      <p:ext uri="{BB962C8B-B14F-4D97-AF65-F5344CB8AC3E}">
        <p14:creationId xmlns:p14="http://schemas.microsoft.com/office/powerpoint/2010/main" val="27206746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mn-lt"/>
                <a:ea typeface="+mn-ea"/>
                <a:cs typeface="+mn-cs"/>
              </a:rPr>
              <a:t>Portanto, neste estudo, concluímos que: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pt-BR" sz="1200" b="0" dirty="0">
                <a:solidFill>
                  <a:srgbClr val="000000"/>
                </a:solidFill>
              </a:rPr>
              <a:t>A </a:t>
            </a:r>
            <a:r>
              <a:rPr lang="en-US" altLang="pt-BR" sz="1200" b="0" dirty="0" err="1">
                <a:solidFill>
                  <a:srgbClr val="000000"/>
                </a:solidFill>
              </a:rPr>
              <a:t>ampliação</a:t>
            </a:r>
            <a:r>
              <a:rPr lang="en-US" altLang="pt-BR" sz="1200" b="0" dirty="0">
                <a:solidFill>
                  <a:srgbClr val="000000"/>
                </a:solidFill>
              </a:rPr>
              <a:t> de </a:t>
            </a:r>
            <a:r>
              <a:rPr lang="en-US" altLang="pt-BR" sz="1200" b="0" dirty="0" err="1">
                <a:solidFill>
                  <a:srgbClr val="000000"/>
                </a:solidFill>
              </a:rPr>
              <a:t>escala</a:t>
            </a:r>
            <a:r>
              <a:rPr lang="en-US" altLang="pt-BR" sz="1200" b="0" dirty="0">
                <a:solidFill>
                  <a:srgbClr val="000000"/>
                </a:solidFill>
              </a:rPr>
              <a:t> do </a:t>
            </a:r>
            <a:r>
              <a:rPr lang="en-US" altLang="pt-BR" sz="1200" b="0" dirty="0" err="1">
                <a:solidFill>
                  <a:srgbClr val="000000"/>
                </a:solidFill>
              </a:rPr>
              <a:t>retor</a:t>
            </a:r>
            <a:r>
              <a:rPr lang="en-US" altLang="pt-BR" sz="1200" b="0" dirty="0">
                <a:solidFill>
                  <a:srgbClr val="000000"/>
                </a:solidFill>
              </a:rPr>
              <a:t> EGSB </a:t>
            </a:r>
            <a:r>
              <a:rPr lang="en-US" altLang="pt-BR" sz="1200" b="0" dirty="0" err="1">
                <a:solidFill>
                  <a:srgbClr val="000000"/>
                </a:solidFill>
              </a:rPr>
              <a:t>foi</a:t>
            </a:r>
            <a:r>
              <a:rPr lang="en-US" altLang="pt-BR" sz="1200" b="0" dirty="0">
                <a:solidFill>
                  <a:srgbClr val="000000"/>
                </a:solidFill>
              </a:rPr>
              <a:t> </a:t>
            </a:r>
            <a:r>
              <a:rPr lang="en-US" altLang="pt-BR" sz="1200" b="0" dirty="0" err="1">
                <a:solidFill>
                  <a:srgbClr val="000000"/>
                </a:solidFill>
              </a:rPr>
              <a:t>bem</a:t>
            </a:r>
            <a:r>
              <a:rPr lang="en-US" altLang="pt-BR" sz="1200" b="0" dirty="0">
                <a:solidFill>
                  <a:srgbClr val="000000"/>
                </a:solidFill>
              </a:rPr>
              <a:t> </a:t>
            </a:r>
            <a:r>
              <a:rPr lang="en-US" altLang="pt-BR" sz="1200" b="0" dirty="0" err="1">
                <a:solidFill>
                  <a:srgbClr val="000000"/>
                </a:solidFill>
              </a:rPr>
              <a:t>sucedida</a:t>
            </a:r>
            <a:r>
              <a:rPr lang="en-US" altLang="pt-BR" sz="1200" b="0" dirty="0">
                <a:solidFill>
                  <a:srgbClr val="000000"/>
                </a:solidFill>
              </a:rPr>
              <a:t>, visto que </a:t>
            </a:r>
            <a:r>
              <a:rPr lang="en-US" altLang="pt-BR" sz="1200" b="0" dirty="0" err="1">
                <a:solidFill>
                  <a:srgbClr val="000000"/>
                </a:solidFill>
              </a:rPr>
              <a:t>teve</a:t>
            </a:r>
            <a:r>
              <a:rPr lang="en-US" altLang="pt-BR" sz="1200" b="0" dirty="0">
                <a:solidFill>
                  <a:srgbClr val="000000"/>
                </a:solidFill>
              </a:rPr>
              <a:t> </a:t>
            </a:r>
            <a:r>
              <a:rPr lang="en-US" altLang="pt-BR" sz="1200" b="0" dirty="0" err="1">
                <a:solidFill>
                  <a:srgbClr val="000000"/>
                </a:solidFill>
              </a:rPr>
              <a:t>remoção</a:t>
            </a:r>
            <a:r>
              <a:rPr lang="en-US" altLang="pt-BR" sz="1200" b="0" dirty="0">
                <a:solidFill>
                  <a:srgbClr val="000000"/>
                </a:solidFill>
              </a:rPr>
              <a:t> de DQO e LAS </a:t>
            </a:r>
            <a:r>
              <a:rPr lang="en-US" altLang="pt-BR" sz="1200" b="0" dirty="0" err="1">
                <a:solidFill>
                  <a:srgbClr val="000000"/>
                </a:solidFill>
              </a:rPr>
              <a:t>próximo</a:t>
            </a:r>
            <a:r>
              <a:rPr lang="en-US" altLang="pt-BR" sz="1200" b="0" dirty="0">
                <a:solidFill>
                  <a:srgbClr val="000000"/>
                </a:solidFill>
              </a:rPr>
              <a:t> a </a:t>
            </a:r>
            <a:r>
              <a:rPr lang="en-US" altLang="pt-BR" sz="1200" b="0" dirty="0" err="1">
                <a:solidFill>
                  <a:srgbClr val="000000"/>
                </a:solidFill>
              </a:rPr>
              <a:t>escala</a:t>
            </a:r>
            <a:r>
              <a:rPr lang="en-US" altLang="pt-BR" sz="1200" b="0" dirty="0">
                <a:solidFill>
                  <a:srgbClr val="000000"/>
                </a:solidFill>
              </a:rPr>
              <a:t> de </a:t>
            </a:r>
            <a:r>
              <a:rPr lang="en-US" altLang="pt-BR" sz="1200" b="0" dirty="0" err="1">
                <a:solidFill>
                  <a:srgbClr val="000000"/>
                </a:solidFill>
              </a:rPr>
              <a:t>bancadas</a:t>
            </a:r>
            <a:r>
              <a:rPr lang="en-US" altLang="pt-BR" sz="1200" b="0" dirty="0">
                <a:solidFill>
                  <a:srgbClr val="000000"/>
                </a:solidFill>
              </a:rPr>
              <a:t> e </a:t>
            </a:r>
            <a:r>
              <a:rPr lang="en-US" altLang="pt-BR" sz="1200" b="0" dirty="0" err="1">
                <a:solidFill>
                  <a:srgbClr val="000000"/>
                </a:solidFill>
              </a:rPr>
              <a:t>alimentados</a:t>
            </a:r>
            <a:r>
              <a:rPr lang="en-US" altLang="pt-BR" sz="1200" b="0" dirty="0">
                <a:solidFill>
                  <a:srgbClr val="000000"/>
                </a:solidFill>
              </a:rPr>
              <a:t> com </a:t>
            </a:r>
            <a:r>
              <a:rPr lang="en-US" altLang="pt-BR" sz="1200" b="0" dirty="0" err="1">
                <a:solidFill>
                  <a:srgbClr val="000000"/>
                </a:solidFill>
              </a:rPr>
              <a:t>substrato</a:t>
            </a:r>
            <a:r>
              <a:rPr lang="en-US" altLang="pt-BR" sz="1200" b="0" dirty="0">
                <a:solidFill>
                  <a:srgbClr val="000000"/>
                </a:solidFill>
              </a:rPr>
              <a:t> </a:t>
            </a:r>
            <a:r>
              <a:rPr lang="en-US" altLang="pt-BR" sz="1200" b="0" dirty="0" err="1">
                <a:solidFill>
                  <a:srgbClr val="000000"/>
                </a:solidFill>
              </a:rPr>
              <a:t>sintético</a:t>
            </a:r>
            <a:r>
              <a:rPr lang="en-US" altLang="pt-BR" sz="1200" b="0" dirty="0">
                <a:solidFill>
                  <a:srgbClr val="00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pt-BR" sz="1200" b="0" dirty="0">
                <a:solidFill>
                  <a:srgbClr val="000000"/>
                </a:solidFill>
              </a:rPr>
              <a:t>A </a:t>
            </a:r>
            <a:r>
              <a:rPr lang="en-US" altLang="pt-BR" sz="1200" b="0" dirty="0" err="1">
                <a:solidFill>
                  <a:srgbClr val="000000"/>
                </a:solidFill>
              </a:rPr>
              <a:t>composição</a:t>
            </a:r>
            <a:r>
              <a:rPr lang="en-US" altLang="pt-BR" sz="1200" b="0" dirty="0">
                <a:solidFill>
                  <a:srgbClr val="000000"/>
                </a:solidFill>
              </a:rPr>
              <a:t> </a:t>
            </a:r>
            <a:r>
              <a:rPr lang="en-US" altLang="pt-BR" sz="1200" b="0" dirty="0" err="1">
                <a:solidFill>
                  <a:srgbClr val="000000"/>
                </a:solidFill>
              </a:rPr>
              <a:t>recalcitrante</a:t>
            </a:r>
            <a:r>
              <a:rPr lang="en-US" altLang="pt-BR" sz="1200" b="0" dirty="0">
                <a:solidFill>
                  <a:srgbClr val="000000"/>
                </a:solidFill>
              </a:rPr>
              <a:t> do </a:t>
            </a:r>
            <a:r>
              <a:rPr lang="en-US" altLang="pt-BR" sz="1200" b="0" dirty="0" err="1">
                <a:solidFill>
                  <a:srgbClr val="000000"/>
                </a:solidFill>
              </a:rPr>
              <a:t>esgoto</a:t>
            </a:r>
            <a:r>
              <a:rPr lang="en-US" altLang="pt-BR" sz="1200" b="0" dirty="0">
                <a:solidFill>
                  <a:srgbClr val="000000"/>
                </a:solidFill>
              </a:rPr>
              <a:t> </a:t>
            </a:r>
            <a:r>
              <a:rPr lang="en-US" altLang="pt-BR" sz="1200" b="0" dirty="0" err="1">
                <a:solidFill>
                  <a:srgbClr val="000000"/>
                </a:solidFill>
              </a:rPr>
              <a:t>sanitário</a:t>
            </a:r>
            <a:r>
              <a:rPr lang="en-US" altLang="pt-BR" sz="1200" b="0" dirty="0">
                <a:solidFill>
                  <a:srgbClr val="000000"/>
                </a:solidFill>
              </a:rPr>
              <a:t> </a:t>
            </a:r>
            <a:r>
              <a:rPr lang="en-US" altLang="pt-BR" sz="1200" b="0" dirty="0" err="1">
                <a:solidFill>
                  <a:srgbClr val="000000"/>
                </a:solidFill>
              </a:rPr>
              <a:t>não</a:t>
            </a:r>
            <a:r>
              <a:rPr lang="en-US" altLang="pt-BR" sz="1200" b="0" dirty="0">
                <a:solidFill>
                  <a:srgbClr val="000000"/>
                </a:solidFill>
              </a:rPr>
              <a:t> </a:t>
            </a:r>
            <a:r>
              <a:rPr lang="en-US" altLang="pt-BR" sz="1200" b="0" dirty="0" err="1">
                <a:solidFill>
                  <a:srgbClr val="000000"/>
                </a:solidFill>
              </a:rPr>
              <a:t>afetou</a:t>
            </a:r>
            <a:r>
              <a:rPr lang="en-US" altLang="pt-BR" sz="1200" b="0" dirty="0">
                <a:solidFill>
                  <a:srgbClr val="000000"/>
                </a:solidFill>
              </a:rPr>
              <a:t> </a:t>
            </a:r>
            <a:r>
              <a:rPr lang="en-US" altLang="pt-BR" sz="1200" b="0" dirty="0" err="1">
                <a:solidFill>
                  <a:srgbClr val="000000"/>
                </a:solidFill>
              </a:rPr>
              <a:t>negativamente</a:t>
            </a:r>
            <a:r>
              <a:rPr lang="en-US" altLang="pt-BR" sz="1200" b="0" dirty="0">
                <a:solidFill>
                  <a:srgbClr val="000000"/>
                </a:solidFill>
              </a:rPr>
              <a:t> a </a:t>
            </a:r>
            <a:r>
              <a:rPr lang="en-US" altLang="pt-BR" sz="1200" b="0" dirty="0" err="1">
                <a:solidFill>
                  <a:srgbClr val="000000"/>
                </a:solidFill>
              </a:rPr>
              <a:t>diversidade</a:t>
            </a:r>
            <a:r>
              <a:rPr lang="en-US" altLang="pt-BR" sz="1200" b="0" dirty="0">
                <a:solidFill>
                  <a:srgbClr val="000000"/>
                </a:solidFill>
              </a:rPr>
              <a:t> e </a:t>
            </a:r>
            <a:r>
              <a:rPr lang="en-US" altLang="pt-BR" sz="1200" b="0" dirty="0" err="1">
                <a:solidFill>
                  <a:srgbClr val="000000"/>
                </a:solidFill>
              </a:rPr>
              <a:t>riqueza</a:t>
            </a:r>
            <a:r>
              <a:rPr lang="en-US" altLang="pt-BR" sz="1200" b="0" dirty="0">
                <a:solidFill>
                  <a:srgbClr val="000000"/>
                </a:solidFill>
              </a:rPr>
              <a:t> </a:t>
            </a:r>
            <a:r>
              <a:rPr lang="en-US" altLang="pt-BR" sz="1200" b="0" dirty="0" err="1">
                <a:solidFill>
                  <a:srgbClr val="000000"/>
                </a:solidFill>
              </a:rPr>
              <a:t>microbiana</a:t>
            </a:r>
            <a:endParaRPr lang="en-US" altLang="pt-BR" sz="1200" b="0" dirty="0">
              <a:solidFill>
                <a:srgbClr val="000000"/>
              </a:solidFill>
            </a:endParaRPr>
          </a:p>
          <a:p>
            <a:r>
              <a:rPr lang="pt-BR" sz="1200" kern="1200" dirty="0">
                <a:solidFill>
                  <a:schemeClr val="tx1"/>
                </a:solidFill>
                <a:effectLst/>
                <a:latin typeface="+mn-lt"/>
                <a:ea typeface="+mn-ea"/>
                <a:cs typeface="+mn-cs"/>
              </a:rPr>
              <a:t>Observamos microrganismos relacionados a todas as etapas da degradação do LAS, como </a:t>
            </a:r>
            <a:r>
              <a:rPr lang="pt-BR" sz="1200" i="1" kern="1200" dirty="0">
                <a:solidFill>
                  <a:schemeClr val="tx1"/>
                </a:solidFill>
                <a:effectLst/>
                <a:latin typeface="+mn-lt"/>
                <a:ea typeface="+mn-ea"/>
                <a:cs typeface="+mn-cs"/>
              </a:rPr>
              <a:t>Synergistes </a:t>
            </a:r>
            <a:r>
              <a:rPr lang="pt-BR" sz="1200" kern="1200" dirty="0">
                <a:solidFill>
                  <a:schemeClr val="tx1"/>
                </a:solidFill>
                <a:effectLst/>
                <a:latin typeface="+mn-lt"/>
                <a:ea typeface="+mn-ea"/>
                <a:cs typeface="+mn-cs"/>
              </a:rPr>
              <a:t>(β-oxidação)</a:t>
            </a:r>
            <a:r>
              <a:rPr lang="pt-BR" sz="1200" i="1" kern="1200" dirty="0">
                <a:solidFill>
                  <a:schemeClr val="tx1"/>
                </a:solidFill>
                <a:effectLst/>
                <a:latin typeface="+mn-lt"/>
                <a:ea typeface="+mn-ea"/>
                <a:cs typeface="+mn-cs"/>
              </a:rPr>
              <a:t>, Syntrophus </a:t>
            </a:r>
            <a:r>
              <a:rPr lang="pt-BR" sz="1200" kern="1200" dirty="0">
                <a:solidFill>
                  <a:schemeClr val="tx1"/>
                </a:solidFill>
                <a:effectLst/>
                <a:latin typeface="+mn-lt"/>
                <a:ea typeface="+mn-ea"/>
                <a:cs typeface="+mn-cs"/>
              </a:rPr>
              <a:t>(β-oxidação)</a:t>
            </a:r>
            <a:r>
              <a:rPr lang="pt-BR" sz="1200" i="1" kern="1200" dirty="0">
                <a:solidFill>
                  <a:schemeClr val="tx1"/>
                </a:solidFill>
                <a:effectLst/>
                <a:latin typeface="+mn-lt"/>
                <a:ea typeface="+mn-ea"/>
                <a:cs typeface="+mn-cs"/>
              </a:rPr>
              <a:t>, Clostridium</a:t>
            </a:r>
            <a:r>
              <a:rPr lang="pt-BR" sz="1200" kern="1200" dirty="0">
                <a:solidFill>
                  <a:schemeClr val="tx1"/>
                </a:solidFill>
                <a:effectLst/>
                <a:latin typeface="+mn-lt"/>
                <a:ea typeface="+mn-ea"/>
                <a:cs typeface="+mn-cs"/>
              </a:rPr>
              <a:t> (dessulfonação) e </a:t>
            </a:r>
            <a:r>
              <a:rPr lang="pt-BR" sz="1200" i="1" kern="1200" dirty="0">
                <a:solidFill>
                  <a:schemeClr val="tx1"/>
                </a:solidFill>
                <a:effectLst/>
                <a:latin typeface="+mn-lt"/>
                <a:ea typeface="+mn-ea"/>
                <a:cs typeface="+mn-cs"/>
              </a:rPr>
              <a:t>Geobacter</a:t>
            </a:r>
            <a:r>
              <a:rPr lang="pt-BR" sz="1200" kern="1200" dirty="0">
                <a:solidFill>
                  <a:schemeClr val="tx1"/>
                </a:solidFill>
                <a:effectLst/>
                <a:latin typeface="+mn-lt"/>
                <a:ea typeface="+mn-ea"/>
                <a:cs typeface="+mn-cs"/>
              </a:rPr>
              <a:t> (clivagem do anel aromático),</a:t>
            </a:r>
            <a:r>
              <a:rPr lang="pt-BR" sz="1200" i="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classificados com maior abundância relativa</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Portanto, o EGSB é uma </a:t>
            </a:r>
            <a:r>
              <a:rPr lang="en-US" altLang="pt-BR" sz="1200" b="0" dirty="0" err="1">
                <a:solidFill>
                  <a:srgbClr val="000000"/>
                </a:solidFill>
              </a:rPr>
              <a:t>tecnologia</a:t>
            </a:r>
            <a:r>
              <a:rPr lang="en-US" altLang="pt-BR" sz="1200" b="0" dirty="0">
                <a:solidFill>
                  <a:srgbClr val="000000"/>
                </a:solidFill>
              </a:rPr>
              <a:t> </a:t>
            </a:r>
            <a:r>
              <a:rPr lang="en-US" altLang="pt-BR" sz="1200" b="0" dirty="0" err="1">
                <a:solidFill>
                  <a:srgbClr val="000000"/>
                </a:solidFill>
              </a:rPr>
              <a:t>viável</a:t>
            </a:r>
            <a:r>
              <a:rPr lang="en-US" altLang="pt-BR" sz="1200" b="0" dirty="0">
                <a:solidFill>
                  <a:srgbClr val="000000"/>
                </a:solidFill>
              </a:rPr>
              <a:t> para </a:t>
            </a:r>
            <a:r>
              <a:rPr lang="en-US" altLang="pt-BR" sz="1200" b="0" dirty="0" err="1">
                <a:solidFill>
                  <a:srgbClr val="000000"/>
                </a:solidFill>
              </a:rPr>
              <a:t>biorremediação</a:t>
            </a:r>
            <a:r>
              <a:rPr lang="en-US" altLang="pt-BR" sz="1200" b="0" dirty="0">
                <a:solidFill>
                  <a:srgbClr val="000000"/>
                </a:solidFill>
              </a:rPr>
              <a:t> de LAS e </a:t>
            </a:r>
            <a:r>
              <a:rPr lang="en-US" altLang="pt-BR" sz="1200" b="0" dirty="0" err="1">
                <a:solidFill>
                  <a:srgbClr val="000000"/>
                </a:solidFill>
              </a:rPr>
              <a:t>remoção</a:t>
            </a:r>
            <a:r>
              <a:rPr lang="en-US" altLang="pt-BR" sz="1200" b="0" dirty="0">
                <a:solidFill>
                  <a:srgbClr val="000000"/>
                </a:solidFill>
              </a:rPr>
              <a:t> de </a:t>
            </a:r>
            <a:r>
              <a:rPr lang="en-US" altLang="pt-BR" sz="1200" b="0" dirty="0" err="1">
                <a:solidFill>
                  <a:srgbClr val="000000"/>
                </a:solidFill>
              </a:rPr>
              <a:t>matéria</a:t>
            </a:r>
            <a:r>
              <a:rPr lang="en-US" altLang="pt-BR" sz="1200" b="0" dirty="0">
                <a:solidFill>
                  <a:srgbClr val="000000"/>
                </a:solidFill>
              </a:rPr>
              <a:t> </a:t>
            </a:r>
            <a:r>
              <a:rPr lang="en-US" altLang="pt-BR" sz="1200" b="0" dirty="0" err="1">
                <a:solidFill>
                  <a:srgbClr val="000000"/>
                </a:solidFill>
              </a:rPr>
              <a:t>orgânica</a:t>
            </a:r>
            <a:endParaRPr lang="en-US" altLang="pt-BR" sz="1200" b="0" dirty="0">
              <a:solidFill>
                <a:srgbClr val="000000"/>
              </a:solidFill>
            </a:endParaRPr>
          </a:p>
          <a:p>
            <a:endParaRPr lang="pt-BR" dirty="0"/>
          </a:p>
        </p:txBody>
      </p:sp>
      <p:sp>
        <p:nvSpPr>
          <p:cNvPr id="4" name="Slide Number Placeholder 3"/>
          <p:cNvSpPr>
            <a:spLocks noGrp="1"/>
          </p:cNvSpPr>
          <p:nvPr>
            <p:ph type="sldNum" sz="quarter" idx="10"/>
          </p:nvPr>
        </p:nvSpPr>
        <p:spPr/>
        <p:txBody>
          <a:bodyPr/>
          <a:lstStyle/>
          <a:p>
            <a:fld id="{11235695-E6C9-49D3-9BE4-70E0C87E8D1D}" type="slidenum">
              <a:rPr lang="pt-BR" smtClean="0"/>
              <a:t>44</a:t>
            </a:fld>
            <a:endParaRPr lang="pt-BR"/>
          </a:p>
        </p:txBody>
      </p:sp>
    </p:spTree>
    <p:extLst>
      <p:ext uri="{BB962C8B-B14F-4D97-AF65-F5344CB8AC3E}">
        <p14:creationId xmlns:p14="http://schemas.microsoft.com/office/powerpoint/2010/main" val="2467646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Devido a esta versatilidade, os surfactantes são utilizados em diversos produtos, como domésticos e industriais.</a:t>
            </a:r>
          </a:p>
        </p:txBody>
      </p:sp>
      <p:sp>
        <p:nvSpPr>
          <p:cNvPr id="4" name="Slide Number Placeholder 3"/>
          <p:cNvSpPr>
            <a:spLocks noGrp="1"/>
          </p:cNvSpPr>
          <p:nvPr>
            <p:ph type="sldNum" sz="quarter" idx="10"/>
          </p:nvPr>
        </p:nvSpPr>
        <p:spPr/>
        <p:txBody>
          <a:bodyPr/>
          <a:lstStyle/>
          <a:p>
            <a:fld id="{11235695-E6C9-49D3-9BE4-70E0C87E8D1D}" type="slidenum">
              <a:rPr lang="pt-BR" smtClean="0"/>
              <a:t>7</a:t>
            </a:fld>
            <a:endParaRPr lang="pt-BR"/>
          </a:p>
        </p:txBody>
      </p:sp>
    </p:spTree>
    <p:extLst>
      <p:ext uri="{BB962C8B-B14F-4D97-AF65-F5344CB8AC3E}">
        <p14:creationId xmlns:p14="http://schemas.microsoft.com/office/powerpoint/2010/main" val="3086564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O tipo de surfactantes mais produzido e utilizado em todo o mundo são os surfactantes aniônicos.</a:t>
            </a:r>
          </a:p>
          <a:p>
            <a:r>
              <a:rPr lang="pt-BR" dirty="0"/>
              <a:t>Como podemos ver neste gráfico, a média de produção e consumo está entre 1000 toneladas por ano.</a:t>
            </a:r>
          </a:p>
          <a:p>
            <a:r>
              <a:rPr lang="pt-BR" dirty="0"/>
              <a:t>E dentre os surfactantes aniônicos, nós temos o linear alkylbenzene sulfonate (LAS).</a:t>
            </a:r>
          </a:p>
        </p:txBody>
      </p:sp>
      <p:sp>
        <p:nvSpPr>
          <p:cNvPr id="4" name="Slide Number Placeholder 3"/>
          <p:cNvSpPr>
            <a:spLocks noGrp="1"/>
          </p:cNvSpPr>
          <p:nvPr>
            <p:ph type="sldNum" sz="quarter" idx="10"/>
          </p:nvPr>
        </p:nvSpPr>
        <p:spPr/>
        <p:txBody>
          <a:bodyPr/>
          <a:lstStyle/>
          <a:p>
            <a:fld id="{11235695-E6C9-49D3-9BE4-70E0C87E8D1D}" type="slidenum">
              <a:rPr lang="pt-BR" smtClean="0"/>
              <a:t>8</a:t>
            </a:fld>
            <a:endParaRPr lang="pt-BR"/>
          </a:p>
        </p:txBody>
      </p:sp>
    </p:spTree>
    <p:extLst>
      <p:ext uri="{BB962C8B-B14F-4D97-AF65-F5344CB8AC3E}">
        <p14:creationId xmlns:p14="http://schemas.microsoft.com/office/powerpoint/2010/main" val="879224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O LAS é um dos surfactantes aniônicos mais utilizado em todo o mundo.</a:t>
            </a:r>
          </a:p>
          <a:p>
            <a:r>
              <a:rPr lang="pt-BR" dirty="0"/>
              <a:t>No Brasil, por exemplo, é produzido 50 mil toneladas por ano de surfactantes aniônicos, ficando atrás apenas dos EUA, China e Japão.</a:t>
            </a:r>
          </a:p>
          <a:p>
            <a:endParaRPr lang="pt-BR" dirty="0"/>
          </a:p>
          <a:p>
            <a:r>
              <a:rPr lang="pt-BR" dirty="0"/>
              <a:t>A estrutura molecular do LAS é constituída de uma cadeia alquílica linar (que varia de 10 a 14 átomos de carbono)</a:t>
            </a:r>
          </a:p>
          <a:p>
            <a:r>
              <a:rPr lang="pt-BR" dirty="0"/>
              <a:t>Ligada a um anel aromático sulfonado.</a:t>
            </a:r>
          </a:p>
        </p:txBody>
      </p:sp>
      <p:sp>
        <p:nvSpPr>
          <p:cNvPr id="4" name="Slide Number Placeholder 3"/>
          <p:cNvSpPr>
            <a:spLocks noGrp="1"/>
          </p:cNvSpPr>
          <p:nvPr>
            <p:ph type="sldNum" sz="quarter" idx="10"/>
          </p:nvPr>
        </p:nvSpPr>
        <p:spPr/>
        <p:txBody>
          <a:bodyPr/>
          <a:lstStyle/>
          <a:p>
            <a:fld id="{11235695-E6C9-49D3-9BE4-70E0C87E8D1D}" type="slidenum">
              <a:rPr lang="pt-BR" smtClean="0"/>
              <a:t>9</a:t>
            </a:fld>
            <a:endParaRPr lang="pt-BR"/>
          </a:p>
        </p:txBody>
      </p:sp>
    </p:spTree>
    <p:extLst>
      <p:ext uri="{BB962C8B-B14F-4D97-AF65-F5344CB8AC3E}">
        <p14:creationId xmlns:p14="http://schemas.microsoft.com/office/powerpoint/2010/main" val="3022826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Devido a elevada produção e consumo de surfactantes, eles acabam presentes em diversos compartimentos ambientais</a:t>
            </a:r>
          </a:p>
          <a:p>
            <a:r>
              <a:rPr lang="pt-BR" dirty="0"/>
              <a:t>Tais como rios, solos e estações de tratamento de esgoto, podendo ser muito prejudiciais aos sistemas de tratamento.</a:t>
            </a:r>
          </a:p>
        </p:txBody>
      </p:sp>
      <p:sp>
        <p:nvSpPr>
          <p:cNvPr id="4" name="Slide Number Placeholder 3"/>
          <p:cNvSpPr>
            <a:spLocks noGrp="1"/>
          </p:cNvSpPr>
          <p:nvPr>
            <p:ph type="sldNum" sz="quarter" idx="10"/>
          </p:nvPr>
        </p:nvSpPr>
        <p:spPr/>
        <p:txBody>
          <a:bodyPr/>
          <a:lstStyle/>
          <a:p>
            <a:fld id="{11235695-E6C9-49D3-9BE4-70E0C87E8D1D}" type="slidenum">
              <a:rPr lang="pt-BR" smtClean="0"/>
              <a:t>10</a:t>
            </a:fld>
            <a:endParaRPr lang="pt-BR"/>
          </a:p>
        </p:txBody>
      </p:sp>
    </p:spTree>
    <p:extLst>
      <p:ext uri="{BB962C8B-B14F-4D97-AF65-F5344CB8AC3E}">
        <p14:creationId xmlns:p14="http://schemas.microsoft.com/office/powerpoint/2010/main" val="3022900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Nós fizemos a caracterização do esgoto sanitário aqui de São Carlos, e observamos que o LAS está presente em concentrações significativas ao longo do dia.</a:t>
            </a:r>
          </a:p>
          <a:p>
            <a:r>
              <a:rPr lang="pt-BR" dirty="0"/>
              <a:t>Podemos ver nessa tabela, que ele se encontra em mg/L desde manhã até de noite</a:t>
            </a:r>
          </a:p>
          <a:p>
            <a:r>
              <a:rPr lang="pt-BR" dirty="0"/>
              <a:t>E está em maior concentração no período diurno, o que está de acordo com o padrão de consumo de água das áreas urbana e industrial.</a:t>
            </a:r>
          </a:p>
          <a:p>
            <a:r>
              <a:rPr lang="pt-BR" dirty="0"/>
              <a:t>Outros pesquisadores aqui da USP também caracterizaram o LAS em esgoto doméstico (que é constituído dos bairros circunvizinhos aqui do Campus II) e observaram concentrações também significantes, como de 8,7 mg/L.</a:t>
            </a:r>
          </a:p>
          <a:p>
            <a:r>
              <a:rPr lang="pt-BR" dirty="0"/>
              <a:t>E em água residuária de lavanderia (também aqui de São Carlos), foi observado concentrações de até 1024 mg/L.</a:t>
            </a:r>
          </a:p>
        </p:txBody>
      </p:sp>
      <p:sp>
        <p:nvSpPr>
          <p:cNvPr id="4" name="Slide Number Placeholder 3"/>
          <p:cNvSpPr>
            <a:spLocks noGrp="1"/>
          </p:cNvSpPr>
          <p:nvPr>
            <p:ph type="sldNum" sz="quarter" idx="10"/>
          </p:nvPr>
        </p:nvSpPr>
        <p:spPr/>
        <p:txBody>
          <a:bodyPr/>
          <a:lstStyle/>
          <a:p>
            <a:fld id="{11235695-E6C9-49D3-9BE4-70E0C87E8D1D}" type="slidenum">
              <a:rPr lang="pt-BR" smtClean="0"/>
              <a:t>11</a:t>
            </a:fld>
            <a:endParaRPr lang="pt-BR"/>
          </a:p>
        </p:txBody>
      </p:sp>
    </p:spTree>
    <p:extLst>
      <p:ext uri="{BB962C8B-B14F-4D97-AF65-F5344CB8AC3E}">
        <p14:creationId xmlns:p14="http://schemas.microsoft.com/office/powerpoint/2010/main" val="806118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17841E88-3F80-4D87-B97C-E49932BB651E}"/>
              </a:ext>
            </a:extLst>
          </p:cNvPr>
          <p:cNvSpPr>
            <a:spLocks noGrp="1" noChangeArrowheads="1"/>
          </p:cNvSpPr>
          <p:nvPr>
            <p:ph type="ctrTitle"/>
          </p:nvPr>
        </p:nvSpPr>
        <p:spPr>
          <a:xfrm>
            <a:off x="457200" y="2133600"/>
            <a:ext cx="8458200" cy="2286000"/>
          </a:xfrm>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a:lstStyle>
            <a:lvl1pPr>
              <a:defRPr sz="5400"/>
            </a:lvl1pPr>
          </a:lstStyle>
          <a:p>
            <a:pPr lvl="0"/>
            <a:r>
              <a:rPr lang="en-US" altLang="pt-BR" noProof="0"/>
              <a:t>Click to edit Master title style</a:t>
            </a:r>
          </a:p>
        </p:txBody>
      </p:sp>
      <p:sp>
        <p:nvSpPr>
          <p:cNvPr id="3076" name="Rectangle 4">
            <a:extLst>
              <a:ext uri="{FF2B5EF4-FFF2-40B4-BE49-F238E27FC236}">
                <a16:creationId xmlns:a16="http://schemas.microsoft.com/office/drawing/2014/main" xmlns="" id="{9BD95959-0CB3-466A-BE1D-CF5C817D271F}"/>
              </a:ext>
            </a:extLst>
          </p:cNvPr>
          <p:cNvSpPr>
            <a:spLocks noGrp="1" noChangeArrowheads="1"/>
          </p:cNvSpPr>
          <p:nvPr>
            <p:ph type="dt" sz="half" idx="2"/>
          </p:nvPr>
        </p:nvSpPr>
        <p:spPr>
          <a:xfrm>
            <a:off x="457200" y="6564313"/>
            <a:ext cx="2133600" cy="157162"/>
          </a:xfrm>
        </p:spPr>
        <p:txBody>
          <a:bodyPr/>
          <a:lstStyle>
            <a:lvl1pPr>
              <a:defRPr>
                <a:solidFill>
                  <a:schemeClr val="bg1"/>
                </a:solidFill>
                <a:latin typeface="Times New Roman" panose="02020603050405020304" pitchFamily="18" charset="0"/>
              </a:defRPr>
            </a:lvl1pPr>
          </a:lstStyle>
          <a:p>
            <a:endParaRPr lang="en-US" altLang="pt-BR"/>
          </a:p>
        </p:txBody>
      </p:sp>
      <p:sp>
        <p:nvSpPr>
          <p:cNvPr id="3077" name="Rectangle 5">
            <a:extLst>
              <a:ext uri="{FF2B5EF4-FFF2-40B4-BE49-F238E27FC236}">
                <a16:creationId xmlns:a16="http://schemas.microsoft.com/office/drawing/2014/main" xmlns="" id="{93B36E09-C747-449E-BA95-AE244E6BC13E}"/>
              </a:ext>
            </a:extLst>
          </p:cNvPr>
          <p:cNvSpPr>
            <a:spLocks noGrp="1" noChangeArrowheads="1"/>
          </p:cNvSpPr>
          <p:nvPr>
            <p:ph type="ftr" sz="quarter" idx="3"/>
          </p:nvPr>
        </p:nvSpPr>
        <p:spPr>
          <a:xfrm>
            <a:off x="3124200" y="6550025"/>
            <a:ext cx="2895600" cy="171450"/>
          </a:xfrm>
        </p:spPr>
        <p:txBody>
          <a:bodyPr/>
          <a:lstStyle>
            <a:lvl1pPr algn="ctr">
              <a:defRPr>
                <a:solidFill>
                  <a:schemeClr val="bg1"/>
                </a:solidFill>
                <a:latin typeface="Times New Roman" panose="02020603050405020304" pitchFamily="18" charset="0"/>
              </a:defRPr>
            </a:lvl1pPr>
          </a:lstStyle>
          <a:p>
            <a:endParaRPr lang="en-US" altLang="pt-BR"/>
          </a:p>
        </p:txBody>
      </p:sp>
      <p:sp>
        <p:nvSpPr>
          <p:cNvPr id="3078" name="Rectangle 6">
            <a:extLst>
              <a:ext uri="{FF2B5EF4-FFF2-40B4-BE49-F238E27FC236}">
                <a16:creationId xmlns:a16="http://schemas.microsoft.com/office/drawing/2014/main" xmlns="" id="{7E4C9A8F-417C-4333-B05F-C059DCEB7DC4}"/>
              </a:ext>
            </a:extLst>
          </p:cNvPr>
          <p:cNvSpPr>
            <a:spLocks noGrp="1" noChangeArrowheads="1"/>
          </p:cNvSpPr>
          <p:nvPr>
            <p:ph type="sldNum" sz="quarter" idx="4"/>
          </p:nvPr>
        </p:nvSpPr>
        <p:spPr>
          <a:xfrm>
            <a:off x="6553200" y="6535738"/>
            <a:ext cx="2133600" cy="185737"/>
          </a:xfrm>
        </p:spPr>
        <p:txBody>
          <a:bodyPr/>
          <a:lstStyle>
            <a:lvl1pPr algn="r">
              <a:defRPr>
                <a:solidFill>
                  <a:schemeClr val="bg1"/>
                </a:solidFill>
                <a:latin typeface="Times New Roman" panose="02020603050405020304" pitchFamily="18" charset="0"/>
              </a:defRPr>
            </a:lvl1pPr>
          </a:lstStyle>
          <a:p>
            <a:fld id="{D2A2F8AD-27A6-4DC5-B9BC-8F5F1B2ACA87}" type="slidenum">
              <a:rPr lang="en-US" altLang="pt-BR"/>
              <a:pPr/>
              <a:t>‹nº›</a:t>
            </a:fld>
            <a:endParaRPr lang="en-US" altLang="pt-BR"/>
          </a:p>
        </p:txBody>
      </p:sp>
      <p:sp>
        <p:nvSpPr>
          <p:cNvPr id="3075" name="Rectangle 3">
            <a:extLst>
              <a:ext uri="{FF2B5EF4-FFF2-40B4-BE49-F238E27FC236}">
                <a16:creationId xmlns:a16="http://schemas.microsoft.com/office/drawing/2014/main" xmlns="" id="{36FBB99F-EC67-4291-B77D-C39CCF6F16A5}"/>
              </a:ext>
            </a:extLst>
          </p:cNvPr>
          <p:cNvSpPr>
            <a:spLocks noGrp="1" noChangeArrowheads="1"/>
          </p:cNvSpPr>
          <p:nvPr>
            <p:ph type="subTitle" idx="1"/>
          </p:nvPr>
        </p:nvSpPr>
        <p:spPr bwMode="white">
          <a:xfrm>
            <a:off x="1371600" y="5257800"/>
            <a:ext cx="6629400" cy="381000"/>
          </a:xfrm>
        </p:spPr>
        <p:txBody>
          <a:bodyPr/>
          <a:lstStyle>
            <a:lvl1pPr marL="0" indent="0" algn="ctr">
              <a:buFont typeface="Wingdings" panose="05000000000000000000" pitchFamily="2" charset="2"/>
              <a:buNone/>
              <a:defRPr sz="2400">
                <a:solidFill>
                  <a:schemeClr val="bg1"/>
                </a:solidFill>
              </a:defRPr>
            </a:lvl1pPr>
          </a:lstStyle>
          <a:p>
            <a:pPr lvl="0"/>
            <a:r>
              <a:rPr lang="en-US" altLang="pt-BR" noProof="0"/>
              <a:t>Click to edit Master subtitle style</a:t>
            </a:r>
          </a:p>
        </p:txBody>
      </p:sp>
      <p:sp>
        <p:nvSpPr>
          <p:cNvPr id="3100" name="Text Box 28">
            <a:extLst>
              <a:ext uri="{FF2B5EF4-FFF2-40B4-BE49-F238E27FC236}">
                <a16:creationId xmlns:a16="http://schemas.microsoft.com/office/drawing/2014/main" xmlns="" id="{D754A3FB-953E-4E86-A9FE-D511D30B512A}"/>
              </a:ext>
            </a:extLst>
          </p:cNvPr>
          <p:cNvSpPr txBox="1">
            <a:spLocks noChangeArrowheads="1"/>
          </p:cNvSpPr>
          <p:nvPr/>
        </p:nvSpPr>
        <p:spPr bwMode="auto">
          <a:xfrm>
            <a:off x="304800" y="334963"/>
            <a:ext cx="14652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sz="3200" b="1">
                <a:solidFill>
                  <a:schemeClr val="bg1"/>
                </a:solidFill>
                <a:latin typeface="Verdana" panose="020B0604030504040204" pitchFamily="34" charset="0"/>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5ADA12-ADD2-4981-BFB4-2CE3AC86574F}"/>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xmlns="" id="{FDDED268-6504-43A5-9293-B5B849860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xmlns="" id="{D001E611-23C5-4924-B2C9-F21320B0CE85}"/>
              </a:ext>
            </a:extLst>
          </p:cNvPr>
          <p:cNvSpPr>
            <a:spLocks noGrp="1"/>
          </p:cNvSpPr>
          <p:nvPr>
            <p:ph type="dt" sz="half" idx="10"/>
          </p:nvPr>
        </p:nvSpPr>
        <p:spPr/>
        <p:txBody>
          <a:bodyPr/>
          <a:lstStyle>
            <a:lvl1pPr>
              <a:defRPr/>
            </a:lvl1pPr>
          </a:lstStyle>
          <a:p>
            <a:r>
              <a:rPr lang="en-US" altLang="pt-BR"/>
              <a:t>www.themegallery.com</a:t>
            </a:r>
          </a:p>
        </p:txBody>
      </p:sp>
      <p:sp>
        <p:nvSpPr>
          <p:cNvPr id="5" name="Footer Placeholder 4">
            <a:extLst>
              <a:ext uri="{FF2B5EF4-FFF2-40B4-BE49-F238E27FC236}">
                <a16:creationId xmlns:a16="http://schemas.microsoft.com/office/drawing/2014/main" xmlns="" id="{B9F42365-227E-4CB0-AD57-7109A4B49E87}"/>
              </a:ext>
            </a:extLst>
          </p:cNvPr>
          <p:cNvSpPr>
            <a:spLocks noGrp="1"/>
          </p:cNvSpPr>
          <p:nvPr>
            <p:ph type="ftr" sz="quarter" idx="11"/>
          </p:nvPr>
        </p:nvSpPr>
        <p:spPr/>
        <p:txBody>
          <a:bodyPr/>
          <a:lstStyle>
            <a:lvl1pPr>
              <a:defRPr/>
            </a:lvl1pPr>
          </a:lstStyle>
          <a:p>
            <a:r>
              <a:rPr lang="en-US" altLang="pt-BR"/>
              <a:t>Company Logo</a:t>
            </a:r>
          </a:p>
        </p:txBody>
      </p:sp>
      <p:sp>
        <p:nvSpPr>
          <p:cNvPr id="6" name="Slide Number Placeholder 5">
            <a:extLst>
              <a:ext uri="{FF2B5EF4-FFF2-40B4-BE49-F238E27FC236}">
                <a16:creationId xmlns:a16="http://schemas.microsoft.com/office/drawing/2014/main" xmlns="" id="{51F06939-353E-4477-9333-D749D17D37DC}"/>
              </a:ext>
            </a:extLst>
          </p:cNvPr>
          <p:cNvSpPr>
            <a:spLocks noGrp="1"/>
          </p:cNvSpPr>
          <p:nvPr>
            <p:ph type="sldNum" sz="quarter" idx="12"/>
          </p:nvPr>
        </p:nvSpPr>
        <p:spPr/>
        <p:txBody>
          <a:bodyPr/>
          <a:lstStyle>
            <a:lvl1pPr>
              <a:defRPr/>
            </a:lvl1pPr>
          </a:lstStyle>
          <a:p>
            <a:fld id="{9C1B94C0-A237-4104-BFE1-3E58E575250C}" type="slidenum">
              <a:rPr lang="en-US" altLang="pt-BR"/>
              <a:pPr/>
              <a:t>‹nº›</a:t>
            </a:fld>
            <a:endParaRPr lang="en-US" altLang="pt-BR"/>
          </a:p>
        </p:txBody>
      </p:sp>
    </p:spTree>
    <p:extLst>
      <p:ext uri="{BB962C8B-B14F-4D97-AF65-F5344CB8AC3E}">
        <p14:creationId xmlns:p14="http://schemas.microsoft.com/office/powerpoint/2010/main" val="275208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988DB37-12A5-4E74-BE6B-78BFEFE888D0}"/>
              </a:ext>
            </a:extLst>
          </p:cNvPr>
          <p:cNvSpPr>
            <a:spLocks noGrp="1"/>
          </p:cNvSpPr>
          <p:nvPr>
            <p:ph type="title" orient="vert"/>
          </p:nvPr>
        </p:nvSpPr>
        <p:spPr>
          <a:xfrm>
            <a:off x="6686550" y="152400"/>
            <a:ext cx="2076450" cy="6172200"/>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xmlns="" id="{D86CD13A-8CAB-49F8-ACB3-5CF0F4C3C501}"/>
              </a:ext>
            </a:extLst>
          </p:cNvPr>
          <p:cNvSpPr>
            <a:spLocks noGrp="1"/>
          </p:cNvSpPr>
          <p:nvPr>
            <p:ph type="body" orient="vert" idx="1"/>
          </p:nvPr>
        </p:nvSpPr>
        <p:spPr>
          <a:xfrm>
            <a:off x="457200" y="152400"/>
            <a:ext cx="6076950" cy="6172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xmlns="" id="{BC818B09-1DC5-4C32-ACDC-76007D47F64B}"/>
              </a:ext>
            </a:extLst>
          </p:cNvPr>
          <p:cNvSpPr>
            <a:spLocks noGrp="1"/>
          </p:cNvSpPr>
          <p:nvPr>
            <p:ph type="dt" sz="half" idx="10"/>
          </p:nvPr>
        </p:nvSpPr>
        <p:spPr/>
        <p:txBody>
          <a:bodyPr/>
          <a:lstStyle>
            <a:lvl1pPr>
              <a:defRPr/>
            </a:lvl1pPr>
          </a:lstStyle>
          <a:p>
            <a:r>
              <a:rPr lang="en-US" altLang="pt-BR"/>
              <a:t>www.themegallery.com</a:t>
            </a:r>
          </a:p>
        </p:txBody>
      </p:sp>
      <p:sp>
        <p:nvSpPr>
          <p:cNvPr id="5" name="Footer Placeholder 4">
            <a:extLst>
              <a:ext uri="{FF2B5EF4-FFF2-40B4-BE49-F238E27FC236}">
                <a16:creationId xmlns:a16="http://schemas.microsoft.com/office/drawing/2014/main" xmlns="" id="{AE0DB32A-6BCC-4ED2-9021-2B98D876CC11}"/>
              </a:ext>
            </a:extLst>
          </p:cNvPr>
          <p:cNvSpPr>
            <a:spLocks noGrp="1"/>
          </p:cNvSpPr>
          <p:nvPr>
            <p:ph type="ftr" sz="quarter" idx="11"/>
          </p:nvPr>
        </p:nvSpPr>
        <p:spPr/>
        <p:txBody>
          <a:bodyPr/>
          <a:lstStyle>
            <a:lvl1pPr>
              <a:defRPr/>
            </a:lvl1pPr>
          </a:lstStyle>
          <a:p>
            <a:r>
              <a:rPr lang="en-US" altLang="pt-BR"/>
              <a:t>Company Logo</a:t>
            </a:r>
          </a:p>
        </p:txBody>
      </p:sp>
      <p:sp>
        <p:nvSpPr>
          <p:cNvPr id="6" name="Slide Number Placeholder 5">
            <a:extLst>
              <a:ext uri="{FF2B5EF4-FFF2-40B4-BE49-F238E27FC236}">
                <a16:creationId xmlns:a16="http://schemas.microsoft.com/office/drawing/2014/main" xmlns="" id="{46F1D036-C8AC-4C24-AA95-8F6D9537E7B6}"/>
              </a:ext>
            </a:extLst>
          </p:cNvPr>
          <p:cNvSpPr>
            <a:spLocks noGrp="1"/>
          </p:cNvSpPr>
          <p:nvPr>
            <p:ph type="sldNum" sz="quarter" idx="12"/>
          </p:nvPr>
        </p:nvSpPr>
        <p:spPr/>
        <p:txBody>
          <a:bodyPr/>
          <a:lstStyle>
            <a:lvl1pPr>
              <a:defRPr/>
            </a:lvl1pPr>
          </a:lstStyle>
          <a:p>
            <a:fld id="{33A2CA03-429B-4209-8CBA-A5567D77F14A}" type="slidenum">
              <a:rPr lang="en-US" altLang="pt-BR"/>
              <a:pPr/>
              <a:t>‹nº›</a:t>
            </a:fld>
            <a:endParaRPr lang="en-US" altLang="pt-BR"/>
          </a:p>
        </p:txBody>
      </p:sp>
    </p:spTree>
    <p:extLst>
      <p:ext uri="{BB962C8B-B14F-4D97-AF65-F5344CB8AC3E}">
        <p14:creationId xmlns:p14="http://schemas.microsoft.com/office/powerpoint/2010/main" val="8453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782887-9DEE-4409-A106-FF2F4A13F7AD}"/>
              </a:ext>
            </a:extLst>
          </p:cNvPr>
          <p:cNvSpPr>
            <a:spLocks noGrp="1"/>
          </p:cNvSpPr>
          <p:nvPr>
            <p:ph type="title"/>
          </p:nvPr>
        </p:nvSpPr>
        <p:spPr>
          <a:xfrm>
            <a:off x="457200" y="152400"/>
            <a:ext cx="8305800" cy="563563"/>
          </a:xfrm>
        </p:spPr>
        <p:txBody>
          <a:bodyPr/>
          <a:lstStyle/>
          <a:p>
            <a:r>
              <a:rPr lang="en-US"/>
              <a:t>Click to edit Master title style</a:t>
            </a:r>
            <a:endParaRPr lang="pt-BR"/>
          </a:p>
        </p:txBody>
      </p:sp>
      <p:sp>
        <p:nvSpPr>
          <p:cNvPr id="3" name="Table Placeholder 2">
            <a:extLst>
              <a:ext uri="{FF2B5EF4-FFF2-40B4-BE49-F238E27FC236}">
                <a16:creationId xmlns:a16="http://schemas.microsoft.com/office/drawing/2014/main" xmlns="" id="{8030F111-1B0C-4EC1-80EF-53B4CCCFF940}"/>
              </a:ext>
            </a:extLst>
          </p:cNvPr>
          <p:cNvSpPr>
            <a:spLocks noGrp="1"/>
          </p:cNvSpPr>
          <p:nvPr>
            <p:ph type="tbl" idx="1"/>
          </p:nvPr>
        </p:nvSpPr>
        <p:spPr>
          <a:xfrm>
            <a:off x="685800" y="1447800"/>
            <a:ext cx="7924800" cy="4876800"/>
          </a:xfrm>
        </p:spPr>
        <p:txBody>
          <a:bodyPr/>
          <a:lstStyle/>
          <a:p>
            <a:r>
              <a:rPr lang="en-US"/>
              <a:t>Click icon to add table</a:t>
            </a:r>
            <a:endParaRPr lang="pt-BR"/>
          </a:p>
        </p:txBody>
      </p:sp>
      <p:sp>
        <p:nvSpPr>
          <p:cNvPr id="4" name="Date Placeholder 3">
            <a:extLst>
              <a:ext uri="{FF2B5EF4-FFF2-40B4-BE49-F238E27FC236}">
                <a16:creationId xmlns:a16="http://schemas.microsoft.com/office/drawing/2014/main" xmlns="" id="{3265B62C-6538-4C27-B3D6-F7B7D807274F}"/>
              </a:ext>
            </a:extLst>
          </p:cNvPr>
          <p:cNvSpPr>
            <a:spLocks noGrp="1"/>
          </p:cNvSpPr>
          <p:nvPr>
            <p:ph type="dt" sz="half" idx="10"/>
          </p:nvPr>
        </p:nvSpPr>
        <p:spPr>
          <a:xfrm>
            <a:off x="228600" y="6475413"/>
            <a:ext cx="2667000" cy="320675"/>
          </a:xfrm>
        </p:spPr>
        <p:txBody>
          <a:bodyPr/>
          <a:lstStyle>
            <a:lvl1pPr>
              <a:defRPr/>
            </a:lvl1pPr>
          </a:lstStyle>
          <a:p>
            <a:r>
              <a:rPr lang="en-US" altLang="pt-BR"/>
              <a:t>www.themegallery.com</a:t>
            </a:r>
          </a:p>
        </p:txBody>
      </p:sp>
      <p:sp>
        <p:nvSpPr>
          <p:cNvPr id="5" name="Footer Placeholder 4">
            <a:extLst>
              <a:ext uri="{FF2B5EF4-FFF2-40B4-BE49-F238E27FC236}">
                <a16:creationId xmlns:a16="http://schemas.microsoft.com/office/drawing/2014/main" xmlns="" id="{944BE378-C7BB-4F82-9664-33C0AF1DF468}"/>
              </a:ext>
            </a:extLst>
          </p:cNvPr>
          <p:cNvSpPr>
            <a:spLocks noGrp="1"/>
          </p:cNvSpPr>
          <p:nvPr>
            <p:ph type="ftr" sz="quarter" idx="11"/>
          </p:nvPr>
        </p:nvSpPr>
        <p:spPr>
          <a:xfrm>
            <a:off x="5943600" y="6486525"/>
            <a:ext cx="2895600" cy="298450"/>
          </a:xfrm>
        </p:spPr>
        <p:txBody>
          <a:bodyPr/>
          <a:lstStyle>
            <a:lvl1pPr>
              <a:defRPr/>
            </a:lvl1pPr>
          </a:lstStyle>
          <a:p>
            <a:r>
              <a:rPr lang="en-US" altLang="pt-BR"/>
              <a:t>Company Logo</a:t>
            </a:r>
          </a:p>
        </p:txBody>
      </p:sp>
      <p:sp>
        <p:nvSpPr>
          <p:cNvPr id="6" name="Slide Number Placeholder 5">
            <a:extLst>
              <a:ext uri="{FF2B5EF4-FFF2-40B4-BE49-F238E27FC236}">
                <a16:creationId xmlns:a16="http://schemas.microsoft.com/office/drawing/2014/main" xmlns="" id="{9DF8B227-27E6-4B19-9601-972C9BC26EFE}"/>
              </a:ext>
            </a:extLst>
          </p:cNvPr>
          <p:cNvSpPr>
            <a:spLocks noGrp="1"/>
          </p:cNvSpPr>
          <p:nvPr>
            <p:ph type="sldNum" sz="quarter" idx="12"/>
          </p:nvPr>
        </p:nvSpPr>
        <p:spPr>
          <a:xfrm>
            <a:off x="3276600" y="6480175"/>
            <a:ext cx="2133600" cy="292100"/>
          </a:xfrm>
        </p:spPr>
        <p:txBody>
          <a:bodyPr/>
          <a:lstStyle>
            <a:lvl1pPr>
              <a:defRPr/>
            </a:lvl1pPr>
          </a:lstStyle>
          <a:p>
            <a:fld id="{1E9EEA3A-3807-4F50-A7AF-9BE653B7D322}" type="slidenum">
              <a:rPr lang="en-US" altLang="pt-BR"/>
              <a:pPr/>
              <a:t>‹nº›</a:t>
            </a:fld>
            <a:endParaRPr lang="en-US" altLang="pt-BR"/>
          </a:p>
        </p:txBody>
      </p:sp>
    </p:spTree>
    <p:extLst>
      <p:ext uri="{BB962C8B-B14F-4D97-AF65-F5344CB8AC3E}">
        <p14:creationId xmlns:p14="http://schemas.microsoft.com/office/powerpoint/2010/main" val="23294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7C6981-761C-4280-A68D-68F919A132EC}"/>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xmlns="" id="{4DA08091-A4A9-43EC-AEDC-6CCD1864AB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xmlns="" id="{3254252B-AB73-433B-A23E-BEB3D8DD13B6}"/>
              </a:ext>
            </a:extLst>
          </p:cNvPr>
          <p:cNvSpPr>
            <a:spLocks noGrp="1"/>
          </p:cNvSpPr>
          <p:nvPr>
            <p:ph type="dt" sz="half" idx="10"/>
          </p:nvPr>
        </p:nvSpPr>
        <p:spPr/>
        <p:txBody>
          <a:bodyPr/>
          <a:lstStyle>
            <a:lvl1pPr>
              <a:defRPr/>
            </a:lvl1pPr>
          </a:lstStyle>
          <a:p>
            <a:r>
              <a:rPr lang="en-US" altLang="pt-BR"/>
              <a:t>www.themegallery.com</a:t>
            </a:r>
          </a:p>
        </p:txBody>
      </p:sp>
      <p:sp>
        <p:nvSpPr>
          <p:cNvPr id="5" name="Footer Placeholder 4">
            <a:extLst>
              <a:ext uri="{FF2B5EF4-FFF2-40B4-BE49-F238E27FC236}">
                <a16:creationId xmlns:a16="http://schemas.microsoft.com/office/drawing/2014/main" xmlns="" id="{817DE79B-F962-48B3-A5F7-488F96DC6C87}"/>
              </a:ext>
            </a:extLst>
          </p:cNvPr>
          <p:cNvSpPr>
            <a:spLocks noGrp="1"/>
          </p:cNvSpPr>
          <p:nvPr>
            <p:ph type="ftr" sz="quarter" idx="11"/>
          </p:nvPr>
        </p:nvSpPr>
        <p:spPr/>
        <p:txBody>
          <a:bodyPr/>
          <a:lstStyle>
            <a:lvl1pPr>
              <a:defRPr/>
            </a:lvl1pPr>
          </a:lstStyle>
          <a:p>
            <a:r>
              <a:rPr lang="en-US" altLang="pt-BR"/>
              <a:t>Company Logo</a:t>
            </a:r>
          </a:p>
        </p:txBody>
      </p:sp>
      <p:sp>
        <p:nvSpPr>
          <p:cNvPr id="6" name="Slide Number Placeholder 5">
            <a:extLst>
              <a:ext uri="{FF2B5EF4-FFF2-40B4-BE49-F238E27FC236}">
                <a16:creationId xmlns:a16="http://schemas.microsoft.com/office/drawing/2014/main" xmlns="" id="{3032E2E6-2AC6-4937-AE52-754C1F2CBB14}"/>
              </a:ext>
            </a:extLst>
          </p:cNvPr>
          <p:cNvSpPr>
            <a:spLocks noGrp="1"/>
          </p:cNvSpPr>
          <p:nvPr>
            <p:ph type="sldNum" sz="quarter" idx="12"/>
          </p:nvPr>
        </p:nvSpPr>
        <p:spPr/>
        <p:txBody>
          <a:bodyPr/>
          <a:lstStyle>
            <a:lvl1pPr>
              <a:defRPr/>
            </a:lvl1pPr>
          </a:lstStyle>
          <a:p>
            <a:fld id="{F859C7A8-4804-4683-9BCB-9C0A40465597}" type="slidenum">
              <a:rPr lang="en-US" altLang="pt-BR"/>
              <a:pPr/>
              <a:t>‹nº›</a:t>
            </a:fld>
            <a:endParaRPr lang="en-US" altLang="pt-BR"/>
          </a:p>
        </p:txBody>
      </p:sp>
    </p:spTree>
    <p:extLst>
      <p:ext uri="{BB962C8B-B14F-4D97-AF65-F5344CB8AC3E}">
        <p14:creationId xmlns:p14="http://schemas.microsoft.com/office/powerpoint/2010/main" val="150212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AB04A2-4A8C-40A5-9B67-F858FFF5A9B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xmlns="" id="{63D7D1B2-E6C7-48E5-B4F1-DF64C36B2BA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xmlns="" id="{CF831BC8-7185-45BD-8E8D-A6830D14ACAE}"/>
              </a:ext>
            </a:extLst>
          </p:cNvPr>
          <p:cNvSpPr>
            <a:spLocks noGrp="1"/>
          </p:cNvSpPr>
          <p:nvPr>
            <p:ph type="dt" sz="half" idx="10"/>
          </p:nvPr>
        </p:nvSpPr>
        <p:spPr/>
        <p:txBody>
          <a:bodyPr/>
          <a:lstStyle>
            <a:lvl1pPr>
              <a:defRPr/>
            </a:lvl1pPr>
          </a:lstStyle>
          <a:p>
            <a:r>
              <a:rPr lang="en-US" altLang="pt-BR"/>
              <a:t>www.themegallery.com</a:t>
            </a:r>
          </a:p>
        </p:txBody>
      </p:sp>
      <p:sp>
        <p:nvSpPr>
          <p:cNvPr id="5" name="Footer Placeholder 4">
            <a:extLst>
              <a:ext uri="{FF2B5EF4-FFF2-40B4-BE49-F238E27FC236}">
                <a16:creationId xmlns:a16="http://schemas.microsoft.com/office/drawing/2014/main" xmlns="" id="{191A52FB-3024-4DBD-8AB7-9783D902752C}"/>
              </a:ext>
            </a:extLst>
          </p:cNvPr>
          <p:cNvSpPr>
            <a:spLocks noGrp="1"/>
          </p:cNvSpPr>
          <p:nvPr>
            <p:ph type="ftr" sz="quarter" idx="11"/>
          </p:nvPr>
        </p:nvSpPr>
        <p:spPr/>
        <p:txBody>
          <a:bodyPr/>
          <a:lstStyle>
            <a:lvl1pPr>
              <a:defRPr/>
            </a:lvl1pPr>
          </a:lstStyle>
          <a:p>
            <a:r>
              <a:rPr lang="en-US" altLang="pt-BR"/>
              <a:t>Company Logo</a:t>
            </a:r>
          </a:p>
        </p:txBody>
      </p:sp>
      <p:sp>
        <p:nvSpPr>
          <p:cNvPr id="6" name="Slide Number Placeholder 5">
            <a:extLst>
              <a:ext uri="{FF2B5EF4-FFF2-40B4-BE49-F238E27FC236}">
                <a16:creationId xmlns:a16="http://schemas.microsoft.com/office/drawing/2014/main" xmlns="" id="{D9296E3A-B40D-4B00-8A0A-BF52875A4AC6}"/>
              </a:ext>
            </a:extLst>
          </p:cNvPr>
          <p:cNvSpPr>
            <a:spLocks noGrp="1"/>
          </p:cNvSpPr>
          <p:nvPr>
            <p:ph type="sldNum" sz="quarter" idx="12"/>
          </p:nvPr>
        </p:nvSpPr>
        <p:spPr/>
        <p:txBody>
          <a:bodyPr/>
          <a:lstStyle>
            <a:lvl1pPr>
              <a:defRPr/>
            </a:lvl1pPr>
          </a:lstStyle>
          <a:p>
            <a:fld id="{B11C0BDE-F0E2-4D81-BB7B-1BE4C4BE6B14}" type="slidenum">
              <a:rPr lang="en-US" altLang="pt-BR"/>
              <a:pPr/>
              <a:t>‹nº›</a:t>
            </a:fld>
            <a:endParaRPr lang="en-US" altLang="pt-BR"/>
          </a:p>
        </p:txBody>
      </p:sp>
    </p:spTree>
    <p:extLst>
      <p:ext uri="{BB962C8B-B14F-4D97-AF65-F5344CB8AC3E}">
        <p14:creationId xmlns:p14="http://schemas.microsoft.com/office/powerpoint/2010/main" val="2320983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CE3FF9-0720-4C31-AFD0-32CF94A299B6}"/>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xmlns="" id="{A1448A83-CA79-41FE-9477-E4BE0A3C55AA}"/>
              </a:ext>
            </a:extLst>
          </p:cNvPr>
          <p:cNvSpPr>
            <a:spLocks noGrp="1"/>
          </p:cNvSpPr>
          <p:nvPr>
            <p:ph sz="half" idx="1"/>
          </p:nvPr>
        </p:nvSpPr>
        <p:spPr>
          <a:xfrm>
            <a:off x="685800" y="1447800"/>
            <a:ext cx="38862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xmlns="" id="{6E097273-BF79-4C4B-BBF4-77FD3F21C939}"/>
              </a:ext>
            </a:extLst>
          </p:cNvPr>
          <p:cNvSpPr>
            <a:spLocks noGrp="1"/>
          </p:cNvSpPr>
          <p:nvPr>
            <p:ph sz="half" idx="2"/>
          </p:nvPr>
        </p:nvSpPr>
        <p:spPr>
          <a:xfrm>
            <a:off x="4724400" y="1447800"/>
            <a:ext cx="38862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xmlns="" id="{E548DAA4-8BD4-4B89-A06B-9412A5D34846}"/>
              </a:ext>
            </a:extLst>
          </p:cNvPr>
          <p:cNvSpPr>
            <a:spLocks noGrp="1"/>
          </p:cNvSpPr>
          <p:nvPr>
            <p:ph type="dt" sz="half" idx="10"/>
          </p:nvPr>
        </p:nvSpPr>
        <p:spPr/>
        <p:txBody>
          <a:bodyPr/>
          <a:lstStyle>
            <a:lvl1pPr>
              <a:defRPr/>
            </a:lvl1pPr>
          </a:lstStyle>
          <a:p>
            <a:r>
              <a:rPr lang="en-US" altLang="pt-BR"/>
              <a:t>www.themegallery.com</a:t>
            </a:r>
          </a:p>
        </p:txBody>
      </p:sp>
      <p:sp>
        <p:nvSpPr>
          <p:cNvPr id="6" name="Footer Placeholder 5">
            <a:extLst>
              <a:ext uri="{FF2B5EF4-FFF2-40B4-BE49-F238E27FC236}">
                <a16:creationId xmlns:a16="http://schemas.microsoft.com/office/drawing/2014/main" xmlns="" id="{DD9442D3-584E-4DF9-873C-BA8FE4C2B967}"/>
              </a:ext>
            </a:extLst>
          </p:cNvPr>
          <p:cNvSpPr>
            <a:spLocks noGrp="1"/>
          </p:cNvSpPr>
          <p:nvPr>
            <p:ph type="ftr" sz="quarter" idx="11"/>
          </p:nvPr>
        </p:nvSpPr>
        <p:spPr/>
        <p:txBody>
          <a:bodyPr/>
          <a:lstStyle>
            <a:lvl1pPr>
              <a:defRPr/>
            </a:lvl1pPr>
          </a:lstStyle>
          <a:p>
            <a:r>
              <a:rPr lang="en-US" altLang="pt-BR"/>
              <a:t>Company Logo</a:t>
            </a:r>
          </a:p>
        </p:txBody>
      </p:sp>
      <p:sp>
        <p:nvSpPr>
          <p:cNvPr id="7" name="Slide Number Placeholder 6">
            <a:extLst>
              <a:ext uri="{FF2B5EF4-FFF2-40B4-BE49-F238E27FC236}">
                <a16:creationId xmlns:a16="http://schemas.microsoft.com/office/drawing/2014/main" xmlns="" id="{7E7B2D98-3FEC-49D8-9568-557A55C08C84}"/>
              </a:ext>
            </a:extLst>
          </p:cNvPr>
          <p:cNvSpPr>
            <a:spLocks noGrp="1"/>
          </p:cNvSpPr>
          <p:nvPr>
            <p:ph type="sldNum" sz="quarter" idx="12"/>
          </p:nvPr>
        </p:nvSpPr>
        <p:spPr/>
        <p:txBody>
          <a:bodyPr/>
          <a:lstStyle>
            <a:lvl1pPr>
              <a:defRPr/>
            </a:lvl1pPr>
          </a:lstStyle>
          <a:p>
            <a:fld id="{9DCA172E-FEEE-4051-9331-C7E5838E6DF6}" type="slidenum">
              <a:rPr lang="en-US" altLang="pt-BR"/>
              <a:pPr/>
              <a:t>‹nº›</a:t>
            </a:fld>
            <a:endParaRPr lang="en-US" altLang="pt-BR"/>
          </a:p>
        </p:txBody>
      </p:sp>
    </p:spTree>
    <p:extLst>
      <p:ext uri="{BB962C8B-B14F-4D97-AF65-F5344CB8AC3E}">
        <p14:creationId xmlns:p14="http://schemas.microsoft.com/office/powerpoint/2010/main" val="239869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4069E6-F873-44BE-AC1D-C0BB8C148962}"/>
              </a:ext>
            </a:extLst>
          </p:cNvPr>
          <p:cNvSpPr>
            <a:spLocks noGrp="1"/>
          </p:cNvSpPr>
          <p:nvPr>
            <p:ph type="title"/>
          </p:nvPr>
        </p:nvSpPr>
        <p:spPr>
          <a:xfrm>
            <a:off x="630238" y="365125"/>
            <a:ext cx="78867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xmlns="" id="{BD777F33-66BA-40BE-A51B-BA72F05BF2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A8373CE-370A-43D8-8B62-2920C709A75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xmlns="" id="{A4832D47-2EFB-4602-9EAC-0BC2DE649D6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6004A89-D34A-4B18-8F2C-7EB32E0D9D2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xmlns="" id="{C28F0B5E-A96B-437B-B085-01DEB9644129}"/>
              </a:ext>
            </a:extLst>
          </p:cNvPr>
          <p:cNvSpPr>
            <a:spLocks noGrp="1"/>
          </p:cNvSpPr>
          <p:nvPr>
            <p:ph type="dt" sz="half" idx="10"/>
          </p:nvPr>
        </p:nvSpPr>
        <p:spPr/>
        <p:txBody>
          <a:bodyPr/>
          <a:lstStyle>
            <a:lvl1pPr>
              <a:defRPr/>
            </a:lvl1pPr>
          </a:lstStyle>
          <a:p>
            <a:r>
              <a:rPr lang="en-US" altLang="pt-BR"/>
              <a:t>www.themegallery.com</a:t>
            </a:r>
          </a:p>
        </p:txBody>
      </p:sp>
      <p:sp>
        <p:nvSpPr>
          <p:cNvPr id="8" name="Footer Placeholder 7">
            <a:extLst>
              <a:ext uri="{FF2B5EF4-FFF2-40B4-BE49-F238E27FC236}">
                <a16:creationId xmlns:a16="http://schemas.microsoft.com/office/drawing/2014/main" xmlns="" id="{5E9FF856-A368-4F5F-8B51-7CF382529198}"/>
              </a:ext>
            </a:extLst>
          </p:cNvPr>
          <p:cNvSpPr>
            <a:spLocks noGrp="1"/>
          </p:cNvSpPr>
          <p:nvPr>
            <p:ph type="ftr" sz="quarter" idx="11"/>
          </p:nvPr>
        </p:nvSpPr>
        <p:spPr/>
        <p:txBody>
          <a:bodyPr/>
          <a:lstStyle>
            <a:lvl1pPr>
              <a:defRPr/>
            </a:lvl1pPr>
          </a:lstStyle>
          <a:p>
            <a:r>
              <a:rPr lang="en-US" altLang="pt-BR"/>
              <a:t>Company Logo</a:t>
            </a:r>
          </a:p>
        </p:txBody>
      </p:sp>
      <p:sp>
        <p:nvSpPr>
          <p:cNvPr id="9" name="Slide Number Placeholder 8">
            <a:extLst>
              <a:ext uri="{FF2B5EF4-FFF2-40B4-BE49-F238E27FC236}">
                <a16:creationId xmlns:a16="http://schemas.microsoft.com/office/drawing/2014/main" xmlns="" id="{2E497E20-77C4-45D9-8D93-B6B68109FFCD}"/>
              </a:ext>
            </a:extLst>
          </p:cNvPr>
          <p:cNvSpPr>
            <a:spLocks noGrp="1"/>
          </p:cNvSpPr>
          <p:nvPr>
            <p:ph type="sldNum" sz="quarter" idx="12"/>
          </p:nvPr>
        </p:nvSpPr>
        <p:spPr/>
        <p:txBody>
          <a:bodyPr/>
          <a:lstStyle>
            <a:lvl1pPr>
              <a:defRPr/>
            </a:lvl1pPr>
          </a:lstStyle>
          <a:p>
            <a:fld id="{362883D2-2FA6-4F5B-81B7-B623A5A19724}" type="slidenum">
              <a:rPr lang="en-US" altLang="pt-BR"/>
              <a:pPr/>
              <a:t>‹nº›</a:t>
            </a:fld>
            <a:endParaRPr lang="en-US" altLang="pt-BR"/>
          </a:p>
        </p:txBody>
      </p:sp>
    </p:spTree>
    <p:extLst>
      <p:ext uri="{BB962C8B-B14F-4D97-AF65-F5344CB8AC3E}">
        <p14:creationId xmlns:p14="http://schemas.microsoft.com/office/powerpoint/2010/main" val="278992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4CC697-83E9-4EB9-AB40-B6A16F3276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xmlns="" id="{4A2838F0-3B8A-4B96-8C4F-5CE92593DAE4}"/>
              </a:ext>
            </a:extLst>
          </p:cNvPr>
          <p:cNvSpPr>
            <a:spLocks noGrp="1"/>
          </p:cNvSpPr>
          <p:nvPr>
            <p:ph type="dt" sz="half" idx="10"/>
          </p:nvPr>
        </p:nvSpPr>
        <p:spPr/>
        <p:txBody>
          <a:bodyPr/>
          <a:lstStyle>
            <a:lvl1pPr>
              <a:defRPr/>
            </a:lvl1pPr>
          </a:lstStyle>
          <a:p>
            <a:r>
              <a:rPr lang="en-US" altLang="pt-BR"/>
              <a:t>www.themegallery.com</a:t>
            </a:r>
          </a:p>
        </p:txBody>
      </p:sp>
      <p:sp>
        <p:nvSpPr>
          <p:cNvPr id="4" name="Footer Placeholder 3">
            <a:extLst>
              <a:ext uri="{FF2B5EF4-FFF2-40B4-BE49-F238E27FC236}">
                <a16:creationId xmlns:a16="http://schemas.microsoft.com/office/drawing/2014/main" xmlns="" id="{F3B291F1-2DA5-4954-AEE3-3D8240C67816}"/>
              </a:ext>
            </a:extLst>
          </p:cNvPr>
          <p:cNvSpPr>
            <a:spLocks noGrp="1"/>
          </p:cNvSpPr>
          <p:nvPr>
            <p:ph type="ftr" sz="quarter" idx="11"/>
          </p:nvPr>
        </p:nvSpPr>
        <p:spPr/>
        <p:txBody>
          <a:bodyPr/>
          <a:lstStyle>
            <a:lvl1pPr>
              <a:defRPr/>
            </a:lvl1pPr>
          </a:lstStyle>
          <a:p>
            <a:r>
              <a:rPr lang="en-US" altLang="pt-BR"/>
              <a:t>Company Logo</a:t>
            </a:r>
          </a:p>
        </p:txBody>
      </p:sp>
      <p:sp>
        <p:nvSpPr>
          <p:cNvPr id="5" name="Slide Number Placeholder 4">
            <a:extLst>
              <a:ext uri="{FF2B5EF4-FFF2-40B4-BE49-F238E27FC236}">
                <a16:creationId xmlns:a16="http://schemas.microsoft.com/office/drawing/2014/main" xmlns="" id="{698CF994-7399-4692-83E5-38C2B08F5AA8}"/>
              </a:ext>
            </a:extLst>
          </p:cNvPr>
          <p:cNvSpPr>
            <a:spLocks noGrp="1"/>
          </p:cNvSpPr>
          <p:nvPr>
            <p:ph type="sldNum" sz="quarter" idx="12"/>
          </p:nvPr>
        </p:nvSpPr>
        <p:spPr/>
        <p:txBody>
          <a:bodyPr/>
          <a:lstStyle>
            <a:lvl1pPr>
              <a:defRPr/>
            </a:lvl1pPr>
          </a:lstStyle>
          <a:p>
            <a:fld id="{7A43387B-92F5-480D-8D69-E32E094929B7}" type="slidenum">
              <a:rPr lang="en-US" altLang="pt-BR"/>
              <a:pPr/>
              <a:t>‹nº›</a:t>
            </a:fld>
            <a:endParaRPr lang="en-US" altLang="pt-BR"/>
          </a:p>
        </p:txBody>
      </p:sp>
    </p:spTree>
    <p:extLst>
      <p:ext uri="{BB962C8B-B14F-4D97-AF65-F5344CB8AC3E}">
        <p14:creationId xmlns:p14="http://schemas.microsoft.com/office/powerpoint/2010/main" val="228801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24464AD-24D1-4F7F-B864-8697A73C23CD}"/>
              </a:ext>
            </a:extLst>
          </p:cNvPr>
          <p:cNvSpPr>
            <a:spLocks noGrp="1"/>
          </p:cNvSpPr>
          <p:nvPr>
            <p:ph type="dt" sz="half" idx="10"/>
          </p:nvPr>
        </p:nvSpPr>
        <p:spPr/>
        <p:txBody>
          <a:bodyPr/>
          <a:lstStyle>
            <a:lvl1pPr>
              <a:defRPr/>
            </a:lvl1pPr>
          </a:lstStyle>
          <a:p>
            <a:r>
              <a:rPr lang="en-US" altLang="pt-BR"/>
              <a:t>www.themegallery.com</a:t>
            </a:r>
          </a:p>
        </p:txBody>
      </p:sp>
      <p:sp>
        <p:nvSpPr>
          <p:cNvPr id="3" name="Footer Placeholder 2">
            <a:extLst>
              <a:ext uri="{FF2B5EF4-FFF2-40B4-BE49-F238E27FC236}">
                <a16:creationId xmlns:a16="http://schemas.microsoft.com/office/drawing/2014/main" xmlns="" id="{37010001-3C54-47F7-BEFD-12E91892C1A4}"/>
              </a:ext>
            </a:extLst>
          </p:cNvPr>
          <p:cNvSpPr>
            <a:spLocks noGrp="1"/>
          </p:cNvSpPr>
          <p:nvPr>
            <p:ph type="ftr" sz="quarter" idx="11"/>
          </p:nvPr>
        </p:nvSpPr>
        <p:spPr/>
        <p:txBody>
          <a:bodyPr/>
          <a:lstStyle>
            <a:lvl1pPr>
              <a:defRPr/>
            </a:lvl1pPr>
          </a:lstStyle>
          <a:p>
            <a:r>
              <a:rPr lang="en-US" altLang="pt-BR"/>
              <a:t>Company Logo</a:t>
            </a:r>
          </a:p>
        </p:txBody>
      </p:sp>
      <p:sp>
        <p:nvSpPr>
          <p:cNvPr id="4" name="Slide Number Placeholder 3">
            <a:extLst>
              <a:ext uri="{FF2B5EF4-FFF2-40B4-BE49-F238E27FC236}">
                <a16:creationId xmlns:a16="http://schemas.microsoft.com/office/drawing/2014/main" xmlns="" id="{23867C33-32C3-4708-A328-80E14356927D}"/>
              </a:ext>
            </a:extLst>
          </p:cNvPr>
          <p:cNvSpPr>
            <a:spLocks noGrp="1"/>
          </p:cNvSpPr>
          <p:nvPr>
            <p:ph type="sldNum" sz="quarter" idx="12"/>
          </p:nvPr>
        </p:nvSpPr>
        <p:spPr/>
        <p:txBody>
          <a:bodyPr/>
          <a:lstStyle>
            <a:lvl1pPr>
              <a:defRPr/>
            </a:lvl1pPr>
          </a:lstStyle>
          <a:p>
            <a:fld id="{D7D4185F-40AD-4B2F-B528-46386CE82C1C}" type="slidenum">
              <a:rPr lang="en-US" altLang="pt-BR"/>
              <a:pPr/>
              <a:t>‹nº›</a:t>
            </a:fld>
            <a:endParaRPr lang="en-US" altLang="pt-BR"/>
          </a:p>
        </p:txBody>
      </p:sp>
    </p:spTree>
    <p:extLst>
      <p:ext uri="{BB962C8B-B14F-4D97-AF65-F5344CB8AC3E}">
        <p14:creationId xmlns:p14="http://schemas.microsoft.com/office/powerpoint/2010/main" val="196611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E97394-B388-4A0A-9760-0B08F8BCDA4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xmlns="" id="{18F43AB7-5801-40B9-BE3E-793508D0F5F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xmlns="" id="{BDF7E658-DBA5-4350-909A-B8AAF98F0D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737288C-39F9-410C-A1AC-7228A12F0F33}"/>
              </a:ext>
            </a:extLst>
          </p:cNvPr>
          <p:cNvSpPr>
            <a:spLocks noGrp="1"/>
          </p:cNvSpPr>
          <p:nvPr>
            <p:ph type="dt" sz="half" idx="10"/>
          </p:nvPr>
        </p:nvSpPr>
        <p:spPr/>
        <p:txBody>
          <a:bodyPr/>
          <a:lstStyle>
            <a:lvl1pPr>
              <a:defRPr/>
            </a:lvl1pPr>
          </a:lstStyle>
          <a:p>
            <a:r>
              <a:rPr lang="en-US" altLang="pt-BR"/>
              <a:t>www.themegallery.com</a:t>
            </a:r>
          </a:p>
        </p:txBody>
      </p:sp>
      <p:sp>
        <p:nvSpPr>
          <p:cNvPr id="6" name="Footer Placeholder 5">
            <a:extLst>
              <a:ext uri="{FF2B5EF4-FFF2-40B4-BE49-F238E27FC236}">
                <a16:creationId xmlns:a16="http://schemas.microsoft.com/office/drawing/2014/main" xmlns="" id="{0757C1DC-AD7D-471C-9BAA-DCFCDF9372A0}"/>
              </a:ext>
            </a:extLst>
          </p:cNvPr>
          <p:cNvSpPr>
            <a:spLocks noGrp="1"/>
          </p:cNvSpPr>
          <p:nvPr>
            <p:ph type="ftr" sz="quarter" idx="11"/>
          </p:nvPr>
        </p:nvSpPr>
        <p:spPr/>
        <p:txBody>
          <a:bodyPr/>
          <a:lstStyle>
            <a:lvl1pPr>
              <a:defRPr/>
            </a:lvl1pPr>
          </a:lstStyle>
          <a:p>
            <a:r>
              <a:rPr lang="en-US" altLang="pt-BR"/>
              <a:t>Company Logo</a:t>
            </a:r>
          </a:p>
        </p:txBody>
      </p:sp>
      <p:sp>
        <p:nvSpPr>
          <p:cNvPr id="7" name="Slide Number Placeholder 6">
            <a:extLst>
              <a:ext uri="{FF2B5EF4-FFF2-40B4-BE49-F238E27FC236}">
                <a16:creationId xmlns:a16="http://schemas.microsoft.com/office/drawing/2014/main" xmlns="" id="{BF81C3F6-2B33-4920-B1BF-F17F308DFA90}"/>
              </a:ext>
            </a:extLst>
          </p:cNvPr>
          <p:cNvSpPr>
            <a:spLocks noGrp="1"/>
          </p:cNvSpPr>
          <p:nvPr>
            <p:ph type="sldNum" sz="quarter" idx="12"/>
          </p:nvPr>
        </p:nvSpPr>
        <p:spPr/>
        <p:txBody>
          <a:bodyPr/>
          <a:lstStyle>
            <a:lvl1pPr>
              <a:defRPr/>
            </a:lvl1pPr>
          </a:lstStyle>
          <a:p>
            <a:fld id="{8AE860F9-B89C-4C01-9EA5-BB44D7CB1E85}" type="slidenum">
              <a:rPr lang="en-US" altLang="pt-BR"/>
              <a:pPr/>
              <a:t>‹nº›</a:t>
            </a:fld>
            <a:endParaRPr lang="en-US" altLang="pt-BR"/>
          </a:p>
        </p:txBody>
      </p:sp>
    </p:spTree>
    <p:extLst>
      <p:ext uri="{BB962C8B-B14F-4D97-AF65-F5344CB8AC3E}">
        <p14:creationId xmlns:p14="http://schemas.microsoft.com/office/powerpoint/2010/main" val="353374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EEE27-4672-4D89-977F-694F147B53D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xmlns="" id="{17B0D1A7-479E-42F2-9131-1390E73209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pt-BR"/>
          </a:p>
        </p:txBody>
      </p:sp>
      <p:sp>
        <p:nvSpPr>
          <p:cNvPr id="4" name="Text Placeholder 3">
            <a:extLst>
              <a:ext uri="{FF2B5EF4-FFF2-40B4-BE49-F238E27FC236}">
                <a16:creationId xmlns:a16="http://schemas.microsoft.com/office/drawing/2014/main" xmlns="" id="{B30D33FD-6CC1-4E27-9044-534463A64E3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DDC8141-4484-4F83-8293-43F2CFD47A1C}"/>
              </a:ext>
            </a:extLst>
          </p:cNvPr>
          <p:cNvSpPr>
            <a:spLocks noGrp="1"/>
          </p:cNvSpPr>
          <p:nvPr>
            <p:ph type="dt" sz="half" idx="10"/>
          </p:nvPr>
        </p:nvSpPr>
        <p:spPr/>
        <p:txBody>
          <a:bodyPr/>
          <a:lstStyle>
            <a:lvl1pPr>
              <a:defRPr/>
            </a:lvl1pPr>
          </a:lstStyle>
          <a:p>
            <a:r>
              <a:rPr lang="en-US" altLang="pt-BR"/>
              <a:t>www.themegallery.com</a:t>
            </a:r>
          </a:p>
        </p:txBody>
      </p:sp>
      <p:sp>
        <p:nvSpPr>
          <p:cNvPr id="6" name="Footer Placeholder 5">
            <a:extLst>
              <a:ext uri="{FF2B5EF4-FFF2-40B4-BE49-F238E27FC236}">
                <a16:creationId xmlns:a16="http://schemas.microsoft.com/office/drawing/2014/main" xmlns="" id="{56857D72-614F-4322-A3EF-3029C26B979D}"/>
              </a:ext>
            </a:extLst>
          </p:cNvPr>
          <p:cNvSpPr>
            <a:spLocks noGrp="1"/>
          </p:cNvSpPr>
          <p:nvPr>
            <p:ph type="ftr" sz="quarter" idx="11"/>
          </p:nvPr>
        </p:nvSpPr>
        <p:spPr/>
        <p:txBody>
          <a:bodyPr/>
          <a:lstStyle>
            <a:lvl1pPr>
              <a:defRPr/>
            </a:lvl1pPr>
          </a:lstStyle>
          <a:p>
            <a:r>
              <a:rPr lang="en-US" altLang="pt-BR"/>
              <a:t>Company Logo</a:t>
            </a:r>
          </a:p>
        </p:txBody>
      </p:sp>
      <p:sp>
        <p:nvSpPr>
          <p:cNvPr id="7" name="Slide Number Placeholder 6">
            <a:extLst>
              <a:ext uri="{FF2B5EF4-FFF2-40B4-BE49-F238E27FC236}">
                <a16:creationId xmlns:a16="http://schemas.microsoft.com/office/drawing/2014/main" xmlns="" id="{6FDCF830-D4E8-4F20-B06E-A288F175B55E}"/>
              </a:ext>
            </a:extLst>
          </p:cNvPr>
          <p:cNvSpPr>
            <a:spLocks noGrp="1"/>
          </p:cNvSpPr>
          <p:nvPr>
            <p:ph type="sldNum" sz="quarter" idx="12"/>
          </p:nvPr>
        </p:nvSpPr>
        <p:spPr/>
        <p:txBody>
          <a:bodyPr/>
          <a:lstStyle>
            <a:lvl1pPr>
              <a:defRPr/>
            </a:lvl1pPr>
          </a:lstStyle>
          <a:p>
            <a:fld id="{F2A575AB-419C-48A9-81F9-DC177E0A6783}" type="slidenum">
              <a:rPr lang="en-US" altLang="pt-BR"/>
              <a:pPr/>
              <a:t>‹nº›</a:t>
            </a:fld>
            <a:endParaRPr lang="en-US" altLang="pt-BR"/>
          </a:p>
        </p:txBody>
      </p:sp>
    </p:spTree>
    <p:extLst>
      <p:ext uri="{BB962C8B-B14F-4D97-AF65-F5344CB8AC3E}">
        <p14:creationId xmlns:p14="http://schemas.microsoft.com/office/powerpoint/2010/main" val="135164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6" name="Rectangle 32">
            <a:extLst>
              <a:ext uri="{FF2B5EF4-FFF2-40B4-BE49-F238E27FC236}">
                <a16:creationId xmlns:a16="http://schemas.microsoft.com/office/drawing/2014/main" xmlns="" id="{668628A8-C087-4D84-8C10-F8180B7DC8B9}"/>
              </a:ext>
            </a:extLst>
          </p:cNvPr>
          <p:cNvSpPr>
            <a:spLocks noChangeArrowheads="1"/>
          </p:cNvSpPr>
          <p:nvPr/>
        </p:nvSpPr>
        <p:spPr bwMode="white">
          <a:xfrm>
            <a:off x="11113" y="5661025"/>
            <a:ext cx="9132887" cy="1223963"/>
          </a:xfrm>
          <a:prstGeom prst="rect">
            <a:avLst/>
          </a:pr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pic>
        <p:nvPicPr>
          <p:cNvPr id="1057" name="Picture 33" descr="nature_p">
            <a:extLst>
              <a:ext uri="{FF2B5EF4-FFF2-40B4-BE49-F238E27FC236}">
                <a16:creationId xmlns:a16="http://schemas.microsoft.com/office/drawing/2014/main" xmlns="" id="{8AE521EA-3145-4D4F-BFE9-A8138C82C6B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2847975"/>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a:extLst>
              <a:ext uri="{FF2B5EF4-FFF2-40B4-BE49-F238E27FC236}">
                <a16:creationId xmlns:a16="http://schemas.microsoft.com/office/drawing/2014/main" xmlns="" id="{2310FDBD-3501-4249-879C-C6C2D9EEC8A4}"/>
              </a:ext>
            </a:extLst>
          </p:cNvPr>
          <p:cNvSpPr>
            <a:spLocks noGrp="1" noChangeArrowheads="1"/>
          </p:cNvSpPr>
          <p:nvPr>
            <p:ph type="body" idx="1"/>
          </p:nvPr>
        </p:nvSpPr>
        <p:spPr bwMode="auto">
          <a:xfrm>
            <a:off x="685800" y="1447800"/>
            <a:ext cx="7924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a:t>Edit Master text styles</a:t>
            </a:r>
          </a:p>
          <a:p>
            <a:pPr lvl="1"/>
            <a:r>
              <a:rPr lang="en-US" altLang="pt-BR"/>
              <a:t>Second level</a:t>
            </a:r>
          </a:p>
          <a:p>
            <a:pPr lvl="2"/>
            <a:r>
              <a:rPr lang="en-US" altLang="pt-BR"/>
              <a:t>Third level</a:t>
            </a:r>
          </a:p>
          <a:p>
            <a:pPr lvl="3"/>
            <a:r>
              <a:rPr lang="en-US" altLang="pt-BR"/>
              <a:t>Fourth level</a:t>
            </a:r>
          </a:p>
          <a:p>
            <a:pPr lvl="4"/>
            <a:r>
              <a:rPr lang="en-US" altLang="pt-BR"/>
              <a:t>Fifth level</a:t>
            </a:r>
          </a:p>
        </p:txBody>
      </p:sp>
      <p:sp>
        <p:nvSpPr>
          <p:cNvPr id="1028" name="Rectangle 4">
            <a:extLst>
              <a:ext uri="{FF2B5EF4-FFF2-40B4-BE49-F238E27FC236}">
                <a16:creationId xmlns:a16="http://schemas.microsoft.com/office/drawing/2014/main" xmlns="" id="{D6938047-593B-43A4-838E-C7E8D3A0F6C2}"/>
              </a:ext>
            </a:extLst>
          </p:cNvPr>
          <p:cNvSpPr>
            <a:spLocks noGrp="1" noChangeArrowheads="1"/>
          </p:cNvSpPr>
          <p:nvPr>
            <p:ph type="dt" sz="half" idx="2"/>
          </p:nvPr>
        </p:nvSpPr>
        <p:spPr bwMode="auto">
          <a:xfrm>
            <a:off x="228600" y="6475413"/>
            <a:ext cx="2667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3300"/>
                </a:solidFill>
              </a:defRPr>
            </a:lvl1pPr>
          </a:lstStyle>
          <a:p>
            <a:r>
              <a:rPr lang="en-US" altLang="pt-BR"/>
              <a:t>www.themegallery.com</a:t>
            </a:r>
          </a:p>
        </p:txBody>
      </p:sp>
      <p:sp>
        <p:nvSpPr>
          <p:cNvPr id="1029" name="Rectangle 5">
            <a:extLst>
              <a:ext uri="{FF2B5EF4-FFF2-40B4-BE49-F238E27FC236}">
                <a16:creationId xmlns:a16="http://schemas.microsoft.com/office/drawing/2014/main" xmlns="" id="{D3A51903-63DD-4360-94E9-C9EBCFD81862}"/>
              </a:ext>
            </a:extLst>
          </p:cNvPr>
          <p:cNvSpPr>
            <a:spLocks noGrp="1" noChangeArrowheads="1"/>
          </p:cNvSpPr>
          <p:nvPr>
            <p:ph type="ftr" sz="quarter" idx="3"/>
          </p:nvPr>
        </p:nvSpPr>
        <p:spPr bwMode="auto">
          <a:xfrm>
            <a:off x="5943600" y="6486525"/>
            <a:ext cx="28956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3300"/>
                </a:solidFill>
              </a:defRPr>
            </a:lvl1pPr>
          </a:lstStyle>
          <a:p>
            <a:r>
              <a:rPr lang="en-US" altLang="pt-BR"/>
              <a:t>Company Logo</a:t>
            </a:r>
          </a:p>
        </p:txBody>
      </p:sp>
      <p:sp>
        <p:nvSpPr>
          <p:cNvPr id="1030" name="Rectangle 6">
            <a:extLst>
              <a:ext uri="{FF2B5EF4-FFF2-40B4-BE49-F238E27FC236}">
                <a16:creationId xmlns:a16="http://schemas.microsoft.com/office/drawing/2014/main" xmlns="" id="{B676725C-8E02-4694-ACE0-34F856F3DD32}"/>
              </a:ext>
            </a:extLst>
          </p:cNvPr>
          <p:cNvSpPr>
            <a:spLocks noGrp="1" noChangeArrowheads="1"/>
          </p:cNvSpPr>
          <p:nvPr>
            <p:ph type="sldNum" sz="quarter" idx="4"/>
          </p:nvPr>
        </p:nvSpPr>
        <p:spPr bwMode="auto">
          <a:xfrm>
            <a:off x="3276600" y="6480175"/>
            <a:ext cx="2133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3300"/>
                </a:solidFill>
              </a:defRPr>
            </a:lvl1pPr>
          </a:lstStyle>
          <a:p>
            <a:fld id="{4FF7F364-1F1A-47D1-99C0-EBAAE1F79B49}" type="slidenum">
              <a:rPr lang="en-US" altLang="pt-BR"/>
              <a:pPr/>
              <a:t>‹nº›</a:t>
            </a:fld>
            <a:endParaRPr lang="en-US" altLang="pt-BR"/>
          </a:p>
        </p:txBody>
      </p:sp>
      <p:sp>
        <p:nvSpPr>
          <p:cNvPr id="1026" name="Rectangle 2">
            <a:extLst>
              <a:ext uri="{FF2B5EF4-FFF2-40B4-BE49-F238E27FC236}">
                <a16:creationId xmlns:a16="http://schemas.microsoft.com/office/drawing/2014/main" xmlns="" id="{877D8E19-0F20-4FBA-B289-6AD79BB29AD5}"/>
              </a:ext>
            </a:extLst>
          </p:cNvPr>
          <p:cNvSpPr>
            <a:spLocks noGrp="1" noChangeArrowheads="1"/>
          </p:cNvSpPr>
          <p:nvPr>
            <p:ph type="title"/>
          </p:nvPr>
        </p:nvSpPr>
        <p:spPr bwMode="white">
          <a:xfrm>
            <a:off x="457200" y="152400"/>
            <a:ext cx="8305800" cy="563563"/>
          </a:xfrm>
          <a:prstGeom prst="rect">
            <a:avLst/>
          </a:prstGeom>
          <a:noFill/>
          <a:ln>
            <a:noFill/>
          </a:ln>
          <a:effectLst/>
          <a:extLst>
            <a:ext uri="{909E8E84-426E-40DD-AFC4-6F175D3DCCD1}">
              <a14:hiddenFill xmlns:a14="http://schemas.microsoft.com/office/drawing/2010/main">
                <a:solidFill>
                  <a:srgbClr val="2B166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rgbClr val="541E1E"/>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2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gif"/></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A5FF45F9-0C44-4562-A2CD-BCBE09BEE343}"/>
              </a:ext>
            </a:extLst>
          </p:cNvPr>
          <p:cNvSpPr>
            <a:spLocks noGrp="1" noChangeArrowheads="1"/>
          </p:cNvSpPr>
          <p:nvPr>
            <p:ph type="ctrTitle"/>
          </p:nvPr>
        </p:nvSpPr>
        <p:spPr>
          <a:xfrm>
            <a:off x="516887" y="3613902"/>
            <a:ext cx="8458200" cy="1287240"/>
          </a:xfrm>
        </p:spPr>
        <p:txBody>
          <a:bodyPr/>
          <a:lstStyle/>
          <a:p>
            <a:r>
              <a:rPr lang="en-US" altLang="pt-BR" sz="2000" dirty="0" err="1">
                <a:latin typeface="Arial" panose="020B0604020202020204" pitchFamily="34" charset="0"/>
              </a:rPr>
              <a:t>Avaliação</a:t>
            </a:r>
            <a:r>
              <a:rPr lang="en-US" altLang="pt-BR" sz="2000" dirty="0">
                <a:latin typeface="Arial" panose="020B0604020202020204" pitchFamily="34" charset="0"/>
              </a:rPr>
              <a:t> da </a:t>
            </a:r>
            <a:r>
              <a:rPr lang="en-US" altLang="pt-BR" sz="2000" dirty="0" err="1">
                <a:latin typeface="Arial" panose="020B0604020202020204" pitchFamily="34" charset="0"/>
              </a:rPr>
              <a:t>remoção</a:t>
            </a:r>
            <a:r>
              <a:rPr lang="en-US" altLang="pt-BR" sz="2000" dirty="0">
                <a:latin typeface="Arial" panose="020B0604020202020204" pitchFamily="34" charset="0"/>
              </a:rPr>
              <a:t> do </a:t>
            </a:r>
            <a:r>
              <a:rPr lang="en-US" altLang="pt-BR" sz="2000" dirty="0" err="1">
                <a:latin typeface="Arial" panose="020B0604020202020204" pitchFamily="34" charset="0"/>
              </a:rPr>
              <a:t>surfactante</a:t>
            </a:r>
            <a:r>
              <a:rPr lang="en-US" altLang="pt-BR" sz="2000" dirty="0">
                <a:latin typeface="Arial" panose="020B0604020202020204" pitchFamily="34" charset="0"/>
              </a:rPr>
              <a:t> </a:t>
            </a:r>
            <a:r>
              <a:rPr lang="en-US" altLang="pt-BR" sz="2000" dirty="0" err="1">
                <a:latin typeface="Arial" panose="020B0604020202020204" pitchFamily="34" charset="0"/>
              </a:rPr>
              <a:t>alquilbenzeno</a:t>
            </a:r>
            <a:r>
              <a:rPr lang="en-US" altLang="pt-BR" sz="2000" dirty="0">
                <a:latin typeface="Arial" panose="020B0604020202020204" pitchFamily="34" charset="0"/>
              </a:rPr>
              <a:t> linear </a:t>
            </a:r>
            <a:r>
              <a:rPr lang="en-US" altLang="pt-BR" sz="2000" dirty="0" err="1">
                <a:latin typeface="Arial" panose="020B0604020202020204" pitchFamily="34" charset="0"/>
              </a:rPr>
              <a:t>sulfonado</a:t>
            </a:r>
            <a:r>
              <a:rPr lang="en-US" altLang="pt-BR" sz="2000" dirty="0">
                <a:latin typeface="Arial" panose="020B0604020202020204" pitchFamily="34" charset="0"/>
              </a:rPr>
              <a:t> de </a:t>
            </a:r>
            <a:r>
              <a:rPr lang="en-US" altLang="pt-BR" sz="2000" dirty="0" err="1">
                <a:latin typeface="Arial" panose="020B0604020202020204" pitchFamily="34" charset="0"/>
              </a:rPr>
              <a:t>esgoto</a:t>
            </a:r>
            <a:r>
              <a:rPr lang="en-US" altLang="pt-BR" sz="2000" dirty="0">
                <a:latin typeface="Arial" panose="020B0604020202020204" pitchFamily="34" charset="0"/>
              </a:rPr>
              <a:t> </a:t>
            </a:r>
            <a:r>
              <a:rPr lang="en-US" altLang="pt-BR" sz="2000" dirty="0" err="1">
                <a:latin typeface="Arial" panose="020B0604020202020204" pitchFamily="34" charset="0"/>
              </a:rPr>
              <a:t>sanitário</a:t>
            </a:r>
            <a:r>
              <a:rPr lang="en-US" altLang="pt-BR" sz="2000" dirty="0">
                <a:latin typeface="Arial" panose="020B0604020202020204" pitchFamily="34" charset="0"/>
              </a:rPr>
              <a:t> </a:t>
            </a:r>
            <a:r>
              <a:rPr lang="en-US" altLang="pt-BR" sz="2000" dirty="0" err="1">
                <a:latin typeface="Arial" panose="020B0604020202020204" pitchFamily="34" charset="0"/>
              </a:rPr>
              <a:t>em</a:t>
            </a:r>
            <a:r>
              <a:rPr lang="en-US" altLang="pt-BR" sz="2000" dirty="0">
                <a:latin typeface="Arial" panose="020B0604020202020204" pitchFamily="34" charset="0"/>
              </a:rPr>
              <a:t> </a:t>
            </a:r>
            <a:r>
              <a:rPr lang="en-US" altLang="pt-BR" sz="2000" dirty="0" err="1">
                <a:latin typeface="Arial" panose="020B0604020202020204" pitchFamily="34" charset="0"/>
              </a:rPr>
              <a:t>reator</a:t>
            </a:r>
            <a:r>
              <a:rPr lang="en-US" altLang="pt-BR" sz="2000" dirty="0">
                <a:latin typeface="Arial" panose="020B0604020202020204" pitchFamily="34" charset="0"/>
              </a:rPr>
              <a:t> </a:t>
            </a:r>
            <a:r>
              <a:rPr lang="en-US" altLang="pt-BR" sz="2000" dirty="0" err="1">
                <a:latin typeface="Arial" panose="020B0604020202020204" pitchFamily="34" charset="0"/>
              </a:rPr>
              <a:t>anaeróbio</a:t>
            </a:r>
            <a:r>
              <a:rPr lang="en-US" altLang="pt-BR" sz="2000" dirty="0">
                <a:latin typeface="Arial" panose="020B0604020202020204" pitchFamily="34" charset="0"/>
              </a:rPr>
              <a:t> de </a:t>
            </a:r>
            <a:r>
              <a:rPr lang="en-US" altLang="pt-BR" sz="2000" dirty="0" err="1">
                <a:latin typeface="Arial" panose="020B0604020202020204" pitchFamily="34" charset="0"/>
              </a:rPr>
              <a:t>leito</a:t>
            </a:r>
            <a:r>
              <a:rPr lang="en-US" altLang="pt-BR" sz="2000" dirty="0">
                <a:latin typeface="Arial" panose="020B0604020202020204" pitchFamily="34" charset="0"/>
              </a:rPr>
              <a:t> granular </a:t>
            </a:r>
            <a:r>
              <a:rPr lang="en-US" altLang="pt-BR" sz="2000" dirty="0" err="1">
                <a:latin typeface="Arial" panose="020B0604020202020204" pitchFamily="34" charset="0"/>
              </a:rPr>
              <a:t>expandido</a:t>
            </a:r>
            <a:endParaRPr lang="en-US" altLang="pt-BR" sz="2000" dirty="0">
              <a:latin typeface="Arial" panose="020B0604020202020204" pitchFamily="34" charset="0"/>
            </a:endParaRPr>
          </a:p>
        </p:txBody>
      </p:sp>
      <p:sp>
        <p:nvSpPr>
          <p:cNvPr id="2051" name="Rectangle 3">
            <a:extLst>
              <a:ext uri="{FF2B5EF4-FFF2-40B4-BE49-F238E27FC236}">
                <a16:creationId xmlns:a16="http://schemas.microsoft.com/office/drawing/2014/main" xmlns="" id="{0F047CB8-AB0D-490A-B6F6-0610313D7FC0}"/>
              </a:ext>
            </a:extLst>
          </p:cNvPr>
          <p:cNvSpPr>
            <a:spLocks noGrp="1" noChangeArrowheads="1"/>
          </p:cNvSpPr>
          <p:nvPr>
            <p:ph type="subTitle" idx="1"/>
          </p:nvPr>
        </p:nvSpPr>
        <p:spPr>
          <a:xfrm>
            <a:off x="1830564" y="5373216"/>
            <a:ext cx="7161764" cy="919535"/>
          </a:xfrm>
        </p:spPr>
        <p:txBody>
          <a:bodyPr/>
          <a:lstStyle/>
          <a:p>
            <a:pPr algn="r"/>
            <a:r>
              <a:rPr lang="en-US" altLang="pt-BR" sz="1800" dirty="0" err="1"/>
              <a:t>Orientadora</a:t>
            </a:r>
            <a:r>
              <a:rPr lang="en-US" altLang="pt-BR" sz="1800" dirty="0"/>
              <a:t>: Profª Drª Maria </a:t>
            </a:r>
            <a:r>
              <a:rPr lang="en-US" altLang="pt-BR" sz="1800" dirty="0" err="1"/>
              <a:t>Bernadete</a:t>
            </a:r>
            <a:r>
              <a:rPr lang="en-US" altLang="pt-BR" sz="1800" dirty="0"/>
              <a:t> A. </a:t>
            </a:r>
            <a:r>
              <a:rPr lang="en-US" altLang="pt-BR" sz="1800" dirty="0" err="1"/>
              <a:t>Varesche</a:t>
            </a:r>
            <a:endParaRPr lang="en-US" altLang="pt-BR" sz="1800" dirty="0"/>
          </a:p>
          <a:p>
            <a:pPr algn="r"/>
            <a:r>
              <a:rPr lang="en-US" altLang="pt-BR" sz="1800" dirty="0" err="1"/>
              <a:t>Doutoranda</a:t>
            </a:r>
            <a:r>
              <a:rPr lang="en-US" altLang="pt-BR" sz="1800" dirty="0"/>
              <a:t>: Caroline F. Granatto</a:t>
            </a:r>
          </a:p>
        </p:txBody>
      </p:sp>
      <p:sp>
        <p:nvSpPr>
          <p:cNvPr id="2052" name="Text Box 4">
            <a:extLst>
              <a:ext uri="{FF2B5EF4-FFF2-40B4-BE49-F238E27FC236}">
                <a16:creationId xmlns:a16="http://schemas.microsoft.com/office/drawing/2014/main" xmlns="" id="{177AE6FB-5A37-4EBB-B143-D4C12F148AB1}"/>
              </a:ext>
            </a:extLst>
          </p:cNvPr>
          <p:cNvSpPr txBox="1">
            <a:spLocks noChangeArrowheads="1"/>
          </p:cNvSpPr>
          <p:nvPr/>
        </p:nvSpPr>
        <p:spPr bwMode="auto">
          <a:xfrm>
            <a:off x="2676288" y="3054700"/>
            <a:ext cx="37914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sz="3600" i="1" dirty="0" err="1">
                <a:solidFill>
                  <a:srgbClr val="EBD463"/>
                </a:solidFill>
                <a:latin typeface="Verdana" panose="020B0604030504040204" pitchFamily="34" charset="0"/>
              </a:rPr>
              <a:t>Biorremediação</a:t>
            </a:r>
            <a:endParaRPr lang="en-US" altLang="pt-BR" sz="3600" i="1" dirty="0">
              <a:solidFill>
                <a:srgbClr val="EBD463"/>
              </a:solidFill>
              <a:latin typeface="Verdana" panose="020B0604030504040204" pitchFamily="34" charset="0"/>
            </a:endParaRPr>
          </a:p>
        </p:txBody>
      </p:sp>
      <p:sp>
        <p:nvSpPr>
          <p:cNvPr id="8" name="CaixaDeTexto 7">
            <a:extLst>
              <a:ext uri="{FF2B5EF4-FFF2-40B4-BE49-F238E27FC236}">
                <a16:creationId xmlns:a16="http://schemas.microsoft.com/office/drawing/2014/main" xmlns="" id="{A5E5070D-8145-4C9D-9212-E08259BAFDF0}"/>
              </a:ext>
            </a:extLst>
          </p:cNvPr>
          <p:cNvSpPr txBox="1"/>
          <p:nvPr/>
        </p:nvSpPr>
        <p:spPr>
          <a:xfrm>
            <a:off x="1635914" y="1152908"/>
            <a:ext cx="6100771" cy="677108"/>
          </a:xfrm>
          <a:prstGeom prst="rect">
            <a:avLst/>
          </a:prstGeom>
          <a:noFill/>
        </p:spPr>
        <p:txBody>
          <a:bodyPr wrap="square" rtlCol="0">
            <a:spAutoFit/>
          </a:bodyPr>
          <a:lstStyle/>
          <a:p>
            <a:pPr algn="ctr"/>
            <a:r>
              <a:rPr lang="pt-BR" sz="1900" b="1" dirty="0">
                <a:solidFill>
                  <a:schemeClr val="bg1"/>
                </a:solidFill>
              </a:rPr>
              <a:t>Universidade de São Paulo</a:t>
            </a:r>
          </a:p>
          <a:p>
            <a:pPr algn="ctr"/>
            <a:r>
              <a:rPr lang="pt-BR" sz="1900" b="1" dirty="0">
                <a:solidFill>
                  <a:schemeClr val="bg1"/>
                </a:solidFill>
              </a:rPr>
              <a:t>Escola de Engenharia de São Carlos</a:t>
            </a:r>
          </a:p>
        </p:txBody>
      </p:sp>
      <p:pic>
        <p:nvPicPr>
          <p:cNvPr id="9" name="Imagem 58" descr="logo lpb.png">
            <a:extLst>
              <a:ext uri="{FF2B5EF4-FFF2-40B4-BE49-F238E27FC236}">
                <a16:creationId xmlns:a16="http://schemas.microsoft.com/office/drawing/2014/main" xmlns="" id="{BCE9B778-7899-405E-B21C-2C05E71971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01029"/>
            <a:ext cx="1584176" cy="147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2DB30790-D421-4933-A9BA-63D094136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337" y="147084"/>
            <a:ext cx="2023423" cy="953899"/>
          </a:xfrm>
          <a:prstGeom prst="rect">
            <a:avLst/>
          </a:prstGeom>
        </p:spPr>
      </p:pic>
      <p:pic>
        <p:nvPicPr>
          <p:cNvPr id="3" name="Picture 2">
            <a:extLst>
              <a:ext uri="{FF2B5EF4-FFF2-40B4-BE49-F238E27FC236}">
                <a16:creationId xmlns:a16="http://schemas.microsoft.com/office/drawing/2014/main" xmlns="" id="{8CC38225-FE40-4363-ACD2-CC1B70ABFBFC}"/>
              </a:ext>
            </a:extLst>
          </p:cNvPr>
          <p:cNvPicPr>
            <a:picLocks noChangeAspect="1"/>
          </p:cNvPicPr>
          <p:nvPr/>
        </p:nvPicPr>
        <p:blipFill rotWithShape="1">
          <a:blip r:embed="rId4">
            <a:extLst>
              <a:ext uri="{28A0092B-C50C-407E-A947-70E740481C1C}">
                <a14:useLocalDpi xmlns:a14="http://schemas.microsoft.com/office/drawing/2010/main" val="0"/>
              </a:ext>
            </a:extLst>
          </a:blip>
          <a:srcRect l="14686" t="6299" r="18520" b="16832"/>
          <a:stretch/>
        </p:blipFill>
        <p:spPr>
          <a:xfrm>
            <a:off x="7408151" y="163524"/>
            <a:ext cx="1584177" cy="14790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5D2068-DE69-4B1A-8C38-75982009C0A8}"/>
              </a:ext>
            </a:extLst>
          </p:cNvPr>
          <p:cNvSpPr>
            <a:spLocks noGrp="1"/>
          </p:cNvSpPr>
          <p:nvPr>
            <p:ph type="title"/>
          </p:nvPr>
        </p:nvSpPr>
        <p:spPr/>
        <p:txBody>
          <a:bodyPr/>
          <a:lstStyle/>
          <a:p>
            <a:endParaRPr lang="pt-BR"/>
          </a:p>
        </p:txBody>
      </p:sp>
      <p:pic>
        <p:nvPicPr>
          <p:cNvPr id="6" name="Picture 5" descr="C:\Users\Carol\Desktop\espuma salto 2015.jpg">
            <a:extLst>
              <a:ext uri="{FF2B5EF4-FFF2-40B4-BE49-F238E27FC236}">
                <a16:creationId xmlns:a16="http://schemas.microsoft.com/office/drawing/2014/main" xmlns="" id="{14773511-EC00-4D4F-B25A-D1A5CB82F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76772"/>
            <a:ext cx="3836836" cy="298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a:extLst>
              <a:ext uri="{FF2B5EF4-FFF2-40B4-BE49-F238E27FC236}">
                <a16:creationId xmlns:a16="http://schemas.microsoft.com/office/drawing/2014/main" xmlns="" id="{E431EC0F-9034-4B24-A76F-4564D21B8534}"/>
              </a:ext>
            </a:extLst>
          </p:cNvPr>
          <p:cNvSpPr txBox="1"/>
          <p:nvPr/>
        </p:nvSpPr>
        <p:spPr>
          <a:xfrm>
            <a:off x="479064" y="276773"/>
            <a:ext cx="3372855" cy="584775"/>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just">
              <a:buClr>
                <a:srgbClr val="C00000"/>
              </a:buClr>
            </a:pPr>
            <a:r>
              <a:rPr lang="pt-BR" sz="3200" b="1" dirty="0">
                <a:solidFill>
                  <a:srgbClr val="FF0000"/>
                </a:solidFill>
              </a:rPr>
              <a:t>Rio Tietê</a:t>
            </a:r>
          </a:p>
        </p:txBody>
      </p:sp>
      <p:pic>
        <p:nvPicPr>
          <p:cNvPr id="8" name="Picture 7">
            <a:extLst>
              <a:ext uri="{FF2B5EF4-FFF2-40B4-BE49-F238E27FC236}">
                <a16:creationId xmlns:a16="http://schemas.microsoft.com/office/drawing/2014/main" xmlns="" id="{E2816156-868D-41DB-85BF-752BA45A6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367" y="3401299"/>
            <a:ext cx="3804973" cy="3200235"/>
          </a:xfrm>
          <a:prstGeom prst="rect">
            <a:avLst/>
          </a:prstGeom>
        </p:spPr>
      </p:pic>
      <p:pic>
        <p:nvPicPr>
          <p:cNvPr id="10" name="Picture 9">
            <a:extLst>
              <a:ext uri="{FF2B5EF4-FFF2-40B4-BE49-F238E27FC236}">
                <a16:creationId xmlns:a16="http://schemas.microsoft.com/office/drawing/2014/main" xmlns="" id="{E2089ADD-26FB-4864-841E-E2A55AC4E3AA}"/>
              </a:ext>
            </a:extLst>
          </p:cNvPr>
          <p:cNvPicPr>
            <a:picLocks noChangeAspect="1"/>
          </p:cNvPicPr>
          <p:nvPr/>
        </p:nvPicPr>
        <p:blipFill rotWithShape="1">
          <a:blip r:embed="rId5">
            <a:extLst>
              <a:ext uri="{28A0092B-C50C-407E-A947-70E740481C1C}">
                <a14:useLocalDpi xmlns:a14="http://schemas.microsoft.com/office/drawing/2010/main" val="0"/>
              </a:ext>
            </a:extLst>
          </a:blip>
          <a:srcRect b="15981"/>
          <a:stretch/>
        </p:blipFill>
        <p:spPr>
          <a:xfrm>
            <a:off x="4025226" y="256467"/>
            <a:ext cx="5011269" cy="3000816"/>
          </a:xfrm>
          <a:prstGeom prst="rect">
            <a:avLst/>
          </a:prstGeom>
        </p:spPr>
      </p:pic>
      <p:sp>
        <p:nvSpPr>
          <p:cNvPr id="11" name="TextBox 10">
            <a:extLst>
              <a:ext uri="{FF2B5EF4-FFF2-40B4-BE49-F238E27FC236}">
                <a16:creationId xmlns:a16="http://schemas.microsoft.com/office/drawing/2014/main" xmlns="" id="{597A1462-5BAC-4447-8127-87FE18E3DB0B}"/>
              </a:ext>
            </a:extLst>
          </p:cNvPr>
          <p:cNvSpPr txBox="1"/>
          <p:nvPr/>
        </p:nvSpPr>
        <p:spPr>
          <a:xfrm>
            <a:off x="4029264" y="208131"/>
            <a:ext cx="5007231"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C00000"/>
              </a:buClr>
            </a:pPr>
            <a:r>
              <a:rPr lang="pt-BR" sz="3000" b="1" dirty="0">
                <a:solidFill>
                  <a:srgbClr val="FF0000"/>
                </a:solidFill>
              </a:rPr>
              <a:t>Estação de Tratamento de Esgoto</a:t>
            </a:r>
          </a:p>
        </p:txBody>
      </p:sp>
      <p:pic>
        <p:nvPicPr>
          <p:cNvPr id="12" name="Picture 11">
            <a:extLst>
              <a:ext uri="{FF2B5EF4-FFF2-40B4-BE49-F238E27FC236}">
                <a16:creationId xmlns:a16="http://schemas.microsoft.com/office/drawing/2014/main" xmlns="" id="{9F6D0504-DD39-46E3-9742-BABB2914B2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9265" y="3401299"/>
            <a:ext cx="5007231" cy="3200235"/>
          </a:xfrm>
          <a:prstGeom prst="rect">
            <a:avLst/>
          </a:prstGeom>
        </p:spPr>
      </p:pic>
    </p:spTree>
    <p:extLst>
      <p:ext uri="{BB962C8B-B14F-4D97-AF65-F5344CB8AC3E}">
        <p14:creationId xmlns:p14="http://schemas.microsoft.com/office/powerpoint/2010/main" val="154310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3A5D7E-0B8C-49E3-BB6E-6A597AD53B2B}"/>
              </a:ext>
            </a:extLst>
          </p:cNvPr>
          <p:cNvSpPr>
            <a:spLocks noGrp="1"/>
          </p:cNvSpPr>
          <p:nvPr>
            <p:ph type="title"/>
          </p:nvPr>
        </p:nvSpPr>
        <p:spPr>
          <a:xfrm>
            <a:off x="457200" y="152400"/>
            <a:ext cx="8305800" cy="563563"/>
          </a:xfrm>
        </p:spPr>
        <p:txBody>
          <a:bodyPr/>
          <a:lstStyle/>
          <a:p>
            <a:r>
              <a:rPr lang="pt-BR" sz="2800" dirty="0"/>
              <a:t>Presença do LAS em águas residuárias</a:t>
            </a:r>
          </a:p>
        </p:txBody>
      </p:sp>
      <p:graphicFrame>
        <p:nvGraphicFramePr>
          <p:cNvPr id="6" name="Table 5">
            <a:extLst>
              <a:ext uri="{FF2B5EF4-FFF2-40B4-BE49-F238E27FC236}">
                <a16:creationId xmlns:a16="http://schemas.microsoft.com/office/drawing/2014/main" xmlns="" id="{21D3BD53-9B30-48F1-896B-5ADA7FFDC7CC}"/>
              </a:ext>
            </a:extLst>
          </p:cNvPr>
          <p:cNvGraphicFramePr>
            <a:graphicFrameLocks noGrp="1"/>
          </p:cNvGraphicFramePr>
          <p:nvPr>
            <p:extLst>
              <p:ext uri="{D42A27DB-BD31-4B8C-83A1-F6EECF244321}">
                <p14:modId xmlns:p14="http://schemas.microsoft.com/office/powerpoint/2010/main" val="4273740537"/>
              </p:ext>
            </p:extLst>
          </p:nvPr>
        </p:nvGraphicFramePr>
        <p:xfrm>
          <a:off x="179512" y="2340082"/>
          <a:ext cx="8784976" cy="1067620"/>
        </p:xfrm>
        <a:graphic>
          <a:graphicData uri="http://schemas.openxmlformats.org/drawingml/2006/table">
            <a:tbl>
              <a:tblPr firstRow="1" bandRow="1">
                <a:tableStyleId>{9DCAF9ED-07DC-4A11-8D7F-57B35C25682E}</a:tableStyleId>
              </a:tblPr>
              <a:tblGrid>
                <a:gridCol w="2088232">
                  <a:extLst>
                    <a:ext uri="{9D8B030D-6E8A-4147-A177-3AD203B41FA5}">
                      <a16:colId xmlns:a16="http://schemas.microsoft.com/office/drawing/2014/main" xmlns="" val="2989113085"/>
                    </a:ext>
                  </a:extLst>
                </a:gridCol>
                <a:gridCol w="864096">
                  <a:extLst>
                    <a:ext uri="{9D8B030D-6E8A-4147-A177-3AD203B41FA5}">
                      <a16:colId xmlns:a16="http://schemas.microsoft.com/office/drawing/2014/main" xmlns="" val="2453949472"/>
                    </a:ext>
                  </a:extLst>
                </a:gridCol>
                <a:gridCol w="936104">
                  <a:extLst>
                    <a:ext uri="{9D8B030D-6E8A-4147-A177-3AD203B41FA5}">
                      <a16:colId xmlns:a16="http://schemas.microsoft.com/office/drawing/2014/main" xmlns="" val="400104789"/>
                    </a:ext>
                  </a:extLst>
                </a:gridCol>
                <a:gridCol w="1008112">
                  <a:extLst>
                    <a:ext uri="{9D8B030D-6E8A-4147-A177-3AD203B41FA5}">
                      <a16:colId xmlns:a16="http://schemas.microsoft.com/office/drawing/2014/main" xmlns="" val="2105905775"/>
                    </a:ext>
                  </a:extLst>
                </a:gridCol>
                <a:gridCol w="936104">
                  <a:extLst>
                    <a:ext uri="{9D8B030D-6E8A-4147-A177-3AD203B41FA5}">
                      <a16:colId xmlns:a16="http://schemas.microsoft.com/office/drawing/2014/main" xmlns="" val="119444587"/>
                    </a:ext>
                  </a:extLst>
                </a:gridCol>
                <a:gridCol w="1008112">
                  <a:extLst>
                    <a:ext uri="{9D8B030D-6E8A-4147-A177-3AD203B41FA5}">
                      <a16:colId xmlns:a16="http://schemas.microsoft.com/office/drawing/2014/main" xmlns="" val="76001327"/>
                    </a:ext>
                  </a:extLst>
                </a:gridCol>
                <a:gridCol w="936104">
                  <a:extLst>
                    <a:ext uri="{9D8B030D-6E8A-4147-A177-3AD203B41FA5}">
                      <a16:colId xmlns:a16="http://schemas.microsoft.com/office/drawing/2014/main" xmlns="" val="2962858970"/>
                    </a:ext>
                  </a:extLst>
                </a:gridCol>
                <a:gridCol w="1008112">
                  <a:extLst>
                    <a:ext uri="{9D8B030D-6E8A-4147-A177-3AD203B41FA5}">
                      <a16:colId xmlns:a16="http://schemas.microsoft.com/office/drawing/2014/main" xmlns="" val="3246445612"/>
                    </a:ext>
                  </a:extLst>
                </a:gridCol>
              </a:tblGrid>
              <a:tr h="533810">
                <a:tc>
                  <a:txBody>
                    <a:bodyPr/>
                    <a:lstStyle/>
                    <a:p>
                      <a:r>
                        <a:rPr lang="pt-BR" dirty="0"/>
                        <a:t>Tempo (h)</a:t>
                      </a:r>
                    </a:p>
                  </a:txBody>
                  <a:tcPr/>
                </a:tc>
                <a:tc>
                  <a:txBody>
                    <a:bodyPr/>
                    <a:lstStyle/>
                    <a:p>
                      <a:r>
                        <a:rPr lang="pt-BR" dirty="0"/>
                        <a:t>8:00</a:t>
                      </a:r>
                    </a:p>
                  </a:txBody>
                  <a:tcPr/>
                </a:tc>
                <a:tc>
                  <a:txBody>
                    <a:bodyPr/>
                    <a:lstStyle/>
                    <a:p>
                      <a:r>
                        <a:rPr lang="pt-BR" dirty="0"/>
                        <a:t>10:00</a:t>
                      </a:r>
                    </a:p>
                  </a:txBody>
                  <a:tcPr/>
                </a:tc>
                <a:tc>
                  <a:txBody>
                    <a:bodyPr/>
                    <a:lstStyle/>
                    <a:p>
                      <a:r>
                        <a:rPr lang="pt-BR" dirty="0"/>
                        <a:t>12:00</a:t>
                      </a:r>
                    </a:p>
                  </a:txBody>
                  <a:tcPr/>
                </a:tc>
                <a:tc>
                  <a:txBody>
                    <a:bodyPr/>
                    <a:lstStyle/>
                    <a:p>
                      <a:r>
                        <a:rPr lang="pt-BR" dirty="0"/>
                        <a:t>14:00</a:t>
                      </a:r>
                    </a:p>
                  </a:txBody>
                  <a:tcPr/>
                </a:tc>
                <a:tc>
                  <a:txBody>
                    <a:bodyPr/>
                    <a:lstStyle/>
                    <a:p>
                      <a:r>
                        <a:rPr lang="pt-BR" dirty="0"/>
                        <a:t>16:00</a:t>
                      </a:r>
                    </a:p>
                  </a:txBody>
                  <a:tcPr/>
                </a:tc>
                <a:tc>
                  <a:txBody>
                    <a:bodyPr/>
                    <a:lstStyle/>
                    <a:p>
                      <a:r>
                        <a:rPr lang="pt-BR" dirty="0"/>
                        <a:t>18:00</a:t>
                      </a:r>
                    </a:p>
                  </a:txBody>
                  <a:tcPr/>
                </a:tc>
                <a:tc>
                  <a:txBody>
                    <a:bodyPr/>
                    <a:lstStyle/>
                    <a:p>
                      <a:r>
                        <a:rPr lang="pt-BR" dirty="0"/>
                        <a:t>20:00</a:t>
                      </a:r>
                    </a:p>
                  </a:txBody>
                  <a:tcPr/>
                </a:tc>
                <a:extLst>
                  <a:ext uri="{0D108BD9-81ED-4DB2-BD59-A6C34878D82A}">
                    <a16:rowId xmlns:a16="http://schemas.microsoft.com/office/drawing/2014/main" xmlns="" val="3959778776"/>
                  </a:ext>
                </a:extLst>
              </a:tr>
              <a:tr h="533810">
                <a:tc>
                  <a:txBody>
                    <a:bodyPr/>
                    <a:lstStyle/>
                    <a:p>
                      <a:r>
                        <a:rPr lang="pt-BR" dirty="0"/>
                        <a:t>LAS (mg L</a:t>
                      </a:r>
                      <a:r>
                        <a:rPr lang="pt-BR" baseline="30000" dirty="0"/>
                        <a:t>-1</a:t>
                      </a:r>
                      <a:r>
                        <a:rPr lang="pt-BR" dirty="0"/>
                        <a:t>)</a:t>
                      </a:r>
                    </a:p>
                  </a:txBody>
                  <a:tcPr/>
                </a:tc>
                <a:tc>
                  <a:txBody>
                    <a:bodyPr/>
                    <a:lstStyle/>
                    <a:p>
                      <a:r>
                        <a:rPr lang="pt-BR" dirty="0"/>
                        <a:t>1,3</a:t>
                      </a:r>
                    </a:p>
                  </a:txBody>
                  <a:tcPr/>
                </a:tc>
                <a:tc>
                  <a:txBody>
                    <a:bodyPr/>
                    <a:lstStyle/>
                    <a:p>
                      <a:r>
                        <a:rPr lang="pt-BR" dirty="0"/>
                        <a:t>5,4</a:t>
                      </a:r>
                    </a:p>
                  </a:txBody>
                  <a:tcPr/>
                </a:tc>
                <a:tc>
                  <a:txBody>
                    <a:bodyPr/>
                    <a:lstStyle/>
                    <a:p>
                      <a:r>
                        <a:rPr lang="pt-BR" dirty="0"/>
                        <a:t>15,3</a:t>
                      </a:r>
                    </a:p>
                  </a:txBody>
                  <a:tcPr/>
                </a:tc>
                <a:tc>
                  <a:txBody>
                    <a:bodyPr/>
                    <a:lstStyle/>
                    <a:p>
                      <a:r>
                        <a:rPr lang="pt-BR" dirty="0"/>
                        <a:t>16,4</a:t>
                      </a:r>
                    </a:p>
                  </a:txBody>
                  <a:tcPr/>
                </a:tc>
                <a:tc>
                  <a:txBody>
                    <a:bodyPr/>
                    <a:lstStyle/>
                    <a:p>
                      <a:r>
                        <a:rPr lang="pt-BR" dirty="0"/>
                        <a:t>16,3</a:t>
                      </a:r>
                    </a:p>
                  </a:txBody>
                  <a:tcPr/>
                </a:tc>
                <a:tc>
                  <a:txBody>
                    <a:bodyPr/>
                    <a:lstStyle/>
                    <a:p>
                      <a:r>
                        <a:rPr lang="pt-BR" dirty="0"/>
                        <a:t>15,3</a:t>
                      </a:r>
                    </a:p>
                  </a:txBody>
                  <a:tcPr/>
                </a:tc>
                <a:tc>
                  <a:txBody>
                    <a:bodyPr/>
                    <a:lstStyle/>
                    <a:p>
                      <a:r>
                        <a:rPr lang="pt-BR" dirty="0"/>
                        <a:t>13,4</a:t>
                      </a:r>
                    </a:p>
                  </a:txBody>
                  <a:tcPr/>
                </a:tc>
                <a:extLst>
                  <a:ext uri="{0D108BD9-81ED-4DB2-BD59-A6C34878D82A}">
                    <a16:rowId xmlns:a16="http://schemas.microsoft.com/office/drawing/2014/main" xmlns="" val="1764485146"/>
                  </a:ext>
                </a:extLst>
              </a:tr>
            </a:tbl>
          </a:graphicData>
        </a:graphic>
      </p:graphicFrame>
      <p:sp>
        <p:nvSpPr>
          <p:cNvPr id="7" name="Content Placeholder 2">
            <a:extLst>
              <a:ext uri="{FF2B5EF4-FFF2-40B4-BE49-F238E27FC236}">
                <a16:creationId xmlns:a16="http://schemas.microsoft.com/office/drawing/2014/main" xmlns="" id="{C6A89413-B6A6-41AB-8D70-7E9142D0239D}"/>
              </a:ext>
            </a:extLst>
          </p:cNvPr>
          <p:cNvSpPr>
            <a:spLocks noGrp="1"/>
          </p:cNvSpPr>
          <p:nvPr>
            <p:ph idx="1"/>
          </p:nvPr>
        </p:nvSpPr>
        <p:spPr>
          <a:xfrm>
            <a:off x="685800" y="1447800"/>
            <a:ext cx="7924800" cy="892282"/>
          </a:xfrm>
        </p:spPr>
        <p:txBody>
          <a:bodyPr/>
          <a:lstStyle/>
          <a:p>
            <a:pPr marL="0" indent="0">
              <a:buNone/>
            </a:pPr>
            <a:r>
              <a:rPr lang="pt-BR" sz="2400" b="0" dirty="0"/>
              <a:t>Variação temporal do LAS em esgoto sanitário afluente à ETE de São Carlos-SP</a:t>
            </a:r>
          </a:p>
        </p:txBody>
      </p:sp>
      <p:sp>
        <p:nvSpPr>
          <p:cNvPr id="8" name="Content Placeholder 2">
            <a:extLst>
              <a:ext uri="{FF2B5EF4-FFF2-40B4-BE49-F238E27FC236}">
                <a16:creationId xmlns:a16="http://schemas.microsoft.com/office/drawing/2014/main" xmlns="" id="{EADA4C0D-78B4-4149-8D41-4D81BE6B42D4}"/>
              </a:ext>
            </a:extLst>
          </p:cNvPr>
          <p:cNvSpPr txBox="1">
            <a:spLocks/>
          </p:cNvSpPr>
          <p:nvPr/>
        </p:nvSpPr>
        <p:spPr bwMode="auto">
          <a:xfrm>
            <a:off x="157605" y="4149080"/>
            <a:ext cx="7924800" cy="232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rgbClr val="541E1E"/>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2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b="0" dirty="0"/>
              <a:t>Esgoto doméstico: 8,7±3,2 mg L</a:t>
            </a:r>
            <a:r>
              <a:rPr lang="pt-BR" sz="2400" b="0" baseline="30000" dirty="0"/>
              <a:t>-1</a:t>
            </a:r>
            <a:r>
              <a:rPr lang="pt-BR" sz="2400" b="0" dirty="0"/>
              <a:t> </a:t>
            </a:r>
            <a:r>
              <a:rPr lang="pt-BR" sz="2000" b="0" dirty="0"/>
              <a:t>(Faria et al., 2017)</a:t>
            </a:r>
            <a:r>
              <a:rPr lang="pt-BR" sz="2400" b="0" dirty="0"/>
              <a:t>;</a:t>
            </a:r>
          </a:p>
          <a:p>
            <a:endParaRPr lang="pt-BR" sz="2400" b="0" dirty="0"/>
          </a:p>
          <a:p>
            <a:r>
              <a:rPr lang="pt-BR" sz="2400" b="0" dirty="0"/>
              <a:t>Água residuária de lavanderia: 12–1024 mg L</a:t>
            </a:r>
            <a:r>
              <a:rPr lang="pt-BR" sz="2400" b="0" baseline="30000" dirty="0"/>
              <a:t>-1</a:t>
            </a:r>
            <a:r>
              <a:rPr lang="pt-BR" sz="2400" b="0" dirty="0"/>
              <a:t> </a:t>
            </a:r>
            <a:r>
              <a:rPr lang="pt-BR" sz="2000" b="0" dirty="0"/>
              <a:t>(Braga and Varesche, 2014)</a:t>
            </a:r>
            <a:r>
              <a:rPr lang="pt-BR" sz="2400" b="0" dirty="0"/>
              <a:t>.</a:t>
            </a:r>
          </a:p>
        </p:txBody>
      </p:sp>
      <p:sp>
        <p:nvSpPr>
          <p:cNvPr id="9" name="Content Placeholder 2">
            <a:extLst>
              <a:ext uri="{FF2B5EF4-FFF2-40B4-BE49-F238E27FC236}">
                <a16:creationId xmlns:a16="http://schemas.microsoft.com/office/drawing/2014/main" xmlns="" id="{CE65D09E-507C-4D48-AC14-BB7867B522A7}"/>
              </a:ext>
            </a:extLst>
          </p:cNvPr>
          <p:cNvSpPr txBox="1">
            <a:spLocks/>
          </p:cNvSpPr>
          <p:nvPr/>
        </p:nvSpPr>
        <p:spPr bwMode="auto">
          <a:xfrm>
            <a:off x="323528" y="3450299"/>
            <a:ext cx="7924800" cy="89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rgbClr val="541E1E"/>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2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pt-BR" sz="2000" b="0" dirty="0"/>
              <a:t>(Granatto et al., 2019)</a:t>
            </a:r>
          </a:p>
        </p:txBody>
      </p:sp>
    </p:spTree>
    <p:extLst>
      <p:ext uri="{BB962C8B-B14F-4D97-AF65-F5344CB8AC3E}">
        <p14:creationId xmlns:p14="http://schemas.microsoft.com/office/powerpoint/2010/main" val="4084626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8C5A9D-2E48-461A-80BD-A1F716AA8F94}"/>
              </a:ext>
            </a:extLst>
          </p:cNvPr>
          <p:cNvSpPr>
            <a:spLocks noGrp="1"/>
          </p:cNvSpPr>
          <p:nvPr>
            <p:ph type="title"/>
          </p:nvPr>
        </p:nvSpPr>
        <p:spPr/>
        <p:txBody>
          <a:bodyPr/>
          <a:lstStyle/>
          <a:p>
            <a:r>
              <a:rPr lang="pt-BR" dirty="0"/>
              <a:t>Toxicidade do LAS</a:t>
            </a:r>
          </a:p>
        </p:txBody>
      </p:sp>
      <p:sp>
        <p:nvSpPr>
          <p:cNvPr id="3" name="Content Placeholder 2">
            <a:extLst>
              <a:ext uri="{FF2B5EF4-FFF2-40B4-BE49-F238E27FC236}">
                <a16:creationId xmlns:a16="http://schemas.microsoft.com/office/drawing/2014/main" xmlns="" id="{B869F07F-3A25-460F-BD25-A03FAF6E01D1}"/>
              </a:ext>
            </a:extLst>
          </p:cNvPr>
          <p:cNvSpPr>
            <a:spLocks noGrp="1"/>
          </p:cNvSpPr>
          <p:nvPr>
            <p:ph idx="1"/>
          </p:nvPr>
        </p:nvSpPr>
        <p:spPr/>
        <p:txBody>
          <a:bodyPr/>
          <a:lstStyle/>
          <a:p>
            <a:r>
              <a:rPr lang="pt-BR" sz="2000" b="0" dirty="0"/>
              <a:t>Dificulta sistemas de tratamento de esgoto;</a:t>
            </a:r>
          </a:p>
          <a:p>
            <a:endParaRPr lang="pt-BR" sz="2000" b="0" dirty="0"/>
          </a:p>
          <a:p>
            <a:r>
              <a:rPr lang="pt-BR" sz="2000" b="0" dirty="0"/>
              <a:t>Alterações ao meio ambiente: muitos organismos aquáticos dependem fundamentalmente da tensão superficial água/ar;</a:t>
            </a:r>
          </a:p>
          <a:p>
            <a:endParaRPr lang="pt-BR" sz="2000" b="0" dirty="0"/>
          </a:p>
          <a:p>
            <a:r>
              <a:rPr lang="pt-BR" sz="2000" b="0" dirty="0"/>
              <a:t>Facilita a dissipação de poluentes: formação de espumas;</a:t>
            </a:r>
          </a:p>
          <a:p>
            <a:endParaRPr lang="pt-BR" sz="2000" b="0" dirty="0"/>
          </a:p>
          <a:p>
            <a:r>
              <a:rPr lang="pt-BR" sz="2000" b="0" dirty="0"/>
              <a:t>Dificulta crescimento de plantas aquáticas;</a:t>
            </a:r>
          </a:p>
          <a:p>
            <a:endParaRPr lang="pt-BR" sz="2000" b="0" dirty="0"/>
          </a:p>
          <a:p>
            <a:r>
              <a:rPr lang="pt-BR" sz="2000" b="0" dirty="0"/>
              <a:t>Efeitos tóxicos em invertebrados e vertebrados;</a:t>
            </a:r>
          </a:p>
          <a:p>
            <a:endParaRPr lang="pt-BR" sz="2000" b="0" dirty="0"/>
          </a:p>
          <a:p>
            <a:r>
              <a:rPr lang="pt-BR" sz="2000" b="0" dirty="0"/>
              <a:t>Influencia na permeabilidade do solo, reduzindo o tamanhos dos poros.</a:t>
            </a:r>
          </a:p>
        </p:txBody>
      </p:sp>
    </p:spTree>
    <p:extLst>
      <p:ext uri="{BB962C8B-B14F-4D97-AF65-F5344CB8AC3E}">
        <p14:creationId xmlns:p14="http://schemas.microsoft.com/office/powerpoint/2010/main" val="309862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C2B06003-FDFF-43F6-9580-440F89192899}"/>
              </a:ext>
            </a:extLst>
          </p:cNvPr>
          <p:cNvSpPr>
            <a:spLocks noGrp="1"/>
          </p:cNvSpPr>
          <p:nvPr>
            <p:ph type="title"/>
          </p:nvPr>
        </p:nvSpPr>
        <p:spPr>
          <a:xfrm>
            <a:off x="457200" y="152400"/>
            <a:ext cx="8305800" cy="563563"/>
          </a:xfrm>
        </p:spPr>
        <p:txBody>
          <a:bodyPr/>
          <a:lstStyle/>
          <a:p>
            <a:r>
              <a:rPr lang="pt-BR" dirty="0"/>
              <a:t>Toxicidade do LAS</a:t>
            </a:r>
          </a:p>
        </p:txBody>
      </p:sp>
      <p:pic>
        <p:nvPicPr>
          <p:cNvPr id="7" name="Picture 6">
            <a:extLst>
              <a:ext uri="{FF2B5EF4-FFF2-40B4-BE49-F238E27FC236}">
                <a16:creationId xmlns:a16="http://schemas.microsoft.com/office/drawing/2014/main" xmlns="" id="{8993EFE5-196D-4CC0-AF39-6B7CF992B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48880"/>
            <a:ext cx="83454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xmlns="" id="{AA4B4226-47C0-4233-A09B-D883F79155EB}"/>
              </a:ext>
            </a:extLst>
          </p:cNvPr>
          <p:cNvSpPr>
            <a:spLocks noGrp="1"/>
          </p:cNvSpPr>
          <p:nvPr>
            <p:ph idx="1"/>
          </p:nvPr>
        </p:nvSpPr>
        <p:spPr>
          <a:xfrm>
            <a:off x="676064" y="1340768"/>
            <a:ext cx="7924800" cy="4876800"/>
          </a:xfrm>
        </p:spPr>
        <p:txBody>
          <a:bodyPr/>
          <a:lstStyle/>
          <a:p>
            <a:r>
              <a:rPr lang="pt-BR" sz="2400" b="0" dirty="0"/>
              <a:t>Inibem microrganismos responsáveis pelo processo de depuração natural;</a:t>
            </a:r>
          </a:p>
          <a:p>
            <a:pPr lvl="1">
              <a:buFont typeface="Arial" panose="020B0604020202020204" pitchFamily="34" charset="0"/>
              <a:buChar char="•"/>
            </a:pPr>
            <a:r>
              <a:rPr lang="pt-BR" sz="2000" b="0" dirty="0"/>
              <a:t>Interagem com os fosfolipídeos da membrana;</a:t>
            </a:r>
          </a:p>
        </p:txBody>
      </p:sp>
      <p:sp>
        <p:nvSpPr>
          <p:cNvPr id="2" name="Rectangle 1">
            <a:extLst>
              <a:ext uri="{FF2B5EF4-FFF2-40B4-BE49-F238E27FC236}">
                <a16:creationId xmlns:a16="http://schemas.microsoft.com/office/drawing/2014/main" xmlns="" id="{C9524A96-EA96-4431-9A1A-E31DC239D0F2}"/>
              </a:ext>
            </a:extLst>
          </p:cNvPr>
          <p:cNvSpPr/>
          <p:nvPr/>
        </p:nvSpPr>
        <p:spPr>
          <a:xfrm>
            <a:off x="609600" y="5997714"/>
            <a:ext cx="7924800" cy="707886"/>
          </a:xfrm>
          <a:prstGeom prst="rect">
            <a:avLst/>
          </a:prstGeom>
        </p:spPr>
        <p:txBody>
          <a:bodyPr wrap="square">
            <a:spAutoFit/>
          </a:bodyPr>
          <a:lstStyle/>
          <a:p>
            <a:pPr lvl="1">
              <a:buFont typeface="Arial" panose="020B0604020202020204" pitchFamily="34" charset="0"/>
              <a:buChar char="•"/>
            </a:pPr>
            <a:r>
              <a:rPr lang="pt-BR" sz="2000" dirty="0"/>
              <a:t>Utilizado em desinfetantes e sanitizantes como método de controle microbiano.</a:t>
            </a:r>
          </a:p>
        </p:txBody>
      </p:sp>
    </p:spTree>
    <p:extLst>
      <p:ext uri="{BB962C8B-B14F-4D97-AF65-F5344CB8AC3E}">
        <p14:creationId xmlns:p14="http://schemas.microsoft.com/office/powerpoint/2010/main" val="32268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C18ABC-6F08-4BE1-95BF-8CCA8A103956}"/>
              </a:ext>
            </a:extLst>
          </p:cNvPr>
          <p:cNvSpPr>
            <a:spLocks noGrp="1"/>
          </p:cNvSpPr>
          <p:nvPr>
            <p:ph type="title"/>
          </p:nvPr>
        </p:nvSpPr>
        <p:spPr/>
        <p:txBody>
          <a:bodyPr/>
          <a:lstStyle/>
          <a:p>
            <a:r>
              <a:rPr lang="pt-BR" dirty="0"/>
              <a:t>Estudo de biorremediação do LAS</a:t>
            </a:r>
          </a:p>
        </p:txBody>
      </p:sp>
      <p:pic>
        <p:nvPicPr>
          <p:cNvPr id="6" name="Picture 2" descr="C:\Users\Carol\Desktop\ETE São Carlos 2.jpg">
            <a:extLst>
              <a:ext uri="{FF2B5EF4-FFF2-40B4-BE49-F238E27FC236}">
                <a16:creationId xmlns:a16="http://schemas.microsoft.com/office/drawing/2014/main" xmlns="" id="{62B523E4-1146-4EED-ACC3-1198FF071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02" y="1988840"/>
            <a:ext cx="7982539" cy="4506272"/>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xmlns="" id="{1CEF408E-DB00-48AB-B5F8-BD9CBD200E60}"/>
              </a:ext>
            </a:extLst>
          </p:cNvPr>
          <p:cNvSpPr/>
          <p:nvPr/>
        </p:nvSpPr>
        <p:spPr>
          <a:xfrm>
            <a:off x="3275856" y="5136202"/>
            <a:ext cx="2808000" cy="1152128"/>
          </a:xfrm>
          <a:prstGeom prst="ellipse">
            <a:avLst/>
          </a:prstGeom>
          <a:noFill/>
          <a:ln w="76200">
            <a:solidFill>
              <a:srgbClr val="C00000"/>
            </a:solid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pt-BR">
              <a:ln w="38100">
                <a:solidFill>
                  <a:srgbClr val="C00000"/>
                </a:solidFill>
              </a:ln>
            </a:endParaRPr>
          </a:p>
        </p:txBody>
      </p:sp>
      <p:sp>
        <p:nvSpPr>
          <p:cNvPr id="8" name="Rectangle: Rounded Corners 7">
            <a:extLst>
              <a:ext uri="{FF2B5EF4-FFF2-40B4-BE49-F238E27FC236}">
                <a16:creationId xmlns:a16="http://schemas.microsoft.com/office/drawing/2014/main" xmlns="" id="{4A00AC4B-677C-4333-886F-09CA1867E561}"/>
              </a:ext>
            </a:extLst>
          </p:cNvPr>
          <p:cNvSpPr/>
          <p:nvPr/>
        </p:nvSpPr>
        <p:spPr>
          <a:xfrm>
            <a:off x="3140491" y="3601481"/>
            <a:ext cx="3078730" cy="13979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200" dirty="0"/>
              <a:t>Instalação da casa de reatores EESC/USP - LPB</a:t>
            </a:r>
          </a:p>
        </p:txBody>
      </p:sp>
      <p:pic>
        <p:nvPicPr>
          <p:cNvPr id="9" name="Imagem 25" descr="C:\Users\Leonardo\AppData\Local\Microsoft\Windows\INetCache\Content.Word\DSC02707.jpg">
            <a:extLst>
              <a:ext uri="{FF2B5EF4-FFF2-40B4-BE49-F238E27FC236}">
                <a16:creationId xmlns:a16="http://schemas.microsoft.com/office/drawing/2014/main" xmlns="" id="{0BB50497-7BDB-44A5-87BF-F448FFFB2C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46021" y="3420531"/>
            <a:ext cx="3793257" cy="3028011"/>
          </a:xfrm>
          <a:prstGeom prst="rect">
            <a:avLst/>
          </a:prstGeom>
          <a:noFill/>
          <a:ln>
            <a:noFill/>
          </a:ln>
        </p:spPr>
      </p:pic>
      <p:sp>
        <p:nvSpPr>
          <p:cNvPr id="10" name="Rectangle: Rounded Corners 9">
            <a:extLst>
              <a:ext uri="{FF2B5EF4-FFF2-40B4-BE49-F238E27FC236}">
                <a16:creationId xmlns:a16="http://schemas.microsoft.com/office/drawing/2014/main" xmlns="" id="{5D57AE55-FCDC-42D1-9360-254047507059}"/>
              </a:ext>
            </a:extLst>
          </p:cNvPr>
          <p:cNvSpPr/>
          <p:nvPr/>
        </p:nvSpPr>
        <p:spPr>
          <a:xfrm>
            <a:off x="2505723" y="2161196"/>
            <a:ext cx="3989791" cy="123919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200" dirty="0"/>
              <a:t>Bomba de captação do esgoto pós tratamento preliminar</a:t>
            </a:r>
          </a:p>
        </p:txBody>
      </p:sp>
      <p:sp>
        <p:nvSpPr>
          <p:cNvPr id="17" name="Content Placeholder 2">
            <a:extLst>
              <a:ext uri="{FF2B5EF4-FFF2-40B4-BE49-F238E27FC236}">
                <a16:creationId xmlns:a16="http://schemas.microsoft.com/office/drawing/2014/main" xmlns="" id="{36254865-173C-48AE-88B8-7C53EABCDC81}"/>
              </a:ext>
            </a:extLst>
          </p:cNvPr>
          <p:cNvSpPr>
            <a:spLocks noGrp="1"/>
          </p:cNvSpPr>
          <p:nvPr>
            <p:ph idx="1"/>
          </p:nvPr>
        </p:nvSpPr>
        <p:spPr>
          <a:xfrm>
            <a:off x="725646" y="1272465"/>
            <a:ext cx="7924800" cy="901080"/>
          </a:xfrm>
        </p:spPr>
        <p:txBody>
          <a:bodyPr/>
          <a:lstStyle/>
          <a:p>
            <a:pPr algn="ctr"/>
            <a:r>
              <a:rPr lang="pt-BR" sz="2000" dirty="0"/>
              <a:t>Estação de Tratamento de Esgoto de São Carlos – SP.</a:t>
            </a:r>
          </a:p>
        </p:txBody>
      </p:sp>
      <p:pic>
        <p:nvPicPr>
          <p:cNvPr id="4" name="Picture 3">
            <a:extLst>
              <a:ext uri="{FF2B5EF4-FFF2-40B4-BE49-F238E27FC236}">
                <a16:creationId xmlns:a16="http://schemas.microsoft.com/office/drawing/2014/main" xmlns="" id="{1557D11C-DA0E-418C-ABD7-ADDC38FC8671}"/>
              </a:ext>
            </a:extLst>
          </p:cNvPr>
          <p:cNvPicPr>
            <a:picLocks noChangeAspect="1"/>
          </p:cNvPicPr>
          <p:nvPr/>
        </p:nvPicPr>
        <p:blipFill rotWithShape="1">
          <a:blip r:embed="rId5">
            <a:extLst>
              <a:ext uri="{28A0092B-C50C-407E-A947-70E740481C1C}">
                <a14:useLocalDpi xmlns:a14="http://schemas.microsoft.com/office/drawing/2010/main" val="0"/>
              </a:ext>
            </a:extLst>
          </a:blip>
          <a:srcRect t="36895"/>
          <a:stretch/>
        </p:blipFill>
        <p:spPr>
          <a:xfrm>
            <a:off x="2607081" y="2078110"/>
            <a:ext cx="3860948" cy="4327731"/>
          </a:xfrm>
          <a:prstGeom prst="rect">
            <a:avLst/>
          </a:prstGeom>
        </p:spPr>
      </p:pic>
      <p:pic>
        <p:nvPicPr>
          <p:cNvPr id="15" name="Picture 14">
            <a:extLst>
              <a:ext uri="{FF2B5EF4-FFF2-40B4-BE49-F238E27FC236}">
                <a16:creationId xmlns:a16="http://schemas.microsoft.com/office/drawing/2014/main" xmlns="" id="{F7257605-493F-4244-AC2A-B730AF4F3C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5723" y="967494"/>
            <a:ext cx="4161719" cy="5548959"/>
          </a:xfrm>
          <a:prstGeom prst="rect">
            <a:avLst/>
          </a:prstGeom>
        </p:spPr>
      </p:pic>
      <p:sp>
        <p:nvSpPr>
          <p:cNvPr id="16" name="Rectangle: Rounded Corners 15">
            <a:extLst>
              <a:ext uri="{FF2B5EF4-FFF2-40B4-BE49-F238E27FC236}">
                <a16:creationId xmlns:a16="http://schemas.microsoft.com/office/drawing/2014/main" xmlns="" id="{19A3A1D2-CE7C-421C-95ED-2533089D97D4}"/>
              </a:ext>
            </a:extLst>
          </p:cNvPr>
          <p:cNvSpPr/>
          <p:nvPr/>
        </p:nvSpPr>
        <p:spPr>
          <a:xfrm>
            <a:off x="3043061" y="1607882"/>
            <a:ext cx="2824563" cy="11505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200" dirty="0"/>
              <a:t>Caixas de alimentação dos reatores</a:t>
            </a:r>
          </a:p>
        </p:txBody>
      </p:sp>
      <p:pic>
        <p:nvPicPr>
          <p:cNvPr id="22" name="Picture 21">
            <a:extLst>
              <a:ext uri="{FF2B5EF4-FFF2-40B4-BE49-F238E27FC236}">
                <a16:creationId xmlns:a16="http://schemas.microsoft.com/office/drawing/2014/main" xmlns="" id="{C48A4536-79C6-4654-8C57-A794DEDDAB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7704" y="114260"/>
            <a:ext cx="3696897" cy="6572262"/>
          </a:xfrm>
          <a:prstGeom prst="rect">
            <a:avLst/>
          </a:prstGeom>
        </p:spPr>
      </p:pic>
      <p:sp>
        <p:nvSpPr>
          <p:cNvPr id="23" name="Rectangle: Rounded Corners 22">
            <a:extLst>
              <a:ext uri="{FF2B5EF4-FFF2-40B4-BE49-F238E27FC236}">
                <a16:creationId xmlns:a16="http://schemas.microsoft.com/office/drawing/2014/main" xmlns="" id="{99D7E498-C441-48A9-B4E0-47920A57F383}"/>
              </a:ext>
            </a:extLst>
          </p:cNvPr>
          <p:cNvSpPr/>
          <p:nvPr/>
        </p:nvSpPr>
        <p:spPr>
          <a:xfrm>
            <a:off x="4882518" y="1997730"/>
            <a:ext cx="3793257" cy="15478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2200" dirty="0"/>
              <a:t>Reator Anaeróbio de Leito Granular Expandido (EGSB) – escala piloto</a:t>
            </a:r>
          </a:p>
        </p:txBody>
      </p:sp>
    </p:spTree>
    <p:extLst>
      <p:ext uri="{BB962C8B-B14F-4D97-AF65-F5344CB8AC3E}">
        <p14:creationId xmlns:p14="http://schemas.microsoft.com/office/powerpoint/2010/main" val="8669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6"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4B0F91-5605-481B-8203-DBB81174CC96}"/>
              </a:ext>
            </a:extLst>
          </p:cNvPr>
          <p:cNvSpPr>
            <a:spLocks noGrp="1"/>
          </p:cNvSpPr>
          <p:nvPr>
            <p:ph type="title"/>
          </p:nvPr>
        </p:nvSpPr>
        <p:spPr>
          <a:xfrm>
            <a:off x="457200" y="152400"/>
            <a:ext cx="8305800" cy="563563"/>
          </a:xfrm>
        </p:spPr>
        <p:txBody>
          <a:bodyPr/>
          <a:lstStyle/>
          <a:p>
            <a:r>
              <a:rPr lang="pt-BR" sz="2400" dirty="0"/>
              <a:t>Expanded Granular Sludge Bed Reactor (EGSB)</a:t>
            </a:r>
          </a:p>
        </p:txBody>
      </p:sp>
      <p:sp>
        <p:nvSpPr>
          <p:cNvPr id="3" name="Content Placeholder 2">
            <a:extLst>
              <a:ext uri="{FF2B5EF4-FFF2-40B4-BE49-F238E27FC236}">
                <a16:creationId xmlns:a16="http://schemas.microsoft.com/office/drawing/2014/main" xmlns="" id="{390B41FA-7BBE-4672-9FEF-4640A16D2245}"/>
              </a:ext>
            </a:extLst>
          </p:cNvPr>
          <p:cNvSpPr>
            <a:spLocks noGrp="1"/>
          </p:cNvSpPr>
          <p:nvPr>
            <p:ph idx="1"/>
          </p:nvPr>
        </p:nvSpPr>
        <p:spPr>
          <a:xfrm>
            <a:off x="609600" y="1772816"/>
            <a:ext cx="7924800" cy="2485256"/>
          </a:xfrm>
        </p:spPr>
        <p:txBody>
          <a:bodyPr/>
          <a:lstStyle/>
          <a:p>
            <a:r>
              <a:rPr lang="pt-BR" sz="2000" b="0" dirty="0"/>
              <a:t>Sistema Nacional de Informações sobre o Saneamento (SNIS): uma das configurações mais adotadas para o tratamento do esgoto sanitário é o reator UASB (reator anaeróbio de manta de lodo de fluxo ascendente);</a:t>
            </a:r>
          </a:p>
          <a:p>
            <a:endParaRPr lang="pt-BR" sz="2000" b="0" dirty="0"/>
          </a:p>
          <a:p>
            <a:r>
              <a:rPr lang="pt-BR" sz="2000" b="0" dirty="0"/>
              <a:t>Alternativa a esta tecnologia: EGSB;</a:t>
            </a:r>
          </a:p>
          <a:p>
            <a:endParaRPr lang="pt-BR" sz="2000" b="0" dirty="0"/>
          </a:p>
          <a:p>
            <a:r>
              <a:rPr lang="pt-BR" sz="2000" b="0" dirty="0"/>
              <a:t>Tal configuração é uma inovação do reator UASB (Chen et al., 2011).</a:t>
            </a:r>
          </a:p>
        </p:txBody>
      </p:sp>
    </p:spTree>
    <p:extLst>
      <p:ext uri="{BB962C8B-B14F-4D97-AF65-F5344CB8AC3E}">
        <p14:creationId xmlns:p14="http://schemas.microsoft.com/office/powerpoint/2010/main" val="1412979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6226CF2-F93B-454E-B5E6-EEC9594845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226" t="36351" b="32150"/>
          <a:stretch/>
        </p:blipFill>
        <p:spPr>
          <a:xfrm>
            <a:off x="229099" y="2972336"/>
            <a:ext cx="2131114" cy="2160240"/>
          </a:xfrm>
          <a:prstGeom prst="rect">
            <a:avLst/>
          </a:prstGeom>
        </p:spPr>
      </p:pic>
      <p:pic>
        <p:nvPicPr>
          <p:cNvPr id="7" name="Picture 6">
            <a:extLst>
              <a:ext uri="{FF2B5EF4-FFF2-40B4-BE49-F238E27FC236}">
                <a16:creationId xmlns:a16="http://schemas.microsoft.com/office/drawing/2014/main" xmlns="" id="{4B944962-7BAA-45EB-8B22-2CDCF80BC7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868" y="2346569"/>
            <a:ext cx="2432869" cy="4325100"/>
          </a:xfrm>
          <a:prstGeom prst="rect">
            <a:avLst/>
          </a:prstGeom>
        </p:spPr>
      </p:pic>
      <p:pic>
        <p:nvPicPr>
          <p:cNvPr id="8" name="Picture 7">
            <a:extLst>
              <a:ext uri="{FF2B5EF4-FFF2-40B4-BE49-F238E27FC236}">
                <a16:creationId xmlns:a16="http://schemas.microsoft.com/office/drawing/2014/main" xmlns="" id="{EBC00149-FC6A-41D9-BBD5-C19B88FDA6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8206" y="2720179"/>
            <a:ext cx="2159897" cy="3839817"/>
          </a:xfrm>
          <a:prstGeom prst="rect">
            <a:avLst/>
          </a:prstGeom>
        </p:spPr>
      </p:pic>
      <p:sp>
        <p:nvSpPr>
          <p:cNvPr id="9" name="Content Placeholder 2">
            <a:extLst>
              <a:ext uri="{FF2B5EF4-FFF2-40B4-BE49-F238E27FC236}">
                <a16:creationId xmlns:a16="http://schemas.microsoft.com/office/drawing/2014/main" xmlns="" id="{E227DD63-9BB7-45AC-9392-920F26670AF2}"/>
              </a:ext>
            </a:extLst>
          </p:cNvPr>
          <p:cNvSpPr>
            <a:spLocks noGrp="1"/>
          </p:cNvSpPr>
          <p:nvPr>
            <p:ph idx="1"/>
          </p:nvPr>
        </p:nvSpPr>
        <p:spPr>
          <a:xfrm>
            <a:off x="1471360" y="1242148"/>
            <a:ext cx="7924800" cy="541040"/>
          </a:xfrm>
        </p:spPr>
        <p:txBody>
          <a:bodyPr/>
          <a:lstStyle/>
          <a:p>
            <a:r>
              <a:rPr lang="pt-BR" sz="2000" b="0" dirty="0"/>
              <a:t>Ambos são inoculados com lodo granular:</a:t>
            </a:r>
          </a:p>
        </p:txBody>
      </p:sp>
      <p:sp>
        <p:nvSpPr>
          <p:cNvPr id="10" name="Content Placeholder 2">
            <a:extLst>
              <a:ext uri="{FF2B5EF4-FFF2-40B4-BE49-F238E27FC236}">
                <a16:creationId xmlns:a16="http://schemas.microsoft.com/office/drawing/2014/main" xmlns="" id="{AA3E0ECB-9FB5-4FD1-8AD0-308EACF0E981}"/>
              </a:ext>
            </a:extLst>
          </p:cNvPr>
          <p:cNvSpPr txBox="1">
            <a:spLocks/>
          </p:cNvSpPr>
          <p:nvPr/>
        </p:nvSpPr>
        <p:spPr bwMode="auto">
          <a:xfrm>
            <a:off x="609600" y="2611282"/>
            <a:ext cx="1370112" cy="36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rgbClr val="541E1E"/>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2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2000" b="0" dirty="0">
                <a:solidFill>
                  <a:schemeClr val="tx1"/>
                </a:solidFill>
              </a:rPr>
              <a:t>Grânulos</a:t>
            </a:r>
          </a:p>
        </p:txBody>
      </p:sp>
      <p:sp>
        <p:nvSpPr>
          <p:cNvPr id="11" name="Content Placeholder 2">
            <a:extLst>
              <a:ext uri="{FF2B5EF4-FFF2-40B4-BE49-F238E27FC236}">
                <a16:creationId xmlns:a16="http://schemas.microsoft.com/office/drawing/2014/main" xmlns="" id="{036EB036-8532-4510-A907-4C98DF1469C2}"/>
              </a:ext>
            </a:extLst>
          </p:cNvPr>
          <p:cNvSpPr txBox="1">
            <a:spLocks/>
          </p:cNvSpPr>
          <p:nvPr/>
        </p:nvSpPr>
        <p:spPr bwMode="auto">
          <a:xfrm>
            <a:off x="1979712" y="2005856"/>
            <a:ext cx="3702059" cy="36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rgbClr val="541E1E"/>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2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000" b="0" dirty="0">
                <a:solidFill>
                  <a:schemeClr val="tx1"/>
                </a:solidFill>
              </a:rPr>
              <a:t>Grânulos adensando no reator</a:t>
            </a:r>
          </a:p>
        </p:txBody>
      </p:sp>
      <p:sp>
        <p:nvSpPr>
          <p:cNvPr id="12" name="Content Placeholder 2">
            <a:extLst>
              <a:ext uri="{FF2B5EF4-FFF2-40B4-BE49-F238E27FC236}">
                <a16:creationId xmlns:a16="http://schemas.microsoft.com/office/drawing/2014/main" xmlns="" id="{28E24F07-1433-4703-9E99-1DC6600F5F83}"/>
              </a:ext>
            </a:extLst>
          </p:cNvPr>
          <p:cNvSpPr txBox="1">
            <a:spLocks/>
          </p:cNvSpPr>
          <p:nvPr/>
        </p:nvSpPr>
        <p:spPr bwMode="auto">
          <a:xfrm>
            <a:off x="5433760" y="1927204"/>
            <a:ext cx="3702059" cy="36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rgbClr val="541E1E"/>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2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000" b="0" dirty="0">
                <a:solidFill>
                  <a:schemeClr val="tx1"/>
                </a:solidFill>
              </a:rPr>
              <a:t>Grânulos adensados</a:t>
            </a:r>
          </a:p>
        </p:txBody>
      </p:sp>
      <p:pic>
        <p:nvPicPr>
          <p:cNvPr id="13" name="Picture 12">
            <a:extLst>
              <a:ext uri="{FF2B5EF4-FFF2-40B4-BE49-F238E27FC236}">
                <a16:creationId xmlns:a16="http://schemas.microsoft.com/office/drawing/2014/main" xmlns="" id="{61F08F64-054B-4CA0-B8F2-CF250D055A4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496" t="47379" r="60634" b="30911"/>
          <a:stretch/>
        </p:blipFill>
        <p:spPr bwMode="auto">
          <a:xfrm>
            <a:off x="183266" y="4980833"/>
            <a:ext cx="2475943" cy="16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xmlns="" id="{79A4C82D-1977-44C6-BA45-3A3DE069497C}"/>
              </a:ext>
            </a:extLst>
          </p:cNvPr>
          <p:cNvSpPr>
            <a:spLocks noGrp="1"/>
          </p:cNvSpPr>
          <p:nvPr>
            <p:ph type="title"/>
          </p:nvPr>
        </p:nvSpPr>
        <p:spPr>
          <a:xfrm>
            <a:off x="457200" y="152400"/>
            <a:ext cx="8305800" cy="563563"/>
          </a:xfrm>
        </p:spPr>
        <p:txBody>
          <a:bodyPr/>
          <a:lstStyle/>
          <a:p>
            <a:r>
              <a:rPr lang="pt-BR" dirty="0"/>
              <a:t>UASB x EGSB</a:t>
            </a:r>
          </a:p>
        </p:txBody>
      </p:sp>
    </p:spTree>
    <p:extLst>
      <p:ext uri="{BB962C8B-B14F-4D97-AF65-F5344CB8AC3E}">
        <p14:creationId xmlns:p14="http://schemas.microsoft.com/office/powerpoint/2010/main" val="2277517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0D720-A6D7-4994-B619-D8FEE7201402}"/>
              </a:ext>
            </a:extLst>
          </p:cNvPr>
          <p:cNvSpPr>
            <a:spLocks noGrp="1"/>
          </p:cNvSpPr>
          <p:nvPr>
            <p:ph type="title"/>
          </p:nvPr>
        </p:nvSpPr>
        <p:spPr/>
        <p:txBody>
          <a:bodyPr/>
          <a:lstStyle/>
          <a:p>
            <a:endParaRPr lang="pt-BR"/>
          </a:p>
        </p:txBody>
      </p:sp>
      <p:sp>
        <p:nvSpPr>
          <p:cNvPr id="6" name="CaixaDeTexto 1">
            <a:extLst>
              <a:ext uri="{FF2B5EF4-FFF2-40B4-BE49-F238E27FC236}">
                <a16:creationId xmlns:a16="http://schemas.microsoft.com/office/drawing/2014/main" xmlns="" id="{B2E93474-491C-440A-9030-7DF3E31DA48B}"/>
              </a:ext>
            </a:extLst>
          </p:cNvPr>
          <p:cNvSpPr txBox="1"/>
          <p:nvPr/>
        </p:nvSpPr>
        <p:spPr>
          <a:xfrm>
            <a:off x="1418158" y="1371228"/>
            <a:ext cx="6840760" cy="400110"/>
          </a:xfrm>
          <a:prstGeom prst="rect">
            <a:avLst/>
          </a:prstGeom>
          <a:noFill/>
        </p:spPr>
        <p:txBody>
          <a:bodyPr wrap="square" rtlCol="0">
            <a:spAutoFit/>
          </a:bodyPr>
          <a:lstStyle>
            <a:defPPr>
              <a:defRPr lang="pt-BR"/>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r>
              <a:rPr lang="pt-BR" sz="2000" b="1" dirty="0">
                <a:latin typeface="Comic Sans MS" panose="030F0702030302020204" pitchFamily="66" charset="0"/>
                <a:cs typeface="Times New Roman" pitchFamily="18" charset="0"/>
              </a:rPr>
              <a:t>Estrutura do Grânulo – Ecossistema anaeróbio</a:t>
            </a:r>
          </a:p>
        </p:txBody>
      </p:sp>
      <p:pic>
        <p:nvPicPr>
          <p:cNvPr id="7" name="Picture 6">
            <a:extLst>
              <a:ext uri="{FF2B5EF4-FFF2-40B4-BE49-F238E27FC236}">
                <a16:creationId xmlns:a16="http://schemas.microsoft.com/office/drawing/2014/main" xmlns="" id="{B34AB297-7B4D-4050-9C62-46407C526E72}"/>
              </a:ext>
            </a:extLst>
          </p:cNvPr>
          <p:cNvPicPr>
            <a:picLocks noChangeAspect="1" noChangeArrowheads="1"/>
          </p:cNvPicPr>
          <p:nvPr/>
        </p:nvPicPr>
        <p:blipFill>
          <a:blip r:embed="rId3" cstate="print"/>
          <a:srcRect/>
          <a:stretch>
            <a:fillRect/>
          </a:stretch>
        </p:blipFill>
        <p:spPr bwMode="auto">
          <a:xfrm>
            <a:off x="504825" y="1964843"/>
            <a:ext cx="8134350" cy="2819400"/>
          </a:xfrm>
          <a:prstGeom prst="rect">
            <a:avLst/>
          </a:prstGeom>
          <a:noFill/>
          <a:ln w="9525">
            <a:noFill/>
            <a:miter lim="800000"/>
            <a:headEnd/>
            <a:tailEnd/>
          </a:ln>
        </p:spPr>
      </p:pic>
      <p:sp>
        <p:nvSpPr>
          <p:cNvPr id="9" name="TextBox 8">
            <a:extLst>
              <a:ext uri="{FF2B5EF4-FFF2-40B4-BE49-F238E27FC236}">
                <a16:creationId xmlns:a16="http://schemas.microsoft.com/office/drawing/2014/main" xmlns="" id="{0B9D7B30-CD40-4BCF-9E10-F20C7E0B2B1D}"/>
              </a:ext>
            </a:extLst>
          </p:cNvPr>
          <p:cNvSpPr txBox="1"/>
          <p:nvPr/>
        </p:nvSpPr>
        <p:spPr>
          <a:xfrm>
            <a:off x="2483768" y="1853083"/>
            <a:ext cx="1800200" cy="369332"/>
          </a:xfrm>
          <a:prstGeom prst="rect">
            <a:avLst/>
          </a:prstGeom>
          <a:solidFill>
            <a:schemeClr val="bg1"/>
          </a:solidFill>
        </p:spPr>
        <p:txBody>
          <a:bodyPr wrap="square" rtlCol="0">
            <a:spAutoFit/>
          </a:bodyPr>
          <a:lstStyle/>
          <a:p>
            <a:r>
              <a:rPr lang="pt-BR" dirty="0"/>
              <a:t>Carboidrato</a:t>
            </a:r>
          </a:p>
        </p:txBody>
      </p:sp>
      <p:sp>
        <p:nvSpPr>
          <p:cNvPr id="10" name="TextBox 9">
            <a:extLst>
              <a:ext uri="{FF2B5EF4-FFF2-40B4-BE49-F238E27FC236}">
                <a16:creationId xmlns:a16="http://schemas.microsoft.com/office/drawing/2014/main" xmlns="" id="{C1E35580-1967-4838-AB53-28A94395F8BF}"/>
              </a:ext>
            </a:extLst>
          </p:cNvPr>
          <p:cNvSpPr txBox="1"/>
          <p:nvPr/>
        </p:nvSpPr>
        <p:spPr>
          <a:xfrm>
            <a:off x="6300192" y="2108369"/>
            <a:ext cx="2376264" cy="646331"/>
          </a:xfrm>
          <a:prstGeom prst="rect">
            <a:avLst/>
          </a:prstGeom>
          <a:solidFill>
            <a:schemeClr val="bg1"/>
          </a:solidFill>
        </p:spPr>
        <p:txBody>
          <a:bodyPr wrap="square" rtlCol="0">
            <a:spAutoFit/>
          </a:bodyPr>
          <a:lstStyle/>
          <a:p>
            <a:pPr algn="ctr"/>
            <a:r>
              <a:rPr lang="pt-BR" dirty="0"/>
              <a:t>Bactérias hidrolíticas e  acidogênicas</a:t>
            </a:r>
          </a:p>
        </p:txBody>
      </p:sp>
      <p:sp>
        <p:nvSpPr>
          <p:cNvPr id="12" name="TextBox 11">
            <a:extLst>
              <a:ext uri="{FF2B5EF4-FFF2-40B4-BE49-F238E27FC236}">
                <a16:creationId xmlns:a16="http://schemas.microsoft.com/office/drawing/2014/main" xmlns="" id="{9CAD6681-0EC8-45A4-B340-2DF3857CE54C}"/>
              </a:ext>
            </a:extLst>
          </p:cNvPr>
          <p:cNvSpPr txBox="1"/>
          <p:nvPr/>
        </p:nvSpPr>
        <p:spPr>
          <a:xfrm>
            <a:off x="6300192" y="3089675"/>
            <a:ext cx="2479419" cy="923330"/>
          </a:xfrm>
          <a:prstGeom prst="rect">
            <a:avLst/>
          </a:prstGeom>
          <a:solidFill>
            <a:schemeClr val="bg1"/>
          </a:solidFill>
        </p:spPr>
        <p:txBody>
          <a:bodyPr wrap="square" rtlCol="0">
            <a:spAutoFit/>
          </a:bodyPr>
          <a:lstStyle/>
          <a:p>
            <a:pPr algn="ctr"/>
            <a:r>
              <a:rPr lang="pt-BR" dirty="0"/>
              <a:t>Bactérias acetogênicas e produtoras de H</a:t>
            </a:r>
            <a:r>
              <a:rPr lang="pt-BR" baseline="-25000" dirty="0"/>
              <a:t>2</a:t>
            </a:r>
          </a:p>
        </p:txBody>
      </p:sp>
      <p:sp>
        <p:nvSpPr>
          <p:cNvPr id="13" name="TextBox 12">
            <a:extLst>
              <a:ext uri="{FF2B5EF4-FFF2-40B4-BE49-F238E27FC236}">
                <a16:creationId xmlns:a16="http://schemas.microsoft.com/office/drawing/2014/main" xmlns="" id="{519BD2A8-6C85-4945-AF31-E2F7820726E0}"/>
              </a:ext>
            </a:extLst>
          </p:cNvPr>
          <p:cNvSpPr txBox="1"/>
          <p:nvPr/>
        </p:nvSpPr>
        <p:spPr>
          <a:xfrm>
            <a:off x="6300192" y="4172887"/>
            <a:ext cx="2651271" cy="1200329"/>
          </a:xfrm>
          <a:prstGeom prst="rect">
            <a:avLst/>
          </a:prstGeom>
          <a:solidFill>
            <a:schemeClr val="bg1"/>
          </a:solidFill>
        </p:spPr>
        <p:txBody>
          <a:bodyPr wrap="square" rtlCol="0">
            <a:spAutoFit/>
          </a:bodyPr>
          <a:lstStyle/>
          <a:p>
            <a:pPr algn="ctr"/>
            <a:r>
              <a:rPr lang="pt-BR" dirty="0"/>
              <a:t>Arquéias metanogênicas acetoclásticas e hidrogenotróficas</a:t>
            </a:r>
          </a:p>
        </p:txBody>
      </p:sp>
      <p:sp>
        <p:nvSpPr>
          <p:cNvPr id="14" name="TextBox 13">
            <a:extLst>
              <a:ext uri="{FF2B5EF4-FFF2-40B4-BE49-F238E27FC236}">
                <a16:creationId xmlns:a16="http://schemas.microsoft.com/office/drawing/2014/main" xmlns="" id="{E65CD77C-5FC3-440B-90D0-5E82D59772CF}"/>
              </a:ext>
            </a:extLst>
          </p:cNvPr>
          <p:cNvSpPr txBox="1"/>
          <p:nvPr/>
        </p:nvSpPr>
        <p:spPr>
          <a:xfrm>
            <a:off x="6313216" y="1790367"/>
            <a:ext cx="2376264" cy="369332"/>
          </a:xfrm>
          <a:prstGeom prst="rect">
            <a:avLst/>
          </a:prstGeom>
          <a:solidFill>
            <a:schemeClr val="bg1"/>
          </a:solidFill>
        </p:spPr>
        <p:txBody>
          <a:bodyPr wrap="square" rtlCol="0">
            <a:spAutoFit/>
          </a:bodyPr>
          <a:lstStyle/>
          <a:p>
            <a:pPr algn="ctr"/>
            <a:endParaRPr lang="pt-BR" dirty="0"/>
          </a:p>
        </p:txBody>
      </p:sp>
      <p:sp>
        <p:nvSpPr>
          <p:cNvPr id="15" name="TextBox 14">
            <a:extLst>
              <a:ext uri="{FF2B5EF4-FFF2-40B4-BE49-F238E27FC236}">
                <a16:creationId xmlns:a16="http://schemas.microsoft.com/office/drawing/2014/main" xmlns="" id="{9BFC94E2-3BD9-4514-99B2-0ABCBB088951}"/>
              </a:ext>
            </a:extLst>
          </p:cNvPr>
          <p:cNvSpPr txBox="1"/>
          <p:nvPr/>
        </p:nvSpPr>
        <p:spPr>
          <a:xfrm>
            <a:off x="6258652" y="2747639"/>
            <a:ext cx="2376264" cy="369332"/>
          </a:xfrm>
          <a:prstGeom prst="rect">
            <a:avLst/>
          </a:prstGeom>
          <a:solidFill>
            <a:schemeClr val="bg1"/>
          </a:solidFill>
        </p:spPr>
        <p:txBody>
          <a:bodyPr wrap="square" rtlCol="0">
            <a:spAutoFit/>
          </a:bodyPr>
          <a:lstStyle/>
          <a:p>
            <a:pPr algn="ctr"/>
            <a:endParaRPr lang="pt-BR" dirty="0"/>
          </a:p>
        </p:txBody>
      </p:sp>
      <p:pic>
        <p:nvPicPr>
          <p:cNvPr id="17" name="Picture 16">
            <a:extLst>
              <a:ext uri="{FF2B5EF4-FFF2-40B4-BE49-F238E27FC236}">
                <a16:creationId xmlns:a16="http://schemas.microsoft.com/office/drawing/2014/main" xmlns="" id="{A8283769-A7AB-4A59-B151-897E3C39FD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030" t="64900" r="29883" b="16559"/>
          <a:stretch/>
        </p:blipFill>
        <p:spPr bwMode="auto">
          <a:xfrm>
            <a:off x="755576" y="4785866"/>
            <a:ext cx="2376265" cy="171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xmlns="" id="{B76BC7D1-D686-4FCE-AA5B-7320301808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616" y="4784243"/>
            <a:ext cx="1660178" cy="172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93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D74A2A73-70C7-434E-BA88-A4FAA6056380}"/>
              </a:ext>
            </a:extLst>
          </p:cNvPr>
          <p:cNvSpPr/>
          <p:nvPr/>
        </p:nvSpPr>
        <p:spPr>
          <a:xfrm>
            <a:off x="2483767" y="658933"/>
            <a:ext cx="4464497"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BR" dirty="0"/>
              <a:t>Compostos orgânicos complexos (carboidratos, proteínas, lipídios</a:t>
            </a:r>
            <a:r>
              <a:rPr lang="pt-BR" sz="2200" dirty="0"/>
              <a:t>)</a:t>
            </a:r>
          </a:p>
        </p:txBody>
      </p:sp>
      <p:sp>
        <p:nvSpPr>
          <p:cNvPr id="7" name="Rectangle: Rounded Corners 6">
            <a:extLst>
              <a:ext uri="{FF2B5EF4-FFF2-40B4-BE49-F238E27FC236}">
                <a16:creationId xmlns:a16="http://schemas.microsoft.com/office/drawing/2014/main" xmlns="" id="{B60B039A-190B-49D9-B1C1-4BBAF744D766}"/>
              </a:ext>
            </a:extLst>
          </p:cNvPr>
          <p:cNvSpPr/>
          <p:nvPr/>
        </p:nvSpPr>
        <p:spPr>
          <a:xfrm>
            <a:off x="2485677" y="2190945"/>
            <a:ext cx="4464497"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BR" dirty="0"/>
              <a:t>Compostos orgânicos simples (açúcares, aminoácidos, ác. graxos</a:t>
            </a:r>
            <a:r>
              <a:rPr lang="pt-BR" sz="2200" dirty="0"/>
              <a:t>)</a:t>
            </a:r>
          </a:p>
        </p:txBody>
      </p:sp>
      <p:sp>
        <p:nvSpPr>
          <p:cNvPr id="8" name="Rectangle: Rounded Corners 7">
            <a:extLst>
              <a:ext uri="{FF2B5EF4-FFF2-40B4-BE49-F238E27FC236}">
                <a16:creationId xmlns:a16="http://schemas.microsoft.com/office/drawing/2014/main" xmlns="" id="{14B0BDE5-C1BD-4660-BA74-369BFF94F6B2}"/>
              </a:ext>
            </a:extLst>
          </p:cNvPr>
          <p:cNvSpPr/>
          <p:nvPr/>
        </p:nvSpPr>
        <p:spPr>
          <a:xfrm>
            <a:off x="2372121" y="3722957"/>
            <a:ext cx="4464497"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BR" dirty="0"/>
              <a:t>AOV (ác. Propiônico, butírico, isovalérico, etc</a:t>
            </a:r>
            <a:r>
              <a:rPr lang="pt-BR" sz="2200" dirty="0"/>
              <a:t>)</a:t>
            </a:r>
          </a:p>
        </p:txBody>
      </p:sp>
      <p:sp>
        <p:nvSpPr>
          <p:cNvPr id="9" name="Rectangle: Rounded Corners 8">
            <a:extLst>
              <a:ext uri="{FF2B5EF4-FFF2-40B4-BE49-F238E27FC236}">
                <a16:creationId xmlns:a16="http://schemas.microsoft.com/office/drawing/2014/main" xmlns="" id="{483D9FDC-42B4-4996-BB9B-FF27963BCCA4}"/>
              </a:ext>
            </a:extLst>
          </p:cNvPr>
          <p:cNvSpPr/>
          <p:nvPr/>
        </p:nvSpPr>
        <p:spPr>
          <a:xfrm>
            <a:off x="395537" y="4887561"/>
            <a:ext cx="1152128" cy="4518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BR" dirty="0"/>
              <a:t>H</a:t>
            </a:r>
            <a:r>
              <a:rPr lang="pt-BR" baseline="-25000" dirty="0"/>
              <a:t>2</a:t>
            </a:r>
            <a:r>
              <a:rPr lang="pt-BR" dirty="0"/>
              <a:t>, CO</a:t>
            </a:r>
            <a:r>
              <a:rPr lang="pt-BR" baseline="-25000" dirty="0"/>
              <a:t>2</a:t>
            </a:r>
            <a:endParaRPr lang="pt-BR" sz="2200" baseline="-25000" dirty="0"/>
          </a:p>
        </p:txBody>
      </p:sp>
      <p:sp>
        <p:nvSpPr>
          <p:cNvPr id="10" name="Rectangle: Rounded Corners 9">
            <a:extLst>
              <a:ext uri="{FF2B5EF4-FFF2-40B4-BE49-F238E27FC236}">
                <a16:creationId xmlns:a16="http://schemas.microsoft.com/office/drawing/2014/main" xmlns="" id="{5819FBD9-C64F-4CC7-92E5-CA3FC321F129}"/>
              </a:ext>
            </a:extLst>
          </p:cNvPr>
          <p:cNvSpPr/>
          <p:nvPr/>
        </p:nvSpPr>
        <p:spPr>
          <a:xfrm>
            <a:off x="6948262" y="4911125"/>
            <a:ext cx="1440161" cy="4518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BR" dirty="0"/>
              <a:t>Acetato</a:t>
            </a:r>
            <a:endParaRPr lang="pt-BR" sz="2200" baseline="-25000" dirty="0"/>
          </a:p>
        </p:txBody>
      </p:sp>
      <p:sp>
        <p:nvSpPr>
          <p:cNvPr id="11" name="Rectangle: Rounded Corners 10">
            <a:extLst>
              <a:ext uri="{FF2B5EF4-FFF2-40B4-BE49-F238E27FC236}">
                <a16:creationId xmlns:a16="http://schemas.microsoft.com/office/drawing/2014/main" xmlns="" id="{D1C2F8B9-C2A4-451F-B05F-6537A3954815}"/>
              </a:ext>
            </a:extLst>
          </p:cNvPr>
          <p:cNvSpPr/>
          <p:nvPr/>
        </p:nvSpPr>
        <p:spPr>
          <a:xfrm>
            <a:off x="3995936" y="5699493"/>
            <a:ext cx="1656184"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BR" dirty="0"/>
              <a:t>CH</a:t>
            </a:r>
            <a:r>
              <a:rPr lang="pt-BR" baseline="-25000" dirty="0"/>
              <a:t>4</a:t>
            </a:r>
            <a:r>
              <a:rPr lang="pt-BR" dirty="0"/>
              <a:t>, CO</a:t>
            </a:r>
            <a:r>
              <a:rPr lang="pt-BR" baseline="-25000" dirty="0"/>
              <a:t>2</a:t>
            </a:r>
            <a:endParaRPr lang="pt-BR" sz="2200" baseline="-25000" dirty="0"/>
          </a:p>
        </p:txBody>
      </p:sp>
      <p:cxnSp>
        <p:nvCxnSpPr>
          <p:cNvPr id="13" name="Straight Arrow Connector 12">
            <a:extLst>
              <a:ext uri="{FF2B5EF4-FFF2-40B4-BE49-F238E27FC236}">
                <a16:creationId xmlns:a16="http://schemas.microsoft.com/office/drawing/2014/main" xmlns="" id="{DB035CBB-46A4-4B84-ABD3-6EE948D11C8B}"/>
              </a:ext>
            </a:extLst>
          </p:cNvPr>
          <p:cNvCxnSpPr/>
          <p:nvPr/>
        </p:nvCxnSpPr>
        <p:spPr>
          <a:xfrm>
            <a:off x="4572000" y="1451021"/>
            <a:ext cx="0" cy="739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xmlns="" id="{C54E614A-37CF-40D2-9CC4-B283231BB9CA}"/>
              </a:ext>
            </a:extLst>
          </p:cNvPr>
          <p:cNvSpPr txBox="1"/>
          <p:nvPr/>
        </p:nvSpPr>
        <p:spPr>
          <a:xfrm>
            <a:off x="4604370" y="1544614"/>
            <a:ext cx="2543947" cy="646331"/>
          </a:xfrm>
          <a:prstGeom prst="rect">
            <a:avLst/>
          </a:prstGeom>
          <a:noFill/>
        </p:spPr>
        <p:txBody>
          <a:bodyPr wrap="square" rtlCol="0">
            <a:spAutoFit/>
          </a:bodyPr>
          <a:lstStyle/>
          <a:p>
            <a:r>
              <a:rPr lang="pt-BR" dirty="0"/>
              <a:t>Bactérias hidrolíticas fermentativas</a:t>
            </a:r>
          </a:p>
        </p:txBody>
      </p:sp>
      <p:sp>
        <p:nvSpPr>
          <p:cNvPr id="15" name="TextBox 14">
            <a:extLst>
              <a:ext uri="{FF2B5EF4-FFF2-40B4-BE49-F238E27FC236}">
                <a16:creationId xmlns:a16="http://schemas.microsoft.com/office/drawing/2014/main" xmlns="" id="{B1A5415E-6138-45A8-9029-51092B6200E4}"/>
              </a:ext>
            </a:extLst>
          </p:cNvPr>
          <p:cNvSpPr txBox="1"/>
          <p:nvPr/>
        </p:nvSpPr>
        <p:spPr>
          <a:xfrm>
            <a:off x="7180686" y="1544614"/>
            <a:ext cx="1632015" cy="369332"/>
          </a:xfrm>
          <a:prstGeom prst="rect">
            <a:avLst/>
          </a:prstGeom>
          <a:noFill/>
        </p:spPr>
        <p:txBody>
          <a:bodyPr wrap="square" rtlCol="0">
            <a:spAutoFit/>
          </a:bodyPr>
          <a:lstStyle/>
          <a:p>
            <a:r>
              <a:rPr lang="pt-BR" b="1" dirty="0"/>
              <a:t>HIDRÓLISE</a:t>
            </a:r>
          </a:p>
        </p:txBody>
      </p:sp>
      <p:cxnSp>
        <p:nvCxnSpPr>
          <p:cNvPr id="16" name="Straight Arrow Connector 15">
            <a:extLst>
              <a:ext uri="{FF2B5EF4-FFF2-40B4-BE49-F238E27FC236}">
                <a16:creationId xmlns:a16="http://schemas.microsoft.com/office/drawing/2014/main" xmlns="" id="{4B61D99A-3B8F-411F-99F7-9C76C84384EA}"/>
              </a:ext>
            </a:extLst>
          </p:cNvPr>
          <p:cNvCxnSpPr/>
          <p:nvPr/>
        </p:nvCxnSpPr>
        <p:spPr>
          <a:xfrm>
            <a:off x="4572000" y="2983033"/>
            <a:ext cx="0" cy="739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xmlns="" id="{A23FAE91-8D43-48B7-A486-CEB0782503BD}"/>
              </a:ext>
            </a:extLst>
          </p:cNvPr>
          <p:cNvSpPr txBox="1"/>
          <p:nvPr/>
        </p:nvSpPr>
        <p:spPr>
          <a:xfrm>
            <a:off x="4636739" y="3029829"/>
            <a:ext cx="2543947" cy="646331"/>
          </a:xfrm>
          <a:prstGeom prst="rect">
            <a:avLst/>
          </a:prstGeom>
          <a:noFill/>
        </p:spPr>
        <p:txBody>
          <a:bodyPr wrap="square" rtlCol="0">
            <a:spAutoFit/>
          </a:bodyPr>
          <a:lstStyle/>
          <a:p>
            <a:r>
              <a:rPr lang="pt-BR" dirty="0"/>
              <a:t>Bactérias acidogênicas e produtoras de H</a:t>
            </a:r>
            <a:r>
              <a:rPr lang="pt-BR" baseline="-25000" dirty="0"/>
              <a:t>2</a:t>
            </a:r>
          </a:p>
        </p:txBody>
      </p:sp>
      <p:cxnSp>
        <p:nvCxnSpPr>
          <p:cNvPr id="19" name="Straight Arrow Connector 18">
            <a:extLst>
              <a:ext uri="{FF2B5EF4-FFF2-40B4-BE49-F238E27FC236}">
                <a16:creationId xmlns:a16="http://schemas.microsoft.com/office/drawing/2014/main" xmlns="" id="{7C703D4B-6201-4A4B-BC51-04930EF897DD}"/>
              </a:ext>
            </a:extLst>
          </p:cNvPr>
          <p:cNvCxnSpPr>
            <a:cxnSpLocks/>
            <a:stCxn id="8" idx="2"/>
            <a:endCxn id="9" idx="3"/>
          </p:cNvCxnSpPr>
          <p:nvPr/>
        </p:nvCxnSpPr>
        <p:spPr>
          <a:xfrm flipH="1">
            <a:off x="1547665" y="4515045"/>
            <a:ext cx="3056705" cy="5984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xmlns="" id="{0C72231E-7D09-4CBC-A80F-39860A1D5874}"/>
              </a:ext>
            </a:extLst>
          </p:cNvPr>
          <p:cNvCxnSpPr>
            <a:cxnSpLocks/>
            <a:stCxn id="8" idx="2"/>
            <a:endCxn id="10" idx="1"/>
          </p:cNvCxnSpPr>
          <p:nvPr/>
        </p:nvCxnSpPr>
        <p:spPr>
          <a:xfrm>
            <a:off x="4604370" y="4515045"/>
            <a:ext cx="2343892" cy="6220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xmlns="" id="{62255EC1-6AA2-4634-B93D-B2280154B93A}"/>
              </a:ext>
            </a:extLst>
          </p:cNvPr>
          <p:cNvCxnSpPr>
            <a:cxnSpLocks/>
            <a:endCxn id="11" idx="1"/>
          </p:cNvCxnSpPr>
          <p:nvPr/>
        </p:nvCxnSpPr>
        <p:spPr>
          <a:xfrm>
            <a:off x="994048" y="5345827"/>
            <a:ext cx="3001888" cy="5696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xmlns="" id="{894EF9D7-C836-4093-910A-041F6DB94185}"/>
              </a:ext>
            </a:extLst>
          </p:cNvPr>
          <p:cNvCxnSpPr>
            <a:cxnSpLocks/>
            <a:stCxn id="10" idx="2"/>
            <a:endCxn id="11" idx="3"/>
          </p:cNvCxnSpPr>
          <p:nvPr/>
        </p:nvCxnSpPr>
        <p:spPr>
          <a:xfrm flipH="1">
            <a:off x="5652120" y="5363017"/>
            <a:ext cx="2016223" cy="5525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xmlns="" id="{AC932AD5-72AE-494E-AA1F-57BC22725722}"/>
              </a:ext>
            </a:extLst>
          </p:cNvPr>
          <p:cNvCxnSpPr>
            <a:cxnSpLocks/>
          </p:cNvCxnSpPr>
          <p:nvPr/>
        </p:nvCxnSpPr>
        <p:spPr>
          <a:xfrm>
            <a:off x="1602481" y="5174787"/>
            <a:ext cx="5345781" cy="801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 name="TextBox 34">
            <a:extLst>
              <a:ext uri="{FF2B5EF4-FFF2-40B4-BE49-F238E27FC236}">
                <a16:creationId xmlns:a16="http://schemas.microsoft.com/office/drawing/2014/main" xmlns="" id="{A6230DEB-F101-4065-8354-59A152EC135C}"/>
              </a:ext>
            </a:extLst>
          </p:cNvPr>
          <p:cNvSpPr txBox="1"/>
          <p:nvPr/>
        </p:nvSpPr>
        <p:spPr>
          <a:xfrm>
            <a:off x="7180686" y="3148911"/>
            <a:ext cx="1898576" cy="369332"/>
          </a:xfrm>
          <a:prstGeom prst="rect">
            <a:avLst/>
          </a:prstGeom>
          <a:noFill/>
        </p:spPr>
        <p:txBody>
          <a:bodyPr wrap="square" rtlCol="0">
            <a:spAutoFit/>
          </a:bodyPr>
          <a:lstStyle/>
          <a:p>
            <a:r>
              <a:rPr lang="pt-BR" b="1" dirty="0"/>
              <a:t>ACIDOGÊNESE</a:t>
            </a:r>
          </a:p>
        </p:txBody>
      </p:sp>
      <p:sp>
        <p:nvSpPr>
          <p:cNvPr id="36" name="TextBox 35">
            <a:extLst>
              <a:ext uri="{FF2B5EF4-FFF2-40B4-BE49-F238E27FC236}">
                <a16:creationId xmlns:a16="http://schemas.microsoft.com/office/drawing/2014/main" xmlns="" id="{E0A678FB-D3C7-4458-A02A-6B78F43F1360}"/>
              </a:ext>
            </a:extLst>
          </p:cNvPr>
          <p:cNvSpPr txBox="1"/>
          <p:nvPr/>
        </p:nvSpPr>
        <p:spPr>
          <a:xfrm>
            <a:off x="7012889" y="4315847"/>
            <a:ext cx="2055977" cy="369332"/>
          </a:xfrm>
          <a:prstGeom prst="rect">
            <a:avLst/>
          </a:prstGeom>
          <a:noFill/>
        </p:spPr>
        <p:txBody>
          <a:bodyPr wrap="square" rtlCol="0">
            <a:spAutoFit/>
          </a:bodyPr>
          <a:lstStyle/>
          <a:p>
            <a:r>
              <a:rPr lang="pt-BR" b="1" dirty="0"/>
              <a:t>ACETOGÊNESE</a:t>
            </a:r>
          </a:p>
        </p:txBody>
      </p:sp>
      <p:sp>
        <p:nvSpPr>
          <p:cNvPr id="37" name="TextBox 36">
            <a:extLst>
              <a:ext uri="{FF2B5EF4-FFF2-40B4-BE49-F238E27FC236}">
                <a16:creationId xmlns:a16="http://schemas.microsoft.com/office/drawing/2014/main" xmlns="" id="{B76098EA-C3BC-4B4A-A728-039FFF53865B}"/>
              </a:ext>
            </a:extLst>
          </p:cNvPr>
          <p:cNvSpPr txBox="1"/>
          <p:nvPr/>
        </p:nvSpPr>
        <p:spPr>
          <a:xfrm>
            <a:off x="3146202" y="4856937"/>
            <a:ext cx="3856876" cy="369332"/>
          </a:xfrm>
          <a:prstGeom prst="rect">
            <a:avLst/>
          </a:prstGeom>
          <a:noFill/>
        </p:spPr>
        <p:txBody>
          <a:bodyPr wrap="square" rtlCol="0">
            <a:spAutoFit/>
          </a:bodyPr>
          <a:lstStyle/>
          <a:p>
            <a:r>
              <a:rPr lang="pt-BR" dirty="0"/>
              <a:t>Bactérias acetogênicas</a:t>
            </a:r>
          </a:p>
        </p:txBody>
      </p:sp>
      <p:sp>
        <p:nvSpPr>
          <p:cNvPr id="38" name="TextBox 37">
            <a:extLst>
              <a:ext uri="{FF2B5EF4-FFF2-40B4-BE49-F238E27FC236}">
                <a16:creationId xmlns:a16="http://schemas.microsoft.com/office/drawing/2014/main" xmlns="" id="{45F53FD7-E19B-43F4-B7E8-331F7AD0009E}"/>
              </a:ext>
            </a:extLst>
          </p:cNvPr>
          <p:cNvSpPr txBox="1"/>
          <p:nvPr/>
        </p:nvSpPr>
        <p:spPr>
          <a:xfrm>
            <a:off x="139060" y="5788359"/>
            <a:ext cx="3856876" cy="369332"/>
          </a:xfrm>
          <a:prstGeom prst="rect">
            <a:avLst/>
          </a:prstGeom>
          <a:noFill/>
        </p:spPr>
        <p:txBody>
          <a:bodyPr wrap="square" rtlCol="0">
            <a:spAutoFit/>
          </a:bodyPr>
          <a:lstStyle/>
          <a:p>
            <a:r>
              <a:rPr lang="pt-BR" dirty="0"/>
              <a:t>Arquéias hidrogenotróficas</a:t>
            </a:r>
          </a:p>
        </p:txBody>
      </p:sp>
      <p:sp>
        <p:nvSpPr>
          <p:cNvPr id="39" name="TextBox 38">
            <a:extLst>
              <a:ext uri="{FF2B5EF4-FFF2-40B4-BE49-F238E27FC236}">
                <a16:creationId xmlns:a16="http://schemas.microsoft.com/office/drawing/2014/main" xmlns="" id="{33925FEB-B65D-4E6B-A9DB-8255BEE0912D}"/>
              </a:ext>
            </a:extLst>
          </p:cNvPr>
          <p:cNvSpPr txBox="1"/>
          <p:nvPr/>
        </p:nvSpPr>
        <p:spPr>
          <a:xfrm>
            <a:off x="5924374" y="5788359"/>
            <a:ext cx="3856876" cy="369332"/>
          </a:xfrm>
          <a:prstGeom prst="rect">
            <a:avLst/>
          </a:prstGeom>
          <a:noFill/>
        </p:spPr>
        <p:txBody>
          <a:bodyPr wrap="square" rtlCol="0">
            <a:spAutoFit/>
          </a:bodyPr>
          <a:lstStyle/>
          <a:p>
            <a:r>
              <a:rPr lang="pt-BR" dirty="0"/>
              <a:t>Arquéias acetoclásticas</a:t>
            </a:r>
          </a:p>
        </p:txBody>
      </p:sp>
      <p:sp>
        <p:nvSpPr>
          <p:cNvPr id="40" name="TextBox 39">
            <a:extLst>
              <a:ext uri="{FF2B5EF4-FFF2-40B4-BE49-F238E27FC236}">
                <a16:creationId xmlns:a16="http://schemas.microsoft.com/office/drawing/2014/main" xmlns="" id="{75611670-6A62-4302-BE62-77718C65A4B5}"/>
              </a:ext>
            </a:extLst>
          </p:cNvPr>
          <p:cNvSpPr txBox="1"/>
          <p:nvPr/>
        </p:nvSpPr>
        <p:spPr>
          <a:xfrm>
            <a:off x="6640353" y="6372036"/>
            <a:ext cx="2172348" cy="369332"/>
          </a:xfrm>
          <a:prstGeom prst="rect">
            <a:avLst/>
          </a:prstGeom>
          <a:noFill/>
        </p:spPr>
        <p:txBody>
          <a:bodyPr wrap="square" rtlCol="0">
            <a:spAutoFit/>
          </a:bodyPr>
          <a:lstStyle/>
          <a:p>
            <a:r>
              <a:rPr lang="pt-BR" b="1" dirty="0"/>
              <a:t>METANOGÊNESE</a:t>
            </a:r>
          </a:p>
        </p:txBody>
      </p:sp>
      <p:sp>
        <p:nvSpPr>
          <p:cNvPr id="41" name="Left Brace 40">
            <a:extLst>
              <a:ext uri="{FF2B5EF4-FFF2-40B4-BE49-F238E27FC236}">
                <a16:creationId xmlns:a16="http://schemas.microsoft.com/office/drawing/2014/main" xmlns="" id="{5DD2E980-2B45-4A34-8727-6AD2100F8C59}"/>
              </a:ext>
            </a:extLst>
          </p:cNvPr>
          <p:cNvSpPr/>
          <p:nvPr/>
        </p:nvSpPr>
        <p:spPr>
          <a:xfrm>
            <a:off x="1691681" y="658933"/>
            <a:ext cx="648071" cy="3794861"/>
          </a:xfrm>
          <a:prstGeom prst="leftBrace">
            <a:avLst>
              <a:gd name="adj1" fmla="val 8333"/>
              <a:gd name="adj2" fmla="val 48996"/>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pt-BR"/>
          </a:p>
        </p:txBody>
      </p:sp>
      <p:sp>
        <p:nvSpPr>
          <p:cNvPr id="42" name="TextBox 41">
            <a:extLst>
              <a:ext uri="{FF2B5EF4-FFF2-40B4-BE49-F238E27FC236}">
                <a16:creationId xmlns:a16="http://schemas.microsoft.com/office/drawing/2014/main" xmlns="" id="{9FB7CF73-79F6-4D07-ADB5-8CEDC6ABC7F2}"/>
              </a:ext>
            </a:extLst>
          </p:cNvPr>
          <p:cNvSpPr txBox="1"/>
          <p:nvPr/>
        </p:nvSpPr>
        <p:spPr>
          <a:xfrm>
            <a:off x="0" y="2371697"/>
            <a:ext cx="1632015" cy="369332"/>
          </a:xfrm>
          <a:prstGeom prst="rect">
            <a:avLst/>
          </a:prstGeom>
          <a:noFill/>
        </p:spPr>
        <p:txBody>
          <a:bodyPr wrap="square" rtlCol="0">
            <a:spAutoFit/>
          </a:bodyPr>
          <a:lstStyle/>
          <a:p>
            <a:r>
              <a:rPr lang="pt-BR" b="1" dirty="0"/>
              <a:t>Fermentação</a:t>
            </a:r>
          </a:p>
        </p:txBody>
      </p:sp>
    </p:spTree>
    <p:extLst>
      <p:ext uri="{BB962C8B-B14F-4D97-AF65-F5344CB8AC3E}">
        <p14:creationId xmlns:p14="http://schemas.microsoft.com/office/powerpoint/2010/main" val="226077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0D720-A6D7-4994-B619-D8FEE7201402}"/>
              </a:ext>
            </a:extLst>
          </p:cNvPr>
          <p:cNvSpPr>
            <a:spLocks noGrp="1"/>
          </p:cNvSpPr>
          <p:nvPr>
            <p:ph type="title"/>
          </p:nvPr>
        </p:nvSpPr>
        <p:spPr/>
        <p:txBody>
          <a:bodyPr/>
          <a:lstStyle/>
          <a:p>
            <a:endParaRPr lang="pt-BR"/>
          </a:p>
        </p:txBody>
      </p:sp>
      <p:pic>
        <p:nvPicPr>
          <p:cNvPr id="3" name="Picture 2">
            <a:extLst>
              <a:ext uri="{FF2B5EF4-FFF2-40B4-BE49-F238E27FC236}">
                <a16:creationId xmlns:a16="http://schemas.microsoft.com/office/drawing/2014/main" xmlns="" id="{98847276-F844-4A67-9663-8CB3C8E7DCE1}"/>
              </a:ext>
            </a:extLst>
          </p:cNvPr>
          <p:cNvPicPr>
            <a:picLocks noChangeAspect="1"/>
          </p:cNvPicPr>
          <p:nvPr/>
        </p:nvPicPr>
        <p:blipFill rotWithShape="1">
          <a:blip r:embed="rId3"/>
          <a:srcRect l="1173"/>
          <a:stretch/>
        </p:blipFill>
        <p:spPr>
          <a:xfrm>
            <a:off x="132824" y="152400"/>
            <a:ext cx="5597960" cy="3857308"/>
          </a:xfrm>
          <a:prstGeom prst="rect">
            <a:avLst/>
          </a:prstGeom>
        </p:spPr>
      </p:pic>
      <p:pic>
        <p:nvPicPr>
          <p:cNvPr id="16" name="Picture 15">
            <a:extLst>
              <a:ext uri="{FF2B5EF4-FFF2-40B4-BE49-F238E27FC236}">
                <a16:creationId xmlns:a16="http://schemas.microsoft.com/office/drawing/2014/main" xmlns="" id="{4B8314BB-92DB-4C09-A84D-D3516608103D}"/>
              </a:ext>
            </a:extLst>
          </p:cNvPr>
          <p:cNvPicPr>
            <a:picLocks noChangeAspect="1" noChangeArrowheads="1"/>
          </p:cNvPicPr>
          <p:nvPr/>
        </p:nvPicPr>
        <p:blipFill rotWithShape="1">
          <a:blip r:embed="rId4" cstate="print"/>
          <a:srcRect r="28654"/>
          <a:stretch/>
        </p:blipFill>
        <p:spPr bwMode="auto">
          <a:xfrm>
            <a:off x="247124" y="4196157"/>
            <a:ext cx="5188972" cy="2520853"/>
          </a:xfrm>
          <a:prstGeom prst="rect">
            <a:avLst/>
          </a:prstGeom>
          <a:noFill/>
          <a:ln w="9525">
            <a:noFill/>
            <a:miter lim="800000"/>
            <a:headEnd/>
            <a:tailEnd/>
          </a:ln>
        </p:spPr>
      </p:pic>
      <p:sp>
        <p:nvSpPr>
          <p:cNvPr id="19" name="TextBox 18">
            <a:extLst>
              <a:ext uri="{FF2B5EF4-FFF2-40B4-BE49-F238E27FC236}">
                <a16:creationId xmlns:a16="http://schemas.microsoft.com/office/drawing/2014/main" xmlns="" id="{3FBBF659-2376-4726-8207-4666F450A7DD}"/>
              </a:ext>
            </a:extLst>
          </p:cNvPr>
          <p:cNvSpPr txBox="1"/>
          <p:nvPr/>
        </p:nvSpPr>
        <p:spPr>
          <a:xfrm>
            <a:off x="1941510" y="4011491"/>
            <a:ext cx="1800200" cy="369332"/>
          </a:xfrm>
          <a:prstGeom prst="rect">
            <a:avLst/>
          </a:prstGeom>
          <a:solidFill>
            <a:schemeClr val="bg1"/>
          </a:solidFill>
        </p:spPr>
        <p:txBody>
          <a:bodyPr wrap="square" rtlCol="0">
            <a:spAutoFit/>
          </a:bodyPr>
          <a:lstStyle/>
          <a:p>
            <a:r>
              <a:rPr lang="pt-BR" dirty="0"/>
              <a:t>Carboidrato</a:t>
            </a:r>
          </a:p>
        </p:txBody>
      </p:sp>
      <p:sp>
        <p:nvSpPr>
          <p:cNvPr id="20" name="TextBox 19">
            <a:extLst>
              <a:ext uri="{FF2B5EF4-FFF2-40B4-BE49-F238E27FC236}">
                <a16:creationId xmlns:a16="http://schemas.microsoft.com/office/drawing/2014/main" xmlns="" id="{11B229C6-4186-4ED2-8781-1099409A3EFA}"/>
              </a:ext>
            </a:extLst>
          </p:cNvPr>
          <p:cNvSpPr txBox="1"/>
          <p:nvPr/>
        </p:nvSpPr>
        <p:spPr>
          <a:xfrm>
            <a:off x="5411638" y="4155173"/>
            <a:ext cx="2688754" cy="646331"/>
          </a:xfrm>
          <a:prstGeom prst="rect">
            <a:avLst/>
          </a:prstGeom>
          <a:solidFill>
            <a:schemeClr val="bg1"/>
          </a:solidFill>
        </p:spPr>
        <p:txBody>
          <a:bodyPr wrap="square" rtlCol="0">
            <a:spAutoFit/>
          </a:bodyPr>
          <a:lstStyle/>
          <a:p>
            <a:pPr algn="ctr"/>
            <a:r>
              <a:rPr lang="pt-BR" dirty="0"/>
              <a:t>Bactérias hidrolíticas e  acidogênicas</a:t>
            </a:r>
          </a:p>
        </p:txBody>
      </p:sp>
      <p:sp>
        <p:nvSpPr>
          <p:cNvPr id="21" name="TextBox 20">
            <a:extLst>
              <a:ext uri="{FF2B5EF4-FFF2-40B4-BE49-F238E27FC236}">
                <a16:creationId xmlns:a16="http://schemas.microsoft.com/office/drawing/2014/main" xmlns="" id="{4DC01FC8-BDDB-4A5D-8A04-511687C102E0}"/>
              </a:ext>
            </a:extLst>
          </p:cNvPr>
          <p:cNvSpPr txBox="1"/>
          <p:nvPr/>
        </p:nvSpPr>
        <p:spPr>
          <a:xfrm>
            <a:off x="5465018" y="5133417"/>
            <a:ext cx="3297982" cy="646331"/>
          </a:xfrm>
          <a:prstGeom prst="rect">
            <a:avLst/>
          </a:prstGeom>
          <a:solidFill>
            <a:schemeClr val="bg1"/>
          </a:solidFill>
        </p:spPr>
        <p:txBody>
          <a:bodyPr wrap="square" rtlCol="0">
            <a:spAutoFit/>
          </a:bodyPr>
          <a:lstStyle/>
          <a:p>
            <a:pPr algn="ctr"/>
            <a:r>
              <a:rPr lang="pt-BR" dirty="0"/>
              <a:t>Bactérias acetogênicas e produtoras de H</a:t>
            </a:r>
            <a:r>
              <a:rPr lang="pt-BR" baseline="-25000" dirty="0"/>
              <a:t>2</a:t>
            </a:r>
          </a:p>
        </p:txBody>
      </p:sp>
      <p:sp>
        <p:nvSpPr>
          <p:cNvPr id="22" name="TextBox 21">
            <a:extLst>
              <a:ext uri="{FF2B5EF4-FFF2-40B4-BE49-F238E27FC236}">
                <a16:creationId xmlns:a16="http://schemas.microsoft.com/office/drawing/2014/main" xmlns="" id="{4CF4056D-12C8-42F8-B341-A551B1843230}"/>
              </a:ext>
            </a:extLst>
          </p:cNvPr>
          <p:cNvSpPr txBox="1"/>
          <p:nvPr/>
        </p:nvSpPr>
        <p:spPr>
          <a:xfrm>
            <a:off x="5465018" y="5888365"/>
            <a:ext cx="3593604" cy="923330"/>
          </a:xfrm>
          <a:prstGeom prst="rect">
            <a:avLst/>
          </a:prstGeom>
          <a:solidFill>
            <a:schemeClr val="bg1"/>
          </a:solidFill>
        </p:spPr>
        <p:txBody>
          <a:bodyPr wrap="square" rtlCol="0">
            <a:spAutoFit/>
          </a:bodyPr>
          <a:lstStyle/>
          <a:p>
            <a:pPr algn="ctr"/>
            <a:r>
              <a:rPr lang="pt-BR" dirty="0"/>
              <a:t>Arquéias metanogênicas acetoclásticas e hidrogenotróficas</a:t>
            </a:r>
          </a:p>
        </p:txBody>
      </p:sp>
    </p:spTree>
    <p:extLst>
      <p:ext uri="{BB962C8B-B14F-4D97-AF65-F5344CB8AC3E}">
        <p14:creationId xmlns:p14="http://schemas.microsoft.com/office/powerpoint/2010/main" val="2411066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C80C773B-4C5C-4E64-9C78-AD697FE6C837}"/>
              </a:ext>
            </a:extLst>
          </p:cNvPr>
          <p:cNvSpPr>
            <a:spLocks noGrp="1" noChangeArrowheads="1"/>
          </p:cNvSpPr>
          <p:nvPr>
            <p:ph type="title"/>
          </p:nvPr>
        </p:nvSpPr>
        <p:spPr/>
        <p:txBody>
          <a:bodyPr/>
          <a:lstStyle/>
          <a:p>
            <a:r>
              <a:rPr lang="en-US" altLang="pt-BR" dirty="0" err="1"/>
              <a:t>Biorremediação</a:t>
            </a:r>
            <a:endParaRPr lang="en-US" altLang="pt-BR" dirty="0"/>
          </a:p>
        </p:txBody>
      </p:sp>
      <p:sp>
        <p:nvSpPr>
          <p:cNvPr id="41987" name="Rectangle 3">
            <a:extLst>
              <a:ext uri="{FF2B5EF4-FFF2-40B4-BE49-F238E27FC236}">
                <a16:creationId xmlns:a16="http://schemas.microsoft.com/office/drawing/2014/main" xmlns="" id="{79944179-5A86-4C2A-AF84-D2B9AEDB73A7}"/>
              </a:ext>
            </a:extLst>
          </p:cNvPr>
          <p:cNvSpPr>
            <a:spLocks noGrp="1" noChangeArrowheads="1"/>
          </p:cNvSpPr>
          <p:nvPr>
            <p:ph type="body" idx="1"/>
          </p:nvPr>
        </p:nvSpPr>
        <p:spPr>
          <a:xfrm>
            <a:off x="765175" y="1340768"/>
            <a:ext cx="8127305" cy="3903662"/>
          </a:xfrm>
        </p:spPr>
        <p:txBody>
          <a:bodyPr/>
          <a:lstStyle/>
          <a:p>
            <a:pPr>
              <a:lnSpc>
                <a:spcPct val="80000"/>
              </a:lnSpc>
            </a:pPr>
            <a:r>
              <a:rPr lang="en-US" altLang="pt-BR" b="0" dirty="0" err="1"/>
              <a:t>Processo</a:t>
            </a:r>
            <a:r>
              <a:rPr lang="en-US" altLang="pt-BR" b="0" dirty="0"/>
              <a:t> no qual </a:t>
            </a:r>
            <a:r>
              <a:rPr lang="en-US" altLang="pt-BR" b="0" dirty="0" err="1"/>
              <a:t>organismos</a:t>
            </a:r>
            <a:r>
              <a:rPr lang="en-US" altLang="pt-BR" b="0" dirty="0"/>
              <a:t> </a:t>
            </a:r>
            <a:r>
              <a:rPr lang="en-US" altLang="pt-BR" b="0" dirty="0" err="1"/>
              <a:t>vivos</a:t>
            </a:r>
            <a:r>
              <a:rPr lang="en-US" altLang="pt-BR" b="0" dirty="0"/>
              <a:t> </a:t>
            </a:r>
            <a:r>
              <a:rPr lang="en-US" altLang="pt-BR" b="0" dirty="0">
                <a:solidFill>
                  <a:schemeClr val="accent2"/>
                </a:solidFill>
              </a:rPr>
              <a:t>[</a:t>
            </a:r>
            <a:r>
              <a:rPr lang="en-US" altLang="pt-BR" b="0" dirty="0" err="1">
                <a:solidFill>
                  <a:schemeClr val="accent2"/>
                </a:solidFill>
              </a:rPr>
              <a:t>como</a:t>
            </a:r>
            <a:r>
              <a:rPr lang="en-US" altLang="pt-BR" b="0" dirty="0">
                <a:solidFill>
                  <a:schemeClr val="accent2"/>
                </a:solidFill>
              </a:rPr>
              <a:t> </a:t>
            </a:r>
            <a:r>
              <a:rPr lang="en-US" altLang="pt-BR" b="0" dirty="0" err="1">
                <a:solidFill>
                  <a:schemeClr val="accent2"/>
                </a:solidFill>
              </a:rPr>
              <a:t>plantas</a:t>
            </a:r>
            <a:r>
              <a:rPr lang="en-US" altLang="pt-BR" b="0" dirty="0">
                <a:solidFill>
                  <a:schemeClr val="accent2"/>
                </a:solidFill>
              </a:rPr>
              <a:t> </a:t>
            </a:r>
            <a:r>
              <a:rPr lang="en-US" altLang="pt-BR" b="0" dirty="0" err="1">
                <a:solidFill>
                  <a:schemeClr val="accent2"/>
                </a:solidFill>
              </a:rPr>
              <a:t>ou</a:t>
            </a:r>
            <a:r>
              <a:rPr lang="en-US" altLang="pt-BR" b="0" dirty="0">
                <a:solidFill>
                  <a:schemeClr val="accent2"/>
                </a:solidFill>
              </a:rPr>
              <a:t> </a:t>
            </a:r>
            <a:r>
              <a:rPr lang="en-US" altLang="pt-BR" b="0" dirty="0" err="1">
                <a:solidFill>
                  <a:schemeClr val="accent2"/>
                </a:solidFill>
              </a:rPr>
              <a:t>microrganismos</a:t>
            </a:r>
            <a:r>
              <a:rPr lang="en-US" altLang="pt-BR" b="0" dirty="0">
                <a:solidFill>
                  <a:schemeClr val="accent2"/>
                </a:solidFill>
              </a:rPr>
              <a:t>] </a:t>
            </a:r>
            <a:r>
              <a:rPr lang="en-US" altLang="pt-BR" b="0" dirty="0" err="1"/>
              <a:t>são</a:t>
            </a:r>
            <a:r>
              <a:rPr lang="en-US" altLang="pt-BR" b="0" dirty="0"/>
              <a:t> </a:t>
            </a:r>
            <a:r>
              <a:rPr lang="en-US" altLang="pt-BR" b="0" dirty="0" err="1"/>
              <a:t>utilizados</a:t>
            </a:r>
            <a:r>
              <a:rPr lang="en-US" altLang="pt-BR" b="0" dirty="0"/>
              <a:t> </a:t>
            </a:r>
            <a:r>
              <a:rPr lang="en-US" altLang="pt-BR" b="0" dirty="0" err="1"/>
              <a:t>tecnologicamente</a:t>
            </a:r>
            <a:r>
              <a:rPr lang="en-US" altLang="pt-BR" b="0" dirty="0"/>
              <a:t> para remover </a:t>
            </a:r>
            <a:r>
              <a:rPr lang="en-US" altLang="pt-BR" b="0" dirty="0" err="1"/>
              <a:t>ou</a:t>
            </a:r>
            <a:r>
              <a:rPr lang="en-US" altLang="pt-BR" b="0" dirty="0"/>
              <a:t> </a:t>
            </a:r>
            <a:r>
              <a:rPr lang="en-US" altLang="pt-BR" b="0" dirty="0" err="1"/>
              <a:t>reduzir</a:t>
            </a:r>
            <a:r>
              <a:rPr lang="en-US" altLang="pt-BR" b="0" dirty="0"/>
              <a:t> </a:t>
            </a:r>
            <a:r>
              <a:rPr lang="en-US" altLang="pt-BR" b="0" dirty="0">
                <a:solidFill>
                  <a:schemeClr val="accent2"/>
                </a:solidFill>
              </a:rPr>
              <a:t>[</a:t>
            </a:r>
            <a:r>
              <a:rPr lang="en-US" altLang="pt-BR" b="0" dirty="0" err="1">
                <a:solidFill>
                  <a:schemeClr val="accent2"/>
                </a:solidFill>
              </a:rPr>
              <a:t>remediar</a:t>
            </a:r>
            <a:r>
              <a:rPr lang="en-US" altLang="pt-BR" b="0" dirty="0">
                <a:solidFill>
                  <a:schemeClr val="accent2"/>
                </a:solidFill>
              </a:rPr>
              <a:t>] </a:t>
            </a:r>
            <a:r>
              <a:rPr lang="en-US" altLang="pt-BR" b="0" dirty="0" err="1"/>
              <a:t>poluentes</a:t>
            </a:r>
            <a:r>
              <a:rPr lang="en-US" altLang="pt-BR" b="0" dirty="0"/>
              <a:t> no </a:t>
            </a:r>
            <a:r>
              <a:rPr lang="en-US" altLang="pt-BR" b="0" dirty="0" err="1"/>
              <a:t>ambiente</a:t>
            </a:r>
            <a:r>
              <a:rPr lang="en-US" altLang="pt-BR" b="0" dirty="0"/>
              <a:t>;</a:t>
            </a:r>
          </a:p>
          <a:p>
            <a:pPr>
              <a:lnSpc>
                <a:spcPct val="80000"/>
              </a:lnSpc>
            </a:pPr>
            <a:endParaRPr lang="en-US" altLang="pt-BR" sz="3200" b="0" dirty="0"/>
          </a:p>
          <a:p>
            <a:pPr lvl="1">
              <a:lnSpc>
                <a:spcPct val="80000"/>
              </a:lnSpc>
            </a:pPr>
            <a:r>
              <a:rPr lang="en-US" altLang="pt-BR" dirty="0" err="1">
                <a:solidFill>
                  <a:schemeClr val="tx2"/>
                </a:solidFill>
              </a:rPr>
              <a:t>Embora</a:t>
            </a:r>
            <a:r>
              <a:rPr lang="en-US" altLang="pt-BR" dirty="0">
                <a:solidFill>
                  <a:schemeClr val="tx2"/>
                </a:solidFill>
              </a:rPr>
              <a:t> </a:t>
            </a:r>
            <a:r>
              <a:rPr lang="en-US" altLang="pt-BR" dirty="0" err="1">
                <a:solidFill>
                  <a:schemeClr val="tx2"/>
                </a:solidFill>
              </a:rPr>
              <a:t>processos</a:t>
            </a:r>
            <a:r>
              <a:rPr lang="en-US" altLang="pt-BR" dirty="0">
                <a:solidFill>
                  <a:schemeClr val="tx2"/>
                </a:solidFill>
              </a:rPr>
              <a:t> </a:t>
            </a:r>
            <a:r>
              <a:rPr lang="en-US" altLang="pt-BR" dirty="0" err="1">
                <a:solidFill>
                  <a:schemeClr val="tx2"/>
                </a:solidFill>
              </a:rPr>
              <a:t>físicos</a:t>
            </a:r>
            <a:r>
              <a:rPr lang="en-US" altLang="pt-BR" dirty="0">
                <a:solidFill>
                  <a:schemeClr val="tx2"/>
                </a:solidFill>
              </a:rPr>
              <a:t> e/</a:t>
            </a:r>
            <a:r>
              <a:rPr lang="en-US" altLang="pt-BR" dirty="0" err="1">
                <a:solidFill>
                  <a:schemeClr val="tx2"/>
                </a:solidFill>
              </a:rPr>
              <a:t>ou</a:t>
            </a:r>
            <a:r>
              <a:rPr lang="en-US" altLang="pt-BR" dirty="0">
                <a:solidFill>
                  <a:schemeClr val="tx2"/>
                </a:solidFill>
              </a:rPr>
              <a:t> </a:t>
            </a:r>
            <a:r>
              <a:rPr lang="en-US" altLang="pt-BR" dirty="0" err="1">
                <a:solidFill>
                  <a:schemeClr val="tx2"/>
                </a:solidFill>
              </a:rPr>
              <a:t>químicos</a:t>
            </a:r>
            <a:r>
              <a:rPr lang="en-US" altLang="pt-BR" dirty="0">
                <a:solidFill>
                  <a:schemeClr val="tx2"/>
                </a:solidFill>
              </a:rPr>
              <a:t> </a:t>
            </a:r>
            <a:r>
              <a:rPr lang="en-US" altLang="pt-BR" dirty="0" err="1">
                <a:solidFill>
                  <a:schemeClr val="tx2"/>
                </a:solidFill>
              </a:rPr>
              <a:t>também</a:t>
            </a:r>
            <a:r>
              <a:rPr lang="en-US" altLang="pt-BR" dirty="0">
                <a:solidFill>
                  <a:schemeClr val="tx2"/>
                </a:solidFill>
              </a:rPr>
              <a:t> </a:t>
            </a:r>
            <a:r>
              <a:rPr lang="en-US" altLang="pt-BR" dirty="0" err="1">
                <a:solidFill>
                  <a:schemeClr val="tx2"/>
                </a:solidFill>
              </a:rPr>
              <a:t>são</a:t>
            </a:r>
            <a:r>
              <a:rPr lang="en-US" altLang="pt-BR" dirty="0">
                <a:solidFill>
                  <a:schemeClr val="tx2"/>
                </a:solidFill>
              </a:rPr>
              <a:t> </a:t>
            </a:r>
            <a:r>
              <a:rPr lang="en-US" altLang="pt-BR" dirty="0" err="1">
                <a:solidFill>
                  <a:schemeClr val="tx2"/>
                </a:solidFill>
              </a:rPr>
              <a:t>indicados</a:t>
            </a:r>
            <a:r>
              <a:rPr lang="en-US" altLang="pt-BR" dirty="0">
                <a:solidFill>
                  <a:schemeClr val="tx2"/>
                </a:solidFill>
              </a:rPr>
              <a:t> para </a:t>
            </a:r>
            <a:r>
              <a:rPr lang="en-US" altLang="pt-BR" dirty="0" err="1">
                <a:solidFill>
                  <a:schemeClr val="tx2"/>
                </a:solidFill>
              </a:rPr>
              <a:t>descontaminar</a:t>
            </a:r>
            <a:r>
              <a:rPr lang="en-US" altLang="pt-BR" dirty="0">
                <a:solidFill>
                  <a:schemeClr val="tx2"/>
                </a:solidFill>
              </a:rPr>
              <a:t> </a:t>
            </a:r>
            <a:r>
              <a:rPr lang="en-US" altLang="pt-BR" dirty="0" err="1">
                <a:solidFill>
                  <a:schemeClr val="tx2"/>
                </a:solidFill>
              </a:rPr>
              <a:t>ambientes</a:t>
            </a:r>
            <a:r>
              <a:rPr lang="en-US" altLang="pt-BR" dirty="0">
                <a:solidFill>
                  <a:schemeClr val="tx2"/>
                </a:solidFill>
              </a:rPr>
              <a:t> </a:t>
            </a:r>
            <a:r>
              <a:rPr lang="en-US" altLang="pt-BR" dirty="0" err="1">
                <a:solidFill>
                  <a:schemeClr val="tx2"/>
                </a:solidFill>
              </a:rPr>
              <a:t>poluídos</a:t>
            </a:r>
            <a:r>
              <a:rPr lang="en-US" altLang="pt-BR" dirty="0">
                <a:solidFill>
                  <a:schemeClr val="tx2"/>
                </a:solidFill>
              </a:rPr>
              <a:t>, o </a:t>
            </a:r>
            <a:r>
              <a:rPr lang="en-US" altLang="pt-BR" dirty="0" err="1">
                <a:solidFill>
                  <a:schemeClr val="accent2"/>
                </a:solidFill>
              </a:rPr>
              <a:t>processo</a:t>
            </a:r>
            <a:r>
              <a:rPr lang="en-US" altLang="pt-BR" dirty="0">
                <a:solidFill>
                  <a:schemeClr val="accent2"/>
                </a:solidFill>
              </a:rPr>
              <a:t> </a:t>
            </a:r>
            <a:r>
              <a:rPr lang="en-US" altLang="pt-BR" dirty="0" err="1">
                <a:solidFill>
                  <a:schemeClr val="accent2"/>
                </a:solidFill>
              </a:rPr>
              <a:t>biológico</a:t>
            </a:r>
            <a:r>
              <a:rPr lang="en-US" altLang="pt-BR" dirty="0">
                <a:solidFill>
                  <a:schemeClr val="tx2"/>
                </a:solidFill>
              </a:rPr>
              <a:t> é </a:t>
            </a:r>
            <a:r>
              <a:rPr lang="en-US" altLang="pt-BR" dirty="0" err="1">
                <a:solidFill>
                  <a:schemeClr val="tx2"/>
                </a:solidFill>
              </a:rPr>
              <a:t>ecologicamente</a:t>
            </a:r>
            <a:r>
              <a:rPr lang="en-US" altLang="pt-BR" dirty="0">
                <a:solidFill>
                  <a:schemeClr val="tx2"/>
                </a:solidFill>
              </a:rPr>
              <a:t> </a:t>
            </a:r>
            <a:r>
              <a:rPr lang="en-US" altLang="pt-BR" dirty="0" err="1">
                <a:solidFill>
                  <a:schemeClr val="tx2"/>
                </a:solidFill>
              </a:rPr>
              <a:t>mais</a:t>
            </a:r>
            <a:r>
              <a:rPr lang="en-US" altLang="pt-BR" dirty="0">
                <a:solidFill>
                  <a:schemeClr val="tx2"/>
                </a:solidFill>
              </a:rPr>
              <a:t> </a:t>
            </a:r>
            <a:r>
              <a:rPr lang="en-US" altLang="pt-BR" dirty="0" err="1">
                <a:solidFill>
                  <a:schemeClr val="tx2"/>
                </a:solidFill>
              </a:rPr>
              <a:t>adequado</a:t>
            </a:r>
            <a:r>
              <a:rPr lang="en-US" altLang="pt-BR" dirty="0">
                <a:solidFill>
                  <a:schemeClr val="tx2"/>
                </a:solidFill>
              </a:rPr>
              <a:t> para </a:t>
            </a:r>
            <a:r>
              <a:rPr lang="en-US" altLang="pt-BR" dirty="0" err="1">
                <a:solidFill>
                  <a:schemeClr val="tx2"/>
                </a:solidFill>
              </a:rPr>
              <a:t>tratamento</a:t>
            </a:r>
            <a:r>
              <a:rPr lang="en-US" altLang="pt-BR" dirty="0">
                <a:solidFill>
                  <a:schemeClr val="tx2"/>
                </a:solidFill>
              </a:rPr>
              <a:t> de </a:t>
            </a:r>
            <a:r>
              <a:rPr lang="en-US" altLang="pt-BR" dirty="0" err="1">
                <a:solidFill>
                  <a:schemeClr val="tx2"/>
                </a:solidFill>
              </a:rPr>
              <a:t>moléculas</a:t>
            </a:r>
            <a:r>
              <a:rPr lang="en-US" altLang="pt-BR" dirty="0">
                <a:solidFill>
                  <a:schemeClr val="tx2"/>
                </a:solidFill>
              </a:rPr>
              <a:t> </a:t>
            </a:r>
            <a:r>
              <a:rPr lang="en-US" altLang="pt-BR" dirty="0" err="1">
                <a:solidFill>
                  <a:schemeClr val="tx2"/>
                </a:solidFill>
              </a:rPr>
              <a:t>recalcitrantes</a:t>
            </a:r>
            <a:r>
              <a:rPr lang="en-US" altLang="pt-BR" dirty="0">
                <a:solidFill>
                  <a:schemeClr val="tx2"/>
                </a:solidFill>
              </a:rPr>
              <a:t>.</a:t>
            </a:r>
            <a:br>
              <a:rPr lang="en-US" altLang="pt-BR" dirty="0">
                <a:solidFill>
                  <a:schemeClr val="tx2"/>
                </a:solidFill>
              </a:rPr>
            </a:br>
            <a:endParaRPr lang="en-US" altLang="pt-BR" dirty="0">
              <a:solidFill>
                <a:schemeClr val="tx2"/>
              </a:solidFill>
            </a:endParaRPr>
          </a:p>
          <a:p>
            <a:pPr lvl="1">
              <a:lnSpc>
                <a:spcPct val="80000"/>
              </a:lnSpc>
            </a:pPr>
            <a:endParaRPr lang="en-US" altLang="pt-BR" sz="1200" dirty="0">
              <a:solidFill>
                <a:schemeClr val="tx2"/>
              </a:solidFill>
            </a:endParaRPr>
          </a:p>
        </p:txBody>
      </p:sp>
      <p:pic>
        <p:nvPicPr>
          <p:cNvPr id="5" name="Picture 4">
            <a:extLst>
              <a:ext uri="{FF2B5EF4-FFF2-40B4-BE49-F238E27FC236}">
                <a16:creationId xmlns:a16="http://schemas.microsoft.com/office/drawing/2014/main" xmlns="" id="{B01DA834-8C93-4098-B5A0-876B453772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7952" y="4919986"/>
            <a:ext cx="2241645" cy="1898498"/>
          </a:xfrm>
          <a:prstGeom prst="rect">
            <a:avLst/>
          </a:prstGeom>
        </p:spPr>
      </p:pic>
      <p:pic>
        <p:nvPicPr>
          <p:cNvPr id="7" name="Picture 6">
            <a:extLst>
              <a:ext uri="{FF2B5EF4-FFF2-40B4-BE49-F238E27FC236}">
                <a16:creationId xmlns:a16="http://schemas.microsoft.com/office/drawing/2014/main" xmlns="" id="{6DB60E0C-2FB9-4254-A261-E491E5D32C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5367815"/>
            <a:ext cx="2010544" cy="1337785"/>
          </a:xfrm>
          <a:prstGeom prst="rect">
            <a:avLst/>
          </a:prstGeom>
        </p:spPr>
      </p:pic>
      <p:pic>
        <p:nvPicPr>
          <p:cNvPr id="9" name="Picture 8">
            <a:extLst>
              <a:ext uri="{FF2B5EF4-FFF2-40B4-BE49-F238E27FC236}">
                <a16:creationId xmlns:a16="http://schemas.microsoft.com/office/drawing/2014/main" xmlns="" id="{F6F379E2-FCA9-480B-8F02-5CCCA947C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5339130"/>
            <a:ext cx="2025172" cy="126216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uasb.org/discover/uasb-scheme.gif">
            <a:extLst>
              <a:ext uri="{FF2B5EF4-FFF2-40B4-BE49-F238E27FC236}">
                <a16:creationId xmlns:a16="http://schemas.microsoft.com/office/drawing/2014/main" xmlns="" id="{CAA7324B-E7DE-4FC4-92DC-FD646F11D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57338"/>
            <a:ext cx="50419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http://www.uasb.org/discover/uasb-animation.gif">
            <a:extLst>
              <a:ext uri="{FF2B5EF4-FFF2-40B4-BE49-F238E27FC236}">
                <a16:creationId xmlns:a16="http://schemas.microsoft.com/office/drawing/2014/main" xmlns="" id="{AA7B3CB0-D35E-491D-B1E5-DC16961B48E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1571625"/>
            <a:ext cx="3162300"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xmlns="" id="{C7496920-50AD-4ECE-8634-B4CC8CE68269}"/>
              </a:ext>
            </a:extLst>
          </p:cNvPr>
          <p:cNvSpPr>
            <a:spLocks noGrp="1"/>
          </p:cNvSpPr>
          <p:nvPr>
            <p:ph type="title"/>
          </p:nvPr>
        </p:nvSpPr>
        <p:spPr>
          <a:xfrm>
            <a:off x="457200" y="152400"/>
            <a:ext cx="8305800" cy="563563"/>
          </a:xfrm>
        </p:spPr>
        <p:txBody>
          <a:bodyPr/>
          <a:lstStyle/>
          <a:p>
            <a:r>
              <a:rPr lang="pt-BR" dirty="0"/>
              <a:t>UASB x EGSB</a:t>
            </a:r>
          </a:p>
        </p:txBody>
      </p:sp>
      <p:sp>
        <p:nvSpPr>
          <p:cNvPr id="8" name="Content Placeholder 2">
            <a:extLst>
              <a:ext uri="{FF2B5EF4-FFF2-40B4-BE49-F238E27FC236}">
                <a16:creationId xmlns:a16="http://schemas.microsoft.com/office/drawing/2014/main" xmlns="" id="{4EDDF582-5E22-438A-B66B-C8E483392C6B}"/>
              </a:ext>
            </a:extLst>
          </p:cNvPr>
          <p:cNvSpPr>
            <a:spLocks noGrp="1"/>
          </p:cNvSpPr>
          <p:nvPr>
            <p:ph idx="1"/>
          </p:nvPr>
        </p:nvSpPr>
        <p:spPr>
          <a:xfrm>
            <a:off x="2267744" y="1026747"/>
            <a:ext cx="7924800" cy="1089755"/>
          </a:xfrm>
        </p:spPr>
        <p:txBody>
          <a:bodyPr/>
          <a:lstStyle/>
          <a:p>
            <a:r>
              <a:rPr lang="pt-BR" sz="2000" b="0" dirty="0"/>
              <a:t>Ambos tem fluxo ascendente</a:t>
            </a:r>
          </a:p>
        </p:txBody>
      </p:sp>
    </p:spTree>
    <p:extLst>
      <p:ext uri="{BB962C8B-B14F-4D97-AF65-F5344CB8AC3E}">
        <p14:creationId xmlns:p14="http://schemas.microsoft.com/office/powerpoint/2010/main" val="3975022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1FCB9E-BEC6-453D-8C4F-2516A50C7DEE}"/>
              </a:ext>
            </a:extLst>
          </p:cNvPr>
          <p:cNvSpPr>
            <a:spLocks noGrp="1"/>
          </p:cNvSpPr>
          <p:nvPr>
            <p:ph type="title"/>
          </p:nvPr>
        </p:nvSpPr>
        <p:spPr/>
        <p:txBody>
          <a:bodyPr/>
          <a:lstStyle/>
          <a:p>
            <a:r>
              <a:rPr lang="pt-BR" dirty="0"/>
              <a:t>UASB x EGSB</a:t>
            </a:r>
          </a:p>
        </p:txBody>
      </p:sp>
      <p:pic>
        <p:nvPicPr>
          <p:cNvPr id="6" name="Picture 5">
            <a:extLst>
              <a:ext uri="{FF2B5EF4-FFF2-40B4-BE49-F238E27FC236}">
                <a16:creationId xmlns:a16="http://schemas.microsoft.com/office/drawing/2014/main" xmlns="" id="{7EFF06B9-BF60-49FD-A118-C35857250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78" y="3329429"/>
            <a:ext cx="4440538" cy="3411939"/>
          </a:xfrm>
          <a:prstGeom prst="rect">
            <a:avLst/>
          </a:prstGeom>
        </p:spPr>
      </p:pic>
      <p:sp>
        <p:nvSpPr>
          <p:cNvPr id="7" name="Content Placeholder 2">
            <a:extLst>
              <a:ext uri="{FF2B5EF4-FFF2-40B4-BE49-F238E27FC236}">
                <a16:creationId xmlns:a16="http://schemas.microsoft.com/office/drawing/2014/main" xmlns="" id="{39C2147A-3AE8-4023-8F56-A7138A1EAA25}"/>
              </a:ext>
            </a:extLst>
          </p:cNvPr>
          <p:cNvSpPr txBox="1">
            <a:spLocks/>
          </p:cNvSpPr>
          <p:nvPr/>
        </p:nvSpPr>
        <p:spPr bwMode="auto">
          <a:xfrm>
            <a:off x="1748272" y="2789690"/>
            <a:ext cx="1031168"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rgbClr val="541E1E"/>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2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2000" dirty="0"/>
              <a:t>UASB</a:t>
            </a:r>
          </a:p>
        </p:txBody>
      </p:sp>
      <p:pic>
        <p:nvPicPr>
          <p:cNvPr id="8" name="Picture 7">
            <a:extLst>
              <a:ext uri="{FF2B5EF4-FFF2-40B4-BE49-F238E27FC236}">
                <a16:creationId xmlns:a16="http://schemas.microsoft.com/office/drawing/2014/main" xmlns="" id="{EF952E53-8978-4CE0-AB2F-8190BF7A8C4F}"/>
              </a:ext>
            </a:extLst>
          </p:cNvPr>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29201" r="17661"/>
          <a:stretch/>
        </p:blipFill>
        <p:spPr bwMode="auto">
          <a:xfrm>
            <a:off x="5580112" y="1707289"/>
            <a:ext cx="3371850" cy="4998311"/>
          </a:xfrm>
          <a:prstGeom prst="rect">
            <a:avLst/>
          </a:prstGeom>
          <a:noFill/>
          <a:ln>
            <a:noFill/>
          </a:ln>
        </p:spPr>
      </p:pic>
      <p:sp>
        <p:nvSpPr>
          <p:cNvPr id="9" name="Content Placeholder 2">
            <a:extLst>
              <a:ext uri="{FF2B5EF4-FFF2-40B4-BE49-F238E27FC236}">
                <a16:creationId xmlns:a16="http://schemas.microsoft.com/office/drawing/2014/main" xmlns="" id="{3A436A05-7837-42F2-AEBD-0AE0063A713B}"/>
              </a:ext>
            </a:extLst>
          </p:cNvPr>
          <p:cNvSpPr txBox="1">
            <a:spLocks/>
          </p:cNvSpPr>
          <p:nvPr/>
        </p:nvSpPr>
        <p:spPr bwMode="auto">
          <a:xfrm>
            <a:off x="6876256" y="1238257"/>
            <a:ext cx="1031168"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rgbClr val="541E1E"/>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2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2000" dirty="0"/>
              <a:t>ESGB</a:t>
            </a:r>
          </a:p>
        </p:txBody>
      </p:sp>
      <p:sp>
        <p:nvSpPr>
          <p:cNvPr id="10" name="Content Placeholder 2">
            <a:extLst>
              <a:ext uri="{FF2B5EF4-FFF2-40B4-BE49-F238E27FC236}">
                <a16:creationId xmlns:a16="http://schemas.microsoft.com/office/drawing/2014/main" xmlns="" id="{8B9ED835-3509-4761-A287-594F629A2EEB}"/>
              </a:ext>
            </a:extLst>
          </p:cNvPr>
          <p:cNvSpPr>
            <a:spLocks noGrp="1"/>
          </p:cNvSpPr>
          <p:nvPr>
            <p:ph idx="1"/>
          </p:nvPr>
        </p:nvSpPr>
        <p:spPr>
          <a:xfrm>
            <a:off x="1619672" y="1032145"/>
            <a:ext cx="7924800" cy="1089755"/>
          </a:xfrm>
        </p:spPr>
        <p:txBody>
          <a:bodyPr/>
          <a:lstStyle/>
          <a:p>
            <a:r>
              <a:rPr lang="pt-BR" sz="2000" b="0" dirty="0"/>
              <a:t>Hidrodinâmica diferente:</a:t>
            </a:r>
          </a:p>
          <a:p>
            <a:pPr lvl="1"/>
            <a:r>
              <a:rPr lang="pt-BR" sz="1800" dirty="0"/>
              <a:t>EGSB:</a:t>
            </a:r>
          </a:p>
          <a:p>
            <a:pPr lvl="2"/>
            <a:r>
              <a:rPr lang="pt-BR" sz="1800" dirty="0"/>
              <a:t>Maior velocidade ascencional;</a:t>
            </a:r>
          </a:p>
          <a:p>
            <a:pPr lvl="2"/>
            <a:r>
              <a:rPr lang="pt-BR" sz="1800" dirty="0"/>
              <a:t>Mistura hidráulica mais intensa;</a:t>
            </a:r>
          </a:p>
          <a:p>
            <a:pPr lvl="2"/>
            <a:r>
              <a:rPr lang="pt-BR" sz="1800" dirty="0"/>
              <a:t>Alta taxa de recirculação do efluente.</a:t>
            </a:r>
            <a:endParaRPr lang="pt-BR" sz="1800" b="0" dirty="0"/>
          </a:p>
        </p:txBody>
      </p:sp>
      <p:sp>
        <p:nvSpPr>
          <p:cNvPr id="3" name="Rectangle 2">
            <a:extLst>
              <a:ext uri="{FF2B5EF4-FFF2-40B4-BE49-F238E27FC236}">
                <a16:creationId xmlns:a16="http://schemas.microsoft.com/office/drawing/2014/main" xmlns="" id="{84063F93-2280-4914-9566-33CCE4EFCC8A}"/>
              </a:ext>
            </a:extLst>
          </p:cNvPr>
          <p:cNvSpPr/>
          <p:nvPr/>
        </p:nvSpPr>
        <p:spPr>
          <a:xfrm>
            <a:off x="7907424" y="2517615"/>
            <a:ext cx="1044538" cy="9113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ctangle 10">
            <a:extLst>
              <a:ext uri="{FF2B5EF4-FFF2-40B4-BE49-F238E27FC236}">
                <a16:creationId xmlns:a16="http://schemas.microsoft.com/office/drawing/2014/main" xmlns="" id="{BF4A16C1-1BF3-4C1B-A0E1-43185A3DB055}"/>
              </a:ext>
            </a:extLst>
          </p:cNvPr>
          <p:cNvSpPr/>
          <p:nvPr/>
        </p:nvSpPr>
        <p:spPr>
          <a:xfrm>
            <a:off x="7907424" y="5352905"/>
            <a:ext cx="1044538" cy="9113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9962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8D0B66A8-36CA-4849-8717-D9C0B84628DD}"/>
              </a:ext>
            </a:extLst>
          </p:cNvPr>
          <p:cNvSpPr>
            <a:spLocks noGrp="1" noChangeArrowheads="1"/>
          </p:cNvSpPr>
          <p:nvPr>
            <p:ph type="title"/>
          </p:nvPr>
        </p:nvSpPr>
        <p:spPr/>
        <p:txBody>
          <a:bodyPr/>
          <a:lstStyle/>
          <a:p>
            <a:r>
              <a:rPr lang="en-US" altLang="pt-BR" sz="3600" dirty="0"/>
              <a:t>EGSB</a:t>
            </a:r>
            <a:endParaRPr lang="en-US" altLang="pt-BR" sz="2000" dirty="0">
              <a:solidFill>
                <a:schemeClr val="accent1"/>
              </a:solidFill>
            </a:endParaRPr>
          </a:p>
        </p:txBody>
      </p:sp>
      <p:grpSp>
        <p:nvGrpSpPr>
          <p:cNvPr id="41049" name="Group 89">
            <a:extLst>
              <a:ext uri="{FF2B5EF4-FFF2-40B4-BE49-F238E27FC236}">
                <a16:creationId xmlns:a16="http://schemas.microsoft.com/office/drawing/2014/main" xmlns="" id="{7DFA97EE-F8B2-4564-ABCF-D6FCC2AE0647}"/>
              </a:ext>
            </a:extLst>
          </p:cNvPr>
          <p:cNvGrpSpPr>
            <a:grpSpLocks/>
          </p:cNvGrpSpPr>
          <p:nvPr/>
        </p:nvGrpSpPr>
        <p:grpSpPr bwMode="auto">
          <a:xfrm>
            <a:off x="179512" y="1695924"/>
            <a:ext cx="8882065" cy="742950"/>
            <a:chOff x="1152" y="1344"/>
            <a:chExt cx="5595" cy="468"/>
          </a:xfrm>
        </p:grpSpPr>
        <p:sp>
          <p:nvSpPr>
            <p:cNvPr id="40994" name="Oval 34">
              <a:extLst>
                <a:ext uri="{FF2B5EF4-FFF2-40B4-BE49-F238E27FC236}">
                  <a16:creationId xmlns:a16="http://schemas.microsoft.com/office/drawing/2014/main" xmlns="" id="{EE07B3DA-47CF-4576-8B75-A7B7B6108E0D}"/>
                </a:ext>
              </a:extLst>
            </p:cNvPr>
            <p:cNvSpPr>
              <a:spLocks noChangeArrowheads="1"/>
            </p:cNvSpPr>
            <p:nvPr/>
          </p:nvSpPr>
          <p:spPr bwMode="gray">
            <a:xfrm rot="1758052">
              <a:off x="1168" y="1360"/>
              <a:ext cx="565" cy="452"/>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41041" name="Group 81">
              <a:extLst>
                <a:ext uri="{FF2B5EF4-FFF2-40B4-BE49-F238E27FC236}">
                  <a16:creationId xmlns:a16="http://schemas.microsoft.com/office/drawing/2014/main" xmlns="" id="{7A51EBD1-DDFE-4455-8DE8-66D0614DBEB0}"/>
                </a:ext>
              </a:extLst>
            </p:cNvPr>
            <p:cNvGrpSpPr>
              <a:grpSpLocks/>
            </p:cNvGrpSpPr>
            <p:nvPr/>
          </p:nvGrpSpPr>
          <p:grpSpPr bwMode="auto">
            <a:xfrm>
              <a:off x="1152" y="1344"/>
              <a:ext cx="5595" cy="456"/>
              <a:chOff x="1152" y="1344"/>
              <a:chExt cx="5595" cy="456"/>
            </a:xfrm>
          </p:grpSpPr>
          <p:sp>
            <p:nvSpPr>
              <p:cNvPr id="40992" name="AutoShape 32">
                <a:extLst>
                  <a:ext uri="{FF2B5EF4-FFF2-40B4-BE49-F238E27FC236}">
                    <a16:creationId xmlns:a16="http://schemas.microsoft.com/office/drawing/2014/main" xmlns="" id="{74D668B4-C74B-4570-A086-91903A1FF409}"/>
                  </a:ext>
                </a:extLst>
              </p:cNvPr>
              <p:cNvSpPr>
                <a:spLocks noChangeArrowheads="1"/>
              </p:cNvSpPr>
              <p:nvPr/>
            </p:nvSpPr>
            <p:spPr bwMode="gray">
              <a:xfrm>
                <a:off x="1382" y="1379"/>
                <a:ext cx="5362" cy="421"/>
              </a:xfrm>
              <a:prstGeom prst="roundRect">
                <a:avLst>
                  <a:gd name="adj" fmla="val 50000"/>
                </a:avLst>
              </a:prstGeom>
              <a:noFill/>
              <a:ln w="38100" algn="ctr">
                <a:solidFill>
                  <a:schemeClr val="tx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40995" name="Oval 35">
                <a:extLst>
                  <a:ext uri="{FF2B5EF4-FFF2-40B4-BE49-F238E27FC236}">
                    <a16:creationId xmlns:a16="http://schemas.microsoft.com/office/drawing/2014/main" xmlns="" id="{68951505-A13C-4EB0-92BD-554EF18563D7}"/>
                  </a:ext>
                </a:extLst>
              </p:cNvPr>
              <p:cNvSpPr>
                <a:spLocks noChangeArrowheads="1"/>
              </p:cNvSpPr>
              <p:nvPr/>
            </p:nvSpPr>
            <p:spPr bwMode="gray">
              <a:xfrm rot="1758052">
                <a:off x="1152" y="1344"/>
                <a:ext cx="565" cy="452"/>
              </a:xfrm>
              <a:prstGeom prst="ellipse">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0997" name="Text Box 37">
                <a:extLst>
                  <a:ext uri="{FF2B5EF4-FFF2-40B4-BE49-F238E27FC236}">
                    <a16:creationId xmlns:a16="http://schemas.microsoft.com/office/drawing/2014/main" xmlns="" id="{0694A8AA-C563-46CA-8140-71CB63551202}"/>
                  </a:ext>
                </a:extLst>
              </p:cNvPr>
              <p:cNvSpPr txBox="1">
                <a:spLocks noChangeArrowheads="1"/>
              </p:cNvSpPr>
              <p:nvPr/>
            </p:nvSpPr>
            <p:spPr bwMode="gray">
              <a:xfrm>
                <a:off x="1721" y="1454"/>
                <a:ext cx="502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pt-BR" sz="2400" b="1" dirty="0" err="1">
                    <a:solidFill>
                      <a:srgbClr val="000000"/>
                    </a:solidFill>
                  </a:rPr>
                  <a:t>Melhor</a:t>
                </a:r>
                <a:r>
                  <a:rPr lang="en-US" altLang="pt-BR" sz="2400" b="1" dirty="0">
                    <a:solidFill>
                      <a:srgbClr val="000000"/>
                    </a:solidFill>
                  </a:rPr>
                  <a:t> </a:t>
                </a:r>
                <a:r>
                  <a:rPr lang="en-US" altLang="pt-BR" sz="2400" b="1" dirty="0" err="1">
                    <a:solidFill>
                      <a:srgbClr val="000000"/>
                    </a:solidFill>
                  </a:rPr>
                  <a:t>contato</a:t>
                </a:r>
                <a:r>
                  <a:rPr lang="en-US" altLang="pt-BR" sz="2400" b="1" dirty="0">
                    <a:solidFill>
                      <a:srgbClr val="000000"/>
                    </a:solidFill>
                  </a:rPr>
                  <a:t> do </a:t>
                </a:r>
                <a:r>
                  <a:rPr lang="en-US" altLang="pt-BR" sz="2400" b="1" dirty="0" err="1">
                    <a:solidFill>
                      <a:srgbClr val="000000"/>
                    </a:solidFill>
                  </a:rPr>
                  <a:t>substrato</a:t>
                </a:r>
                <a:r>
                  <a:rPr lang="en-US" altLang="pt-BR" sz="2400" b="1" dirty="0">
                    <a:solidFill>
                      <a:srgbClr val="000000"/>
                    </a:solidFill>
                  </a:rPr>
                  <a:t> com </a:t>
                </a:r>
                <a:r>
                  <a:rPr lang="en-US" altLang="pt-BR" sz="2400" b="1" dirty="0" err="1">
                    <a:solidFill>
                      <a:srgbClr val="000000"/>
                    </a:solidFill>
                  </a:rPr>
                  <a:t>os</a:t>
                </a:r>
                <a:r>
                  <a:rPr lang="en-US" altLang="pt-BR" sz="2400" b="1" dirty="0">
                    <a:solidFill>
                      <a:srgbClr val="000000"/>
                    </a:solidFill>
                  </a:rPr>
                  <a:t> </a:t>
                </a:r>
                <a:r>
                  <a:rPr lang="en-US" altLang="pt-BR" sz="2400" b="1" dirty="0" err="1">
                    <a:solidFill>
                      <a:srgbClr val="000000"/>
                    </a:solidFill>
                  </a:rPr>
                  <a:t>microrganismos</a:t>
                </a:r>
                <a:endParaRPr lang="en-US" altLang="pt-BR" sz="2400" b="1" dirty="0">
                  <a:solidFill>
                    <a:srgbClr val="000000"/>
                  </a:solidFill>
                </a:endParaRPr>
              </a:p>
            </p:txBody>
          </p:sp>
        </p:grpSp>
        <p:pic>
          <p:nvPicPr>
            <p:cNvPr id="41045" name="Picture 85" descr="Picture1">
              <a:extLst>
                <a:ext uri="{FF2B5EF4-FFF2-40B4-BE49-F238E27FC236}">
                  <a16:creationId xmlns:a16="http://schemas.microsoft.com/office/drawing/2014/main" xmlns="" id="{C1AC16D2-3E9A-4F08-A6B9-DCA1E196E1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 y="1389"/>
              <a:ext cx="239" cy="2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050" name="Group 90">
            <a:extLst>
              <a:ext uri="{FF2B5EF4-FFF2-40B4-BE49-F238E27FC236}">
                <a16:creationId xmlns:a16="http://schemas.microsoft.com/office/drawing/2014/main" xmlns="" id="{56008B89-4D9D-4FC9-9F7C-3173F62D60D0}"/>
              </a:ext>
            </a:extLst>
          </p:cNvPr>
          <p:cNvGrpSpPr>
            <a:grpSpLocks/>
          </p:cNvGrpSpPr>
          <p:nvPr/>
        </p:nvGrpSpPr>
        <p:grpSpPr bwMode="auto">
          <a:xfrm>
            <a:off x="251520" y="2610324"/>
            <a:ext cx="6264276" cy="742950"/>
            <a:chOff x="1152" y="1920"/>
            <a:chExt cx="3946" cy="468"/>
          </a:xfrm>
        </p:grpSpPr>
        <p:sp>
          <p:nvSpPr>
            <p:cNvPr id="41003" name="Oval 43">
              <a:extLst>
                <a:ext uri="{FF2B5EF4-FFF2-40B4-BE49-F238E27FC236}">
                  <a16:creationId xmlns:a16="http://schemas.microsoft.com/office/drawing/2014/main" xmlns="" id="{0BAE312A-783A-46C6-95A4-D65597AFBB51}"/>
                </a:ext>
              </a:extLst>
            </p:cNvPr>
            <p:cNvSpPr>
              <a:spLocks noChangeArrowheads="1"/>
            </p:cNvSpPr>
            <p:nvPr/>
          </p:nvSpPr>
          <p:spPr bwMode="gray">
            <a:xfrm rot="1758052">
              <a:off x="1152" y="1920"/>
              <a:ext cx="565" cy="452"/>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41042" name="Group 82">
              <a:extLst>
                <a:ext uri="{FF2B5EF4-FFF2-40B4-BE49-F238E27FC236}">
                  <a16:creationId xmlns:a16="http://schemas.microsoft.com/office/drawing/2014/main" xmlns="" id="{043ADA71-51EE-4D2F-B592-FDBE7E98C197}"/>
                </a:ext>
              </a:extLst>
            </p:cNvPr>
            <p:cNvGrpSpPr>
              <a:grpSpLocks/>
            </p:cNvGrpSpPr>
            <p:nvPr/>
          </p:nvGrpSpPr>
          <p:grpSpPr bwMode="auto">
            <a:xfrm>
              <a:off x="1168" y="1936"/>
              <a:ext cx="3930" cy="452"/>
              <a:chOff x="1168" y="1936"/>
              <a:chExt cx="3930" cy="452"/>
            </a:xfrm>
          </p:grpSpPr>
          <p:sp>
            <p:nvSpPr>
              <p:cNvPr id="41000" name="AutoShape 40">
                <a:extLst>
                  <a:ext uri="{FF2B5EF4-FFF2-40B4-BE49-F238E27FC236}">
                    <a16:creationId xmlns:a16="http://schemas.microsoft.com/office/drawing/2014/main" xmlns="" id="{AA4D86C6-2816-4EF4-9A12-4D2409C7F110}"/>
                  </a:ext>
                </a:extLst>
              </p:cNvPr>
              <p:cNvSpPr>
                <a:spLocks noChangeArrowheads="1"/>
              </p:cNvSpPr>
              <p:nvPr/>
            </p:nvSpPr>
            <p:spPr bwMode="gray">
              <a:xfrm>
                <a:off x="1382" y="1955"/>
                <a:ext cx="3716" cy="421"/>
              </a:xfrm>
              <a:prstGeom prst="roundRect">
                <a:avLst>
                  <a:gd name="adj" fmla="val 50000"/>
                </a:avLst>
              </a:prstGeom>
              <a:noFill/>
              <a:ln w="38100" algn="ctr">
                <a:solidFill>
                  <a:schemeClr val="hlink"/>
                </a:solidFill>
                <a:round/>
                <a:headEnd/>
                <a:tailEnd/>
              </a:ln>
              <a:effectLst/>
              <a:extLst>
                <a:ext uri="{909E8E84-426E-40DD-AFC4-6F175D3DCCD1}">
                  <a14:hiddenFill xmlns:a14="http://schemas.microsoft.com/office/drawing/2010/main">
                    <a:solidFill>
                      <a:srgbClr val="F5EEB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41002" name="Oval 42">
                <a:extLst>
                  <a:ext uri="{FF2B5EF4-FFF2-40B4-BE49-F238E27FC236}">
                    <a16:creationId xmlns:a16="http://schemas.microsoft.com/office/drawing/2014/main" xmlns="" id="{B9D87E08-1B41-4CF6-81FF-BD5544F0D907}"/>
                  </a:ext>
                </a:extLst>
              </p:cNvPr>
              <p:cNvSpPr>
                <a:spLocks noChangeArrowheads="1"/>
              </p:cNvSpPr>
              <p:nvPr/>
            </p:nvSpPr>
            <p:spPr bwMode="gray">
              <a:xfrm rot="1758052">
                <a:off x="1168" y="1936"/>
                <a:ext cx="565" cy="452"/>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1005" name="Text Box 45">
                <a:extLst>
                  <a:ext uri="{FF2B5EF4-FFF2-40B4-BE49-F238E27FC236}">
                    <a16:creationId xmlns:a16="http://schemas.microsoft.com/office/drawing/2014/main" xmlns="" id="{CC9F81A8-5060-43A7-BEB5-DF88073D94BE}"/>
                  </a:ext>
                </a:extLst>
              </p:cNvPr>
              <p:cNvSpPr txBox="1">
                <a:spLocks noChangeArrowheads="1"/>
              </p:cNvSpPr>
              <p:nvPr/>
            </p:nvSpPr>
            <p:spPr bwMode="gray">
              <a:xfrm>
                <a:off x="1721" y="2030"/>
                <a:ext cx="324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pt-BR" sz="2400" b="1" dirty="0" err="1">
                    <a:solidFill>
                      <a:srgbClr val="000000"/>
                    </a:solidFill>
                  </a:rPr>
                  <a:t>Permite</a:t>
                </a:r>
                <a:r>
                  <a:rPr lang="en-US" altLang="pt-BR" sz="2400" b="1" dirty="0">
                    <a:solidFill>
                      <a:srgbClr val="000000"/>
                    </a:solidFill>
                  </a:rPr>
                  <a:t> </a:t>
                </a:r>
                <a:r>
                  <a:rPr lang="en-US" altLang="pt-BR" sz="2400" b="1" dirty="0" err="1">
                    <a:solidFill>
                      <a:srgbClr val="000000"/>
                    </a:solidFill>
                  </a:rPr>
                  <a:t>maiores</a:t>
                </a:r>
                <a:r>
                  <a:rPr lang="en-US" altLang="pt-BR" sz="2400" b="1" dirty="0">
                    <a:solidFill>
                      <a:srgbClr val="000000"/>
                    </a:solidFill>
                  </a:rPr>
                  <a:t> </a:t>
                </a:r>
                <a:r>
                  <a:rPr lang="en-US" altLang="pt-BR" sz="2400" b="1" dirty="0" err="1">
                    <a:solidFill>
                      <a:srgbClr val="000000"/>
                    </a:solidFill>
                  </a:rPr>
                  <a:t>cargas</a:t>
                </a:r>
                <a:r>
                  <a:rPr lang="en-US" altLang="pt-BR" sz="2400" b="1" dirty="0">
                    <a:solidFill>
                      <a:srgbClr val="000000"/>
                    </a:solidFill>
                  </a:rPr>
                  <a:t> </a:t>
                </a:r>
                <a:r>
                  <a:rPr lang="en-US" altLang="pt-BR" sz="2400" b="1" dirty="0" err="1">
                    <a:solidFill>
                      <a:srgbClr val="000000"/>
                    </a:solidFill>
                  </a:rPr>
                  <a:t>aplicadas</a:t>
                </a:r>
                <a:endParaRPr lang="en-US" altLang="pt-BR" sz="2400" b="1" dirty="0">
                  <a:solidFill>
                    <a:srgbClr val="000000"/>
                  </a:solidFill>
                </a:endParaRPr>
              </a:p>
            </p:txBody>
          </p:sp>
        </p:grpSp>
        <p:pic>
          <p:nvPicPr>
            <p:cNvPr id="41046" name="Picture 86" descr="Picture1">
              <a:extLst>
                <a:ext uri="{FF2B5EF4-FFF2-40B4-BE49-F238E27FC236}">
                  <a16:creationId xmlns:a16="http://schemas.microsoft.com/office/drawing/2014/main" xmlns="" id="{F8007F15-03EF-4380-9574-C32748EE92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 y="1955"/>
              <a:ext cx="239" cy="2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051" name="Group 91">
            <a:extLst>
              <a:ext uri="{FF2B5EF4-FFF2-40B4-BE49-F238E27FC236}">
                <a16:creationId xmlns:a16="http://schemas.microsoft.com/office/drawing/2014/main" xmlns="" id="{5B907A47-4813-41D8-8AC3-88440E38C47C}"/>
              </a:ext>
            </a:extLst>
          </p:cNvPr>
          <p:cNvGrpSpPr>
            <a:grpSpLocks/>
          </p:cNvGrpSpPr>
          <p:nvPr/>
        </p:nvGrpSpPr>
        <p:grpSpPr bwMode="auto">
          <a:xfrm>
            <a:off x="251520" y="3524724"/>
            <a:ext cx="6264276" cy="742950"/>
            <a:chOff x="1152" y="2496"/>
            <a:chExt cx="3946" cy="468"/>
          </a:xfrm>
        </p:grpSpPr>
        <p:grpSp>
          <p:nvGrpSpPr>
            <p:cNvPr id="41043" name="Group 83">
              <a:extLst>
                <a:ext uri="{FF2B5EF4-FFF2-40B4-BE49-F238E27FC236}">
                  <a16:creationId xmlns:a16="http://schemas.microsoft.com/office/drawing/2014/main" xmlns="" id="{3ED8BFB1-7254-45D0-BCEB-485ABF26E951}"/>
                </a:ext>
              </a:extLst>
            </p:cNvPr>
            <p:cNvGrpSpPr>
              <a:grpSpLocks/>
            </p:cNvGrpSpPr>
            <p:nvPr/>
          </p:nvGrpSpPr>
          <p:grpSpPr bwMode="auto">
            <a:xfrm>
              <a:off x="1152" y="2496"/>
              <a:ext cx="3946" cy="468"/>
              <a:chOff x="1152" y="2496"/>
              <a:chExt cx="3946" cy="468"/>
            </a:xfrm>
          </p:grpSpPr>
          <p:sp>
            <p:nvSpPr>
              <p:cNvPr id="41008" name="AutoShape 48">
                <a:extLst>
                  <a:ext uri="{FF2B5EF4-FFF2-40B4-BE49-F238E27FC236}">
                    <a16:creationId xmlns:a16="http://schemas.microsoft.com/office/drawing/2014/main" xmlns="" id="{50D52A4E-17A3-4E71-B200-E35CA8239652}"/>
                  </a:ext>
                </a:extLst>
              </p:cNvPr>
              <p:cNvSpPr>
                <a:spLocks noChangeArrowheads="1"/>
              </p:cNvSpPr>
              <p:nvPr/>
            </p:nvSpPr>
            <p:spPr bwMode="gray">
              <a:xfrm>
                <a:off x="1382" y="2531"/>
                <a:ext cx="3716" cy="421"/>
              </a:xfrm>
              <a:prstGeom prst="roundRect">
                <a:avLst>
                  <a:gd name="adj" fmla="val 50000"/>
                </a:avLst>
              </a:prstGeom>
              <a:noFill/>
              <a:ln w="38100" algn="ctr">
                <a:solidFill>
                  <a:schemeClr val="accent2"/>
                </a:solidFill>
                <a:round/>
                <a:headEnd/>
                <a:tailEnd/>
              </a:ln>
              <a:effectLst/>
              <a:extLst>
                <a:ext uri="{909E8E84-426E-40DD-AFC4-6F175D3DCCD1}">
                  <a14:hiddenFill xmlns:a14="http://schemas.microsoft.com/office/drawing/2010/main">
                    <a:solidFill>
                      <a:srgbClr val="F5EEB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41010" name="Oval 50">
                <a:extLst>
                  <a:ext uri="{FF2B5EF4-FFF2-40B4-BE49-F238E27FC236}">
                    <a16:creationId xmlns:a16="http://schemas.microsoft.com/office/drawing/2014/main" xmlns="" id="{7850F471-BCEE-442E-BC47-28BF2BDA2C92}"/>
                  </a:ext>
                </a:extLst>
              </p:cNvPr>
              <p:cNvSpPr>
                <a:spLocks noChangeArrowheads="1"/>
              </p:cNvSpPr>
              <p:nvPr/>
            </p:nvSpPr>
            <p:spPr bwMode="gray">
              <a:xfrm rot="1758052">
                <a:off x="1168" y="2512"/>
                <a:ext cx="565" cy="452"/>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1011" name="Oval 51">
                <a:extLst>
                  <a:ext uri="{FF2B5EF4-FFF2-40B4-BE49-F238E27FC236}">
                    <a16:creationId xmlns:a16="http://schemas.microsoft.com/office/drawing/2014/main" xmlns="" id="{8E4967F2-917C-478E-880F-6D889A4F5931}"/>
                  </a:ext>
                </a:extLst>
              </p:cNvPr>
              <p:cNvSpPr>
                <a:spLocks noChangeArrowheads="1"/>
              </p:cNvSpPr>
              <p:nvPr/>
            </p:nvSpPr>
            <p:spPr bwMode="gray">
              <a:xfrm rot="1758052">
                <a:off x="1152" y="2496"/>
                <a:ext cx="565" cy="452"/>
              </a:xfrm>
              <a:prstGeom prst="ellipse">
                <a:avLst/>
              </a:prstGeom>
              <a:gradFill rotWithShape="1">
                <a:gsLst>
                  <a:gs pos="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1013" name="Text Box 53">
                <a:extLst>
                  <a:ext uri="{FF2B5EF4-FFF2-40B4-BE49-F238E27FC236}">
                    <a16:creationId xmlns:a16="http://schemas.microsoft.com/office/drawing/2014/main" xmlns="" id="{36386714-B04E-495B-B4DE-D5817F2DF48E}"/>
                  </a:ext>
                </a:extLst>
              </p:cNvPr>
              <p:cNvSpPr txBox="1">
                <a:spLocks noChangeArrowheads="1"/>
              </p:cNvSpPr>
              <p:nvPr/>
            </p:nvSpPr>
            <p:spPr bwMode="gray">
              <a:xfrm>
                <a:off x="1721" y="2606"/>
                <a:ext cx="32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pt-BR" sz="2400" b="1" dirty="0" err="1">
                    <a:solidFill>
                      <a:srgbClr val="000000"/>
                    </a:solidFill>
                  </a:rPr>
                  <a:t>Distribuição</a:t>
                </a:r>
                <a:r>
                  <a:rPr lang="en-US" altLang="pt-BR" sz="2400" b="1" dirty="0">
                    <a:solidFill>
                      <a:srgbClr val="000000"/>
                    </a:solidFill>
                  </a:rPr>
                  <a:t> </a:t>
                </a:r>
                <a:r>
                  <a:rPr lang="en-US" altLang="pt-BR" sz="2400" b="1" dirty="0" err="1">
                    <a:solidFill>
                      <a:srgbClr val="000000"/>
                    </a:solidFill>
                  </a:rPr>
                  <a:t>uniforme</a:t>
                </a:r>
                <a:r>
                  <a:rPr lang="en-US" altLang="pt-BR" sz="2400" b="1" dirty="0">
                    <a:solidFill>
                      <a:srgbClr val="000000"/>
                    </a:solidFill>
                  </a:rPr>
                  <a:t> do </a:t>
                </a:r>
                <a:r>
                  <a:rPr lang="en-US" altLang="pt-BR" sz="2400" b="1" dirty="0" err="1">
                    <a:solidFill>
                      <a:srgbClr val="000000"/>
                    </a:solidFill>
                  </a:rPr>
                  <a:t>afluente</a:t>
                </a:r>
                <a:endParaRPr lang="en-US" altLang="pt-BR" sz="2400" b="1" dirty="0">
                  <a:solidFill>
                    <a:srgbClr val="000000"/>
                  </a:solidFill>
                </a:endParaRPr>
              </a:p>
            </p:txBody>
          </p:sp>
        </p:grpSp>
        <p:pic>
          <p:nvPicPr>
            <p:cNvPr id="41047" name="Picture 87" descr="Picture1">
              <a:extLst>
                <a:ext uri="{FF2B5EF4-FFF2-40B4-BE49-F238E27FC236}">
                  <a16:creationId xmlns:a16="http://schemas.microsoft.com/office/drawing/2014/main" xmlns="" id="{EF592F33-798F-4C99-8C51-2DA9A7C249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 y="2531"/>
              <a:ext cx="239" cy="2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052" name="Group 92">
            <a:extLst>
              <a:ext uri="{FF2B5EF4-FFF2-40B4-BE49-F238E27FC236}">
                <a16:creationId xmlns:a16="http://schemas.microsoft.com/office/drawing/2014/main" xmlns="" id="{1A23222E-77E7-45BB-94BB-F534DF8DAC86}"/>
              </a:ext>
            </a:extLst>
          </p:cNvPr>
          <p:cNvGrpSpPr>
            <a:grpSpLocks/>
          </p:cNvGrpSpPr>
          <p:nvPr/>
        </p:nvGrpSpPr>
        <p:grpSpPr bwMode="auto">
          <a:xfrm>
            <a:off x="251520" y="4439124"/>
            <a:ext cx="5334000" cy="742950"/>
            <a:chOff x="1152" y="3072"/>
            <a:chExt cx="3360" cy="468"/>
          </a:xfrm>
        </p:grpSpPr>
        <p:grpSp>
          <p:nvGrpSpPr>
            <p:cNvPr id="41044" name="Group 84">
              <a:extLst>
                <a:ext uri="{FF2B5EF4-FFF2-40B4-BE49-F238E27FC236}">
                  <a16:creationId xmlns:a16="http://schemas.microsoft.com/office/drawing/2014/main" xmlns="" id="{8FC015EF-9411-4EC0-BA52-1DF26CB9CC05}"/>
                </a:ext>
              </a:extLst>
            </p:cNvPr>
            <p:cNvGrpSpPr>
              <a:grpSpLocks/>
            </p:cNvGrpSpPr>
            <p:nvPr/>
          </p:nvGrpSpPr>
          <p:grpSpPr bwMode="auto">
            <a:xfrm>
              <a:off x="1152" y="3072"/>
              <a:ext cx="3360" cy="468"/>
              <a:chOff x="1152" y="3072"/>
              <a:chExt cx="3360" cy="468"/>
            </a:xfrm>
          </p:grpSpPr>
          <p:sp>
            <p:nvSpPr>
              <p:cNvPr id="41016" name="AutoShape 56">
                <a:extLst>
                  <a:ext uri="{FF2B5EF4-FFF2-40B4-BE49-F238E27FC236}">
                    <a16:creationId xmlns:a16="http://schemas.microsoft.com/office/drawing/2014/main" xmlns="" id="{A1244F00-4E97-4CAB-BC2B-FF6100B12181}"/>
                  </a:ext>
                </a:extLst>
              </p:cNvPr>
              <p:cNvSpPr>
                <a:spLocks noChangeArrowheads="1"/>
              </p:cNvSpPr>
              <p:nvPr/>
            </p:nvSpPr>
            <p:spPr bwMode="gray">
              <a:xfrm>
                <a:off x="1382" y="3107"/>
                <a:ext cx="3130" cy="421"/>
              </a:xfrm>
              <a:prstGeom prst="roundRect">
                <a:avLst>
                  <a:gd name="adj" fmla="val 50000"/>
                </a:avLst>
              </a:prstGeom>
              <a:noFill/>
              <a:ln w="38100" algn="ctr">
                <a:solidFill>
                  <a:schemeClr val="folHlink"/>
                </a:solidFill>
                <a:round/>
                <a:headEnd/>
                <a:tailEnd/>
              </a:ln>
              <a:effectLst/>
              <a:extLst>
                <a:ext uri="{909E8E84-426E-40DD-AFC4-6F175D3DCCD1}">
                  <a14:hiddenFill xmlns:a14="http://schemas.microsoft.com/office/drawing/2010/main">
                    <a:solidFill>
                      <a:srgbClr val="F5EEB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41018" name="Oval 58">
                <a:extLst>
                  <a:ext uri="{FF2B5EF4-FFF2-40B4-BE49-F238E27FC236}">
                    <a16:creationId xmlns:a16="http://schemas.microsoft.com/office/drawing/2014/main" xmlns="" id="{8DE4CBEE-AF77-42D9-9812-2465ECB3BA96}"/>
                  </a:ext>
                </a:extLst>
              </p:cNvPr>
              <p:cNvSpPr>
                <a:spLocks noChangeArrowheads="1"/>
              </p:cNvSpPr>
              <p:nvPr/>
            </p:nvSpPr>
            <p:spPr bwMode="gray">
              <a:xfrm rot="1758052">
                <a:off x="1168" y="3088"/>
                <a:ext cx="565" cy="452"/>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1019" name="Oval 59">
                <a:extLst>
                  <a:ext uri="{FF2B5EF4-FFF2-40B4-BE49-F238E27FC236}">
                    <a16:creationId xmlns:a16="http://schemas.microsoft.com/office/drawing/2014/main" xmlns="" id="{B211FBE1-B292-48FE-9250-B5D390523424}"/>
                  </a:ext>
                </a:extLst>
              </p:cNvPr>
              <p:cNvSpPr>
                <a:spLocks noChangeArrowheads="1"/>
              </p:cNvSpPr>
              <p:nvPr/>
            </p:nvSpPr>
            <p:spPr bwMode="gray">
              <a:xfrm rot="1758052">
                <a:off x="1152" y="3072"/>
                <a:ext cx="565" cy="452"/>
              </a:xfrm>
              <a:prstGeom prst="ellipse">
                <a:avLst/>
              </a:prstGeom>
              <a:gradFill rotWithShape="1">
                <a:gsLst>
                  <a:gs pos="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1021" name="Text Box 61">
                <a:extLst>
                  <a:ext uri="{FF2B5EF4-FFF2-40B4-BE49-F238E27FC236}">
                    <a16:creationId xmlns:a16="http://schemas.microsoft.com/office/drawing/2014/main" xmlns="" id="{3A6F3695-9359-4AB7-AC08-BAD5D1DB7CDA}"/>
                  </a:ext>
                </a:extLst>
              </p:cNvPr>
              <p:cNvSpPr txBox="1">
                <a:spLocks noChangeArrowheads="1"/>
              </p:cNvSpPr>
              <p:nvPr/>
            </p:nvSpPr>
            <p:spPr bwMode="gray">
              <a:xfrm>
                <a:off x="1721" y="3182"/>
                <a:ext cx="21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pt-BR" sz="2400" b="1" dirty="0" err="1">
                    <a:solidFill>
                      <a:srgbClr val="000000"/>
                    </a:solidFill>
                  </a:rPr>
                  <a:t>Previne</a:t>
                </a:r>
                <a:r>
                  <a:rPr lang="en-US" altLang="pt-BR" sz="2400" b="1" dirty="0">
                    <a:solidFill>
                      <a:srgbClr val="000000"/>
                    </a:solidFill>
                  </a:rPr>
                  <a:t> zonas </a:t>
                </a:r>
                <a:r>
                  <a:rPr lang="en-US" altLang="pt-BR" sz="2400" b="1" dirty="0" err="1">
                    <a:solidFill>
                      <a:srgbClr val="000000"/>
                    </a:solidFill>
                  </a:rPr>
                  <a:t>mortas</a:t>
                </a:r>
                <a:endParaRPr lang="en-US" altLang="pt-BR" sz="2400" b="1" dirty="0">
                  <a:solidFill>
                    <a:srgbClr val="000000"/>
                  </a:solidFill>
                </a:endParaRPr>
              </a:p>
            </p:txBody>
          </p:sp>
        </p:grpSp>
        <p:pic>
          <p:nvPicPr>
            <p:cNvPr id="41048" name="Picture 88" descr="Picture1">
              <a:extLst>
                <a:ext uri="{FF2B5EF4-FFF2-40B4-BE49-F238E27FC236}">
                  <a16:creationId xmlns:a16="http://schemas.microsoft.com/office/drawing/2014/main" xmlns="" id="{CC8225E8-C1F4-46B2-B72D-5921FDD3DF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 y="3117"/>
              <a:ext cx="239" cy="243"/>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xmlns="" id="{73CFE124-A58F-4F17-B3BE-C32D1AF08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432" y="1556792"/>
            <a:ext cx="737594" cy="737594"/>
          </a:xfrm>
          <a:prstGeom prst="rect">
            <a:avLst/>
          </a:prstGeom>
        </p:spPr>
      </p:pic>
      <p:pic>
        <p:nvPicPr>
          <p:cNvPr id="39" name="Picture 38">
            <a:extLst>
              <a:ext uri="{FF2B5EF4-FFF2-40B4-BE49-F238E27FC236}">
                <a16:creationId xmlns:a16="http://schemas.microsoft.com/office/drawing/2014/main" xmlns="" id="{3AAB2363-B567-4D53-ABC4-6D3175D9B5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323" y="2474872"/>
            <a:ext cx="737594" cy="737594"/>
          </a:xfrm>
          <a:prstGeom prst="rect">
            <a:avLst/>
          </a:prstGeom>
        </p:spPr>
      </p:pic>
      <p:pic>
        <p:nvPicPr>
          <p:cNvPr id="40" name="Picture 39">
            <a:extLst>
              <a:ext uri="{FF2B5EF4-FFF2-40B4-BE49-F238E27FC236}">
                <a16:creationId xmlns:a16="http://schemas.microsoft.com/office/drawing/2014/main" xmlns="" id="{B2FD3C68-B0D6-4410-9032-7A09653291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463" y="3353118"/>
            <a:ext cx="737594" cy="737594"/>
          </a:xfrm>
          <a:prstGeom prst="rect">
            <a:avLst/>
          </a:prstGeom>
        </p:spPr>
      </p:pic>
      <p:pic>
        <p:nvPicPr>
          <p:cNvPr id="41" name="Picture 40">
            <a:extLst>
              <a:ext uri="{FF2B5EF4-FFF2-40B4-BE49-F238E27FC236}">
                <a16:creationId xmlns:a16="http://schemas.microsoft.com/office/drawing/2014/main" xmlns="" id="{B542F4AB-CCFB-494D-B8E2-4C48EDB896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463" y="4265546"/>
            <a:ext cx="737594" cy="737594"/>
          </a:xfrm>
          <a:prstGeom prst="rect">
            <a:avLst/>
          </a:prstGeom>
        </p:spPr>
      </p:pic>
      <p:grpSp>
        <p:nvGrpSpPr>
          <p:cNvPr id="45" name="Group 89">
            <a:extLst>
              <a:ext uri="{FF2B5EF4-FFF2-40B4-BE49-F238E27FC236}">
                <a16:creationId xmlns:a16="http://schemas.microsoft.com/office/drawing/2014/main" xmlns="" id="{9DE95C07-150E-48D0-B1B8-CE5ED7C415FA}"/>
              </a:ext>
            </a:extLst>
          </p:cNvPr>
          <p:cNvGrpSpPr>
            <a:grpSpLocks/>
          </p:cNvGrpSpPr>
          <p:nvPr/>
        </p:nvGrpSpPr>
        <p:grpSpPr bwMode="auto">
          <a:xfrm>
            <a:off x="179511" y="5424962"/>
            <a:ext cx="8380415" cy="1120776"/>
            <a:chOff x="1152" y="1344"/>
            <a:chExt cx="5279" cy="706"/>
          </a:xfrm>
        </p:grpSpPr>
        <p:sp>
          <p:nvSpPr>
            <p:cNvPr id="46" name="Oval 34">
              <a:extLst>
                <a:ext uri="{FF2B5EF4-FFF2-40B4-BE49-F238E27FC236}">
                  <a16:creationId xmlns:a16="http://schemas.microsoft.com/office/drawing/2014/main" xmlns="" id="{A0B8F809-7D3C-45CA-AC7A-425BA97D944B}"/>
                </a:ext>
              </a:extLst>
            </p:cNvPr>
            <p:cNvSpPr>
              <a:spLocks noChangeArrowheads="1"/>
            </p:cNvSpPr>
            <p:nvPr/>
          </p:nvSpPr>
          <p:spPr bwMode="gray">
            <a:xfrm rot="1758052">
              <a:off x="1168" y="1360"/>
              <a:ext cx="565" cy="452"/>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47" name="Group 81">
              <a:extLst>
                <a:ext uri="{FF2B5EF4-FFF2-40B4-BE49-F238E27FC236}">
                  <a16:creationId xmlns:a16="http://schemas.microsoft.com/office/drawing/2014/main" xmlns="" id="{7AD5692B-8C85-4665-AF71-F1DDAED31A24}"/>
                </a:ext>
              </a:extLst>
            </p:cNvPr>
            <p:cNvGrpSpPr>
              <a:grpSpLocks/>
            </p:cNvGrpSpPr>
            <p:nvPr/>
          </p:nvGrpSpPr>
          <p:grpSpPr bwMode="auto">
            <a:xfrm>
              <a:off x="1152" y="1344"/>
              <a:ext cx="5279" cy="706"/>
              <a:chOff x="1152" y="1344"/>
              <a:chExt cx="5279" cy="706"/>
            </a:xfrm>
          </p:grpSpPr>
          <p:sp>
            <p:nvSpPr>
              <p:cNvPr id="49" name="AutoShape 32">
                <a:extLst>
                  <a:ext uri="{FF2B5EF4-FFF2-40B4-BE49-F238E27FC236}">
                    <a16:creationId xmlns:a16="http://schemas.microsoft.com/office/drawing/2014/main" xmlns="" id="{FC33E785-C500-4E0C-844A-DF9C95E5B87A}"/>
                  </a:ext>
                </a:extLst>
              </p:cNvPr>
              <p:cNvSpPr>
                <a:spLocks noChangeArrowheads="1"/>
              </p:cNvSpPr>
              <p:nvPr/>
            </p:nvSpPr>
            <p:spPr bwMode="gray">
              <a:xfrm>
                <a:off x="1382" y="1379"/>
                <a:ext cx="5049" cy="671"/>
              </a:xfrm>
              <a:prstGeom prst="roundRect">
                <a:avLst>
                  <a:gd name="adj" fmla="val 50000"/>
                </a:avLst>
              </a:prstGeom>
              <a:noFill/>
              <a:ln w="38100" algn="ctr">
                <a:solidFill>
                  <a:schemeClr val="tx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50" name="Oval 35">
                <a:extLst>
                  <a:ext uri="{FF2B5EF4-FFF2-40B4-BE49-F238E27FC236}">
                    <a16:creationId xmlns:a16="http://schemas.microsoft.com/office/drawing/2014/main" xmlns="" id="{BA4B0CDE-B41A-44CE-9F14-C5B6F63A49C4}"/>
                  </a:ext>
                </a:extLst>
              </p:cNvPr>
              <p:cNvSpPr>
                <a:spLocks noChangeArrowheads="1"/>
              </p:cNvSpPr>
              <p:nvPr/>
            </p:nvSpPr>
            <p:spPr bwMode="gray">
              <a:xfrm rot="1758052">
                <a:off x="1152" y="1344"/>
                <a:ext cx="565" cy="452"/>
              </a:xfrm>
              <a:prstGeom prst="ellipse">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51" name="Text Box 37">
                <a:extLst>
                  <a:ext uri="{FF2B5EF4-FFF2-40B4-BE49-F238E27FC236}">
                    <a16:creationId xmlns:a16="http://schemas.microsoft.com/office/drawing/2014/main" xmlns="" id="{8AA234F0-0203-4D3A-BE01-7E9A6949ED6D}"/>
                  </a:ext>
                </a:extLst>
              </p:cNvPr>
              <p:cNvSpPr txBox="1">
                <a:spLocks noChangeArrowheads="1"/>
              </p:cNvSpPr>
              <p:nvPr/>
            </p:nvSpPr>
            <p:spPr bwMode="gray">
              <a:xfrm>
                <a:off x="1721" y="1454"/>
                <a:ext cx="471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pt-BR" sz="2400" b="1" dirty="0" err="1">
                    <a:solidFill>
                      <a:srgbClr val="000000"/>
                    </a:solidFill>
                  </a:rPr>
                  <a:t>Diminui</a:t>
                </a:r>
                <a:r>
                  <a:rPr lang="en-US" altLang="pt-BR" sz="2400" b="1" dirty="0">
                    <a:solidFill>
                      <a:srgbClr val="000000"/>
                    </a:solidFill>
                  </a:rPr>
                  <a:t> </a:t>
                </a:r>
                <a:r>
                  <a:rPr lang="en-US" altLang="pt-BR" sz="2400" b="1" dirty="0" err="1">
                    <a:solidFill>
                      <a:srgbClr val="000000"/>
                    </a:solidFill>
                  </a:rPr>
                  <a:t>toxidade</a:t>
                </a:r>
                <a:r>
                  <a:rPr lang="en-US" altLang="pt-BR" sz="2400" b="1" dirty="0">
                    <a:solidFill>
                      <a:srgbClr val="000000"/>
                    </a:solidFill>
                  </a:rPr>
                  <a:t> de </a:t>
                </a:r>
                <a:r>
                  <a:rPr lang="en-US" altLang="pt-BR" sz="2400" b="1" dirty="0" err="1">
                    <a:solidFill>
                      <a:srgbClr val="000000"/>
                    </a:solidFill>
                  </a:rPr>
                  <a:t>compostos</a:t>
                </a:r>
                <a:r>
                  <a:rPr lang="en-US" altLang="pt-BR" sz="2400" b="1" dirty="0">
                    <a:solidFill>
                      <a:srgbClr val="000000"/>
                    </a:solidFill>
                  </a:rPr>
                  <a:t> </a:t>
                </a:r>
                <a:r>
                  <a:rPr lang="en-US" altLang="pt-BR" sz="2400" b="1" dirty="0" err="1">
                    <a:solidFill>
                      <a:srgbClr val="000000"/>
                    </a:solidFill>
                  </a:rPr>
                  <a:t>xenobióticos</a:t>
                </a:r>
                <a:r>
                  <a:rPr lang="en-US" altLang="pt-BR" sz="2400" b="1" dirty="0">
                    <a:solidFill>
                      <a:srgbClr val="000000"/>
                    </a:solidFill>
                  </a:rPr>
                  <a:t> </a:t>
                </a:r>
                <a:r>
                  <a:rPr lang="en-US" altLang="pt-BR" sz="2400" b="1" dirty="0" err="1">
                    <a:solidFill>
                      <a:srgbClr val="000000"/>
                    </a:solidFill>
                  </a:rPr>
                  <a:t>aos</a:t>
                </a:r>
                <a:r>
                  <a:rPr lang="en-US" altLang="pt-BR" sz="2400" b="1" dirty="0">
                    <a:solidFill>
                      <a:srgbClr val="000000"/>
                    </a:solidFill>
                  </a:rPr>
                  <a:t> </a:t>
                </a:r>
                <a:r>
                  <a:rPr lang="en-US" altLang="pt-BR" sz="2400" b="1" dirty="0" err="1">
                    <a:solidFill>
                      <a:srgbClr val="000000"/>
                    </a:solidFill>
                  </a:rPr>
                  <a:t>microrganismos</a:t>
                </a:r>
                <a:endParaRPr lang="en-US" altLang="pt-BR" sz="2400" b="1" dirty="0">
                  <a:solidFill>
                    <a:srgbClr val="000000"/>
                  </a:solidFill>
                </a:endParaRPr>
              </a:p>
            </p:txBody>
          </p:sp>
        </p:grpSp>
        <p:pic>
          <p:nvPicPr>
            <p:cNvPr id="48" name="Picture 85" descr="Picture1">
              <a:extLst>
                <a:ext uri="{FF2B5EF4-FFF2-40B4-BE49-F238E27FC236}">
                  <a16:creationId xmlns:a16="http://schemas.microsoft.com/office/drawing/2014/main" xmlns="" id="{C1E4EC78-C495-4687-B873-D1330743F7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 y="1389"/>
              <a:ext cx="239" cy="243"/>
            </a:xfrm>
            <a:prstGeom prst="rect">
              <a:avLst/>
            </a:prstGeom>
            <a:noFill/>
            <a:extLst>
              <a:ext uri="{909E8E84-426E-40DD-AFC4-6F175D3DCCD1}">
                <a14:hiddenFill xmlns:a14="http://schemas.microsoft.com/office/drawing/2010/main">
                  <a:solidFill>
                    <a:srgbClr val="FFFFFF"/>
                  </a:solidFill>
                </a14:hiddenFill>
              </a:ext>
            </a:extLst>
          </p:spPr>
        </p:pic>
      </p:grpSp>
      <p:pic>
        <p:nvPicPr>
          <p:cNvPr id="52" name="Picture 51">
            <a:extLst>
              <a:ext uri="{FF2B5EF4-FFF2-40B4-BE49-F238E27FC236}">
                <a16:creationId xmlns:a16="http://schemas.microsoft.com/office/drawing/2014/main" xmlns="" id="{E2AD01A8-446B-4AB9-901B-EB6F503685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016" y="5213825"/>
            <a:ext cx="737594" cy="737594"/>
          </a:xfrm>
          <a:prstGeom prst="rect">
            <a:avLst/>
          </a:prstGeom>
        </p:spPr>
      </p:pic>
      <p:sp>
        <p:nvSpPr>
          <p:cNvPr id="53" name="Content Placeholder 2">
            <a:extLst>
              <a:ext uri="{FF2B5EF4-FFF2-40B4-BE49-F238E27FC236}">
                <a16:creationId xmlns:a16="http://schemas.microsoft.com/office/drawing/2014/main" xmlns="" id="{E69C6832-E4C7-4540-8940-7BE35847E190}"/>
              </a:ext>
            </a:extLst>
          </p:cNvPr>
          <p:cNvSpPr>
            <a:spLocks noGrp="1"/>
          </p:cNvSpPr>
          <p:nvPr>
            <p:ph idx="1"/>
          </p:nvPr>
        </p:nvSpPr>
        <p:spPr>
          <a:xfrm>
            <a:off x="1619672" y="1032145"/>
            <a:ext cx="7924800" cy="1089755"/>
          </a:xfrm>
        </p:spPr>
        <p:txBody>
          <a:bodyPr/>
          <a:lstStyle/>
          <a:p>
            <a:r>
              <a:rPr lang="pt-BR" sz="2000" b="0" dirty="0"/>
              <a:t>Recirculação do efluente:</a:t>
            </a:r>
            <a:endParaRPr lang="pt-BR" sz="18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1199CA-3118-422C-9610-87D8E4450B8C}"/>
              </a:ext>
            </a:extLst>
          </p:cNvPr>
          <p:cNvSpPr>
            <a:spLocks noGrp="1"/>
          </p:cNvSpPr>
          <p:nvPr>
            <p:ph type="title"/>
          </p:nvPr>
        </p:nvSpPr>
        <p:spPr/>
        <p:txBody>
          <a:bodyPr/>
          <a:lstStyle/>
          <a:p>
            <a:r>
              <a:rPr lang="pt-BR" dirty="0"/>
              <a:t>Caracterização do esgoto sanitário</a:t>
            </a:r>
          </a:p>
        </p:txBody>
      </p:sp>
      <p:pic>
        <p:nvPicPr>
          <p:cNvPr id="6" name="Picture 5">
            <a:extLst>
              <a:ext uri="{FF2B5EF4-FFF2-40B4-BE49-F238E27FC236}">
                <a16:creationId xmlns:a16="http://schemas.microsoft.com/office/drawing/2014/main" xmlns="" id="{E25995D7-6E41-49B3-855D-010A2E79B932}"/>
              </a:ext>
            </a:extLst>
          </p:cNvPr>
          <p:cNvPicPr>
            <a:picLocks noChangeAspect="1"/>
          </p:cNvPicPr>
          <p:nvPr/>
        </p:nvPicPr>
        <p:blipFill>
          <a:blip r:embed="rId3"/>
          <a:stretch>
            <a:fillRect/>
          </a:stretch>
        </p:blipFill>
        <p:spPr>
          <a:xfrm>
            <a:off x="196753" y="956938"/>
            <a:ext cx="5857832" cy="5533148"/>
          </a:xfrm>
          <a:prstGeom prst="rect">
            <a:avLst/>
          </a:prstGeom>
        </p:spPr>
      </p:pic>
      <p:pic>
        <p:nvPicPr>
          <p:cNvPr id="7" name="Picture 6">
            <a:extLst>
              <a:ext uri="{FF2B5EF4-FFF2-40B4-BE49-F238E27FC236}">
                <a16:creationId xmlns:a16="http://schemas.microsoft.com/office/drawing/2014/main" xmlns="" id="{DDC6B355-A9A0-4657-A740-167C268B5A6A}"/>
              </a:ext>
            </a:extLst>
          </p:cNvPr>
          <p:cNvPicPr>
            <a:picLocks noChangeAspect="1"/>
          </p:cNvPicPr>
          <p:nvPr/>
        </p:nvPicPr>
        <p:blipFill>
          <a:blip r:embed="rId4"/>
          <a:stretch>
            <a:fillRect/>
          </a:stretch>
        </p:blipFill>
        <p:spPr>
          <a:xfrm>
            <a:off x="6138935" y="939696"/>
            <a:ext cx="2808312" cy="5550390"/>
          </a:xfrm>
          <a:prstGeom prst="rect">
            <a:avLst/>
          </a:prstGeom>
        </p:spPr>
      </p:pic>
      <p:sp>
        <p:nvSpPr>
          <p:cNvPr id="8" name="Rectangle 7">
            <a:extLst>
              <a:ext uri="{FF2B5EF4-FFF2-40B4-BE49-F238E27FC236}">
                <a16:creationId xmlns:a16="http://schemas.microsoft.com/office/drawing/2014/main" xmlns="" id="{A8D6FB16-088A-4ACD-9B44-6DA281D9F36F}"/>
              </a:ext>
            </a:extLst>
          </p:cNvPr>
          <p:cNvSpPr/>
          <p:nvPr/>
        </p:nvSpPr>
        <p:spPr>
          <a:xfrm>
            <a:off x="196753" y="1628800"/>
            <a:ext cx="5455367"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ctangle: Rounded Corners 2">
            <a:extLst>
              <a:ext uri="{FF2B5EF4-FFF2-40B4-BE49-F238E27FC236}">
                <a16:creationId xmlns:a16="http://schemas.microsoft.com/office/drawing/2014/main" xmlns="" id="{90BEECE6-7C77-4DFE-9951-0DE90A3938D0}"/>
              </a:ext>
            </a:extLst>
          </p:cNvPr>
          <p:cNvSpPr/>
          <p:nvPr/>
        </p:nvSpPr>
        <p:spPr>
          <a:xfrm>
            <a:off x="326976" y="2140565"/>
            <a:ext cx="8490047" cy="40866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pt-BR" b="1" dirty="0"/>
              <a:t>Esgoto doméstico:</a:t>
            </a:r>
            <a:r>
              <a:rPr lang="pt-BR" dirty="0"/>
              <a:t> 8,7 ± 1,4 mg L</a:t>
            </a:r>
            <a:r>
              <a:rPr lang="pt-BR" baseline="30000" dirty="0"/>
              <a:t>−1</a:t>
            </a:r>
            <a:r>
              <a:rPr lang="pt-BR" dirty="0"/>
              <a:t> </a:t>
            </a:r>
            <a:r>
              <a:rPr lang="pt-BR" sz="1600" dirty="0"/>
              <a:t>(Faria et al., 2017)</a:t>
            </a:r>
            <a:r>
              <a:rPr lang="pt-BR" dirty="0"/>
              <a:t>.</a:t>
            </a:r>
          </a:p>
          <a:p>
            <a:endParaRPr lang="pt-BR" dirty="0"/>
          </a:p>
          <a:p>
            <a:r>
              <a:rPr lang="pt-BR" dirty="0"/>
              <a:t>- Maior presença de surfactantes aniônicos em produtos domésticos </a:t>
            </a:r>
            <a:r>
              <a:rPr lang="pt-BR" sz="1600" dirty="0"/>
              <a:t>(Camacho-Muñoz et al., 2014</a:t>
            </a:r>
            <a:r>
              <a:rPr lang="pt-BR" dirty="0"/>
              <a:t>).</a:t>
            </a:r>
          </a:p>
          <a:p>
            <a:endParaRPr lang="pt-BR" dirty="0"/>
          </a:p>
          <a:p>
            <a:r>
              <a:rPr lang="pt-BR" b="1" dirty="0"/>
              <a:t>Esgoto sanitário de outros países:</a:t>
            </a:r>
          </a:p>
          <a:p>
            <a:r>
              <a:rPr lang="pt-BR" dirty="0"/>
              <a:t>- França: 1,4-1,8 mg L</a:t>
            </a:r>
            <a:r>
              <a:rPr lang="pt-BR" baseline="30000" dirty="0"/>
              <a:t>−1</a:t>
            </a:r>
            <a:r>
              <a:rPr lang="pt-BR" dirty="0"/>
              <a:t> </a:t>
            </a:r>
            <a:r>
              <a:rPr lang="pt-BR" sz="1600" dirty="0"/>
              <a:t>(Bergé et al., 2017)</a:t>
            </a:r>
            <a:r>
              <a:rPr lang="pt-BR" dirty="0"/>
              <a:t>;</a:t>
            </a:r>
          </a:p>
          <a:p>
            <a:pPr marL="285750" indent="-285750">
              <a:buFontTx/>
              <a:buChar char="-"/>
            </a:pPr>
            <a:r>
              <a:rPr lang="pt-BR" dirty="0"/>
              <a:t>Espanha: 2,5-3,1 mg L</a:t>
            </a:r>
            <a:r>
              <a:rPr lang="pt-BR" baseline="30000" dirty="0"/>
              <a:t>−1</a:t>
            </a:r>
            <a:r>
              <a:rPr lang="pt-BR" dirty="0"/>
              <a:t> </a:t>
            </a:r>
            <a:r>
              <a:rPr lang="pt-BR" sz="1600" dirty="0"/>
              <a:t>(Camacho-Muñoz et al. , 2014)</a:t>
            </a:r>
            <a:r>
              <a:rPr lang="pt-BR" dirty="0"/>
              <a:t>.</a:t>
            </a:r>
          </a:p>
          <a:p>
            <a:endParaRPr lang="pt-BR" dirty="0"/>
          </a:p>
          <a:p>
            <a:r>
              <a:rPr lang="pt-BR" dirty="0"/>
              <a:t>- Grande variabilidade da concentração de LAS em águas residuárias;</a:t>
            </a:r>
          </a:p>
          <a:p>
            <a:r>
              <a:rPr lang="pt-BR" dirty="0"/>
              <a:t>- De 12 a 1024 mg L</a:t>
            </a:r>
            <a:r>
              <a:rPr lang="pt-BR" baseline="30000" dirty="0"/>
              <a:t>-1</a:t>
            </a:r>
            <a:r>
              <a:rPr lang="pt-BR" dirty="0"/>
              <a:t> em água residuária de lavanderia </a:t>
            </a:r>
            <a:r>
              <a:rPr lang="pt-BR" sz="1600" dirty="0"/>
              <a:t>(Braga e Varesche, 2014)</a:t>
            </a:r>
            <a:r>
              <a:rPr lang="pt-BR" dirty="0"/>
              <a:t>, por exemplo.</a:t>
            </a:r>
          </a:p>
        </p:txBody>
      </p:sp>
    </p:spTree>
    <p:extLst>
      <p:ext uri="{BB962C8B-B14F-4D97-AF65-F5344CB8AC3E}">
        <p14:creationId xmlns:p14="http://schemas.microsoft.com/office/powerpoint/2010/main" val="292491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1199CA-3118-422C-9610-87D8E4450B8C}"/>
              </a:ext>
            </a:extLst>
          </p:cNvPr>
          <p:cNvSpPr>
            <a:spLocks noGrp="1"/>
          </p:cNvSpPr>
          <p:nvPr>
            <p:ph type="title"/>
          </p:nvPr>
        </p:nvSpPr>
        <p:spPr/>
        <p:txBody>
          <a:bodyPr/>
          <a:lstStyle/>
          <a:p>
            <a:r>
              <a:rPr lang="pt-BR" dirty="0"/>
              <a:t>Caracterização do esgoto sanitário</a:t>
            </a:r>
          </a:p>
        </p:txBody>
      </p:sp>
      <p:pic>
        <p:nvPicPr>
          <p:cNvPr id="6" name="Picture 5">
            <a:extLst>
              <a:ext uri="{FF2B5EF4-FFF2-40B4-BE49-F238E27FC236}">
                <a16:creationId xmlns:a16="http://schemas.microsoft.com/office/drawing/2014/main" xmlns="" id="{E25995D7-6E41-49B3-855D-010A2E79B932}"/>
              </a:ext>
            </a:extLst>
          </p:cNvPr>
          <p:cNvPicPr>
            <a:picLocks noChangeAspect="1"/>
          </p:cNvPicPr>
          <p:nvPr/>
        </p:nvPicPr>
        <p:blipFill>
          <a:blip r:embed="rId3"/>
          <a:stretch>
            <a:fillRect/>
          </a:stretch>
        </p:blipFill>
        <p:spPr>
          <a:xfrm>
            <a:off x="196753" y="956938"/>
            <a:ext cx="5857832" cy="5533148"/>
          </a:xfrm>
          <a:prstGeom prst="rect">
            <a:avLst/>
          </a:prstGeom>
        </p:spPr>
      </p:pic>
      <p:pic>
        <p:nvPicPr>
          <p:cNvPr id="7" name="Picture 6">
            <a:extLst>
              <a:ext uri="{FF2B5EF4-FFF2-40B4-BE49-F238E27FC236}">
                <a16:creationId xmlns:a16="http://schemas.microsoft.com/office/drawing/2014/main" xmlns="" id="{DDC6B355-A9A0-4657-A740-167C268B5A6A}"/>
              </a:ext>
            </a:extLst>
          </p:cNvPr>
          <p:cNvPicPr>
            <a:picLocks noChangeAspect="1"/>
          </p:cNvPicPr>
          <p:nvPr/>
        </p:nvPicPr>
        <p:blipFill>
          <a:blip r:embed="rId4"/>
          <a:stretch>
            <a:fillRect/>
          </a:stretch>
        </p:blipFill>
        <p:spPr>
          <a:xfrm>
            <a:off x="6138935" y="939696"/>
            <a:ext cx="2808312" cy="5550390"/>
          </a:xfrm>
          <a:prstGeom prst="rect">
            <a:avLst/>
          </a:prstGeom>
        </p:spPr>
      </p:pic>
      <p:sp>
        <p:nvSpPr>
          <p:cNvPr id="8" name="Rectangle 7">
            <a:extLst>
              <a:ext uri="{FF2B5EF4-FFF2-40B4-BE49-F238E27FC236}">
                <a16:creationId xmlns:a16="http://schemas.microsoft.com/office/drawing/2014/main" xmlns="" id="{A8D6FB16-088A-4ACD-9B44-6DA281D9F36F}"/>
              </a:ext>
            </a:extLst>
          </p:cNvPr>
          <p:cNvSpPr/>
          <p:nvPr/>
        </p:nvSpPr>
        <p:spPr>
          <a:xfrm>
            <a:off x="196753" y="1844824"/>
            <a:ext cx="5455367"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ctangle: Rounded Corners 8">
            <a:extLst>
              <a:ext uri="{FF2B5EF4-FFF2-40B4-BE49-F238E27FC236}">
                <a16:creationId xmlns:a16="http://schemas.microsoft.com/office/drawing/2014/main" xmlns="" id="{0B09BFBD-B281-4535-AAFF-834252EC796B}"/>
              </a:ext>
            </a:extLst>
          </p:cNvPr>
          <p:cNvSpPr/>
          <p:nvPr/>
        </p:nvSpPr>
        <p:spPr>
          <a:xfrm>
            <a:off x="326976" y="2331014"/>
            <a:ext cx="8490047" cy="56356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pt-BR" b="1" dirty="0"/>
              <a:t>Esgoto doméstico:</a:t>
            </a:r>
            <a:r>
              <a:rPr lang="pt-BR" dirty="0"/>
              <a:t> 722 ± 184 mg L</a:t>
            </a:r>
            <a:r>
              <a:rPr lang="pt-BR" baseline="30000" dirty="0"/>
              <a:t>−1</a:t>
            </a:r>
            <a:r>
              <a:rPr lang="pt-BR" dirty="0"/>
              <a:t> </a:t>
            </a:r>
            <a:r>
              <a:rPr lang="pt-BR" sz="1600" dirty="0"/>
              <a:t>(Faria et al., 2017)</a:t>
            </a:r>
            <a:r>
              <a:rPr lang="pt-BR" dirty="0"/>
              <a:t>.</a:t>
            </a:r>
          </a:p>
        </p:txBody>
      </p:sp>
    </p:spTree>
    <p:extLst>
      <p:ext uri="{BB962C8B-B14F-4D97-AF65-F5344CB8AC3E}">
        <p14:creationId xmlns:p14="http://schemas.microsoft.com/office/powerpoint/2010/main" val="126327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1199CA-3118-422C-9610-87D8E4450B8C}"/>
              </a:ext>
            </a:extLst>
          </p:cNvPr>
          <p:cNvSpPr>
            <a:spLocks noGrp="1"/>
          </p:cNvSpPr>
          <p:nvPr>
            <p:ph type="title"/>
          </p:nvPr>
        </p:nvSpPr>
        <p:spPr/>
        <p:txBody>
          <a:bodyPr/>
          <a:lstStyle/>
          <a:p>
            <a:r>
              <a:rPr lang="pt-BR" dirty="0"/>
              <a:t>Caracterização do esgoto sanitário</a:t>
            </a:r>
          </a:p>
        </p:txBody>
      </p:sp>
      <p:pic>
        <p:nvPicPr>
          <p:cNvPr id="6" name="Picture 5">
            <a:extLst>
              <a:ext uri="{FF2B5EF4-FFF2-40B4-BE49-F238E27FC236}">
                <a16:creationId xmlns:a16="http://schemas.microsoft.com/office/drawing/2014/main" xmlns="" id="{E25995D7-6E41-49B3-855D-010A2E79B932}"/>
              </a:ext>
            </a:extLst>
          </p:cNvPr>
          <p:cNvPicPr>
            <a:picLocks noChangeAspect="1"/>
          </p:cNvPicPr>
          <p:nvPr/>
        </p:nvPicPr>
        <p:blipFill>
          <a:blip r:embed="rId3"/>
          <a:stretch>
            <a:fillRect/>
          </a:stretch>
        </p:blipFill>
        <p:spPr>
          <a:xfrm>
            <a:off x="196753" y="956938"/>
            <a:ext cx="5857832" cy="5533148"/>
          </a:xfrm>
          <a:prstGeom prst="rect">
            <a:avLst/>
          </a:prstGeom>
        </p:spPr>
      </p:pic>
      <p:pic>
        <p:nvPicPr>
          <p:cNvPr id="7" name="Picture 6">
            <a:extLst>
              <a:ext uri="{FF2B5EF4-FFF2-40B4-BE49-F238E27FC236}">
                <a16:creationId xmlns:a16="http://schemas.microsoft.com/office/drawing/2014/main" xmlns="" id="{DDC6B355-A9A0-4657-A740-167C268B5A6A}"/>
              </a:ext>
            </a:extLst>
          </p:cNvPr>
          <p:cNvPicPr>
            <a:picLocks noChangeAspect="1"/>
          </p:cNvPicPr>
          <p:nvPr/>
        </p:nvPicPr>
        <p:blipFill>
          <a:blip r:embed="rId4"/>
          <a:stretch>
            <a:fillRect/>
          </a:stretch>
        </p:blipFill>
        <p:spPr>
          <a:xfrm>
            <a:off x="6138935" y="939696"/>
            <a:ext cx="2808312" cy="5550390"/>
          </a:xfrm>
          <a:prstGeom prst="rect">
            <a:avLst/>
          </a:prstGeom>
        </p:spPr>
      </p:pic>
      <p:sp>
        <p:nvSpPr>
          <p:cNvPr id="8" name="Rectangle 7">
            <a:extLst>
              <a:ext uri="{FF2B5EF4-FFF2-40B4-BE49-F238E27FC236}">
                <a16:creationId xmlns:a16="http://schemas.microsoft.com/office/drawing/2014/main" xmlns="" id="{A8D6FB16-088A-4ACD-9B44-6DA281D9F36F}"/>
              </a:ext>
            </a:extLst>
          </p:cNvPr>
          <p:cNvSpPr/>
          <p:nvPr/>
        </p:nvSpPr>
        <p:spPr>
          <a:xfrm>
            <a:off x="268761" y="3068960"/>
            <a:ext cx="5455367"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ctangle: Rounded Corners 8">
            <a:extLst>
              <a:ext uri="{FF2B5EF4-FFF2-40B4-BE49-F238E27FC236}">
                <a16:creationId xmlns:a16="http://schemas.microsoft.com/office/drawing/2014/main" xmlns="" id="{627C505B-8E82-4190-9A01-0C1C91D99278}"/>
              </a:ext>
            </a:extLst>
          </p:cNvPr>
          <p:cNvSpPr/>
          <p:nvPr/>
        </p:nvSpPr>
        <p:spPr>
          <a:xfrm>
            <a:off x="444016" y="1642494"/>
            <a:ext cx="8318984" cy="427580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pt-BR" dirty="0"/>
              <a:t>Concentrações próximas as relatadas na literatura para esgoto sanitário e doméstico;</a:t>
            </a:r>
          </a:p>
          <a:p>
            <a:endParaRPr lang="pt-BR" dirty="0"/>
          </a:p>
          <a:p>
            <a:r>
              <a:rPr lang="pt-BR" b="1" dirty="0"/>
              <a:t>N:</a:t>
            </a:r>
            <a:r>
              <a:rPr lang="pt-BR" dirty="0"/>
              <a:t> nutriente inorgânico requerido para o crescimento microbiano (faz parte da composição celular – cerca de 11%);</a:t>
            </a:r>
          </a:p>
          <a:p>
            <a:endParaRPr lang="pt-BR" dirty="0"/>
          </a:p>
          <a:p>
            <a:r>
              <a:rPr lang="pt-BR" b="1" dirty="0"/>
              <a:t>S:</a:t>
            </a:r>
            <a:r>
              <a:rPr lang="pt-BR" dirty="0"/>
              <a:t> necessário para síntese de proteínas (faz parte das ligações de aminoácidos que formam as proteínas);</a:t>
            </a:r>
          </a:p>
          <a:p>
            <a:endParaRPr lang="pt-BR" dirty="0"/>
          </a:p>
          <a:p>
            <a:r>
              <a:rPr lang="pt-BR" b="1" dirty="0"/>
              <a:t>Sulfato:</a:t>
            </a:r>
            <a:r>
              <a:rPr lang="pt-BR" dirty="0"/>
              <a:t> pode limitar a metanogênses devido a competição dos substratos H</a:t>
            </a:r>
            <a:r>
              <a:rPr lang="pt-BR" baseline="-25000" dirty="0"/>
              <a:t>2</a:t>
            </a:r>
            <a:r>
              <a:rPr lang="pt-BR" dirty="0"/>
              <a:t> e acetato pelas BRS;</a:t>
            </a:r>
          </a:p>
          <a:p>
            <a:endParaRPr lang="pt-BR" dirty="0"/>
          </a:p>
          <a:p>
            <a:r>
              <a:rPr lang="pt-BR" b="1" dirty="0"/>
              <a:t>Fósforo:</a:t>
            </a:r>
            <a:r>
              <a:rPr lang="pt-BR" dirty="0"/>
              <a:t> responsável pela produção de energia para as células (ATP).</a:t>
            </a:r>
          </a:p>
          <a:p>
            <a:endParaRPr lang="pt-BR" dirty="0"/>
          </a:p>
        </p:txBody>
      </p:sp>
    </p:spTree>
    <p:extLst>
      <p:ext uri="{BB962C8B-B14F-4D97-AF65-F5344CB8AC3E}">
        <p14:creationId xmlns:p14="http://schemas.microsoft.com/office/powerpoint/2010/main" val="302833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1199CA-3118-422C-9610-87D8E4450B8C}"/>
              </a:ext>
            </a:extLst>
          </p:cNvPr>
          <p:cNvSpPr>
            <a:spLocks noGrp="1"/>
          </p:cNvSpPr>
          <p:nvPr>
            <p:ph type="title"/>
          </p:nvPr>
        </p:nvSpPr>
        <p:spPr/>
        <p:txBody>
          <a:bodyPr/>
          <a:lstStyle/>
          <a:p>
            <a:r>
              <a:rPr lang="pt-BR" dirty="0"/>
              <a:t>Caracterização do esgoto sanitário</a:t>
            </a:r>
          </a:p>
        </p:txBody>
      </p:sp>
      <p:pic>
        <p:nvPicPr>
          <p:cNvPr id="6" name="Picture 5">
            <a:extLst>
              <a:ext uri="{FF2B5EF4-FFF2-40B4-BE49-F238E27FC236}">
                <a16:creationId xmlns:a16="http://schemas.microsoft.com/office/drawing/2014/main" xmlns="" id="{E25995D7-6E41-49B3-855D-010A2E79B932}"/>
              </a:ext>
            </a:extLst>
          </p:cNvPr>
          <p:cNvPicPr>
            <a:picLocks noChangeAspect="1"/>
          </p:cNvPicPr>
          <p:nvPr/>
        </p:nvPicPr>
        <p:blipFill>
          <a:blip r:embed="rId3"/>
          <a:stretch>
            <a:fillRect/>
          </a:stretch>
        </p:blipFill>
        <p:spPr>
          <a:xfrm>
            <a:off x="196753" y="956938"/>
            <a:ext cx="5857832" cy="5533148"/>
          </a:xfrm>
          <a:prstGeom prst="rect">
            <a:avLst/>
          </a:prstGeom>
        </p:spPr>
      </p:pic>
      <p:pic>
        <p:nvPicPr>
          <p:cNvPr id="7" name="Picture 6">
            <a:extLst>
              <a:ext uri="{FF2B5EF4-FFF2-40B4-BE49-F238E27FC236}">
                <a16:creationId xmlns:a16="http://schemas.microsoft.com/office/drawing/2014/main" xmlns="" id="{DDC6B355-A9A0-4657-A740-167C268B5A6A}"/>
              </a:ext>
            </a:extLst>
          </p:cNvPr>
          <p:cNvPicPr>
            <a:picLocks noChangeAspect="1"/>
          </p:cNvPicPr>
          <p:nvPr/>
        </p:nvPicPr>
        <p:blipFill>
          <a:blip r:embed="rId4"/>
          <a:stretch>
            <a:fillRect/>
          </a:stretch>
        </p:blipFill>
        <p:spPr>
          <a:xfrm>
            <a:off x="6138935" y="939696"/>
            <a:ext cx="2808312" cy="5550390"/>
          </a:xfrm>
          <a:prstGeom prst="rect">
            <a:avLst/>
          </a:prstGeom>
        </p:spPr>
      </p:pic>
      <p:sp>
        <p:nvSpPr>
          <p:cNvPr id="8" name="Rectangle 7">
            <a:extLst>
              <a:ext uri="{FF2B5EF4-FFF2-40B4-BE49-F238E27FC236}">
                <a16:creationId xmlns:a16="http://schemas.microsoft.com/office/drawing/2014/main" xmlns="" id="{A8D6FB16-088A-4ACD-9B44-6DA281D9F36F}"/>
              </a:ext>
            </a:extLst>
          </p:cNvPr>
          <p:cNvSpPr/>
          <p:nvPr/>
        </p:nvSpPr>
        <p:spPr>
          <a:xfrm>
            <a:off x="196753" y="4869160"/>
            <a:ext cx="5455367" cy="16209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ctangle: Rounded Corners 8">
            <a:extLst>
              <a:ext uri="{FF2B5EF4-FFF2-40B4-BE49-F238E27FC236}">
                <a16:creationId xmlns:a16="http://schemas.microsoft.com/office/drawing/2014/main" xmlns="" id="{46625400-4C5D-4A45-8A7D-05F10B82F1A8}"/>
              </a:ext>
            </a:extLst>
          </p:cNvPr>
          <p:cNvSpPr/>
          <p:nvPr/>
        </p:nvSpPr>
        <p:spPr>
          <a:xfrm>
            <a:off x="457200" y="1442041"/>
            <a:ext cx="8305800" cy="33066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pt-BR" b="1" dirty="0"/>
              <a:t>Cofatores: </a:t>
            </a:r>
            <a:r>
              <a:rPr lang="pt-BR" dirty="0"/>
              <a:t>substâncias inorgânicas necessárias para o funcionamento das enzimas;</a:t>
            </a:r>
          </a:p>
          <a:p>
            <a:endParaRPr lang="pt-BR" dirty="0"/>
          </a:p>
          <a:p>
            <a:r>
              <a:rPr lang="pt-BR" b="1" dirty="0"/>
              <a:t>Ferro, cobalto, níquel e molibdênio </a:t>
            </a:r>
            <a:r>
              <a:rPr lang="pt-BR" dirty="0"/>
              <a:t>são os principais micronutrientes requeridos pelas arquéias metanogênicas acetoclásticas </a:t>
            </a:r>
            <a:r>
              <a:rPr lang="pt-BR" sz="1600" dirty="0"/>
              <a:t>(Chenicharo, 1997)</a:t>
            </a:r>
            <a:r>
              <a:rPr lang="pt-BR" dirty="0"/>
              <a:t>, atuando como cofatores para produção de enzimas responsáveis pelo processo da metanogênses.</a:t>
            </a:r>
          </a:p>
        </p:txBody>
      </p:sp>
    </p:spTree>
    <p:extLst>
      <p:ext uri="{BB962C8B-B14F-4D97-AF65-F5344CB8AC3E}">
        <p14:creationId xmlns:p14="http://schemas.microsoft.com/office/powerpoint/2010/main" val="401236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1199CA-3118-422C-9610-87D8E4450B8C}"/>
              </a:ext>
            </a:extLst>
          </p:cNvPr>
          <p:cNvSpPr>
            <a:spLocks noGrp="1"/>
          </p:cNvSpPr>
          <p:nvPr>
            <p:ph type="title"/>
          </p:nvPr>
        </p:nvSpPr>
        <p:spPr/>
        <p:txBody>
          <a:bodyPr/>
          <a:lstStyle/>
          <a:p>
            <a:r>
              <a:rPr lang="pt-BR" dirty="0"/>
              <a:t>Caracterização do esgoto sanitário</a:t>
            </a:r>
          </a:p>
        </p:txBody>
      </p:sp>
      <p:pic>
        <p:nvPicPr>
          <p:cNvPr id="6" name="Picture 5">
            <a:extLst>
              <a:ext uri="{FF2B5EF4-FFF2-40B4-BE49-F238E27FC236}">
                <a16:creationId xmlns:a16="http://schemas.microsoft.com/office/drawing/2014/main" xmlns="" id="{E25995D7-6E41-49B3-855D-010A2E79B932}"/>
              </a:ext>
            </a:extLst>
          </p:cNvPr>
          <p:cNvPicPr>
            <a:picLocks noChangeAspect="1"/>
          </p:cNvPicPr>
          <p:nvPr/>
        </p:nvPicPr>
        <p:blipFill>
          <a:blip r:embed="rId3"/>
          <a:stretch>
            <a:fillRect/>
          </a:stretch>
        </p:blipFill>
        <p:spPr>
          <a:xfrm>
            <a:off x="196753" y="956938"/>
            <a:ext cx="5857832" cy="5533148"/>
          </a:xfrm>
          <a:prstGeom prst="rect">
            <a:avLst/>
          </a:prstGeom>
        </p:spPr>
      </p:pic>
      <p:pic>
        <p:nvPicPr>
          <p:cNvPr id="7" name="Picture 6">
            <a:extLst>
              <a:ext uri="{FF2B5EF4-FFF2-40B4-BE49-F238E27FC236}">
                <a16:creationId xmlns:a16="http://schemas.microsoft.com/office/drawing/2014/main" xmlns="" id="{DDC6B355-A9A0-4657-A740-167C268B5A6A}"/>
              </a:ext>
            </a:extLst>
          </p:cNvPr>
          <p:cNvPicPr>
            <a:picLocks noChangeAspect="1"/>
          </p:cNvPicPr>
          <p:nvPr/>
        </p:nvPicPr>
        <p:blipFill>
          <a:blip r:embed="rId4"/>
          <a:stretch>
            <a:fillRect/>
          </a:stretch>
        </p:blipFill>
        <p:spPr>
          <a:xfrm>
            <a:off x="6138935" y="939696"/>
            <a:ext cx="2808312" cy="5550390"/>
          </a:xfrm>
          <a:prstGeom prst="rect">
            <a:avLst/>
          </a:prstGeom>
        </p:spPr>
      </p:pic>
      <p:sp>
        <p:nvSpPr>
          <p:cNvPr id="8" name="Rectangle 7">
            <a:extLst>
              <a:ext uri="{FF2B5EF4-FFF2-40B4-BE49-F238E27FC236}">
                <a16:creationId xmlns:a16="http://schemas.microsoft.com/office/drawing/2014/main" xmlns="" id="{A8D6FB16-088A-4ACD-9B44-6DA281D9F36F}"/>
              </a:ext>
            </a:extLst>
          </p:cNvPr>
          <p:cNvSpPr/>
          <p:nvPr/>
        </p:nvSpPr>
        <p:spPr>
          <a:xfrm>
            <a:off x="6219564" y="1844824"/>
            <a:ext cx="2727684" cy="2736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ctangle: Rounded Corners 8">
            <a:extLst>
              <a:ext uri="{FF2B5EF4-FFF2-40B4-BE49-F238E27FC236}">
                <a16:creationId xmlns:a16="http://schemas.microsoft.com/office/drawing/2014/main" xmlns="" id="{B8438CE3-3C65-41D9-90C0-148E63FDC73E}"/>
              </a:ext>
            </a:extLst>
          </p:cNvPr>
          <p:cNvSpPr/>
          <p:nvPr/>
        </p:nvSpPr>
        <p:spPr>
          <a:xfrm>
            <a:off x="787657" y="2824248"/>
            <a:ext cx="5266928" cy="7774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pt-BR" dirty="0"/>
              <a:t>Baixa diversidade de ácidos orgânicos voláteis</a:t>
            </a:r>
          </a:p>
        </p:txBody>
      </p:sp>
    </p:spTree>
    <p:extLst>
      <p:ext uri="{BB962C8B-B14F-4D97-AF65-F5344CB8AC3E}">
        <p14:creationId xmlns:p14="http://schemas.microsoft.com/office/powerpoint/2010/main" val="224196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9DA82F4-0D7D-4EE7-B8A4-44E01DADB011}"/>
              </a:ext>
            </a:extLst>
          </p:cNvPr>
          <p:cNvSpPr>
            <a:spLocks noGrp="1"/>
          </p:cNvSpPr>
          <p:nvPr>
            <p:ph idx="1"/>
          </p:nvPr>
        </p:nvSpPr>
        <p:spPr/>
        <p:txBody>
          <a:bodyPr/>
          <a:lstStyle/>
          <a:p>
            <a:r>
              <a:rPr lang="pt-BR" dirty="0"/>
              <a:t>Outros compostos xenobióticos:</a:t>
            </a:r>
          </a:p>
          <a:p>
            <a:pPr lvl="1"/>
            <a:r>
              <a:rPr lang="pt-BR" dirty="0"/>
              <a:t>Limoneno;</a:t>
            </a:r>
          </a:p>
          <a:p>
            <a:pPr lvl="1"/>
            <a:r>
              <a:rPr lang="pt-BR" dirty="0"/>
              <a:t>Terpineno;</a:t>
            </a:r>
          </a:p>
          <a:p>
            <a:pPr lvl="1"/>
            <a:r>
              <a:rPr lang="pt-BR" dirty="0"/>
              <a:t>Phenol;</a:t>
            </a:r>
          </a:p>
          <a:p>
            <a:pPr lvl="1"/>
            <a:r>
              <a:rPr lang="pt-BR" dirty="0"/>
              <a:t>Indolisina;</a:t>
            </a:r>
          </a:p>
          <a:p>
            <a:pPr lvl="1"/>
            <a:r>
              <a:rPr lang="pt-BR" dirty="0"/>
              <a:t>Cafeína;</a:t>
            </a:r>
          </a:p>
          <a:p>
            <a:pPr lvl="1"/>
            <a:r>
              <a:rPr lang="pt-BR" dirty="0"/>
              <a:t>Isobutil Octadecil Ftalato;</a:t>
            </a:r>
          </a:p>
          <a:p>
            <a:pPr lvl="1"/>
            <a:r>
              <a:rPr lang="pt-BR" dirty="0"/>
              <a:t>Álcool feniletílico;</a:t>
            </a:r>
          </a:p>
          <a:p>
            <a:pPr lvl="1"/>
            <a:r>
              <a:rPr lang="pt-BR" dirty="0"/>
              <a:t>Ácido hexadecanóico;</a:t>
            </a:r>
          </a:p>
          <a:p>
            <a:pPr lvl="1"/>
            <a:r>
              <a:rPr lang="pt-BR" dirty="0"/>
              <a:t>Butil benzenosulfonamida.</a:t>
            </a:r>
          </a:p>
        </p:txBody>
      </p:sp>
      <p:sp>
        <p:nvSpPr>
          <p:cNvPr id="6" name="Title 1">
            <a:extLst>
              <a:ext uri="{FF2B5EF4-FFF2-40B4-BE49-F238E27FC236}">
                <a16:creationId xmlns:a16="http://schemas.microsoft.com/office/drawing/2014/main" xmlns="" id="{6D42D640-F0FD-4BDD-9788-D3CB0CE22813}"/>
              </a:ext>
            </a:extLst>
          </p:cNvPr>
          <p:cNvSpPr>
            <a:spLocks noGrp="1"/>
          </p:cNvSpPr>
          <p:nvPr>
            <p:ph type="title"/>
          </p:nvPr>
        </p:nvSpPr>
        <p:spPr>
          <a:xfrm>
            <a:off x="457200" y="152400"/>
            <a:ext cx="8305800" cy="563563"/>
          </a:xfrm>
        </p:spPr>
        <p:txBody>
          <a:bodyPr/>
          <a:lstStyle/>
          <a:p>
            <a:r>
              <a:rPr lang="pt-BR" dirty="0"/>
              <a:t>Caracterização do esgoto sanitário</a:t>
            </a:r>
          </a:p>
        </p:txBody>
      </p:sp>
      <p:sp>
        <p:nvSpPr>
          <p:cNvPr id="7" name="Right Brace 6">
            <a:extLst>
              <a:ext uri="{FF2B5EF4-FFF2-40B4-BE49-F238E27FC236}">
                <a16:creationId xmlns:a16="http://schemas.microsoft.com/office/drawing/2014/main" xmlns="" id="{91AE1CDE-8CD1-487B-8460-67318CF22B83}"/>
              </a:ext>
            </a:extLst>
          </p:cNvPr>
          <p:cNvSpPr/>
          <p:nvPr/>
        </p:nvSpPr>
        <p:spPr>
          <a:xfrm>
            <a:off x="3131840" y="2060848"/>
            <a:ext cx="360040" cy="792088"/>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pt-BR" b="1">
              <a:ln w="22225">
                <a:solidFill>
                  <a:srgbClr val="0070C0"/>
                </a:solidFill>
                <a:prstDash val="solid"/>
              </a:ln>
              <a:solidFill>
                <a:schemeClr val="accent2">
                  <a:lumMod val="40000"/>
                  <a:lumOff val="60000"/>
                </a:schemeClr>
              </a:solidFill>
            </a:endParaRPr>
          </a:p>
        </p:txBody>
      </p:sp>
      <p:sp>
        <p:nvSpPr>
          <p:cNvPr id="8" name="Content Placeholder 2">
            <a:extLst>
              <a:ext uri="{FF2B5EF4-FFF2-40B4-BE49-F238E27FC236}">
                <a16:creationId xmlns:a16="http://schemas.microsoft.com/office/drawing/2014/main" xmlns="" id="{5E002CDB-67D6-4DA3-A614-C6CC55BB14C6}"/>
              </a:ext>
            </a:extLst>
          </p:cNvPr>
          <p:cNvSpPr txBox="1">
            <a:spLocks/>
          </p:cNvSpPr>
          <p:nvPr/>
        </p:nvSpPr>
        <p:spPr bwMode="auto">
          <a:xfrm>
            <a:off x="3131840" y="2068961"/>
            <a:ext cx="7924800" cy="99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rgbClr val="541E1E"/>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2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pt-BR" sz="2000" dirty="0">
                <a:ln>
                  <a:solidFill>
                    <a:srgbClr val="0070C0"/>
                  </a:solidFill>
                </a:ln>
                <a:solidFill>
                  <a:schemeClr val="accent2">
                    <a:lumMod val="50000"/>
                  </a:schemeClr>
                </a:solidFill>
              </a:rPr>
              <a:t>Classe dos terpenos</a:t>
            </a:r>
          </a:p>
          <a:p>
            <a:pPr marL="457200" lvl="1" indent="0">
              <a:buNone/>
            </a:pPr>
            <a:r>
              <a:rPr lang="pt-BR" sz="2000" dirty="0">
                <a:ln>
                  <a:solidFill>
                    <a:srgbClr val="0070C0"/>
                  </a:solidFill>
                </a:ln>
                <a:solidFill>
                  <a:schemeClr val="accent2">
                    <a:lumMod val="50000"/>
                  </a:schemeClr>
                </a:solidFill>
              </a:rPr>
              <a:t>Responsáveis pela fragância em detergentes</a:t>
            </a:r>
          </a:p>
        </p:txBody>
      </p:sp>
    </p:spTree>
    <p:extLst>
      <p:ext uri="{BB962C8B-B14F-4D97-AF65-F5344CB8AC3E}">
        <p14:creationId xmlns:p14="http://schemas.microsoft.com/office/powerpoint/2010/main" val="195831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9DA82F4-0D7D-4EE7-B8A4-44E01DADB011}"/>
              </a:ext>
            </a:extLst>
          </p:cNvPr>
          <p:cNvSpPr>
            <a:spLocks noGrp="1"/>
          </p:cNvSpPr>
          <p:nvPr>
            <p:ph idx="1"/>
          </p:nvPr>
        </p:nvSpPr>
        <p:spPr/>
        <p:txBody>
          <a:bodyPr/>
          <a:lstStyle/>
          <a:p>
            <a:r>
              <a:rPr lang="pt-BR" dirty="0"/>
              <a:t>Outros compostos xenobióticos:</a:t>
            </a:r>
          </a:p>
          <a:p>
            <a:pPr lvl="1"/>
            <a:r>
              <a:rPr lang="pt-BR" dirty="0"/>
              <a:t>Limoneno;</a:t>
            </a:r>
          </a:p>
          <a:p>
            <a:pPr lvl="1"/>
            <a:r>
              <a:rPr lang="pt-BR" dirty="0"/>
              <a:t>Terpineno;</a:t>
            </a:r>
          </a:p>
          <a:p>
            <a:pPr lvl="1"/>
            <a:r>
              <a:rPr lang="pt-BR" dirty="0"/>
              <a:t>Phenol;</a:t>
            </a:r>
          </a:p>
          <a:p>
            <a:pPr lvl="1"/>
            <a:r>
              <a:rPr lang="pt-BR" dirty="0"/>
              <a:t>Indolisina;</a:t>
            </a:r>
          </a:p>
          <a:p>
            <a:pPr lvl="1"/>
            <a:r>
              <a:rPr lang="pt-BR" dirty="0"/>
              <a:t>Cafeína;</a:t>
            </a:r>
          </a:p>
          <a:p>
            <a:pPr lvl="1"/>
            <a:r>
              <a:rPr lang="pt-BR" dirty="0"/>
              <a:t>Isobutil Octadecil Ftalato;</a:t>
            </a:r>
          </a:p>
          <a:p>
            <a:pPr lvl="1"/>
            <a:r>
              <a:rPr lang="pt-BR" dirty="0"/>
              <a:t>Álcool feniletílico;</a:t>
            </a:r>
          </a:p>
          <a:p>
            <a:pPr lvl="1"/>
            <a:r>
              <a:rPr lang="pt-BR" dirty="0"/>
              <a:t>Ácido hexadecanóico;</a:t>
            </a:r>
          </a:p>
          <a:p>
            <a:pPr lvl="1"/>
            <a:r>
              <a:rPr lang="pt-BR" dirty="0"/>
              <a:t>Butil benzenosulfonamida.</a:t>
            </a:r>
          </a:p>
        </p:txBody>
      </p:sp>
      <p:sp>
        <p:nvSpPr>
          <p:cNvPr id="6" name="Title 1">
            <a:extLst>
              <a:ext uri="{FF2B5EF4-FFF2-40B4-BE49-F238E27FC236}">
                <a16:creationId xmlns:a16="http://schemas.microsoft.com/office/drawing/2014/main" xmlns="" id="{6D42D640-F0FD-4BDD-9788-D3CB0CE22813}"/>
              </a:ext>
            </a:extLst>
          </p:cNvPr>
          <p:cNvSpPr>
            <a:spLocks noGrp="1"/>
          </p:cNvSpPr>
          <p:nvPr>
            <p:ph type="title"/>
          </p:nvPr>
        </p:nvSpPr>
        <p:spPr>
          <a:xfrm>
            <a:off x="457200" y="152400"/>
            <a:ext cx="8305800" cy="563563"/>
          </a:xfrm>
        </p:spPr>
        <p:txBody>
          <a:bodyPr/>
          <a:lstStyle/>
          <a:p>
            <a:r>
              <a:rPr lang="pt-BR" dirty="0"/>
              <a:t>Caracterização do esgoto sanitário</a:t>
            </a:r>
          </a:p>
        </p:txBody>
      </p:sp>
      <p:sp>
        <p:nvSpPr>
          <p:cNvPr id="7" name="Right Brace 6">
            <a:extLst>
              <a:ext uri="{FF2B5EF4-FFF2-40B4-BE49-F238E27FC236}">
                <a16:creationId xmlns:a16="http://schemas.microsoft.com/office/drawing/2014/main" xmlns="" id="{91AE1CDE-8CD1-487B-8460-67318CF22B83}"/>
              </a:ext>
            </a:extLst>
          </p:cNvPr>
          <p:cNvSpPr/>
          <p:nvPr/>
        </p:nvSpPr>
        <p:spPr>
          <a:xfrm>
            <a:off x="3131840" y="2060848"/>
            <a:ext cx="360040" cy="1584176"/>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pt-BR" dirty="0"/>
          </a:p>
        </p:txBody>
      </p:sp>
      <p:sp>
        <p:nvSpPr>
          <p:cNvPr id="8" name="Content Placeholder 2">
            <a:extLst>
              <a:ext uri="{FF2B5EF4-FFF2-40B4-BE49-F238E27FC236}">
                <a16:creationId xmlns:a16="http://schemas.microsoft.com/office/drawing/2014/main" xmlns="" id="{5E002CDB-67D6-4DA3-A614-C6CC55BB14C6}"/>
              </a:ext>
            </a:extLst>
          </p:cNvPr>
          <p:cNvSpPr txBox="1">
            <a:spLocks/>
          </p:cNvSpPr>
          <p:nvPr/>
        </p:nvSpPr>
        <p:spPr bwMode="auto">
          <a:xfrm>
            <a:off x="3311860" y="2501009"/>
            <a:ext cx="5478760" cy="927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rgbClr val="541E1E"/>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2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pt-BR" sz="2000" dirty="0">
                <a:ln>
                  <a:solidFill>
                    <a:srgbClr val="0070C0"/>
                  </a:solidFill>
                </a:ln>
                <a:solidFill>
                  <a:schemeClr val="accent2">
                    <a:lumMod val="50000"/>
                  </a:schemeClr>
                </a:solidFill>
              </a:rPr>
              <a:t>Recalcitrantes e prejudiciais a sistemas de tratamentos biológicos</a:t>
            </a:r>
            <a:endParaRPr lang="pt-BR" dirty="0">
              <a:ln>
                <a:solidFill>
                  <a:srgbClr val="0070C0"/>
                </a:solidFill>
              </a:ln>
              <a:solidFill>
                <a:schemeClr val="accent2">
                  <a:lumMod val="50000"/>
                </a:schemeClr>
              </a:solidFill>
            </a:endParaRPr>
          </a:p>
        </p:txBody>
      </p:sp>
    </p:spTree>
    <p:extLst>
      <p:ext uri="{BB962C8B-B14F-4D97-AF65-F5344CB8AC3E}">
        <p14:creationId xmlns:p14="http://schemas.microsoft.com/office/powerpoint/2010/main" val="137126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xmlns="" id="{EE92C8ED-E7A2-42A8-99C2-0D7A60B5B74A}"/>
              </a:ext>
            </a:extLst>
          </p:cNvPr>
          <p:cNvSpPr>
            <a:spLocks noGrp="1" noChangeArrowheads="1"/>
          </p:cNvSpPr>
          <p:nvPr>
            <p:ph type="title"/>
          </p:nvPr>
        </p:nvSpPr>
        <p:spPr/>
        <p:txBody>
          <a:bodyPr/>
          <a:lstStyle/>
          <a:p>
            <a:r>
              <a:rPr lang="en-US" altLang="pt-BR" dirty="0" err="1"/>
              <a:t>Xenobióticos</a:t>
            </a:r>
            <a:endParaRPr lang="en-US" altLang="pt-BR" dirty="0"/>
          </a:p>
        </p:txBody>
      </p:sp>
      <p:grpSp>
        <p:nvGrpSpPr>
          <p:cNvPr id="74755" name="Group 3">
            <a:extLst>
              <a:ext uri="{FF2B5EF4-FFF2-40B4-BE49-F238E27FC236}">
                <a16:creationId xmlns:a16="http://schemas.microsoft.com/office/drawing/2014/main" xmlns="" id="{766A9688-956F-4621-AA59-DF258ED3E5D8}"/>
              </a:ext>
            </a:extLst>
          </p:cNvPr>
          <p:cNvGrpSpPr>
            <a:grpSpLocks/>
          </p:cNvGrpSpPr>
          <p:nvPr/>
        </p:nvGrpSpPr>
        <p:grpSpPr bwMode="auto">
          <a:xfrm>
            <a:off x="725446" y="1811618"/>
            <a:ext cx="7601444" cy="3255103"/>
            <a:chOff x="441" y="1149"/>
            <a:chExt cx="4916" cy="2139"/>
          </a:xfrm>
        </p:grpSpPr>
        <p:grpSp>
          <p:nvGrpSpPr>
            <p:cNvPr id="74756" name="Group 4">
              <a:extLst>
                <a:ext uri="{FF2B5EF4-FFF2-40B4-BE49-F238E27FC236}">
                  <a16:creationId xmlns:a16="http://schemas.microsoft.com/office/drawing/2014/main" xmlns="" id="{BCE7B4FC-15F1-4436-B38D-E8F7700DA7C2}"/>
                </a:ext>
              </a:extLst>
            </p:cNvPr>
            <p:cNvGrpSpPr>
              <a:grpSpLocks/>
            </p:cNvGrpSpPr>
            <p:nvPr/>
          </p:nvGrpSpPr>
          <p:grpSpPr bwMode="auto">
            <a:xfrm>
              <a:off x="475" y="1149"/>
              <a:ext cx="4704" cy="442"/>
              <a:chOff x="286" y="1220"/>
              <a:chExt cx="5070" cy="492"/>
            </a:xfrm>
          </p:grpSpPr>
          <p:sp>
            <p:nvSpPr>
              <p:cNvPr id="74757" name="AutoShape 5">
                <a:extLst>
                  <a:ext uri="{FF2B5EF4-FFF2-40B4-BE49-F238E27FC236}">
                    <a16:creationId xmlns:a16="http://schemas.microsoft.com/office/drawing/2014/main" xmlns="" id="{206697FC-D287-42F0-BF0D-489A52B82E4A}"/>
                  </a:ext>
                </a:extLst>
              </p:cNvPr>
              <p:cNvSpPr>
                <a:spLocks noChangeArrowheads="1"/>
              </p:cNvSpPr>
              <p:nvPr/>
            </p:nvSpPr>
            <p:spPr bwMode="gray">
              <a:xfrm>
                <a:off x="286" y="1220"/>
                <a:ext cx="5070" cy="49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pt-BR"/>
              </a:p>
            </p:txBody>
          </p:sp>
          <p:sp>
            <p:nvSpPr>
              <p:cNvPr id="74762" name="Text Box 10">
                <a:extLst>
                  <a:ext uri="{FF2B5EF4-FFF2-40B4-BE49-F238E27FC236}">
                    <a16:creationId xmlns:a16="http://schemas.microsoft.com/office/drawing/2014/main" xmlns="" id="{E5DB64EE-4A22-45B6-88D1-C643991F6FD3}"/>
                  </a:ext>
                </a:extLst>
              </p:cNvPr>
              <p:cNvSpPr txBox="1">
                <a:spLocks noChangeArrowheads="1"/>
              </p:cNvSpPr>
              <p:nvPr/>
            </p:nvSpPr>
            <p:spPr bwMode="gray">
              <a:xfrm>
                <a:off x="437" y="1291"/>
                <a:ext cx="4919"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pt-BR" b="1" dirty="0" err="1">
                    <a:solidFill>
                      <a:srgbClr val="000000"/>
                    </a:solidFill>
                  </a:rPr>
                  <a:t>Recalcitrantes</a:t>
                </a:r>
                <a:r>
                  <a:rPr lang="en-US" altLang="pt-BR" b="1" dirty="0">
                    <a:solidFill>
                      <a:srgbClr val="000000"/>
                    </a:solidFill>
                  </a:rPr>
                  <a:t>:</a:t>
                </a:r>
                <a:r>
                  <a:rPr lang="en-US" altLang="pt-BR" dirty="0">
                    <a:solidFill>
                      <a:srgbClr val="000000"/>
                    </a:solidFill>
                  </a:rPr>
                  <a:t> </a:t>
                </a:r>
                <a:r>
                  <a:rPr lang="en-US" altLang="pt-BR" dirty="0" err="1">
                    <a:solidFill>
                      <a:srgbClr val="000000"/>
                    </a:solidFill>
                  </a:rPr>
                  <a:t>moléculas</a:t>
                </a:r>
                <a:r>
                  <a:rPr lang="en-US" altLang="pt-BR" dirty="0">
                    <a:solidFill>
                      <a:srgbClr val="000000"/>
                    </a:solidFill>
                  </a:rPr>
                  <a:t> </a:t>
                </a:r>
                <a:r>
                  <a:rPr lang="en-US" altLang="pt-BR" dirty="0" err="1">
                    <a:solidFill>
                      <a:srgbClr val="000000"/>
                    </a:solidFill>
                  </a:rPr>
                  <a:t>orgânicas</a:t>
                </a:r>
                <a:r>
                  <a:rPr lang="en-US" altLang="pt-BR" dirty="0">
                    <a:solidFill>
                      <a:srgbClr val="000000"/>
                    </a:solidFill>
                  </a:rPr>
                  <a:t> de </a:t>
                </a:r>
                <a:r>
                  <a:rPr lang="en-US" altLang="pt-BR" dirty="0" err="1">
                    <a:solidFill>
                      <a:srgbClr val="000000"/>
                    </a:solidFill>
                  </a:rPr>
                  <a:t>difícil</a:t>
                </a:r>
                <a:r>
                  <a:rPr lang="en-US" altLang="pt-BR" dirty="0">
                    <a:solidFill>
                      <a:srgbClr val="000000"/>
                    </a:solidFill>
                  </a:rPr>
                  <a:t> </a:t>
                </a:r>
                <a:r>
                  <a:rPr lang="en-US" altLang="pt-BR" dirty="0" err="1">
                    <a:solidFill>
                      <a:srgbClr val="000000"/>
                    </a:solidFill>
                  </a:rPr>
                  <a:t>degradação</a:t>
                </a:r>
                <a:endParaRPr lang="en-US" altLang="pt-BR" dirty="0">
                  <a:solidFill>
                    <a:srgbClr val="000000"/>
                  </a:solidFill>
                </a:endParaRPr>
              </a:p>
            </p:txBody>
          </p:sp>
        </p:grpSp>
        <p:grpSp>
          <p:nvGrpSpPr>
            <p:cNvPr id="74763" name="Group 11">
              <a:extLst>
                <a:ext uri="{FF2B5EF4-FFF2-40B4-BE49-F238E27FC236}">
                  <a16:creationId xmlns:a16="http://schemas.microsoft.com/office/drawing/2014/main" xmlns="" id="{00D9E1E0-B807-4E21-B929-B9EC54CD10B0}"/>
                </a:ext>
              </a:extLst>
            </p:cNvPr>
            <p:cNvGrpSpPr>
              <a:grpSpLocks/>
            </p:cNvGrpSpPr>
            <p:nvPr/>
          </p:nvGrpSpPr>
          <p:grpSpPr bwMode="auto">
            <a:xfrm>
              <a:off x="441" y="1930"/>
              <a:ext cx="4684" cy="458"/>
              <a:chOff x="249" y="2023"/>
              <a:chExt cx="5048" cy="509"/>
            </a:xfrm>
          </p:grpSpPr>
          <p:sp>
            <p:nvSpPr>
              <p:cNvPr id="74764" name="AutoShape 12">
                <a:extLst>
                  <a:ext uri="{FF2B5EF4-FFF2-40B4-BE49-F238E27FC236}">
                    <a16:creationId xmlns:a16="http://schemas.microsoft.com/office/drawing/2014/main" xmlns="" id="{3D3B6D8B-C51C-48E4-A752-D81379AA982F}"/>
                  </a:ext>
                </a:extLst>
              </p:cNvPr>
              <p:cNvSpPr>
                <a:spLocks noChangeArrowheads="1"/>
              </p:cNvSpPr>
              <p:nvPr/>
            </p:nvSpPr>
            <p:spPr bwMode="gray">
              <a:xfrm>
                <a:off x="249" y="2023"/>
                <a:ext cx="5048" cy="509"/>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pt-BR"/>
              </a:p>
            </p:txBody>
          </p:sp>
          <p:sp>
            <p:nvSpPr>
              <p:cNvPr id="74769" name="Text Box 17">
                <a:extLst>
                  <a:ext uri="{FF2B5EF4-FFF2-40B4-BE49-F238E27FC236}">
                    <a16:creationId xmlns:a16="http://schemas.microsoft.com/office/drawing/2014/main" xmlns="" id="{5A4CD0C7-ABA3-403B-98D6-79DDC09D29AC}"/>
                  </a:ext>
                </a:extLst>
              </p:cNvPr>
              <p:cNvSpPr txBox="1">
                <a:spLocks noChangeArrowheads="1"/>
              </p:cNvSpPr>
              <p:nvPr/>
            </p:nvSpPr>
            <p:spPr bwMode="gray">
              <a:xfrm>
                <a:off x="349" y="2137"/>
                <a:ext cx="4679"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pt-BR" b="1" dirty="0" err="1">
                    <a:solidFill>
                      <a:srgbClr val="000000"/>
                    </a:solidFill>
                  </a:rPr>
                  <a:t>Origem</a:t>
                </a:r>
                <a:r>
                  <a:rPr lang="en-US" altLang="pt-BR" b="1" dirty="0">
                    <a:solidFill>
                      <a:srgbClr val="000000"/>
                    </a:solidFill>
                  </a:rPr>
                  <a:t> natural:</a:t>
                </a:r>
                <a:r>
                  <a:rPr lang="en-US" altLang="pt-BR" dirty="0"/>
                  <a:t> </a:t>
                </a:r>
                <a:r>
                  <a:rPr lang="en-US" altLang="pt-BR" dirty="0" err="1">
                    <a:solidFill>
                      <a:srgbClr val="000000"/>
                    </a:solidFill>
                  </a:rPr>
                  <a:t>sintetizadas</a:t>
                </a:r>
                <a:r>
                  <a:rPr lang="en-US" altLang="pt-BR" dirty="0">
                    <a:solidFill>
                      <a:srgbClr val="000000"/>
                    </a:solidFill>
                  </a:rPr>
                  <a:t> </a:t>
                </a:r>
                <a:r>
                  <a:rPr lang="en-US" altLang="pt-BR" dirty="0" err="1">
                    <a:solidFill>
                      <a:srgbClr val="000000"/>
                    </a:solidFill>
                  </a:rPr>
                  <a:t>pelo</a:t>
                </a:r>
                <a:r>
                  <a:rPr lang="en-US" altLang="pt-BR" dirty="0">
                    <a:solidFill>
                      <a:srgbClr val="000000"/>
                    </a:solidFill>
                  </a:rPr>
                  <a:t> </a:t>
                </a:r>
                <a:r>
                  <a:rPr lang="en-US" altLang="pt-BR" dirty="0" err="1">
                    <a:solidFill>
                      <a:srgbClr val="000000"/>
                    </a:solidFill>
                  </a:rPr>
                  <a:t>metabolismo</a:t>
                </a:r>
                <a:r>
                  <a:rPr lang="en-US" altLang="pt-BR" dirty="0">
                    <a:solidFill>
                      <a:srgbClr val="000000"/>
                    </a:solidFill>
                  </a:rPr>
                  <a:t> </a:t>
                </a:r>
                <a:r>
                  <a:rPr lang="en-US" altLang="pt-BR" dirty="0" err="1">
                    <a:solidFill>
                      <a:srgbClr val="000000"/>
                    </a:solidFill>
                  </a:rPr>
                  <a:t>biológico</a:t>
                </a:r>
                <a:endParaRPr lang="en-US" altLang="pt-BR" dirty="0">
                  <a:solidFill>
                    <a:srgbClr val="000000"/>
                  </a:solidFill>
                </a:endParaRPr>
              </a:p>
            </p:txBody>
          </p:sp>
        </p:grpSp>
        <p:grpSp>
          <p:nvGrpSpPr>
            <p:cNvPr id="74770" name="Group 18">
              <a:extLst>
                <a:ext uri="{FF2B5EF4-FFF2-40B4-BE49-F238E27FC236}">
                  <a16:creationId xmlns:a16="http://schemas.microsoft.com/office/drawing/2014/main" xmlns="" id="{6223C256-B512-41CD-AC67-908E32C5FDD4}"/>
                </a:ext>
              </a:extLst>
            </p:cNvPr>
            <p:cNvGrpSpPr>
              <a:grpSpLocks/>
            </p:cNvGrpSpPr>
            <p:nvPr/>
          </p:nvGrpSpPr>
          <p:grpSpPr bwMode="auto">
            <a:xfrm>
              <a:off x="460" y="2665"/>
              <a:ext cx="4897" cy="623"/>
              <a:chOff x="269" y="2781"/>
              <a:chExt cx="5279" cy="693"/>
            </a:xfrm>
          </p:grpSpPr>
          <p:sp>
            <p:nvSpPr>
              <p:cNvPr id="74771" name="AutoShape 19">
                <a:extLst>
                  <a:ext uri="{FF2B5EF4-FFF2-40B4-BE49-F238E27FC236}">
                    <a16:creationId xmlns:a16="http://schemas.microsoft.com/office/drawing/2014/main" xmlns="" id="{EB122BB0-B7DF-46CC-B428-26FA0E7C5F74}"/>
                  </a:ext>
                </a:extLst>
              </p:cNvPr>
              <p:cNvSpPr>
                <a:spLocks noChangeArrowheads="1"/>
              </p:cNvSpPr>
              <p:nvPr/>
            </p:nvSpPr>
            <p:spPr bwMode="gray">
              <a:xfrm>
                <a:off x="269" y="2781"/>
                <a:ext cx="5049" cy="69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pt-BR"/>
              </a:p>
            </p:txBody>
          </p:sp>
          <p:sp>
            <p:nvSpPr>
              <p:cNvPr id="74776" name="Text Box 24">
                <a:extLst>
                  <a:ext uri="{FF2B5EF4-FFF2-40B4-BE49-F238E27FC236}">
                    <a16:creationId xmlns:a16="http://schemas.microsoft.com/office/drawing/2014/main" xmlns="" id="{30D97E7D-1CE6-4284-9A00-D6535CDC7ABD}"/>
                  </a:ext>
                </a:extLst>
              </p:cNvPr>
              <p:cNvSpPr txBox="1">
                <a:spLocks noChangeArrowheads="1"/>
              </p:cNvSpPr>
              <p:nvPr/>
            </p:nvSpPr>
            <p:spPr bwMode="gray">
              <a:xfrm>
                <a:off x="369" y="2880"/>
                <a:ext cx="5179"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pt-BR" b="1" dirty="0" err="1">
                    <a:solidFill>
                      <a:srgbClr val="000000"/>
                    </a:solidFill>
                  </a:rPr>
                  <a:t>Sintéticas</a:t>
                </a:r>
                <a:r>
                  <a:rPr lang="en-US" altLang="pt-BR" b="1" dirty="0">
                    <a:solidFill>
                      <a:srgbClr val="000000"/>
                    </a:solidFill>
                  </a:rPr>
                  <a:t>:</a:t>
                </a:r>
                <a:r>
                  <a:rPr lang="en-US" altLang="pt-BR" dirty="0">
                    <a:solidFill>
                      <a:srgbClr val="000000"/>
                    </a:solidFill>
                  </a:rPr>
                  <a:t> </a:t>
                </a:r>
                <a:r>
                  <a:rPr lang="en-US" altLang="pt-BR" dirty="0" err="1">
                    <a:solidFill>
                      <a:srgbClr val="000000"/>
                    </a:solidFill>
                  </a:rPr>
                  <a:t>produzidas</a:t>
                </a:r>
                <a:r>
                  <a:rPr lang="en-US" altLang="pt-BR" dirty="0">
                    <a:solidFill>
                      <a:srgbClr val="000000"/>
                    </a:solidFill>
                  </a:rPr>
                  <a:t> por </a:t>
                </a:r>
                <a:r>
                  <a:rPr lang="en-US" altLang="pt-BR" dirty="0" err="1">
                    <a:solidFill>
                      <a:srgbClr val="000000"/>
                    </a:solidFill>
                  </a:rPr>
                  <a:t>tecnologias</a:t>
                </a:r>
                <a:r>
                  <a:rPr lang="en-US" altLang="pt-BR" dirty="0">
                    <a:solidFill>
                      <a:srgbClr val="000000"/>
                    </a:solidFill>
                  </a:rPr>
                  <a:t> </a:t>
                </a:r>
                <a:r>
                  <a:rPr lang="en-US" altLang="pt-BR" dirty="0" err="1">
                    <a:solidFill>
                      <a:srgbClr val="000000"/>
                    </a:solidFill>
                  </a:rPr>
                  <a:t>industriais</a:t>
                </a:r>
                <a:r>
                  <a:rPr lang="en-US" altLang="pt-BR" dirty="0">
                    <a:solidFill>
                      <a:srgbClr val="000000"/>
                    </a:solidFill>
                  </a:rPr>
                  <a:t> e </a:t>
                </a:r>
                <a:r>
                  <a:rPr lang="en-US" altLang="pt-BR" dirty="0" err="1">
                    <a:solidFill>
                      <a:srgbClr val="000000"/>
                    </a:solidFill>
                  </a:rPr>
                  <a:t>estranhas</a:t>
                </a:r>
                <a:r>
                  <a:rPr lang="en-US" altLang="pt-BR" dirty="0">
                    <a:solidFill>
                      <a:srgbClr val="000000"/>
                    </a:solidFill>
                  </a:rPr>
                  <a:t> </a:t>
                </a:r>
                <a:r>
                  <a:rPr lang="en-US" altLang="pt-BR" dirty="0" err="1">
                    <a:solidFill>
                      <a:srgbClr val="000000"/>
                    </a:solidFill>
                  </a:rPr>
                  <a:t>ao</a:t>
                </a:r>
                <a:r>
                  <a:rPr lang="en-US" altLang="pt-BR" dirty="0">
                    <a:solidFill>
                      <a:srgbClr val="000000"/>
                    </a:solidFill>
                  </a:rPr>
                  <a:t> </a:t>
                </a:r>
                <a:r>
                  <a:rPr lang="en-US" altLang="pt-BR" dirty="0" err="1">
                    <a:solidFill>
                      <a:srgbClr val="000000"/>
                    </a:solidFill>
                  </a:rPr>
                  <a:t>ambiente</a:t>
                </a:r>
                <a:r>
                  <a:rPr lang="en-US" altLang="pt-BR" dirty="0">
                    <a:solidFill>
                      <a:srgbClr val="000000"/>
                    </a:solidFill>
                  </a:rPr>
                  <a:t> natural. </a:t>
                </a:r>
                <a:r>
                  <a:rPr lang="en-US" altLang="pt-BR" dirty="0" err="1">
                    <a:solidFill>
                      <a:srgbClr val="000000"/>
                    </a:solidFill>
                  </a:rPr>
                  <a:t>Denominadas</a:t>
                </a:r>
                <a:r>
                  <a:rPr lang="en-US" altLang="pt-BR" dirty="0">
                    <a:solidFill>
                      <a:srgbClr val="000000"/>
                    </a:solidFill>
                  </a:rPr>
                  <a:t> de </a:t>
                </a:r>
                <a:r>
                  <a:rPr lang="en-US" altLang="pt-BR" b="1" dirty="0" err="1">
                    <a:solidFill>
                      <a:srgbClr val="000000"/>
                    </a:solidFill>
                  </a:rPr>
                  <a:t>xenobióticas</a:t>
                </a:r>
                <a:endParaRPr lang="en-US" altLang="pt-BR" dirty="0">
                  <a:solidFill>
                    <a:srgbClr val="000000"/>
                  </a:solidFill>
                </a:endParaRPr>
              </a:p>
            </p:txBody>
          </p:sp>
        </p:grpSp>
      </p:grpSp>
      <p:sp>
        <p:nvSpPr>
          <p:cNvPr id="27" name="AutoShape 19">
            <a:extLst>
              <a:ext uri="{FF2B5EF4-FFF2-40B4-BE49-F238E27FC236}">
                <a16:creationId xmlns:a16="http://schemas.microsoft.com/office/drawing/2014/main" xmlns="" id="{F5C50C3F-4F6A-41D6-95D8-A434911EEB94}"/>
              </a:ext>
            </a:extLst>
          </p:cNvPr>
          <p:cNvSpPr>
            <a:spLocks noChangeArrowheads="1"/>
          </p:cNvSpPr>
          <p:nvPr/>
        </p:nvSpPr>
        <p:spPr bwMode="gray">
          <a:xfrm>
            <a:off x="754825" y="5393985"/>
            <a:ext cx="7273084" cy="766499"/>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pt-BR"/>
          </a:p>
        </p:txBody>
      </p:sp>
      <p:sp>
        <p:nvSpPr>
          <p:cNvPr id="28" name="AutoShape 21">
            <a:extLst>
              <a:ext uri="{FF2B5EF4-FFF2-40B4-BE49-F238E27FC236}">
                <a16:creationId xmlns:a16="http://schemas.microsoft.com/office/drawing/2014/main" xmlns="" id="{E8296498-C854-46DE-A17C-D315FBFDCA0A}"/>
              </a:ext>
            </a:extLst>
          </p:cNvPr>
          <p:cNvSpPr>
            <a:spLocks noChangeArrowheads="1"/>
          </p:cNvSpPr>
          <p:nvPr/>
        </p:nvSpPr>
        <p:spPr bwMode="gray">
          <a:xfrm>
            <a:off x="865025" y="5511026"/>
            <a:ext cx="1402041" cy="626983"/>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9" name="Freeform 22">
            <a:extLst>
              <a:ext uri="{FF2B5EF4-FFF2-40B4-BE49-F238E27FC236}">
                <a16:creationId xmlns:a16="http://schemas.microsoft.com/office/drawing/2014/main" xmlns="" id="{A33173A8-78DF-448D-8FD5-2C300242488C}"/>
              </a:ext>
            </a:extLst>
          </p:cNvPr>
          <p:cNvSpPr>
            <a:spLocks/>
          </p:cNvSpPr>
          <p:nvPr/>
        </p:nvSpPr>
        <p:spPr bwMode="gray">
          <a:xfrm>
            <a:off x="933880" y="5576703"/>
            <a:ext cx="699195" cy="31349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pt-BR"/>
          </a:p>
        </p:txBody>
      </p:sp>
      <p:sp>
        <p:nvSpPr>
          <p:cNvPr id="30" name="Text Box 23">
            <a:extLst>
              <a:ext uri="{FF2B5EF4-FFF2-40B4-BE49-F238E27FC236}">
                <a16:creationId xmlns:a16="http://schemas.microsoft.com/office/drawing/2014/main" xmlns="" id="{8DE74E14-2FD4-441A-BCD8-B178EC3728CB}"/>
              </a:ext>
            </a:extLst>
          </p:cNvPr>
          <p:cNvSpPr txBox="1">
            <a:spLocks noChangeArrowheads="1"/>
          </p:cNvSpPr>
          <p:nvPr/>
        </p:nvSpPr>
        <p:spPr bwMode="gray">
          <a:xfrm>
            <a:off x="910106" y="5575965"/>
            <a:ext cx="1303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pt-BR" sz="2800" i="1" dirty="0" err="1">
                <a:solidFill>
                  <a:srgbClr val="FFFFFF"/>
                </a:solidFill>
                <a:effectLst>
                  <a:outerShdw blurRad="38100" dist="38100" dir="2700000" algn="tl">
                    <a:srgbClr val="C0C0C0"/>
                  </a:outerShdw>
                </a:effectLst>
              </a:rPr>
              <a:t>Xeno</a:t>
            </a:r>
            <a:endParaRPr lang="en-US" altLang="pt-BR" sz="2800" i="1" dirty="0">
              <a:solidFill>
                <a:srgbClr val="FFFFFF"/>
              </a:solidFill>
              <a:effectLst>
                <a:outerShdw blurRad="38100" dist="38100" dir="2700000" algn="tl">
                  <a:srgbClr val="C0C0C0"/>
                </a:outerShdw>
              </a:effectLst>
            </a:endParaRPr>
          </a:p>
        </p:txBody>
      </p:sp>
      <p:sp>
        <p:nvSpPr>
          <p:cNvPr id="31" name="Text Box 24">
            <a:extLst>
              <a:ext uri="{FF2B5EF4-FFF2-40B4-BE49-F238E27FC236}">
                <a16:creationId xmlns:a16="http://schemas.microsoft.com/office/drawing/2014/main" xmlns="" id="{B81DE081-8900-4849-942C-2A8F49CF5C44}"/>
              </a:ext>
            </a:extLst>
          </p:cNvPr>
          <p:cNvSpPr txBox="1">
            <a:spLocks noChangeArrowheads="1"/>
          </p:cNvSpPr>
          <p:nvPr/>
        </p:nvSpPr>
        <p:spPr bwMode="gray">
          <a:xfrm>
            <a:off x="2320040" y="5631255"/>
            <a:ext cx="42016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pt-BR" dirty="0">
                <a:solidFill>
                  <a:srgbClr val="000000"/>
                </a:solidFill>
              </a:rPr>
              <a:t>do </a:t>
            </a:r>
            <a:r>
              <a:rPr lang="en-US" altLang="pt-BR" dirty="0" err="1">
                <a:solidFill>
                  <a:srgbClr val="000000"/>
                </a:solidFill>
              </a:rPr>
              <a:t>grego</a:t>
            </a:r>
            <a:r>
              <a:rPr lang="en-US" altLang="pt-BR" dirty="0">
                <a:solidFill>
                  <a:srgbClr val="000000"/>
                </a:solidFill>
              </a:rPr>
              <a:t> = </a:t>
            </a:r>
            <a:r>
              <a:rPr lang="en-US" altLang="pt-BR" dirty="0" err="1">
                <a:solidFill>
                  <a:srgbClr val="000000"/>
                </a:solidFill>
              </a:rPr>
              <a:t>estrangeiro</a:t>
            </a:r>
            <a:endParaRPr lang="en-US" altLang="pt-BR" dirty="0">
              <a:solidFill>
                <a:srgbClr val="000000"/>
              </a:solidFill>
            </a:endParaRPr>
          </a:p>
        </p:txBody>
      </p:sp>
    </p:spTree>
    <p:extLst>
      <p:ext uri="{BB962C8B-B14F-4D97-AF65-F5344CB8AC3E}">
        <p14:creationId xmlns:p14="http://schemas.microsoft.com/office/powerpoint/2010/main" val="1717711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9DA82F4-0D7D-4EE7-B8A4-44E01DADB011}"/>
              </a:ext>
            </a:extLst>
          </p:cNvPr>
          <p:cNvSpPr>
            <a:spLocks noGrp="1"/>
          </p:cNvSpPr>
          <p:nvPr>
            <p:ph idx="1"/>
          </p:nvPr>
        </p:nvSpPr>
        <p:spPr/>
        <p:txBody>
          <a:bodyPr/>
          <a:lstStyle/>
          <a:p>
            <a:r>
              <a:rPr lang="pt-BR" dirty="0"/>
              <a:t>Outros compostos xenobióticos:</a:t>
            </a:r>
          </a:p>
          <a:p>
            <a:pPr lvl="1"/>
            <a:r>
              <a:rPr lang="pt-BR" dirty="0"/>
              <a:t>Limoneno;</a:t>
            </a:r>
          </a:p>
          <a:p>
            <a:pPr lvl="1"/>
            <a:r>
              <a:rPr lang="pt-BR" dirty="0"/>
              <a:t>Terpineno;</a:t>
            </a:r>
          </a:p>
          <a:p>
            <a:pPr lvl="1"/>
            <a:r>
              <a:rPr lang="pt-BR" dirty="0"/>
              <a:t>Phenol;</a:t>
            </a:r>
          </a:p>
          <a:p>
            <a:pPr lvl="1"/>
            <a:r>
              <a:rPr lang="pt-BR" dirty="0"/>
              <a:t>Indolisina;</a:t>
            </a:r>
          </a:p>
          <a:p>
            <a:pPr lvl="1"/>
            <a:r>
              <a:rPr lang="pt-BR" dirty="0"/>
              <a:t>Cafeína;</a:t>
            </a:r>
          </a:p>
          <a:p>
            <a:pPr lvl="1"/>
            <a:r>
              <a:rPr lang="pt-BR" dirty="0"/>
              <a:t>Isobutil Octadecil Ftalato;</a:t>
            </a:r>
          </a:p>
          <a:p>
            <a:pPr lvl="1"/>
            <a:r>
              <a:rPr lang="pt-BR" dirty="0"/>
              <a:t>Álcool feniletílico;</a:t>
            </a:r>
          </a:p>
          <a:p>
            <a:pPr lvl="1"/>
            <a:r>
              <a:rPr lang="pt-BR" dirty="0"/>
              <a:t>Ácido hexadecanóico;</a:t>
            </a:r>
          </a:p>
          <a:p>
            <a:pPr lvl="1"/>
            <a:r>
              <a:rPr lang="pt-BR" dirty="0"/>
              <a:t>Butil benzenosulfonamida.</a:t>
            </a:r>
          </a:p>
        </p:txBody>
      </p:sp>
      <p:sp>
        <p:nvSpPr>
          <p:cNvPr id="6" name="Title 1">
            <a:extLst>
              <a:ext uri="{FF2B5EF4-FFF2-40B4-BE49-F238E27FC236}">
                <a16:creationId xmlns:a16="http://schemas.microsoft.com/office/drawing/2014/main" xmlns="" id="{6D42D640-F0FD-4BDD-9788-D3CB0CE22813}"/>
              </a:ext>
            </a:extLst>
          </p:cNvPr>
          <p:cNvSpPr>
            <a:spLocks noGrp="1"/>
          </p:cNvSpPr>
          <p:nvPr>
            <p:ph type="title"/>
          </p:nvPr>
        </p:nvSpPr>
        <p:spPr>
          <a:xfrm>
            <a:off x="457200" y="152400"/>
            <a:ext cx="8305800" cy="563563"/>
          </a:xfrm>
        </p:spPr>
        <p:txBody>
          <a:bodyPr/>
          <a:lstStyle/>
          <a:p>
            <a:r>
              <a:rPr lang="pt-BR" dirty="0"/>
              <a:t>Caracterização do esgoto sanitário</a:t>
            </a:r>
          </a:p>
        </p:txBody>
      </p:sp>
      <p:sp>
        <p:nvSpPr>
          <p:cNvPr id="7" name="Right Brace 6">
            <a:extLst>
              <a:ext uri="{FF2B5EF4-FFF2-40B4-BE49-F238E27FC236}">
                <a16:creationId xmlns:a16="http://schemas.microsoft.com/office/drawing/2014/main" xmlns="" id="{91AE1CDE-8CD1-487B-8460-67318CF22B83}"/>
              </a:ext>
            </a:extLst>
          </p:cNvPr>
          <p:cNvSpPr/>
          <p:nvPr/>
        </p:nvSpPr>
        <p:spPr>
          <a:xfrm>
            <a:off x="4669092" y="5085184"/>
            <a:ext cx="190940" cy="391074"/>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pt-BR" dirty="0"/>
          </a:p>
        </p:txBody>
      </p:sp>
      <p:sp>
        <p:nvSpPr>
          <p:cNvPr id="8" name="Content Placeholder 2">
            <a:extLst>
              <a:ext uri="{FF2B5EF4-FFF2-40B4-BE49-F238E27FC236}">
                <a16:creationId xmlns:a16="http://schemas.microsoft.com/office/drawing/2014/main" xmlns="" id="{5E002CDB-67D6-4DA3-A614-C6CC55BB14C6}"/>
              </a:ext>
            </a:extLst>
          </p:cNvPr>
          <p:cNvSpPr txBox="1">
            <a:spLocks/>
          </p:cNvSpPr>
          <p:nvPr/>
        </p:nvSpPr>
        <p:spPr bwMode="auto">
          <a:xfrm>
            <a:off x="4572000" y="4922022"/>
            <a:ext cx="4464496" cy="91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rgbClr val="541E1E"/>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2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pt-BR" sz="2000" dirty="0">
                <a:ln>
                  <a:solidFill>
                    <a:srgbClr val="0070C0"/>
                  </a:solidFill>
                </a:ln>
                <a:solidFill>
                  <a:schemeClr val="accent2">
                    <a:lumMod val="50000"/>
                  </a:schemeClr>
                </a:solidFill>
              </a:rPr>
              <a:t>Também usado no processo de produção de surfactantes</a:t>
            </a:r>
            <a:endParaRPr lang="pt-BR" dirty="0">
              <a:ln>
                <a:solidFill>
                  <a:srgbClr val="0070C0"/>
                </a:solidFill>
              </a:ln>
              <a:solidFill>
                <a:schemeClr val="accent2">
                  <a:lumMod val="50000"/>
                </a:schemeClr>
              </a:solidFill>
            </a:endParaRPr>
          </a:p>
        </p:txBody>
      </p:sp>
    </p:spTree>
    <p:extLst>
      <p:ext uri="{BB962C8B-B14F-4D97-AF65-F5344CB8AC3E}">
        <p14:creationId xmlns:p14="http://schemas.microsoft.com/office/powerpoint/2010/main" val="24637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9DA82F4-0D7D-4EE7-B8A4-44E01DADB011}"/>
              </a:ext>
            </a:extLst>
          </p:cNvPr>
          <p:cNvSpPr>
            <a:spLocks noGrp="1"/>
          </p:cNvSpPr>
          <p:nvPr>
            <p:ph idx="1"/>
          </p:nvPr>
        </p:nvSpPr>
        <p:spPr/>
        <p:txBody>
          <a:bodyPr/>
          <a:lstStyle/>
          <a:p>
            <a:r>
              <a:rPr lang="pt-BR" dirty="0"/>
              <a:t>Outros compostos xenobióticos:</a:t>
            </a:r>
          </a:p>
          <a:p>
            <a:pPr lvl="1"/>
            <a:r>
              <a:rPr lang="pt-BR" dirty="0"/>
              <a:t>Limoneno;</a:t>
            </a:r>
          </a:p>
          <a:p>
            <a:pPr lvl="1"/>
            <a:r>
              <a:rPr lang="pt-BR" dirty="0"/>
              <a:t>Terpineno;</a:t>
            </a:r>
          </a:p>
          <a:p>
            <a:pPr lvl="1"/>
            <a:r>
              <a:rPr lang="pt-BR" dirty="0"/>
              <a:t>Phenol;</a:t>
            </a:r>
          </a:p>
          <a:p>
            <a:pPr lvl="1"/>
            <a:r>
              <a:rPr lang="pt-BR" dirty="0"/>
              <a:t>Indolisina;</a:t>
            </a:r>
          </a:p>
          <a:p>
            <a:pPr lvl="1"/>
            <a:r>
              <a:rPr lang="pt-BR" dirty="0"/>
              <a:t>Cafeína;</a:t>
            </a:r>
          </a:p>
          <a:p>
            <a:pPr lvl="1"/>
            <a:r>
              <a:rPr lang="pt-BR" dirty="0"/>
              <a:t>Isobutil Octadecil Ftalato;</a:t>
            </a:r>
          </a:p>
          <a:p>
            <a:pPr lvl="1"/>
            <a:r>
              <a:rPr lang="pt-BR" dirty="0"/>
              <a:t>Álcool feniletílico;</a:t>
            </a:r>
          </a:p>
          <a:p>
            <a:pPr lvl="1"/>
            <a:r>
              <a:rPr lang="pt-BR" dirty="0"/>
              <a:t>Ácido hexadecanóico;</a:t>
            </a:r>
          </a:p>
          <a:p>
            <a:pPr lvl="1"/>
            <a:r>
              <a:rPr lang="pt-BR" dirty="0"/>
              <a:t>Butil benzenosulfonamida.</a:t>
            </a:r>
          </a:p>
        </p:txBody>
      </p:sp>
      <p:sp>
        <p:nvSpPr>
          <p:cNvPr id="6" name="Title 1">
            <a:extLst>
              <a:ext uri="{FF2B5EF4-FFF2-40B4-BE49-F238E27FC236}">
                <a16:creationId xmlns:a16="http://schemas.microsoft.com/office/drawing/2014/main" xmlns="" id="{6D42D640-F0FD-4BDD-9788-D3CB0CE22813}"/>
              </a:ext>
            </a:extLst>
          </p:cNvPr>
          <p:cNvSpPr>
            <a:spLocks noGrp="1"/>
          </p:cNvSpPr>
          <p:nvPr>
            <p:ph type="title"/>
          </p:nvPr>
        </p:nvSpPr>
        <p:spPr>
          <a:xfrm>
            <a:off x="457200" y="152400"/>
            <a:ext cx="8305800" cy="563563"/>
          </a:xfrm>
        </p:spPr>
        <p:txBody>
          <a:bodyPr/>
          <a:lstStyle/>
          <a:p>
            <a:r>
              <a:rPr lang="pt-BR" dirty="0"/>
              <a:t>Caracterização do esgoto sanitário</a:t>
            </a:r>
          </a:p>
        </p:txBody>
      </p:sp>
      <p:sp>
        <p:nvSpPr>
          <p:cNvPr id="7" name="Right Brace 6">
            <a:extLst>
              <a:ext uri="{FF2B5EF4-FFF2-40B4-BE49-F238E27FC236}">
                <a16:creationId xmlns:a16="http://schemas.microsoft.com/office/drawing/2014/main" xmlns="" id="{91AE1CDE-8CD1-487B-8460-67318CF22B83}"/>
              </a:ext>
            </a:extLst>
          </p:cNvPr>
          <p:cNvSpPr/>
          <p:nvPr/>
        </p:nvSpPr>
        <p:spPr>
          <a:xfrm>
            <a:off x="5165237" y="5475260"/>
            <a:ext cx="190940" cy="391074"/>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pt-BR" dirty="0"/>
          </a:p>
        </p:txBody>
      </p:sp>
      <p:sp>
        <p:nvSpPr>
          <p:cNvPr id="8" name="Content Placeholder 2">
            <a:extLst>
              <a:ext uri="{FF2B5EF4-FFF2-40B4-BE49-F238E27FC236}">
                <a16:creationId xmlns:a16="http://schemas.microsoft.com/office/drawing/2014/main" xmlns="" id="{5E002CDB-67D6-4DA3-A614-C6CC55BB14C6}"/>
              </a:ext>
            </a:extLst>
          </p:cNvPr>
          <p:cNvSpPr txBox="1">
            <a:spLocks/>
          </p:cNvSpPr>
          <p:nvPr/>
        </p:nvSpPr>
        <p:spPr bwMode="auto">
          <a:xfrm>
            <a:off x="5004048" y="5408068"/>
            <a:ext cx="4464496" cy="91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rgbClr val="541E1E"/>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2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pt-BR" sz="2000" dirty="0">
                <a:ln>
                  <a:solidFill>
                    <a:srgbClr val="0070C0"/>
                  </a:solidFill>
                </a:ln>
                <a:solidFill>
                  <a:schemeClr val="accent2">
                    <a:lumMod val="50000"/>
                  </a:schemeClr>
                </a:solidFill>
              </a:rPr>
              <a:t>Formado por hidrocarbonetos sulfonado, assim como o LAS</a:t>
            </a:r>
            <a:endParaRPr lang="pt-BR" dirty="0">
              <a:ln>
                <a:solidFill>
                  <a:srgbClr val="0070C0"/>
                </a:solidFill>
              </a:ln>
              <a:solidFill>
                <a:schemeClr val="accent2">
                  <a:lumMod val="50000"/>
                </a:schemeClr>
              </a:solidFill>
            </a:endParaRPr>
          </a:p>
        </p:txBody>
      </p:sp>
    </p:spTree>
    <p:extLst>
      <p:ext uri="{BB962C8B-B14F-4D97-AF65-F5344CB8AC3E}">
        <p14:creationId xmlns:p14="http://schemas.microsoft.com/office/powerpoint/2010/main" val="107010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78551846-B3F4-4BC1-BB30-7CB95F2D238D}"/>
              </a:ext>
            </a:extLst>
          </p:cNvPr>
          <p:cNvSpPr>
            <a:spLocks noGrp="1"/>
          </p:cNvSpPr>
          <p:nvPr>
            <p:ph type="title"/>
          </p:nvPr>
        </p:nvSpPr>
        <p:spPr>
          <a:xfrm>
            <a:off x="457200" y="152400"/>
            <a:ext cx="8305800" cy="563563"/>
          </a:xfrm>
        </p:spPr>
        <p:txBody>
          <a:bodyPr/>
          <a:lstStyle/>
          <a:p>
            <a:r>
              <a:rPr lang="pt-BR" dirty="0"/>
              <a:t>Caracterização do esgoto sanitário</a:t>
            </a:r>
          </a:p>
        </p:txBody>
      </p:sp>
      <p:graphicFrame>
        <p:nvGraphicFramePr>
          <p:cNvPr id="7" name="Tabela 4">
            <a:extLst>
              <a:ext uri="{FF2B5EF4-FFF2-40B4-BE49-F238E27FC236}">
                <a16:creationId xmlns:a16="http://schemas.microsoft.com/office/drawing/2014/main" xmlns="" id="{826ADDEB-C163-4019-841E-552CD2700C4C}"/>
              </a:ext>
            </a:extLst>
          </p:cNvPr>
          <p:cNvGraphicFramePr>
            <a:graphicFrameLocks noGrp="1"/>
          </p:cNvGraphicFramePr>
          <p:nvPr>
            <p:extLst>
              <p:ext uri="{D42A27DB-BD31-4B8C-83A1-F6EECF244321}">
                <p14:modId xmlns:p14="http://schemas.microsoft.com/office/powerpoint/2010/main" val="434899430"/>
              </p:ext>
            </p:extLst>
          </p:nvPr>
        </p:nvGraphicFramePr>
        <p:xfrm>
          <a:off x="251520" y="1636844"/>
          <a:ext cx="3888432" cy="2134775"/>
        </p:xfrm>
        <a:graphic>
          <a:graphicData uri="http://schemas.openxmlformats.org/drawingml/2006/table">
            <a:tbl>
              <a:tblPr firstRow="1" firstCol="1">
                <a:tableStyleId>{72833802-FEF1-4C79-8D5D-14CF1EAF98D9}</a:tableStyleId>
              </a:tblPr>
              <a:tblGrid>
                <a:gridCol w="1963405">
                  <a:extLst>
                    <a:ext uri="{9D8B030D-6E8A-4147-A177-3AD203B41FA5}">
                      <a16:colId xmlns:a16="http://schemas.microsoft.com/office/drawing/2014/main" xmlns="" val="529625342"/>
                    </a:ext>
                  </a:extLst>
                </a:gridCol>
                <a:gridCol w="1925027">
                  <a:extLst>
                    <a:ext uri="{9D8B030D-6E8A-4147-A177-3AD203B41FA5}">
                      <a16:colId xmlns:a16="http://schemas.microsoft.com/office/drawing/2014/main" xmlns="" val="3828246623"/>
                    </a:ext>
                  </a:extLst>
                </a:gridCol>
              </a:tblGrid>
              <a:tr h="426955">
                <a:tc>
                  <a:txBody>
                    <a:bodyPr/>
                    <a:lstStyle/>
                    <a:p>
                      <a:pPr marL="0" marR="0" lvl="0" indent="0" algn="ctr" defTabSz="914400" rtl="0" eaLnBrk="1" fontAlgn="base" latinLnBrk="0" hangingPunct="1">
                        <a:lnSpc>
                          <a:spcPct val="107000"/>
                        </a:lnSpc>
                        <a:spcBef>
                          <a:spcPts val="0"/>
                        </a:spcBef>
                        <a:spcAft>
                          <a:spcPts val="0"/>
                        </a:spcAft>
                        <a:buClrTx/>
                        <a:buSzTx/>
                        <a:buFontTx/>
                        <a:buNone/>
                        <a:tabLst/>
                        <a:defRPr/>
                      </a:pPr>
                      <a:r>
                        <a:rPr lang="pt-BR" sz="2000" dirty="0">
                          <a:effectLst/>
                        </a:rPr>
                        <a:t>Composto</a:t>
                      </a:r>
                      <a:endParaRPr lang="pt-BR" sz="2000" dirty="0">
                        <a:effectLst/>
                        <a:latin typeface="+mn-lt"/>
                        <a:ea typeface="Calibri" panose="020F0502020204030204" pitchFamily="34" charset="0"/>
                        <a:cs typeface="Times New Roman" panose="02020603050405020304" pitchFamily="18" charset="0"/>
                      </a:endParaRPr>
                    </a:p>
                  </a:txBody>
                  <a:tcPr marL="34925" marR="34925" marT="34925" marB="34925" anchor="ctr"/>
                </a:tc>
                <a:tc>
                  <a:txBody>
                    <a:bodyPr/>
                    <a:lstStyle/>
                    <a:p>
                      <a:pPr algn="ctr" fontAlgn="base">
                        <a:lnSpc>
                          <a:spcPct val="107000"/>
                        </a:lnSpc>
                        <a:spcAft>
                          <a:spcPts val="0"/>
                        </a:spcAft>
                      </a:pPr>
                      <a:r>
                        <a:rPr lang="pt-BR" sz="2000" dirty="0">
                          <a:effectLst/>
                        </a:rPr>
                        <a:t>Média </a:t>
                      </a:r>
                      <a:r>
                        <a:rPr lang="pt-BR" sz="1600" dirty="0">
                          <a:effectLst/>
                        </a:rPr>
                        <a:t>(ng L</a:t>
                      </a:r>
                      <a:r>
                        <a:rPr lang="pt-BR" sz="1600" baseline="30000" dirty="0">
                          <a:effectLst/>
                        </a:rPr>
                        <a:t>-1</a:t>
                      </a:r>
                      <a:r>
                        <a:rPr lang="pt-BR" sz="1600" dirty="0">
                          <a:effectLst/>
                        </a:rPr>
                        <a:t>)</a:t>
                      </a:r>
                      <a:endParaRPr lang="pt-BR" sz="1600" dirty="0">
                        <a:effectLst/>
                        <a:latin typeface="+mn-lt"/>
                        <a:ea typeface="Calibri" panose="020F0502020204030204" pitchFamily="34" charset="0"/>
                        <a:cs typeface="Times New Roman" panose="02020603050405020304" pitchFamily="18" charset="0"/>
                      </a:endParaRPr>
                    </a:p>
                  </a:txBody>
                  <a:tcPr marL="34925" marR="34925" marT="34925" marB="34925"/>
                </a:tc>
                <a:extLst>
                  <a:ext uri="{0D108BD9-81ED-4DB2-BD59-A6C34878D82A}">
                    <a16:rowId xmlns:a16="http://schemas.microsoft.com/office/drawing/2014/main" xmlns="" val="2317494775"/>
                  </a:ext>
                </a:extLst>
              </a:tr>
              <a:tr h="426955">
                <a:tc>
                  <a:txBody>
                    <a:bodyPr/>
                    <a:lstStyle/>
                    <a:p>
                      <a:pPr marL="0" marR="0" lvl="0" indent="0" algn="ctr" defTabSz="914400" rtl="0" eaLnBrk="1" fontAlgn="base" latinLnBrk="0" hangingPunct="1">
                        <a:lnSpc>
                          <a:spcPct val="107000"/>
                        </a:lnSpc>
                        <a:spcBef>
                          <a:spcPts val="0"/>
                        </a:spcBef>
                        <a:spcAft>
                          <a:spcPts val="0"/>
                        </a:spcAft>
                        <a:buClrTx/>
                        <a:buSzTx/>
                        <a:buFontTx/>
                        <a:buNone/>
                        <a:tabLst/>
                        <a:defRPr/>
                      </a:pPr>
                      <a:r>
                        <a:rPr lang="pt-BR" sz="2000" dirty="0">
                          <a:effectLst/>
                        </a:rPr>
                        <a:t>Ibuprofeno</a:t>
                      </a:r>
                      <a:endParaRPr lang="pt-BR" sz="2000" dirty="0">
                        <a:effectLst/>
                        <a:latin typeface="+mn-lt"/>
                        <a:ea typeface="Calibri" panose="020F0502020204030204" pitchFamily="34" charset="0"/>
                        <a:cs typeface="Times New Roman" panose="02020603050405020304" pitchFamily="18" charset="0"/>
                      </a:endParaRPr>
                    </a:p>
                  </a:txBody>
                  <a:tcPr marL="34925" marR="34925" marT="34925" marB="34925" anchor="ctr"/>
                </a:tc>
                <a:tc>
                  <a:txBody>
                    <a:bodyPr/>
                    <a:lstStyle/>
                    <a:p>
                      <a:pPr algn="ctr" fontAlgn="base">
                        <a:lnSpc>
                          <a:spcPct val="107000"/>
                        </a:lnSpc>
                        <a:spcAft>
                          <a:spcPts val="0"/>
                        </a:spcAft>
                      </a:pPr>
                      <a:r>
                        <a:rPr lang="pt-BR" sz="2000" kern="1200" dirty="0">
                          <a:effectLst/>
                        </a:rPr>
                        <a:t>5091±805</a:t>
                      </a:r>
                      <a:endParaRPr lang="pt-BR" sz="2000" dirty="0">
                        <a:effectLst/>
                        <a:latin typeface="+mn-lt"/>
                        <a:ea typeface="Calibri" panose="020F0502020204030204" pitchFamily="34" charset="0"/>
                        <a:cs typeface="Times New Roman" panose="02020603050405020304" pitchFamily="18" charset="0"/>
                      </a:endParaRPr>
                    </a:p>
                  </a:txBody>
                  <a:tcPr marL="34925" marR="34925" marT="34925" marB="34925"/>
                </a:tc>
                <a:extLst>
                  <a:ext uri="{0D108BD9-81ED-4DB2-BD59-A6C34878D82A}">
                    <a16:rowId xmlns:a16="http://schemas.microsoft.com/office/drawing/2014/main" xmlns="" val="2930873811"/>
                  </a:ext>
                </a:extLst>
              </a:tr>
              <a:tr h="426955">
                <a:tc>
                  <a:txBody>
                    <a:bodyPr/>
                    <a:lstStyle/>
                    <a:p>
                      <a:pPr marL="0" marR="0" lvl="0" indent="0" algn="ctr" defTabSz="914400" rtl="0" eaLnBrk="1" fontAlgn="base" latinLnBrk="0" hangingPunct="1">
                        <a:lnSpc>
                          <a:spcPct val="107000"/>
                        </a:lnSpc>
                        <a:spcBef>
                          <a:spcPts val="0"/>
                        </a:spcBef>
                        <a:spcAft>
                          <a:spcPts val="0"/>
                        </a:spcAft>
                        <a:buClrTx/>
                        <a:buSzTx/>
                        <a:buFontTx/>
                        <a:buNone/>
                        <a:tabLst/>
                        <a:defRPr/>
                      </a:pPr>
                      <a:r>
                        <a:rPr lang="en-US" sz="2000" kern="150" dirty="0">
                          <a:effectLst/>
                        </a:rPr>
                        <a:t>Propranolol</a:t>
                      </a:r>
                      <a:endParaRPr lang="pt-BR" sz="2000" dirty="0">
                        <a:effectLst/>
                        <a:latin typeface="+mn-lt"/>
                        <a:ea typeface="Calibri" panose="020F0502020204030204" pitchFamily="34" charset="0"/>
                        <a:cs typeface="Times New Roman" panose="02020603050405020304" pitchFamily="18" charset="0"/>
                      </a:endParaRPr>
                    </a:p>
                  </a:txBody>
                  <a:tcPr marL="34925" marR="34925" marT="34925" marB="34925"/>
                </a:tc>
                <a:tc>
                  <a:txBody>
                    <a:bodyPr/>
                    <a:lstStyle/>
                    <a:p>
                      <a:pPr algn="ctr" fontAlgn="base">
                        <a:lnSpc>
                          <a:spcPct val="107000"/>
                        </a:lnSpc>
                        <a:spcAft>
                          <a:spcPts val="0"/>
                        </a:spcAft>
                      </a:pPr>
                      <a:r>
                        <a:rPr lang="pt-BR" sz="2000" kern="1200" dirty="0">
                          <a:effectLst/>
                        </a:rPr>
                        <a:t>808±9</a:t>
                      </a:r>
                      <a:endParaRPr lang="pt-BR" sz="2000" dirty="0">
                        <a:effectLst/>
                        <a:latin typeface="+mn-lt"/>
                        <a:ea typeface="Calibri" panose="020F0502020204030204" pitchFamily="34" charset="0"/>
                        <a:cs typeface="Times New Roman" panose="02020603050405020304" pitchFamily="18" charset="0"/>
                      </a:endParaRPr>
                    </a:p>
                  </a:txBody>
                  <a:tcPr marL="34925" marR="34925" marT="34925" marB="34925"/>
                </a:tc>
                <a:extLst>
                  <a:ext uri="{0D108BD9-81ED-4DB2-BD59-A6C34878D82A}">
                    <a16:rowId xmlns:a16="http://schemas.microsoft.com/office/drawing/2014/main" xmlns="" val="61370647"/>
                  </a:ext>
                </a:extLst>
              </a:tr>
              <a:tr h="426955">
                <a:tc>
                  <a:txBody>
                    <a:bodyPr/>
                    <a:lstStyle/>
                    <a:p>
                      <a:pPr algn="ctr" fontAlgn="base">
                        <a:lnSpc>
                          <a:spcPct val="107000"/>
                        </a:lnSpc>
                        <a:spcAft>
                          <a:spcPts val="0"/>
                        </a:spcAft>
                      </a:pPr>
                      <a:r>
                        <a:rPr lang="pt-BR" sz="2000" dirty="0">
                          <a:effectLst/>
                        </a:rPr>
                        <a:t>Triclosan</a:t>
                      </a:r>
                      <a:endParaRPr lang="pt-BR" sz="2000" dirty="0">
                        <a:effectLst/>
                        <a:latin typeface="+mn-lt"/>
                        <a:ea typeface="Calibri" panose="020F0502020204030204" pitchFamily="34" charset="0"/>
                        <a:cs typeface="Times New Roman" panose="02020603050405020304" pitchFamily="18" charset="0"/>
                      </a:endParaRPr>
                    </a:p>
                  </a:txBody>
                  <a:tcPr marL="34925" marR="34925" marT="34925" marB="34925"/>
                </a:tc>
                <a:tc>
                  <a:txBody>
                    <a:bodyPr/>
                    <a:lstStyle/>
                    <a:p>
                      <a:pPr algn="ctr" fontAlgn="base">
                        <a:lnSpc>
                          <a:spcPct val="107000"/>
                        </a:lnSpc>
                        <a:spcAft>
                          <a:spcPts val="0"/>
                        </a:spcAft>
                      </a:pPr>
                      <a:r>
                        <a:rPr lang="pt-BR" sz="2000" kern="1200" dirty="0">
                          <a:effectLst/>
                        </a:rPr>
                        <a:t>509±153</a:t>
                      </a:r>
                      <a:endParaRPr lang="pt-BR" sz="2000" dirty="0">
                        <a:effectLst/>
                        <a:latin typeface="+mn-lt"/>
                        <a:ea typeface="Calibri" panose="020F0502020204030204" pitchFamily="34" charset="0"/>
                        <a:cs typeface="Times New Roman" panose="02020603050405020304" pitchFamily="18" charset="0"/>
                      </a:endParaRPr>
                    </a:p>
                  </a:txBody>
                  <a:tcPr marL="34925" marR="34925" marT="34925" marB="34925"/>
                </a:tc>
                <a:extLst>
                  <a:ext uri="{0D108BD9-81ED-4DB2-BD59-A6C34878D82A}">
                    <a16:rowId xmlns:a16="http://schemas.microsoft.com/office/drawing/2014/main" xmlns="" val="1978817804"/>
                  </a:ext>
                </a:extLst>
              </a:tr>
              <a:tr h="426955">
                <a:tc>
                  <a:txBody>
                    <a:bodyPr/>
                    <a:lstStyle/>
                    <a:p>
                      <a:pPr algn="ctr" fontAlgn="base">
                        <a:lnSpc>
                          <a:spcPct val="107000"/>
                        </a:lnSpc>
                        <a:spcAft>
                          <a:spcPts val="0"/>
                        </a:spcAft>
                      </a:pPr>
                      <a:r>
                        <a:rPr lang="pt-BR" sz="2000" dirty="0">
                          <a:effectLst/>
                        </a:rPr>
                        <a:t>Diclofenaco</a:t>
                      </a:r>
                      <a:endParaRPr lang="pt-BR" sz="2000" dirty="0">
                        <a:effectLst/>
                        <a:latin typeface="+mn-lt"/>
                        <a:ea typeface="Calibri" panose="020F0502020204030204" pitchFamily="34" charset="0"/>
                        <a:cs typeface="Times New Roman" panose="02020603050405020304" pitchFamily="18" charset="0"/>
                      </a:endParaRPr>
                    </a:p>
                  </a:txBody>
                  <a:tcPr marL="34925" marR="34925" marT="34925" marB="34925"/>
                </a:tc>
                <a:tc>
                  <a:txBody>
                    <a:bodyPr/>
                    <a:lstStyle/>
                    <a:p>
                      <a:pPr algn="ctr" fontAlgn="base">
                        <a:lnSpc>
                          <a:spcPct val="107000"/>
                        </a:lnSpc>
                        <a:spcAft>
                          <a:spcPts val="0"/>
                        </a:spcAft>
                      </a:pPr>
                      <a:r>
                        <a:rPr lang="pt-BR" sz="2000" kern="1200" dirty="0">
                          <a:effectLst/>
                        </a:rPr>
                        <a:t>294±54</a:t>
                      </a:r>
                      <a:endParaRPr lang="pt-BR" sz="2000" dirty="0">
                        <a:effectLst/>
                        <a:latin typeface="+mn-lt"/>
                        <a:ea typeface="Calibri" panose="020F0502020204030204" pitchFamily="34" charset="0"/>
                        <a:cs typeface="Times New Roman" panose="02020603050405020304" pitchFamily="18" charset="0"/>
                      </a:endParaRPr>
                    </a:p>
                  </a:txBody>
                  <a:tcPr marL="34925" marR="34925" marT="34925" marB="34925"/>
                </a:tc>
                <a:extLst>
                  <a:ext uri="{0D108BD9-81ED-4DB2-BD59-A6C34878D82A}">
                    <a16:rowId xmlns:a16="http://schemas.microsoft.com/office/drawing/2014/main" xmlns="" val="2421034181"/>
                  </a:ext>
                </a:extLst>
              </a:tr>
            </a:tbl>
          </a:graphicData>
        </a:graphic>
      </p:graphicFrame>
      <p:sp>
        <p:nvSpPr>
          <p:cNvPr id="8" name="Content Placeholder 6">
            <a:extLst>
              <a:ext uri="{FF2B5EF4-FFF2-40B4-BE49-F238E27FC236}">
                <a16:creationId xmlns:a16="http://schemas.microsoft.com/office/drawing/2014/main" xmlns="" id="{5AD7AA7A-9743-48E2-84E4-71FDAD12E898}"/>
              </a:ext>
            </a:extLst>
          </p:cNvPr>
          <p:cNvSpPr txBox="1">
            <a:spLocks/>
          </p:cNvSpPr>
          <p:nvPr/>
        </p:nvSpPr>
        <p:spPr>
          <a:xfrm>
            <a:off x="4538482" y="1484784"/>
            <a:ext cx="8229600" cy="62413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pt-BR" sz="2200" dirty="0"/>
              <a:t>Campanha et al., (2015)</a:t>
            </a:r>
          </a:p>
        </p:txBody>
      </p:sp>
      <p:sp>
        <p:nvSpPr>
          <p:cNvPr id="9" name="Arrow: Right 8">
            <a:extLst>
              <a:ext uri="{FF2B5EF4-FFF2-40B4-BE49-F238E27FC236}">
                <a16:creationId xmlns:a16="http://schemas.microsoft.com/office/drawing/2014/main" xmlns="" id="{1A073407-137C-4D6F-B1F7-F54A4978B2D8}"/>
              </a:ext>
            </a:extLst>
          </p:cNvPr>
          <p:cNvSpPr/>
          <p:nvPr/>
        </p:nvSpPr>
        <p:spPr>
          <a:xfrm>
            <a:off x="4235615" y="2203442"/>
            <a:ext cx="360040" cy="69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Arrow: Right 9">
            <a:extLst>
              <a:ext uri="{FF2B5EF4-FFF2-40B4-BE49-F238E27FC236}">
                <a16:creationId xmlns:a16="http://schemas.microsoft.com/office/drawing/2014/main" xmlns="" id="{A0B92644-A454-45B0-91FD-090F6585DFE1}"/>
              </a:ext>
            </a:extLst>
          </p:cNvPr>
          <p:cNvSpPr/>
          <p:nvPr/>
        </p:nvSpPr>
        <p:spPr>
          <a:xfrm>
            <a:off x="4214446" y="2675179"/>
            <a:ext cx="360040" cy="69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Arrow: Right 10">
            <a:extLst>
              <a:ext uri="{FF2B5EF4-FFF2-40B4-BE49-F238E27FC236}">
                <a16:creationId xmlns:a16="http://schemas.microsoft.com/office/drawing/2014/main" xmlns="" id="{9804E7FA-2BC1-4E9A-A8F9-2AA1F9BBDCE6}"/>
              </a:ext>
            </a:extLst>
          </p:cNvPr>
          <p:cNvSpPr/>
          <p:nvPr/>
        </p:nvSpPr>
        <p:spPr>
          <a:xfrm>
            <a:off x="4239224" y="3140762"/>
            <a:ext cx="360040" cy="69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Arrow: Right 11">
            <a:extLst>
              <a:ext uri="{FF2B5EF4-FFF2-40B4-BE49-F238E27FC236}">
                <a16:creationId xmlns:a16="http://schemas.microsoft.com/office/drawing/2014/main" xmlns="" id="{2CED5F15-6C8C-4389-991D-4E358B098EAA}"/>
              </a:ext>
            </a:extLst>
          </p:cNvPr>
          <p:cNvSpPr/>
          <p:nvPr/>
        </p:nvSpPr>
        <p:spPr>
          <a:xfrm>
            <a:off x="4211586" y="3529947"/>
            <a:ext cx="360040" cy="69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ontent Placeholder 6">
            <a:extLst>
              <a:ext uri="{FF2B5EF4-FFF2-40B4-BE49-F238E27FC236}">
                <a16:creationId xmlns:a16="http://schemas.microsoft.com/office/drawing/2014/main" xmlns="" id="{989BD810-B92F-4101-A897-2B765F8D1147}"/>
              </a:ext>
            </a:extLst>
          </p:cNvPr>
          <p:cNvSpPr txBox="1">
            <a:spLocks/>
          </p:cNvSpPr>
          <p:nvPr/>
        </p:nvSpPr>
        <p:spPr>
          <a:xfrm>
            <a:off x="4767336" y="1975180"/>
            <a:ext cx="8229600" cy="62413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pt-BR" sz="2200" dirty="0"/>
              <a:t>219 ng L</a:t>
            </a:r>
            <a:r>
              <a:rPr lang="pt-BR" sz="2200" baseline="30000" dirty="0"/>
              <a:t>-1</a:t>
            </a:r>
          </a:p>
        </p:txBody>
      </p:sp>
      <p:sp>
        <p:nvSpPr>
          <p:cNvPr id="14" name="Content Placeholder 6">
            <a:extLst>
              <a:ext uri="{FF2B5EF4-FFF2-40B4-BE49-F238E27FC236}">
                <a16:creationId xmlns:a16="http://schemas.microsoft.com/office/drawing/2014/main" xmlns="" id="{3B4DF5E2-9860-45B5-A182-307782F6DF74}"/>
              </a:ext>
            </a:extLst>
          </p:cNvPr>
          <p:cNvSpPr txBox="1">
            <a:spLocks/>
          </p:cNvSpPr>
          <p:nvPr/>
        </p:nvSpPr>
        <p:spPr>
          <a:xfrm>
            <a:off x="4767336" y="2452320"/>
            <a:ext cx="8229600" cy="62413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pt-BR" sz="2200" dirty="0"/>
              <a:t>22,5 ng L</a:t>
            </a:r>
            <a:r>
              <a:rPr lang="pt-BR" sz="2200" baseline="30000" dirty="0"/>
              <a:t>-1</a:t>
            </a:r>
          </a:p>
        </p:txBody>
      </p:sp>
      <p:sp>
        <p:nvSpPr>
          <p:cNvPr id="15" name="Content Placeholder 6">
            <a:extLst>
              <a:ext uri="{FF2B5EF4-FFF2-40B4-BE49-F238E27FC236}">
                <a16:creationId xmlns:a16="http://schemas.microsoft.com/office/drawing/2014/main" xmlns="" id="{9FAF3788-0B88-4568-AA00-5A4AF1CE32FD}"/>
              </a:ext>
            </a:extLst>
          </p:cNvPr>
          <p:cNvSpPr txBox="1">
            <a:spLocks/>
          </p:cNvSpPr>
          <p:nvPr/>
        </p:nvSpPr>
        <p:spPr>
          <a:xfrm>
            <a:off x="4712996" y="2935219"/>
            <a:ext cx="8229600" cy="62413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pt-BR" sz="2200" dirty="0"/>
              <a:t>60,1 ng L</a:t>
            </a:r>
            <a:r>
              <a:rPr lang="pt-BR" sz="2200" baseline="30000" dirty="0"/>
              <a:t>-1</a:t>
            </a:r>
          </a:p>
        </p:txBody>
      </p:sp>
      <p:sp>
        <p:nvSpPr>
          <p:cNvPr id="16" name="Content Placeholder 6">
            <a:extLst>
              <a:ext uri="{FF2B5EF4-FFF2-40B4-BE49-F238E27FC236}">
                <a16:creationId xmlns:a16="http://schemas.microsoft.com/office/drawing/2014/main" xmlns="" id="{05F90A3D-1359-42B2-9E81-5591C4C31ED7}"/>
              </a:ext>
            </a:extLst>
          </p:cNvPr>
          <p:cNvSpPr txBox="1">
            <a:spLocks/>
          </p:cNvSpPr>
          <p:nvPr/>
        </p:nvSpPr>
        <p:spPr>
          <a:xfrm>
            <a:off x="4712996" y="3367267"/>
            <a:ext cx="8229600" cy="62413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pt-BR" sz="2200" dirty="0"/>
              <a:t>11,6 ng L</a:t>
            </a:r>
            <a:r>
              <a:rPr lang="pt-BR" sz="2200" baseline="30000" dirty="0"/>
              <a:t>-1</a:t>
            </a:r>
          </a:p>
        </p:txBody>
      </p:sp>
      <p:pic>
        <p:nvPicPr>
          <p:cNvPr id="17" name="Picture 16">
            <a:extLst>
              <a:ext uri="{FF2B5EF4-FFF2-40B4-BE49-F238E27FC236}">
                <a16:creationId xmlns:a16="http://schemas.microsoft.com/office/drawing/2014/main" xmlns="" id="{FF829B47-E5C6-425B-8339-9AD167076710}"/>
              </a:ext>
            </a:extLst>
          </p:cNvPr>
          <p:cNvPicPr>
            <a:picLocks noChangeAspect="1"/>
          </p:cNvPicPr>
          <p:nvPr/>
        </p:nvPicPr>
        <p:blipFill rotWithShape="1">
          <a:blip r:embed="rId3">
            <a:extLst>
              <a:ext uri="{28A0092B-C50C-407E-A947-70E740481C1C}">
                <a14:useLocalDpi xmlns:a14="http://schemas.microsoft.com/office/drawing/2010/main" val="0"/>
              </a:ext>
            </a:extLst>
          </a:blip>
          <a:srcRect l="50682" b="51020"/>
          <a:stretch/>
        </p:blipFill>
        <p:spPr>
          <a:xfrm>
            <a:off x="5796136" y="4725144"/>
            <a:ext cx="2751139" cy="2042705"/>
          </a:xfrm>
          <a:prstGeom prst="rect">
            <a:avLst/>
          </a:prstGeom>
        </p:spPr>
      </p:pic>
      <p:sp>
        <p:nvSpPr>
          <p:cNvPr id="18" name="Arrow: Right 17">
            <a:extLst>
              <a:ext uri="{FF2B5EF4-FFF2-40B4-BE49-F238E27FC236}">
                <a16:creationId xmlns:a16="http://schemas.microsoft.com/office/drawing/2014/main" xmlns="" id="{D319D8DE-A81A-49F2-B3B3-3FBBECBBB10F}"/>
              </a:ext>
            </a:extLst>
          </p:cNvPr>
          <p:cNvSpPr/>
          <p:nvPr/>
        </p:nvSpPr>
        <p:spPr>
          <a:xfrm>
            <a:off x="4783320" y="5661249"/>
            <a:ext cx="868800" cy="36004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19" name="Content Placeholder 6">
            <a:extLst>
              <a:ext uri="{FF2B5EF4-FFF2-40B4-BE49-F238E27FC236}">
                <a16:creationId xmlns:a16="http://schemas.microsoft.com/office/drawing/2014/main" xmlns="" id="{0145D6A1-5984-4321-B8F9-3AE742BE1F8E}"/>
              </a:ext>
            </a:extLst>
          </p:cNvPr>
          <p:cNvSpPr txBox="1">
            <a:spLocks/>
          </p:cNvSpPr>
          <p:nvPr/>
        </p:nvSpPr>
        <p:spPr>
          <a:xfrm>
            <a:off x="1835696" y="5506505"/>
            <a:ext cx="2952328" cy="102876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pt-BR" sz="2200" dirty="0"/>
              <a:t>Esgoto tratado e não tratado</a:t>
            </a:r>
          </a:p>
        </p:txBody>
      </p:sp>
      <p:sp>
        <p:nvSpPr>
          <p:cNvPr id="20" name="TextBox 19">
            <a:extLst>
              <a:ext uri="{FF2B5EF4-FFF2-40B4-BE49-F238E27FC236}">
                <a16:creationId xmlns:a16="http://schemas.microsoft.com/office/drawing/2014/main" xmlns="" id="{926A7C4A-031F-4CDA-B389-4E26980AC934}"/>
              </a:ext>
            </a:extLst>
          </p:cNvPr>
          <p:cNvSpPr txBox="1"/>
          <p:nvPr/>
        </p:nvSpPr>
        <p:spPr>
          <a:xfrm>
            <a:off x="5807657" y="4221088"/>
            <a:ext cx="3372855" cy="584775"/>
          </a:xfrm>
          <a:prstGeom prst="rect">
            <a:avLst/>
          </a:prstGeom>
          <a:noFill/>
        </p:spPr>
        <p:txBody>
          <a:bodyPr wrap="square" rtlCol="0">
            <a:spAutoFit/>
          </a:bodyPr>
          <a:lstStyle/>
          <a:p>
            <a:pPr marL="0" algn="just">
              <a:buClr>
                <a:srgbClr val="C00000"/>
              </a:buClr>
            </a:pPr>
            <a:r>
              <a:rPr lang="pt-BR" sz="3200" b="1" dirty="0">
                <a:solidFill>
                  <a:srgbClr val="FF0000"/>
                </a:solidFill>
              </a:rPr>
              <a:t>Rio Monjolinho</a:t>
            </a:r>
          </a:p>
        </p:txBody>
      </p:sp>
    </p:spTree>
    <p:extLst>
      <p:ext uri="{BB962C8B-B14F-4D97-AF65-F5344CB8AC3E}">
        <p14:creationId xmlns:p14="http://schemas.microsoft.com/office/powerpoint/2010/main" val="186195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p:bldP spid="14" grpId="0"/>
      <p:bldP spid="15" grpId="0"/>
      <p:bldP spid="16" grpId="0"/>
      <p:bldP spid="18" grpId="0" animBg="1"/>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4DF1EA-49AB-4CA3-A300-AE84D522C3D4}"/>
              </a:ext>
            </a:extLst>
          </p:cNvPr>
          <p:cNvSpPr>
            <a:spLocks noGrp="1"/>
          </p:cNvSpPr>
          <p:nvPr>
            <p:ph type="title"/>
          </p:nvPr>
        </p:nvSpPr>
        <p:spPr/>
        <p:txBody>
          <a:bodyPr/>
          <a:lstStyle/>
          <a:p>
            <a:r>
              <a:rPr lang="pt-BR" dirty="0"/>
              <a:t>Eficiência de remoção do EGSB</a:t>
            </a:r>
          </a:p>
        </p:txBody>
      </p:sp>
      <p:graphicFrame>
        <p:nvGraphicFramePr>
          <p:cNvPr id="6" name="Table 5">
            <a:extLst>
              <a:ext uri="{FF2B5EF4-FFF2-40B4-BE49-F238E27FC236}">
                <a16:creationId xmlns:a16="http://schemas.microsoft.com/office/drawing/2014/main" xmlns="" id="{C9F6C2D1-3FC8-4D71-89AE-8939775E8223}"/>
              </a:ext>
            </a:extLst>
          </p:cNvPr>
          <p:cNvGraphicFramePr>
            <a:graphicFrameLocks noGrp="1"/>
          </p:cNvGraphicFramePr>
          <p:nvPr>
            <p:extLst>
              <p:ext uri="{D42A27DB-BD31-4B8C-83A1-F6EECF244321}">
                <p14:modId xmlns:p14="http://schemas.microsoft.com/office/powerpoint/2010/main" val="2582586210"/>
              </p:ext>
            </p:extLst>
          </p:nvPr>
        </p:nvGraphicFramePr>
        <p:xfrm>
          <a:off x="1691680" y="1196702"/>
          <a:ext cx="6096000" cy="1112520"/>
        </p:xfrm>
        <a:graphic>
          <a:graphicData uri="http://schemas.openxmlformats.org/drawingml/2006/table">
            <a:tbl>
              <a:tblPr firstRow="1" bandRow="1">
                <a:tableStyleId>{9DCAF9ED-07DC-4A11-8D7F-57B35C25682E}</a:tableStyleId>
              </a:tblPr>
              <a:tblGrid>
                <a:gridCol w="3048000">
                  <a:extLst>
                    <a:ext uri="{9D8B030D-6E8A-4147-A177-3AD203B41FA5}">
                      <a16:colId xmlns:a16="http://schemas.microsoft.com/office/drawing/2014/main" xmlns="" val="536193762"/>
                    </a:ext>
                  </a:extLst>
                </a:gridCol>
                <a:gridCol w="3048000">
                  <a:extLst>
                    <a:ext uri="{9D8B030D-6E8A-4147-A177-3AD203B41FA5}">
                      <a16:colId xmlns:a16="http://schemas.microsoft.com/office/drawing/2014/main" xmlns="" val="2831194444"/>
                    </a:ext>
                  </a:extLst>
                </a:gridCol>
              </a:tblGrid>
              <a:tr h="370840">
                <a:tc>
                  <a:txBody>
                    <a:bodyPr/>
                    <a:lstStyle/>
                    <a:p>
                      <a:r>
                        <a:rPr lang="pt-BR" dirty="0"/>
                        <a:t>TDH (h)</a:t>
                      </a:r>
                    </a:p>
                  </a:txBody>
                  <a:tcPr/>
                </a:tc>
                <a:tc>
                  <a:txBody>
                    <a:bodyPr/>
                    <a:lstStyle/>
                    <a:p>
                      <a:r>
                        <a:rPr lang="pt-BR" dirty="0"/>
                        <a:t>36</a:t>
                      </a:r>
                    </a:p>
                  </a:txBody>
                  <a:tcPr/>
                </a:tc>
                <a:extLst>
                  <a:ext uri="{0D108BD9-81ED-4DB2-BD59-A6C34878D82A}">
                    <a16:rowId xmlns:a16="http://schemas.microsoft.com/office/drawing/2014/main" xmlns="" val="12198273"/>
                  </a:ext>
                </a:extLst>
              </a:tr>
              <a:tr h="370840">
                <a:tc>
                  <a:txBody>
                    <a:bodyPr/>
                    <a:lstStyle/>
                    <a:p>
                      <a:r>
                        <a:rPr lang="pt-BR" dirty="0"/>
                        <a:t>Remoção DQO (%)</a:t>
                      </a:r>
                    </a:p>
                  </a:txBody>
                  <a:tcPr/>
                </a:tc>
                <a:tc>
                  <a:txBody>
                    <a:bodyPr/>
                    <a:lstStyle/>
                    <a:p>
                      <a:r>
                        <a:rPr lang="pt-BR" dirty="0"/>
                        <a:t>77±28</a:t>
                      </a:r>
                    </a:p>
                  </a:txBody>
                  <a:tcPr/>
                </a:tc>
                <a:extLst>
                  <a:ext uri="{0D108BD9-81ED-4DB2-BD59-A6C34878D82A}">
                    <a16:rowId xmlns:a16="http://schemas.microsoft.com/office/drawing/2014/main" xmlns="" val="1588533623"/>
                  </a:ext>
                </a:extLst>
              </a:tr>
              <a:tr h="370840">
                <a:tc>
                  <a:txBody>
                    <a:bodyPr/>
                    <a:lstStyle/>
                    <a:p>
                      <a:r>
                        <a:rPr lang="pt-BR" dirty="0"/>
                        <a:t>Remoção LAS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60±30</a:t>
                      </a:r>
                    </a:p>
                  </a:txBody>
                  <a:tcPr/>
                </a:tc>
                <a:extLst>
                  <a:ext uri="{0D108BD9-81ED-4DB2-BD59-A6C34878D82A}">
                    <a16:rowId xmlns:a16="http://schemas.microsoft.com/office/drawing/2014/main" xmlns="" val="4158668780"/>
                  </a:ext>
                </a:extLst>
              </a:tr>
            </a:tbl>
          </a:graphicData>
        </a:graphic>
      </p:graphicFrame>
      <p:pic>
        <p:nvPicPr>
          <p:cNvPr id="3" name="Picture 2">
            <a:extLst>
              <a:ext uri="{FF2B5EF4-FFF2-40B4-BE49-F238E27FC236}">
                <a16:creationId xmlns:a16="http://schemas.microsoft.com/office/drawing/2014/main" xmlns="" id="{E1940DDC-0D90-4A20-9AB0-27F8534BC8AC}"/>
              </a:ext>
            </a:extLst>
          </p:cNvPr>
          <p:cNvPicPr>
            <a:picLocks noChangeAspect="1"/>
          </p:cNvPicPr>
          <p:nvPr/>
        </p:nvPicPr>
        <p:blipFill>
          <a:blip r:embed="rId3"/>
          <a:stretch>
            <a:fillRect/>
          </a:stretch>
        </p:blipFill>
        <p:spPr>
          <a:xfrm>
            <a:off x="4648480" y="3115295"/>
            <a:ext cx="4460024" cy="3122017"/>
          </a:xfrm>
          <a:prstGeom prst="rect">
            <a:avLst/>
          </a:prstGeom>
        </p:spPr>
      </p:pic>
      <p:sp>
        <p:nvSpPr>
          <p:cNvPr id="8" name="Content Placeholder 2">
            <a:extLst>
              <a:ext uri="{FF2B5EF4-FFF2-40B4-BE49-F238E27FC236}">
                <a16:creationId xmlns:a16="http://schemas.microsoft.com/office/drawing/2014/main" xmlns="" id="{8E84E30E-8E16-486D-A710-C21072956533}"/>
              </a:ext>
            </a:extLst>
          </p:cNvPr>
          <p:cNvSpPr>
            <a:spLocks noGrp="1"/>
          </p:cNvSpPr>
          <p:nvPr>
            <p:ph idx="1"/>
          </p:nvPr>
        </p:nvSpPr>
        <p:spPr>
          <a:xfrm>
            <a:off x="79849" y="4149080"/>
            <a:ext cx="4680520" cy="2356950"/>
          </a:xfrm>
        </p:spPr>
        <p:txBody>
          <a:bodyPr/>
          <a:lstStyle/>
          <a:p>
            <a:pPr marL="0" indent="0">
              <a:buNone/>
            </a:pPr>
            <a:r>
              <a:rPr lang="pt-BR" sz="1600" dirty="0"/>
              <a:t>LASrem</a:t>
            </a:r>
            <a:r>
              <a:rPr lang="pt-BR" sz="1600" b="0" dirty="0"/>
              <a:t> = massa de LAS removida por processos biológicos e físicos</a:t>
            </a:r>
          </a:p>
          <a:p>
            <a:pPr marL="0" indent="0">
              <a:buNone/>
            </a:pPr>
            <a:r>
              <a:rPr lang="pt-BR" sz="1600" dirty="0"/>
              <a:t>LASaflu</a:t>
            </a:r>
            <a:r>
              <a:rPr lang="pt-BR" sz="1600" b="0" dirty="0"/>
              <a:t> = massa de LAS no afluente</a:t>
            </a:r>
          </a:p>
          <a:p>
            <a:pPr marL="0" indent="0">
              <a:buNone/>
            </a:pPr>
            <a:r>
              <a:rPr lang="pt-BR" sz="1600" dirty="0"/>
              <a:t>LASeflu</a:t>
            </a:r>
            <a:r>
              <a:rPr lang="pt-BR" sz="1600" b="0" dirty="0"/>
              <a:t> = massa de LAS no efluente</a:t>
            </a:r>
          </a:p>
          <a:p>
            <a:pPr marL="0" indent="0">
              <a:buNone/>
            </a:pPr>
            <a:r>
              <a:rPr lang="pt-BR" sz="1600" dirty="0"/>
              <a:t>LASbiod</a:t>
            </a:r>
            <a:r>
              <a:rPr lang="pt-BR" sz="1600" b="0" dirty="0"/>
              <a:t> = massa de LAS removida apenas por processo biológico</a:t>
            </a:r>
          </a:p>
          <a:p>
            <a:pPr marL="0" indent="0">
              <a:buNone/>
            </a:pPr>
            <a:r>
              <a:rPr lang="pt-BR" sz="1600" dirty="0"/>
              <a:t>LASads</a:t>
            </a:r>
            <a:r>
              <a:rPr lang="pt-BR" sz="1600" b="0" dirty="0"/>
              <a:t> = massa de LAS adsorvida na biomassa</a:t>
            </a:r>
          </a:p>
        </p:txBody>
      </p:sp>
      <p:sp>
        <p:nvSpPr>
          <p:cNvPr id="9" name="Content Placeholder 2">
            <a:extLst>
              <a:ext uri="{FF2B5EF4-FFF2-40B4-BE49-F238E27FC236}">
                <a16:creationId xmlns:a16="http://schemas.microsoft.com/office/drawing/2014/main" xmlns="" id="{74DB84C9-F018-4E1B-ACB0-13E5C83DFDAD}"/>
              </a:ext>
            </a:extLst>
          </p:cNvPr>
          <p:cNvSpPr txBox="1">
            <a:spLocks/>
          </p:cNvSpPr>
          <p:nvPr/>
        </p:nvSpPr>
        <p:spPr bwMode="auto">
          <a:xfrm>
            <a:off x="40567" y="2553290"/>
            <a:ext cx="6313040" cy="1379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rgbClr val="541E1E"/>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2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800" b="0" dirty="0"/>
              <a:t>Balanço de massa:</a:t>
            </a:r>
          </a:p>
          <a:p>
            <a:endParaRPr lang="pt-BR" sz="1800" b="0" dirty="0"/>
          </a:p>
          <a:p>
            <a:pPr marL="0" indent="0">
              <a:buFont typeface="Wingdings" panose="05000000000000000000" pitchFamily="2" charset="2"/>
              <a:buNone/>
            </a:pPr>
            <a:r>
              <a:rPr lang="pt-BR" sz="1800" dirty="0"/>
              <a:t>LASrem = LASaflu - LASeflu</a:t>
            </a:r>
          </a:p>
          <a:p>
            <a:pPr marL="0" indent="0">
              <a:buFont typeface="Wingdings" panose="05000000000000000000" pitchFamily="2" charset="2"/>
              <a:buNone/>
            </a:pPr>
            <a:r>
              <a:rPr lang="pt-BR" sz="1800" dirty="0"/>
              <a:t>LASbiod = LASaflu - (LASeflu - LASads)</a:t>
            </a:r>
          </a:p>
        </p:txBody>
      </p:sp>
    </p:spTree>
    <p:extLst>
      <p:ext uri="{BB962C8B-B14F-4D97-AF65-F5344CB8AC3E}">
        <p14:creationId xmlns:p14="http://schemas.microsoft.com/office/powerpoint/2010/main" val="177394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A9EE9A-1CF3-4844-97F0-B0BEEF2DDB7B}"/>
              </a:ext>
            </a:extLst>
          </p:cNvPr>
          <p:cNvSpPr>
            <a:spLocks noGrp="1"/>
          </p:cNvSpPr>
          <p:nvPr>
            <p:ph type="title"/>
          </p:nvPr>
        </p:nvSpPr>
        <p:spPr/>
        <p:txBody>
          <a:bodyPr/>
          <a:lstStyle/>
          <a:p>
            <a:r>
              <a:rPr lang="pt-BR" sz="2800" dirty="0"/>
              <a:t>EGSB escala piloto x escala de bancada</a:t>
            </a:r>
          </a:p>
        </p:txBody>
      </p:sp>
      <p:pic>
        <p:nvPicPr>
          <p:cNvPr id="6" name="Picture 5">
            <a:extLst>
              <a:ext uri="{FF2B5EF4-FFF2-40B4-BE49-F238E27FC236}">
                <a16:creationId xmlns:a16="http://schemas.microsoft.com/office/drawing/2014/main" xmlns="" id="{E6B004BA-DFC5-4D96-8A7A-B7138690E8C2}"/>
              </a:ext>
            </a:extLst>
          </p:cNvPr>
          <p:cNvPicPr>
            <a:picLocks noChangeAspect="1"/>
          </p:cNvPicPr>
          <p:nvPr/>
        </p:nvPicPr>
        <p:blipFill>
          <a:blip r:embed="rId3"/>
          <a:stretch>
            <a:fillRect/>
          </a:stretch>
        </p:blipFill>
        <p:spPr>
          <a:xfrm>
            <a:off x="1673598" y="2775869"/>
            <a:ext cx="5873004" cy="3929731"/>
          </a:xfrm>
          <a:prstGeom prst="rect">
            <a:avLst/>
          </a:prstGeom>
        </p:spPr>
      </p:pic>
      <p:cxnSp>
        <p:nvCxnSpPr>
          <p:cNvPr id="8" name="Straight Arrow Connector 7">
            <a:extLst>
              <a:ext uri="{FF2B5EF4-FFF2-40B4-BE49-F238E27FC236}">
                <a16:creationId xmlns:a16="http://schemas.microsoft.com/office/drawing/2014/main" xmlns="" id="{CC73B75A-1C9F-44FF-80A7-7988B3528783}"/>
              </a:ext>
            </a:extLst>
          </p:cNvPr>
          <p:cNvCxnSpPr>
            <a:cxnSpLocks/>
          </p:cNvCxnSpPr>
          <p:nvPr/>
        </p:nvCxnSpPr>
        <p:spPr>
          <a:xfrm flipH="1">
            <a:off x="2771800" y="3215377"/>
            <a:ext cx="432048" cy="36004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xmlns="" id="{1170B14B-59A3-4D68-8363-3C41E925C2F9}"/>
              </a:ext>
            </a:extLst>
          </p:cNvPr>
          <p:cNvCxnSpPr>
            <a:cxnSpLocks/>
          </p:cNvCxnSpPr>
          <p:nvPr/>
        </p:nvCxnSpPr>
        <p:spPr>
          <a:xfrm flipH="1">
            <a:off x="2771800" y="4988278"/>
            <a:ext cx="432048" cy="36004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xmlns="" id="{BA12E9D8-EAF2-403D-9DA6-2A3159B17DA2}"/>
              </a:ext>
            </a:extLst>
          </p:cNvPr>
          <p:cNvCxnSpPr>
            <a:cxnSpLocks/>
          </p:cNvCxnSpPr>
          <p:nvPr/>
        </p:nvCxnSpPr>
        <p:spPr>
          <a:xfrm flipH="1">
            <a:off x="4304641" y="2750615"/>
            <a:ext cx="246686" cy="21602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xmlns="" id="{C2481067-AD14-4C36-9E08-AE706D2A3996}"/>
              </a:ext>
            </a:extLst>
          </p:cNvPr>
          <p:cNvCxnSpPr>
            <a:cxnSpLocks/>
          </p:cNvCxnSpPr>
          <p:nvPr/>
        </p:nvCxnSpPr>
        <p:spPr>
          <a:xfrm flipH="1">
            <a:off x="5515375" y="3035762"/>
            <a:ext cx="432048" cy="36004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xmlns="" id="{63EAB327-4822-4090-B909-1C67260F4C97}"/>
              </a:ext>
            </a:extLst>
          </p:cNvPr>
          <p:cNvCxnSpPr>
            <a:cxnSpLocks/>
          </p:cNvCxnSpPr>
          <p:nvPr/>
        </p:nvCxnSpPr>
        <p:spPr>
          <a:xfrm flipH="1">
            <a:off x="7130029" y="3395397"/>
            <a:ext cx="432048" cy="36004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xmlns="" id="{88B741D8-4AE1-4640-93AA-D7CEA109DF0B}"/>
              </a:ext>
            </a:extLst>
          </p:cNvPr>
          <p:cNvCxnSpPr>
            <a:cxnSpLocks/>
          </p:cNvCxnSpPr>
          <p:nvPr/>
        </p:nvCxnSpPr>
        <p:spPr>
          <a:xfrm flipH="1">
            <a:off x="4320889" y="5052071"/>
            <a:ext cx="216024" cy="18002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xmlns="" id="{91FAE3C7-5684-4813-963B-725104B313D9}"/>
              </a:ext>
            </a:extLst>
          </p:cNvPr>
          <p:cNvCxnSpPr>
            <a:cxnSpLocks/>
          </p:cNvCxnSpPr>
          <p:nvPr/>
        </p:nvCxnSpPr>
        <p:spPr>
          <a:xfrm flipH="1">
            <a:off x="5515375" y="4813075"/>
            <a:ext cx="432048" cy="36004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xmlns="" id="{024906D4-47A8-44A6-AFD1-F8D339428C67}"/>
              </a:ext>
            </a:extLst>
          </p:cNvPr>
          <p:cNvCxnSpPr>
            <a:cxnSpLocks/>
          </p:cNvCxnSpPr>
          <p:nvPr/>
        </p:nvCxnSpPr>
        <p:spPr>
          <a:xfrm flipH="1">
            <a:off x="7089227" y="5168298"/>
            <a:ext cx="432048" cy="36004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0" name="Content Placeholder 2">
            <a:extLst>
              <a:ext uri="{FF2B5EF4-FFF2-40B4-BE49-F238E27FC236}">
                <a16:creationId xmlns:a16="http://schemas.microsoft.com/office/drawing/2014/main" xmlns="" id="{C63BC0B9-0CD9-4261-8D74-E2D3D29CE6B4}"/>
              </a:ext>
            </a:extLst>
          </p:cNvPr>
          <p:cNvSpPr>
            <a:spLocks noGrp="1"/>
          </p:cNvSpPr>
          <p:nvPr>
            <p:ph idx="1"/>
          </p:nvPr>
        </p:nvSpPr>
        <p:spPr>
          <a:xfrm>
            <a:off x="1543744" y="1124744"/>
            <a:ext cx="7219256" cy="1468408"/>
          </a:xfrm>
        </p:spPr>
        <p:txBody>
          <a:bodyPr/>
          <a:lstStyle/>
          <a:p>
            <a:r>
              <a:rPr lang="pt-BR" sz="1800" b="0" dirty="0"/>
              <a:t>Present study: escala piloto (69L) e esgoto sanitário;</a:t>
            </a:r>
          </a:p>
          <a:p>
            <a:r>
              <a:rPr lang="pt-BR" sz="1800" b="0" dirty="0"/>
              <a:t>Centurion et al., (2018): escala piloto (62L), água residuária de lavanderia;</a:t>
            </a:r>
          </a:p>
          <a:p>
            <a:r>
              <a:rPr lang="pt-BR" sz="1800" b="0" dirty="0"/>
              <a:t>Delfornor et al., (2012): escala de bancada (1,2L) e substrato sintético.</a:t>
            </a:r>
          </a:p>
        </p:txBody>
      </p:sp>
      <p:cxnSp>
        <p:nvCxnSpPr>
          <p:cNvPr id="21" name="Straight Arrow Connector 20">
            <a:extLst>
              <a:ext uri="{FF2B5EF4-FFF2-40B4-BE49-F238E27FC236}">
                <a16:creationId xmlns:a16="http://schemas.microsoft.com/office/drawing/2014/main" xmlns="" id="{930BA43C-8651-4CD6-8489-796F4EAAC90B}"/>
              </a:ext>
            </a:extLst>
          </p:cNvPr>
          <p:cNvCxnSpPr>
            <a:cxnSpLocks/>
          </p:cNvCxnSpPr>
          <p:nvPr/>
        </p:nvCxnSpPr>
        <p:spPr>
          <a:xfrm flipH="1">
            <a:off x="3520614" y="3365023"/>
            <a:ext cx="216024" cy="180020"/>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xmlns="" id="{738DE10F-A767-45C3-96C0-2C04E27B40D5}"/>
              </a:ext>
            </a:extLst>
          </p:cNvPr>
          <p:cNvCxnSpPr>
            <a:cxnSpLocks/>
          </p:cNvCxnSpPr>
          <p:nvPr/>
        </p:nvCxnSpPr>
        <p:spPr>
          <a:xfrm flipH="1">
            <a:off x="6341523" y="2923531"/>
            <a:ext cx="216024" cy="180020"/>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xmlns="" id="{60020543-5ED3-40BC-879D-1266CFBFA2B8}"/>
              </a:ext>
            </a:extLst>
          </p:cNvPr>
          <p:cNvCxnSpPr>
            <a:cxnSpLocks/>
          </p:cNvCxnSpPr>
          <p:nvPr/>
        </p:nvCxnSpPr>
        <p:spPr>
          <a:xfrm flipH="1">
            <a:off x="3546344" y="5179421"/>
            <a:ext cx="216024" cy="180020"/>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xmlns="" id="{ED588270-3080-4A07-8C2A-45AA7A738F2D}"/>
              </a:ext>
            </a:extLst>
          </p:cNvPr>
          <p:cNvCxnSpPr>
            <a:cxnSpLocks/>
          </p:cNvCxnSpPr>
          <p:nvPr/>
        </p:nvCxnSpPr>
        <p:spPr>
          <a:xfrm flipH="1">
            <a:off x="6302301" y="4980740"/>
            <a:ext cx="216024" cy="180020"/>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17" name="Rectangle: Rounded Corners 16">
            <a:extLst>
              <a:ext uri="{FF2B5EF4-FFF2-40B4-BE49-F238E27FC236}">
                <a16:creationId xmlns:a16="http://schemas.microsoft.com/office/drawing/2014/main" xmlns="" id="{EE3EC206-2C1F-4616-9A3D-4BB92293D6FB}"/>
              </a:ext>
            </a:extLst>
          </p:cNvPr>
          <p:cNvSpPr/>
          <p:nvPr/>
        </p:nvSpPr>
        <p:spPr>
          <a:xfrm>
            <a:off x="2015249" y="3589660"/>
            <a:ext cx="5548996" cy="155155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pt-BR" dirty="0"/>
              <a:t>O aumento de escala dos reatores biológicos resulta em desafios de controle operacional e maiores variações de carga aplicada </a:t>
            </a:r>
            <a:r>
              <a:rPr lang="pt-BR" sz="1600" dirty="0"/>
              <a:t>(Sánchez et al., 2005)</a:t>
            </a:r>
            <a:r>
              <a:rPr lang="pt-BR" dirty="0"/>
              <a:t>.</a:t>
            </a:r>
          </a:p>
        </p:txBody>
      </p:sp>
    </p:spTree>
    <p:extLst>
      <p:ext uri="{BB962C8B-B14F-4D97-AF65-F5344CB8AC3E}">
        <p14:creationId xmlns:p14="http://schemas.microsoft.com/office/powerpoint/2010/main" val="125324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A9EE9A-1CF3-4844-97F0-B0BEEF2DDB7B}"/>
              </a:ext>
            </a:extLst>
          </p:cNvPr>
          <p:cNvSpPr>
            <a:spLocks noGrp="1"/>
          </p:cNvSpPr>
          <p:nvPr>
            <p:ph type="title"/>
          </p:nvPr>
        </p:nvSpPr>
        <p:spPr/>
        <p:txBody>
          <a:bodyPr/>
          <a:lstStyle/>
          <a:p>
            <a:r>
              <a:rPr lang="pt-BR" sz="2800" dirty="0"/>
              <a:t>EGSB escala piloto x escala de bancada</a:t>
            </a:r>
          </a:p>
        </p:txBody>
      </p:sp>
      <p:pic>
        <p:nvPicPr>
          <p:cNvPr id="6" name="Picture 5">
            <a:extLst>
              <a:ext uri="{FF2B5EF4-FFF2-40B4-BE49-F238E27FC236}">
                <a16:creationId xmlns:a16="http://schemas.microsoft.com/office/drawing/2014/main" xmlns="" id="{E6B004BA-DFC5-4D96-8A7A-B7138690E8C2}"/>
              </a:ext>
            </a:extLst>
          </p:cNvPr>
          <p:cNvPicPr>
            <a:picLocks noChangeAspect="1"/>
          </p:cNvPicPr>
          <p:nvPr/>
        </p:nvPicPr>
        <p:blipFill>
          <a:blip r:embed="rId3"/>
          <a:stretch>
            <a:fillRect/>
          </a:stretch>
        </p:blipFill>
        <p:spPr>
          <a:xfrm>
            <a:off x="1673598" y="2775869"/>
            <a:ext cx="5873004" cy="3929731"/>
          </a:xfrm>
          <a:prstGeom prst="rect">
            <a:avLst/>
          </a:prstGeom>
        </p:spPr>
      </p:pic>
      <p:cxnSp>
        <p:nvCxnSpPr>
          <p:cNvPr id="10" name="Straight Arrow Connector 9">
            <a:extLst>
              <a:ext uri="{FF2B5EF4-FFF2-40B4-BE49-F238E27FC236}">
                <a16:creationId xmlns:a16="http://schemas.microsoft.com/office/drawing/2014/main" xmlns="" id="{1170B14B-59A3-4D68-8363-3C41E925C2F9}"/>
              </a:ext>
            </a:extLst>
          </p:cNvPr>
          <p:cNvCxnSpPr>
            <a:cxnSpLocks/>
          </p:cNvCxnSpPr>
          <p:nvPr/>
        </p:nvCxnSpPr>
        <p:spPr>
          <a:xfrm>
            <a:off x="2411760" y="5445224"/>
            <a:ext cx="1944216"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xmlns="" id="{D90E30B1-6F91-464B-87EE-065BBEA4B80C}"/>
              </a:ext>
            </a:extLst>
          </p:cNvPr>
          <p:cNvCxnSpPr>
            <a:cxnSpLocks/>
          </p:cNvCxnSpPr>
          <p:nvPr/>
        </p:nvCxnSpPr>
        <p:spPr>
          <a:xfrm>
            <a:off x="5292080" y="5229200"/>
            <a:ext cx="1944216"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 name="Content Placeholder 2">
            <a:extLst>
              <a:ext uri="{FF2B5EF4-FFF2-40B4-BE49-F238E27FC236}">
                <a16:creationId xmlns:a16="http://schemas.microsoft.com/office/drawing/2014/main" xmlns="" id="{6422A656-4B55-4518-ABDA-C42C01245568}"/>
              </a:ext>
            </a:extLst>
          </p:cNvPr>
          <p:cNvSpPr>
            <a:spLocks noGrp="1"/>
          </p:cNvSpPr>
          <p:nvPr>
            <p:ph idx="1"/>
          </p:nvPr>
        </p:nvSpPr>
        <p:spPr>
          <a:xfrm>
            <a:off x="1543744" y="1124744"/>
            <a:ext cx="7219256" cy="1468408"/>
          </a:xfrm>
        </p:spPr>
        <p:txBody>
          <a:bodyPr/>
          <a:lstStyle/>
          <a:p>
            <a:r>
              <a:rPr lang="pt-BR" sz="1800" dirty="0"/>
              <a:t>Remoção de LAS próximas </a:t>
            </a:r>
            <a:r>
              <a:rPr lang="pt-BR" sz="1800" b="0" dirty="0"/>
              <a:t>a alimentação com água residuária de lavanderia e substrato sintético;</a:t>
            </a:r>
          </a:p>
          <a:p>
            <a:r>
              <a:rPr lang="pt-BR" sz="1800" dirty="0"/>
              <a:t>Remoção de DQO maior </a:t>
            </a:r>
            <a:r>
              <a:rPr lang="pt-BR" sz="1800" b="0" dirty="0"/>
              <a:t>que a alimentação com água residuária de lavanderia e </a:t>
            </a:r>
            <a:r>
              <a:rPr lang="pt-BR" sz="1800" dirty="0"/>
              <a:t>menor</a:t>
            </a:r>
            <a:r>
              <a:rPr lang="pt-BR" sz="1800" b="0" dirty="0"/>
              <a:t> que com substrato sintético.</a:t>
            </a:r>
          </a:p>
        </p:txBody>
      </p:sp>
      <p:sp>
        <p:nvSpPr>
          <p:cNvPr id="11" name="Rectangle: Rounded Corners 10">
            <a:extLst>
              <a:ext uri="{FF2B5EF4-FFF2-40B4-BE49-F238E27FC236}">
                <a16:creationId xmlns:a16="http://schemas.microsoft.com/office/drawing/2014/main" xmlns="" id="{323FA94C-5E7F-4BA1-8314-C678C9091F43}"/>
              </a:ext>
            </a:extLst>
          </p:cNvPr>
          <p:cNvSpPr/>
          <p:nvPr/>
        </p:nvSpPr>
        <p:spPr>
          <a:xfrm>
            <a:off x="971600" y="3126490"/>
            <a:ext cx="7791400" cy="191999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pt-BR" b="1" dirty="0"/>
              <a:t>Águas residuais sintéticas:</a:t>
            </a:r>
            <a:r>
              <a:rPr lang="pt-BR" dirty="0"/>
              <a:t> a maioria da DQO está sob a forma de compostos de fácil assimilação pelos microrganismos, tais como etanol e metanol.</a:t>
            </a:r>
          </a:p>
          <a:p>
            <a:endParaRPr lang="pt-BR" dirty="0"/>
          </a:p>
          <a:p>
            <a:r>
              <a:rPr lang="pt-BR" b="1" dirty="0"/>
              <a:t>Esgoto sanitário:</a:t>
            </a:r>
            <a:r>
              <a:rPr lang="pt-BR" dirty="0"/>
              <a:t> presença de compostos recalcitrantes e de difícil degradação.</a:t>
            </a:r>
          </a:p>
        </p:txBody>
      </p:sp>
    </p:spTree>
    <p:extLst>
      <p:ext uri="{BB962C8B-B14F-4D97-AF65-F5344CB8AC3E}">
        <p14:creationId xmlns:p14="http://schemas.microsoft.com/office/powerpoint/2010/main" val="311122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BA6B-B608-443C-93A0-C2654BC3F24A}"/>
              </a:ext>
            </a:extLst>
          </p:cNvPr>
          <p:cNvSpPr>
            <a:spLocks noGrp="1"/>
          </p:cNvSpPr>
          <p:nvPr>
            <p:ph type="title"/>
          </p:nvPr>
        </p:nvSpPr>
        <p:spPr/>
        <p:txBody>
          <a:bodyPr/>
          <a:lstStyle/>
          <a:p>
            <a:r>
              <a:rPr lang="pt-BR" dirty="0"/>
              <a:t>Caracterização Microbiana</a:t>
            </a:r>
          </a:p>
        </p:txBody>
      </p:sp>
      <p:sp>
        <p:nvSpPr>
          <p:cNvPr id="3" name="Content Placeholder 2">
            <a:extLst>
              <a:ext uri="{FF2B5EF4-FFF2-40B4-BE49-F238E27FC236}">
                <a16:creationId xmlns:a16="http://schemas.microsoft.com/office/drawing/2014/main" xmlns="" id="{5C45D498-3750-4C99-BB70-81B7171AF7D3}"/>
              </a:ext>
            </a:extLst>
          </p:cNvPr>
          <p:cNvSpPr>
            <a:spLocks noGrp="1"/>
          </p:cNvSpPr>
          <p:nvPr>
            <p:ph idx="1"/>
          </p:nvPr>
        </p:nvSpPr>
        <p:spPr>
          <a:xfrm>
            <a:off x="609600" y="1828799"/>
            <a:ext cx="7924800" cy="4876800"/>
          </a:xfrm>
        </p:spPr>
        <p:txBody>
          <a:bodyPr/>
          <a:lstStyle/>
          <a:p>
            <a:r>
              <a:rPr lang="pt-BR" b="0" dirty="0"/>
              <a:t>Lodo de inóculo e lodo ao final da operação do EGSB;</a:t>
            </a:r>
          </a:p>
          <a:p>
            <a:endParaRPr lang="pt-BR" b="0" dirty="0"/>
          </a:p>
          <a:p>
            <a:r>
              <a:rPr lang="pt-BR" b="0" dirty="0"/>
              <a:t>Domínio Bacteria e Arquéias (região RNAr 16S).</a:t>
            </a:r>
          </a:p>
        </p:txBody>
      </p:sp>
      <p:pic>
        <p:nvPicPr>
          <p:cNvPr id="6" name="Picture 2" descr="http://2.bp.blogspot.com/-AODwBw0kWf8/UBfjQS7GEhI/AAAAAAAAADw/rg_IcnMGAcU/s1600/dna.jpg">
            <a:extLst>
              <a:ext uri="{FF2B5EF4-FFF2-40B4-BE49-F238E27FC236}">
                <a16:creationId xmlns:a16="http://schemas.microsoft.com/office/drawing/2014/main" xmlns="" id="{58DBD303-07F7-4487-8165-B32333B7887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2" t="11736" r="-205" b="12200"/>
          <a:stretch/>
        </p:blipFill>
        <p:spPr bwMode="auto">
          <a:xfrm>
            <a:off x="323527" y="4834402"/>
            <a:ext cx="3312369" cy="187119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12" descr="pcr_process[3].jpg">
            <a:extLst>
              <a:ext uri="{FF2B5EF4-FFF2-40B4-BE49-F238E27FC236}">
                <a16:creationId xmlns:a16="http://schemas.microsoft.com/office/drawing/2014/main" xmlns="" id="{ED2321F2-F4D8-4A9F-853A-1AA207E4B5A1}"/>
              </a:ext>
            </a:extLst>
          </p:cNvPr>
          <p:cNvPicPr>
            <a:picLocks noChangeAspect="1"/>
          </p:cNvPicPr>
          <p:nvPr/>
        </p:nvPicPr>
        <p:blipFill>
          <a:blip r:embed="rId4"/>
          <a:stretch>
            <a:fillRect/>
          </a:stretch>
        </p:blipFill>
        <p:spPr>
          <a:xfrm>
            <a:off x="6660232" y="4839018"/>
            <a:ext cx="2158673" cy="1888839"/>
          </a:xfrm>
          <a:prstGeom prst="rect">
            <a:avLst/>
          </a:prstGeom>
        </p:spPr>
      </p:pic>
    </p:spTree>
    <p:extLst>
      <p:ext uri="{BB962C8B-B14F-4D97-AF65-F5344CB8AC3E}">
        <p14:creationId xmlns:p14="http://schemas.microsoft.com/office/powerpoint/2010/main" val="19777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876A6CD5-AE0E-4979-8E33-448275EEDD09}"/>
              </a:ext>
            </a:extLst>
          </p:cNvPr>
          <p:cNvSpPr>
            <a:spLocks noGrp="1"/>
          </p:cNvSpPr>
          <p:nvPr>
            <p:ph type="title"/>
          </p:nvPr>
        </p:nvSpPr>
        <p:spPr>
          <a:xfrm>
            <a:off x="457200" y="152400"/>
            <a:ext cx="8305800" cy="563563"/>
          </a:xfrm>
        </p:spPr>
        <p:txBody>
          <a:bodyPr/>
          <a:lstStyle/>
          <a:p>
            <a:r>
              <a:rPr lang="pt-BR" dirty="0"/>
              <a:t>Índices ecológicos</a:t>
            </a:r>
          </a:p>
        </p:txBody>
      </p:sp>
      <p:pic>
        <p:nvPicPr>
          <p:cNvPr id="9" name="Picture 8">
            <a:extLst>
              <a:ext uri="{FF2B5EF4-FFF2-40B4-BE49-F238E27FC236}">
                <a16:creationId xmlns:a16="http://schemas.microsoft.com/office/drawing/2014/main" xmlns="" id="{06373661-4946-44A1-84C2-2C1E43827218}"/>
              </a:ext>
            </a:extLst>
          </p:cNvPr>
          <p:cNvPicPr>
            <a:picLocks noChangeAspect="1"/>
          </p:cNvPicPr>
          <p:nvPr/>
        </p:nvPicPr>
        <p:blipFill>
          <a:blip r:embed="rId3"/>
          <a:stretch>
            <a:fillRect/>
          </a:stretch>
        </p:blipFill>
        <p:spPr>
          <a:xfrm>
            <a:off x="297058" y="1412776"/>
            <a:ext cx="8465942" cy="1879211"/>
          </a:xfrm>
          <a:prstGeom prst="rect">
            <a:avLst/>
          </a:prstGeom>
        </p:spPr>
      </p:pic>
      <p:sp>
        <p:nvSpPr>
          <p:cNvPr id="10" name="Content Placeholder 2">
            <a:extLst>
              <a:ext uri="{FF2B5EF4-FFF2-40B4-BE49-F238E27FC236}">
                <a16:creationId xmlns:a16="http://schemas.microsoft.com/office/drawing/2014/main" xmlns="" id="{22E910E8-3ACA-469A-9A70-F96ECD96D659}"/>
              </a:ext>
            </a:extLst>
          </p:cNvPr>
          <p:cNvSpPr>
            <a:spLocks noGrp="1"/>
          </p:cNvSpPr>
          <p:nvPr>
            <p:ph idx="1"/>
          </p:nvPr>
        </p:nvSpPr>
        <p:spPr>
          <a:xfrm>
            <a:off x="609600" y="3378121"/>
            <a:ext cx="7924800" cy="2859191"/>
          </a:xfrm>
        </p:spPr>
        <p:txBody>
          <a:bodyPr/>
          <a:lstStyle/>
          <a:p>
            <a:r>
              <a:rPr lang="pt-BR" sz="2000" dirty="0"/>
              <a:t>Índice de Shannon (H):</a:t>
            </a:r>
            <a:r>
              <a:rPr lang="pt-BR" sz="2000" b="0" dirty="0"/>
              <a:t> </a:t>
            </a:r>
            <a:r>
              <a:rPr lang="pt-BR" sz="1800" b="0" dirty="0"/>
              <a:t>índice de diversidade. Utilizado para avaliar a biodiversidade da comunidade microbiana;</a:t>
            </a:r>
          </a:p>
          <a:p>
            <a:endParaRPr lang="pt-BR" sz="1800" b="0" dirty="0"/>
          </a:p>
          <a:p>
            <a:r>
              <a:rPr lang="pt-BR" sz="1800" b="0" u="sng" dirty="0"/>
              <a:t>Diversidade:</a:t>
            </a:r>
            <a:r>
              <a:rPr lang="pt-BR" sz="1800" b="0" dirty="0"/>
              <a:t> refere-se à variedade de organismos de uma determinada comunidade (Bacteria e Archaea);</a:t>
            </a:r>
          </a:p>
          <a:p>
            <a:endParaRPr lang="pt-BR" sz="1800" b="0" dirty="0"/>
          </a:p>
          <a:p>
            <a:r>
              <a:rPr lang="pt-BR" sz="1800" b="0" dirty="0"/>
              <a:t>Pequenas diferenças foram observadas na estrutura microbiana do lodo de inóculo (3,96) quando comparado ao lodo de EGSB (3,82) em ambos os domínios (Bacteria e Arqueae).</a:t>
            </a:r>
          </a:p>
          <a:p>
            <a:endParaRPr lang="pt-BR" b="0" dirty="0"/>
          </a:p>
        </p:txBody>
      </p:sp>
      <p:sp>
        <p:nvSpPr>
          <p:cNvPr id="11" name="Rectangle 10">
            <a:extLst>
              <a:ext uri="{FF2B5EF4-FFF2-40B4-BE49-F238E27FC236}">
                <a16:creationId xmlns:a16="http://schemas.microsoft.com/office/drawing/2014/main" xmlns="" id="{32B820C2-7B22-4D3D-8A0A-6A3803AE291F}"/>
              </a:ext>
            </a:extLst>
          </p:cNvPr>
          <p:cNvSpPr/>
          <p:nvPr/>
        </p:nvSpPr>
        <p:spPr>
          <a:xfrm>
            <a:off x="381000" y="2745680"/>
            <a:ext cx="460800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ctangle 11">
            <a:extLst>
              <a:ext uri="{FF2B5EF4-FFF2-40B4-BE49-F238E27FC236}">
                <a16:creationId xmlns:a16="http://schemas.microsoft.com/office/drawing/2014/main" xmlns="" id="{F76BF7AD-80E1-4F8E-B3BA-AEB50B526B41}"/>
              </a:ext>
            </a:extLst>
          </p:cNvPr>
          <p:cNvSpPr/>
          <p:nvPr/>
        </p:nvSpPr>
        <p:spPr>
          <a:xfrm>
            <a:off x="6300192" y="2745679"/>
            <a:ext cx="254675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2235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876A6CD5-AE0E-4979-8E33-448275EEDD09}"/>
              </a:ext>
            </a:extLst>
          </p:cNvPr>
          <p:cNvSpPr>
            <a:spLocks noGrp="1"/>
          </p:cNvSpPr>
          <p:nvPr>
            <p:ph type="title"/>
          </p:nvPr>
        </p:nvSpPr>
        <p:spPr>
          <a:xfrm>
            <a:off x="457200" y="152400"/>
            <a:ext cx="8305800" cy="563563"/>
          </a:xfrm>
        </p:spPr>
        <p:txBody>
          <a:bodyPr/>
          <a:lstStyle/>
          <a:p>
            <a:r>
              <a:rPr lang="pt-BR" dirty="0"/>
              <a:t>Índices ecológicos</a:t>
            </a:r>
          </a:p>
        </p:txBody>
      </p:sp>
      <p:pic>
        <p:nvPicPr>
          <p:cNvPr id="9" name="Picture 8">
            <a:extLst>
              <a:ext uri="{FF2B5EF4-FFF2-40B4-BE49-F238E27FC236}">
                <a16:creationId xmlns:a16="http://schemas.microsoft.com/office/drawing/2014/main" xmlns="" id="{06373661-4946-44A1-84C2-2C1E43827218}"/>
              </a:ext>
            </a:extLst>
          </p:cNvPr>
          <p:cNvPicPr>
            <a:picLocks noChangeAspect="1"/>
          </p:cNvPicPr>
          <p:nvPr/>
        </p:nvPicPr>
        <p:blipFill>
          <a:blip r:embed="rId3"/>
          <a:stretch>
            <a:fillRect/>
          </a:stretch>
        </p:blipFill>
        <p:spPr>
          <a:xfrm>
            <a:off x="297058" y="1412776"/>
            <a:ext cx="8465942" cy="1879211"/>
          </a:xfrm>
          <a:prstGeom prst="rect">
            <a:avLst/>
          </a:prstGeom>
        </p:spPr>
      </p:pic>
      <p:sp>
        <p:nvSpPr>
          <p:cNvPr id="10" name="Content Placeholder 2">
            <a:extLst>
              <a:ext uri="{FF2B5EF4-FFF2-40B4-BE49-F238E27FC236}">
                <a16:creationId xmlns:a16="http://schemas.microsoft.com/office/drawing/2014/main" xmlns="" id="{22E910E8-3ACA-469A-9A70-F96ECD96D659}"/>
              </a:ext>
            </a:extLst>
          </p:cNvPr>
          <p:cNvSpPr>
            <a:spLocks noGrp="1"/>
          </p:cNvSpPr>
          <p:nvPr>
            <p:ph idx="1"/>
          </p:nvPr>
        </p:nvSpPr>
        <p:spPr>
          <a:xfrm>
            <a:off x="609600" y="3378121"/>
            <a:ext cx="7924800" cy="2859191"/>
          </a:xfrm>
        </p:spPr>
        <p:txBody>
          <a:bodyPr/>
          <a:lstStyle/>
          <a:p>
            <a:r>
              <a:rPr lang="pt-BR" sz="2000" dirty="0"/>
              <a:t>Chao 1:</a:t>
            </a:r>
            <a:r>
              <a:rPr lang="pt-BR" sz="2000" b="0" dirty="0"/>
              <a:t> </a:t>
            </a:r>
            <a:r>
              <a:rPr lang="pt-BR" sz="1800" b="0" dirty="0"/>
              <a:t>índice de riqueza. Utilizado para avaliar a riqueza da comunidade microbiana;</a:t>
            </a:r>
          </a:p>
          <a:p>
            <a:endParaRPr lang="pt-BR" sz="1800" b="0" dirty="0"/>
          </a:p>
          <a:p>
            <a:r>
              <a:rPr lang="pt-BR" sz="1800" b="0" u="sng" dirty="0"/>
              <a:t>Riqueza:</a:t>
            </a:r>
            <a:r>
              <a:rPr lang="pt-BR" sz="1800" b="0" dirty="0"/>
              <a:t> refere-se à abundância de organismos de uma determinada comunidade (Bacteria e Archaea);</a:t>
            </a:r>
          </a:p>
          <a:p>
            <a:endParaRPr lang="pt-BR" sz="1800" b="0" dirty="0"/>
          </a:p>
          <a:p>
            <a:r>
              <a:rPr lang="pt-BR" sz="1800" b="0" dirty="0"/>
              <a:t>Pequenas diferença também foram observadas os valores do estimador de riqueza de Chao-1 do lodo de inóculo quando comparado ao lodo de EGSB em ambos os domínios (Bacteria e Arqueae).</a:t>
            </a:r>
          </a:p>
          <a:p>
            <a:endParaRPr lang="pt-BR" b="0" dirty="0"/>
          </a:p>
        </p:txBody>
      </p:sp>
      <p:sp>
        <p:nvSpPr>
          <p:cNvPr id="11" name="Rectangle 10">
            <a:extLst>
              <a:ext uri="{FF2B5EF4-FFF2-40B4-BE49-F238E27FC236}">
                <a16:creationId xmlns:a16="http://schemas.microsoft.com/office/drawing/2014/main" xmlns="" id="{32B820C2-7B22-4D3D-8A0A-6A3803AE291F}"/>
              </a:ext>
            </a:extLst>
          </p:cNvPr>
          <p:cNvSpPr/>
          <p:nvPr/>
        </p:nvSpPr>
        <p:spPr>
          <a:xfrm>
            <a:off x="368870" y="2601679"/>
            <a:ext cx="460800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ctangle 11">
            <a:extLst>
              <a:ext uri="{FF2B5EF4-FFF2-40B4-BE49-F238E27FC236}">
                <a16:creationId xmlns:a16="http://schemas.microsoft.com/office/drawing/2014/main" xmlns="" id="{F76BF7AD-80E1-4F8E-B3BA-AEB50B526B41}"/>
              </a:ext>
            </a:extLst>
          </p:cNvPr>
          <p:cNvSpPr/>
          <p:nvPr/>
        </p:nvSpPr>
        <p:spPr>
          <a:xfrm>
            <a:off x="6288062" y="2601679"/>
            <a:ext cx="254675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ctangle: Rounded Corners 6">
            <a:extLst>
              <a:ext uri="{FF2B5EF4-FFF2-40B4-BE49-F238E27FC236}">
                <a16:creationId xmlns:a16="http://schemas.microsoft.com/office/drawing/2014/main" xmlns="" id="{A8F1692D-98D0-4B54-9BF4-594577F1DA5A}"/>
              </a:ext>
            </a:extLst>
          </p:cNvPr>
          <p:cNvSpPr/>
          <p:nvPr/>
        </p:nvSpPr>
        <p:spPr>
          <a:xfrm>
            <a:off x="605036" y="3645024"/>
            <a:ext cx="7791400" cy="28437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pt-BR" sz="2000" dirty="0"/>
              <a:t>De acordo com os índices ecológicos, a comunidade microbiana não foi significativamente afetada negativamente pela matéria recalcitrante do esgoto sanitário.</a:t>
            </a:r>
          </a:p>
          <a:p>
            <a:endParaRPr lang="pt-BR" sz="2000" dirty="0"/>
          </a:p>
          <a:p>
            <a:r>
              <a:rPr lang="pt-BR" sz="2000" dirty="0"/>
              <a:t>Portanto, o reator alimentado com esgoto saniário foi suficiente para manter a atividade microbiana.</a:t>
            </a:r>
          </a:p>
        </p:txBody>
      </p:sp>
    </p:spTree>
    <p:extLst>
      <p:ext uri="{BB962C8B-B14F-4D97-AF65-F5344CB8AC3E}">
        <p14:creationId xmlns:p14="http://schemas.microsoft.com/office/powerpoint/2010/main" val="44466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F73B44-276E-4E68-A978-4C1BCB72EDAF}"/>
              </a:ext>
            </a:extLst>
          </p:cNvPr>
          <p:cNvSpPr>
            <a:spLocks noGrp="1"/>
          </p:cNvSpPr>
          <p:nvPr>
            <p:ph type="title"/>
          </p:nvPr>
        </p:nvSpPr>
        <p:spPr/>
        <p:txBody>
          <a:bodyPr/>
          <a:lstStyle/>
          <a:p>
            <a:endParaRPr lang="pt-BR"/>
          </a:p>
        </p:txBody>
      </p:sp>
      <p:pic>
        <p:nvPicPr>
          <p:cNvPr id="6" name="Picture 5">
            <a:extLst>
              <a:ext uri="{FF2B5EF4-FFF2-40B4-BE49-F238E27FC236}">
                <a16:creationId xmlns:a16="http://schemas.microsoft.com/office/drawing/2014/main" xmlns="" id="{DE994031-D7F7-4B9E-B058-1A8B2AC78E74}"/>
              </a:ext>
            </a:extLst>
          </p:cNvPr>
          <p:cNvPicPr>
            <a:picLocks noChangeAspect="1"/>
          </p:cNvPicPr>
          <p:nvPr/>
        </p:nvPicPr>
        <p:blipFill>
          <a:blip r:embed="rId3"/>
          <a:stretch>
            <a:fillRect/>
          </a:stretch>
        </p:blipFill>
        <p:spPr>
          <a:xfrm>
            <a:off x="1219139" y="176538"/>
            <a:ext cx="6705721" cy="2613888"/>
          </a:xfrm>
          <a:prstGeom prst="rect">
            <a:avLst/>
          </a:prstGeom>
        </p:spPr>
      </p:pic>
      <p:pic>
        <p:nvPicPr>
          <p:cNvPr id="7" name="Picture 6">
            <a:extLst>
              <a:ext uri="{FF2B5EF4-FFF2-40B4-BE49-F238E27FC236}">
                <a16:creationId xmlns:a16="http://schemas.microsoft.com/office/drawing/2014/main" xmlns="" id="{C93BF7B7-2EAB-4C04-8A78-22C83BAE9686}"/>
              </a:ext>
            </a:extLst>
          </p:cNvPr>
          <p:cNvPicPr>
            <a:picLocks noChangeAspect="1"/>
          </p:cNvPicPr>
          <p:nvPr/>
        </p:nvPicPr>
        <p:blipFill>
          <a:blip r:embed="rId4"/>
          <a:stretch>
            <a:fillRect/>
          </a:stretch>
        </p:blipFill>
        <p:spPr>
          <a:xfrm>
            <a:off x="1691680" y="2804625"/>
            <a:ext cx="5353797" cy="3962953"/>
          </a:xfrm>
          <a:prstGeom prst="rect">
            <a:avLst/>
          </a:prstGeom>
        </p:spPr>
      </p:pic>
      <p:grpSp>
        <p:nvGrpSpPr>
          <p:cNvPr id="8" name="Group 92">
            <a:extLst>
              <a:ext uri="{FF2B5EF4-FFF2-40B4-BE49-F238E27FC236}">
                <a16:creationId xmlns:a16="http://schemas.microsoft.com/office/drawing/2014/main" xmlns="" id="{11FF27F6-798D-4949-9269-1EA5506A9430}"/>
              </a:ext>
            </a:extLst>
          </p:cNvPr>
          <p:cNvGrpSpPr>
            <a:grpSpLocks/>
          </p:cNvGrpSpPr>
          <p:nvPr/>
        </p:nvGrpSpPr>
        <p:grpSpPr bwMode="auto">
          <a:xfrm>
            <a:off x="6808053" y="3304927"/>
            <a:ext cx="2195513" cy="2382838"/>
            <a:chOff x="700" y="1490"/>
            <a:chExt cx="1383" cy="1501"/>
          </a:xfrm>
        </p:grpSpPr>
        <p:sp>
          <p:nvSpPr>
            <p:cNvPr id="9" name="AutoShape 93">
              <a:extLst>
                <a:ext uri="{FF2B5EF4-FFF2-40B4-BE49-F238E27FC236}">
                  <a16:creationId xmlns:a16="http://schemas.microsoft.com/office/drawing/2014/main" xmlns="" id="{F6E1C60F-71EA-43B0-8B67-4C3D5A7099A8}"/>
                </a:ext>
              </a:extLst>
            </p:cNvPr>
            <p:cNvSpPr>
              <a:spLocks noChangeArrowheads="1"/>
            </p:cNvSpPr>
            <p:nvPr/>
          </p:nvSpPr>
          <p:spPr bwMode="gray">
            <a:xfrm>
              <a:off x="720" y="1490"/>
              <a:ext cx="1363" cy="926"/>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0" name="AutoShape 94">
              <a:extLst>
                <a:ext uri="{FF2B5EF4-FFF2-40B4-BE49-F238E27FC236}">
                  <a16:creationId xmlns:a16="http://schemas.microsoft.com/office/drawing/2014/main" xmlns="" id="{376BD9D9-7FC1-4DF1-A40B-CC2D847F90C6}"/>
                </a:ext>
              </a:extLst>
            </p:cNvPr>
            <p:cNvSpPr>
              <a:spLocks noChangeArrowheads="1"/>
            </p:cNvSpPr>
            <p:nvPr/>
          </p:nvSpPr>
          <p:spPr bwMode="gray">
            <a:xfrm>
              <a:off x="741" y="1495"/>
              <a:ext cx="1322" cy="93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1" name="AutoShape 95">
              <a:extLst>
                <a:ext uri="{FF2B5EF4-FFF2-40B4-BE49-F238E27FC236}">
                  <a16:creationId xmlns:a16="http://schemas.microsoft.com/office/drawing/2014/main" xmlns="" id="{DB2FB653-980B-4831-BF39-FFE2722B6D40}"/>
                </a:ext>
              </a:extLst>
            </p:cNvPr>
            <p:cNvSpPr>
              <a:spLocks noChangeArrowheads="1"/>
            </p:cNvSpPr>
            <p:nvPr/>
          </p:nvSpPr>
          <p:spPr bwMode="gray">
            <a:xfrm flipV="1">
              <a:off x="752" y="2431"/>
              <a:ext cx="1304" cy="364"/>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2" name="AutoShape 96">
              <a:extLst>
                <a:ext uri="{FF2B5EF4-FFF2-40B4-BE49-F238E27FC236}">
                  <a16:creationId xmlns:a16="http://schemas.microsoft.com/office/drawing/2014/main" xmlns="" id="{AF300C67-9F65-449B-9189-D3F42DD1CBDD}"/>
                </a:ext>
              </a:extLst>
            </p:cNvPr>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 name="AutoShape 97">
              <a:extLst>
                <a:ext uri="{FF2B5EF4-FFF2-40B4-BE49-F238E27FC236}">
                  <a16:creationId xmlns:a16="http://schemas.microsoft.com/office/drawing/2014/main" xmlns="" id="{557743B2-3702-4DA0-89A1-63DA852F5E19}"/>
                </a:ext>
              </a:extLst>
            </p:cNvPr>
            <p:cNvSpPr>
              <a:spLocks noChangeArrowheads="1"/>
            </p:cNvSpPr>
            <p:nvPr/>
          </p:nvSpPr>
          <p:spPr bwMode="gray">
            <a:xfrm>
              <a:off x="700" y="2443"/>
              <a:ext cx="1363" cy="548"/>
            </a:xfrm>
            <a:prstGeom prst="roundRect">
              <a:avLst>
                <a:gd name="adj" fmla="val 40389"/>
              </a:avLst>
            </a:prstGeom>
            <a:gradFill rotWithShape="1">
              <a:gsLst>
                <a:gs pos="0">
                  <a:srgbClr val="729EB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4" name="AutoShape 98">
              <a:extLst>
                <a:ext uri="{FF2B5EF4-FFF2-40B4-BE49-F238E27FC236}">
                  <a16:creationId xmlns:a16="http://schemas.microsoft.com/office/drawing/2014/main" xmlns="" id="{0C7FCDA8-B362-4D31-BA43-E1B0465EE865}"/>
                </a:ext>
              </a:extLst>
            </p:cNvPr>
            <p:cNvSpPr>
              <a:spLocks noChangeArrowheads="1"/>
            </p:cNvSpPr>
            <p:nvPr/>
          </p:nvSpPr>
          <p:spPr bwMode="gray">
            <a:xfrm>
              <a:off x="763" y="2434"/>
              <a:ext cx="1304" cy="487"/>
            </a:xfrm>
            <a:prstGeom prst="roundRect">
              <a:avLst>
                <a:gd name="adj" fmla="val 50000"/>
              </a:avLst>
            </a:prstGeom>
            <a:gradFill rotWithShape="1">
              <a:gsLst>
                <a:gs pos="0">
                  <a:srgbClr val="7DAFD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7" name="Text Box 106">
              <a:extLst>
                <a:ext uri="{FF2B5EF4-FFF2-40B4-BE49-F238E27FC236}">
                  <a16:creationId xmlns:a16="http://schemas.microsoft.com/office/drawing/2014/main" xmlns="" id="{A029056E-7BF6-4E8E-9536-AE0856A69DAC}"/>
                </a:ext>
              </a:extLst>
            </p:cNvPr>
            <p:cNvSpPr txBox="1">
              <a:spLocks noChangeArrowheads="1"/>
            </p:cNvSpPr>
            <p:nvPr/>
          </p:nvSpPr>
          <p:spPr bwMode="gray">
            <a:xfrm>
              <a:off x="732" y="1621"/>
              <a:ext cx="1296"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pt-BR" sz="2000" dirty="0" err="1">
                  <a:solidFill>
                    <a:srgbClr val="000000"/>
                  </a:solidFill>
                  <a:latin typeface="Verdana" panose="020B0604030504040204" pitchFamily="34" charset="0"/>
                </a:rPr>
                <a:t>Anaeróbios</a:t>
              </a:r>
              <a:r>
                <a:rPr lang="en-US" altLang="pt-BR" sz="2000" dirty="0">
                  <a:solidFill>
                    <a:srgbClr val="000000"/>
                  </a:solidFill>
                  <a:latin typeface="Verdana" panose="020B0604030504040204" pitchFamily="34" charset="0"/>
                </a:rPr>
                <a:t> </a:t>
              </a:r>
              <a:r>
                <a:rPr lang="en-US" altLang="pt-BR" sz="2000" dirty="0" err="1">
                  <a:solidFill>
                    <a:srgbClr val="000000"/>
                  </a:solidFill>
                  <a:latin typeface="Verdana" panose="020B0604030504040204" pitchFamily="34" charset="0"/>
                </a:rPr>
                <a:t>estritos</a:t>
              </a:r>
              <a:r>
                <a:rPr lang="en-US" altLang="pt-BR" sz="2000" dirty="0">
                  <a:solidFill>
                    <a:srgbClr val="000000"/>
                  </a:solidFill>
                  <a:latin typeface="Verdana" panose="020B0604030504040204" pitchFamily="34" charset="0"/>
                </a:rPr>
                <a:t> e </a:t>
              </a:r>
              <a:r>
                <a:rPr lang="en-US" altLang="pt-BR" sz="2000" dirty="0" err="1">
                  <a:solidFill>
                    <a:srgbClr val="000000"/>
                  </a:solidFill>
                  <a:latin typeface="Verdana" panose="020B0604030504040204" pitchFamily="34" charset="0"/>
                </a:rPr>
                <a:t>facultativos</a:t>
              </a:r>
              <a:endParaRPr lang="en-US" altLang="pt-BR" sz="2000" dirty="0"/>
            </a:p>
          </p:txBody>
        </p:sp>
      </p:grpSp>
    </p:spTree>
    <p:extLst>
      <p:ext uri="{BB962C8B-B14F-4D97-AF65-F5344CB8AC3E}">
        <p14:creationId xmlns:p14="http://schemas.microsoft.com/office/powerpoint/2010/main" val="130069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C80C773B-4C5C-4E64-9C78-AD697FE6C837}"/>
              </a:ext>
            </a:extLst>
          </p:cNvPr>
          <p:cNvSpPr>
            <a:spLocks noGrp="1" noChangeArrowheads="1"/>
          </p:cNvSpPr>
          <p:nvPr>
            <p:ph type="title"/>
          </p:nvPr>
        </p:nvSpPr>
        <p:spPr/>
        <p:txBody>
          <a:bodyPr/>
          <a:lstStyle/>
          <a:p>
            <a:r>
              <a:rPr lang="en-US" altLang="pt-BR" dirty="0" err="1"/>
              <a:t>Xenobióticos</a:t>
            </a:r>
            <a:endParaRPr lang="en-US" altLang="pt-BR" dirty="0"/>
          </a:p>
        </p:txBody>
      </p:sp>
      <p:sp>
        <p:nvSpPr>
          <p:cNvPr id="41987" name="Rectangle 3">
            <a:extLst>
              <a:ext uri="{FF2B5EF4-FFF2-40B4-BE49-F238E27FC236}">
                <a16:creationId xmlns:a16="http://schemas.microsoft.com/office/drawing/2014/main" xmlns="" id="{79944179-5A86-4C2A-AF84-D2B9AEDB73A7}"/>
              </a:ext>
            </a:extLst>
          </p:cNvPr>
          <p:cNvSpPr>
            <a:spLocks noGrp="1" noChangeArrowheads="1"/>
          </p:cNvSpPr>
          <p:nvPr>
            <p:ph type="body" idx="1"/>
          </p:nvPr>
        </p:nvSpPr>
        <p:spPr>
          <a:xfrm>
            <a:off x="765175" y="1556792"/>
            <a:ext cx="8127305" cy="4824536"/>
          </a:xfrm>
        </p:spPr>
        <p:txBody>
          <a:bodyPr/>
          <a:lstStyle/>
          <a:p>
            <a:pPr>
              <a:lnSpc>
                <a:spcPct val="80000"/>
              </a:lnSpc>
            </a:pPr>
            <a:r>
              <a:rPr lang="en-US" altLang="pt-BR" sz="2000" dirty="0" err="1">
                <a:solidFill>
                  <a:schemeClr val="tx2"/>
                </a:solidFill>
              </a:rPr>
              <a:t>Compreende</a:t>
            </a:r>
            <a:r>
              <a:rPr lang="en-US" altLang="pt-BR" sz="2000" dirty="0">
                <a:solidFill>
                  <a:schemeClr val="tx2"/>
                </a:solidFill>
              </a:rPr>
              <a:t> </a:t>
            </a:r>
            <a:r>
              <a:rPr lang="en-US" altLang="pt-BR" sz="2000" dirty="0" err="1">
                <a:solidFill>
                  <a:schemeClr val="tx2"/>
                </a:solidFill>
              </a:rPr>
              <a:t>vários</a:t>
            </a:r>
            <a:r>
              <a:rPr lang="en-US" altLang="pt-BR" sz="2000" dirty="0">
                <a:solidFill>
                  <a:schemeClr val="tx2"/>
                </a:solidFill>
              </a:rPr>
              <a:t> </a:t>
            </a:r>
            <a:r>
              <a:rPr lang="en-US" altLang="pt-BR" sz="2000" dirty="0" err="1">
                <a:solidFill>
                  <a:schemeClr val="tx2"/>
                </a:solidFill>
              </a:rPr>
              <a:t>tipos</a:t>
            </a:r>
            <a:r>
              <a:rPr lang="en-US" altLang="pt-BR" sz="2000" dirty="0">
                <a:solidFill>
                  <a:schemeClr val="tx2"/>
                </a:solidFill>
              </a:rPr>
              <a:t> de </a:t>
            </a:r>
            <a:r>
              <a:rPr lang="en-US" altLang="pt-BR" sz="2000" dirty="0" err="1">
                <a:solidFill>
                  <a:schemeClr val="tx2"/>
                </a:solidFill>
              </a:rPr>
              <a:t>compostos</a:t>
            </a:r>
            <a:r>
              <a:rPr lang="en-US" altLang="pt-BR" sz="2000" dirty="0">
                <a:solidFill>
                  <a:schemeClr val="tx2"/>
                </a:solidFill>
              </a:rPr>
              <a:t> </a:t>
            </a:r>
            <a:r>
              <a:rPr lang="en-US" altLang="pt-BR" sz="2000" dirty="0" err="1">
                <a:solidFill>
                  <a:schemeClr val="tx2"/>
                </a:solidFill>
              </a:rPr>
              <a:t>industriais</a:t>
            </a:r>
            <a:r>
              <a:rPr lang="en-US" altLang="pt-BR" sz="2000" dirty="0">
                <a:solidFill>
                  <a:schemeClr val="tx2"/>
                </a:solidFill>
              </a:rPr>
              <a:t>, </a:t>
            </a:r>
            <a:r>
              <a:rPr lang="en-US" altLang="pt-BR" sz="2000" dirty="0" err="1">
                <a:solidFill>
                  <a:schemeClr val="tx2"/>
                </a:solidFill>
              </a:rPr>
              <a:t>tais</a:t>
            </a:r>
            <a:r>
              <a:rPr lang="en-US" altLang="pt-BR" sz="2000" dirty="0">
                <a:solidFill>
                  <a:schemeClr val="tx2"/>
                </a:solidFill>
              </a:rPr>
              <a:t> </a:t>
            </a:r>
            <a:r>
              <a:rPr lang="en-US" altLang="pt-BR" sz="2000" dirty="0" err="1">
                <a:solidFill>
                  <a:schemeClr val="tx2"/>
                </a:solidFill>
              </a:rPr>
              <a:t>como</a:t>
            </a:r>
            <a:r>
              <a:rPr lang="en-US" altLang="pt-BR" sz="2000" dirty="0">
                <a:solidFill>
                  <a:schemeClr val="tx2"/>
                </a:solidFill>
              </a:rPr>
              <a:t> </a:t>
            </a:r>
            <a:r>
              <a:rPr lang="en-US" altLang="pt-BR" sz="2000" dirty="0" err="1">
                <a:solidFill>
                  <a:schemeClr val="tx2"/>
                </a:solidFill>
              </a:rPr>
              <a:t>agrotóxicos</a:t>
            </a:r>
            <a:r>
              <a:rPr lang="en-US" altLang="pt-BR" sz="2000" dirty="0">
                <a:solidFill>
                  <a:schemeClr val="tx2"/>
                </a:solidFill>
              </a:rPr>
              <a:t>, </a:t>
            </a:r>
            <a:r>
              <a:rPr lang="en-US" altLang="pt-BR" sz="2000" dirty="0" err="1">
                <a:solidFill>
                  <a:schemeClr val="tx2"/>
                </a:solidFill>
              </a:rPr>
              <a:t>fármacos</a:t>
            </a:r>
            <a:r>
              <a:rPr lang="en-US" altLang="pt-BR" sz="2000" dirty="0">
                <a:solidFill>
                  <a:schemeClr val="tx2"/>
                </a:solidFill>
              </a:rPr>
              <a:t>, </a:t>
            </a:r>
            <a:r>
              <a:rPr lang="en-US" altLang="pt-BR" sz="2000" dirty="0" err="1">
                <a:solidFill>
                  <a:schemeClr val="tx2"/>
                </a:solidFill>
              </a:rPr>
              <a:t>corantes</a:t>
            </a:r>
            <a:r>
              <a:rPr lang="en-US" altLang="pt-BR" sz="2000" dirty="0">
                <a:solidFill>
                  <a:schemeClr val="tx2"/>
                </a:solidFill>
              </a:rPr>
              <a:t>, </a:t>
            </a:r>
            <a:r>
              <a:rPr lang="en-US" altLang="pt-BR" sz="2000" dirty="0" err="1">
                <a:solidFill>
                  <a:schemeClr val="tx2"/>
                </a:solidFill>
              </a:rPr>
              <a:t>polímeros</a:t>
            </a:r>
            <a:r>
              <a:rPr lang="en-US" altLang="pt-BR" sz="2000" dirty="0">
                <a:solidFill>
                  <a:schemeClr val="tx2"/>
                </a:solidFill>
              </a:rPr>
              <a:t>, </a:t>
            </a:r>
            <a:r>
              <a:rPr lang="en-US" altLang="pt-BR" sz="2000" dirty="0" err="1">
                <a:solidFill>
                  <a:schemeClr val="tx2"/>
                </a:solidFill>
              </a:rPr>
              <a:t>plásticos</a:t>
            </a:r>
            <a:r>
              <a:rPr lang="en-US" altLang="pt-BR" sz="2000" dirty="0">
                <a:solidFill>
                  <a:schemeClr val="tx2"/>
                </a:solidFill>
              </a:rPr>
              <a:t>, </a:t>
            </a:r>
            <a:r>
              <a:rPr lang="en-US" altLang="pt-BR" sz="2000" dirty="0" err="1">
                <a:solidFill>
                  <a:schemeClr val="tx2"/>
                </a:solidFill>
              </a:rPr>
              <a:t>etc</a:t>
            </a:r>
            <a:r>
              <a:rPr lang="en-US" altLang="pt-BR" sz="2000" b="0" dirty="0"/>
              <a:t>;</a:t>
            </a:r>
          </a:p>
          <a:p>
            <a:pPr>
              <a:lnSpc>
                <a:spcPct val="80000"/>
              </a:lnSpc>
            </a:pPr>
            <a:endParaRPr lang="en-US" altLang="pt-BR" sz="2000" b="0" dirty="0"/>
          </a:p>
          <a:p>
            <a:pPr lvl="1">
              <a:lnSpc>
                <a:spcPct val="80000"/>
              </a:lnSpc>
            </a:pPr>
            <a:r>
              <a:rPr lang="en-US" altLang="pt-BR" sz="2000" dirty="0" err="1">
                <a:solidFill>
                  <a:schemeClr val="tx2"/>
                </a:solidFill>
              </a:rPr>
              <a:t>Tóxicos</a:t>
            </a:r>
            <a:r>
              <a:rPr lang="en-US" altLang="pt-BR" sz="2000" dirty="0">
                <a:solidFill>
                  <a:schemeClr val="tx2"/>
                </a:solidFill>
              </a:rPr>
              <a:t> </a:t>
            </a:r>
            <a:r>
              <a:rPr lang="en-US" altLang="pt-BR" sz="2000" dirty="0" err="1">
                <a:solidFill>
                  <a:schemeClr val="tx2"/>
                </a:solidFill>
              </a:rPr>
              <a:t>ao</a:t>
            </a:r>
            <a:r>
              <a:rPr lang="en-US" altLang="pt-BR" sz="2000" dirty="0">
                <a:solidFill>
                  <a:schemeClr val="tx2"/>
                </a:solidFill>
              </a:rPr>
              <a:t> </a:t>
            </a:r>
            <a:r>
              <a:rPr lang="en-US" altLang="pt-BR" sz="2000" dirty="0" err="1">
                <a:solidFill>
                  <a:schemeClr val="tx2"/>
                </a:solidFill>
              </a:rPr>
              <a:t>sistema</a:t>
            </a:r>
            <a:r>
              <a:rPr lang="en-US" altLang="pt-BR" sz="2000" dirty="0">
                <a:solidFill>
                  <a:schemeClr val="tx2"/>
                </a:solidFill>
              </a:rPr>
              <a:t> </a:t>
            </a:r>
            <a:r>
              <a:rPr lang="en-US" altLang="pt-BR" sz="2000" dirty="0" err="1">
                <a:solidFill>
                  <a:schemeClr val="tx2"/>
                </a:solidFill>
              </a:rPr>
              <a:t>biológico</a:t>
            </a:r>
            <a:r>
              <a:rPr lang="en-US" altLang="pt-BR" sz="2000" dirty="0">
                <a:solidFill>
                  <a:schemeClr val="tx2"/>
                </a:solidFill>
              </a:rPr>
              <a:t>;</a:t>
            </a:r>
          </a:p>
          <a:p>
            <a:pPr lvl="1">
              <a:lnSpc>
                <a:spcPct val="80000"/>
              </a:lnSpc>
            </a:pPr>
            <a:endParaRPr lang="en-US" altLang="pt-BR" sz="2000" dirty="0">
              <a:solidFill>
                <a:schemeClr val="tx2"/>
              </a:solidFill>
            </a:endParaRPr>
          </a:p>
          <a:p>
            <a:pPr lvl="1">
              <a:lnSpc>
                <a:spcPct val="80000"/>
              </a:lnSpc>
            </a:pPr>
            <a:r>
              <a:rPr lang="en-US" altLang="pt-BR" sz="2000" dirty="0" err="1">
                <a:solidFill>
                  <a:schemeClr val="tx2"/>
                </a:solidFill>
              </a:rPr>
              <a:t>Efeitos</a:t>
            </a:r>
            <a:r>
              <a:rPr lang="en-US" altLang="pt-BR" sz="2000" dirty="0">
                <a:solidFill>
                  <a:schemeClr val="tx2"/>
                </a:solidFill>
              </a:rPr>
              <a:t> </a:t>
            </a:r>
            <a:r>
              <a:rPr lang="en-US" altLang="pt-BR" sz="2000" dirty="0" err="1">
                <a:solidFill>
                  <a:schemeClr val="tx2"/>
                </a:solidFill>
              </a:rPr>
              <a:t>nocivos</a:t>
            </a:r>
            <a:r>
              <a:rPr lang="en-US" altLang="pt-BR" sz="2000" dirty="0">
                <a:solidFill>
                  <a:schemeClr val="tx2"/>
                </a:solidFill>
              </a:rPr>
              <a:t> e/</a:t>
            </a:r>
            <a:r>
              <a:rPr lang="en-US" altLang="pt-BR" sz="2000" dirty="0" err="1">
                <a:solidFill>
                  <a:schemeClr val="tx2"/>
                </a:solidFill>
              </a:rPr>
              <a:t>ou</a:t>
            </a:r>
            <a:r>
              <a:rPr lang="en-US" altLang="pt-BR" sz="2000" dirty="0">
                <a:solidFill>
                  <a:schemeClr val="tx2"/>
                </a:solidFill>
              </a:rPr>
              <a:t> </a:t>
            </a:r>
            <a:r>
              <a:rPr lang="en-US" altLang="pt-BR" sz="2000" dirty="0" err="1">
                <a:solidFill>
                  <a:schemeClr val="tx2"/>
                </a:solidFill>
              </a:rPr>
              <a:t>mutagênicos</a:t>
            </a:r>
            <a:r>
              <a:rPr lang="en-US" altLang="pt-BR" sz="2000" dirty="0">
                <a:solidFill>
                  <a:schemeClr val="tx2"/>
                </a:solidFill>
              </a:rPr>
              <a:t> </a:t>
            </a:r>
            <a:r>
              <a:rPr lang="en-US" altLang="pt-BR" sz="2000" dirty="0" err="1">
                <a:solidFill>
                  <a:schemeClr val="tx2"/>
                </a:solidFill>
              </a:rPr>
              <a:t>aos</a:t>
            </a:r>
            <a:r>
              <a:rPr lang="en-US" altLang="pt-BR" sz="2000" dirty="0">
                <a:solidFill>
                  <a:schemeClr val="tx2"/>
                </a:solidFill>
              </a:rPr>
              <a:t> </a:t>
            </a:r>
            <a:r>
              <a:rPr lang="en-US" altLang="pt-BR" sz="2000" dirty="0" err="1">
                <a:solidFill>
                  <a:schemeClr val="tx2"/>
                </a:solidFill>
              </a:rPr>
              <a:t>organismos</a:t>
            </a:r>
            <a:r>
              <a:rPr lang="en-US" altLang="pt-BR" sz="2000" dirty="0">
                <a:solidFill>
                  <a:schemeClr val="tx2"/>
                </a:solidFill>
              </a:rPr>
              <a:t> </a:t>
            </a:r>
            <a:r>
              <a:rPr lang="en-US" altLang="pt-BR" sz="2000" dirty="0" err="1">
                <a:solidFill>
                  <a:schemeClr val="tx2"/>
                </a:solidFill>
              </a:rPr>
              <a:t>vivos</a:t>
            </a:r>
            <a:r>
              <a:rPr lang="en-US" altLang="pt-BR" sz="2000" dirty="0">
                <a:solidFill>
                  <a:schemeClr val="tx2"/>
                </a:solidFill>
              </a:rPr>
              <a:t>;</a:t>
            </a:r>
          </a:p>
          <a:p>
            <a:pPr lvl="1">
              <a:lnSpc>
                <a:spcPct val="80000"/>
              </a:lnSpc>
            </a:pPr>
            <a:endParaRPr lang="en-US" altLang="pt-BR" sz="2000" dirty="0">
              <a:solidFill>
                <a:schemeClr val="tx2"/>
              </a:solidFill>
            </a:endParaRPr>
          </a:p>
          <a:p>
            <a:pPr lvl="1">
              <a:lnSpc>
                <a:spcPct val="80000"/>
              </a:lnSpc>
            </a:pPr>
            <a:r>
              <a:rPr lang="en-US" altLang="pt-BR" sz="2000" dirty="0" err="1">
                <a:solidFill>
                  <a:schemeClr val="tx2"/>
                </a:solidFill>
              </a:rPr>
              <a:t>Eliminação</a:t>
            </a:r>
            <a:r>
              <a:rPr lang="en-US" altLang="pt-BR" sz="2000" dirty="0">
                <a:solidFill>
                  <a:schemeClr val="tx2"/>
                </a:solidFill>
              </a:rPr>
              <a:t> </a:t>
            </a:r>
            <a:r>
              <a:rPr lang="en-US" altLang="pt-BR" sz="2000" dirty="0" err="1">
                <a:solidFill>
                  <a:schemeClr val="tx2"/>
                </a:solidFill>
              </a:rPr>
              <a:t>seletiva</a:t>
            </a:r>
            <a:r>
              <a:rPr lang="en-US" altLang="pt-BR" sz="2000" dirty="0">
                <a:solidFill>
                  <a:schemeClr val="tx2"/>
                </a:solidFill>
              </a:rPr>
              <a:t> de </a:t>
            </a:r>
            <a:r>
              <a:rPr lang="en-US" altLang="pt-BR" sz="2000" dirty="0" err="1">
                <a:solidFill>
                  <a:schemeClr val="tx2"/>
                </a:solidFill>
              </a:rPr>
              <a:t>indivíduos</a:t>
            </a:r>
            <a:r>
              <a:rPr lang="en-US" altLang="pt-BR" sz="2000" dirty="0">
                <a:solidFill>
                  <a:schemeClr val="tx2"/>
                </a:solidFill>
              </a:rPr>
              <a:t>;</a:t>
            </a:r>
          </a:p>
          <a:p>
            <a:pPr lvl="1">
              <a:lnSpc>
                <a:spcPct val="80000"/>
              </a:lnSpc>
            </a:pPr>
            <a:endParaRPr lang="en-US" altLang="pt-BR" sz="2000" dirty="0">
              <a:solidFill>
                <a:schemeClr val="tx2"/>
              </a:solidFill>
            </a:endParaRPr>
          </a:p>
          <a:p>
            <a:pPr lvl="1">
              <a:lnSpc>
                <a:spcPct val="80000"/>
              </a:lnSpc>
            </a:pPr>
            <a:r>
              <a:rPr lang="en-US" altLang="pt-BR" sz="2000" dirty="0" err="1">
                <a:solidFill>
                  <a:schemeClr val="tx2"/>
                </a:solidFill>
              </a:rPr>
              <a:t>Modificações</a:t>
            </a:r>
            <a:r>
              <a:rPr lang="en-US" altLang="pt-BR" sz="2000" dirty="0">
                <a:solidFill>
                  <a:schemeClr val="tx2"/>
                </a:solidFill>
              </a:rPr>
              <a:t> </a:t>
            </a:r>
            <a:r>
              <a:rPr lang="en-US" altLang="pt-BR" sz="2000" dirty="0" err="1">
                <a:solidFill>
                  <a:schemeClr val="tx2"/>
                </a:solidFill>
              </a:rPr>
              <a:t>na</a:t>
            </a:r>
            <a:r>
              <a:rPr lang="en-US" altLang="pt-BR" sz="2000" dirty="0">
                <a:solidFill>
                  <a:schemeClr val="tx2"/>
                </a:solidFill>
              </a:rPr>
              <a:t> </a:t>
            </a:r>
            <a:r>
              <a:rPr lang="en-US" altLang="pt-BR" sz="2000" dirty="0" err="1">
                <a:solidFill>
                  <a:schemeClr val="tx2"/>
                </a:solidFill>
              </a:rPr>
              <a:t>estrutura</a:t>
            </a:r>
            <a:r>
              <a:rPr lang="en-US" altLang="pt-BR" sz="2000" dirty="0">
                <a:solidFill>
                  <a:schemeClr val="tx2"/>
                </a:solidFill>
              </a:rPr>
              <a:t> </a:t>
            </a:r>
            <a:r>
              <a:rPr lang="en-US" altLang="pt-BR" sz="2000" dirty="0" err="1">
                <a:solidFill>
                  <a:schemeClr val="tx2"/>
                </a:solidFill>
              </a:rPr>
              <a:t>ecológica</a:t>
            </a:r>
            <a:r>
              <a:rPr lang="en-US" altLang="pt-BR" sz="2000" dirty="0">
                <a:solidFill>
                  <a:schemeClr val="tx2"/>
                </a:solidFill>
              </a:rPr>
              <a:t> e </a:t>
            </a:r>
            <a:r>
              <a:rPr lang="en-US" altLang="pt-BR" sz="2000" dirty="0" err="1">
                <a:solidFill>
                  <a:schemeClr val="tx2"/>
                </a:solidFill>
              </a:rPr>
              <a:t>funcional</a:t>
            </a:r>
            <a:r>
              <a:rPr lang="en-US" altLang="pt-BR" sz="2000" dirty="0">
                <a:solidFill>
                  <a:schemeClr val="tx2"/>
                </a:solidFill>
              </a:rPr>
              <a:t> da </a:t>
            </a:r>
            <a:r>
              <a:rPr lang="en-US" altLang="pt-BR" sz="2000" dirty="0" err="1">
                <a:solidFill>
                  <a:schemeClr val="tx2"/>
                </a:solidFill>
              </a:rPr>
              <a:t>comunidade</a:t>
            </a:r>
            <a:r>
              <a:rPr lang="en-US" altLang="pt-BR" sz="2000" dirty="0">
                <a:solidFill>
                  <a:schemeClr val="tx2"/>
                </a:solidFill>
              </a:rPr>
              <a:t>.</a:t>
            </a:r>
            <a:r>
              <a:rPr lang="en-US" altLang="pt-BR" dirty="0">
                <a:solidFill>
                  <a:schemeClr val="tx2"/>
                </a:solidFill>
              </a:rPr>
              <a:t/>
            </a:r>
            <a:br>
              <a:rPr lang="en-US" altLang="pt-BR" dirty="0">
                <a:solidFill>
                  <a:schemeClr val="tx2"/>
                </a:solidFill>
              </a:rPr>
            </a:br>
            <a:endParaRPr lang="en-US" altLang="pt-BR" dirty="0">
              <a:solidFill>
                <a:schemeClr val="tx2"/>
              </a:solidFill>
            </a:endParaRPr>
          </a:p>
          <a:p>
            <a:pPr lvl="1">
              <a:lnSpc>
                <a:spcPct val="80000"/>
              </a:lnSpc>
            </a:pPr>
            <a:endParaRPr lang="en-US" altLang="pt-BR" sz="1200" dirty="0">
              <a:solidFill>
                <a:schemeClr val="tx2"/>
              </a:solidFill>
            </a:endParaRPr>
          </a:p>
        </p:txBody>
      </p:sp>
      <p:pic>
        <p:nvPicPr>
          <p:cNvPr id="3" name="Picture 2">
            <a:extLst>
              <a:ext uri="{FF2B5EF4-FFF2-40B4-BE49-F238E27FC236}">
                <a16:creationId xmlns:a16="http://schemas.microsoft.com/office/drawing/2014/main" xmlns="" id="{C8D81FC4-3521-4757-9248-6D8CA647148D}"/>
              </a:ext>
            </a:extLst>
          </p:cNvPr>
          <p:cNvPicPr>
            <a:picLocks noChangeAspect="1"/>
          </p:cNvPicPr>
          <p:nvPr/>
        </p:nvPicPr>
        <p:blipFill rotWithShape="1">
          <a:blip r:embed="rId3">
            <a:extLst>
              <a:ext uri="{28A0092B-C50C-407E-A947-70E740481C1C}">
                <a14:useLocalDpi xmlns:a14="http://schemas.microsoft.com/office/drawing/2010/main" val="0"/>
              </a:ext>
            </a:extLst>
          </a:blip>
          <a:srcRect b="14147"/>
          <a:stretch/>
        </p:blipFill>
        <p:spPr>
          <a:xfrm>
            <a:off x="251520" y="5413563"/>
            <a:ext cx="3028950" cy="1292037"/>
          </a:xfrm>
          <a:prstGeom prst="rect">
            <a:avLst/>
          </a:prstGeom>
        </p:spPr>
      </p:pic>
      <p:pic>
        <p:nvPicPr>
          <p:cNvPr id="5" name="Picture 4">
            <a:extLst>
              <a:ext uri="{FF2B5EF4-FFF2-40B4-BE49-F238E27FC236}">
                <a16:creationId xmlns:a16="http://schemas.microsoft.com/office/drawing/2014/main" xmlns="" id="{B76EC2AD-B7AC-499E-AB6B-266AB1E70F53}"/>
              </a:ext>
            </a:extLst>
          </p:cNvPr>
          <p:cNvPicPr>
            <a:picLocks noChangeAspect="1"/>
          </p:cNvPicPr>
          <p:nvPr/>
        </p:nvPicPr>
        <p:blipFill rotWithShape="1">
          <a:blip r:embed="rId4">
            <a:extLst>
              <a:ext uri="{28A0092B-C50C-407E-A947-70E740481C1C}">
                <a14:useLocalDpi xmlns:a14="http://schemas.microsoft.com/office/drawing/2010/main" val="0"/>
              </a:ext>
            </a:extLst>
          </a:blip>
          <a:srcRect t="15208"/>
          <a:stretch/>
        </p:blipFill>
        <p:spPr>
          <a:xfrm>
            <a:off x="3315561" y="5281533"/>
            <a:ext cx="3028950" cy="1511092"/>
          </a:xfrm>
          <a:prstGeom prst="rect">
            <a:avLst/>
          </a:prstGeom>
        </p:spPr>
      </p:pic>
      <p:pic>
        <p:nvPicPr>
          <p:cNvPr id="8" name="Picture 7">
            <a:extLst>
              <a:ext uri="{FF2B5EF4-FFF2-40B4-BE49-F238E27FC236}">
                <a16:creationId xmlns:a16="http://schemas.microsoft.com/office/drawing/2014/main" xmlns="" id="{EED16919-782F-4672-899F-EB509C81A5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909"/>
          <a:stretch/>
        </p:blipFill>
        <p:spPr>
          <a:xfrm>
            <a:off x="6854109" y="5271188"/>
            <a:ext cx="1597158" cy="1521437"/>
          </a:xfrm>
          <a:prstGeom prst="rect">
            <a:avLst/>
          </a:prstGeom>
        </p:spPr>
      </p:pic>
    </p:spTree>
    <p:extLst>
      <p:ext uri="{BB962C8B-B14F-4D97-AF65-F5344CB8AC3E}">
        <p14:creationId xmlns:p14="http://schemas.microsoft.com/office/powerpoint/2010/main" val="3399180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87FD1D-67F1-44EF-912A-BFA934394CFF}"/>
              </a:ext>
            </a:extLst>
          </p:cNvPr>
          <p:cNvSpPr>
            <a:spLocks noGrp="1"/>
          </p:cNvSpPr>
          <p:nvPr>
            <p:ph type="title"/>
          </p:nvPr>
        </p:nvSpPr>
        <p:spPr/>
        <p:txBody>
          <a:bodyPr/>
          <a:lstStyle/>
          <a:p>
            <a:r>
              <a:rPr lang="pt-BR" dirty="0"/>
              <a:t>Biodegradação do LAS</a:t>
            </a:r>
          </a:p>
        </p:txBody>
      </p:sp>
      <p:pic>
        <p:nvPicPr>
          <p:cNvPr id="6" name="Picture 5">
            <a:extLst>
              <a:ext uri="{FF2B5EF4-FFF2-40B4-BE49-F238E27FC236}">
                <a16:creationId xmlns:a16="http://schemas.microsoft.com/office/drawing/2014/main" xmlns="" id="{4D77A94C-8B5E-472D-AF9E-F69144186A01}"/>
              </a:ext>
            </a:extLst>
          </p:cNvPr>
          <p:cNvPicPr>
            <a:picLocks noChangeAspect="1"/>
          </p:cNvPicPr>
          <p:nvPr/>
        </p:nvPicPr>
        <p:blipFill>
          <a:blip r:embed="rId3"/>
          <a:stretch>
            <a:fillRect/>
          </a:stretch>
        </p:blipFill>
        <p:spPr>
          <a:xfrm>
            <a:off x="195764" y="1291058"/>
            <a:ext cx="8752472" cy="5077769"/>
          </a:xfrm>
          <a:prstGeom prst="rect">
            <a:avLst/>
          </a:prstGeom>
        </p:spPr>
      </p:pic>
      <p:sp>
        <p:nvSpPr>
          <p:cNvPr id="4" name="AutoShape 17">
            <a:extLst>
              <a:ext uri="{FF2B5EF4-FFF2-40B4-BE49-F238E27FC236}">
                <a16:creationId xmlns:a16="http://schemas.microsoft.com/office/drawing/2014/main" xmlns="" id="{0CC88DFE-9A65-4D7A-B182-F7F07D0FA0E8}"/>
              </a:ext>
            </a:extLst>
          </p:cNvPr>
          <p:cNvSpPr>
            <a:spLocks noChangeArrowheads="1"/>
          </p:cNvSpPr>
          <p:nvPr/>
        </p:nvSpPr>
        <p:spPr bwMode="auto">
          <a:xfrm>
            <a:off x="3860744" y="1634015"/>
            <a:ext cx="1780948" cy="609594"/>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5" name="AutoShape 18">
            <a:extLst>
              <a:ext uri="{FF2B5EF4-FFF2-40B4-BE49-F238E27FC236}">
                <a16:creationId xmlns:a16="http://schemas.microsoft.com/office/drawing/2014/main" xmlns="" id="{AF438F73-007D-4DE9-A249-7E7FCBAAEE3A}"/>
              </a:ext>
            </a:extLst>
          </p:cNvPr>
          <p:cNvSpPr>
            <a:spLocks noChangeArrowheads="1"/>
          </p:cNvSpPr>
          <p:nvPr/>
        </p:nvSpPr>
        <p:spPr bwMode="gray">
          <a:xfrm>
            <a:off x="3851920" y="1507309"/>
            <a:ext cx="1824461" cy="254819"/>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7" name="Text Box 21">
            <a:extLst>
              <a:ext uri="{FF2B5EF4-FFF2-40B4-BE49-F238E27FC236}">
                <a16:creationId xmlns:a16="http://schemas.microsoft.com/office/drawing/2014/main" xmlns="" id="{88356A85-74BE-47C8-AD2C-9C910380E292}"/>
              </a:ext>
            </a:extLst>
          </p:cNvPr>
          <p:cNvSpPr txBox="1">
            <a:spLocks noChangeArrowheads="1"/>
          </p:cNvSpPr>
          <p:nvPr/>
        </p:nvSpPr>
        <p:spPr bwMode="gray">
          <a:xfrm>
            <a:off x="4211960" y="1484784"/>
            <a:ext cx="1100271" cy="30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l-GR" sz="1400" dirty="0">
                <a:solidFill>
                  <a:schemeClr val="bg1"/>
                </a:solidFill>
              </a:rPr>
              <a:t>ω</a:t>
            </a:r>
            <a:r>
              <a:rPr lang="en-US" altLang="pt-BR" sz="1400" dirty="0">
                <a:solidFill>
                  <a:schemeClr val="bg1"/>
                </a:solidFill>
              </a:rPr>
              <a:t>-</a:t>
            </a:r>
            <a:r>
              <a:rPr lang="en-US" altLang="pt-BR" sz="1400" dirty="0" err="1">
                <a:solidFill>
                  <a:schemeClr val="bg1"/>
                </a:solidFill>
              </a:rPr>
              <a:t>oxidação</a:t>
            </a:r>
            <a:endParaRPr lang="en-US" altLang="pt-BR" sz="1400" dirty="0">
              <a:solidFill>
                <a:schemeClr val="bg1"/>
              </a:solidFill>
            </a:endParaRPr>
          </a:p>
        </p:txBody>
      </p:sp>
      <p:sp>
        <p:nvSpPr>
          <p:cNvPr id="8" name="Text Box 22">
            <a:extLst>
              <a:ext uri="{FF2B5EF4-FFF2-40B4-BE49-F238E27FC236}">
                <a16:creationId xmlns:a16="http://schemas.microsoft.com/office/drawing/2014/main" xmlns="" id="{155501F3-33EB-4104-8B68-93ECFF5A1BF8}"/>
              </a:ext>
            </a:extLst>
          </p:cNvPr>
          <p:cNvSpPr txBox="1">
            <a:spLocks noChangeArrowheads="1"/>
          </p:cNvSpPr>
          <p:nvPr/>
        </p:nvSpPr>
        <p:spPr bwMode="auto">
          <a:xfrm>
            <a:off x="3935338" y="1864900"/>
            <a:ext cx="2088651" cy="36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pt-BR" b="1" i="1" dirty="0">
                <a:solidFill>
                  <a:srgbClr val="000000"/>
                </a:solidFill>
              </a:rPr>
              <a:t>Pseudomonas</a:t>
            </a:r>
            <a:endParaRPr lang="en-US" altLang="pt-BR" i="1" dirty="0">
              <a:solidFill>
                <a:srgbClr val="000000"/>
              </a:solidFill>
            </a:endParaRPr>
          </a:p>
        </p:txBody>
      </p:sp>
    </p:spTree>
    <p:extLst>
      <p:ext uri="{BB962C8B-B14F-4D97-AF65-F5344CB8AC3E}">
        <p14:creationId xmlns:p14="http://schemas.microsoft.com/office/powerpoint/2010/main" val="43755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87FD1D-67F1-44EF-912A-BFA934394CFF}"/>
              </a:ext>
            </a:extLst>
          </p:cNvPr>
          <p:cNvSpPr>
            <a:spLocks noGrp="1"/>
          </p:cNvSpPr>
          <p:nvPr>
            <p:ph type="title"/>
          </p:nvPr>
        </p:nvSpPr>
        <p:spPr/>
        <p:txBody>
          <a:bodyPr/>
          <a:lstStyle/>
          <a:p>
            <a:r>
              <a:rPr lang="pt-BR" dirty="0"/>
              <a:t>Biodegradação do LAS</a:t>
            </a:r>
          </a:p>
        </p:txBody>
      </p:sp>
      <p:pic>
        <p:nvPicPr>
          <p:cNvPr id="6" name="Picture 5">
            <a:extLst>
              <a:ext uri="{FF2B5EF4-FFF2-40B4-BE49-F238E27FC236}">
                <a16:creationId xmlns:a16="http://schemas.microsoft.com/office/drawing/2014/main" xmlns="" id="{4D77A94C-8B5E-472D-AF9E-F69144186A01}"/>
              </a:ext>
            </a:extLst>
          </p:cNvPr>
          <p:cNvPicPr>
            <a:picLocks noChangeAspect="1"/>
          </p:cNvPicPr>
          <p:nvPr/>
        </p:nvPicPr>
        <p:blipFill>
          <a:blip r:embed="rId3"/>
          <a:stretch>
            <a:fillRect/>
          </a:stretch>
        </p:blipFill>
        <p:spPr>
          <a:xfrm>
            <a:off x="195764" y="1291058"/>
            <a:ext cx="8752472" cy="5077769"/>
          </a:xfrm>
          <a:prstGeom prst="rect">
            <a:avLst/>
          </a:prstGeom>
        </p:spPr>
      </p:pic>
      <p:sp>
        <p:nvSpPr>
          <p:cNvPr id="35" name="AutoShape 5">
            <a:extLst>
              <a:ext uri="{FF2B5EF4-FFF2-40B4-BE49-F238E27FC236}">
                <a16:creationId xmlns:a16="http://schemas.microsoft.com/office/drawing/2014/main" xmlns="" id="{A5A406DE-3667-4C9B-9AE9-7408C3577A39}"/>
              </a:ext>
            </a:extLst>
          </p:cNvPr>
          <p:cNvSpPr>
            <a:spLocks noChangeArrowheads="1"/>
          </p:cNvSpPr>
          <p:nvPr/>
        </p:nvSpPr>
        <p:spPr bwMode="auto">
          <a:xfrm>
            <a:off x="3797027" y="1146595"/>
            <a:ext cx="2143125" cy="1850357"/>
          </a:xfrm>
          <a:prstGeom prst="roundRect">
            <a:avLst>
              <a:gd name="adj" fmla="val 4690"/>
            </a:avLst>
          </a:prstGeom>
          <a:ln>
            <a:headEnd/>
            <a:tailEnd/>
          </a:ln>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endParaRPr lang="pt-BR"/>
          </a:p>
        </p:txBody>
      </p:sp>
      <p:sp>
        <p:nvSpPr>
          <p:cNvPr id="36" name="AutoShape 6">
            <a:extLst>
              <a:ext uri="{FF2B5EF4-FFF2-40B4-BE49-F238E27FC236}">
                <a16:creationId xmlns:a16="http://schemas.microsoft.com/office/drawing/2014/main" xmlns="" id="{645F3C2D-BB24-4386-943F-53DF5EB4F3A7}"/>
              </a:ext>
            </a:extLst>
          </p:cNvPr>
          <p:cNvSpPr>
            <a:spLocks noChangeArrowheads="1"/>
          </p:cNvSpPr>
          <p:nvPr/>
        </p:nvSpPr>
        <p:spPr bwMode="gray">
          <a:xfrm>
            <a:off x="3923928" y="1013245"/>
            <a:ext cx="1825625" cy="277813"/>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7" name="Text Box 14">
            <a:extLst>
              <a:ext uri="{FF2B5EF4-FFF2-40B4-BE49-F238E27FC236}">
                <a16:creationId xmlns:a16="http://schemas.microsoft.com/office/drawing/2014/main" xmlns="" id="{F415AA21-70FB-46F0-AFF1-FDF1F33A5CB5}"/>
              </a:ext>
            </a:extLst>
          </p:cNvPr>
          <p:cNvSpPr txBox="1">
            <a:spLocks noChangeArrowheads="1"/>
          </p:cNvSpPr>
          <p:nvPr/>
        </p:nvSpPr>
        <p:spPr bwMode="gray">
          <a:xfrm>
            <a:off x="4276353" y="984670"/>
            <a:ext cx="10810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l-GR" altLang="pt-BR" sz="1400" dirty="0">
                <a:solidFill>
                  <a:schemeClr val="bg1"/>
                </a:solidFill>
              </a:rPr>
              <a:t>Β</a:t>
            </a:r>
            <a:r>
              <a:rPr lang="pt-BR" altLang="pt-BR" sz="1400" dirty="0">
                <a:solidFill>
                  <a:schemeClr val="bg1"/>
                </a:solidFill>
              </a:rPr>
              <a:t>-oxidação</a:t>
            </a:r>
            <a:endParaRPr lang="en-US" altLang="pt-BR" sz="1400" dirty="0">
              <a:solidFill>
                <a:schemeClr val="bg1"/>
              </a:solidFill>
            </a:endParaRPr>
          </a:p>
        </p:txBody>
      </p:sp>
      <p:sp>
        <p:nvSpPr>
          <p:cNvPr id="38" name="Text Box 23">
            <a:extLst>
              <a:ext uri="{FF2B5EF4-FFF2-40B4-BE49-F238E27FC236}">
                <a16:creationId xmlns:a16="http://schemas.microsoft.com/office/drawing/2014/main" xmlns="" id="{2CD05B96-CAD4-406D-B9BA-4DD5DE2D47E9}"/>
              </a:ext>
            </a:extLst>
          </p:cNvPr>
          <p:cNvSpPr txBox="1">
            <a:spLocks noChangeArrowheads="1"/>
          </p:cNvSpPr>
          <p:nvPr/>
        </p:nvSpPr>
        <p:spPr bwMode="auto">
          <a:xfrm>
            <a:off x="3851002" y="1372020"/>
            <a:ext cx="208915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pt-BR" b="1" i="1" dirty="0" err="1">
                <a:solidFill>
                  <a:srgbClr val="000000"/>
                </a:solidFill>
              </a:rPr>
              <a:t>Geobacter</a:t>
            </a:r>
            <a:endParaRPr lang="en-US" altLang="pt-BR" b="1" i="1" dirty="0">
              <a:solidFill>
                <a:srgbClr val="000000"/>
              </a:solidFill>
            </a:endParaRPr>
          </a:p>
          <a:p>
            <a:pPr eaLnBrk="0" hangingPunct="0"/>
            <a:r>
              <a:rPr lang="en-US" altLang="pt-BR" b="1" i="1" dirty="0" err="1">
                <a:solidFill>
                  <a:srgbClr val="000000"/>
                </a:solidFill>
              </a:rPr>
              <a:t>Synergistetes</a:t>
            </a:r>
            <a:endParaRPr lang="en-US" altLang="pt-BR" b="1" i="1" dirty="0">
              <a:solidFill>
                <a:srgbClr val="000000"/>
              </a:solidFill>
            </a:endParaRPr>
          </a:p>
          <a:p>
            <a:pPr eaLnBrk="0" hangingPunct="0"/>
            <a:r>
              <a:rPr lang="en-US" altLang="pt-BR" b="1" i="1" dirty="0">
                <a:solidFill>
                  <a:srgbClr val="000000"/>
                </a:solidFill>
              </a:rPr>
              <a:t>Pseudomonas</a:t>
            </a:r>
          </a:p>
          <a:p>
            <a:pPr eaLnBrk="0" hangingPunct="0"/>
            <a:r>
              <a:rPr lang="en-US" altLang="pt-BR" b="1" i="1" dirty="0" err="1">
                <a:solidFill>
                  <a:srgbClr val="000000"/>
                </a:solidFill>
              </a:rPr>
              <a:t>Syntrophomonas</a:t>
            </a:r>
            <a:endParaRPr lang="en-US" altLang="pt-BR" b="1" i="1" dirty="0">
              <a:solidFill>
                <a:srgbClr val="000000"/>
              </a:solidFill>
            </a:endParaRPr>
          </a:p>
          <a:p>
            <a:pPr eaLnBrk="0" hangingPunct="0"/>
            <a:r>
              <a:rPr lang="en-US" altLang="pt-BR" b="1" i="1" dirty="0" err="1">
                <a:solidFill>
                  <a:srgbClr val="000000"/>
                </a:solidFill>
              </a:rPr>
              <a:t>Syntrophus</a:t>
            </a:r>
            <a:r>
              <a:rPr lang="en-US" altLang="pt-BR" i="1" dirty="0">
                <a:solidFill>
                  <a:srgbClr val="000000"/>
                </a:solidFill>
              </a:rPr>
              <a:t> </a:t>
            </a:r>
          </a:p>
        </p:txBody>
      </p:sp>
    </p:spTree>
    <p:extLst>
      <p:ext uri="{BB962C8B-B14F-4D97-AF65-F5344CB8AC3E}">
        <p14:creationId xmlns:p14="http://schemas.microsoft.com/office/powerpoint/2010/main" val="378645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P spid="3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87FD1D-67F1-44EF-912A-BFA934394CFF}"/>
              </a:ext>
            </a:extLst>
          </p:cNvPr>
          <p:cNvSpPr>
            <a:spLocks noGrp="1"/>
          </p:cNvSpPr>
          <p:nvPr>
            <p:ph type="title"/>
          </p:nvPr>
        </p:nvSpPr>
        <p:spPr/>
        <p:txBody>
          <a:bodyPr/>
          <a:lstStyle/>
          <a:p>
            <a:r>
              <a:rPr lang="pt-BR" dirty="0"/>
              <a:t>Biodegradação do LAS</a:t>
            </a:r>
          </a:p>
        </p:txBody>
      </p:sp>
      <p:pic>
        <p:nvPicPr>
          <p:cNvPr id="6" name="Picture 5">
            <a:extLst>
              <a:ext uri="{FF2B5EF4-FFF2-40B4-BE49-F238E27FC236}">
                <a16:creationId xmlns:a16="http://schemas.microsoft.com/office/drawing/2014/main" xmlns="" id="{4D77A94C-8B5E-472D-AF9E-F69144186A01}"/>
              </a:ext>
            </a:extLst>
          </p:cNvPr>
          <p:cNvPicPr>
            <a:picLocks noChangeAspect="1"/>
          </p:cNvPicPr>
          <p:nvPr/>
        </p:nvPicPr>
        <p:blipFill>
          <a:blip r:embed="rId3"/>
          <a:stretch>
            <a:fillRect/>
          </a:stretch>
        </p:blipFill>
        <p:spPr>
          <a:xfrm>
            <a:off x="195764" y="1291058"/>
            <a:ext cx="8752472" cy="5077769"/>
          </a:xfrm>
          <a:prstGeom prst="rect">
            <a:avLst/>
          </a:prstGeom>
        </p:spPr>
      </p:pic>
      <p:sp>
        <p:nvSpPr>
          <p:cNvPr id="8" name="AutoShape 9">
            <a:extLst>
              <a:ext uri="{FF2B5EF4-FFF2-40B4-BE49-F238E27FC236}">
                <a16:creationId xmlns:a16="http://schemas.microsoft.com/office/drawing/2014/main" xmlns="" id="{CE7E5C53-86C0-4B56-8421-DBDB6125F50A}"/>
              </a:ext>
            </a:extLst>
          </p:cNvPr>
          <p:cNvSpPr>
            <a:spLocks noChangeArrowheads="1"/>
          </p:cNvSpPr>
          <p:nvPr/>
        </p:nvSpPr>
        <p:spPr bwMode="auto">
          <a:xfrm>
            <a:off x="3707904" y="984929"/>
            <a:ext cx="2247900" cy="2308225"/>
          </a:xfrm>
          <a:prstGeom prst="roundRect">
            <a:avLst>
              <a:gd name="adj" fmla="val 4690"/>
            </a:avLst>
          </a:prstGeom>
          <a:ln>
            <a:headEnd/>
            <a:tailEnd/>
          </a:ln>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wrap="none" anchor="ctr"/>
          <a:lstStyle/>
          <a:p>
            <a:endParaRPr lang="pt-BR"/>
          </a:p>
        </p:txBody>
      </p:sp>
      <p:sp>
        <p:nvSpPr>
          <p:cNvPr id="9" name="AutoShape 10">
            <a:extLst>
              <a:ext uri="{FF2B5EF4-FFF2-40B4-BE49-F238E27FC236}">
                <a16:creationId xmlns:a16="http://schemas.microsoft.com/office/drawing/2014/main" xmlns="" id="{B59D5E95-ADE5-4693-BCB8-25440B7866E4}"/>
              </a:ext>
            </a:extLst>
          </p:cNvPr>
          <p:cNvSpPr>
            <a:spLocks noChangeArrowheads="1"/>
          </p:cNvSpPr>
          <p:nvPr/>
        </p:nvSpPr>
        <p:spPr bwMode="gray">
          <a:xfrm>
            <a:off x="3923804" y="827767"/>
            <a:ext cx="1825625" cy="277813"/>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0" name="Text Box 15">
            <a:extLst>
              <a:ext uri="{FF2B5EF4-FFF2-40B4-BE49-F238E27FC236}">
                <a16:creationId xmlns:a16="http://schemas.microsoft.com/office/drawing/2014/main" xmlns="" id="{EDF657EE-9965-40EF-968B-4A29D7B73BE1}"/>
              </a:ext>
            </a:extLst>
          </p:cNvPr>
          <p:cNvSpPr txBox="1">
            <a:spLocks noChangeArrowheads="1"/>
          </p:cNvSpPr>
          <p:nvPr/>
        </p:nvSpPr>
        <p:spPr bwMode="gray">
          <a:xfrm>
            <a:off x="4139704" y="829354"/>
            <a:ext cx="13700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pt-BR" sz="1400" dirty="0" err="1">
                <a:solidFill>
                  <a:srgbClr val="FFFFFF"/>
                </a:solidFill>
              </a:rPr>
              <a:t>Dessulfonação</a:t>
            </a:r>
            <a:endParaRPr lang="en-US" altLang="pt-BR" sz="1400" dirty="0">
              <a:solidFill>
                <a:srgbClr val="FFFFFF"/>
              </a:solidFill>
            </a:endParaRPr>
          </a:p>
        </p:txBody>
      </p:sp>
      <p:sp>
        <p:nvSpPr>
          <p:cNvPr id="11" name="Text Box 24">
            <a:extLst>
              <a:ext uri="{FF2B5EF4-FFF2-40B4-BE49-F238E27FC236}">
                <a16:creationId xmlns:a16="http://schemas.microsoft.com/office/drawing/2014/main" xmlns="" id="{764FCAC6-C1B8-4946-9281-1A5C617D5191}"/>
              </a:ext>
            </a:extLst>
          </p:cNvPr>
          <p:cNvSpPr txBox="1">
            <a:spLocks noChangeArrowheads="1"/>
          </p:cNvSpPr>
          <p:nvPr/>
        </p:nvSpPr>
        <p:spPr bwMode="auto">
          <a:xfrm>
            <a:off x="3920629" y="1180192"/>
            <a:ext cx="208915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pt-BR" b="1" i="1" dirty="0">
                <a:solidFill>
                  <a:srgbClr val="000000"/>
                </a:solidFill>
              </a:rPr>
              <a:t>Acinetobacter</a:t>
            </a:r>
          </a:p>
          <a:p>
            <a:pPr eaLnBrk="0" hangingPunct="0"/>
            <a:r>
              <a:rPr lang="en-US" altLang="pt-BR" b="1" i="1" dirty="0">
                <a:solidFill>
                  <a:srgbClr val="000000"/>
                </a:solidFill>
              </a:rPr>
              <a:t>Aeromonas</a:t>
            </a:r>
          </a:p>
          <a:p>
            <a:pPr eaLnBrk="0" hangingPunct="0"/>
            <a:r>
              <a:rPr lang="en-US" altLang="pt-BR" b="1" i="1" dirty="0">
                <a:solidFill>
                  <a:srgbClr val="000000"/>
                </a:solidFill>
              </a:rPr>
              <a:t>Clostridium</a:t>
            </a:r>
          </a:p>
          <a:p>
            <a:pPr eaLnBrk="0" hangingPunct="0"/>
            <a:r>
              <a:rPr lang="en-US" altLang="pt-BR" b="1" i="1" dirty="0" err="1">
                <a:solidFill>
                  <a:srgbClr val="000000"/>
                </a:solidFill>
              </a:rPr>
              <a:t>Comamonas</a:t>
            </a:r>
            <a:endParaRPr lang="en-US" altLang="pt-BR" b="1" i="1" dirty="0">
              <a:solidFill>
                <a:srgbClr val="000000"/>
              </a:solidFill>
            </a:endParaRPr>
          </a:p>
          <a:p>
            <a:pPr eaLnBrk="0" hangingPunct="0"/>
            <a:r>
              <a:rPr lang="en-US" altLang="pt-BR" b="1" i="1" dirty="0" err="1">
                <a:solidFill>
                  <a:srgbClr val="000000"/>
                </a:solidFill>
              </a:rPr>
              <a:t>Desulfovibrio</a:t>
            </a:r>
            <a:endParaRPr lang="en-US" altLang="pt-BR" b="1" i="1" dirty="0">
              <a:solidFill>
                <a:srgbClr val="000000"/>
              </a:solidFill>
            </a:endParaRPr>
          </a:p>
          <a:p>
            <a:pPr eaLnBrk="0" hangingPunct="0"/>
            <a:r>
              <a:rPr lang="en-US" altLang="pt-BR" b="1" i="1" dirty="0" err="1">
                <a:solidFill>
                  <a:srgbClr val="000000"/>
                </a:solidFill>
              </a:rPr>
              <a:t>Hydrogenophaga</a:t>
            </a:r>
            <a:endParaRPr lang="en-US" altLang="pt-BR" b="1" i="1" dirty="0">
              <a:solidFill>
                <a:srgbClr val="000000"/>
              </a:solidFill>
            </a:endParaRPr>
          </a:p>
          <a:p>
            <a:pPr eaLnBrk="0" hangingPunct="0"/>
            <a:r>
              <a:rPr lang="en-US" altLang="pt-BR" b="1" i="1" dirty="0">
                <a:solidFill>
                  <a:srgbClr val="000000"/>
                </a:solidFill>
              </a:rPr>
              <a:t>Pseudomonas</a:t>
            </a:r>
          </a:p>
          <a:p>
            <a:pPr eaLnBrk="0" hangingPunct="0"/>
            <a:endParaRPr lang="en-US" altLang="pt-BR" b="1" dirty="0">
              <a:solidFill>
                <a:srgbClr val="000000"/>
              </a:solidFill>
            </a:endParaRPr>
          </a:p>
        </p:txBody>
      </p:sp>
    </p:spTree>
    <p:extLst>
      <p:ext uri="{BB962C8B-B14F-4D97-AF65-F5344CB8AC3E}">
        <p14:creationId xmlns:p14="http://schemas.microsoft.com/office/powerpoint/2010/main" val="354144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87FD1D-67F1-44EF-912A-BFA934394CFF}"/>
              </a:ext>
            </a:extLst>
          </p:cNvPr>
          <p:cNvSpPr>
            <a:spLocks noGrp="1"/>
          </p:cNvSpPr>
          <p:nvPr>
            <p:ph type="title"/>
          </p:nvPr>
        </p:nvSpPr>
        <p:spPr/>
        <p:txBody>
          <a:bodyPr/>
          <a:lstStyle/>
          <a:p>
            <a:r>
              <a:rPr lang="pt-BR" dirty="0"/>
              <a:t>Biodegradação do LAS</a:t>
            </a:r>
          </a:p>
        </p:txBody>
      </p:sp>
      <p:pic>
        <p:nvPicPr>
          <p:cNvPr id="6" name="Picture 5">
            <a:extLst>
              <a:ext uri="{FF2B5EF4-FFF2-40B4-BE49-F238E27FC236}">
                <a16:creationId xmlns:a16="http://schemas.microsoft.com/office/drawing/2014/main" xmlns="" id="{4D77A94C-8B5E-472D-AF9E-F69144186A01}"/>
              </a:ext>
            </a:extLst>
          </p:cNvPr>
          <p:cNvPicPr>
            <a:picLocks noChangeAspect="1"/>
          </p:cNvPicPr>
          <p:nvPr/>
        </p:nvPicPr>
        <p:blipFill>
          <a:blip r:embed="rId3"/>
          <a:stretch>
            <a:fillRect/>
          </a:stretch>
        </p:blipFill>
        <p:spPr>
          <a:xfrm>
            <a:off x="195764" y="1291058"/>
            <a:ext cx="8752472" cy="5077769"/>
          </a:xfrm>
          <a:prstGeom prst="rect">
            <a:avLst/>
          </a:prstGeom>
        </p:spPr>
      </p:pic>
      <p:sp>
        <p:nvSpPr>
          <p:cNvPr id="12" name="AutoShape 9">
            <a:extLst>
              <a:ext uri="{FF2B5EF4-FFF2-40B4-BE49-F238E27FC236}">
                <a16:creationId xmlns:a16="http://schemas.microsoft.com/office/drawing/2014/main" xmlns="" id="{148136E9-E68C-4594-ACBF-B06A4A21F4FC}"/>
              </a:ext>
            </a:extLst>
          </p:cNvPr>
          <p:cNvSpPr>
            <a:spLocks noChangeArrowheads="1"/>
          </p:cNvSpPr>
          <p:nvPr/>
        </p:nvSpPr>
        <p:spPr bwMode="auto">
          <a:xfrm>
            <a:off x="601419" y="2207259"/>
            <a:ext cx="5275380" cy="2843860"/>
          </a:xfrm>
          <a:prstGeom prst="roundRect">
            <a:avLst>
              <a:gd name="adj" fmla="val 4690"/>
            </a:avLst>
          </a:prstGeom>
          <a:ln>
            <a:headEnd/>
            <a:tailEnd/>
          </a:ln>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pt-BR"/>
          </a:p>
        </p:txBody>
      </p:sp>
      <p:sp>
        <p:nvSpPr>
          <p:cNvPr id="13" name="AutoShape 10">
            <a:extLst>
              <a:ext uri="{FF2B5EF4-FFF2-40B4-BE49-F238E27FC236}">
                <a16:creationId xmlns:a16="http://schemas.microsoft.com/office/drawing/2014/main" xmlns="" id="{25FD5ED5-810B-47F4-8A4C-4CAC262C0E04}"/>
              </a:ext>
            </a:extLst>
          </p:cNvPr>
          <p:cNvSpPr>
            <a:spLocks noChangeArrowheads="1"/>
          </p:cNvSpPr>
          <p:nvPr/>
        </p:nvSpPr>
        <p:spPr bwMode="gray">
          <a:xfrm>
            <a:off x="818906" y="2050097"/>
            <a:ext cx="1825625" cy="277813"/>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4" name="Text Box 15">
            <a:extLst>
              <a:ext uri="{FF2B5EF4-FFF2-40B4-BE49-F238E27FC236}">
                <a16:creationId xmlns:a16="http://schemas.microsoft.com/office/drawing/2014/main" xmlns="" id="{0FA5DD50-3922-4745-A40F-C0815E7A43E8}"/>
              </a:ext>
            </a:extLst>
          </p:cNvPr>
          <p:cNvSpPr txBox="1">
            <a:spLocks noChangeArrowheads="1"/>
          </p:cNvSpPr>
          <p:nvPr/>
        </p:nvSpPr>
        <p:spPr bwMode="gray">
          <a:xfrm>
            <a:off x="977111" y="2022266"/>
            <a:ext cx="14173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pt-BR" sz="1400" dirty="0" err="1">
                <a:solidFill>
                  <a:srgbClr val="FFFFFF"/>
                </a:solidFill>
              </a:rPr>
              <a:t>Quebra</a:t>
            </a:r>
            <a:r>
              <a:rPr lang="en-US" altLang="pt-BR" sz="1400" dirty="0">
                <a:solidFill>
                  <a:srgbClr val="FFFFFF"/>
                </a:solidFill>
              </a:rPr>
              <a:t> do </a:t>
            </a:r>
            <a:r>
              <a:rPr lang="en-US" altLang="pt-BR" sz="1400" dirty="0" err="1">
                <a:solidFill>
                  <a:srgbClr val="FFFFFF"/>
                </a:solidFill>
              </a:rPr>
              <a:t>anel</a:t>
            </a:r>
            <a:endParaRPr lang="en-US" altLang="pt-BR" sz="1400" dirty="0">
              <a:solidFill>
                <a:srgbClr val="FFFFFF"/>
              </a:solidFill>
            </a:endParaRPr>
          </a:p>
        </p:txBody>
      </p:sp>
      <p:sp>
        <p:nvSpPr>
          <p:cNvPr id="15" name="Text Box 24">
            <a:extLst>
              <a:ext uri="{FF2B5EF4-FFF2-40B4-BE49-F238E27FC236}">
                <a16:creationId xmlns:a16="http://schemas.microsoft.com/office/drawing/2014/main" xmlns="" id="{05D11FEE-E7E8-485A-8C98-8067ED78A813}"/>
              </a:ext>
            </a:extLst>
          </p:cNvPr>
          <p:cNvSpPr txBox="1">
            <a:spLocks noChangeArrowheads="1"/>
          </p:cNvSpPr>
          <p:nvPr/>
        </p:nvSpPr>
        <p:spPr bwMode="auto">
          <a:xfrm>
            <a:off x="758767" y="2465796"/>
            <a:ext cx="496068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pt-BR" b="1" i="1" dirty="0" err="1">
                <a:solidFill>
                  <a:srgbClr val="000000"/>
                </a:solidFill>
              </a:rPr>
              <a:t>Acetobacterium</a:t>
            </a:r>
            <a:r>
              <a:rPr lang="en-US" altLang="pt-BR" b="1" i="1" dirty="0">
                <a:solidFill>
                  <a:srgbClr val="000000"/>
                </a:solidFill>
              </a:rPr>
              <a:t>; Aeromonas; </a:t>
            </a:r>
            <a:r>
              <a:rPr lang="en-US" altLang="pt-BR" b="1" i="1" dirty="0" err="1">
                <a:solidFill>
                  <a:srgbClr val="000000"/>
                </a:solidFill>
              </a:rPr>
              <a:t>Comamonas</a:t>
            </a:r>
            <a:r>
              <a:rPr lang="en-US" altLang="pt-BR" b="1" i="1" dirty="0">
                <a:solidFill>
                  <a:srgbClr val="000000"/>
                </a:solidFill>
              </a:rPr>
              <a:t>; </a:t>
            </a:r>
            <a:r>
              <a:rPr lang="en-US" altLang="pt-BR" b="1" i="1" dirty="0" err="1">
                <a:solidFill>
                  <a:srgbClr val="000000"/>
                </a:solidFill>
              </a:rPr>
              <a:t>Dechloromonas</a:t>
            </a:r>
            <a:r>
              <a:rPr lang="en-US" altLang="pt-BR" b="1" i="1" dirty="0">
                <a:solidFill>
                  <a:srgbClr val="000000"/>
                </a:solidFill>
              </a:rPr>
              <a:t>; </a:t>
            </a:r>
            <a:r>
              <a:rPr lang="en-US" altLang="pt-BR" b="1" i="1" dirty="0" err="1">
                <a:solidFill>
                  <a:srgbClr val="000000"/>
                </a:solidFill>
              </a:rPr>
              <a:t>Desulfobulbus</a:t>
            </a:r>
            <a:r>
              <a:rPr lang="en-US" altLang="pt-BR" b="1" i="1" dirty="0">
                <a:solidFill>
                  <a:srgbClr val="000000"/>
                </a:solidFill>
              </a:rPr>
              <a:t>; </a:t>
            </a:r>
            <a:r>
              <a:rPr lang="en-US" altLang="pt-BR" b="1" i="1" dirty="0" err="1">
                <a:solidFill>
                  <a:srgbClr val="000000"/>
                </a:solidFill>
              </a:rPr>
              <a:t>Desulfomicrobium</a:t>
            </a:r>
            <a:r>
              <a:rPr lang="en-US" altLang="pt-BR" b="1" i="1" dirty="0">
                <a:solidFill>
                  <a:srgbClr val="000000"/>
                </a:solidFill>
              </a:rPr>
              <a:t>; </a:t>
            </a:r>
            <a:r>
              <a:rPr lang="en-US" altLang="pt-BR" b="1" i="1" dirty="0" err="1">
                <a:solidFill>
                  <a:srgbClr val="000000"/>
                </a:solidFill>
              </a:rPr>
              <a:t>Desulfomonile</a:t>
            </a:r>
            <a:r>
              <a:rPr lang="en-US" altLang="pt-BR" b="1" i="1" dirty="0">
                <a:solidFill>
                  <a:srgbClr val="000000"/>
                </a:solidFill>
              </a:rPr>
              <a:t>; </a:t>
            </a:r>
            <a:r>
              <a:rPr lang="en-US" altLang="pt-BR" b="1" i="1" dirty="0" err="1">
                <a:solidFill>
                  <a:srgbClr val="000000"/>
                </a:solidFill>
              </a:rPr>
              <a:t>Desulfovibrio</a:t>
            </a:r>
            <a:r>
              <a:rPr lang="en-US" altLang="pt-BR" b="1" i="1" dirty="0">
                <a:solidFill>
                  <a:srgbClr val="000000"/>
                </a:solidFill>
              </a:rPr>
              <a:t>; </a:t>
            </a:r>
            <a:r>
              <a:rPr lang="en-US" altLang="pt-BR" b="1" i="1" dirty="0" err="1">
                <a:solidFill>
                  <a:srgbClr val="000000"/>
                </a:solidFill>
              </a:rPr>
              <a:t>Flavobacerium</a:t>
            </a:r>
            <a:r>
              <a:rPr lang="en-US" altLang="pt-BR" b="1" i="1" dirty="0">
                <a:solidFill>
                  <a:srgbClr val="000000"/>
                </a:solidFill>
              </a:rPr>
              <a:t>; </a:t>
            </a:r>
            <a:r>
              <a:rPr lang="en-US" altLang="pt-BR" b="1" i="1" dirty="0" err="1">
                <a:solidFill>
                  <a:srgbClr val="000000"/>
                </a:solidFill>
              </a:rPr>
              <a:t>Geobacter</a:t>
            </a:r>
            <a:r>
              <a:rPr lang="en-US" altLang="pt-BR" b="1" i="1" dirty="0">
                <a:solidFill>
                  <a:srgbClr val="000000"/>
                </a:solidFill>
              </a:rPr>
              <a:t>; </a:t>
            </a:r>
            <a:r>
              <a:rPr lang="en-US" altLang="pt-BR" b="1" i="1" dirty="0" err="1">
                <a:solidFill>
                  <a:srgbClr val="000000"/>
                </a:solidFill>
              </a:rPr>
              <a:t>Geothrix</a:t>
            </a:r>
            <a:r>
              <a:rPr lang="en-US" altLang="pt-BR" b="1" i="1" dirty="0">
                <a:solidFill>
                  <a:srgbClr val="000000"/>
                </a:solidFill>
              </a:rPr>
              <a:t>; </a:t>
            </a:r>
            <a:r>
              <a:rPr lang="en-US" altLang="pt-BR" b="1" i="1" dirty="0" err="1">
                <a:solidFill>
                  <a:srgbClr val="000000"/>
                </a:solidFill>
              </a:rPr>
              <a:t>Holophaga</a:t>
            </a:r>
            <a:r>
              <a:rPr lang="en-US" altLang="pt-BR" b="1" i="1" dirty="0">
                <a:solidFill>
                  <a:srgbClr val="000000"/>
                </a:solidFill>
              </a:rPr>
              <a:t>; </a:t>
            </a:r>
            <a:r>
              <a:rPr lang="en-US" altLang="pt-BR" b="1" i="1" dirty="0" err="1">
                <a:solidFill>
                  <a:srgbClr val="000000"/>
                </a:solidFill>
              </a:rPr>
              <a:t>Hydrogenophaga</a:t>
            </a:r>
            <a:r>
              <a:rPr lang="en-US" altLang="pt-BR" b="1" i="1" dirty="0">
                <a:solidFill>
                  <a:srgbClr val="000000"/>
                </a:solidFill>
              </a:rPr>
              <a:t>; </a:t>
            </a:r>
            <a:r>
              <a:rPr lang="en-US" altLang="pt-BR" b="1" i="1" dirty="0" err="1">
                <a:solidFill>
                  <a:srgbClr val="000000"/>
                </a:solidFill>
              </a:rPr>
              <a:t>Soehngenia</a:t>
            </a:r>
            <a:r>
              <a:rPr lang="en-US" altLang="pt-BR" b="1" i="1" dirty="0">
                <a:solidFill>
                  <a:srgbClr val="000000"/>
                </a:solidFill>
              </a:rPr>
              <a:t>; </a:t>
            </a:r>
            <a:r>
              <a:rPr lang="en-US" altLang="pt-BR" b="1" i="1" dirty="0" err="1">
                <a:solidFill>
                  <a:srgbClr val="000000"/>
                </a:solidFill>
              </a:rPr>
              <a:t>Sporomusa</a:t>
            </a:r>
            <a:r>
              <a:rPr lang="en-US" altLang="pt-BR" b="1" i="1" dirty="0">
                <a:solidFill>
                  <a:srgbClr val="000000"/>
                </a:solidFill>
              </a:rPr>
              <a:t>; </a:t>
            </a:r>
            <a:r>
              <a:rPr lang="en-US" altLang="pt-BR" b="1" i="1" dirty="0" err="1">
                <a:solidFill>
                  <a:srgbClr val="000000"/>
                </a:solidFill>
              </a:rPr>
              <a:t>Syntrophorhabdus</a:t>
            </a:r>
            <a:r>
              <a:rPr lang="en-US" altLang="pt-BR" b="1" i="1" dirty="0">
                <a:solidFill>
                  <a:srgbClr val="000000"/>
                </a:solidFill>
              </a:rPr>
              <a:t>; </a:t>
            </a:r>
            <a:r>
              <a:rPr lang="en-US" altLang="pt-BR" b="1" i="1" dirty="0" err="1">
                <a:solidFill>
                  <a:srgbClr val="000000"/>
                </a:solidFill>
              </a:rPr>
              <a:t>Syntrophus</a:t>
            </a:r>
            <a:r>
              <a:rPr lang="en-US" altLang="pt-BR" b="1" i="1" dirty="0">
                <a:solidFill>
                  <a:srgbClr val="000000"/>
                </a:solidFill>
              </a:rPr>
              <a:t>; </a:t>
            </a:r>
            <a:r>
              <a:rPr lang="en-US" altLang="pt-BR" b="1" i="1" dirty="0" err="1">
                <a:solidFill>
                  <a:srgbClr val="000000"/>
                </a:solidFill>
              </a:rPr>
              <a:t>Zooglea</a:t>
            </a:r>
            <a:r>
              <a:rPr lang="en-US" altLang="pt-BR" b="1" i="1" dirty="0">
                <a:solidFill>
                  <a:srgbClr val="000000"/>
                </a:solidFill>
              </a:rPr>
              <a:t>; </a:t>
            </a:r>
            <a:r>
              <a:rPr lang="en-US" altLang="pt-BR" b="1" i="1" dirty="0" err="1">
                <a:solidFill>
                  <a:srgbClr val="000000"/>
                </a:solidFill>
              </a:rPr>
              <a:t>Paseudomonas</a:t>
            </a:r>
            <a:endParaRPr lang="en-US" altLang="pt-BR" b="1" i="1" dirty="0">
              <a:solidFill>
                <a:srgbClr val="000000"/>
              </a:solidFill>
            </a:endParaRPr>
          </a:p>
          <a:p>
            <a:pPr eaLnBrk="0" hangingPunct="0"/>
            <a:endParaRPr lang="en-US" altLang="pt-BR" b="1" dirty="0">
              <a:solidFill>
                <a:srgbClr val="000000"/>
              </a:solidFill>
            </a:endParaRPr>
          </a:p>
        </p:txBody>
      </p:sp>
    </p:spTree>
    <p:extLst>
      <p:ext uri="{BB962C8B-B14F-4D97-AF65-F5344CB8AC3E}">
        <p14:creationId xmlns:p14="http://schemas.microsoft.com/office/powerpoint/2010/main" val="314285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8D0B66A8-36CA-4849-8717-D9C0B84628DD}"/>
              </a:ext>
            </a:extLst>
          </p:cNvPr>
          <p:cNvSpPr>
            <a:spLocks noGrp="1" noChangeArrowheads="1"/>
          </p:cNvSpPr>
          <p:nvPr>
            <p:ph type="title"/>
          </p:nvPr>
        </p:nvSpPr>
        <p:spPr/>
        <p:txBody>
          <a:bodyPr/>
          <a:lstStyle/>
          <a:p>
            <a:r>
              <a:rPr lang="en-US" altLang="pt-BR" sz="3600" dirty="0"/>
              <a:t>EGSB</a:t>
            </a:r>
            <a:endParaRPr lang="en-US" altLang="pt-BR" sz="2000" dirty="0">
              <a:solidFill>
                <a:schemeClr val="accent1"/>
              </a:solidFill>
            </a:endParaRPr>
          </a:p>
        </p:txBody>
      </p:sp>
      <p:grpSp>
        <p:nvGrpSpPr>
          <p:cNvPr id="41049" name="Group 89">
            <a:extLst>
              <a:ext uri="{FF2B5EF4-FFF2-40B4-BE49-F238E27FC236}">
                <a16:creationId xmlns:a16="http://schemas.microsoft.com/office/drawing/2014/main" xmlns="" id="{7DFA97EE-F8B2-4564-ABCF-D6FCC2AE0647}"/>
              </a:ext>
            </a:extLst>
          </p:cNvPr>
          <p:cNvGrpSpPr>
            <a:grpSpLocks/>
          </p:cNvGrpSpPr>
          <p:nvPr/>
        </p:nvGrpSpPr>
        <p:grpSpPr bwMode="auto">
          <a:xfrm>
            <a:off x="179512" y="1556792"/>
            <a:ext cx="8882065" cy="742950"/>
            <a:chOff x="1152" y="1344"/>
            <a:chExt cx="5595" cy="468"/>
          </a:xfrm>
        </p:grpSpPr>
        <p:sp>
          <p:nvSpPr>
            <p:cNvPr id="40994" name="Oval 34">
              <a:extLst>
                <a:ext uri="{FF2B5EF4-FFF2-40B4-BE49-F238E27FC236}">
                  <a16:creationId xmlns:a16="http://schemas.microsoft.com/office/drawing/2014/main" xmlns="" id="{EE07B3DA-47CF-4576-8B75-A7B7B6108E0D}"/>
                </a:ext>
              </a:extLst>
            </p:cNvPr>
            <p:cNvSpPr>
              <a:spLocks noChangeArrowheads="1"/>
            </p:cNvSpPr>
            <p:nvPr/>
          </p:nvSpPr>
          <p:spPr bwMode="gray">
            <a:xfrm rot="1758052">
              <a:off x="1168" y="1360"/>
              <a:ext cx="565" cy="452"/>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41041" name="Group 81">
              <a:extLst>
                <a:ext uri="{FF2B5EF4-FFF2-40B4-BE49-F238E27FC236}">
                  <a16:creationId xmlns:a16="http://schemas.microsoft.com/office/drawing/2014/main" xmlns="" id="{7A51EBD1-DDFE-4455-8DE8-66D0614DBEB0}"/>
                </a:ext>
              </a:extLst>
            </p:cNvPr>
            <p:cNvGrpSpPr>
              <a:grpSpLocks/>
            </p:cNvGrpSpPr>
            <p:nvPr/>
          </p:nvGrpSpPr>
          <p:grpSpPr bwMode="auto">
            <a:xfrm>
              <a:off x="1152" y="1344"/>
              <a:ext cx="5595" cy="456"/>
              <a:chOff x="1152" y="1344"/>
              <a:chExt cx="5595" cy="456"/>
            </a:xfrm>
          </p:grpSpPr>
          <p:sp>
            <p:nvSpPr>
              <p:cNvPr id="40992" name="AutoShape 32">
                <a:extLst>
                  <a:ext uri="{FF2B5EF4-FFF2-40B4-BE49-F238E27FC236}">
                    <a16:creationId xmlns:a16="http://schemas.microsoft.com/office/drawing/2014/main" xmlns="" id="{74D668B4-C74B-4570-A086-91903A1FF409}"/>
                  </a:ext>
                </a:extLst>
              </p:cNvPr>
              <p:cNvSpPr>
                <a:spLocks noChangeArrowheads="1"/>
              </p:cNvSpPr>
              <p:nvPr/>
            </p:nvSpPr>
            <p:spPr bwMode="gray">
              <a:xfrm>
                <a:off x="1382" y="1379"/>
                <a:ext cx="5362" cy="421"/>
              </a:xfrm>
              <a:prstGeom prst="roundRect">
                <a:avLst>
                  <a:gd name="adj" fmla="val 50000"/>
                </a:avLst>
              </a:prstGeom>
              <a:noFill/>
              <a:ln w="38100" algn="ctr">
                <a:solidFill>
                  <a:schemeClr val="tx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40995" name="Oval 35">
                <a:extLst>
                  <a:ext uri="{FF2B5EF4-FFF2-40B4-BE49-F238E27FC236}">
                    <a16:creationId xmlns:a16="http://schemas.microsoft.com/office/drawing/2014/main" xmlns="" id="{68951505-A13C-4EB0-92BD-554EF18563D7}"/>
                  </a:ext>
                </a:extLst>
              </p:cNvPr>
              <p:cNvSpPr>
                <a:spLocks noChangeArrowheads="1"/>
              </p:cNvSpPr>
              <p:nvPr/>
            </p:nvSpPr>
            <p:spPr bwMode="gray">
              <a:xfrm rot="1758052">
                <a:off x="1152" y="1344"/>
                <a:ext cx="565" cy="452"/>
              </a:xfrm>
              <a:prstGeom prst="ellipse">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0997" name="Text Box 37">
                <a:extLst>
                  <a:ext uri="{FF2B5EF4-FFF2-40B4-BE49-F238E27FC236}">
                    <a16:creationId xmlns:a16="http://schemas.microsoft.com/office/drawing/2014/main" xmlns="" id="{0694A8AA-C563-46CA-8140-71CB63551202}"/>
                  </a:ext>
                </a:extLst>
              </p:cNvPr>
              <p:cNvSpPr txBox="1">
                <a:spLocks noChangeArrowheads="1"/>
              </p:cNvSpPr>
              <p:nvPr/>
            </p:nvSpPr>
            <p:spPr bwMode="gray">
              <a:xfrm>
                <a:off x="1721" y="1454"/>
                <a:ext cx="502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pt-BR" sz="2400" b="1" dirty="0" err="1">
                    <a:solidFill>
                      <a:srgbClr val="000000"/>
                    </a:solidFill>
                  </a:rPr>
                  <a:t>Ampliação</a:t>
                </a:r>
                <a:r>
                  <a:rPr lang="en-US" altLang="pt-BR" sz="2400" b="1" dirty="0">
                    <a:solidFill>
                      <a:srgbClr val="000000"/>
                    </a:solidFill>
                  </a:rPr>
                  <a:t> de </a:t>
                </a:r>
                <a:r>
                  <a:rPr lang="en-US" altLang="pt-BR" sz="2400" b="1" dirty="0" err="1">
                    <a:solidFill>
                      <a:srgbClr val="000000"/>
                    </a:solidFill>
                  </a:rPr>
                  <a:t>escala</a:t>
                </a:r>
                <a:r>
                  <a:rPr lang="en-US" altLang="pt-BR" sz="2400" b="1" dirty="0">
                    <a:solidFill>
                      <a:srgbClr val="000000"/>
                    </a:solidFill>
                  </a:rPr>
                  <a:t> do </a:t>
                </a:r>
                <a:r>
                  <a:rPr lang="en-US" altLang="pt-BR" sz="2400" b="1" dirty="0" err="1">
                    <a:solidFill>
                      <a:srgbClr val="000000"/>
                    </a:solidFill>
                  </a:rPr>
                  <a:t>retor</a:t>
                </a:r>
                <a:r>
                  <a:rPr lang="en-US" altLang="pt-BR" sz="2400" b="1" dirty="0">
                    <a:solidFill>
                      <a:srgbClr val="000000"/>
                    </a:solidFill>
                  </a:rPr>
                  <a:t> EGSB </a:t>
                </a:r>
                <a:r>
                  <a:rPr lang="en-US" altLang="pt-BR" sz="2400" b="1" dirty="0" err="1">
                    <a:solidFill>
                      <a:srgbClr val="000000"/>
                    </a:solidFill>
                  </a:rPr>
                  <a:t>foi</a:t>
                </a:r>
                <a:r>
                  <a:rPr lang="en-US" altLang="pt-BR" sz="2400" b="1" dirty="0">
                    <a:solidFill>
                      <a:srgbClr val="000000"/>
                    </a:solidFill>
                  </a:rPr>
                  <a:t> </a:t>
                </a:r>
                <a:r>
                  <a:rPr lang="en-US" altLang="pt-BR" sz="2400" b="1" dirty="0" err="1">
                    <a:solidFill>
                      <a:srgbClr val="000000"/>
                    </a:solidFill>
                  </a:rPr>
                  <a:t>bem</a:t>
                </a:r>
                <a:r>
                  <a:rPr lang="en-US" altLang="pt-BR" sz="2400" b="1" dirty="0">
                    <a:solidFill>
                      <a:srgbClr val="000000"/>
                    </a:solidFill>
                  </a:rPr>
                  <a:t> </a:t>
                </a:r>
                <a:r>
                  <a:rPr lang="en-US" altLang="pt-BR" sz="2400" b="1" dirty="0" err="1">
                    <a:solidFill>
                      <a:srgbClr val="000000"/>
                    </a:solidFill>
                  </a:rPr>
                  <a:t>sucedida</a:t>
                </a:r>
                <a:endParaRPr lang="en-US" altLang="pt-BR" sz="2400" b="1" dirty="0">
                  <a:solidFill>
                    <a:srgbClr val="000000"/>
                  </a:solidFill>
                </a:endParaRPr>
              </a:p>
            </p:txBody>
          </p:sp>
        </p:grpSp>
        <p:pic>
          <p:nvPicPr>
            <p:cNvPr id="41045" name="Picture 85" descr="Picture1">
              <a:extLst>
                <a:ext uri="{FF2B5EF4-FFF2-40B4-BE49-F238E27FC236}">
                  <a16:creationId xmlns:a16="http://schemas.microsoft.com/office/drawing/2014/main" xmlns="" id="{C1AC16D2-3E9A-4F08-A6B9-DCA1E196E1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 y="1389"/>
              <a:ext cx="239" cy="2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050" name="Group 90">
            <a:extLst>
              <a:ext uri="{FF2B5EF4-FFF2-40B4-BE49-F238E27FC236}">
                <a16:creationId xmlns:a16="http://schemas.microsoft.com/office/drawing/2014/main" xmlns="" id="{56008B89-4D9D-4FC9-9F7C-3173F62D60D0}"/>
              </a:ext>
            </a:extLst>
          </p:cNvPr>
          <p:cNvGrpSpPr>
            <a:grpSpLocks/>
          </p:cNvGrpSpPr>
          <p:nvPr/>
        </p:nvGrpSpPr>
        <p:grpSpPr bwMode="auto">
          <a:xfrm>
            <a:off x="251520" y="2420889"/>
            <a:ext cx="8564564" cy="1525588"/>
            <a:chOff x="1152" y="1920"/>
            <a:chExt cx="5395" cy="961"/>
          </a:xfrm>
        </p:grpSpPr>
        <p:sp>
          <p:nvSpPr>
            <p:cNvPr id="41003" name="Oval 43">
              <a:extLst>
                <a:ext uri="{FF2B5EF4-FFF2-40B4-BE49-F238E27FC236}">
                  <a16:creationId xmlns:a16="http://schemas.microsoft.com/office/drawing/2014/main" xmlns="" id="{0BAE312A-783A-46C6-95A4-D65597AFBB51}"/>
                </a:ext>
              </a:extLst>
            </p:cNvPr>
            <p:cNvSpPr>
              <a:spLocks noChangeArrowheads="1"/>
            </p:cNvSpPr>
            <p:nvPr/>
          </p:nvSpPr>
          <p:spPr bwMode="gray">
            <a:xfrm rot="1758052">
              <a:off x="1152" y="1920"/>
              <a:ext cx="565" cy="452"/>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41042" name="Group 82">
              <a:extLst>
                <a:ext uri="{FF2B5EF4-FFF2-40B4-BE49-F238E27FC236}">
                  <a16:creationId xmlns:a16="http://schemas.microsoft.com/office/drawing/2014/main" xmlns="" id="{043ADA71-51EE-4D2F-B592-FDBE7E98C197}"/>
                </a:ext>
              </a:extLst>
            </p:cNvPr>
            <p:cNvGrpSpPr>
              <a:grpSpLocks/>
            </p:cNvGrpSpPr>
            <p:nvPr/>
          </p:nvGrpSpPr>
          <p:grpSpPr bwMode="auto">
            <a:xfrm>
              <a:off x="1168" y="1936"/>
              <a:ext cx="5379" cy="945"/>
              <a:chOff x="1168" y="1936"/>
              <a:chExt cx="5379" cy="945"/>
            </a:xfrm>
          </p:grpSpPr>
          <p:sp>
            <p:nvSpPr>
              <p:cNvPr id="41000" name="AutoShape 40">
                <a:extLst>
                  <a:ext uri="{FF2B5EF4-FFF2-40B4-BE49-F238E27FC236}">
                    <a16:creationId xmlns:a16="http://schemas.microsoft.com/office/drawing/2014/main" xmlns="" id="{AA4D86C6-2816-4EF4-9A12-4D2409C7F110}"/>
                  </a:ext>
                </a:extLst>
              </p:cNvPr>
              <p:cNvSpPr>
                <a:spLocks noChangeArrowheads="1"/>
              </p:cNvSpPr>
              <p:nvPr/>
            </p:nvSpPr>
            <p:spPr bwMode="gray">
              <a:xfrm>
                <a:off x="1382" y="1955"/>
                <a:ext cx="5165" cy="926"/>
              </a:xfrm>
              <a:prstGeom prst="roundRect">
                <a:avLst>
                  <a:gd name="adj" fmla="val 50000"/>
                </a:avLst>
              </a:prstGeom>
              <a:noFill/>
              <a:ln w="38100" algn="ctr">
                <a:solidFill>
                  <a:schemeClr val="hlink"/>
                </a:solidFill>
                <a:round/>
                <a:headEnd/>
                <a:tailEnd/>
              </a:ln>
              <a:effectLst/>
              <a:extLst>
                <a:ext uri="{909E8E84-426E-40DD-AFC4-6F175D3DCCD1}">
                  <a14:hiddenFill xmlns:a14="http://schemas.microsoft.com/office/drawing/2010/main">
                    <a:solidFill>
                      <a:srgbClr val="F5EEB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dirty="0"/>
              </a:p>
            </p:txBody>
          </p:sp>
          <p:sp>
            <p:nvSpPr>
              <p:cNvPr id="41002" name="Oval 42">
                <a:extLst>
                  <a:ext uri="{FF2B5EF4-FFF2-40B4-BE49-F238E27FC236}">
                    <a16:creationId xmlns:a16="http://schemas.microsoft.com/office/drawing/2014/main" xmlns="" id="{B9D87E08-1B41-4CF6-81FF-BD5544F0D907}"/>
                  </a:ext>
                </a:extLst>
              </p:cNvPr>
              <p:cNvSpPr>
                <a:spLocks noChangeArrowheads="1"/>
              </p:cNvSpPr>
              <p:nvPr/>
            </p:nvSpPr>
            <p:spPr bwMode="gray">
              <a:xfrm rot="1758052">
                <a:off x="1168" y="1936"/>
                <a:ext cx="565" cy="452"/>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pic>
          <p:nvPicPr>
            <p:cNvPr id="41046" name="Picture 86" descr="Picture1">
              <a:extLst>
                <a:ext uri="{FF2B5EF4-FFF2-40B4-BE49-F238E27FC236}">
                  <a16:creationId xmlns:a16="http://schemas.microsoft.com/office/drawing/2014/main" xmlns="" id="{F8007F15-03EF-4380-9574-C32748EE92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 y="1955"/>
              <a:ext cx="239" cy="2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051" name="Group 91">
            <a:extLst>
              <a:ext uri="{FF2B5EF4-FFF2-40B4-BE49-F238E27FC236}">
                <a16:creationId xmlns:a16="http://schemas.microsoft.com/office/drawing/2014/main" xmlns="" id="{5B907A47-4813-41D8-8AC3-88440E38C47C}"/>
              </a:ext>
            </a:extLst>
          </p:cNvPr>
          <p:cNvGrpSpPr>
            <a:grpSpLocks/>
          </p:cNvGrpSpPr>
          <p:nvPr/>
        </p:nvGrpSpPr>
        <p:grpSpPr bwMode="auto">
          <a:xfrm>
            <a:off x="251520" y="4005065"/>
            <a:ext cx="8512178" cy="1744664"/>
            <a:chOff x="1152" y="2496"/>
            <a:chExt cx="5362" cy="1099"/>
          </a:xfrm>
        </p:grpSpPr>
        <p:grpSp>
          <p:nvGrpSpPr>
            <p:cNvPr id="41043" name="Group 83">
              <a:extLst>
                <a:ext uri="{FF2B5EF4-FFF2-40B4-BE49-F238E27FC236}">
                  <a16:creationId xmlns:a16="http://schemas.microsoft.com/office/drawing/2014/main" xmlns="" id="{3ED8BFB1-7254-45D0-BCEB-485ABF26E951}"/>
                </a:ext>
              </a:extLst>
            </p:cNvPr>
            <p:cNvGrpSpPr>
              <a:grpSpLocks/>
            </p:cNvGrpSpPr>
            <p:nvPr/>
          </p:nvGrpSpPr>
          <p:grpSpPr bwMode="auto">
            <a:xfrm>
              <a:off x="1152" y="2496"/>
              <a:ext cx="5362" cy="1099"/>
              <a:chOff x="1152" y="2496"/>
              <a:chExt cx="5362" cy="1099"/>
            </a:xfrm>
          </p:grpSpPr>
          <p:sp>
            <p:nvSpPr>
              <p:cNvPr id="41008" name="AutoShape 48">
                <a:extLst>
                  <a:ext uri="{FF2B5EF4-FFF2-40B4-BE49-F238E27FC236}">
                    <a16:creationId xmlns:a16="http://schemas.microsoft.com/office/drawing/2014/main" xmlns="" id="{50D52A4E-17A3-4E71-B200-E35CA8239652}"/>
                  </a:ext>
                </a:extLst>
              </p:cNvPr>
              <p:cNvSpPr>
                <a:spLocks noChangeArrowheads="1"/>
              </p:cNvSpPr>
              <p:nvPr/>
            </p:nvSpPr>
            <p:spPr bwMode="gray">
              <a:xfrm>
                <a:off x="1382" y="2531"/>
                <a:ext cx="5132" cy="1034"/>
              </a:xfrm>
              <a:prstGeom prst="roundRect">
                <a:avLst>
                  <a:gd name="adj" fmla="val 50000"/>
                </a:avLst>
              </a:prstGeom>
              <a:noFill/>
              <a:ln w="38100" algn="ctr">
                <a:solidFill>
                  <a:schemeClr val="accent2"/>
                </a:solidFill>
                <a:round/>
                <a:headEnd/>
                <a:tailEnd/>
              </a:ln>
              <a:effectLst/>
              <a:extLst>
                <a:ext uri="{909E8E84-426E-40DD-AFC4-6F175D3DCCD1}">
                  <a14:hiddenFill xmlns:a14="http://schemas.microsoft.com/office/drawing/2010/main">
                    <a:solidFill>
                      <a:srgbClr val="F5EEB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41010" name="Oval 50">
                <a:extLst>
                  <a:ext uri="{FF2B5EF4-FFF2-40B4-BE49-F238E27FC236}">
                    <a16:creationId xmlns:a16="http://schemas.microsoft.com/office/drawing/2014/main" xmlns="" id="{7850F471-BCEE-442E-BC47-28BF2BDA2C92}"/>
                  </a:ext>
                </a:extLst>
              </p:cNvPr>
              <p:cNvSpPr>
                <a:spLocks noChangeArrowheads="1"/>
              </p:cNvSpPr>
              <p:nvPr/>
            </p:nvSpPr>
            <p:spPr bwMode="gray">
              <a:xfrm rot="1758052">
                <a:off x="1168" y="2512"/>
                <a:ext cx="565" cy="452"/>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1011" name="Oval 51">
                <a:extLst>
                  <a:ext uri="{FF2B5EF4-FFF2-40B4-BE49-F238E27FC236}">
                    <a16:creationId xmlns:a16="http://schemas.microsoft.com/office/drawing/2014/main" xmlns="" id="{8E4967F2-917C-478E-880F-6D889A4F5931}"/>
                  </a:ext>
                </a:extLst>
              </p:cNvPr>
              <p:cNvSpPr>
                <a:spLocks noChangeArrowheads="1"/>
              </p:cNvSpPr>
              <p:nvPr/>
            </p:nvSpPr>
            <p:spPr bwMode="gray">
              <a:xfrm rot="1758052">
                <a:off x="1152" y="2496"/>
                <a:ext cx="565" cy="452"/>
              </a:xfrm>
              <a:prstGeom prst="ellipse">
                <a:avLst/>
              </a:prstGeom>
              <a:gradFill rotWithShape="1">
                <a:gsLst>
                  <a:gs pos="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1013" name="Text Box 53">
                <a:extLst>
                  <a:ext uri="{FF2B5EF4-FFF2-40B4-BE49-F238E27FC236}">
                    <a16:creationId xmlns:a16="http://schemas.microsoft.com/office/drawing/2014/main" xmlns="" id="{36386714-B04E-495B-B4DE-D5817F2DF48E}"/>
                  </a:ext>
                </a:extLst>
              </p:cNvPr>
              <p:cNvSpPr txBox="1">
                <a:spLocks noChangeArrowheads="1"/>
              </p:cNvSpPr>
              <p:nvPr/>
            </p:nvSpPr>
            <p:spPr bwMode="gray">
              <a:xfrm>
                <a:off x="1721" y="2606"/>
                <a:ext cx="4644"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pt-BR" sz="2400" b="1" i="1" dirty="0" err="1">
                    <a:solidFill>
                      <a:srgbClr val="000000"/>
                    </a:solidFill>
                  </a:rPr>
                  <a:t>Synergistes</a:t>
                </a:r>
                <a:r>
                  <a:rPr lang="en-US" altLang="pt-BR" sz="2400" b="1" dirty="0">
                    <a:solidFill>
                      <a:srgbClr val="000000"/>
                    </a:solidFill>
                  </a:rPr>
                  <a:t> (</a:t>
                </a:r>
                <a:r>
                  <a:rPr lang="el-GR" altLang="pt-BR" sz="2400" b="1" dirty="0">
                    <a:solidFill>
                      <a:srgbClr val="000000"/>
                    </a:solidFill>
                  </a:rPr>
                  <a:t>β</a:t>
                </a:r>
                <a:r>
                  <a:rPr lang="pt-BR" altLang="pt-BR" sz="2400" b="1" dirty="0">
                    <a:solidFill>
                      <a:srgbClr val="000000"/>
                    </a:solidFill>
                  </a:rPr>
                  <a:t>-oxidação), </a:t>
                </a:r>
                <a:r>
                  <a:rPr lang="pt-BR" altLang="pt-BR" sz="2400" b="1" i="1" dirty="0">
                    <a:solidFill>
                      <a:srgbClr val="000000"/>
                    </a:solidFill>
                  </a:rPr>
                  <a:t>Syntrophus</a:t>
                </a:r>
                <a:r>
                  <a:rPr lang="pt-BR" altLang="pt-BR" sz="2400" b="1" dirty="0">
                    <a:solidFill>
                      <a:srgbClr val="000000"/>
                    </a:solidFill>
                  </a:rPr>
                  <a:t> </a:t>
                </a:r>
                <a:r>
                  <a:rPr lang="en-US" altLang="pt-BR" sz="2400" b="1" dirty="0">
                    <a:solidFill>
                      <a:srgbClr val="000000"/>
                    </a:solidFill>
                  </a:rPr>
                  <a:t>(</a:t>
                </a:r>
                <a:r>
                  <a:rPr lang="el-GR" altLang="pt-BR" sz="2400" b="1" dirty="0">
                    <a:solidFill>
                      <a:srgbClr val="000000"/>
                    </a:solidFill>
                  </a:rPr>
                  <a:t>β</a:t>
                </a:r>
                <a:r>
                  <a:rPr lang="pt-BR" altLang="pt-BR" sz="2400" b="1" dirty="0">
                    <a:solidFill>
                      <a:srgbClr val="000000"/>
                    </a:solidFill>
                  </a:rPr>
                  <a:t>-oxidação), </a:t>
                </a:r>
                <a:r>
                  <a:rPr lang="pt-BR" altLang="pt-BR" sz="2400" b="1" i="1" dirty="0">
                    <a:solidFill>
                      <a:srgbClr val="000000"/>
                    </a:solidFill>
                  </a:rPr>
                  <a:t>Clostridium</a:t>
                </a:r>
                <a:r>
                  <a:rPr lang="pt-BR" altLang="pt-BR" sz="2400" b="1" dirty="0">
                    <a:solidFill>
                      <a:srgbClr val="000000"/>
                    </a:solidFill>
                  </a:rPr>
                  <a:t> (dessulfonação) e </a:t>
                </a:r>
                <a:r>
                  <a:rPr lang="pt-BR" altLang="pt-BR" sz="2400" b="1" i="1" dirty="0">
                    <a:solidFill>
                      <a:srgbClr val="000000"/>
                    </a:solidFill>
                  </a:rPr>
                  <a:t>Geobacter</a:t>
                </a:r>
                <a:r>
                  <a:rPr lang="pt-BR" altLang="pt-BR" sz="2400" b="1" dirty="0">
                    <a:solidFill>
                      <a:srgbClr val="000000"/>
                    </a:solidFill>
                  </a:rPr>
                  <a:t> (clivagem do anel): maior abundância relativa</a:t>
                </a:r>
                <a:endParaRPr lang="en-US" altLang="pt-BR" sz="2400" b="1" dirty="0"/>
              </a:p>
            </p:txBody>
          </p:sp>
        </p:grpSp>
        <p:pic>
          <p:nvPicPr>
            <p:cNvPr id="41047" name="Picture 87" descr="Picture1">
              <a:extLst>
                <a:ext uri="{FF2B5EF4-FFF2-40B4-BE49-F238E27FC236}">
                  <a16:creationId xmlns:a16="http://schemas.microsoft.com/office/drawing/2014/main" xmlns="" id="{EF592F33-798F-4C99-8C51-2DA9A7C249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 y="2531"/>
              <a:ext cx="239" cy="2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052" name="Group 92">
            <a:extLst>
              <a:ext uri="{FF2B5EF4-FFF2-40B4-BE49-F238E27FC236}">
                <a16:creationId xmlns:a16="http://schemas.microsoft.com/office/drawing/2014/main" xmlns="" id="{1A23222E-77E7-45BB-94BB-F534DF8DAC86}"/>
              </a:ext>
            </a:extLst>
          </p:cNvPr>
          <p:cNvGrpSpPr>
            <a:grpSpLocks/>
          </p:cNvGrpSpPr>
          <p:nvPr/>
        </p:nvGrpSpPr>
        <p:grpSpPr bwMode="auto">
          <a:xfrm>
            <a:off x="251520" y="5733256"/>
            <a:ext cx="8410575" cy="1004888"/>
            <a:chOff x="1152" y="3072"/>
            <a:chExt cx="5298" cy="633"/>
          </a:xfrm>
        </p:grpSpPr>
        <p:grpSp>
          <p:nvGrpSpPr>
            <p:cNvPr id="41044" name="Group 84">
              <a:extLst>
                <a:ext uri="{FF2B5EF4-FFF2-40B4-BE49-F238E27FC236}">
                  <a16:creationId xmlns:a16="http://schemas.microsoft.com/office/drawing/2014/main" xmlns="" id="{8FC015EF-9411-4EC0-BA52-1DF26CB9CC05}"/>
                </a:ext>
              </a:extLst>
            </p:cNvPr>
            <p:cNvGrpSpPr>
              <a:grpSpLocks/>
            </p:cNvGrpSpPr>
            <p:nvPr/>
          </p:nvGrpSpPr>
          <p:grpSpPr bwMode="auto">
            <a:xfrm>
              <a:off x="1152" y="3072"/>
              <a:ext cx="5298" cy="633"/>
              <a:chOff x="1152" y="3072"/>
              <a:chExt cx="5298" cy="633"/>
            </a:xfrm>
          </p:grpSpPr>
          <p:sp>
            <p:nvSpPr>
              <p:cNvPr id="41016" name="AutoShape 56">
                <a:extLst>
                  <a:ext uri="{FF2B5EF4-FFF2-40B4-BE49-F238E27FC236}">
                    <a16:creationId xmlns:a16="http://schemas.microsoft.com/office/drawing/2014/main" xmlns="" id="{A1244F00-4E97-4CAB-BC2B-FF6100B12181}"/>
                  </a:ext>
                </a:extLst>
              </p:cNvPr>
              <p:cNvSpPr>
                <a:spLocks noChangeArrowheads="1"/>
              </p:cNvSpPr>
              <p:nvPr/>
            </p:nvSpPr>
            <p:spPr bwMode="gray">
              <a:xfrm>
                <a:off x="1382" y="3107"/>
                <a:ext cx="4896" cy="597"/>
              </a:xfrm>
              <a:prstGeom prst="roundRect">
                <a:avLst>
                  <a:gd name="adj" fmla="val 50000"/>
                </a:avLst>
              </a:prstGeom>
              <a:noFill/>
              <a:ln w="38100" algn="ctr">
                <a:solidFill>
                  <a:schemeClr val="folHlink"/>
                </a:solidFill>
                <a:round/>
                <a:headEnd/>
                <a:tailEnd/>
              </a:ln>
              <a:effectLst/>
              <a:extLst>
                <a:ext uri="{909E8E84-426E-40DD-AFC4-6F175D3DCCD1}">
                  <a14:hiddenFill xmlns:a14="http://schemas.microsoft.com/office/drawing/2010/main">
                    <a:solidFill>
                      <a:srgbClr val="F5EEB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41018" name="Oval 58">
                <a:extLst>
                  <a:ext uri="{FF2B5EF4-FFF2-40B4-BE49-F238E27FC236}">
                    <a16:creationId xmlns:a16="http://schemas.microsoft.com/office/drawing/2014/main" xmlns="" id="{8DE4CBEE-AF77-42D9-9812-2465ECB3BA96}"/>
                  </a:ext>
                </a:extLst>
              </p:cNvPr>
              <p:cNvSpPr>
                <a:spLocks noChangeArrowheads="1"/>
              </p:cNvSpPr>
              <p:nvPr/>
            </p:nvSpPr>
            <p:spPr bwMode="gray">
              <a:xfrm rot="1758052">
                <a:off x="1168" y="3088"/>
                <a:ext cx="565" cy="452"/>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1019" name="Oval 59">
                <a:extLst>
                  <a:ext uri="{FF2B5EF4-FFF2-40B4-BE49-F238E27FC236}">
                    <a16:creationId xmlns:a16="http://schemas.microsoft.com/office/drawing/2014/main" xmlns="" id="{B211FBE1-B292-48FE-9250-B5D390523424}"/>
                  </a:ext>
                </a:extLst>
              </p:cNvPr>
              <p:cNvSpPr>
                <a:spLocks noChangeArrowheads="1"/>
              </p:cNvSpPr>
              <p:nvPr/>
            </p:nvSpPr>
            <p:spPr bwMode="gray">
              <a:xfrm rot="1758052">
                <a:off x="1152" y="3072"/>
                <a:ext cx="565" cy="452"/>
              </a:xfrm>
              <a:prstGeom prst="ellipse">
                <a:avLst/>
              </a:prstGeom>
              <a:gradFill rotWithShape="1">
                <a:gsLst>
                  <a:gs pos="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1021" name="Text Box 61">
                <a:extLst>
                  <a:ext uri="{FF2B5EF4-FFF2-40B4-BE49-F238E27FC236}">
                    <a16:creationId xmlns:a16="http://schemas.microsoft.com/office/drawing/2014/main" xmlns="" id="{3A6F3695-9359-4AB7-AC08-BAD5D1DB7CDA}"/>
                  </a:ext>
                </a:extLst>
              </p:cNvPr>
              <p:cNvSpPr txBox="1">
                <a:spLocks noChangeArrowheads="1"/>
              </p:cNvSpPr>
              <p:nvPr/>
            </p:nvSpPr>
            <p:spPr bwMode="gray">
              <a:xfrm>
                <a:off x="1721" y="3182"/>
                <a:ext cx="4729"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pt-BR" sz="2400" b="1" dirty="0" err="1">
                    <a:solidFill>
                      <a:srgbClr val="000000"/>
                    </a:solidFill>
                  </a:rPr>
                  <a:t>Tecnologia</a:t>
                </a:r>
                <a:r>
                  <a:rPr lang="en-US" altLang="pt-BR" sz="2400" b="1" dirty="0">
                    <a:solidFill>
                      <a:srgbClr val="000000"/>
                    </a:solidFill>
                  </a:rPr>
                  <a:t> </a:t>
                </a:r>
                <a:r>
                  <a:rPr lang="en-US" altLang="pt-BR" sz="2400" b="1" dirty="0" err="1">
                    <a:solidFill>
                      <a:srgbClr val="000000"/>
                    </a:solidFill>
                  </a:rPr>
                  <a:t>viável</a:t>
                </a:r>
                <a:r>
                  <a:rPr lang="en-US" altLang="pt-BR" sz="2400" b="1" dirty="0">
                    <a:solidFill>
                      <a:srgbClr val="000000"/>
                    </a:solidFill>
                  </a:rPr>
                  <a:t> para </a:t>
                </a:r>
                <a:r>
                  <a:rPr lang="en-US" altLang="pt-BR" sz="2400" b="1" dirty="0" err="1">
                    <a:solidFill>
                      <a:srgbClr val="000000"/>
                    </a:solidFill>
                  </a:rPr>
                  <a:t>biorremediação</a:t>
                </a:r>
                <a:r>
                  <a:rPr lang="en-US" altLang="pt-BR" sz="2400" b="1" dirty="0">
                    <a:solidFill>
                      <a:srgbClr val="000000"/>
                    </a:solidFill>
                  </a:rPr>
                  <a:t> de LAS e </a:t>
                </a:r>
                <a:r>
                  <a:rPr lang="en-US" altLang="pt-BR" sz="2400" b="1" dirty="0" err="1">
                    <a:solidFill>
                      <a:srgbClr val="000000"/>
                    </a:solidFill>
                  </a:rPr>
                  <a:t>remoção</a:t>
                </a:r>
                <a:r>
                  <a:rPr lang="en-US" altLang="pt-BR" sz="2400" b="1" dirty="0">
                    <a:solidFill>
                      <a:srgbClr val="000000"/>
                    </a:solidFill>
                  </a:rPr>
                  <a:t> de </a:t>
                </a:r>
                <a:r>
                  <a:rPr lang="en-US" altLang="pt-BR" sz="2400" b="1" dirty="0" err="1">
                    <a:solidFill>
                      <a:srgbClr val="000000"/>
                    </a:solidFill>
                  </a:rPr>
                  <a:t>matéria</a:t>
                </a:r>
                <a:r>
                  <a:rPr lang="en-US" altLang="pt-BR" sz="2400" b="1" dirty="0">
                    <a:solidFill>
                      <a:srgbClr val="000000"/>
                    </a:solidFill>
                  </a:rPr>
                  <a:t> </a:t>
                </a:r>
                <a:r>
                  <a:rPr lang="en-US" altLang="pt-BR" sz="2400" b="1" dirty="0" err="1">
                    <a:solidFill>
                      <a:srgbClr val="000000"/>
                    </a:solidFill>
                  </a:rPr>
                  <a:t>orgânica</a:t>
                </a:r>
                <a:endParaRPr lang="en-US" altLang="pt-BR" sz="2400" b="1" dirty="0">
                  <a:solidFill>
                    <a:srgbClr val="000000"/>
                  </a:solidFill>
                </a:endParaRPr>
              </a:p>
            </p:txBody>
          </p:sp>
        </p:grpSp>
        <p:pic>
          <p:nvPicPr>
            <p:cNvPr id="41048" name="Picture 88" descr="Picture1">
              <a:extLst>
                <a:ext uri="{FF2B5EF4-FFF2-40B4-BE49-F238E27FC236}">
                  <a16:creationId xmlns:a16="http://schemas.microsoft.com/office/drawing/2014/main" xmlns="" id="{CC8225E8-C1F4-46B2-B72D-5921FDD3DF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 y="3117"/>
              <a:ext cx="239" cy="243"/>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xmlns="" id="{73CFE124-A58F-4F17-B3BE-C32D1AF08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432" y="1268760"/>
            <a:ext cx="737594" cy="737594"/>
          </a:xfrm>
          <a:prstGeom prst="rect">
            <a:avLst/>
          </a:prstGeom>
        </p:spPr>
      </p:pic>
      <p:pic>
        <p:nvPicPr>
          <p:cNvPr id="39" name="Picture 38">
            <a:extLst>
              <a:ext uri="{FF2B5EF4-FFF2-40B4-BE49-F238E27FC236}">
                <a16:creationId xmlns:a16="http://schemas.microsoft.com/office/drawing/2014/main" xmlns="" id="{3AAB2363-B567-4D53-ABC4-6D3175D9B5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323" y="2276872"/>
            <a:ext cx="737594" cy="737594"/>
          </a:xfrm>
          <a:prstGeom prst="rect">
            <a:avLst/>
          </a:prstGeom>
        </p:spPr>
      </p:pic>
      <p:pic>
        <p:nvPicPr>
          <p:cNvPr id="40" name="Picture 39">
            <a:extLst>
              <a:ext uri="{FF2B5EF4-FFF2-40B4-BE49-F238E27FC236}">
                <a16:creationId xmlns:a16="http://schemas.microsoft.com/office/drawing/2014/main" xmlns="" id="{B2FD3C68-B0D6-4410-9032-7A09653291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463" y="3771526"/>
            <a:ext cx="737594" cy="737594"/>
          </a:xfrm>
          <a:prstGeom prst="rect">
            <a:avLst/>
          </a:prstGeom>
        </p:spPr>
      </p:pic>
      <p:pic>
        <p:nvPicPr>
          <p:cNvPr id="41" name="Picture 40">
            <a:extLst>
              <a:ext uri="{FF2B5EF4-FFF2-40B4-BE49-F238E27FC236}">
                <a16:creationId xmlns:a16="http://schemas.microsoft.com/office/drawing/2014/main" xmlns="" id="{B542F4AB-CCFB-494D-B8E2-4C48EDB896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463" y="5517232"/>
            <a:ext cx="737594" cy="737594"/>
          </a:xfrm>
          <a:prstGeom prst="rect">
            <a:avLst/>
          </a:prstGeom>
        </p:spPr>
      </p:pic>
      <p:sp>
        <p:nvSpPr>
          <p:cNvPr id="35" name="Text Box 45">
            <a:extLst>
              <a:ext uri="{FF2B5EF4-FFF2-40B4-BE49-F238E27FC236}">
                <a16:creationId xmlns:a16="http://schemas.microsoft.com/office/drawing/2014/main" xmlns="" id="{EF335601-18DC-43F8-826B-6D45837F5636}"/>
              </a:ext>
            </a:extLst>
          </p:cNvPr>
          <p:cNvSpPr txBox="1">
            <a:spLocks noChangeArrowheads="1"/>
          </p:cNvSpPr>
          <p:nvPr/>
        </p:nvSpPr>
        <p:spPr bwMode="gray">
          <a:xfrm>
            <a:off x="1149669" y="2564904"/>
            <a:ext cx="767080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pt-BR" sz="2400" b="1" dirty="0">
                <a:solidFill>
                  <a:srgbClr val="000000"/>
                </a:solidFill>
              </a:rPr>
              <a:t>A </a:t>
            </a:r>
            <a:r>
              <a:rPr lang="en-US" altLang="pt-BR" sz="2400" b="1" dirty="0" err="1">
                <a:solidFill>
                  <a:srgbClr val="000000"/>
                </a:solidFill>
              </a:rPr>
              <a:t>composição</a:t>
            </a:r>
            <a:r>
              <a:rPr lang="en-US" altLang="pt-BR" sz="2400" b="1" dirty="0">
                <a:solidFill>
                  <a:srgbClr val="000000"/>
                </a:solidFill>
              </a:rPr>
              <a:t> </a:t>
            </a:r>
            <a:r>
              <a:rPr lang="en-US" altLang="pt-BR" sz="2400" b="1" dirty="0" err="1">
                <a:solidFill>
                  <a:srgbClr val="000000"/>
                </a:solidFill>
              </a:rPr>
              <a:t>recalcitrante</a:t>
            </a:r>
            <a:r>
              <a:rPr lang="en-US" altLang="pt-BR" sz="2400" b="1" dirty="0">
                <a:solidFill>
                  <a:srgbClr val="000000"/>
                </a:solidFill>
              </a:rPr>
              <a:t> do </a:t>
            </a:r>
            <a:r>
              <a:rPr lang="en-US" altLang="pt-BR" sz="2400" b="1" dirty="0" err="1">
                <a:solidFill>
                  <a:srgbClr val="000000"/>
                </a:solidFill>
              </a:rPr>
              <a:t>esgoto</a:t>
            </a:r>
            <a:r>
              <a:rPr lang="en-US" altLang="pt-BR" sz="2400" b="1" dirty="0">
                <a:solidFill>
                  <a:srgbClr val="000000"/>
                </a:solidFill>
              </a:rPr>
              <a:t> </a:t>
            </a:r>
            <a:r>
              <a:rPr lang="en-US" altLang="pt-BR" sz="2400" b="1" dirty="0" err="1">
                <a:solidFill>
                  <a:srgbClr val="000000"/>
                </a:solidFill>
              </a:rPr>
              <a:t>sanitário</a:t>
            </a:r>
            <a:r>
              <a:rPr lang="en-US" altLang="pt-BR" sz="2400" b="1" dirty="0">
                <a:solidFill>
                  <a:srgbClr val="000000"/>
                </a:solidFill>
              </a:rPr>
              <a:t> </a:t>
            </a:r>
            <a:r>
              <a:rPr lang="en-US" altLang="pt-BR" sz="2400" b="1" dirty="0" err="1">
                <a:solidFill>
                  <a:srgbClr val="000000"/>
                </a:solidFill>
              </a:rPr>
              <a:t>não</a:t>
            </a:r>
            <a:r>
              <a:rPr lang="en-US" altLang="pt-BR" sz="2400" b="1" dirty="0">
                <a:solidFill>
                  <a:srgbClr val="000000"/>
                </a:solidFill>
              </a:rPr>
              <a:t> </a:t>
            </a:r>
            <a:r>
              <a:rPr lang="en-US" altLang="pt-BR" sz="2400" b="1" dirty="0" err="1">
                <a:solidFill>
                  <a:srgbClr val="000000"/>
                </a:solidFill>
              </a:rPr>
              <a:t>afetou</a:t>
            </a:r>
            <a:r>
              <a:rPr lang="en-US" altLang="pt-BR" sz="2400" b="1" dirty="0">
                <a:solidFill>
                  <a:srgbClr val="000000"/>
                </a:solidFill>
              </a:rPr>
              <a:t> </a:t>
            </a:r>
            <a:r>
              <a:rPr lang="en-US" altLang="pt-BR" sz="2400" b="1" dirty="0" err="1">
                <a:solidFill>
                  <a:srgbClr val="000000"/>
                </a:solidFill>
              </a:rPr>
              <a:t>negativamente</a:t>
            </a:r>
            <a:r>
              <a:rPr lang="en-US" altLang="pt-BR" sz="2400" b="1" dirty="0">
                <a:solidFill>
                  <a:srgbClr val="000000"/>
                </a:solidFill>
              </a:rPr>
              <a:t> a </a:t>
            </a:r>
            <a:r>
              <a:rPr lang="en-US" altLang="pt-BR" sz="2400" b="1" dirty="0" err="1">
                <a:solidFill>
                  <a:srgbClr val="000000"/>
                </a:solidFill>
              </a:rPr>
              <a:t>diversidade</a:t>
            </a:r>
            <a:r>
              <a:rPr lang="en-US" altLang="pt-BR" sz="2400" b="1" dirty="0">
                <a:solidFill>
                  <a:srgbClr val="000000"/>
                </a:solidFill>
              </a:rPr>
              <a:t> e </a:t>
            </a:r>
            <a:r>
              <a:rPr lang="en-US" altLang="pt-BR" sz="2400" b="1" dirty="0" err="1">
                <a:solidFill>
                  <a:srgbClr val="000000"/>
                </a:solidFill>
              </a:rPr>
              <a:t>riqueza</a:t>
            </a:r>
            <a:r>
              <a:rPr lang="en-US" altLang="pt-BR" sz="2400" b="1" dirty="0">
                <a:solidFill>
                  <a:srgbClr val="000000"/>
                </a:solidFill>
              </a:rPr>
              <a:t> </a:t>
            </a:r>
            <a:r>
              <a:rPr lang="en-US" altLang="pt-BR" sz="2400" b="1" dirty="0" err="1">
                <a:solidFill>
                  <a:srgbClr val="000000"/>
                </a:solidFill>
              </a:rPr>
              <a:t>microbiana</a:t>
            </a:r>
            <a:endParaRPr lang="en-US" altLang="pt-BR" sz="2400" b="1" dirty="0">
              <a:solidFill>
                <a:srgbClr val="000000"/>
              </a:solidFill>
            </a:endParaRPr>
          </a:p>
        </p:txBody>
      </p:sp>
    </p:spTree>
    <p:extLst>
      <p:ext uri="{BB962C8B-B14F-4D97-AF65-F5344CB8AC3E}">
        <p14:creationId xmlns:p14="http://schemas.microsoft.com/office/powerpoint/2010/main" val="342402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WordArt 2">
            <a:extLst>
              <a:ext uri="{FF2B5EF4-FFF2-40B4-BE49-F238E27FC236}">
                <a16:creationId xmlns:a16="http://schemas.microsoft.com/office/drawing/2014/main" xmlns="" id="{3239388A-347D-41D4-BCEB-1F2E722782CC}"/>
              </a:ext>
            </a:extLst>
          </p:cNvPr>
          <p:cNvSpPr>
            <a:spLocks noChangeArrowheads="1" noChangeShapeType="1" noTextEdit="1"/>
          </p:cNvSpPr>
          <p:nvPr/>
        </p:nvSpPr>
        <p:spPr bwMode="gray">
          <a:xfrm>
            <a:off x="2057400" y="2819400"/>
            <a:ext cx="5105400" cy="838200"/>
          </a:xfrm>
          <a:prstGeom prst="rect">
            <a:avLst/>
          </a:prstGeom>
        </p:spPr>
        <p:txBody>
          <a:bodyPr wrap="none" fromWordArt="1">
            <a:prstTxWarp prst="textDeflate">
              <a:avLst>
                <a:gd name="adj" fmla="val 0"/>
              </a:avLst>
            </a:prstTxWarp>
          </a:bodyPr>
          <a:lstStyle/>
          <a:p>
            <a:pPr algn="ctr"/>
            <a:r>
              <a:rPr lang="pt-BR" sz="3600" b="1" kern="10" dirty="0">
                <a:ln w="19050">
                  <a:solidFill>
                    <a:srgbClr val="FFFFFF"/>
                  </a:solidFill>
                  <a:round/>
                  <a:headEnd/>
                  <a:tailEnd/>
                </a:ln>
                <a:gradFill rotWithShape="1">
                  <a:gsLst>
                    <a:gs pos="0">
                      <a:schemeClr val="tx2"/>
                    </a:gs>
                    <a:gs pos="100000">
                      <a:schemeClr val="accent1"/>
                    </a:gs>
                  </a:gsLst>
                  <a:lin ang="0" scaled="1"/>
                </a:gradFill>
                <a:effectLst>
                  <a:outerShdw dist="53882" dir="2700000" algn="ctr" rotWithShape="0">
                    <a:schemeClr val="tx1">
                      <a:alpha val="50000"/>
                    </a:schemeClr>
                  </a:outerShdw>
                </a:effectLst>
                <a:cs typeface="Arial" panose="020B0604020202020204" pitchFamily="34" charset="0"/>
              </a:rPr>
              <a:t>Obrigada</a:t>
            </a:r>
          </a:p>
        </p:txBody>
      </p:sp>
      <p:sp>
        <p:nvSpPr>
          <p:cNvPr id="6" name="CaixaDeTexto 7">
            <a:extLst>
              <a:ext uri="{FF2B5EF4-FFF2-40B4-BE49-F238E27FC236}">
                <a16:creationId xmlns:a16="http://schemas.microsoft.com/office/drawing/2014/main" xmlns="" id="{203CA270-568D-44DD-A4F3-CE950C5CE100}"/>
              </a:ext>
            </a:extLst>
          </p:cNvPr>
          <p:cNvSpPr txBox="1"/>
          <p:nvPr/>
        </p:nvSpPr>
        <p:spPr>
          <a:xfrm>
            <a:off x="1635914" y="1152908"/>
            <a:ext cx="6100771" cy="677108"/>
          </a:xfrm>
          <a:prstGeom prst="rect">
            <a:avLst/>
          </a:prstGeom>
          <a:noFill/>
        </p:spPr>
        <p:txBody>
          <a:bodyPr wrap="square" rtlCol="0">
            <a:spAutoFit/>
          </a:bodyPr>
          <a:lstStyle/>
          <a:p>
            <a:pPr algn="ctr"/>
            <a:r>
              <a:rPr lang="pt-BR" sz="1900" b="1" dirty="0">
                <a:solidFill>
                  <a:schemeClr val="bg1"/>
                </a:solidFill>
              </a:rPr>
              <a:t>Universidade de São Paulo</a:t>
            </a:r>
          </a:p>
          <a:p>
            <a:pPr algn="ctr"/>
            <a:r>
              <a:rPr lang="pt-BR" sz="1900" b="1" dirty="0">
                <a:solidFill>
                  <a:schemeClr val="bg1"/>
                </a:solidFill>
              </a:rPr>
              <a:t>Escola de Engenharia de São Carlos</a:t>
            </a:r>
          </a:p>
        </p:txBody>
      </p:sp>
      <p:pic>
        <p:nvPicPr>
          <p:cNvPr id="7" name="Imagem 58" descr="logo lpb.png">
            <a:extLst>
              <a:ext uri="{FF2B5EF4-FFF2-40B4-BE49-F238E27FC236}">
                <a16:creationId xmlns:a16="http://schemas.microsoft.com/office/drawing/2014/main" xmlns="" id="{5E5F2858-4EE6-4DA0-8A7B-520B158A3F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01029"/>
            <a:ext cx="1584176" cy="147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xmlns="" id="{46FC0DE8-E4C6-4B99-9A53-45FD1058C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337" y="147084"/>
            <a:ext cx="2023423" cy="953899"/>
          </a:xfrm>
          <a:prstGeom prst="rect">
            <a:avLst/>
          </a:prstGeom>
        </p:spPr>
      </p:pic>
      <p:pic>
        <p:nvPicPr>
          <p:cNvPr id="9" name="Picture 8">
            <a:extLst>
              <a:ext uri="{FF2B5EF4-FFF2-40B4-BE49-F238E27FC236}">
                <a16:creationId xmlns:a16="http://schemas.microsoft.com/office/drawing/2014/main" xmlns="" id="{080E8769-4A70-435D-80AB-BC4C6661A389}"/>
              </a:ext>
            </a:extLst>
          </p:cNvPr>
          <p:cNvPicPr>
            <a:picLocks noChangeAspect="1"/>
          </p:cNvPicPr>
          <p:nvPr/>
        </p:nvPicPr>
        <p:blipFill rotWithShape="1">
          <a:blip r:embed="rId4">
            <a:extLst>
              <a:ext uri="{28A0092B-C50C-407E-A947-70E740481C1C}">
                <a14:useLocalDpi xmlns:a14="http://schemas.microsoft.com/office/drawing/2010/main" val="0"/>
              </a:ext>
            </a:extLst>
          </a:blip>
          <a:srcRect l="14686" t="6299" r="18520" b="16832"/>
          <a:stretch/>
        </p:blipFill>
        <p:spPr>
          <a:xfrm>
            <a:off x="7408151" y="163524"/>
            <a:ext cx="1584177" cy="1479019"/>
          </a:xfrm>
          <a:prstGeom prst="rect">
            <a:avLst/>
          </a:prstGeom>
        </p:spPr>
      </p:pic>
      <p:sp>
        <p:nvSpPr>
          <p:cNvPr id="10" name="Título 1">
            <a:extLst>
              <a:ext uri="{FF2B5EF4-FFF2-40B4-BE49-F238E27FC236}">
                <a16:creationId xmlns:a16="http://schemas.microsoft.com/office/drawing/2014/main" xmlns="" id="{D6AA95FB-96B5-4B2E-B4FE-9AEF35714309}"/>
              </a:ext>
            </a:extLst>
          </p:cNvPr>
          <p:cNvSpPr txBox="1">
            <a:spLocks/>
          </p:cNvSpPr>
          <p:nvPr/>
        </p:nvSpPr>
        <p:spPr bwMode="white">
          <a:xfrm>
            <a:off x="251520" y="4481135"/>
            <a:ext cx="3960440" cy="532041"/>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rmAutofit lnSpcReduction="10000"/>
          </a:bodyPr>
          <a:lstStyle>
            <a:lvl1pPr algn="ctr" rtl="0" eaLnBrk="1" fontAlgn="base" hangingPunct="1">
              <a:spcBef>
                <a:spcPct val="0"/>
              </a:spcBef>
              <a:spcAft>
                <a:spcPct val="0"/>
              </a:spcAft>
              <a:defRPr sz="54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pt-BR" sz="2900" dirty="0">
                <a:solidFill>
                  <a:srgbClr val="C00000"/>
                </a:solidFill>
              </a:rPr>
              <a:t>Agradecimentos:</a:t>
            </a:r>
            <a:endParaRPr lang="pt-BR" sz="2500" dirty="0">
              <a:solidFill>
                <a:schemeClr val="tx1">
                  <a:lumMod val="75000"/>
                  <a:lumOff val="25000"/>
                </a:schemeClr>
              </a:solidFill>
            </a:endParaRPr>
          </a:p>
        </p:txBody>
      </p:sp>
      <p:cxnSp>
        <p:nvCxnSpPr>
          <p:cNvPr id="11" name="Conector reto 8">
            <a:extLst>
              <a:ext uri="{FF2B5EF4-FFF2-40B4-BE49-F238E27FC236}">
                <a16:creationId xmlns:a16="http://schemas.microsoft.com/office/drawing/2014/main" xmlns="" id="{908DD41D-5EAB-4052-8325-334A55ECAD8C}"/>
              </a:ext>
            </a:extLst>
          </p:cNvPr>
          <p:cNvCxnSpPr/>
          <p:nvPr/>
        </p:nvCxnSpPr>
        <p:spPr>
          <a:xfrm>
            <a:off x="539552" y="4437112"/>
            <a:ext cx="7632848"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2" name="Conector reto 7">
            <a:extLst>
              <a:ext uri="{FF2B5EF4-FFF2-40B4-BE49-F238E27FC236}">
                <a16:creationId xmlns:a16="http://schemas.microsoft.com/office/drawing/2014/main" xmlns="" id="{A8A89010-46DD-4670-958B-4A1A50A06135}"/>
              </a:ext>
            </a:extLst>
          </p:cNvPr>
          <p:cNvCxnSpPr/>
          <p:nvPr/>
        </p:nvCxnSpPr>
        <p:spPr>
          <a:xfrm>
            <a:off x="611560" y="6597352"/>
            <a:ext cx="7632848"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pic>
        <p:nvPicPr>
          <p:cNvPr id="13" name="Picture 14" descr="http://www.univem.edu.br/imgs/CNPq.png">
            <a:extLst>
              <a:ext uri="{FF2B5EF4-FFF2-40B4-BE49-F238E27FC236}">
                <a16:creationId xmlns:a16="http://schemas.microsoft.com/office/drawing/2014/main" xmlns="" id="{899B5A30-E270-4540-9AFB-8360E7533708}"/>
              </a:ext>
            </a:extLst>
          </p:cNvPr>
          <p:cNvPicPr>
            <a:picLocks noChangeAspect="1" noChangeArrowheads="1"/>
          </p:cNvPicPr>
          <p:nvPr/>
        </p:nvPicPr>
        <p:blipFill>
          <a:blip r:embed="rId5" cstate="print"/>
          <a:srcRect/>
          <a:stretch>
            <a:fillRect/>
          </a:stretch>
        </p:blipFill>
        <p:spPr bwMode="auto">
          <a:xfrm>
            <a:off x="2504368" y="5276308"/>
            <a:ext cx="2659552" cy="1135607"/>
          </a:xfrm>
          <a:prstGeom prst="rect">
            <a:avLst/>
          </a:prstGeom>
          <a:noFill/>
        </p:spPr>
      </p:pic>
      <p:pic>
        <p:nvPicPr>
          <p:cNvPr id="14" name="Picture 2" descr="http://genetica.incor.usp.br/wp-content/uploads/2015/05/FAPESP.jpg">
            <a:extLst>
              <a:ext uri="{FF2B5EF4-FFF2-40B4-BE49-F238E27FC236}">
                <a16:creationId xmlns:a16="http://schemas.microsoft.com/office/drawing/2014/main" xmlns="" id="{40718DBE-A33E-4D81-AF7A-FD8048CC76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1270" y="5786653"/>
            <a:ext cx="2483219" cy="5382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xmlns="" id="{2D26B673-AE92-47D7-803B-4994FDD8C7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116" y="4860545"/>
            <a:ext cx="1726984" cy="15873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500" fill="hold"/>
                                        <p:tgtEl>
                                          <p:spTgt spid="79874"/>
                                        </p:tgtEl>
                                        <p:attrNameLst>
                                          <p:attrName>ppt_w</p:attrName>
                                        </p:attrNameLst>
                                      </p:cBhvr>
                                      <p:tavLst>
                                        <p:tav tm="0">
                                          <p:val>
                                            <p:fltVal val="0"/>
                                          </p:val>
                                        </p:tav>
                                        <p:tav tm="100000">
                                          <p:val>
                                            <p:strVal val="#ppt_w"/>
                                          </p:val>
                                        </p:tav>
                                      </p:tavLst>
                                    </p:anim>
                                    <p:anim calcmode="lin" valueType="num">
                                      <p:cBhvr>
                                        <p:cTn id="8" dur="500" fill="hold"/>
                                        <p:tgtEl>
                                          <p:spTgt spid="79874"/>
                                        </p:tgtEl>
                                        <p:attrNameLst>
                                          <p:attrName>ppt_h</p:attrName>
                                        </p:attrNameLst>
                                      </p:cBhvr>
                                      <p:tavLst>
                                        <p:tav tm="0">
                                          <p:val>
                                            <p:fltVal val="0"/>
                                          </p:val>
                                        </p:tav>
                                        <p:tav tm="100000">
                                          <p:val>
                                            <p:strVal val="#ppt_h"/>
                                          </p:val>
                                        </p:tav>
                                      </p:tavLst>
                                    </p:anim>
                                    <p:animEffect transition="in" filter="fade">
                                      <p:cBhvr>
                                        <p:cTn id="9" dur="5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C80C773B-4C5C-4E64-9C78-AD697FE6C837}"/>
              </a:ext>
            </a:extLst>
          </p:cNvPr>
          <p:cNvSpPr>
            <a:spLocks noGrp="1" noChangeArrowheads="1"/>
          </p:cNvSpPr>
          <p:nvPr>
            <p:ph type="title"/>
          </p:nvPr>
        </p:nvSpPr>
        <p:spPr/>
        <p:txBody>
          <a:bodyPr/>
          <a:lstStyle/>
          <a:p>
            <a:r>
              <a:rPr lang="en-US" altLang="pt-BR" dirty="0" err="1"/>
              <a:t>Surfactantes</a:t>
            </a:r>
            <a:endParaRPr lang="en-US" altLang="pt-BR" dirty="0"/>
          </a:p>
        </p:txBody>
      </p:sp>
      <p:sp>
        <p:nvSpPr>
          <p:cNvPr id="41987" name="Rectangle 3">
            <a:extLst>
              <a:ext uri="{FF2B5EF4-FFF2-40B4-BE49-F238E27FC236}">
                <a16:creationId xmlns:a16="http://schemas.microsoft.com/office/drawing/2014/main" xmlns="" id="{79944179-5A86-4C2A-AF84-D2B9AEDB73A7}"/>
              </a:ext>
            </a:extLst>
          </p:cNvPr>
          <p:cNvSpPr>
            <a:spLocks noGrp="1" noChangeArrowheads="1"/>
          </p:cNvSpPr>
          <p:nvPr>
            <p:ph type="body" idx="1"/>
          </p:nvPr>
        </p:nvSpPr>
        <p:spPr>
          <a:xfrm>
            <a:off x="765175" y="1556792"/>
            <a:ext cx="8127305" cy="2088232"/>
          </a:xfrm>
        </p:spPr>
        <p:txBody>
          <a:bodyPr/>
          <a:lstStyle/>
          <a:p>
            <a:pPr>
              <a:lnSpc>
                <a:spcPct val="80000"/>
              </a:lnSpc>
            </a:pPr>
            <a:r>
              <a:rPr lang="en-US" altLang="pt-BR" sz="2000" dirty="0" err="1">
                <a:solidFill>
                  <a:schemeClr val="tx2"/>
                </a:solidFill>
              </a:rPr>
              <a:t>Moléculas</a:t>
            </a:r>
            <a:r>
              <a:rPr lang="en-US" altLang="pt-BR" sz="2000" dirty="0">
                <a:solidFill>
                  <a:schemeClr val="tx2"/>
                </a:solidFill>
              </a:rPr>
              <a:t> </a:t>
            </a:r>
            <a:r>
              <a:rPr lang="en-US" altLang="pt-BR" sz="2000" dirty="0" err="1">
                <a:solidFill>
                  <a:schemeClr val="tx2"/>
                </a:solidFill>
              </a:rPr>
              <a:t>versáteis</a:t>
            </a:r>
            <a:endParaRPr lang="en-US" altLang="pt-BR" sz="2000" b="0" dirty="0"/>
          </a:p>
          <a:p>
            <a:pPr>
              <a:lnSpc>
                <a:spcPct val="80000"/>
              </a:lnSpc>
            </a:pPr>
            <a:endParaRPr lang="en-US" altLang="pt-BR" sz="2000" b="0" dirty="0"/>
          </a:p>
          <a:p>
            <a:pPr lvl="1">
              <a:lnSpc>
                <a:spcPct val="80000"/>
              </a:lnSpc>
            </a:pPr>
            <a:r>
              <a:rPr lang="en-US" altLang="pt-BR" sz="2000" dirty="0" err="1">
                <a:solidFill>
                  <a:schemeClr val="tx2"/>
                </a:solidFill>
              </a:rPr>
              <a:t>Mobiliza</a:t>
            </a:r>
            <a:r>
              <a:rPr lang="en-US" altLang="pt-BR" sz="2000" dirty="0">
                <a:solidFill>
                  <a:schemeClr val="tx2"/>
                </a:solidFill>
              </a:rPr>
              <a:t> e </a:t>
            </a:r>
            <a:r>
              <a:rPr lang="en-US" altLang="pt-BR" sz="2000" dirty="0" err="1">
                <a:solidFill>
                  <a:schemeClr val="tx2"/>
                </a:solidFill>
              </a:rPr>
              <a:t>combina</a:t>
            </a:r>
            <a:r>
              <a:rPr lang="en-US" altLang="pt-BR" sz="2000" dirty="0">
                <a:solidFill>
                  <a:schemeClr val="tx2"/>
                </a:solidFill>
              </a:rPr>
              <a:t> </a:t>
            </a:r>
            <a:r>
              <a:rPr lang="en-US" altLang="pt-BR" sz="2000" dirty="0" err="1">
                <a:solidFill>
                  <a:schemeClr val="tx2"/>
                </a:solidFill>
              </a:rPr>
              <a:t>materiais</a:t>
            </a:r>
            <a:r>
              <a:rPr lang="en-US" altLang="pt-BR" sz="2000" dirty="0">
                <a:solidFill>
                  <a:schemeClr val="tx2"/>
                </a:solidFill>
              </a:rPr>
              <a:t> que </a:t>
            </a:r>
            <a:r>
              <a:rPr lang="en-US" altLang="pt-BR" sz="2000" dirty="0" err="1">
                <a:solidFill>
                  <a:schemeClr val="tx2"/>
                </a:solidFill>
              </a:rPr>
              <a:t>não</a:t>
            </a:r>
            <a:r>
              <a:rPr lang="en-US" altLang="pt-BR" sz="2000" dirty="0">
                <a:solidFill>
                  <a:schemeClr val="tx2"/>
                </a:solidFill>
              </a:rPr>
              <a:t> se </a:t>
            </a:r>
            <a:r>
              <a:rPr lang="en-US" altLang="pt-BR" sz="2000" dirty="0" err="1">
                <a:solidFill>
                  <a:schemeClr val="tx2"/>
                </a:solidFill>
              </a:rPr>
              <a:t>misturariam</a:t>
            </a:r>
            <a:r>
              <a:rPr lang="en-US" altLang="pt-BR" sz="2000" dirty="0">
                <a:solidFill>
                  <a:schemeClr val="tx2"/>
                </a:solidFill>
              </a:rPr>
              <a:t> </a:t>
            </a:r>
            <a:r>
              <a:rPr lang="en-US" altLang="pt-BR" sz="2000" dirty="0" err="1">
                <a:solidFill>
                  <a:schemeClr val="tx2"/>
                </a:solidFill>
              </a:rPr>
              <a:t>devido</a:t>
            </a:r>
            <a:r>
              <a:rPr lang="en-US" altLang="pt-BR" sz="2000" dirty="0">
                <a:solidFill>
                  <a:schemeClr val="tx2"/>
                </a:solidFill>
              </a:rPr>
              <a:t> </a:t>
            </a:r>
            <a:r>
              <a:rPr lang="en-US" altLang="pt-BR" sz="2000" dirty="0" err="1">
                <a:solidFill>
                  <a:schemeClr val="tx2"/>
                </a:solidFill>
              </a:rPr>
              <a:t>às</a:t>
            </a:r>
            <a:r>
              <a:rPr lang="en-US" altLang="pt-BR" sz="2000" dirty="0">
                <a:solidFill>
                  <a:schemeClr val="tx2"/>
                </a:solidFill>
              </a:rPr>
              <a:t> </a:t>
            </a:r>
            <a:r>
              <a:rPr lang="en-US" altLang="pt-BR" sz="2000" dirty="0" err="1">
                <a:solidFill>
                  <a:schemeClr val="tx2"/>
                </a:solidFill>
              </a:rPr>
              <a:t>suas</a:t>
            </a:r>
            <a:r>
              <a:rPr lang="en-US" altLang="pt-BR" sz="2000" dirty="0">
                <a:solidFill>
                  <a:schemeClr val="tx2"/>
                </a:solidFill>
              </a:rPr>
              <a:t> </a:t>
            </a:r>
            <a:r>
              <a:rPr lang="en-US" altLang="pt-BR" sz="2000" dirty="0" err="1">
                <a:solidFill>
                  <a:schemeClr val="tx2"/>
                </a:solidFill>
              </a:rPr>
              <a:t>propriedades</a:t>
            </a:r>
            <a:r>
              <a:rPr lang="en-US" altLang="pt-BR" sz="2000" dirty="0">
                <a:solidFill>
                  <a:schemeClr val="tx2"/>
                </a:solidFill>
              </a:rPr>
              <a:t> </a:t>
            </a:r>
            <a:r>
              <a:rPr lang="en-US" altLang="pt-BR" sz="2000" dirty="0" err="1">
                <a:solidFill>
                  <a:schemeClr val="tx2"/>
                </a:solidFill>
              </a:rPr>
              <a:t>moleculares</a:t>
            </a:r>
            <a:r>
              <a:rPr lang="en-US" altLang="pt-BR" sz="2000" dirty="0">
                <a:solidFill>
                  <a:schemeClr val="tx2"/>
                </a:solidFill>
              </a:rPr>
              <a:t> </a:t>
            </a:r>
            <a:r>
              <a:rPr lang="en-US" altLang="pt-BR" sz="2000" dirty="0" err="1">
                <a:solidFill>
                  <a:schemeClr val="tx2"/>
                </a:solidFill>
              </a:rPr>
              <a:t>incompatíveis</a:t>
            </a:r>
            <a:r>
              <a:rPr lang="en-US" altLang="pt-BR" sz="2000" dirty="0">
                <a:solidFill>
                  <a:schemeClr val="tx2"/>
                </a:solidFill>
              </a:rPr>
              <a:t>:</a:t>
            </a:r>
          </a:p>
          <a:p>
            <a:pPr lvl="1">
              <a:lnSpc>
                <a:spcPct val="80000"/>
              </a:lnSpc>
            </a:pPr>
            <a:endParaRPr lang="en-US" altLang="pt-BR" sz="2000" dirty="0">
              <a:solidFill>
                <a:schemeClr val="tx2"/>
              </a:solidFill>
            </a:endParaRPr>
          </a:p>
          <a:p>
            <a:pPr lvl="1">
              <a:lnSpc>
                <a:spcPct val="80000"/>
              </a:lnSpc>
            </a:pPr>
            <a:r>
              <a:rPr lang="en-US" altLang="pt-BR" sz="2000" dirty="0" err="1">
                <a:solidFill>
                  <a:schemeClr val="tx2"/>
                </a:solidFill>
              </a:rPr>
              <a:t>Água</a:t>
            </a:r>
            <a:r>
              <a:rPr lang="en-US" altLang="pt-BR" sz="2000" dirty="0">
                <a:solidFill>
                  <a:schemeClr val="tx2"/>
                </a:solidFill>
              </a:rPr>
              <a:t>, </a:t>
            </a:r>
            <a:r>
              <a:rPr lang="en-US" altLang="pt-BR" sz="2000" dirty="0" err="1">
                <a:solidFill>
                  <a:schemeClr val="tx2"/>
                </a:solidFill>
              </a:rPr>
              <a:t>óleo</a:t>
            </a:r>
            <a:r>
              <a:rPr lang="en-US" altLang="pt-BR" sz="2000" dirty="0">
                <a:solidFill>
                  <a:schemeClr val="tx2"/>
                </a:solidFill>
              </a:rPr>
              <a:t>, </a:t>
            </a:r>
            <a:r>
              <a:rPr lang="en-US" altLang="pt-BR" sz="2000" dirty="0" err="1">
                <a:solidFill>
                  <a:schemeClr val="tx2"/>
                </a:solidFill>
              </a:rPr>
              <a:t>gordura</a:t>
            </a:r>
            <a:r>
              <a:rPr lang="en-US" altLang="pt-BR" sz="2000" dirty="0">
                <a:solidFill>
                  <a:schemeClr val="tx2"/>
                </a:solidFill>
              </a:rPr>
              <a:t>, </a:t>
            </a:r>
            <a:r>
              <a:rPr lang="en-US" altLang="pt-BR" sz="2000" dirty="0" err="1">
                <a:solidFill>
                  <a:schemeClr val="tx2"/>
                </a:solidFill>
              </a:rPr>
              <a:t>solventes</a:t>
            </a:r>
            <a:r>
              <a:rPr lang="en-US" altLang="pt-BR" sz="2000" dirty="0">
                <a:solidFill>
                  <a:schemeClr val="tx2"/>
                </a:solidFill>
              </a:rPr>
              <a:t>, </a:t>
            </a:r>
            <a:r>
              <a:rPr lang="en-US" altLang="pt-BR" sz="2000" dirty="0" err="1">
                <a:solidFill>
                  <a:schemeClr val="tx2"/>
                </a:solidFill>
              </a:rPr>
              <a:t>etc</a:t>
            </a:r>
            <a:r>
              <a:rPr lang="en-US" altLang="pt-BR" sz="2000" dirty="0">
                <a:solidFill>
                  <a:schemeClr val="tx2"/>
                </a:solidFill>
              </a:rPr>
              <a:t>;</a:t>
            </a:r>
            <a:r>
              <a:rPr lang="en-US" altLang="pt-BR" dirty="0">
                <a:solidFill>
                  <a:schemeClr val="tx2"/>
                </a:solidFill>
              </a:rPr>
              <a:t/>
            </a:r>
            <a:br>
              <a:rPr lang="en-US" altLang="pt-BR" dirty="0">
                <a:solidFill>
                  <a:schemeClr val="tx2"/>
                </a:solidFill>
              </a:rPr>
            </a:br>
            <a:endParaRPr lang="en-US" altLang="pt-BR" dirty="0">
              <a:solidFill>
                <a:schemeClr val="tx2"/>
              </a:solidFill>
            </a:endParaRPr>
          </a:p>
          <a:p>
            <a:pPr lvl="1">
              <a:lnSpc>
                <a:spcPct val="80000"/>
              </a:lnSpc>
            </a:pPr>
            <a:endParaRPr lang="en-US" altLang="pt-BR" sz="1200" dirty="0">
              <a:solidFill>
                <a:schemeClr val="tx2"/>
              </a:solidFill>
            </a:endParaRPr>
          </a:p>
        </p:txBody>
      </p:sp>
      <p:sp>
        <p:nvSpPr>
          <p:cNvPr id="4" name="Rectangle 3">
            <a:extLst>
              <a:ext uri="{FF2B5EF4-FFF2-40B4-BE49-F238E27FC236}">
                <a16:creationId xmlns:a16="http://schemas.microsoft.com/office/drawing/2014/main" xmlns="" id="{7F30580D-9C71-42AA-BFED-6F861322023D}"/>
              </a:ext>
            </a:extLst>
          </p:cNvPr>
          <p:cNvSpPr txBox="1">
            <a:spLocks noChangeArrowheads="1"/>
          </p:cNvSpPr>
          <p:nvPr/>
        </p:nvSpPr>
        <p:spPr bwMode="auto">
          <a:xfrm>
            <a:off x="737478" y="4005064"/>
            <a:ext cx="8127305"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rgbClr val="541E1E"/>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2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pt-BR" sz="2000" dirty="0">
                <a:solidFill>
                  <a:schemeClr val="tx2"/>
                </a:solidFill>
              </a:rPr>
              <a:t>Principal </a:t>
            </a:r>
            <a:r>
              <a:rPr lang="en-US" altLang="pt-BR" sz="2000" dirty="0" err="1">
                <a:solidFill>
                  <a:schemeClr val="tx2"/>
                </a:solidFill>
              </a:rPr>
              <a:t>característica</a:t>
            </a:r>
            <a:endParaRPr lang="en-US" altLang="pt-BR" sz="2000" b="0" dirty="0"/>
          </a:p>
          <a:p>
            <a:pPr>
              <a:lnSpc>
                <a:spcPct val="80000"/>
              </a:lnSpc>
            </a:pPr>
            <a:endParaRPr lang="en-US" altLang="pt-BR" sz="2000" b="0" dirty="0"/>
          </a:p>
          <a:p>
            <a:pPr lvl="1">
              <a:lnSpc>
                <a:spcPct val="80000"/>
              </a:lnSpc>
            </a:pPr>
            <a:r>
              <a:rPr lang="en-US" altLang="pt-BR" sz="2000" dirty="0">
                <a:solidFill>
                  <a:schemeClr val="tx2"/>
                </a:solidFill>
              </a:rPr>
              <a:t>Altera as </a:t>
            </a:r>
            <a:r>
              <a:rPr lang="en-US" altLang="pt-BR" sz="2000" dirty="0" err="1">
                <a:solidFill>
                  <a:schemeClr val="tx2"/>
                </a:solidFill>
              </a:rPr>
              <a:t>propriedades</a:t>
            </a:r>
            <a:r>
              <a:rPr lang="en-US" altLang="pt-BR" sz="2000" dirty="0">
                <a:solidFill>
                  <a:schemeClr val="tx2"/>
                </a:solidFill>
              </a:rPr>
              <a:t> </a:t>
            </a:r>
            <a:r>
              <a:rPr lang="en-US" altLang="pt-BR" sz="2000" dirty="0" err="1">
                <a:solidFill>
                  <a:schemeClr val="tx2"/>
                </a:solidFill>
              </a:rPr>
              <a:t>superficiais</a:t>
            </a:r>
            <a:r>
              <a:rPr lang="en-US" altLang="pt-BR" sz="2000" dirty="0">
                <a:solidFill>
                  <a:schemeClr val="tx2"/>
                </a:solidFill>
              </a:rPr>
              <a:t> e </a:t>
            </a:r>
            <a:r>
              <a:rPr lang="en-US" altLang="pt-BR" sz="2000" dirty="0" err="1">
                <a:solidFill>
                  <a:schemeClr val="tx2"/>
                </a:solidFill>
              </a:rPr>
              <a:t>interfaciais</a:t>
            </a:r>
            <a:r>
              <a:rPr lang="en-US" altLang="pt-BR" sz="2000" dirty="0">
                <a:solidFill>
                  <a:schemeClr val="tx2"/>
                </a:solidFill>
              </a:rPr>
              <a:t> dos </a:t>
            </a:r>
            <a:r>
              <a:rPr lang="en-US" altLang="pt-BR" sz="2000" dirty="0" err="1">
                <a:solidFill>
                  <a:schemeClr val="tx2"/>
                </a:solidFill>
              </a:rPr>
              <a:t>líquidos</a:t>
            </a:r>
            <a:endParaRPr lang="en-US" altLang="pt-BR" dirty="0">
              <a:solidFill>
                <a:schemeClr val="tx2"/>
              </a:solidFill>
            </a:endParaRPr>
          </a:p>
          <a:p>
            <a:pPr lvl="1">
              <a:lnSpc>
                <a:spcPct val="80000"/>
              </a:lnSpc>
            </a:pPr>
            <a:endParaRPr lang="en-US" altLang="pt-BR" sz="1200" dirty="0">
              <a:solidFill>
                <a:schemeClr val="tx2"/>
              </a:solidFill>
            </a:endParaRPr>
          </a:p>
        </p:txBody>
      </p:sp>
      <p:pic>
        <p:nvPicPr>
          <p:cNvPr id="3" name="Picture 2">
            <a:extLst>
              <a:ext uri="{FF2B5EF4-FFF2-40B4-BE49-F238E27FC236}">
                <a16:creationId xmlns:a16="http://schemas.microsoft.com/office/drawing/2014/main" xmlns="" id="{BE2A1289-7711-4D35-82A8-A2475AFAA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5144305"/>
            <a:ext cx="1440160" cy="1561295"/>
          </a:xfrm>
          <a:prstGeom prst="rect">
            <a:avLst/>
          </a:prstGeom>
        </p:spPr>
      </p:pic>
      <p:pic>
        <p:nvPicPr>
          <p:cNvPr id="7" name="Picture 6">
            <a:extLst>
              <a:ext uri="{FF2B5EF4-FFF2-40B4-BE49-F238E27FC236}">
                <a16:creationId xmlns:a16="http://schemas.microsoft.com/office/drawing/2014/main" xmlns="" id="{7DE73C87-221A-4E42-AE0C-EFC0619D2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5476715"/>
            <a:ext cx="2778786" cy="1030255"/>
          </a:xfrm>
          <a:prstGeom prst="rect">
            <a:avLst/>
          </a:prstGeom>
        </p:spPr>
      </p:pic>
    </p:spTree>
    <p:extLst>
      <p:ext uri="{BB962C8B-B14F-4D97-AF65-F5344CB8AC3E}">
        <p14:creationId xmlns:p14="http://schemas.microsoft.com/office/powerpoint/2010/main" val="2835945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C80C773B-4C5C-4E64-9C78-AD697FE6C837}"/>
              </a:ext>
            </a:extLst>
          </p:cNvPr>
          <p:cNvSpPr>
            <a:spLocks noGrp="1" noChangeArrowheads="1"/>
          </p:cNvSpPr>
          <p:nvPr>
            <p:ph type="title"/>
          </p:nvPr>
        </p:nvSpPr>
        <p:spPr/>
        <p:txBody>
          <a:bodyPr/>
          <a:lstStyle/>
          <a:p>
            <a:r>
              <a:rPr lang="en-US" altLang="pt-BR" dirty="0" err="1"/>
              <a:t>Surfactantes</a:t>
            </a:r>
            <a:endParaRPr lang="en-US" altLang="pt-BR" dirty="0"/>
          </a:p>
        </p:txBody>
      </p:sp>
      <p:pic>
        <p:nvPicPr>
          <p:cNvPr id="81922" name="Imagem 1" descr="C:\Users\Asus\Desktop\Mestrado Carol\Fonte Rinaldi et al. 2007.png">
            <a:extLst>
              <a:ext uri="{FF2B5EF4-FFF2-40B4-BE49-F238E27FC236}">
                <a16:creationId xmlns:a16="http://schemas.microsoft.com/office/drawing/2014/main" xmlns="" id="{B33B1239-3204-472E-9BC7-51D87540E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9758" y="1676437"/>
            <a:ext cx="3760748"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xmlns="" id="{2EB984AC-06BF-40C1-BAC7-6B47FB258171}"/>
              </a:ext>
            </a:extLst>
          </p:cNvPr>
          <p:cNvSpPr txBox="1">
            <a:spLocks noChangeArrowheads="1"/>
          </p:cNvSpPr>
          <p:nvPr/>
        </p:nvSpPr>
        <p:spPr bwMode="auto">
          <a:xfrm>
            <a:off x="0" y="1844824"/>
            <a:ext cx="4279677" cy="464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rgbClr val="541E1E"/>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2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pt-BR" sz="2000" dirty="0" err="1">
                <a:solidFill>
                  <a:schemeClr val="tx2"/>
                </a:solidFill>
              </a:rPr>
              <a:t>Estrutura</a:t>
            </a:r>
            <a:r>
              <a:rPr lang="en-US" altLang="pt-BR" sz="2000" dirty="0">
                <a:solidFill>
                  <a:schemeClr val="tx2"/>
                </a:solidFill>
              </a:rPr>
              <a:t> molecular</a:t>
            </a:r>
            <a:endParaRPr lang="en-US" altLang="pt-BR" sz="2000" b="0" dirty="0"/>
          </a:p>
          <a:p>
            <a:pPr>
              <a:lnSpc>
                <a:spcPct val="80000"/>
              </a:lnSpc>
            </a:pPr>
            <a:endParaRPr lang="en-US" altLang="pt-BR" sz="2000" b="0" dirty="0"/>
          </a:p>
          <a:p>
            <a:pPr lvl="1">
              <a:lnSpc>
                <a:spcPct val="80000"/>
              </a:lnSpc>
            </a:pPr>
            <a:r>
              <a:rPr lang="en-US" altLang="pt-BR" sz="2000" dirty="0">
                <a:solidFill>
                  <a:schemeClr val="tx2"/>
                </a:solidFill>
              </a:rPr>
              <a:t>É </a:t>
            </a:r>
            <a:r>
              <a:rPr lang="en-US" altLang="pt-BR" sz="2000" dirty="0" err="1">
                <a:solidFill>
                  <a:schemeClr val="tx2"/>
                </a:solidFill>
              </a:rPr>
              <a:t>uma</a:t>
            </a:r>
            <a:r>
              <a:rPr lang="en-US" altLang="pt-BR" sz="2000" dirty="0">
                <a:solidFill>
                  <a:schemeClr val="tx2"/>
                </a:solidFill>
              </a:rPr>
              <a:t> </a:t>
            </a:r>
            <a:r>
              <a:rPr lang="en-US" altLang="pt-BR" sz="2000" b="1" dirty="0" err="1">
                <a:solidFill>
                  <a:schemeClr val="tx2"/>
                </a:solidFill>
              </a:rPr>
              <a:t>estrutura</a:t>
            </a:r>
            <a:r>
              <a:rPr lang="en-US" altLang="pt-BR" sz="2000" b="1" dirty="0">
                <a:solidFill>
                  <a:schemeClr val="tx2"/>
                </a:solidFill>
              </a:rPr>
              <a:t> </a:t>
            </a:r>
            <a:r>
              <a:rPr lang="en-US" altLang="pt-BR" sz="2000" b="1" dirty="0" err="1">
                <a:solidFill>
                  <a:schemeClr val="tx2"/>
                </a:solidFill>
              </a:rPr>
              <a:t>anfipática</a:t>
            </a:r>
            <a:r>
              <a:rPr lang="en-US" altLang="pt-BR" sz="2000" dirty="0">
                <a:solidFill>
                  <a:schemeClr val="tx2"/>
                </a:solidFill>
              </a:rPr>
              <a:t>;</a:t>
            </a:r>
          </a:p>
          <a:p>
            <a:pPr lvl="1">
              <a:lnSpc>
                <a:spcPct val="80000"/>
              </a:lnSpc>
            </a:pPr>
            <a:endParaRPr lang="en-US" altLang="pt-BR" sz="2000" dirty="0">
              <a:solidFill>
                <a:schemeClr val="tx2"/>
              </a:solidFill>
            </a:endParaRPr>
          </a:p>
          <a:p>
            <a:pPr lvl="1">
              <a:lnSpc>
                <a:spcPct val="80000"/>
              </a:lnSpc>
            </a:pPr>
            <a:r>
              <a:rPr lang="en-US" altLang="pt-BR" sz="2000" b="1" dirty="0" err="1">
                <a:solidFill>
                  <a:schemeClr val="tx2"/>
                </a:solidFill>
              </a:rPr>
              <a:t>Cabeça</a:t>
            </a:r>
            <a:r>
              <a:rPr lang="en-US" altLang="pt-BR" sz="2000" b="1" dirty="0">
                <a:solidFill>
                  <a:schemeClr val="tx2"/>
                </a:solidFill>
              </a:rPr>
              <a:t> </a:t>
            </a:r>
            <a:r>
              <a:rPr lang="en-US" altLang="pt-BR" sz="2000" b="1" dirty="0" err="1">
                <a:solidFill>
                  <a:schemeClr val="tx2"/>
                </a:solidFill>
              </a:rPr>
              <a:t>hidrofílica</a:t>
            </a:r>
            <a:r>
              <a:rPr lang="en-US" altLang="pt-BR" sz="2000" b="1" dirty="0">
                <a:solidFill>
                  <a:schemeClr val="tx2"/>
                </a:solidFill>
              </a:rPr>
              <a:t>:</a:t>
            </a:r>
            <a:r>
              <a:rPr lang="en-US" altLang="pt-BR" sz="2000" dirty="0">
                <a:solidFill>
                  <a:schemeClr val="tx2"/>
                </a:solidFill>
              </a:rPr>
              <a:t> </a:t>
            </a:r>
            <a:r>
              <a:rPr lang="en-US" altLang="pt-BR" sz="2000" dirty="0" err="1">
                <a:solidFill>
                  <a:schemeClr val="tx2"/>
                </a:solidFill>
              </a:rPr>
              <a:t>solvente</a:t>
            </a:r>
            <a:r>
              <a:rPr lang="en-US" altLang="pt-BR" sz="2000" dirty="0">
                <a:solidFill>
                  <a:schemeClr val="tx2"/>
                </a:solidFill>
              </a:rPr>
              <a:t> polar que se dissolve </a:t>
            </a:r>
            <a:r>
              <a:rPr lang="en-US" altLang="pt-BR" sz="2000" dirty="0" err="1">
                <a:solidFill>
                  <a:schemeClr val="tx2"/>
                </a:solidFill>
              </a:rPr>
              <a:t>na</a:t>
            </a:r>
            <a:r>
              <a:rPr lang="en-US" altLang="pt-BR" sz="2000" dirty="0">
                <a:solidFill>
                  <a:schemeClr val="tx2"/>
                </a:solidFill>
              </a:rPr>
              <a:t> </a:t>
            </a:r>
            <a:r>
              <a:rPr lang="en-US" altLang="pt-BR" sz="2000" dirty="0" err="1">
                <a:solidFill>
                  <a:schemeClr val="tx2"/>
                </a:solidFill>
              </a:rPr>
              <a:t>água</a:t>
            </a:r>
            <a:r>
              <a:rPr lang="en-US" altLang="pt-BR" sz="2000" dirty="0">
                <a:solidFill>
                  <a:schemeClr val="tx2"/>
                </a:solidFill>
              </a:rPr>
              <a:t>;</a:t>
            </a:r>
          </a:p>
          <a:p>
            <a:pPr lvl="1">
              <a:lnSpc>
                <a:spcPct val="80000"/>
              </a:lnSpc>
            </a:pPr>
            <a:endParaRPr lang="en-US" altLang="pt-BR" sz="2000" dirty="0">
              <a:solidFill>
                <a:schemeClr val="tx2"/>
              </a:solidFill>
            </a:endParaRPr>
          </a:p>
          <a:p>
            <a:pPr lvl="1">
              <a:lnSpc>
                <a:spcPct val="80000"/>
              </a:lnSpc>
            </a:pPr>
            <a:r>
              <a:rPr lang="en-US" altLang="pt-BR" sz="2000" b="1" dirty="0">
                <a:solidFill>
                  <a:schemeClr val="tx2"/>
                </a:solidFill>
              </a:rPr>
              <a:t>Cauda </a:t>
            </a:r>
            <a:r>
              <a:rPr lang="en-US" altLang="pt-BR" sz="2000" b="1" dirty="0" err="1">
                <a:solidFill>
                  <a:schemeClr val="tx2"/>
                </a:solidFill>
              </a:rPr>
              <a:t>hidrofóbica</a:t>
            </a:r>
            <a:r>
              <a:rPr lang="en-US" altLang="pt-BR" sz="2000" b="1" dirty="0">
                <a:solidFill>
                  <a:schemeClr val="tx2"/>
                </a:solidFill>
              </a:rPr>
              <a:t>:</a:t>
            </a:r>
            <a:r>
              <a:rPr lang="en-US" altLang="pt-BR" sz="2000" dirty="0">
                <a:solidFill>
                  <a:schemeClr val="tx2"/>
                </a:solidFill>
              </a:rPr>
              <a:t> </a:t>
            </a:r>
            <a:r>
              <a:rPr lang="en-US" altLang="pt-BR" sz="2000" dirty="0" err="1">
                <a:solidFill>
                  <a:schemeClr val="tx2"/>
                </a:solidFill>
              </a:rPr>
              <a:t>grupo</a:t>
            </a:r>
            <a:r>
              <a:rPr lang="en-US" altLang="pt-BR" sz="2000" dirty="0">
                <a:solidFill>
                  <a:schemeClr val="tx2"/>
                </a:solidFill>
              </a:rPr>
              <a:t> de </a:t>
            </a:r>
            <a:r>
              <a:rPr lang="en-US" altLang="pt-BR" sz="2000" dirty="0" err="1">
                <a:solidFill>
                  <a:schemeClr val="tx2"/>
                </a:solidFill>
              </a:rPr>
              <a:t>hidrocarbonetos</a:t>
            </a:r>
            <a:r>
              <a:rPr lang="en-US" altLang="pt-BR" sz="2000" dirty="0">
                <a:solidFill>
                  <a:schemeClr val="tx2"/>
                </a:solidFill>
              </a:rPr>
              <a:t> </a:t>
            </a:r>
            <a:r>
              <a:rPr lang="en-US" altLang="pt-BR" sz="2000" dirty="0" err="1">
                <a:solidFill>
                  <a:schemeClr val="tx2"/>
                </a:solidFill>
              </a:rPr>
              <a:t>apolar</a:t>
            </a:r>
            <a:r>
              <a:rPr lang="en-US" altLang="pt-BR" sz="2000" dirty="0">
                <a:solidFill>
                  <a:schemeClr val="tx2"/>
                </a:solidFill>
              </a:rPr>
              <a:t>;</a:t>
            </a:r>
          </a:p>
          <a:p>
            <a:pPr lvl="1">
              <a:lnSpc>
                <a:spcPct val="80000"/>
              </a:lnSpc>
            </a:pPr>
            <a:endParaRPr lang="en-US" altLang="pt-BR" sz="2000" dirty="0">
              <a:solidFill>
                <a:schemeClr val="tx2"/>
              </a:solidFill>
            </a:endParaRPr>
          </a:p>
          <a:p>
            <a:pPr lvl="1">
              <a:lnSpc>
                <a:spcPct val="80000"/>
              </a:lnSpc>
            </a:pPr>
            <a:r>
              <a:rPr lang="en-US" altLang="pt-BR" sz="2000" dirty="0" err="1">
                <a:solidFill>
                  <a:schemeClr val="tx2"/>
                </a:solidFill>
              </a:rPr>
              <a:t>Confere</a:t>
            </a:r>
            <a:r>
              <a:rPr lang="en-US" altLang="pt-BR" sz="2000" dirty="0">
                <a:solidFill>
                  <a:schemeClr val="tx2"/>
                </a:solidFill>
              </a:rPr>
              <a:t> a </a:t>
            </a:r>
            <a:r>
              <a:rPr lang="en-US" altLang="pt-BR" sz="2000" dirty="0" err="1">
                <a:solidFill>
                  <a:schemeClr val="tx2"/>
                </a:solidFill>
              </a:rPr>
              <a:t>capacidade</a:t>
            </a:r>
            <a:r>
              <a:rPr lang="en-US" altLang="pt-BR" sz="2000" dirty="0">
                <a:solidFill>
                  <a:schemeClr val="tx2"/>
                </a:solidFill>
              </a:rPr>
              <a:t> de </a:t>
            </a:r>
            <a:r>
              <a:rPr lang="en-US" altLang="pt-BR" sz="2000" b="1" dirty="0" err="1">
                <a:solidFill>
                  <a:schemeClr val="tx2"/>
                </a:solidFill>
              </a:rPr>
              <a:t>reduzir</a:t>
            </a:r>
            <a:r>
              <a:rPr lang="en-US" altLang="pt-BR" sz="2000" b="1" dirty="0">
                <a:solidFill>
                  <a:schemeClr val="tx2"/>
                </a:solidFill>
              </a:rPr>
              <a:t> a </a:t>
            </a:r>
            <a:r>
              <a:rPr lang="en-US" altLang="pt-BR" sz="2000" b="1" dirty="0" err="1">
                <a:solidFill>
                  <a:schemeClr val="tx2"/>
                </a:solidFill>
              </a:rPr>
              <a:t>tensão</a:t>
            </a:r>
            <a:r>
              <a:rPr lang="en-US" altLang="pt-BR" sz="2000" b="1" dirty="0">
                <a:solidFill>
                  <a:schemeClr val="tx2"/>
                </a:solidFill>
              </a:rPr>
              <a:t> superficial da </a:t>
            </a:r>
            <a:r>
              <a:rPr lang="en-US" altLang="pt-BR" sz="2000" b="1" dirty="0" err="1">
                <a:solidFill>
                  <a:schemeClr val="tx2"/>
                </a:solidFill>
              </a:rPr>
              <a:t>água</a:t>
            </a:r>
            <a:r>
              <a:rPr lang="en-US" altLang="pt-BR" sz="2000" dirty="0">
                <a:solidFill>
                  <a:schemeClr val="tx2"/>
                </a:solidFill>
              </a:rPr>
              <a:t>.</a:t>
            </a:r>
          </a:p>
        </p:txBody>
      </p:sp>
      <p:pic>
        <p:nvPicPr>
          <p:cNvPr id="3" name="Picture 2">
            <a:extLst>
              <a:ext uri="{FF2B5EF4-FFF2-40B4-BE49-F238E27FC236}">
                <a16:creationId xmlns:a16="http://schemas.microsoft.com/office/drawing/2014/main" xmlns="" id="{00078DD2-851C-446A-B3D1-E777C525D428}"/>
              </a:ext>
            </a:extLst>
          </p:cNvPr>
          <p:cNvPicPr>
            <a:picLocks noChangeAspect="1"/>
          </p:cNvPicPr>
          <p:nvPr/>
        </p:nvPicPr>
        <p:blipFill rotWithShape="1">
          <a:blip r:embed="rId4">
            <a:extLst>
              <a:ext uri="{28A0092B-C50C-407E-A947-70E740481C1C}">
                <a14:useLocalDpi xmlns:a14="http://schemas.microsoft.com/office/drawing/2010/main" val="0"/>
              </a:ext>
            </a:extLst>
          </a:blip>
          <a:srcRect l="44447" b="20422"/>
          <a:stretch/>
        </p:blipFill>
        <p:spPr>
          <a:xfrm>
            <a:off x="5508104" y="4509120"/>
            <a:ext cx="2174776" cy="1584176"/>
          </a:xfrm>
          <a:prstGeom prst="rect">
            <a:avLst/>
          </a:prstGeom>
        </p:spPr>
      </p:pic>
    </p:spTree>
    <p:extLst>
      <p:ext uri="{BB962C8B-B14F-4D97-AF65-F5344CB8AC3E}">
        <p14:creationId xmlns:p14="http://schemas.microsoft.com/office/powerpoint/2010/main" val="1292958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9">
            <a:extLst>
              <a:ext uri="{FF2B5EF4-FFF2-40B4-BE49-F238E27FC236}">
                <a16:creationId xmlns:a16="http://schemas.microsoft.com/office/drawing/2014/main" xmlns="" id="{76A092F2-FD5C-45B6-B662-B2981FA76FC5}"/>
              </a:ext>
            </a:extLst>
          </p:cNvPr>
          <p:cNvGrpSpPr>
            <a:grpSpLocks/>
          </p:cNvGrpSpPr>
          <p:nvPr/>
        </p:nvGrpSpPr>
        <p:grpSpPr bwMode="auto">
          <a:xfrm>
            <a:off x="827584" y="2901219"/>
            <a:ext cx="2515485" cy="957157"/>
            <a:chOff x="720" y="1998"/>
            <a:chExt cx="1440" cy="1680"/>
          </a:xfrm>
        </p:grpSpPr>
        <p:sp>
          <p:nvSpPr>
            <p:cNvPr id="7" name="AutoShape 4">
              <a:extLst>
                <a:ext uri="{FF2B5EF4-FFF2-40B4-BE49-F238E27FC236}">
                  <a16:creationId xmlns:a16="http://schemas.microsoft.com/office/drawing/2014/main" xmlns="" id="{D119686B-4594-4267-8748-6936DA6BAC1C}"/>
                </a:ext>
              </a:extLst>
            </p:cNvPr>
            <p:cNvSpPr>
              <a:spLocks noChangeArrowheads="1"/>
            </p:cNvSpPr>
            <p:nvPr/>
          </p:nvSpPr>
          <p:spPr bwMode="auto">
            <a:xfrm>
              <a:off x="720" y="1998"/>
              <a:ext cx="1440" cy="168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pt-BR" altLang="pt-BR">
                <a:latin typeface="Verdana" panose="020B0604030504040204" pitchFamily="34" charset="0"/>
              </a:endParaRPr>
            </a:p>
          </p:txBody>
        </p:sp>
        <p:sp>
          <p:nvSpPr>
            <p:cNvPr id="8" name="Text Box 5">
              <a:extLst>
                <a:ext uri="{FF2B5EF4-FFF2-40B4-BE49-F238E27FC236}">
                  <a16:creationId xmlns:a16="http://schemas.microsoft.com/office/drawing/2014/main" xmlns="" id="{E62266C5-BD99-4B5F-AE59-551DC65E0D5E}"/>
                </a:ext>
              </a:extLst>
            </p:cNvPr>
            <p:cNvSpPr txBox="1">
              <a:spLocks noChangeArrowheads="1"/>
            </p:cNvSpPr>
            <p:nvPr/>
          </p:nvSpPr>
          <p:spPr bwMode="auto">
            <a:xfrm>
              <a:off x="780" y="2124"/>
              <a:ext cx="1284" cy="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pt-BR" sz="2500" b="1" dirty="0" err="1">
                  <a:solidFill>
                    <a:srgbClr val="000000"/>
                  </a:solidFill>
                </a:rPr>
                <a:t>Produtos</a:t>
              </a:r>
              <a:r>
                <a:rPr lang="en-US" altLang="pt-BR" sz="2500" b="1" dirty="0">
                  <a:solidFill>
                    <a:srgbClr val="000000"/>
                  </a:solidFill>
                </a:rPr>
                <a:t> </a:t>
              </a:r>
              <a:r>
                <a:rPr lang="en-US" altLang="pt-BR" sz="2500" b="1" dirty="0" err="1">
                  <a:solidFill>
                    <a:srgbClr val="000000"/>
                  </a:solidFill>
                </a:rPr>
                <a:t>domésticos</a:t>
              </a:r>
              <a:endParaRPr lang="en-US" altLang="pt-BR" sz="2000" dirty="0">
                <a:solidFill>
                  <a:srgbClr val="000000"/>
                </a:solidFill>
              </a:endParaRPr>
            </a:p>
          </p:txBody>
        </p:sp>
      </p:grpSp>
      <p:grpSp>
        <p:nvGrpSpPr>
          <p:cNvPr id="9" name="Group 21">
            <a:extLst>
              <a:ext uri="{FF2B5EF4-FFF2-40B4-BE49-F238E27FC236}">
                <a16:creationId xmlns:a16="http://schemas.microsoft.com/office/drawing/2014/main" xmlns="" id="{9786F131-4C3E-44C0-A893-758ADFD38DA2}"/>
              </a:ext>
            </a:extLst>
          </p:cNvPr>
          <p:cNvGrpSpPr>
            <a:grpSpLocks/>
          </p:cNvGrpSpPr>
          <p:nvPr/>
        </p:nvGrpSpPr>
        <p:grpSpPr bwMode="auto">
          <a:xfrm>
            <a:off x="3192015" y="1008940"/>
            <a:ext cx="3205225" cy="1427208"/>
            <a:chOff x="1920" y="912"/>
            <a:chExt cx="1889" cy="1009"/>
          </a:xfrm>
        </p:grpSpPr>
        <p:grpSp>
          <p:nvGrpSpPr>
            <p:cNvPr id="10" name="Group 9">
              <a:extLst>
                <a:ext uri="{FF2B5EF4-FFF2-40B4-BE49-F238E27FC236}">
                  <a16:creationId xmlns:a16="http://schemas.microsoft.com/office/drawing/2014/main" xmlns="" id="{EA80FA31-2BE9-4FF4-9901-7CDEB08A87D8}"/>
                </a:ext>
              </a:extLst>
            </p:cNvPr>
            <p:cNvGrpSpPr>
              <a:grpSpLocks/>
            </p:cNvGrpSpPr>
            <p:nvPr/>
          </p:nvGrpSpPr>
          <p:grpSpPr bwMode="auto">
            <a:xfrm>
              <a:off x="1920" y="912"/>
              <a:ext cx="1889" cy="1009"/>
              <a:chOff x="1997" y="1314"/>
              <a:chExt cx="1889" cy="1009"/>
            </a:xfrm>
          </p:grpSpPr>
          <p:grpSp>
            <p:nvGrpSpPr>
              <p:cNvPr id="12" name="Group 10">
                <a:extLst>
                  <a:ext uri="{FF2B5EF4-FFF2-40B4-BE49-F238E27FC236}">
                    <a16:creationId xmlns:a16="http://schemas.microsoft.com/office/drawing/2014/main" xmlns="" id="{2430AAE1-9995-40F7-8D2B-99FE29B59F1B}"/>
                  </a:ext>
                </a:extLst>
              </p:cNvPr>
              <p:cNvGrpSpPr>
                <a:grpSpLocks/>
              </p:cNvGrpSpPr>
              <p:nvPr/>
            </p:nvGrpSpPr>
            <p:grpSpPr bwMode="auto">
              <a:xfrm>
                <a:off x="1997" y="1404"/>
                <a:ext cx="1889" cy="919"/>
                <a:chOff x="1973" y="1027"/>
                <a:chExt cx="1926" cy="937"/>
              </a:xfrm>
            </p:grpSpPr>
            <p:sp>
              <p:nvSpPr>
                <p:cNvPr id="17" name="Oval 11">
                  <a:extLst>
                    <a:ext uri="{FF2B5EF4-FFF2-40B4-BE49-F238E27FC236}">
                      <a16:creationId xmlns:a16="http://schemas.microsoft.com/office/drawing/2014/main" xmlns="" id="{5277021D-A5B6-4489-B091-C12000211D9C}"/>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8" name="Oval 12">
                  <a:extLst>
                    <a:ext uri="{FF2B5EF4-FFF2-40B4-BE49-F238E27FC236}">
                      <a16:creationId xmlns:a16="http://schemas.microsoft.com/office/drawing/2014/main" xmlns="" id="{ECD4E1D0-7749-4F4B-AC52-D3BA499B5951}"/>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
            <p:nvSpPr>
              <p:cNvPr id="13" name="Oval 12">
                <a:extLst>
                  <a:ext uri="{FF2B5EF4-FFF2-40B4-BE49-F238E27FC236}">
                    <a16:creationId xmlns:a16="http://schemas.microsoft.com/office/drawing/2014/main" xmlns="" id="{88A88EC7-3698-4E3F-976A-175B66852CCC}"/>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14" name="Oval 13">
                <a:extLst>
                  <a:ext uri="{FF2B5EF4-FFF2-40B4-BE49-F238E27FC236}">
                    <a16:creationId xmlns:a16="http://schemas.microsoft.com/office/drawing/2014/main" xmlns="" id="{C04D8BD7-FADB-490E-8AB8-C2D14121E795}"/>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15" name="Oval 14">
                <a:extLst>
                  <a:ext uri="{FF2B5EF4-FFF2-40B4-BE49-F238E27FC236}">
                    <a16:creationId xmlns:a16="http://schemas.microsoft.com/office/drawing/2014/main" xmlns="" id="{9B1D5C19-2FEB-45F3-B56D-1C523EE55F43}"/>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sp>
            <p:nvSpPr>
              <p:cNvPr id="16" name="Oval 15">
                <a:extLst>
                  <a:ext uri="{FF2B5EF4-FFF2-40B4-BE49-F238E27FC236}">
                    <a16:creationId xmlns:a16="http://schemas.microsoft.com/office/drawing/2014/main" xmlns="" id="{8DEDFEDA-B51E-453B-A686-75B860544AE5}"/>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pt-BR"/>
              </a:p>
            </p:txBody>
          </p:sp>
        </p:grpSp>
        <p:sp>
          <p:nvSpPr>
            <p:cNvPr id="11" name="Text Box 17">
              <a:extLst>
                <a:ext uri="{FF2B5EF4-FFF2-40B4-BE49-F238E27FC236}">
                  <a16:creationId xmlns:a16="http://schemas.microsoft.com/office/drawing/2014/main" xmlns="" id="{895F4034-B2DE-459D-96F6-C2D62C274B13}"/>
                </a:ext>
              </a:extLst>
            </p:cNvPr>
            <p:cNvSpPr txBox="1">
              <a:spLocks noChangeArrowheads="1"/>
            </p:cNvSpPr>
            <p:nvPr/>
          </p:nvSpPr>
          <p:spPr bwMode="auto">
            <a:xfrm>
              <a:off x="2173" y="1117"/>
              <a:ext cx="1403"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pt-BR" sz="2800" b="1" dirty="0" err="1">
                  <a:solidFill>
                    <a:srgbClr val="000000"/>
                  </a:solidFill>
                </a:rPr>
                <a:t>Surfactantes</a:t>
              </a:r>
              <a:endParaRPr lang="en-US" altLang="pt-BR" sz="2800" dirty="0">
                <a:solidFill>
                  <a:srgbClr val="000000"/>
                </a:solidFill>
              </a:endParaRPr>
            </a:p>
          </p:txBody>
        </p:sp>
      </p:grpSp>
      <p:grpSp>
        <p:nvGrpSpPr>
          <p:cNvPr id="19" name="Group 20">
            <a:extLst>
              <a:ext uri="{FF2B5EF4-FFF2-40B4-BE49-F238E27FC236}">
                <a16:creationId xmlns:a16="http://schemas.microsoft.com/office/drawing/2014/main" xmlns="" id="{5EDC7797-728A-4CB5-ABC2-92CFD9A17F57}"/>
              </a:ext>
            </a:extLst>
          </p:cNvPr>
          <p:cNvGrpSpPr>
            <a:grpSpLocks/>
          </p:cNvGrpSpPr>
          <p:nvPr/>
        </p:nvGrpSpPr>
        <p:grpSpPr bwMode="auto">
          <a:xfrm>
            <a:off x="5706615" y="2901218"/>
            <a:ext cx="2515485" cy="994734"/>
            <a:chOff x="3504" y="1998"/>
            <a:chExt cx="1440" cy="1680"/>
          </a:xfrm>
        </p:grpSpPr>
        <p:sp>
          <p:nvSpPr>
            <p:cNvPr id="20" name="AutoShape 3">
              <a:extLst>
                <a:ext uri="{FF2B5EF4-FFF2-40B4-BE49-F238E27FC236}">
                  <a16:creationId xmlns:a16="http://schemas.microsoft.com/office/drawing/2014/main" xmlns="" id="{37A3EAF7-FD93-4415-ACD9-70459DF505CC}"/>
                </a:ext>
              </a:extLst>
            </p:cNvPr>
            <p:cNvSpPr>
              <a:spLocks noChangeArrowheads="1"/>
            </p:cNvSpPr>
            <p:nvPr/>
          </p:nvSpPr>
          <p:spPr bwMode="auto">
            <a:xfrm>
              <a:off x="3504" y="1998"/>
              <a:ext cx="1440" cy="168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pt-BR" altLang="pt-BR">
                <a:latin typeface="Verdana" panose="020B0604030504040204" pitchFamily="34" charset="0"/>
              </a:endParaRPr>
            </a:p>
          </p:txBody>
        </p:sp>
        <p:sp>
          <p:nvSpPr>
            <p:cNvPr id="21" name="Text Box 18">
              <a:extLst>
                <a:ext uri="{FF2B5EF4-FFF2-40B4-BE49-F238E27FC236}">
                  <a16:creationId xmlns:a16="http://schemas.microsoft.com/office/drawing/2014/main" xmlns="" id="{E694E17C-D352-45EC-93E1-B53FDF3351C6}"/>
                </a:ext>
              </a:extLst>
            </p:cNvPr>
            <p:cNvSpPr txBox="1">
              <a:spLocks noChangeArrowheads="1"/>
            </p:cNvSpPr>
            <p:nvPr/>
          </p:nvSpPr>
          <p:spPr bwMode="auto">
            <a:xfrm>
              <a:off x="3600" y="2124"/>
              <a:ext cx="1284" cy="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pt-BR" sz="2500" b="1" dirty="0" err="1">
                  <a:solidFill>
                    <a:srgbClr val="000000"/>
                  </a:solidFill>
                </a:rPr>
                <a:t>Produtos</a:t>
              </a:r>
              <a:r>
                <a:rPr lang="en-US" altLang="pt-BR" sz="2500" b="1" dirty="0">
                  <a:solidFill>
                    <a:srgbClr val="000000"/>
                  </a:solidFill>
                </a:rPr>
                <a:t> </a:t>
              </a:r>
              <a:r>
                <a:rPr lang="en-US" altLang="pt-BR" sz="2500" b="1" dirty="0" err="1">
                  <a:solidFill>
                    <a:srgbClr val="000000"/>
                  </a:solidFill>
                </a:rPr>
                <a:t>industriais</a:t>
              </a:r>
              <a:endParaRPr lang="en-US" altLang="pt-BR" sz="2000" dirty="0">
                <a:solidFill>
                  <a:srgbClr val="000000"/>
                </a:solidFill>
              </a:endParaRPr>
            </a:p>
          </p:txBody>
        </p:sp>
      </p:grpSp>
      <p:sp>
        <p:nvSpPr>
          <p:cNvPr id="22" name="Freeform 6">
            <a:extLst>
              <a:ext uri="{FF2B5EF4-FFF2-40B4-BE49-F238E27FC236}">
                <a16:creationId xmlns:a16="http://schemas.microsoft.com/office/drawing/2014/main" xmlns="" id="{CDD66F7D-CF65-4E52-9EF2-AA4598B2305B}"/>
              </a:ext>
            </a:extLst>
          </p:cNvPr>
          <p:cNvSpPr>
            <a:spLocks/>
          </p:cNvSpPr>
          <p:nvPr/>
        </p:nvSpPr>
        <p:spPr bwMode="gray">
          <a:xfrm>
            <a:off x="3168252" y="2383120"/>
            <a:ext cx="1026629" cy="1313611"/>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pt-BR"/>
          </a:p>
        </p:txBody>
      </p:sp>
      <p:sp>
        <p:nvSpPr>
          <p:cNvPr id="23" name="Freeform 8">
            <a:extLst>
              <a:ext uri="{FF2B5EF4-FFF2-40B4-BE49-F238E27FC236}">
                <a16:creationId xmlns:a16="http://schemas.microsoft.com/office/drawing/2014/main" xmlns="" id="{B39ACD58-EFBB-48DB-8515-89E4F1EA108B}"/>
              </a:ext>
            </a:extLst>
          </p:cNvPr>
          <p:cNvSpPr>
            <a:spLocks/>
          </p:cNvSpPr>
          <p:nvPr/>
        </p:nvSpPr>
        <p:spPr bwMode="gray">
          <a:xfrm flipH="1">
            <a:off x="4820840" y="2383120"/>
            <a:ext cx="1026628" cy="1313611"/>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pt-BR"/>
          </a:p>
        </p:txBody>
      </p:sp>
      <p:pic>
        <p:nvPicPr>
          <p:cNvPr id="24" name="Picture 23">
            <a:extLst>
              <a:ext uri="{FF2B5EF4-FFF2-40B4-BE49-F238E27FC236}">
                <a16:creationId xmlns:a16="http://schemas.microsoft.com/office/drawing/2014/main" xmlns="" id="{13661D7A-D3A6-44B6-83DB-159FB04154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271" y="4152753"/>
            <a:ext cx="3323523" cy="1871144"/>
          </a:xfrm>
          <a:prstGeom prst="rect">
            <a:avLst/>
          </a:prstGeom>
        </p:spPr>
      </p:pic>
      <p:pic>
        <p:nvPicPr>
          <p:cNvPr id="25" name="Picture 24">
            <a:extLst>
              <a:ext uri="{FF2B5EF4-FFF2-40B4-BE49-F238E27FC236}">
                <a16:creationId xmlns:a16="http://schemas.microsoft.com/office/drawing/2014/main" xmlns="" id="{6BD9624E-75CB-4997-BA80-11DCFFBD94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4032" y="4068355"/>
            <a:ext cx="1848248" cy="1054734"/>
          </a:xfrm>
          <a:prstGeom prst="rect">
            <a:avLst/>
          </a:prstGeom>
        </p:spPr>
      </p:pic>
      <p:pic>
        <p:nvPicPr>
          <p:cNvPr id="26" name="Picture 25">
            <a:extLst>
              <a:ext uri="{FF2B5EF4-FFF2-40B4-BE49-F238E27FC236}">
                <a16:creationId xmlns:a16="http://schemas.microsoft.com/office/drawing/2014/main" xmlns="" id="{84EB6805-4CA0-4E98-92D1-C0F22BBC8F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815" t="5499"/>
          <a:stretch/>
        </p:blipFill>
        <p:spPr>
          <a:xfrm>
            <a:off x="7356085" y="4083146"/>
            <a:ext cx="1464387" cy="1021117"/>
          </a:xfrm>
          <a:prstGeom prst="rect">
            <a:avLst/>
          </a:prstGeom>
        </p:spPr>
      </p:pic>
      <p:pic>
        <p:nvPicPr>
          <p:cNvPr id="27" name="Picture 26">
            <a:extLst>
              <a:ext uri="{FF2B5EF4-FFF2-40B4-BE49-F238E27FC236}">
                <a16:creationId xmlns:a16="http://schemas.microsoft.com/office/drawing/2014/main" xmlns="" id="{B4024CF7-3953-45CF-85E2-D1B660D10A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4992" y="5223903"/>
            <a:ext cx="2258454" cy="1013409"/>
          </a:xfrm>
          <a:prstGeom prst="rect">
            <a:avLst/>
          </a:prstGeom>
        </p:spPr>
      </p:pic>
    </p:spTree>
    <p:extLst>
      <p:ext uri="{BB962C8B-B14F-4D97-AF65-F5344CB8AC3E}">
        <p14:creationId xmlns:p14="http://schemas.microsoft.com/office/powerpoint/2010/main" val="391131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528A74E-F753-4D09-8742-DFF619CE0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64" y="807531"/>
            <a:ext cx="8820472" cy="5242938"/>
          </a:xfrm>
          <a:prstGeom prst="rect">
            <a:avLst/>
          </a:prstGeom>
        </p:spPr>
      </p:pic>
      <p:sp>
        <p:nvSpPr>
          <p:cNvPr id="7" name="Oval 6">
            <a:extLst>
              <a:ext uri="{FF2B5EF4-FFF2-40B4-BE49-F238E27FC236}">
                <a16:creationId xmlns:a16="http://schemas.microsoft.com/office/drawing/2014/main" xmlns="" id="{689478E6-BCEE-4E05-BEFA-080ECF05A487}"/>
              </a:ext>
            </a:extLst>
          </p:cNvPr>
          <p:cNvSpPr/>
          <p:nvPr/>
        </p:nvSpPr>
        <p:spPr>
          <a:xfrm>
            <a:off x="3234824" y="5606903"/>
            <a:ext cx="936104" cy="397397"/>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8" name="Arrow: Down 7">
            <a:extLst>
              <a:ext uri="{FF2B5EF4-FFF2-40B4-BE49-F238E27FC236}">
                <a16:creationId xmlns:a16="http://schemas.microsoft.com/office/drawing/2014/main" xmlns="" id="{8E29A2EE-33F1-4820-B269-8000B4083C3A}"/>
              </a:ext>
            </a:extLst>
          </p:cNvPr>
          <p:cNvSpPr/>
          <p:nvPr/>
        </p:nvSpPr>
        <p:spPr>
          <a:xfrm flipV="1">
            <a:off x="3378840" y="3423860"/>
            <a:ext cx="648072" cy="2062455"/>
          </a:xfrm>
          <a:prstGeom prst="downArrow">
            <a:avLst/>
          </a:prstGeom>
          <a:solidFill>
            <a:srgbClr val="388C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grpSp>
        <p:nvGrpSpPr>
          <p:cNvPr id="9" name="Group 8">
            <a:extLst>
              <a:ext uri="{FF2B5EF4-FFF2-40B4-BE49-F238E27FC236}">
                <a16:creationId xmlns:a16="http://schemas.microsoft.com/office/drawing/2014/main" xmlns="" id="{F2EB7D2C-43DE-4534-A244-F64C7AC1F23D}"/>
              </a:ext>
            </a:extLst>
          </p:cNvPr>
          <p:cNvGrpSpPr>
            <a:grpSpLocks/>
          </p:cNvGrpSpPr>
          <p:nvPr/>
        </p:nvGrpSpPr>
        <p:grpSpPr bwMode="auto">
          <a:xfrm>
            <a:off x="1043608" y="1916832"/>
            <a:ext cx="7200800" cy="692313"/>
            <a:chOff x="720" y="1490"/>
            <a:chExt cx="1363" cy="1800"/>
          </a:xfrm>
        </p:grpSpPr>
        <p:sp>
          <p:nvSpPr>
            <p:cNvPr id="11" name="AutoShape 93">
              <a:extLst>
                <a:ext uri="{FF2B5EF4-FFF2-40B4-BE49-F238E27FC236}">
                  <a16:creationId xmlns:a16="http://schemas.microsoft.com/office/drawing/2014/main" xmlns="" id="{9A662A67-9ACC-47CF-9636-6AD713683293}"/>
                </a:ext>
              </a:extLst>
            </p:cNvPr>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2" name="AutoShape 94">
              <a:extLst>
                <a:ext uri="{FF2B5EF4-FFF2-40B4-BE49-F238E27FC236}">
                  <a16:creationId xmlns:a16="http://schemas.microsoft.com/office/drawing/2014/main" xmlns="" id="{D103C22A-CACE-4993-8188-6799B496B21A}"/>
                </a:ext>
              </a:extLst>
            </p:cNvPr>
            <p:cNvSpPr>
              <a:spLocks noChangeArrowheads="1"/>
            </p:cNvSpPr>
            <p:nvPr/>
          </p:nvSpPr>
          <p:spPr bwMode="gray">
            <a:xfrm>
              <a:off x="741" y="1495"/>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3" name="AutoShape 95">
              <a:extLst>
                <a:ext uri="{FF2B5EF4-FFF2-40B4-BE49-F238E27FC236}">
                  <a16:creationId xmlns:a16="http://schemas.microsoft.com/office/drawing/2014/main" xmlns="" id="{B750BEAA-A213-4E19-8D00-2B320B6DA39E}"/>
                </a:ext>
              </a:extLst>
            </p:cNvPr>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4" name="AutoShape 96">
              <a:extLst>
                <a:ext uri="{FF2B5EF4-FFF2-40B4-BE49-F238E27FC236}">
                  <a16:creationId xmlns:a16="http://schemas.microsoft.com/office/drawing/2014/main" xmlns="" id="{B43E9939-7D13-4073-BFB1-B32BDC8FE960}"/>
                </a:ext>
              </a:extLst>
            </p:cNvPr>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t-BR"/>
            </a:p>
          </p:txBody>
        </p:sp>
        <p:sp>
          <p:nvSpPr>
            <p:cNvPr id="15" name="Text Box 106">
              <a:extLst>
                <a:ext uri="{FF2B5EF4-FFF2-40B4-BE49-F238E27FC236}">
                  <a16:creationId xmlns:a16="http://schemas.microsoft.com/office/drawing/2014/main" xmlns="" id="{F8516813-FFBE-4C76-B639-4AD98EB3E957}"/>
                </a:ext>
              </a:extLst>
            </p:cNvPr>
            <p:cNvSpPr txBox="1">
              <a:spLocks noChangeArrowheads="1"/>
            </p:cNvSpPr>
            <p:nvPr/>
          </p:nvSpPr>
          <p:spPr bwMode="gray">
            <a:xfrm>
              <a:off x="768" y="1776"/>
              <a:ext cx="1296" cy="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pt-BR" sz="2800" dirty="0">
                  <a:solidFill>
                    <a:srgbClr val="000000"/>
                  </a:solidFill>
                  <a:latin typeface="Verdana" panose="020B0604030504040204" pitchFamily="34" charset="0"/>
                </a:rPr>
                <a:t>Linear Alkylbenzene Sulfonate (LAS)</a:t>
              </a:r>
              <a:endParaRPr lang="en-US" altLang="pt-BR" sz="2800" dirty="0"/>
            </a:p>
          </p:txBody>
        </p:sp>
      </p:grpSp>
      <p:sp>
        <p:nvSpPr>
          <p:cNvPr id="10" name="Rectangle 9">
            <a:extLst>
              <a:ext uri="{FF2B5EF4-FFF2-40B4-BE49-F238E27FC236}">
                <a16:creationId xmlns:a16="http://schemas.microsoft.com/office/drawing/2014/main" xmlns="" id="{2394CBD6-E6A3-48D1-9314-B0B3B3683429}"/>
              </a:ext>
            </a:extLst>
          </p:cNvPr>
          <p:cNvSpPr/>
          <p:nvPr/>
        </p:nvSpPr>
        <p:spPr>
          <a:xfrm>
            <a:off x="161764" y="6461810"/>
            <a:ext cx="2494786" cy="323165"/>
          </a:xfrm>
          <a:prstGeom prst="rect">
            <a:avLst/>
          </a:prstGeom>
        </p:spPr>
        <p:txBody>
          <a:bodyPr wrap="non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t>CESIO Industry Statistics 2016</a:t>
            </a:r>
            <a:endParaRPr lang="pt-BR" sz="1500" dirty="0"/>
          </a:p>
        </p:txBody>
      </p:sp>
    </p:spTree>
    <p:extLst>
      <p:ext uri="{BB962C8B-B14F-4D97-AF65-F5344CB8AC3E}">
        <p14:creationId xmlns:p14="http://schemas.microsoft.com/office/powerpoint/2010/main" val="318996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015545-7890-4880-96FC-A73842C31DB1}"/>
              </a:ext>
            </a:extLst>
          </p:cNvPr>
          <p:cNvSpPr>
            <a:spLocks noGrp="1"/>
          </p:cNvSpPr>
          <p:nvPr>
            <p:ph type="title"/>
          </p:nvPr>
        </p:nvSpPr>
        <p:spPr/>
        <p:txBody>
          <a:bodyPr/>
          <a:lstStyle/>
          <a:p>
            <a:r>
              <a:rPr lang="pt-BR" dirty="0"/>
              <a:t>Linear alkylbenzene sulfonate</a:t>
            </a:r>
          </a:p>
        </p:txBody>
      </p:sp>
      <p:sp>
        <p:nvSpPr>
          <p:cNvPr id="3" name="Content Placeholder 2">
            <a:extLst>
              <a:ext uri="{FF2B5EF4-FFF2-40B4-BE49-F238E27FC236}">
                <a16:creationId xmlns:a16="http://schemas.microsoft.com/office/drawing/2014/main" xmlns="" id="{915BEFF3-7DE0-4A5E-BB2E-9AD5DD1443F0}"/>
              </a:ext>
            </a:extLst>
          </p:cNvPr>
          <p:cNvSpPr>
            <a:spLocks noGrp="1"/>
          </p:cNvSpPr>
          <p:nvPr>
            <p:ph idx="1"/>
          </p:nvPr>
        </p:nvSpPr>
        <p:spPr>
          <a:xfrm>
            <a:off x="685800" y="1447800"/>
            <a:ext cx="7924800" cy="901080"/>
          </a:xfrm>
        </p:spPr>
        <p:txBody>
          <a:bodyPr/>
          <a:lstStyle/>
          <a:p>
            <a:r>
              <a:rPr lang="pt-BR" dirty="0"/>
              <a:t>LAS</a:t>
            </a:r>
          </a:p>
        </p:txBody>
      </p:sp>
      <p:pic>
        <p:nvPicPr>
          <p:cNvPr id="9" name="Picture 8">
            <a:extLst>
              <a:ext uri="{FF2B5EF4-FFF2-40B4-BE49-F238E27FC236}">
                <a16:creationId xmlns:a16="http://schemas.microsoft.com/office/drawing/2014/main" xmlns="" id="{E200AEC1-FC06-4C53-83C7-0016DD3F6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535" y="4752883"/>
            <a:ext cx="3491748" cy="1772461"/>
          </a:xfrm>
          <a:prstGeom prst="rect">
            <a:avLst/>
          </a:prstGeom>
        </p:spPr>
      </p:pic>
      <p:sp>
        <p:nvSpPr>
          <p:cNvPr id="10" name="Content Placeholder 2">
            <a:extLst>
              <a:ext uri="{FF2B5EF4-FFF2-40B4-BE49-F238E27FC236}">
                <a16:creationId xmlns:a16="http://schemas.microsoft.com/office/drawing/2014/main" xmlns="" id="{C12953D3-FF02-4E33-806A-8B9A0503EFD8}"/>
              </a:ext>
            </a:extLst>
          </p:cNvPr>
          <p:cNvSpPr txBox="1">
            <a:spLocks/>
          </p:cNvSpPr>
          <p:nvPr/>
        </p:nvSpPr>
        <p:spPr bwMode="auto">
          <a:xfrm>
            <a:off x="5292080" y="4006197"/>
            <a:ext cx="3678764" cy="66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rgbClr val="541E1E"/>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2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2000" dirty="0"/>
              <a:t>10 a 14 átomos de C</a:t>
            </a:r>
          </a:p>
        </p:txBody>
      </p:sp>
      <p:sp>
        <p:nvSpPr>
          <p:cNvPr id="11" name="Rectangle 10">
            <a:extLst>
              <a:ext uri="{FF2B5EF4-FFF2-40B4-BE49-F238E27FC236}">
                <a16:creationId xmlns:a16="http://schemas.microsoft.com/office/drawing/2014/main" xmlns="" id="{3A7CED24-A51B-4075-B8D3-9AE2B0234780}"/>
              </a:ext>
            </a:extLst>
          </p:cNvPr>
          <p:cNvSpPr/>
          <p:nvPr/>
        </p:nvSpPr>
        <p:spPr>
          <a:xfrm>
            <a:off x="4948535" y="4673944"/>
            <a:ext cx="3491748" cy="57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ctangle 11">
            <a:extLst>
              <a:ext uri="{FF2B5EF4-FFF2-40B4-BE49-F238E27FC236}">
                <a16:creationId xmlns:a16="http://schemas.microsoft.com/office/drawing/2014/main" xmlns="" id="{06C23120-1858-453C-A0FE-B2FDC0C9A01A}"/>
              </a:ext>
            </a:extLst>
          </p:cNvPr>
          <p:cNvSpPr/>
          <p:nvPr/>
        </p:nvSpPr>
        <p:spPr>
          <a:xfrm>
            <a:off x="457200" y="4705252"/>
            <a:ext cx="4572000" cy="1200329"/>
          </a:xfrm>
          <a:prstGeom prst="rect">
            <a:avLst/>
          </a:prstGeom>
        </p:spPr>
        <p:txBody>
          <a:bodyPr>
            <a:spAutoFit/>
          </a:bodyPr>
          <a:lstStyle/>
          <a:p>
            <a:pPr marL="285750" indent="-285750">
              <a:buFont typeface="Arial" panose="020B0604020202020204" pitchFamily="34" charset="0"/>
              <a:buChar char="•"/>
            </a:pPr>
            <a:r>
              <a:rPr lang="en-US" altLang="pt-BR" dirty="0" err="1">
                <a:solidFill>
                  <a:schemeClr val="tx2"/>
                </a:solidFill>
              </a:rPr>
              <a:t>Cadeia</a:t>
            </a:r>
            <a:r>
              <a:rPr lang="en-US" altLang="pt-BR" dirty="0">
                <a:solidFill>
                  <a:schemeClr val="tx2"/>
                </a:solidFill>
              </a:rPr>
              <a:t> </a:t>
            </a:r>
            <a:r>
              <a:rPr lang="en-US" altLang="pt-BR" dirty="0" err="1">
                <a:solidFill>
                  <a:schemeClr val="tx2"/>
                </a:solidFill>
              </a:rPr>
              <a:t>alquílica</a:t>
            </a:r>
            <a:r>
              <a:rPr lang="en-US" altLang="pt-BR" dirty="0">
                <a:solidFill>
                  <a:schemeClr val="tx2"/>
                </a:solidFill>
              </a:rPr>
              <a:t> linear;</a:t>
            </a:r>
          </a:p>
          <a:p>
            <a:pPr marL="285750" indent="-285750">
              <a:buFont typeface="Arial" panose="020B0604020202020204" pitchFamily="34" charset="0"/>
              <a:buChar char="•"/>
            </a:pPr>
            <a:endParaRPr lang="en-US" altLang="pt-BR" dirty="0">
              <a:solidFill>
                <a:schemeClr val="tx2"/>
              </a:solidFill>
            </a:endParaRPr>
          </a:p>
          <a:p>
            <a:pPr marL="285750" indent="-285750">
              <a:buFont typeface="Arial" panose="020B0604020202020204" pitchFamily="34" charset="0"/>
              <a:buChar char="•"/>
            </a:pPr>
            <a:r>
              <a:rPr lang="en-US" altLang="pt-BR" dirty="0">
                <a:solidFill>
                  <a:schemeClr val="tx2"/>
                </a:solidFill>
              </a:rPr>
              <a:t>Anel </a:t>
            </a:r>
            <a:r>
              <a:rPr lang="en-US" altLang="pt-BR" dirty="0" err="1">
                <a:solidFill>
                  <a:schemeClr val="tx2"/>
                </a:solidFill>
              </a:rPr>
              <a:t>aromático</a:t>
            </a:r>
            <a:r>
              <a:rPr lang="en-US" altLang="pt-BR" dirty="0">
                <a:solidFill>
                  <a:schemeClr val="tx2"/>
                </a:solidFill>
              </a:rPr>
              <a:t> </a:t>
            </a:r>
            <a:r>
              <a:rPr lang="en-US" altLang="pt-BR" dirty="0" err="1">
                <a:solidFill>
                  <a:schemeClr val="tx2"/>
                </a:solidFill>
              </a:rPr>
              <a:t>sulfonado</a:t>
            </a:r>
            <a:r>
              <a:rPr lang="en-US" altLang="pt-BR" dirty="0">
                <a:solidFill>
                  <a:schemeClr val="tx2"/>
                </a:solidFill>
              </a:rPr>
              <a:t>;</a:t>
            </a:r>
          </a:p>
          <a:p>
            <a:pPr marL="285750" indent="-285750">
              <a:buFont typeface="Arial" panose="020B0604020202020204" pitchFamily="34" charset="0"/>
              <a:buChar char="•"/>
            </a:pPr>
            <a:endParaRPr lang="pt-BR" dirty="0"/>
          </a:p>
        </p:txBody>
      </p:sp>
      <p:sp>
        <p:nvSpPr>
          <p:cNvPr id="14" name="Rectangle 13">
            <a:extLst>
              <a:ext uri="{FF2B5EF4-FFF2-40B4-BE49-F238E27FC236}">
                <a16:creationId xmlns:a16="http://schemas.microsoft.com/office/drawing/2014/main" xmlns="" id="{4C9DF3E6-5F46-40A1-8B43-AD2BDE1A524E}"/>
              </a:ext>
            </a:extLst>
          </p:cNvPr>
          <p:cNvSpPr/>
          <p:nvPr/>
        </p:nvSpPr>
        <p:spPr>
          <a:xfrm>
            <a:off x="584785" y="2056672"/>
            <a:ext cx="8210872" cy="2031325"/>
          </a:xfrm>
          <a:prstGeom prst="rect">
            <a:avLst/>
          </a:prstGeom>
        </p:spPr>
        <p:txBody>
          <a:bodyPr wrap="square">
            <a:spAutoFit/>
          </a:bodyPr>
          <a:lstStyle/>
          <a:p>
            <a:pPr marL="285750" indent="-285750">
              <a:buFont typeface="Arial" panose="020B0604020202020204" pitchFamily="34" charset="0"/>
              <a:buChar char="•"/>
            </a:pPr>
            <a:r>
              <a:rPr lang="en-US" altLang="pt-BR" dirty="0">
                <a:solidFill>
                  <a:schemeClr val="tx2"/>
                </a:solidFill>
              </a:rPr>
              <a:t>É um dos surfactants </a:t>
            </a:r>
            <a:r>
              <a:rPr lang="en-US" altLang="pt-BR" dirty="0" err="1">
                <a:solidFill>
                  <a:schemeClr val="tx2"/>
                </a:solidFill>
              </a:rPr>
              <a:t>aniônicos</a:t>
            </a:r>
            <a:r>
              <a:rPr lang="en-US" altLang="pt-BR" dirty="0">
                <a:solidFill>
                  <a:schemeClr val="tx2"/>
                </a:solidFill>
              </a:rPr>
              <a:t> </a:t>
            </a:r>
            <a:r>
              <a:rPr lang="en-US" altLang="pt-BR" b="1" dirty="0" err="1">
                <a:solidFill>
                  <a:schemeClr val="tx2"/>
                </a:solidFill>
              </a:rPr>
              <a:t>mais</a:t>
            </a:r>
            <a:r>
              <a:rPr lang="en-US" altLang="pt-BR" b="1" dirty="0">
                <a:solidFill>
                  <a:schemeClr val="tx2"/>
                </a:solidFill>
              </a:rPr>
              <a:t> </a:t>
            </a:r>
            <a:r>
              <a:rPr lang="en-US" altLang="pt-BR" b="1" dirty="0" err="1">
                <a:solidFill>
                  <a:schemeClr val="tx2"/>
                </a:solidFill>
              </a:rPr>
              <a:t>utilizados</a:t>
            </a:r>
            <a:r>
              <a:rPr lang="en-US" altLang="pt-BR" b="1" dirty="0">
                <a:solidFill>
                  <a:schemeClr val="tx2"/>
                </a:solidFill>
              </a:rPr>
              <a:t> </a:t>
            </a:r>
            <a:r>
              <a:rPr lang="en-US" altLang="pt-BR" b="1" dirty="0" err="1">
                <a:solidFill>
                  <a:schemeClr val="tx2"/>
                </a:solidFill>
              </a:rPr>
              <a:t>em</a:t>
            </a:r>
            <a:r>
              <a:rPr lang="en-US" altLang="pt-BR" b="1" dirty="0">
                <a:solidFill>
                  <a:schemeClr val="tx2"/>
                </a:solidFill>
              </a:rPr>
              <a:t> </a:t>
            </a:r>
            <a:r>
              <a:rPr lang="en-US" altLang="pt-BR" b="1" dirty="0" err="1">
                <a:solidFill>
                  <a:schemeClr val="tx2"/>
                </a:solidFill>
              </a:rPr>
              <a:t>todo</a:t>
            </a:r>
            <a:r>
              <a:rPr lang="en-US" altLang="pt-BR" b="1" dirty="0">
                <a:solidFill>
                  <a:schemeClr val="tx2"/>
                </a:solidFill>
              </a:rPr>
              <a:t> o </a:t>
            </a:r>
            <a:r>
              <a:rPr lang="en-US" altLang="pt-BR" b="1" dirty="0" err="1">
                <a:solidFill>
                  <a:schemeClr val="tx2"/>
                </a:solidFill>
              </a:rPr>
              <a:t>mundo</a:t>
            </a:r>
            <a:r>
              <a:rPr lang="en-US" altLang="pt-BR" dirty="0">
                <a:solidFill>
                  <a:schemeClr val="tx2"/>
                </a:solidFill>
              </a:rPr>
              <a:t>;</a:t>
            </a:r>
          </a:p>
          <a:p>
            <a:pPr marL="285750" indent="-285750">
              <a:buFont typeface="Arial" panose="020B0604020202020204" pitchFamily="34" charset="0"/>
              <a:buChar char="•"/>
            </a:pPr>
            <a:endParaRPr lang="en-US" altLang="pt-BR" dirty="0">
              <a:solidFill>
                <a:schemeClr val="tx2"/>
              </a:solidFill>
            </a:endParaRPr>
          </a:p>
          <a:p>
            <a:pPr marL="285750" indent="-285750">
              <a:buFont typeface="Arial" panose="020B0604020202020204" pitchFamily="34" charset="0"/>
              <a:buChar char="•"/>
            </a:pPr>
            <a:r>
              <a:rPr lang="en-US" altLang="pt-BR" dirty="0">
                <a:solidFill>
                  <a:schemeClr val="tx2"/>
                </a:solidFill>
              </a:rPr>
              <a:t>Com </a:t>
            </a:r>
            <a:r>
              <a:rPr lang="en-US" altLang="pt-BR" dirty="0" err="1">
                <a:solidFill>
                  <a:schemeClr val="tx2"/>
                </a:solidFill>
              </a:rPr>
              <a:t>uma</a:t>
            </a:r>
            <a:r>
              <a:rPr lang="en-US" altLang="pt-BR" dirty="0">
                <a:solidFill>
                  <a:schemeClr val="tx2"/>
                </a:solidFill>
              </a:rPr>
              <a:t> </a:t>
            </a:r>
            <a:r>
              <a:rPr lang="en-US" altLang="pt-BR" dirty="0" err="1">
                <a:solidFill>
                  <a:schemeClr val="tx2"/>
                </a:solidFill>
              </a:rPr>
              <a:t>produção</a:t>
            </a:r>
            <a:r>
              <a:rPr lang="en-US" altLang="pt-BR" dirty="0">
                <a:solidFill>
                  <a:schemeClr val="tx2"/>
                </a:solidFill>
              </a:rPr>
              <a:t> de </a:t>
            </a:r>
            <a:r>
              <a:rPr lang="en-US" altLang="pt-BR" b="1" dirty="0">
                <a:solidFill>
                  <a:schemeClr val="tx2"/>
                </a:solidFill>
              </a:rPr>
              <a:t>50 mil </a:t>
            </a:r>
            <a:r>
              <a:rPr lang="en-US" altLang="pt-BR" b="1" dirty="0" err="1">
                <a:solidFill>
                  <a:schemeClr val="tx2"/>
                </a:solidFill>
              </a:rPr>
              <a:t>toneladas</a:t>
            </a:r>
            <a:r>
              <a:rPr lang="en-US" altLang="pt-BR" b="1" dirty="0">
                <a:solidFill>
                  <a:schemeClr val="tx2"/>
                </a:solidFill>
              </a:rPr>
              <a:t> </a:t>
            </a:r>
            <a:r>
              <a:rPr lang="en-US" altLang="pt-BR" dirty="0">
                <a:solidFill>
                  <a:schemeClr val="tx2"/>
                </a:solidFill>
              </a:rPr>
              <a:t>de </a:t>
            </a:r>
            <a:r>
              <a:rPr lang="en-US" altLang="pt-BR" dirty="0" err="1">
                <a:solidFill>
                  <a:schemeClr val="tx2"/>
                </a:solidFill>
              </a:rPr>
              <a:t>surfactante</a:t>
            </a:r>
            <a:r>
              <a:rPr lang="en-US" altLang="pt-BR" dirty="0">
                <a:solidFill>
                  <a:schemeClr val="tx2"/>
                </a:solidFill>
              </a:rPr>
              <a:t> </a:t>
            </a:r>
            <a:r>
              <a:rPr lang="en-US" altLang="pt-BR" dirty="0" err="1">
                <a:solidFill>
                  <a:schemeClr val="tx2"/>
                </a:solidFill>
              </a:rPr>
              <a:t>aniônico</a:t>
            </a:r>
            <a:r>
              <a:rPr lang="en-US" altLang="pt-BR" dirty="0">
                <a:solidFill>
                  <a:schemeClr val="tx2"/>
                </a:solidFill>
              </a:rPr>
              <a:t> por </a:t>
            </a:r>
            <a:r>
              <a:rPr lang="en-US" altLang="pt-BR" dirty="0" err="1">
                <a:solidFill>
                  <a:schemeClr val="tx2"/>
                </a:solidFill>
              </a:rPr>
              <a:t>ano</a:t>
            </a:r>
            <a:r>
              <a:rPr lang="en-US" altLang="pt-BR" dirty="0">
                <a:solidFill>
                  <a:schemeClr val="tx2"/>
                </a:solidFill>
              </a:rPr>
              <a:t>, o </a:t>
            </a:r>
            <a:r>
              <a:rPr lang="en-US" altLang="pt-BR" dirty="0" err="1">
                <a:solidFill>
                  <a:schemeClr val="tx2"/>
                </a:solidFill>
              </a:rPr>
              <a:t>Brasil</a:t>
            </a:r>
            <a:r>
              <a:rPr lang="en-US" altLang="pt-BR" dirty="0">
                <a:solidFill>
                  <a:schemeClr val="tx2"/>
                </a:solidFill>
              </a:rPr>
              <a:t> é um dos </a:t>
            </a:r>
            <a:r>
              <a:rPr lang="en-US" altLang="pt-BR" dirty="0" err="1">
                <a:solidFill>
                  <a:schemeClr val="tx2"/>
                </a:solidFill>
              </a:rPr>
              <a:t>países</a:t>
            </a:r>
            <a:r>
              <a:rPr lang="en-US" altLang="pt-BR" dirty="0">
                <a:solidFill>
                  <a:schemeClr val="tx2"/>
                </a:solidFill>
              </a:rPr>
              <a:t> com </a:t>
            </a:r>
            <a:r>
              <a:rPr lang="en-US" altLang="pt-BR" dirty="0" err="1">
                <a:solidFill>
                  <a:schemeClr val="tx2"/>
                </a:solidFill>
              </a:rPr>
              <a:t>maior</a:t>
            </a:r>
            <a:r>
              <a:rPr lang="en-US" altLang="pt-BR" dirty="0">
                <a:solidFill>
                  <a:schemeClr val="tx2"/>
                </a:solidFill>
              </a:rPr>
              <a:t> </a:t>
            </a:r>
            <a:r>
              <a:rPr lang="en-US" altLang="pt-BR" dirty="0" err="1">
                <a:solidFill>
                  <a:schemeClr val="tx2"/>
                </a:solidFill>
              </a:rPr>
              <a:t>comércio</a:t>
            </a:r>
            <a:r>
              <a:rPr lang="en-US" altLang="pt-BR" dirty="0">
                <a:solidFill>
                  <a:schemeClr val="tx2"/>
                </a:solidFill>
              </a:rPr>
              <a:t> de </a:t>
            </a:r>
            <a:r>
              <a:rPr lang="en-US" altLang="pt-BR" dirty="0" err="1">
                <a:solidFill>
                  <a:schemeClr val="tx2"/>
                </a:solidFill>
              </a:rPr>
              <a:t>produtos</a:t>
            </a:r>
            <a:r>
              <a:rPr lang="en-US" altLang="pt-BR" dirty="0">
                <a:solidFill>
                  <a:schemeClr val="tx2"/>
                </a:solidFill>
              </a:rPr>
              <a:t> de </a:t>
            </a:r>
            <a:r>
              <a:rPr lang="en-US" altLang="pt-BR" dirty="0" err="1">
                <a:solidFill>
                  <a:schemeClr val="tx2"/>
                </a:solidFill>
              </a:rPr>
              <a:t>limpeza</a:t>
            </a:r>
            <a:r>
              <a:rPr lang="en-US" altLang="pt-BR" dirty="0">
                <a:solidFill>
                  <a:schemeClr val="tx2"/>
                </a:solidFill>
              </a:rPr>
              <a:t>, </a:t>
            </a:r>
            <a:r>
              <a:rPr lang="en-US" altLang="pt-BR" dirty="0" err="1">
                <a:solidFill>
                  <a:schemeClr val="tx2"/>
                </a:solidFill>
              </a:rPr>
              <a:t>atrás</a:t>
            </a:r>
            <a:r>
              <a:rPr lang="en-US" altLang="pt-BR" dirty="0">
                <a:solidFill>
                  <a:schemeClr val="tx2"/>
                </a:solidFill>
              </a:rPr>
              <a:t> </a:t>
            </a:r>
            <a:r>
              <a:rPr lang="en-US" altLang="pt-BR" dirty="0" err="1">
                <a:solidFill>
                  <a:schemeClr val="tx2"/>
                </a:solidFill>
              </a:rPr>
              <a:t>apenas</a:t>
            </a:r>
            <a:r>
              <a:rPr lang="en-US" altLang="pt-BR" dirty="0">
                <a:solidFill>
                  <a:schemeClr val="tx2"/>
                </a:solidFill>
              </a:rPr>
              <a:t> dos </a:t>
            </a:r>
            <a:r>
              <a:rPr lang="en-US" altLang="pt-BR" dirty="0" err="1">
                <a:solidFill>
                  <a:schemeClr val="tx2"/>
                </a:solidFill>
              </a:rPr>
              <a:t>Estados</a:t>
            </a:r>
            <a:r>
              <a:rPr lang="en-US" altLang="pt-BR" dirty="0">
                <a:solidFill>
                  <a:schemeClr val="tx2"/>
                </a:solidFill>
              </a:rPr>
              <a:t> </a:t>
            </a:r>
            <a:r>
              <a:rPr lang="en-US" altLang="pt-BR" dirty="0" err="1">
                <a:solidFill>
                  <a:schemeClr val="tx2"/>
                </a:solidFill>
              </a:rPr>
              <a:t>Unidos</a:t>
            </a:r>
            <a:r>
              <a:rPr lang="en-US" altLang="pt-BR" dirty="0">
                <a:solidFill>
                  <a:schemeClr val="tx2"/>
                </a:solidFill>
              </a:rPr>
              <a:t>, China e </a:t>
            </a:r>
            <a:r>
              <a:rPr lang="en-US" altLang="pt-BR" dirty="0" err="1">
                <a:solidFill>
                  <a:schemeClr val="tx2"/>
                </a:solidFill>
              </a:rPr>
              <a:t>Japão</a:t>
            </a:r>
            <a:r>
              <a:rPr lang="en-US" altLang="pt-BR" dirty="0">
                <a:solidFill>
                  <a:schemeClr val="tx2"/>
                </a:solidFill>
              </a:rPr>
              <a:t> (Bain &amp; Company and Gas Energy, 2014; ABIPLA/SIPLA, 2017).</a:t>
            </a:r>
          </a:p>
          <a:p>
            <a:pPr marL="285750" indent="-285750">
              <a:buFont typeface="Arial" panose="020B0604020202020204" pitchFamily="34" charset="0"/>
              <a:buChar char="•"/>
            </a:pPr>
            <a:endParaRPr lang="pt-BR" dirty="0"/>
          </a:p>
        </p:txBody>
      </p:sp>
    </p:spTree>
    <p:extLst>
      <p:ext uri="{BB962C8B-B14F-4D97-AF65-F5344CB8AC3E}">
        <p14:creationId xmlns:p14="http://schemas.microsoft.com/office/powerpoint/2010/main" val="54834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4" grpId="0"/>
    </p:bldLst>
  </p:timing>
</p:sld>
</file>

<file path=ppt/theme/theme1.xml><?xml version="1.0" encoding="utf-8"?>
<a:theme xmlns:a="http://schemas.openxmlformats.org/drawingml/2006/main" name="Default Design">
  <a:themeElements>
    <a:clrScheme name="Default Design 3">
      <a:dk1>
        <a:srgbClr val="003300"/>
      </a:dk1>
      <a:lt1>
        <a:srgbClr val="FFFFFF"/>
      </a:lt1>
      <a:dk2>
        <a:srgbClr val="541E1E"/>
      </a:dk2>
      <a:lt2>
        <a:srgbClr val="DDDDDD"/>
      </a:lt2>
      <a:accent1>
        <a:srgbClr val="EBD463"/>
      </a:accent1>
      <a:accent2>
        <a:srgbClr val="7F9C2E"/>
      </a:accent2>
      <a:accent3>
        <a:srgbClr val="FFFFFF"/>
      </a:accent3>
      <a:accent4>
        <a:srgbClr val="002A00"/>
      </a:accent4>
      <a:accent5>
        <a:srgbClr val="F3E6B7"/>
      </a:accent5>
      <a:accent6>
        <a:srgbClr val="728D29"/>
      </a:accent6>
      <a:hlink>
        <a:srgbClr val="907226"/>
      </a:hlink>
      <a:folHlink>
        <a:srgbClr val="CC66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3300"/>
        </a:dk1>
        <a:lt1>
          <a:srgbClr val="FFFFFF"/>
        </a:lt1>
        <a:dk2>
          <a:srgbClr val="175B5B"/>
        </a:dk2>
        <a:lt2>
          <a:srgbClr val="DDDDDD"/>
        </a:lt2>
        <a:accent1>
          <a:srgbClr val="D4D43A"/>
        </a:accent1>
        <a:accent2>
          <a:srgbClr val="B76113"/>
        </a:accent2>
        <a:accent3>
          <a:srgbClr val="FFFFFF"/>
        </a:accent3>
        <a:accent4>
          <a:srgbClr val="002A00"/>
        </a:accent4>
        <a:accent5>
          <a:srgbClr val="E6E6AE"/>
        </a:accent5>
        <a:accent6>
          <a:srgbClr val="A65710"/>
        </a:accent6>
        <a:hlink>
          <a:srgbClr val="467056"/>
        </a:hlink>
        <a:folHlink>
          <a:srgbClr val="616236"/>
        </a:folHlink>
      </a:clrScheme>
      <a:clrMap bg1="lt1" tx1="dk1" bg2="lt2" tx2="dk2" accent1="accent1" accent2="accent2" accent3="accent3" accent4="accent4" accent5="accent5" accent6="accent6" hlink="hlink" folHlink="folHlink"/>
    </a:extraClrScheme>
    <a:extraClrScheme>
      <a:clrScheme name="Default Design 2">
        <a:dk1>
          <a:srgbClr val="003300"/>
        </a:dk1>
        <a:lt1>
          <a:srgbClr val="FFFFFF"/>
        </a:lt1>
        <a:dk2>
          <a:srgbClr val="541E1E"/>
        </a:dk2>
        <a:lt2>
          <a:srgbClr val="DDDDDD"/>
        </a:lt2>
        <a:accent1>
          <a:srgbClr val="D8B776"/>
        </a:accent1>
        <a:accent2>
          <a:srgbClr val="955535"/>
        </a:accent2>
        <a:accent3>
          <a:srgbClr val="FFFFFF"/>
        </a:accent3>
        <a:accent4>
          <a:srgbClr val="002A00"/>
        </a:accent4>
        <a:accent5>
          <a:srgbClr val="E9D8BD"/>
        </a:accent5>
        <a:accent6>
          <a:srgbClr val="874C2F"/>
        </a:accent6>
        <a:hlink>
          <a:srgbClr val="2F6887"/>
        </a:hlink>
        <a:folHlink>
          <a:srgbClr val="777777"/>
        </a:folHlink>
      </a:clrScheme>
      <a:clrMap bg1="lt1" tx1="dk1" bg2="lt2" tx2="dk2" accent1="accent1" accent2="accent2" accent3="accent3" accent4="accent4" accent5="accent5" accent6="accent6" hlink="hlink" folHlink="folHlink"/>
    </a:extraClrScheme>
    <a:extraClrScheme>
      <a:clrScheme name="Default Design 3">
        <a:dk1>
          <a:srgbClr val="003300"/>
        </a:dk1>
        <a:lt1>
          <a:srgbClr val="FFFFFF"/>
        </a:lt1>
        <a:dk2>
          <a:srgbClr val="541E1E"/>
        </a:dk2>
        <a:lt2>
          <a:srgbClr val="DDDDDD"/>
        </a:lt2>
        <a:accent1>
          <a:srgbClr val="EBD463"/>
        </a:accent1>
        <a:accent2>
          <a:srgbClr val="7F9C2E"/>
        </a:accent2>
        <a:accent3>
          <a:srgbClr val="FFFFFF"/>
        </a:accent3>
        <a:accent4>
          <a:srgbClr val="002A00"/>
        </a:accent4>
        <a:accent5>
          <a:srgbClr val="F3E6B7"/>
        </a:accent5>
        <a:accent6>
          <a:srgbClr val="728D29"/>
        </a:accent6>
        <a:hlink>
          <a:srgbClr val="907226"/>
        </a:hlink>
        <a:folHlink>
          <a:srgbClr val="CC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1471</TotalTime>
  <Words>4755</Words>
  <Application>Microsoft Office PowerPoint</Application>
  <PresentationFormat>Apresentação na tela (4:3)</PresentationFormat>
  <Paragraphs>529</Paragraphs>
  <Slides>45</Slides>
  <Notes>42</Notes>
  <HiddenSlides>0</HiddenSlides>
  <MMClips>0</MMClips>
  <ScaleCrop>false</ScaleCrop>
  <HeadingPairs>
    <vt:vector size="4" baseType="variant">
      <vt:variant>
        <vt:lpstr>Tema</vt:lpstr>
      </vt:variant>
      <vt:variant>
        <vt:i4>1</vt:i4>
      </vt:variant>
      <vt:variant>
        <vt:lpstr>Títulos de slides</vt:lpstr>
      </vt:variant>
      <vt:variant>
        <vt:i4>45</vt:i4>
      </vt:variant>
    </vt:vector>
  </HeadingPairs>
  <TitlesOfParts>
    <vt:vector size="46" baseType="lpstr">
      <vt:lpstr>Default Design</vt:lpstr>
      <vt:lpstr>Avaliação da remoção do surfactante alquilbenzeno linear sulfonado de esgoto sanitário em reator anaeróbio de leito granular expandido</vt:lpstr>
      <vt:lpstr>Biorremediação</vt:lpstr>
      <vt:lpstr>Xenobióticos</vt:lpstr>
      <vt:lpstr>Xenobióticos</vt:lpstr>
      <vt:lpstr>Surfactantes</vt:lpstr>
      <vt:lpstr>Surfactantes</vt:lpstr>
      <vt:lpstr>Apresentação do PowerPoint</vt:lpstr>
      <vt:lpstr>Apresentação do PowerPoint</vt:lpstr>
      <vt:lpstr>Linear alkylbenzene sulfonate</vt:lpstr>
      <vt:lpstr>Apresentação do PowerPoint</vt:lpstr>
      <vt:lpstr>Presença do LAS em águas residuárias</vt:lpstr>
      <vt:lpstr>Toxicidade do LAS</vt:lpstr>
      <vt:lpstr>Toxicidade do LAS</vt:lpstr>
      <vt:lpstr>Estudo de biorremediação do LAS</vt:lpstr>
      <vt:lpstr>Expanded Granular Sludge Bed Reactor (EGSB)</vt:lpstr>
      <vt:lpstr>UASB x EGSB</vt:lpstr>
      <vt:lpstr>Apresentação do PowerPoint</vt:lpstr>
      <vt:lpstr>Apresentação do PowerPoint</vt:lpstr>
      <vt:lpstr>Apresentação do PowerPoint</vt:lpstr>
      <vt:lpstr>UASB x EGSB</vt:lpstr>
      <vt:lpstr>UASB x EGSB</vt:lpstr>
      <vt:lpstr>EGSB</vt:lpstr>
      <vt:lpstr>Caracterização do esgoto sanitário</vt:lpstr>
      <vt:lpstr>Caracterização do esgoto sanitário</vt:lpstr>
      <vt:lpstr>Caracterização do esgoto sanitário</vt:lpstr>
      <vt:lpstr>Caracterização do esgoto sanitário</vt:lpstr>
      <vt:lpstr>Caracterização do esgoto sanitário</vt:lpstr>
      <vt:lpstr>Caracterização do esgoto sanitário</vt:lpstr>
      <vt:lpstr>Caracterização do esgoto sanitário</vt:lpstr>
      <vt:lpstr>Caracterização do esgoto sanitário</vt:lpstr>
      <vt:lpstr>Caracterização do esgoto sanitário</vt:lpstr>
      <vt:lpstr>Caracterização do esgoto sanitário</vt:lpstr>
      <vt:lpstr>Eficiência de remoção do EGSB</vt:lpstr>
      <vt:lpstr>EGSB escala piloto x escala de bancada</vt:lpstr>
      <vt:lpstr>EGSB escala piloto x escala de bancada</vt:lpstr>
      <vt:lpstr>Caracterização Microbiana</vt:lpstr>
      <vt:lpstr>Índices ecológicos</vt:lpstr>
      <vt:lpstr>Índices ecológicos</vt:lpstr>
      <vt:lpstr>Apresentação do PowerPoint</vt:lpstr>
      <vt:lpstr>Biodegradação do LAS</vt:lpstr>
      <vt:lpstr>Biodegradação do LAS</vt:lpstr>
      <vt:lpstr>Biodegradação do LAS</vt:lpstr>
      <vt:lpstr>Biodegradação do LAS</vt:lpstr>
      <vt:lpstr>EGSB</vt:lpstr>
      <vt:lpstr>Apresentação do PowerPoint</vt:lpstr>
    </vt:vector>
  </TitlesOfParts>
  <Company>GuildDesign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Caroline F. Granatto</dc:creator>
  <cp:lastModifiedBy>user1</cp:lastModifiedBy>
  <cp:revision>213</cp:revision>
  <dcterms:created xsi:type="dcterms:W3CDTF">2019-06-13T15:35:00Z</dcterms:created>
  <dcterms:modified xsi:type="dcterms:W3CDTF">2020-04-13T14:08:00Z</dcterms:modified>
</cp:coreProperties>
</file>