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5143500" cx="9144000"/>
  <p:notesSz cx="6858000" cy="9144000"/>
  <p:embeddedFontLst>
    <p:embeddedFont>
      <p:font typeface="Raleway"/>
      <p:regular r:id="rId49"/>
      <p:bold r:id="rId50"/>
      <p:italic r:id="rId51"/>
      <p:boldItalic r:id="rId52"/>
    </p:embeddedFont>
    <p:embeddedFont>
      <p:font typeface="Lato"/>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Raleway-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italic.fntdata"/><Relationship Id="rId50" Type="http://schemas.openxmlformats.org/officeDocument/2006/relationships/font" Target="fonts/Raleway-bold.fntdata"/><Relationship Id="rId53" Type="http://schemas.openxmlformats.org/officeDocument/2006/relationships/font" Target="fonts/Lato-regular.fntdata"/><Relationship Id="rId52" Type="http://schemas.openxmlformats.org/officeDocument/2006/relationships/font" Target="fonts/Raleway-boldItalic.fntdata"/><Relationship Id="rId11" Type="http://schemas.openxmlformats.org/officeDocument/2006/relationships/slide" Target="slides/slide6.xml"/><Relationship Id="rId55" Type="http://schemas.openxmlformats.org/officeDocument/2006/relationships/font" Target="fonts/Lato-italic.fntdata"/><Relationship Id="rId10" Type="http://schemas.openxmlformats.org/officeDocument/2006/relationships/slide" Target="slides/slide5.xml"/><Relationship Id="rId54"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Lat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wABZUUpfTMY"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wABZUUpfTMY"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wABZUUpfTMY"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wABZUUpfTMY"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wABZUUpfTMY"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wABZUUpfTMY"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rEt2L8874so"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wABZUUpfTMY"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wABZUUpfTMY"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rEt2L8874so"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6a5c20aa2f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6a5c20aa2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6a5c20aa2f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6a5c20aa2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6a5c20aa2f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6a5c20aa2f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6a5c20aa2f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6a5c20aa2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849ba4929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849ba4929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6a5c20aa2f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6a5c20aa2f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6a5c20aa2f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6a5c20aa2f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6a5c20aa2f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6a5c20aa2f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6a5c20aa2f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6a5c20aa2f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4f5ee41f9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4f5ee41f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8364667b37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8364667b37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4f5ee41f9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4f5ee41f9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4f5ee41f9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4f5ee41f9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4f5ee41f98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4f5ee41f9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4f5ee41f9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4f5ee41f9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4f5ee41f98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4f5ee41f9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4f5ee41f98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4f5ee41f98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4f5ee41f9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4f5ee41f9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4f6202670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4f6202670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4f6202670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4f6202670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4f6202670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4f6202670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4f6202670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4f6202670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4f6202670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4f6202670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4f6202670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14f6202670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4f62026706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4f6202670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ed2c9731c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ed2c9731c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4f5ee41f9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14f5ee41f9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u="sng">
                <a:solidFill>
                  <a:schemeClr val="hlink"/>
                </a:solidFill>
                <a:hlinkClick r:id="rId2"/>
              </a:rPr>
              <a:t>https://www.youtube.com/watch?v=wABZUUpfTMY</a:t>
            </a:r>
            <a:r>
              <a:rPr lang="pt-BR"/>
              <a:t>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4f6202670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4f6202670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u="sng">
                <a:solidFill>
                  <a:schemeClr val="hlink"/>
                </a:solidFill>
                <a:hlinkClick r:id="rId2"/>
              </a:rPr>
              <a:t>https://www.youtube.com/watch?v=wABZUUpfTMY</a:t>
            </a:r>
            <a:r>
              <a:rPr lang="pt-BR"/>
              <a:t>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4f62026706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4f6202670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u="sng">
                <a:solidFill>
                  <a:schemeClr val="hlink"/>
                </a:solidFill>
                <a:hlinkClick r:id="rId2"/>
              </a:rPr>
              <a:t>https://www.youtube.com/watch?v=wABZUUpfTMY</a:t>
            </a:r>
            <a:r>
              <a:rPr lang="pt-BR"/>
              <a:t>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4f62026706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4f62026706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u="sng">
                <a:solidFill>
                  <a:schemeClr val="hlink"/>
                </a:solidFill>
                <a:hlinkClick r:id="rId2"/>
              </a:rPr>
              <a:t>https://www.youtube.com/watch?v=wABZUUpfTMY</a:t>
            </a:r>
            <a:r>
              <a:rPr lang="pt-BR"/>
              <a:t>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4f62026706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4f62026706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u="sng">
                <a:solidFill>
                  <a:schemeClr val="hlink"/>
                </a:solidFill>
                <a:hlinkClick r:id="rId2"/>
              </a:rPr>
              <a:t>https://www.youtube.com/watch?v=wABZUUpfTMY</a:t>
            </a:r>
            <a:r>
              <a:rPr lang="pt-BR"/>
              <a:t>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4f62026706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4f62026706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u="sng">
                <a:solidFill>
                  <a:schemeClr val="hlink"/>
                </a:solidFill>
                <a:hlinkClick r:id="rId2"/>
              </a:rPr>
              <a:t>https://www.youtube.com/watch?v=wABZUUpfTMY</a:t>
            </a:r>
            <a:r>
              <a:rPr lang="pt-BR"/>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6a5c20aa2f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6a5c20aa2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25454"/>
              </a:lnSpc>
              <a:spcBef>
                <a:spcPts val="400"/>
              </a:spcBef>
              <a:spcAft>
                <a:spcPts val="400"/>
              </a:spcAft>
              <a:buNone/>
            </a:pPr>
            <a:r>
              <a:rPr lang="pt-BR" sz="1000" u="sng">
                <a:solidFill>
                  <a:srgbClr val="954F72"/>
                </a:solidFill>
                <a:latin typeface="Times New Roman"/>
                <a:ea typeface="Times New Roman"/>
                <a:cs typeface="Times New Roman"/>
                <a:sym typeface="Times New Roman"/>
                <a:hlinkClick r:id="rId2">
                  <a:extLst>
                    <a:ext uri="{A12FA001-AC4F-418D-AE19-62706E023703}">
                      <ahyp:hlinkClr val="tx"/>
                    </a:ext>
                  </a:extLst>
                </a:hlinkClick>
              </a:rPr>
              <a:t>https://www.youtube.com/watch?v=rEt2L8874so</a:t>
            </a:r>
            <a:r>
              <a:rPr lang="pt-BR"/>
              <a:t>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4f62026706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4f62026706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u="sng">
                <a:solidFill>
                  <a:schemeClr val="hlink"/>
                </a:solidFill>
                <a:hlinkClick r:id="rId2"/>
              </a:rPr>
              <a:t>https://www.youtube.com/watch?v=wABZUUpfTMY</a:t>
            </a:r>
            <a:r>
              <a:rPr lang="pt-BR"/>
              <a:t>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4f62026706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4f62026706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u="sng">
                <a:solidFill>
                  <a:schemeClr val="hlink"/>
                </a:solidFill>
                <a:hlinkClick r:id="rId2"/>
              </a:rPr>
              <a:t>https://www.youtube.com/watch?v=wABZUUpfTMY</a:t>
            </a:r>
            <a:r>
              <a:rPr lang="pt-BR"/>
              <a:t>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4f5ee41f9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4f5ee41f9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849ba4929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849ba4929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4f6202670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4f6202670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4f62026706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4f62026706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849ba4929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849ba4929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25454"/>
              </a:lnSpc>
              <a:spcBef>
                <a:spcPts val="400"/>
              </a:spcBef>
              <a:spcAft>
                <a:spcPts val="400"/>
              </a:spcAft>
              <a:buNone/>
            </a:pPr>
            <a:r>
              <a:rPr lang="pt-BR" sz="1000" u="sng">
                <a:solidFill>
                  <a:srgbClr val="954F72"/>
                </a:solidFill>
                <a:latin typeface="Times New Roman"/>
                <a:ea typeface="Times New Roman"/>
                <a:cs typeface="Times New Roman"/>
                <a:sym typeface="Times New Roman"/>
                <a:hlinkClick r:id="rId2">
                  <a:extLst>
                    <a:ext uri="{A12FA001-AC4F-418D-AE19-62706E023703}">
                      <ahyp:hlinkClr val="tx"/>
                    </a:ext>
                  </a:extLst>
                </a:hlinkClick>
              </a:rPr>
              <a:t>https://www.youtube.com/watch?v=rEt2L8874so</a:t>
            </a:r>
            <a:r>
              <a:rPr lang="pt-BR"/>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8364667b37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8364667b37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6a5c20aa2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6a5c20aa2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 Id="rId3"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 Id="rId3"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38211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sz="1400"/>
          </a:p>
          <a:p>
            <a:pPr indent="0" lvl="0" marL="457200" rtl="0" algn="l">
              <a:spcBef>
                <a:spcPts val="0"/>
              </a:spcBef>
              <a:spcAft>
                <a:spcPts val="0"/>
              </a:spcAft>
              <a:buNone/>
            </a:pPr>
            <a:r>
              <a:rPr lang="pt-BR" sz="1400"/>
              <a:t>ALGUNS PRESSUPOSTOS</a:t>
            </a:r>
            <a:endParaRPr sz="1400"/>
          </a:p>
          <a:p>
            <a:pPr indent="0" lvl="0" marL="457200" rtl="0" algn="l">
              <a:spcBef>
                <a:spcPts val="0"/>
              </a:spcBef>
              <a:spcAft>
                <a:spcPts val="0"/>
              </a:spcAft>
              <a:buNone/>
            </a:pPr>
            <a:r>
              <a:t/>
            </a:r>
            <a:endParaRPr sz="1400"/>
          </a:p>
          <a:p>
            <a:pPr indent="0" lvl="0" marL="0" rtl="0" algn="l">
              <a:spcBef>
                <a:spcPts val="0"/>
              </a:spcBef>
              <a:spcAft>
                <a:spcPts val="0"/>
              </a:spcAft>
              <a:buNone/>
            </a:pPr>
            <a:r>
              <a:t/>
            </a:r>
            <a:endParaRPr sz="1400"/>
          </a:p>
          <a:p>
            <a:pPr indent="-317500" lvl="0" marL="457200" rtl="0" algn="l">
              <a:spcBef>
                <a:spcPts val="0"/>
              </a:spcBef>
              <a:spcAft>
                <a:spcPts val="0"/>
              </a:spcAft>
              <a:buSzPts val="1400"/>
              <a:buChar char="-"/>
            </a:pPr>
            <a:r>
              <a:rPr lang="pt-BR" sz="1400"/>
              <a:t>a progressão no ciclo de vida: parentesco e autonomia</a:t>
            </a:r>
            <a:endParaRPr sz="1400"/>
          </a:p>
          <a:p>
            <a:pPr indent="0" lvl="0" marL="0" rtl="0" algn="l">
              <a:spcBef>
                <a:spcPts val="0"/>
              </a:spcBef>
              <a:spcAft>
                <a:spcPts val="0"/>
              </a:spcAft>
              <a:buNone/>
            </a:pPr>
            <a:r>
              <a:t/>
            </a:r>
            <a:endParaRPr sz="1400"/>
          </a:p>
          <a:p>
            <a:pPr indent="-317500" lvl="0" marL="457200" rtl="0" algn="l">
              <a:spcBef>
                <a:spcPts val="0"/>
              </a:spcBef>
              <a:spcAft>
                <a:spcPts val="0"/>
              </a:spcAft>
              <a:buSzPts val="1400"/>
              <a:buChar char="-"/>
            </a:pPr>
            <a:r>
              <a:rPr lang="pt-BR" sz="1400"/>
              <a:t>o que é ser trans? trânsito de gênero e trânsito social</a:t>
            </a:r>
            <a:endParaRPr sz="1400"/>
          </a:p>
          <a:p>
            <a:pPr indent="0" lvl="0" marL="0" rtl="0" algn="l">
              <a:spcBef>
                <a:spcPts val="0"/>
              </a:spcBef>
              <a:spcAft>
                <a:spcPts val="0"/>
              </a:spcAft>
              <a:buNone/>
            </a:pPr>
            <a:r>
              <a:t/>
            </a:r>
            <a:endParaRPr sz="1400"/>
          </a:p>
          <a:p>
            <a:pPr indent="-317500" lvl="0" marL="457200" rtl="0" algn="l">
              <a:spcBef>
                <a:spcPts val="0"/>
              </a:spcBef>
              <a:spcAft>
                <a:spcPts val="0"/>
              </a:spcAft>
              <a:buSzPts val="1400"/>
              <a:buChar char="-"/>
            </a:pPr>
            <a:r>
              <a:rPr lang="pt-BR" sz="1400"/>
              <a:t>gênero como categoria de análise sobre os processos normativos</a:t>
            </a:r>
            <a:endParaRPr sz="1400"/>
          </a:p>
          <a:p>
            <a:pPr indent="0" lvl="0" marL="457200" rtl="0" algn="l">
              <a:spcBef>
                <a:spcPts val="0"/>
              </a:spcBef>
              <a:spcAft>
                <a:spcPts val="0"/>
              </a:spcAft>
              <a:buNone/>
            </a:pPr>
            <a:r>
              <a:t/>
            </a:r>
            <a:endParaRPr sz="1400"/>
          </a:p>
          <a:p>
            <a:pPr indent="-317500" lvl="0" marL="457200" rtl="0" algn="l">
              <a:spcBef>
                <a:spcPts val="0"/>
              </a:spcBef>
              <a:spcAft>
                <a:spcPts val="0"/>
              </a:spcAft>
              <a:buSzPts val="1400"/>
              <a:buChar char="-"/>
            </a:pPr>
            <a:r>
              <a:rPr lang="pt-BR" sz="1400"/>
              <a:t>proeminência da norma cisHT: um fato e um ideal</a:t>
            </a:r>
            <a:endParaRPr sz="1400"/>
          </a:p>
          <a:p>
            <a:pPr indent="0" lvl="0" marL="457200" rtl="0" algn="l">
              <a:spcBef>
                <a:spcPts val="0"/>
              </a:spcBef>
              <a:spcAft>
                <a:spcPts val="0"/>
              </a:spcAft>
              <a:buNone/>
            </a:pPr>
            <a:r>
              <a:t/>
            </a:r>
            <a:endParaRPr sz="1400"/>
          </a:p>
          <a:p>
            <a:pPr indent="-317500" lvl="0" marL="457200" rtl="0" algn="l">
              <a:spcBef>
                <a:spcPts val="0"/>
              </a:spcBef>
              <a:spcAft>
                <a:spcPts val="0"/>
              </a:spcAft>
              <a:buSzPts val="1400"/>
              <a:buChar char="-"/>
            </a:pPr>
            <a:r>
              <a:rPr lang="pt-BR" sz="1400"/>
              <a:t>a incidência dos poderes hegemônicos em relação ao ciclo de vida</a:t>
            </a:r>
            <a:endParaRPr sz="1400"/>
          </a:p>
        </p:txBody>
      </p:sp>
      <p:sp>
        <p:nvSpPr>
          <p:cNvPr id="87" name="Google Shape;87;p13"/>
          <p:cNvSpPr txBox="1"/>
          <p:nvPr>
            <p:ph idx="1" type="subTitle"/>
          </p:nvPr>
        </p:nvSpPr>
        <p:spPr>
          <a:xfrm>
            <a:off x="46050" y="-76200"/>
            <a:ext cx="8022300" cy="5412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935"/>
              <a:buNone/>
            </a:pPr>
            <a:r>
              <a:rPr b="1" lang="pt-BR" sz="1800"/>
              <a:t>Uma abordagem a partir do ciclo de vida para considerar a experiência biossocial das pessoas trans; parentesco e autonomia</a:t>
            </a:r>
            <a:endParaRPr b="1"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1" name="Shape 141"/>
        <p:cNvGrpSpPr/>
        <p:nvPr/>
      </p:nvGrpSpPr>
      <p:grpSpPr>
        <a:xfrm>
          <a:off x="0" y="0"/>
          <a:ext cx="0" cy="0"/>
          <a:chOff x="0" y="0"/>
          <a:chExt cx="0" cy="0"/>
        </a:xfrm>
      </p:grpSpPr>
      <p:sp>
        <p:nvSpPr>
          <p:cNvPr id="142" name="Google Shape;142;p22"/>
          <p:cNvSpPr txBox="1"/>
          <p:nvPr/>
        </p:nvSpPr>
        <p:spPr>
          <a:xfrm>
            <a:off x="807050" y="562575"/>
            <a:ext cx="7575300" cy="349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600">
                <a:solidFill>
                  <a:schemeClr val="dk2"/>
                </a:solidFill>
                <a:latin typeface="Lato"/>
                <a:ea typeface="Lato"/>
                <a:cs typeface="Lato"/>
                <a:sym typeface="Lato"/>
              </a:rPr>
              <a:t>ARTICULAÇÃO ENTRE INFÂNCIA/ADOLESCÊNCIA &amp; GÊNERO</a:t>
            </a:r>
            <a:endParaRPr b="1" sz="1600">
              <a:solidFill>
                <a:schemeClr val="dk2"/>
              </a:solidFill>
              <a:latin typeface="Lato"/>
              <a:ea typeface="Lato"/>
              <a:cs typeface="Lato"/>
              <a:sym typeface="Lato"/>
            </a:endParaRPr>
          </a:p>
          <a:p>
            <a:pPr indent="0" lvl="0" marL="0" rtl="0" algn="l">
              <a:spcBef>
                <a:spcPts val="0"/>
              </a:spcBef>
              <a:spcAft>
                <a:spcPts val="0"/>
              </a:spcAft>
              <a:buNone/>
            </a:pPr>
            <a:r>
              <a:t/>
            </a:r>
            <a:endParaRPr b="1" sz="1700">
              <a:solidFill>
                <a:schemeClr val="dk2"/>
              </a:solidFill>
              <a:latin typeface="Lato"/>
              <a:ea typeface="Lato"/>
              <a:cs typeface="Lato"/>
              <a:sym typeface="Lato"/>
            </a:endParaRPr>
          </a:p>
          <a:p>
            <a:pPr indent="0" lvl="0" marL="0" rtl="0" algn="l">
              <a:spcBef>
                <a:spcPts val="0"/>
              </a:spcBef>
              <a:spcAft>
                <a:spcPts val="0"/>
              </a:spcAft>
              <a:buNone/>
            </a:pPr>
            <a:r>
              <a:t/>
            </a:r>
            <a:endParaRPr b="1" sz="1700">
              <a:solidFill>
                <a:schemeClr val="dk2"/>
              </a:solidFill>
              <a:latin typeface="Lato"/>
              <a:ea typeface="Lato"/>
              <a:cs typeface="Lato"/>
              <a:sym typeface="Lato"/>
            </a:endParaRPr>
          </a:p>
          <a:p>
            <a:pPr indent="0" lvl="0" marL="0" rtl="0" algn="l">
              <a:spcBef>
                <a:spcPts val="0"/>
              </a:spcBef>
              <a:spcAft>
                <a:spcPts val="0"/>
              </a:spcAft>
              <a:buNone/>
            </a:pPr>
            <a:r>
              <a:rPr b="1" lang="pt-BR" sz="1100">
                <a:solidFill>
                  <a:schemeClr val="dk2"/>
                </a:solidFill>
                <a:latin typeface="Lato"/>
                <a:ea typeface="Lato"/>
                <a:cs typeface="Lato"/>
                <a:sym typeface="Lato"/>
              </a:rPr>
              <a:t>PONTOS DE TENSÃO</a:t>
            </a:r>
            <a:endParaRPr b="1" sz="1100">
              <a:solidFill>
                <a:schemeClr val="dk2"/>
              </a:solidFill>
              <a:latin typeface="Lato"/>
              <a:ea typeface="Lato"/>
              <a:cs typeface="Lato"/>
              <a:sym typeface="Lato"/>
            </a:endParaRPr>
          </a:p>
          <a:p>
            <a:pPr indent="0" lvl="0" marL="0" rtl="0" algn="l">
              <a:spcBef>
                <a:spcPts val="0"/>
              </a:spcBef>
              <a:spcAft>
                <a:spcPts val="0"/>
              </a:spcAft>
              <a:buNone/>
            </a:pPr>
            <a:r>
              <a:t/>
            </a:r>
            <a:endParaRPr b="1" sz="1100">
              <a:solidFill>
                <a:schemeClr val="dk2"/>
              </a:solidFill>
              <a:latin typeface="Lato"/>
              <a:ea typeface="Lato"/>
              <a:cs typeface="Lato"/>
              <a:sym typeface="Lato"/>
            </a:endParaRPr>
          </a:p>
          <a:p>
            <a:pPr indent="0" lvl="0" marL="0" rtl="0" algn="l">
              <a:spcBef>
                <a:spcPts val="0"/>
              </a:spcBef>
              <a:spcAft>
                <a:spcPts val="0"/>
              </a:spcAft>
              <a:buNone/>
            </a:pPr>
            <a:r>
              <a:t/>
            </a:r>
            <a:endParaRPr b="1" sz="1100">
              <a:solidFill>
                <a:schemeClr val="dk2"/>
              </a:solidFill>
              <a:latin typeface="Lato"/>
              <a:ea typeface="Lato"/>
              <a:cs typeface="Lato"/>
              <a:sym typeface="Lato"/>
            </a:endParaRPr>
          </a:p>
          <a:p>
            <a:pPr indent="-298450" lvl="0" marL="457200" rtl="0" algn="l">
              <a:spcBef>
                <a:spcPts val="0"/>
              </a:spcBef>
              <a:spcAft>
                <a:spcPts val="0"/>
              </a:spcAft>
              <a:buClr>
                <a:schemeClr val="dk2"/>
              </a:buClr>
              <a:buSzPts val="1100"/>
              <a:buFont typeface="Lato"/>
              <a:buChar char="-"/>
            </a:pPr>
            <a:r>
              <a:rPr lang="pt-BR" sz="1100">
                <a:solidFill>
                  <a:schemeClr val="dk2"/>
                </a:solidFill>
                <a:latin typeface="Lato"/>
                <a:ea typeface="Lato"/>
                <a:cs typeface="Lato"/>
                <a:sym typeface="Lato"/>
              </a:rPr>
              <a:t>Aceitação social da "incompletude" e do caráter "exploratório" da infância e adolescência, que esbarra nas proibições envolvendo gênero &amp; sexualidade (quando escapam da norma); </a:t>
            </a:r>
            <a:endParaRPr sz="1100">
              <a:solidFill>
                <a:schemeClr val="dk2"/>
              </a:solidFill>
              <a:latin typeface="Lato"/>
              <a:ea typeface="Lato"/>
              <a:cs typeface="Lato"/>
              <a:sym typeface="Lato"/>
            </a:endParaRPr>
          </a:p>
          <a:p>
            <a:pPr indent="0" lvl="0" marL="0" rtl="0" algn="l">
              <a:spcBef>
                <a:spcPts val="0"/>
              </a:spcBef>
              <a:spcAft>
                <a:spcPts val="0"/>
              </a:spcAft>
              <a:buNone/>
            </a:pPr>
            <a:r>
              <a:t/>
            </a:r>
            <a:endParaRPr sz="1100">
              <a:solidFill>
                <a:schemeClr val="dk2"/>
              </a:solidFill>
              <a:latin typeface="Lato"/>
              <a:ea typeface="Lato"/>
              <a:cs typeface="Lato"/>
              <a:sym typeface="Lato"/>
            </a:endParaRPr>
          </a:p>
          <a:p>
            <a:pPr indent="-298450" lvl="0" marL="457200" rtl="0" algn="l">
              <a:spcBef>
                <a:spcPts val="0"/>
              </a:spcBef>
              <a:spcAft>
                <a:spcPts val="0"/>
              </a:spcAft>
              <a:buClr>
                <a:schemeClr val="dk2"/>
              </a:buClr>
              <a:buSzPts val="1100"/>
              <a:buFont typeface="Lato"/>
              <a:buChar char="-"/>
            </a:pPr>
            <a:r>
              <a:rPr lang="pt-BR" sz="1100">
                <a:solidFill>
                  <a:schemeClr val="dk2"/>
                </a:solidFill>
                <a:latin typeface="Lato"/>
                <a:ea typeface="Lato"/>
                <a:cs typeface="Lato"/>
                <a:sym typeface="Lato"/>
              </a:rPr>
              <a:t>Negação do gênero/sexualidade como tema a ser discutido na infância e adolescência; reforço de normas e expectativas sociais de gênero desde o nascimento (ex. chá revelação). </a:t>
            </a:r>
            <a:endParaRPr sz="1100">
              <a:solidFill>
                <a:schemeClr val="dk2"/>
              </a:solidFill>
              <a:latin typeface="Lato"/>
              <a:ea typeface="Lato"/>
              <a:cs typeface="Lato"/>
              <a:sym typeface="Lato"/>
            </a:endParaRPr>
          </a:p>
          <a:p>
            <a:pPr indent="0" lvl="0" marL="0" rtl="0" algn="l">
              <a:spcBef>
                <a:spcPts val="0"/>
              </a:spcBef>
              <a:spcAft>
                <a:spcPts val="0"/>
              </a:spcAft>
              <a:buNone/>
            </a:pPr>
            <a:r>
              <a:t/>
            </a:r>
            <a:endParaRPr sz="1100">
              <a:solidFill>
                <a:schemeClr val="dk2"/>
              </a:solidFill>
              <a:latin typeface="Lato"/>
              <a:ea typeface="Lato"/>
              <a:cs typeface="Lato"/>
              <a:sym typeface="Lato"/>
            </a:endParaRPr>
          </a:p>
          <a:p>
            <a:pPr indent="0" lvl="0" marL="0" rtl="0" algn="l">
              <a:spcBef>
                <a:spcPts val="0"/>
              </a:spcBef>
              <a:spcAft>
                <a:spcPts val="0"/>
              </a:spcAft>
              <a:buNone/>
            </a:pPr>
            <a:r>
              <a:t/>
            </a:r>
            <a:endParaRPr sz="1100">
              <a:solidFill>
                <a:schemeClr val="dk2"/>
              </a:solidFill>
              <a:latin typeface="Lato"/>
              <a:ea typeface="Lato"/>
              <a:cs typeface="Lato"/>
              <a:sym typeface="Lato"/>
            </a:endParaRPr>
          </a:p>
          <a:p>
            <a:pPr indent="0" lvl="0" marL="0" rtl="0" algn="l">
              <a:spcBef>
                <a:spcPts val="0"/>
              </a:spcBef>
              <a:spcAft>
                <a:spcPts val="0"/>
              </a:spcAft>
              <a:buNone/>
            </a:pPr>
            <a:r>
              <a:rPr b="1" lang="pt-BR" sz="1100">
                <a:solidFill>
                  <a:schemeClr val="dk2"/>
                </a:solidFill>
                <a:latin typeface="Lato"/>
                <a:ea typeface="Lato"/>
                <a:cs typeface="Lato"/>
                <a:sym typeface="Lato"/>
              </a:rPr>
              <a:t>POLÊMICAS E CONTROVÉRSIAS MORAIS</a:t>
            </a:r>
            <a:endParaRPr b="1" sz="1100">
              <a:solidFill>
                <a:schemeClr val="dk2"/>
              </a:solidFill>
              <a:latin typeface="Lato"/>
              <a:ea typeface="Lato"/>
              <a:cs typeface="Lato"/>
              <a:sym typeface="Lato"/>
            </a:endParaRPr>
          </a:p>
          <a:p>
            <a:pPr indent="0" lvl="0" marL="0" rtl="0" algn="l">
              <a:spcBef>
                <a:spcPts val="0"/>
              </a:spcBef>
              <a:spcAft>
                <a:spcPts val="0"/>
              </a:spcAft>
              <a:buNone/>
            </a:pPr>
            <a:r>
              <a:t/>
            </a:r>
            <a:endParaRPr sz="1100">
              <a:solidFill>
                <a:schemeClr val="dk2"/>
              </a:solidFill>
              <a:latin typeface="Lato"/>
              <a:ea typeface="Lato"/>
              <a:cs typeface="Lato"/>
              <a:sym typeface="Lato"/>
            </a:endParaRPr>
          </a:p>
          <a:p>
            <a:pPr indent="0" lvl="0" marL="0" rtl="0" algn="l">
              <a:spcBef>
                <a:spcPts val="0"/>
              </a:spcBef>
              <a:spcAft>
                <a:spcPts val="0"/>
              </a:spcAft>
              <a:buNone/>
            </a:pPr>
            <a:r>
              <a:t/>
            </a:r>
            <a:endParaRPr sz="1100">
              <a:solidFill>
                <a:schemeClr val="dk2"/>
              </a:solidFill>
              <a:latin typeface="Lato"/>
              <a:ea typeface="Lato"/>
              <a:cs typeface="Lato"/>
              <a:sym typeface="Lato"/>
            </a:endParaRPr>
          </a:p>
          <a:p>
            <a:pPr indent="-298450" lvl="0" marL="457200" rtl="0" algn="l">
              <a:spcBef>
                <a:spcPts val="0"/>
              </a:spcBef>
              <a:spcAft>
                <a:spcPts val="0"/>
              </a:spcAft>
              <a:buClr>
                <a:schemeClr val="dk2"/>
              </a:buClr>
              <a:buSzPts val="1100"/>
              <a:buFont typeface="Lato"/>
              <a:buChar char="-"/>
            </a:pPr>
            <a:r>
              <a:rPr lang="pt-BR" sz="1100">
                <a:solidFill>
                  <a:schemeClr val="dk2"/>
                </a:solidFill>
                <a:latin typeface="Lato"/>
                <a:ea typeface="Lato"/>
                <a:cs typeface="Lato"/>
                <a:sym typeface="Lato"/>
              </a:rPr>
              <a:t>Ideologia de gênero: cruzadas morais que opõe direitos sexuais e reprodutivos (ex. educação sexual nas escolas) e defesa da família, associando lutas sociais a certo potencial </a:t>
            </a:r>
            <a:r>
              <a:rPr lang="pt-BR" sz="1100">
                <a:solidFill>
                  <a:schemeClr val="dk2"/>
                </a:solidFill>
                <a:latin typeface="Lato"/>
                <a:ea typeface="Lato"/>
                <a:cs typeface="Lato"/>
                <a:sym typeface="Lato"/>
              </a:rPr>
              <a:t>corruptivo</a:t>
            </a:r>
            <a:r>
              <a:rPr lang="pt-BR" sz="1100">
                <a:solidFill>
                  <a:schemeClr val="dk2"/>
                </a:solidFill>
                <a:latin typeface="Lato"/>
                <a:ea typeface="Lato"/>
                <a:cs typeface="Lato"/>
                <a:sym typeface="Lato"/>
              </a:rPr>
              <a:t> de crianças e adolescentes. </a:t>
            </a:r>
            <a:endParaRPr sz="1100">
              <a:solidFill>
                <a:schemeClr val="dk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6" name="Shape 146"/>
        <p:cNvGrpSpPr/>
        <p:nvPr/>
      </p:nvGrpSpPr>
      <p:grpSpPr>
        <a:xfrm>
          <a:off x="0" y="0"/>
          <a:ext cx="0" cy="0"/>
          <a:chOff x="0" y="0"/>
          <a:chExt cx="0" cy="0"/>
        </a:xfrm>
      </p:grpSpPr>
      <p:sp>
        <p:nvSpPr>
          <p:cNvPr id="147" name="Google Shape;147;p23"/>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pt-BR" sz="2800"/>
              <a:t>QUAL ESPAÇO EXISTENCIAL POSSÍVEL PARA A VIVÊNCIA DE CRIANÇAS E ADOLESCENTES TRANS? E PARA SEUS FAMILIARES?</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51" name="Shape 151"/>
        <p:cNvGrpSpPr/>
        <p:nvPr/>
      </p:nvGrpSpPr>
      <p:grpSpPr>
        <a:xfrm>
          <a:off x="0" y="0"/>
          <a:ext cx="0" cy="0"/>
          <a:chOff x="0" y="0"/>
          <a:chExt cx="0" cy="0"/>
        </a:xfrm>
      </p:grpSpPr>
      <p:sp>
        <p:nvSpPr>
          <p:cNvPr id="152" name="Google Shape;152;p24"/>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600"/>
              <a:t>ASPECTOS EM SAÚDE: CONCEITOS, ABORDAGENS E DEBATES ATUAIS</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5"/>
          <p:cNvSpPr txBox="1"/>
          <p:nvPr>
            <p:ph type="title"/>
          </p:nvPr>
        </p:nvSpPr>
        <p:spPr>
          <a:xfrm>
            <a:off x="727800" y="597700"/>
            <a:ext cx="76884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600"/>
              <a:t>conceitos</a:t>
            </a:r>
            <a:endParaRPr sz="1600"/>
          </a:p>
        </p:txBody>
      </p:sp>
      <p:sp>
        <p:nvSpPr>
          <p:cNvPr id="158" name="Google Shape;158;p25"/>
          <p:cNvSpPr txBox="1"/>
          <p:nvPr>
            <p:ph idx="1" type="body"/>
          </p:nvPr>
        </p:nvSpPr>
        <p:spPr>
          <a:xfrm>
            <a:off x="727800" y="1466475"/>
            <a:ext cx="8094600" cy="175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pt-BR" sz="1200"/>
              <a:t>DISFORIA DE GÊNERO (DSM 5)</a:t>
            </a:r>
            <a:endParaRPr sz="1200"/>
          </a:p>
          <a:p>
            <a:pPr indent="0" lvl="0" marL="0" rtl="0" algn="l">
              <a:spcBef>
                <a:spcPts val="1200"/>
              </a:spcBef>
              <a:spcAft>
                <a:spcPts val="0"/>
              </a:spcAft>
              <a:buNone/>
            </a:pPr>
            <a:r>
              <a:rPr lang="pt-BR" sz="1000"/>
              <a:t>O sofrimento que pode acompanhar a incongruência entre o gênero experimentado e/ou expresso e o gênero designado de uma pessoa. Embora essa incongruência não cause desconforto em todos os indivíduos, muitos acabam sofrendo se as intervenções físicas desejadas por meio de </a:t>
            </a:r>
            <a:r>
              <a:rPr lang="pt-BR" sz="1000"/>
              <a:t>hormônios</a:t>
            </a:r>
            <a:r>
              <a:rPr lang="pt-BR" sz="1000"/>
              <a:t> e/ou cirurgia não estão disponíveis</a:t>
            </a:r>
            <a:r>
              <a:rPr lang="pt-BR" sz="1000"/>
              <a:t>. </a:t>
            </a:r>
            <a:endParaRPr sz="1000"/>
          </a:p>
          <a:p>
            <a:pPr indent="0" lvl="0" marL="0" rtl="0" algn="l">
              <a:spcBef>
                <a:spcPts val="1200"/>
              </a:spcBef>
              <a:spcAft>
                <a:spcPts val="1200"/>
              </a:spcAft>
              <a:buNone/>
            </a:pPr>
            <a:r>
              <a:rPr lang="pt-BR" sz="1000"/>
              <a:t>Dois conjuntos principais, sendo: A  (</a:t>
            </a:r>
            <a:r>
              <a:rPr b="1" lang="pt-BR" sz="1000"/>
              <a:t>incongruência acentuada entre o gênero experimentado/expresso e o gênero designado</a:t>
            </a:r>
            <a:r>
              <a:rPr lang="pt-BR" sz="1000"/>
              <a:t> de uma pessoa, com duração de pelo menos seis meses); B (a condição está associada </a:t>
            </a:r>
            <a:r>
              <a:rPr lang="pt-BR" sz="1000"/>
              <a:t>a</a:t>
            </a:r>
            <a:r>
              <a:rPr b="1" lang="pt-BR" sz="1000"/>
              <a:t> sofrimento</a:t>
            </a:r>
            <a:r>
              <a:rPr b="1" lang="pt-BR" sz="1000"/>
              <a:t> clinicamente significativo</a:t>
            </a:r>
            <a:r>
              <a:rPr lang="pt-BR" sz="1000"/>
              <a:t> ou prejuízo no funcionamento social, acadêmico ou em outras áreas importantes da vida. </a:t>
            </a:r>
            <a:endParaRPr sz="1000"/>
          </a:p>
        </p:txBody>
      </p:sp>
      <p:sp>
        <p:nvSpPr>
          <p:cNvPr id="159" name="Google Shape;159;p25"/>
          <p:cNvSpPr txBox="1"/>
          <p:nvPr>
            <p:ph idx="1" type="body"/>
          </p:nvPr>
        </p:nvSpPr>
        <p:spPr>
          <a:xfrm>
            <a:off x="727800" y="3470425"/>
            <a:ext cx="8094600" cy="102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pt-BR" sz="1200"/>
              <a:t>INCONGRUÊNCIA </a:t>
            </a:r>
            <a:r>
              <a:rPr b="1" lang="pt-BR" sz="1200"/>
              <a:t> DE GÊNERO (CID-11)</a:t>
            </a:r>
            <a:endParaRPr sz="1200"/>
          </a:p>
          <a:p>
            <a:pPr indent="0" lvl="0" marL="0" marR="0" rtl="0" algn="l">
              <a:lnSpc>
                <a:spcPct val="100000"/>
              </a:lnSpc>
              <a:spcBef>
                <a:spcPts val="1200"/>
              </a:spcBef>
              <a:spcAft>
                <a:spcPts val="1200"/>
              </a:spcAft>
              <a:buNone/>
            </a:pPr>
            <a:r>
              <a:rPr lang="pt-BR" sz="1000"/>
              <a:t>Gender incongruence is characterised by a marked and persistent incongruence between an individual’s experienced gender and the assigned sex. Gender variant behaviour and preferences alone are not a basis for assigning the diagnoses in this group.</a:t>
            </a:r>
            <a:endParaRPr sz="1000"/>
          </a:p>
        </p:txBody>
      </p:sp>
      <p:sp>
        <p:nvSpPr>
          <p:cNvPr id="160" name="Google Shape;160;p25"/>
          <p:cNvSpPr txBox="1"/>
          <p:nvPr/>
        </p:nvSpPr>
        <p:spPr>
          <a:xfrm>
            <a:off x="7031406" y="4497625"/>
            <a:ext cx="17910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800">
                <a:solidFill>
                  <a:srgbClr val="A63F33"/>
                </a:solidFill>
                <a:latin typeface="Lato"/>
                <a:ea typeface="Lato"/>
                <a:cs typeface="Lato"/>
                <a:sym typeface="Lato"/>
              </a:rPr>
              <a:t>(APA, 2013)</a:t>
            </a:r>
            <a:endParaRPr sz="800">
              <a:solidFill>
                <a:srgbClr val="A63F33"/>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6"/>
          <p:cNvPicPr preferRelativeResize="0"/>
          <p:nvPr/>
        </p:nvPicPr>
        <p:blipFill>
          <a:blip r:embed="rId3">
            <a:alphaModFix/>
          </a:blip>
          <a:stretch>
            <a:fillRect/>
          </a:stretch>
        </p:blipFill>
        <p:spPr>
          <a:xfrm>
            <a:off x="3045300" y="1054512"/>
            <a:ext cx="5534349" cy="3701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727800" y="597700"/>
            <a:ext cx="76884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600"/>
              <a:t>abordagens para a assistência</a:t>
            </a:r>
            <a:endParaRPr sz="1600"/>
          </a:p>
        </p:txBody>
      </p:sp>
      <p:sp>
        <p:nvSpPr>
          <p:cNvPr id="171" name="Google Shape;171;p27"/>
          <p:cNvSpPr txBox="1"/>
          <p:nvPr>
            <p:ph idx="1" type="body"/>
          </p:nvPr>
        </p:nvSpPr>
        <p:spPr>
          <a:xfrm>
            <a:off x="727800" y="1466475"/>
            <a:ext cx="2489700" cy="33219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pt-BR" sz="1200"/>
              <a:t>"live in your own skin"</a:t>
            </a:r>
            <a:endParaRPr b="1" sz="1200"/>
          </a:p>
          <a:p>
            <a:pPr indent="0" lvl="0" marL="0" marR="0" rtl="0" algn="l">
              <a:lnSpc>
                <a:spcPct val="100000"/>
              </a:lnSpc>
              <a:spcBef>
                <a:spcPts val="1200"/>
              </a:spcBef>
              <a:spcAft>
                <a:spcPts val="0"/>
              </a:spcAft>
              <a:buNone/>
            </a:pPr>
            <a:r>
              <a:t/>
            </a:r>
            <a:endParaRPr sz="1000"/>
          </a:p>
          <a:p>
            <a:pPr indent="0" lvl="0" marL="0" marR="0" rtl="0" algn="l">
              <a:lnSpc>
                <a:spcPct val="100000"/>
              </a:lnSpc>
              <a:spcBef>
                <a:spcPts val="1200"/>
              </a:spcBef>
              <a:spcAft>
                <a:spcPts val="0"/>
              </a:spcAft>
              <a:buNone/>
            </a:pPr>
            <a:r>
              <a:rPr lang="pt-BR" sz="1000"/>
              <a:t>Ken Zucker &amp; Susan Bradley (CA) </a:t>
            </a:r>
            <a:endParaRPr sz="1000"/>
          </a:p>
          <a:p>
            <a:pPr indent="-292100" lvl="0" marL="269999" marR="0" rtl="0" algn="l">
              <a:lnSpc>
                <a:spcPct val="100000"/>
              </a:lnSpc>
              <a:spcBef>
                <a:spcPts val="1200"/>
              </a:spcBef>
              <a:spcAft>
                <a:spcPts val="0"/>
              </a:spcAft>
              <a:buSzPts val="1000"/>
              <a:buChar char="-"/>
            </a:pPr>
            <a:r>
              <a:rPr lang="pt-BR" sz="1000"/>
              <a:t>identidade de gênero maleável em crianças, o que possibilida alterá-la e evitar procedimentos médicos, estigma/discriminação e sofrimentos;</a:t>
            </a:r>
            <a:endParaRPr sz="1000"/>
          </a:p>
          <a:p>
            <a:pPr indent="0" lvl="0" marL="0" marR="0" rtl="0" algn="l">
              <a:lnSpc>
                <a:spcPct val="100000"/>
              </a:lnSpc>
              <a:spcBef>
                <a:spcPts val="0"/>
              </a:spcBef>
              <a:spcAft>
                <a:spcPts val="0"/>
              </a:spcAft>
              <a:buNone/>
            </a:pPr>
            <a:r>
              <a:t/>
            </a:r>
            <a:endParaRPr sz="1000"/>
          </a:p>
          <a:p>
            <a:pPr indent="-292100" lvl="0" marL="269999" marR="0" rtl="0" algn="l">
              <a:lnSpc>
                <a:spcPct val="100000"/>
              </a:lnSpc>
              <a:spcBef>
                <a:spcPts val="0"/>
              </a:spcBef>
              <a:spcAft>
                <a:spcPts val="0"/>
              </a:spcAft>
              <a:buSzPts val="1000"/>
              <a:buChar char="-"/>
            </a:pPr>
            <a:r>
              <a:rPr lang="pt-BR" sz="1000"/>
              <a:t>intervenção comportamental; reconstrução da dinâmica familiar. </a:t>
            </a:r>
            <a:endParaRPr sz="1000"/>
          </a:p>
          <a:p>
            <a:pPr indent="0" lvl="0" marL="457200" marR="0" rtl="0" algn="l">
              <a:lnSpc>
                <a:spcPct val="100000"/>
              </a:lnSpc>
              <a:spcBef>
                <a:spcPts val="0"/>
              </a:spcBef>
              <a:spcAft>
                <a:spcPts val="0"/>
              </a:spcAft>
              <a:buNone/>
            </a:pPr>
            <a:r>
              <a:t/>
            </a:r>
            <a:endParaRPr sz="1000"/>
          </a:p>
          <a:p>
            <a:pPr indent="-292100" lvl="0" marL="266700" marR="0" rtl="0" algn="l">
              <a:lnSpc>
                <a:spcPct val="100000"/>
              </a:lnSpc>
              <a:spcBef>
                <a:spcPts val="0"/>
              </a:spcBef>
              <a:spcAft>
                <a:spcPts val="0"/>
              </a:spcAft>
              <a:buSzPts val="1000"/>
              <a:buChar char="-"/>
            </a:pPr>
            <a:r>
              <a:rPr lang="pt-BR" sz="1000"/>
              <a:t>bloqueio puberal na adolescência , como alternativa ao plano inicial. </a:t>
            </a:r>
            <a:endParaRPr sz="1000"/>
          </a:p>
        </p:txBody>
      </p:sp>
      <p:sp>
        <p:nvSpPr>
          <p:cNvPr id="172" name="Google Shape;172;p27"/>
          <p:cNvSpPr txBox="1"/>
          <p:nvPr>
            <p:ph idx="1" type="body"/>
          </p:nvPr>
        </p:nvSpPr>
        <p:spPr>
          <a:xfrm>
            <a:off x="3516500" y="1466475"/>
            <a:ext cx="2489700" cy="33219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pt-BR" sz="1200"/>
              <a:t>"watchful waiting"</a:t>
            </a:r>
            <a:endParaRPr b="1" sz="1200"/>
          </a:p>
          <a:p>
            <a:pPr indent="0" lvl="0" marL="0" marR="0" rtl="0" algn="l">
              <a:lnSpc>
                <a:spcPct val="100000"/>
              </a:lnSpc>
              <a:spcBef>
                <a:spcPts val="1200"/>
              </a:spcBef>
              <a:spcAft>
                <a:spcPts val="0"/>
              </a:spcAft>
              <a:buNone/>
            </a:pPr>
            <a:r>
              <a:t/>
            </a:r>
            <a:endParaRPr sz="1000"/>
          </a:p>
          <a:p>
            <a:pPr indent="0" lvl="0" marL="0" marR="0" rtl="0" algn="l">
              <a:lnSpc>
                <a:spcPct val="100000"/>
              </a:lnSpc>
              <a:spcBef>
                <a:spcPts val="1200"/>
              </a:spcBef>
              <a:spcAft>
                <a:spcPts val="0"/>
              </a:spcAft>
              <a:buNone/>
            </a:pPr>
            <a:r>
              <a:rPr lang="pt-BR" sz="1000"/>
              <a:t>Peggy Cohen-Kettenis (NL)</a:t>
            </a:r>
            <a:endParaRPr sz="1000"/>
          </a:p>
          <a:p>
            <a:pPr indent="-292100" lvl="0" marL="269999" marR="0" rtl="0" algn="l">
              <a:lnSpc>
                <a:spcPct val="100000"/>
              </a:lnSpc>
              <a:spcBef>
                <a:spcPts val="1200"/>
              </a:spcBef>
              <a:spcAft>
                <a:spcPts val="0"/>
              </a:spcAft>
              <a:buSzPts val="1000"/>
              <a:buChar char="-"/>
            </a:pPr>
            <a:r>
              <a:rPr lang="pt-BR" sz="1000"/>
              <a:t>crianças e adolescentes podem ter identidades de gênero não-cis, mas deve-se esperar até a adolescência para maiores intervenções. </a:t>
            </a:r>
            <a:endParaRPr sz="1000"/>
          </a:p>
          <a:p>
            <a:pPr indent="0" lvl="0" marL="457200" marR="0" rtl="0" algn="l">
              <a:lnSpc>
                <a:spcPct val="100000"/>
              </a:lnSpc>
              <a:spcBef>
                <a:spcPts val="0"/>
              </a:spcBef>
              <a:spcAft>
                <a:spcPts val="0"/>
              </a:spcAft>
              <a:buNone/>
            </a:pPr>
            <a:r>
              <a:t/>
            </a:r>
            <a:endParaRPr sz="1000"/>
          </a:p>
          <a:p>
            <a:pPr indent="-292100" lvl="0" marL="269999" marR="0" rtl="0" algn="l">
              <a:lnSpc>
                <a:spcPct val="100000"/>
              </a:lnSpc>
              <a:spcBef>
                <a:spcPts val="0"/>
              </a:spcBef>
              <a:spcAft>
                <a:spcPts val="0"/>
              </a:spcAft>
              <a:buSzPts val="1000"/>
              <a:buChar char="-"/>
            </a:pPr>
            <a:r>
              <a:rPr lang="pt-BR" sz="1000"/>
              <a:t>maior ênfase na observação na infância, transição social, bloqueio puberal (Tanner II ) e hormonioterapia cruzada a partir dos 16 anos; </a:t>
            </a:r>
            <a:endParaRPr sz="1000"/>
          </a:p>
          <a:p>
            <a:pPr indent="0" lvl="0" marL="457200" marR="0" rtl="0" algn="l">
              <a:lnSpc>
                <a:spcPct val="100000"/>
              </a:lnSpc>
              <a:spcBef>
                <a:spcPts val="1200"/>
              </a:spcBef>
              <a:spcAft>
                <a:spcPts val="1200"/>
              </a:spcAft>
              <a:buNone/>
            </a:pPr>
            <a:r>
              <a:t/>
            </a:r>
            <a:endParaRPr sz="1000"/>
          </a:p>
        </p:txBody>
      </p:sp>
      <p:sp>
        <p:nvSpPr>
          <p:cNvPr id="173" name="Google Shape;173;p27"/>
          <p:cNvSpPr txBox="1"/>
          <p:nvPr>
            <p:ph idx="1" type="body"/>
          </p:nvPr>
        </p:nvSpPr>
        <p:spPr>
          <a:xfrm>
            <a:off x="6113800" y="1466475"/>
            <a:ext cx="2489700" cy="33219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pt-BR" sz="1200"/>
              <a:t>"gender affirmative"</a:t>
            </a:r>
            <a:endParaRPr b="1" sz="1200"/>
          </a:p>
          <a:p>
            <a:pPr indent="0" lvl="0" marL="0" marR="0" rtl="0" algn="l">
              <a:lnSpc>
                <a:spcPct val="100000"/>
              </a:lnSpc>
              <a:spcBef>
                <a:spcPts val="1200"/>
              </a:spcBef>
              <a:spcAft>
                <a:spcPts val="0"/>
              </a:spcAft>
              <a:buNone/>
            </a:pPr>
            <a:r>
              <a:t/>
            </a:r>
            <a:endParaRPr sz="1000"/>
          </a:p>
          <a:p>
            <a:pPr indent="0" lvl="0" marL="0" marR="0" rtl="0" algn="l">
              <a:lnSpc>
                <a:spcPct val="100000"/>
              </a:lnSpc>
              <a:spcBef>
                <a:spcPts val="1200"/>
              </a:spcBef>
              <a:spcAft>
                <a:spcPts val="0"/>
              </a:spcAft>
              <a:buNone/>
            </a:pPr>
            <a:r>
              <a:rPr lang="pt-BR" sz="1000"/>
              <a:t>Diane Ehrensaft (EUA)</a:t>
            </a:r>
            <a:endParaRPr sz="1000"/>
          </a:p>
          <a:p>
            <a:pPr indent="-292100" lvl="0" marL="269999" marR="0" rtl="0" algn="l">
              <a:lnSpc>
                <a:spcPct val="100000"/>
              </a:lnSpc>
              <a:spcBef>
                <a:spcPts val="1200"/>
              </a:spcBef>
              <a:spcAft>
                <a:spcPts val="0"/>
              </a:spcAft>
              <a:buSzPts val="1000"/>
              <a:buChar char="-"/>
            </a:pPr>
            <a:r>
              <a:rPr lang="pt-BR" sz="1000"/>
              <a:t>crianças e adolescentes podem ter identidades de gênero não-cis e poder expressá-la impacta positivamente os desfechos de saúde mental; </a:t>
            </a:r>
            <a:endParaRPr sz="1000"/>
          </a:p>
          <a:p>
            <a:pPr indent="0" lvl="0" marL="457200" marR="0" rtl="0" algn="l">
              <a:lnSpc>
                <a:spcPct val="100000"/>
              </a:lnSpc>
              <a:spcBef>
                <a:spcPts val="0"/>
              </a:spcBef>
              <a:spcAft>
                <a:spcPts val="0"/>
              </a:spcAft>
              <a:buNone/>
            </a:pPr>
            <a:r>
              <a:t/>
            </a:r>
            <a:endParaRPr sz="1000"/>
          </a:p>
          <a:p>
            <a:pPr indent="-292100" lvl="0" marL="269999" marR="0" rtl="0" algn="l">
              <a:lnSpc>
                <a:spcPct val="100000"/>
              </a:lnSpc>
              <a:spcBef>
                <a:spcPts val="0"/>
              </a:spcBef>
              <a:spcAft>
                <a:spcPts val="0"/>
              </a:spcAft>
              <a:buSzPts val="1000"/>
              <a:buChar char="-"/>
            </a:pPr>
            <a:r>
              <a:rPr lang="pt-BR" sz="1000"/>
              <a:t>transição social, bloqueio puberal </a:t>
            </a:r>
            <a:r>
              <a:rPr lang="pt-BR" sz="1000"/>
              <a:t>(Tanner II ) e hormonioterapia cruzada; </a:t>
            </a:r>
            <a:endParaRPr sz="1000"/>
          </a:p>
          <a:p>
            <a:pPr indent="0" lvl="0" marL="457200" marR="0" rtl="0" algn="l">
              <a:lnSpc>
                <a:spcPct val="100000"/>
              </a:lnSpc>
              <a:spcBef>
                <a:spcPts val="1200"/>
              </a:spcBef>
              <a:spcAft>
                <a:spcPts val="1200"/>
              </a:spcAft>
              <a:buNone/>
            </a:pPr>
            <a:r>
              <a:t/>
            </a:r>
            <a:endParaRPr sz="1000"/>
          </a:p>
        </p:txBody>
      </p:sp>
      <p:sp>
        <p:nvSpPr>
          <p:cNvPr id="174" name="Google Shape;174;p27"/>
          <p:cNvSpPr txBox="1"/>
          <p:nvPr/>
        </p:nvSpPr>
        <p:spPr>
          <a:xfrm>
            <a:off x="7419688" y="4480575"/>
            <a:ext cx="1183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800">
                <a:solidFill>
                  <a:srgbClr val="A63F33"/>
                </a:solidFill>
                <a:latin typeface="Lato"/>
                <a:ea typeface="Lato"/>
                <a:cs typeface="Lato"/>
                <a:sym typeface="Lato"/>
              </a:rPr>
              <a:t>(Ehrensaft,</a:t>
            </a:r>
            <a:r>
              <a:rPr b="1" lang="pt-BR" sz="800">
                <a:solidFill>
                  <a:srgbClr val="A63F33"/>
                </a:solidFill>
                <a:latin typeface="Lato"/>
                <a:ea typeface="Lato"/>
                <a:cs typeface="Lato"/>
                <a:sym typeface="Lato"/>
              </a:rPr>
              <a:t> 2017)</a:t>
            </a:r>
            <a:endParaRPr sz="800">
              <a:solidFill>
                <a:srgbClr val="A63F33"/>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ph type="title"/>
          </p:nvPr>
        </p:nvSpPr>
        <p:spPr>
          <a:xfrm>
            <a:off x="727800" y="597700"/>
            <a:ext cx="76884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600"/>
              <a:t>marcos</a:t>
            </a:r>
            <a:r>
              <a:rPr lang="pt-BR" sz="1600"/>
              <a:t> no contexto brasileiro</a:t>
            </a:r>
            <a:endParaRPr sz="1600"/>
          </a:p>
        </p:txBody>
      </p:sp>
      <p:sp>
        <p:nvSpPr>
          <p:cNvPr id="180" name="Google Shape;180;p28"/>
          <p:cNvSpPr txBox="1"/>
          <p:nvPr>
            <p:ph idx="1" type="body"/>
          </p:nvPr>
        </p:nvSpPr>
        <p:spPr>
          <a:xfrm>
            <a:off x="727800" y="1466475"/>
            <a:ext cx="3620100" cy="33219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pt-BR" sz="1200"/>
              <a:t>práticas</a:t>
            </a:r>
            <a:endParaRPr b="1" sz="1200"/>
          </a:p>
          <a:p>
            <a:pPr indent="0" lvl="0" marL="0" marR="0" rtl="0" algn="l">
              <a:lnSpc>
                <a:spcPct val="100000"/>
              </a:lnSpc>
              <a:spcBef>
                <a:spcPts val="1200"/>
              </a:spcBef>
              <a:spcAft>
                <a:spcPts val="0"/>
              </a:spcAft>
              <a:buNone/>
            </a:pPr>
            <a:r>
              <a:t/>
            </a:r>
            <a:endParaRPr sz="1000"/>
          </a:p>
          <a:p>
            <a:pPr indent="0" lvl="0" marL="0" marR="0" rtl="0" algn="l">
              <a:lnSpc>
                <a:spcPct val="100000"/>
              </a:lnSpc>
              <a:spcBef>
                <a:spcPts val="1200"/>
              </a:spcBef>
              <a:spcAft>
                <a:spcPts val="0"/>
              </a:spcAft>
              <a:buNone/>
            </a:pPr>
            <a:r>
              <a:rPr b="1" lang="pt-BR" sz="1000"/>
              <a:t>Resolução CFM N. 2.265 (2019)</a:t>
            </a:r>
            <a:endParaRPr b="1" sz="1000"/>
          </a:p>
          <a:p>
            <a:pPr indent="-292100" lvl="0" marL="269999" marR="0" rtl="0" algn="l">
              <a:lnSpc>
                <a:spcPct val="100000"/>
              </a:lnSpc>
              <a:spcBef>
                <a:spcPts val="1200"/>
              </a:spcBef>
              <a:spcAft>
                <a:spcPts val="0"/>
              </a:spcAft>
              <a:buSzPts val="1000"/>
              <a:buChar char="-"/>
            </a:pPr>
            <a:r>
              <a:rPr lang="pt-BR" sz="1000"/>
              <a:t>suporte multiprofissional para familiares, crianças e adolescentes, com destaque para avaliação psiquiátrica para diagnóstico de disforia/incongruência de gênero. </a:t>
            </a:r>
            <a:endParaRPr sz="1000"/>
          </a:p>
          <a:p>
            <a:pPr indent="0" lvl="0" marL="0" marR="0" rtl="0" algn="l">
              <a:lnSpc>
                <a:spcPct val="100000"/>
              </a:lnSpc>
              <a:spcBef>
                <a:spcPts val="0"/>
              </a:spcBef>
              <a:spcAft>
                <a:spcPts val="0"/>
              </a:spcAft>
              <a:buNone/>
            </a:pPr>
            <a:r>
              <a:t/>
            </a:r>
            <a:endParaRPr sz="1000"/>
          </a:p>
          <a:p>
            <a:pPr indent="-292100" lvl="0" marL="269999" marR="0" rtl="0" algn="l">
              <a:lnSpc>
                <a:spcPct val="100000"/>
              </a:lnSpc>
              <a:spcBef>
                <a:spcPts val="0"/>
              </a:spcBef>
              <a:spcAft>
                <a:spcPts val="0"/>
              </a:spcAft>
              <a:buSzPts val="1000"/>
              <a:buChar char="-"/>
            </a:pPr>
            <a:r>
              <a:rPr lang="pt-BR" sz="1000"/>
              <a:t>apoio para transição social na infância, quando permitido pelos familiares; </a:t>
            </a:r>
            <a:endParaRPr sz="1000"/>
          </a:p>
          <a:p>
            <a:pPr indent="0" lvl="0" marL="457200" marR="0" rtl="0" algn="l">
              <a:lnSpc>
                <a:spcPct val="100000"/>
              </a:lnSpc>
              <a:spcBef>
                <a:spcPts val="0"/>
              </a:spcBef>
              <a:spcAft>
                <a:spcPts val="0"/>
              </a:spcAft>
              <a:buNone/>
            </a:pPr>
            <a:r>
              <a:t/>
            </a:r>
            <a:endParaRPr sz="1000"/>
          </a:p>
          <a:p>
            <a:pPr indent="-292100" lvl="0" marL="266700" marR="0" rtl="0" algn="l">
              <a:lnSpc>
                <a:spcPct val="100000"/>
              </a:lnSpc>
              <a:spcBef>
                <a:spcPts val="0"/>
              </a:spcBef>
              <a:spcAft>
                <a:spcPts val="0"/>
              </a:spcAft>
              <a:buSzPts val="1000"/>
              <a:buChar char="-"/>
            </a:pPr>
            <a:r>
              <a:rPr lang="pt-BR" sz="1000"/>
              <a:t>bloqueio puberal (Tanner II) e hormonioterapia cruzada (a partir dos 16 anos), sob acompanhamento médico, após confirmação de hipótese diagnóstica e exclusão de comorbidades (saúde mental). </a:t>
            </a:r>
            <a:endParaRPr sz="1000"/>
          </a:p>
        </p:txBody>
      </p:sp>
      <p:sp>
        <p:nvSpPr>
          <p:cNvPr id="181" name="Google Shape;181;p28"/>
          <p:cNvSpPr txBox="1"/>
          <p:nvPr>
            <p:ph idx="1" type="body"/>
          </p:nvPr>
        </p:nvSpPr>
        <p:spPr>
          <a:xfrm>
            <a:off x="4676075" y="1466475"/>
            <a:ext cx="3844200" cy="33219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pt-BR" sz="1200"/>
              <a:t>serviços</a:t>
            </a:r>
            <a:endParaRPr b="1" sz="1200"/>
          </a:p>
          <a:p>
            <a:pPr indent="0" lvl="0" marL="0" marR="0" rtl="0" algn="l">
              <a:lnSpc>
                <a:spcPct val="100000"/>
              </a:lnSpc>
              <a:spcBef>
                <a:spcPts val="1200"/>
              </a:spcBef>
              <a:spcAft>
                <a:spcPts val="0"/>
              </a:spcAft>
              <a:buNone/>
            </a:pPr>
            <a:r>
              <a:t/>
            </a:r>
            <a:endParaRPr sz="1000"/>
          </a:p>
          <a:p>
            <a:pPr indent="0" lvl="0" marL="0" marR="0" rtl="0" algn="l">
              <a:lnSpc>
                <a:spcPct val="100000"/>
              </a:lnSpc>
              <a:spcBef>
                <a:spcPts val="1200"/>
              </a:spcBef>
              <a:spcAft>
                <a:spcPts val="0"/>
              </a:spcAft>
              <a:buNone/>
            </a:pPr>
            <a:r>
              <a:t/>
            </a:r>
            <a:endParaRPr sz="1000"/>
          </a:p>
          <a:p>
            <a:pPr indent="-292100" lvl="0" marL="269999" marR="0" rtl="0" algn="l">
              <a:lnSpc>
                <a:spcPct val="100000"/>
              </a:lnSpc>
              <a:spcBef>
                <a:spcPts val="1200"/>
              </a:spcBef>
              <a:spcAft>
                <a:spcPts val="0"/>
              </a:spcAft>
              <a:buSzPts val="1000"/>
              <a:buChar char="-"/>
            </a:pPr>
            <a:r>
              <a:rPr lang="pt-BR" sz="1000"/>
              <a:t>Serviços em modalidade ambulatorial (atenção secundária), vinculado a hospitais universitários. </a:t>
            </a:r>
            <a:endParaRPr sz="1000"/>
          </a:p>
          <a:p>
            <a:pPr indent="0" lvl="0" marL="457200" marR="0" rtl="0" algn="l">
              <a:lnSpc>
                <a:spcPct val="100000"/>
              </a:lnSpc>
              <a:spcBef>
                <a:spcPts val="0"/>
              </a:spcBef>
              <a:spcAft>
                <a:spcPts val="0"/>
              </a:spcAft>
              <a:buNone/>
            </a:pPr>
            <a:r>
              <a:t/>
            </a:r>
            <a:endParaRPr sz="1000"/>
          </a:p>
          <a:p>
            <a:pPr indent="-292100" lvl="0" marL="269999" marR="0" rtl="0" algn="l">
              <a:lnSpc>
                <a:spcPct val="100000"/>
              </a:lnSpc>
              <a:spcBef>
                <a:spcPts val="0"/>
              </a:spcBef>
              <a:spcAft>
                <a:spcPts val="0"/>
              </a:spcAft>
              <a:buSzPts val="1000"/>
              <a:buChar char="-"/>
            </a:pPr>
            <a:r>
              <a:rPr lang="pt-BR" sz="1000"/>
              <a:t>maior ênfase na observação na infância, transição social, bloqueio puberal (Tanner II ) e hormonioterapia cruzada a partir dos 16 anos; </a:t>
            </a:r>
            <a:endParaRPr sz="1000"/>
          </a:p>
          <a:p>
            <a:pPr indent="0" lvl="0" marL="0" marR="0" rtl="0" algn="l">
              <a:lnSpc>
                <a:spcPct val="100000"/>
              </a:lnSpc>
              <a:spcBef>
                <a:spcPts val="0"/>
              </a:spcBef>
              <a:spcAft>
                <a:spcPts val="0"/>
              </a:spcAft>
              <a:buNone/>
            </a:pPr>
            <a:r>
              <a:t/>
            </a:r>
            <a:endParaRPr sz="1000"/>
          </a:p>
          <a:p>
            <a:pPr indent="-292100" lvl="0" marL="269999" marR="0" rtl="0" algn="l">
              <a:lnSpc>
                <a:spcPct val="100000"/>
              </a:lnSpc>
              <a:spcBef>
                <a:spcPts val="0"/>
              </a:spcBef>
              <a:spcAft>
                <a:spcPts val="0"/>
              </a:spcAft>
              <a:buSzPts val="1000"/>
              <a:buChar char="-"/>
            </a:pPr>
            <a:r>
              <a:rPr lang="pt-BR" sz="1000"/>
              <a:t>equipe mínima: </a:t>
            </a:r>
            <a:r>
              <a:rPr lang="pt-BR" sz="1000"/>
              <a:t>pediatra, psiquiatra, endocrinologista, ginecologista, urologista, cirurgião plástico e equipe multidisciplinar (não específica).</a:t>
            </a:r>
            <a:endParaRPr sz="1000"/>
          </a:p>
          <a:p>
            <a:pPr indent="0" lvl="0" marL="457200" marR="0" rtl="0" algn="l">
              <a:lnSpc>
                <a:spcPct val="100000"/>
              </a:lnSpc>
              <a:spcBef>
                <a:spcPts val="1200"/>
              </a:spcBef>
              <a:spcAft>
                <a:spcPts val="1200"/>
              </a:spcAft>
              <a:buNone/>
            </a:pPr>
            <a:r>
              <a:t/>
            </a:r>
            <a:endParaRPr sz="1000"/>
          </a:p>
        </p:txBody>
      </p:sp>
      <p:sp>
        <p:nvSpPr>
          <p:cNvPr id="182" name="Google Shape;182;p28"/>
          <p:cNvSpPr txBox="1"/>
          <p:nvPr/>
        </p:nvSpPr>
        <p:spPr>
          <a:xfrm>
            <a:off x="7419688" y="4480575"/>
            <a:ext cx="1183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800">
                <a:solidFill>
                  <a:srgbClr val="A63F33"/>
                </a:solidFill>
                <a:latin typeface="Lato"/>
                <a:ea typeface="Lato"/>
                <a:cs typeface="Lato"/>
                <a:sym typeface="Lato"/>
              </a:rPr>
              <a:t>(CFM, 2019)</a:t>
            </a:r>
            <a:endParaRPr sz="800">
              <a:solidFill>
                <a:srgbClr val="A63F33"/>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600"/>
              <a:t>PERSPECTIVAS DE FAMILIARES E PROFISSIONAIS DE SAÚDE</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30"/>
          <p:cNvPicPr preferRelativeResize="0"/>
          <p:nvPr/>
        </p:nvPicPr>
        <p:blipFill>
          <a:blip r:embed="rId3">
            <a:alphaModFix/>
          </a:blip>
          <a:stretch>
            <a:fillRect/>
          </a:stretch>
        </p:blipFill>
        <p:spPr>
          <a:xfrm>
            <a:off x="2312400" y="0"/>
            <a:ext cx="6831612" cy="5143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3F33"/>
        </a:solidFill>
      </p:bgPr>
    </p:bg>
    <p:spTree>
      <p:nvGrpSpPr>
        <p:cNvPr id="196" name="Shape 196"/>
        <p:cNvGrpSpPr/>
        <p:nvPr/>
      </p:nvGrpSpPr>
      <p:grpSpPr>
        <a:xfrm>
          <a:off x="0" y="0"/>
          <a:ext cx="0" cy="0"/>
          <a:chOff x="0" y="0"/>
          <a:chExt cx="0" cy="0"/>
        </a:xfrm>
      </p:grpSpPr>
      <p:sp>
        <p:nvSpPr>
          <p:cNvPr id="197" name="Google Shape;197;p31"/>
          <p:cNvSpPr txBox="1"/>
          <p:nvPr>
            <p:ph type="title"/>
          </p:nvPr>
        </p:nvSpPr>
        <p:spPr>
          <a:xfrm>
            <a:off x="750950" y="644550"/>
            <a:ext cx="4866000" cy="48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lang="pt-BR" sz="2006"/>
              <a:t>chegada no(s) serviço(s)</a:t>
            </a:r>
            <a:endParaRPr sz="2006"/>
          </a:p>
        </p:txBody>
      </p:sp>
      <p:sp>
        <p:nvSpPr>
          <p:cNvPr id="198" name="Google Shape;198;p31"/>
          <p:cNvSpPr txBox="1"/>
          <p:nvPr>
            <p:ph idx="4294967295" type="body"/>
          </p:nvPr>
        </p:nvSpPr>
        <p:spPr>
          <a:xfrm>
            <a:off x="727800" y="1466475"/>
            <a:ext cx="2651100" cy="30423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pt-BR" sz="1200">
                <a:solidFill>
                  <a:schemeClr val="lt1"/>
                </a:solidFill>
              </a:rPr>
              <a:t>crianças menores e alguns adolescentes "chegam" pelo pais</a:t>
            </a:r>
            <a:endParaRPr b="1" sz="1200">
              <a:solidFill>
                <a:schemeClr val="lt1"/>
              </a:solidFill>
            </a:endParaRPr>
          </a:p>
          <a:p>
            <a:pPr indent="0" lvl="0" marL="0" marR="0" rtl="0" algn="l">
              <a:lnSpc>
                <a:spcPct val="100000"/>
              </a:lnSpc>
              <a:spcBef>
                <a:spcPts val="1200"/>
              </a:spcBef>
              <a:spcAft>
                <a:spcPts val="0"/>
              </a:spcAft>
              <a:buNone/>
            </a:pPr>
            <a:r>
              <a:t/>
            </a:r>
            <a:endParaRPr b="1" sz="1200">
              <a:solidFill>
                <a:schemeClr val="lt1"/>
              </a:solidFill>
            </a:endParaRPr>
          </a:p>
          <a:p>
            <a:pPr indent="-292100" lvl="0" marL="269999" marR="0" rtl="0" algn="l">
              <a:lnSpc>
                <a:spcPct val="100000"/>
              </a:lnSpc>
              <a:spcBef>
                <a:spcPts val="1200"/>
              </a:spcBef>
              <a:spcAft>
                <a:spcPts val="0"/>
              </a:spcAft>
              <a:buClr>
                <a:schemeClr val="lt1"/>
              </a:buClr>
              <a:buSzPts val="1000"/>
              <a:buChar char="-"/>
            </a:pPr>
            <a:r>
              <a:rPr lang="pt-BR" sz="1000">
                <a:solidFill>
                  <a:schemeClr val="lt1"/>
                </a:solidFill>
              </a:rPr>
              <a:t>relação entre </a:t>
            </a:r>
            <a:r>
              <a:rPr b="1" lang="pt-BR" sz="1000">
                <a:solidFill>
                  <a:schemeClr val="lt1"/>
                </a:solidFill>
              </a:rPr>
              <a:t>variabilidade de gênero </a:t>
            </a:r>
            <a:r>
              <a:rPr lang="pt-BR" sz="1000">
                <a:solidFill>
                  <a:schemeClr val="lt1"/>
                </a:solidFill>
              </a:rPr>
              <a:t>e </a:t>
            </a:r>
            <a:r>
              <a:rPr b="1" lang="pt-BR" sz="1000">
                <a:solidFill>
                  <a:schemeClr val="lt1"/>
                </a:solidFill>
              </a:rPr>
              <a:t>crise no </a:t>
            </a:r>
            <a:r>
              <a:rPr b="1" lang="pt-BR" sz="1000">
                <a:solidFill>
                  <a:schemeClr val="lt1"/>
                </a:solidFill>
              </a:rPr>
              <a:t>exercício</a:t>
            </a:r>
            <a:r>
              <a:rPr b="1" lang="pt-BR" sz="1000">
                <a:solidFill>
                  <a:schemeClr val="lt1"/>
                </a:solidFill>
              </a:rPr>
              <a:t> de parentalidade</a:t>
            </a:r>
            <a:r>
              <a:rPr lang="pt-BR" sz="1000">
                <a:solidFill>
                  <a:schemeClr val="lt1"/>
                </a:solidFill>
              </a:rPr>
              <a:t> (vínculo social entre projeto de filhos e identidade dos pais);</a:t>
            </a:r>
            <a:endParaRPr sz="1000">
              <a:solidFill>
                <a:schemeClr val="lt1"/>
              </a:solidFill>
            </a:endParaRPr>
          </a:p>
          <a:p>
            <a:pPr indent="0" lvl="0" marL="0" marR="0" rtl="0" algn="l">
              <a:lnSpc>
                <a:spcPct val="100000"/>
              </a:lnSpc>
              <a:spcBef>
                <a:spcPts val="0"/>
              </a:spcBef>
              <a:spcAft>
                <a:spcPts val="0"/>
              </a:spcAft>
              <a:buNone/>
            </a:pPr>
            <a:r>
              <a:t/>
            </a:r>
            <a:endParaRPr sz="1000">
              <a:solidFill>
                <a:schemeClr val="lt1"/>
              </a:solidFill>
            </a:endParaRPr>
          </a:p>
          <a:p>
            <a:pPr indent="-292100" lvl="0" marL="269999" marR="0" rtl="0" algn="l">
              <a:lnSpc>
                <a:spcPct val="100000"/>
              </a:lnSpc>
              <a:spcBef>
                <a:spcPts val="0"/>
              </a:spcBef>
              <a:spcAft>
                <a:spcPts val="0"/>
              </a:spcAft>
              <a:buClr>
                <a:schemeClr val="lt1"/>
              </a:buClr>
              <a:buSzPts val="1000"/>
              <a:buChar char="-"/>
            </a:pPr>
            <a:r>
              <a:rPr lang="pt-BR" sz="1000">
                <a:solidFill>
                  <a:schemeClr val="lt1"/>
                </a:solidFill>
              </a:rPr>
              <a:t> quebra da "expectativa" mobiliza procura por respostas, na figura do especialista (psiquiatras e psicólogos); </a:t>
            </a:r>
            <a:endParaRPr sz="1000">
              <a:solidFill>
                <a:schemeClr val="lt1"/>
              </a:solidFill>
            </a:endParaRPr>
          </a:p>
          <a:p>
            <a:pPr indent="0" lvl="0" marL="457200" marR="0" rtl="0" algn="l">
              <a:lnSpc>
                <a:spcPct val="100000"/>
              </a:lnSpc>
              <a:spcBef>
                <a:spcPts val="0"/>
              </a:spcBef>
              <a:spcAft>
                <a:spcPts val="0"/>
              </a:spcAft>
              <a:buNone/>
            </a:pPr>
            <a:r>
              <a:t/>
            </a:r>
            <a:endParaRPr sz="1000">
              <a:solidFill>
                <a:schemeClr val="lt1"/>
              </a:solidFill>
            </a:endParaRPr>
          </a:p>
          <a:p>
            <a:pPr indent="-292100" lvl="0" marL="266700" marR="0" rtl="0" algn="l">
              <a:lnSpc>
                <a:spcPct val="100000"/>
              </a:lnSpc>
              <a:spcBef>
                <a:spcPts val="0"/>
              </a:spcBef>
              <a:spcAft>
                <a:spcPts val="0"/>
              </a:spcAft>
              <a:buClr>
                <a:schemeClr val="lt1"/>
              </a:buClr>
              <a:buSzPts val="1000"/>
              <a:buChar char="-"/>
            </a:pPr>
            <a:r>
              <a:rPr lang="pt-BR" sz="1000">
                <a:solidFill>
                  <a:schemeClr val="lt1"/>
                </a:solidFill>
              </a:rPr>
              <a:t>familiares: vergonha, medo, "angústia", preocupação e incertezas. </a:t>
            </a:r>
            <a:endParaRPr sz="1000">
              <a:solidFill>
                <a:schemeClr val="lt1"/>
              </a:solidFill>
            </a:endParaRPr>
          </a:p>
        </p:txBody>
      </p:sp>
      <p:sp>
        <p:nvSpPr>
          <p:cNvPr id="199" name="Google Shape;199;p31"/>
          <p:cNvSpPr txBox="1"/>
          <p:nvPr>
            <p:ph idx="4294967295" type="body"/>
          </p:nvPr>
        </p:nvSpPr>
        <p:spPr>
          <a:xfrm>
            <a:off x="4271900" y="1509525"/>
            <a:ext cx="4048200" cy="30423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pt-BR" sz="1000">
                <a:solidFill>
                  <a:srgbClr val="EDEDED"/>
                </a:solidFill>
              </a:rPr>
              <a:t>A maioria das crianças que a gente acompanha não são crianças trans... </a:t>
            </a:r>
            <a:r>
              <a:rPr b="1" lang="pt-BR" sz="1000">
                <a:solidFill>
                  <a:srgbClr val="EDEDED"/>
                </a:solidFill>
              </a:rPr>
              <a:t>são crianças trazidas pelos pais por apresentarem um comportamento desviante do que eles têm como norma.</a:t>
            </a:r>
            <a:r>
              <a:rPr lang="pt-BR" sz="1000">
                <a:solidFill>
                  <a:srgbClr val="EDEDED"/>
                </a:solidFill>
              </a:rPr>
              <a:t> Então, são meninos que gostam de brincadeiras tidas como de menina, meninas que gostam de brincadeiras tidas como de menino, não necessariamente eles têm alguma dúvida em relação a identidade de gênero [...] </a:t>
            </a:r>
            <a:r>
              <a:rPr b="1" lang="pt-BR" sz="1000">
                <a:solidFill>
                  <a:srgbClr val="EDEDED"/>
                </a:solidFill>
              </a:rPr>
              <a:t>é, muitas vezes, uma demanda dos pais de falarem sobre as suas dificuldades. (</a:t>
            </a:r>
            <a:r>
              <a:rPr lang="pt-BR" sz="1000">
                <a:solidFill>
                  <a:srgbClr val="EDEDED"/>
                </a:solidFill>
              </a:rPr>
              <a:t>Médico psiquiatra [1])</a:t>
            </a:r>
            <a:endParaRPr sz="1000">
              <a:solidFill>
                <a:srgbClr val="EDEDED"/>
              </a:solidFill>
            </a:endParaRPr>
          </a:p>
          <a:p>
            <a:pPr indent="0" lvl="0" marL="0" marR="0" rtl="0" algn="l">
              <a:lnSpc>
                <a:spcPct val="100000"/>
              </a:lnSpc>
              <a:spcBef>
                <a:spcPts val="1200"/>
              </a:spcBef>
              <a:spcAft>
                <a:spcPts val="0"/>
              </a:spcAft>
              <a:buNone/>
            </a:pPr>
            <a:r>
              <a:t/>
            </a:r>
            <a:endParaRPr sz="1000">
              <a:solidFill>
                <a:srgbClr val="EDEDED"/>
              </a:solidFill>
            </a:endParaRPr>
          </a:p>
          <a:p>
            <a:pPr indent="0" lvl="0" marL="0" marR="0" rtl="0" algn="l">
              <a:lnSpc>
                <a:spcPct val="100000"/>
              </a:lnSpc>
              <a:spcBef>
                <a:spcPts val="1200"/>
              </a:spcBef>
              <a:spcAft>
                <a:spcPts val="1200"/>
              </a:spcAft>
              <a:buNone/>
            </a:pPr>
            <a:r>
              <a:rPr lang="pt-BR" sz="1000">
                <a:solidFill>
                  <a:srgbClr val="EDEDED"/>
                </a:solidFill>
              </a:rPr>
              <a:t>Elas [as crianças e adolescentes atendidos] chegam muito mais através da ansiedade dos pais. O desejo dos pais está completamente colocado aí, tanto na angústia de achar uma resposta, quanto na angústia de não ter uma [...] porque se veio procurar, é porque em alguma coisa está querendo ajudar, está querendo ouvir, está querendo entender. Mas a angústia é muito grande, e principalmente: o nível de ansiedade por uma resposta: ‘por favor, me diz o que meu filho é’. (Psicóloga [1])</a:t>
            </a:r>
            <a:endParaRPr sz="1000">
              <a:solidFill>
                <a:srgbClr val="EDEDED"/>
              </a:solidFill>
            </a:endParaRPr>
          </a:p>
        </p:txBody>
      </p:sp>
      <p:sp>
        <p:nvSpPr>
          <p:cNvPr id="200" name="Google Shape;200;p31"/>
          <p:cNvSpPr txBox="1"/>
          <p:nvPr/>
        </p:nvSpPr>
        <p:spPr>
          <a:xfrm>
            <a:off x="6513457" y="644550"/>
            <a:ext cx="18066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800">
                <a:solidFill>
                  <a:schemeClr val="lt2"/>
                </a:solidFill>
                <a:latin typeface="Lato"/>
                <a:ea typeface="Lato"/>
                <a:cs typeface="Lato"/>
                <a:sym typeface="Lato"/>
              </a:rPr>
              <a:t>(Pontes, Nakamura, Silva, 2020)</a:t>
            </a:r>
            <a:endParaRPr sz="800">
              <a:solidFill>
                <a:schemeClr val="lt2"/>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ctrTitle"/>
          </p:nvPr>
        </p:nvSpPr>
        <p:spPr>
          <a:xfrm>
            <a:off x="729450" y="1322450"/>
            <a:ext cx="7404300" cy="3821100"/>
          </a:xfrm>
          <a:prstGeom prst="rect">
            <a:avLst/>
          </a:prstGeom>
        </p:spPr>
        <p:txBody>
          <a:bodyPr anchorCtr="0" anchor="t" bIns="91425" lIns="91425" spcFirstLastPara="1" rIns="91425" wrap="square" tIns="91425">
            <a:normAutofit/>
          </a:bodyPr>
          <a:lstStyle/>
          <a:p>
            <a:pPr indent="457200" lvl="0" marL="0" rtl="0" algn="l">
              <a:spcBef>
                <a:spcPts val="0"/>
              </a:spcBef>
              <a:spcAft>
                <a:spcPts val="0"/>
              </a:spcAft>
              <a:buNone/>
            </a:pPr>
            <a:r>
              <a:rPr lang="pt-BR" sz="1400"/>
              <a:t>EVE SEDGWICK, 1993</a:t>
            </a:r>
            <a:endParaRPr sz="1400"/>
          </a:p>
          <a:p>
            <a:pPr indent="0" lvl="0" marL="457200" rtl="0" algn="l">
              <a:spcBef>
                <a:spcPts val="0"/>
              </a:spcBef>
              <a:spcAft>
                <a:spcPts val="0"/>
              </a:spcAft>
              <a:buNone/>
            </a:pPr>
            <a:r>
              <a:rPr lang="pt-BR" sz="1400"/>
              <a:t>HOW TO BRING YOUR KIDS UP GAY: THE WAR ON EFFEMINATE BOYS</a:t>
            </a:r>
            <a:endParaRPr sz="1400"/>
          </a:p>
          <a:p>
            <a:pPr indent="0" lvl="0" marL="457200" rtl="0" algn="l">
              <a:spcBef>
                <a:spcPts val="0"/>
              </a:spcBef>
              <a:spcAft>
                <a:spcPts val="0"/>
              </a:spcAft>
              <a:buNone/>
            </a:pPr>
            <a:r>
              <a:t/>
            </a:r>
            <a:endParaRPr sz="1400"/>
          </a:p>
          <a:p>
            <a:pPr indent="0" lvl="0" marL="457200" rtl="0" algn="l">
              <a:spcBef>
                <a:spcPts val="0"/>
              </a:spcBef>
              <a:spcAft>
                <a:spcPts val="0"/>
              </a:spcAft>
              <a:buNone/>
            </a:pPr>
            <a:r>
              <a:rPr b="0" lang="pt-BR" sz="1400"/>
              <a:t>1989 - relatório sobre suicídio infantil (crianças e adolescentes)</a:t>
            </a:r>
            <a:endParaRPr b="0" sz="1400"/>
          </a:p>
          <a:p>
            <a:pPr indent="0" lvl="0" marL="457200" rtl="0" algn="l">
              <a:spcBef>
                <a:spcPts val="0"/>
              </a:spcBef>
              <a:spcAft>
                <a:spcPts val="0"/>
              </a:spcAft>
              <a:buNone/>
            </a:pPr>
            <a:r>
              <a:rPr b="0" lang="pt-BR" sz="1400"/>
              <a:t>110 páginas, com seção para jovens gays e lésbicas</a:t>
            </a:r>
            <a:endParaRPr b="0" sz="1400"/>
          </a:p>
          <a:p>
            <a:pPr indent="0" lvl="0" marL="457200" rtl="0" algn="l">
              <a:spcBef>
                <a:spcPts val="0"/>
              </a:spcBef>
              <a:spcAft>
                <a:spcPts val="0"/>
              </a:spcAft>
              <a:buNone/>
            </a:pPr>
            <a:r>
              <a:t/>
            </a:r>
            <a:endParaRPr b="0" sz="1400"/>
          </a:p>
          <a:p>
            <a:pPr indent="0" lvl="0" marL="457200" rtl="0" algn="l">
              <a:spcBef>
                <a:spcPts val="0"/>
              </a:spcBef>
              <a:spcAft>
                <a:spcPts val="0"/>
              </a:spcAft>
              <a:buNone/>
            </a:pPr>
            <a:r>
              <a:rPr b="0" lang="pt-BR" sz="1400"/>
              <a:t>2 ou 3 vezes maior probabilidade de suicídio entre jovens gays e lésbicas</a:t>
            </a:r>
            <a:endParaRPr b="0" sz="1400"/>
          </a:p>
          <a:p>
            <a:pPr indent="0" lvl="0" marL="457200" rtl="0" algn="l">
              <a:spcBef>
                <a:spcPts val="0"/>
              </a:spcBef>
              <a:spcAft>
                <a:spcPts val="0"/>
              </a:spcAft>
              <a:buNone/>
            </a:pPr>
            <a:r>
              <a:rPr b="0" lang="pt-BR" sz="1400"/>
              <a:t>&gt; ambiente hostil e condenatório, abuso verbal e físico, rejeição e isolamento de familiares e pares</a:t>
            </a:r>
            <a:endParaRPr b="0" sz="1400"/>
          </a:p>
          <a:p>
            <a:pPr indent="0" lvl="0" marL="457200" rtl="0" algn="l">
              <a:spcBef>
                <a:spcPts val="0"/>
              </a:spcBef>
              <a:spcAft>
                <a:spcPts val="0"/>
              </a:spcAft>
              <a:buNone/>
            </a:pPr>
            <a:r>
              <a:t/>
            </a:r>
            <a:endParaRPr b="0" sz="1400"/>
          </a:p>
          <a:p>
            <a:pPr indent="0" lvl="0" marL="457200" rtl="0" algn="l">
              <a:spcBef>
                <a:spcPts val="0"/>
              </a:spcBef>
              <a:spcAft>
                <a:spcPts val="0"/>
              </a:spcAft>
              <a:buNone/>
            </a:pPr>
            <a:r>
              <a:rPr b="0" lang="pt-BR" sz="1400"/>
              <a:t>conclusão do relatório: prevenir a discriminação de jovens por critério de orientação sexual</a:t>
            </a:r>
            <a:endParaRPr b="0" sz="1400"/>
          </a:p>
          <a:p>
            <a:pPr indent="0" lvl="0" marL="457200" rtl="0" algn="l">
              <a:spcBef>
                <a:spcPts val="0"/>
              </a:spcBef>
              <a:spcAft>
                <a:spcPts val="0"/>
              </a:spcAft>
              <a:buNone/>
            </a:pPr>
            <a:r>
              <a:t/>
            </a:r>
            <a:endParaRPr b="0" sz="1400"/>
          </a:p>
          <a:p>
            <a:pPr indent="0" lvl="0" marL="457200" rtl="0" algn="l">
              <a:spcBef>
                <a:spcPts val="0"/>
              </a:spcBef>
              <a:spcAft>
                <a:spcPts val="0"/>
              </a:spcAft>
              <a:buNone/>
            </a:pPr>
            <a:r>
              <a:rPr b="0" lang="pt-BR" sz="1400"/>
              <a:t>questão do artigo: como funciona a psicanálise e a psiquiatria nos EUA</a:t>
            </a:r>
            <a:endParaRPr b="0" sz="1400"/>
          </a:p>
          <a:p>
            <a:pPr indent="0" lvl="0" marL="457200" rtl="0" algn="l">
              <a:spcBef>
                <a:spcPts val="0"/>
              </a:spcBef>
              <a:spcAft>
                <a:spcPts val="0"/>
              </a:spcAft>
              <a:buNone/>
            </a:pPr>
            <a:r>
              <a:rPr b="0" lang="pt-BR" sz="1400"/>
              <a:t>marco da despatologização da homossexualidade em 1973 (retirada no DSM-III)</a:t>
            </a:r>
            <a:endParaRPr b="0" sz="1400"/>
          </a:p>
        </p:txBody>
      </p:sp>
      <p:sp>
        <p:nvSpPr>
          <p:cNvPr id="93" name="Google Shape;93;p14"/>
          <p:cNvSpPr txBox="1"/>
          <p:nvPr>
            <p:ph idx="1" type="subTitle"/>
          </p:nvPr>
        </p:nvSpPr>
        <p:spPr>
          <a:xfrm>
            <a:off x="46050" y="-76200"/>
            <a:ext cx="8772900" cy="5412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935"/>
              <a:buNone/>
            </a:pPr>
            <a:r>
              <a:rPr b="1" lang="pt-BR" sz="1800"/>
              <a:t>O debate nature X nurture: "como criar seus filhos para serem gays?" Breve histórico da normalização da homossexualidade e redimensionamento das margens</a:t>
            </a:r>
            <a:endParaRPr b="1"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3F33"/>
        </a:solidFill>
      </p:bgPr>
    </p:bg>
    <p:spTree>
      <p:nvGrpSpPr>
        <p:cNvPr id="204" name="Shape 204"/>
        <p:cNvGrpSpPr/>
        <p:nvPr/>
      </p:nvGrpSpPr>
      <p:grpSpPr>
        <a:xfrm>
          <a:off x="0" y="0"/>
          <a:ext cx="0" cy="0"/>
          <a:chOff x="0" y="0"/>
          <a:chExt cx="0" cy="0"/>
        </a:xfrm>
      </p:grpSpPr>
      <p:sp>
        <p:nvSpPr>
          <p:cNvPr id="205" name="Google Shape;205;p32"/>
          <p:cNvSpPr txBox="1"/>
          <p:nvPr>
            <p:ph type="title"/>
          </p:nvPr>
        </p:nvSpPr>
        <p:spPr>
          <a:xfrm>
            <a:off x="750950" y="644550"/>
            <a:ext cx="4866000" cy="48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lang="pt-BR" sz="2006"/>
              <a:t>avaliação feita pelos profissionais</a:t>
            </a:r>
            <a:endParaRPr sz="2006"/>
          </a:p>
        </p:txBody>
      </p:sp>
      <p:sp>
        <p:nvSpPr>
          <p:cNvPr id="206" name="Google Shape;206;p32"/>
          <p:cNvSpPr txBox="1"/>
          <p:nvPr>
            <p:ph idx="4294967295" type="body"/>
          </p:nvPr>
        </p:nvSpPr>
        <p:spPr>
          <a:xfrm>
            <a:off x="727800" y="1466475"/>
            <a:ext cx="3095700" cy="30423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pt-BR" sz="1200">
                <a:solidFill>
                  <a:schemeClr val="lt1"/>
                </a:solidFill>
              </a:rPr>
              <a:t>colocam em dúvida a perspectiva dos familiares para ouvir/observar a criança/adolescente</a:t>
            </a:r>
            <a:endParaRPr b="1" sz="1200">
              <a:solidFill>
                <a:schemeClr val="lt1"/>
              </a:solidFill>
            </a:endParaRPr>
          </a:p>
          <a:p>
            <a:pPr indent="0" lvl="0" marL="0" marR="0" rtl="0" algn="l">
              <a:lnSpc>
                <a:spcPct val="100000"/>
              </a:lnSpc>
              <a:spcBef>
                <a:spcPts val="1200"/>
              </a:spcBef>
              <a:spcAft>
                <a:spcPts val="0"/>
              </a:spcAft>
              <a:buNone/>
            </a:pPr>
            <a:r>
              <a:t/>
            </a:r>
            <a:endParaRPr b="1" sz="1200">
              <a:solidFill>
                <a:schemeClr val="lt1"/>
              </a:solidFill>
            </a:endParaRPr>
          </a:p>
          <a:p>
            <a:pPr indent="-292100" lvl="0" marL="269999" marR="0" rtl="0" algn="l">
              <a:lnSpc>
                <a:spcPct val="100000"/>
              </a:lnSpc>
              <a:spcBef>
                <a:spcPts val="1200"/>
              </a:spcBef>
              <a:spcAft>
                <a:spcPts val="0"/>
              </a:spcAft>
              <a:buClr>
                <a:schemeClr val="lt1"/>
              </a:buClr>
              <a:buSzPts val="1000"/>
              <a:buChar char="-"/>
            </a:pPr>
            <a:r>
              <a:rPr lang="pt-BR" sz="1000">
                <a:solidFill>
                  <a:schemeClr val="lt1"/>
                </a:solidFill>
              </a:rPr>
              <a:t>perspectiva dos profissionais </a:t>
            </a:r>
            <a:r>
              <a:rPr i="1" lang="pt-BR" sz="1000">
                <a:solidFill>
                  <a:schemeClr val="lt1"/>
                </a:solidFill>
              </a:rPr>
              <a:t>versus </a:t>
            </a:r>
            <a:r>
              <a:rPr lang="pt-BR" sz="1000">
                <a:solidFill>
                  <a:schemeClr val="lt1"/>
                </a:solidFill>
              </a:rPr>
              <a:t>a perspectiva dos familiares (critérios diagnósticos </a:t>
            </a:r>
            <a:r>
              <a:rPr i="1" lang="pt-BR" sz="1000">
                <a:solidFill>
                  <a:schemeClr val="lt1"/>
                </a:solidFill>
              </a:rPr>
              <a:t>versus </a:t>
            </a:r>
            <a:r>
              <a:rPr lang="pt-BR" sz="1000">
                <a:solidFill>
                  <a:schemeClr val="lt1"/>
                </a:solidFill>
              </a:rPr>
              <a:t>aspectos socioculturais);</a:t>
            </a:r>
            <a:endParaRPr sz="1000">
              <a:solidFill>
                <a:schemeClr val="lt1"/>
              </a:solidFill>
            </a:endParaRPr>
          </a:p>
          <a:p>
            <a:pPr indent="0" lvl="0" marL="0" marR="0" rtl="0" algn="l">
              <a:lnSpc>
                <a:spcPct val="100000"/>
              </a:lnSpc>
              <a:spcBef>
                <a:spcPts val="0"/>
              </a:spcBef>
              <a:spcAft>
                <a:spcPts val="0"/>
              </a:spcAft>
              <a:buNone/>
            </a:pPr>
            <a:r>
              <a:t/>
            </a:r>
            <a:endParaRPr sz="1000">
              <a:solidFill>
                <a:schemeClr val="lt1"/>
              </a:solidFill>
            </a:endParaRPr>
          </a:p>
          <a:p>
            <a:pPr indent="-292100" lvl="0" marL="269999" marR="0" rtl="0" algn="l">
              <a:lnSpc>
                <a:spcPct val="100000"/>
              </a:lnSpc>
              <a:spcBef>
                <a:spcPts val="0"/>
              </a:spcBef>
              <a:spcAft>
                <a:spcPts val="0"/>
              </a:spcAft>
              <a:buClr>
                <a:schemeClr val="lt1"/>
              </a:buClr>
              <a:buSzPts val="1000"/>
              <a:buChar char="-"/>
            </a:pPr>
            <a:r>
              <a:rPr lang="pt-BR" sz="1000">
                <a:solidFill>
                  <a:schemeClr val="lt1"/>
                </a:solidFill>
              </a:rPr>
              <a:t>implicações para a prática: necessidade de diferenciar quem são as crianças/adolescentes trans (quais os critérios?)</a:t>
            </a:r>
            <a:endParaRPr sz="1000">
              <a:solidFill>
                <a:schemeClr val="lt1"/>
              </a:solidFill>
            </a:endParaRPr>
          </a:p>
          <a:p>
            <a:pPr indent="0" lvl="0" marL="0" marR="0" rtl="0" algn="l">
              <a:lnSpc>
                <a:spcPct val="100000"/>
              </a:lnSpc>
              <a:spcBef>
                <a:spcPts val="0"/>
              </a:spcBef>
              <a:spcAft>
                <a:spcPts val="1200"/>
              </a:spcAft>
              <a:buNone/>
            </a:pPr>
            <a:r>
              <a:t/>
            </a:r>
            <a:endParaRPr sz="1000">
              <a:solidFill>
                <a:schemeClr val="lt1"/>
              </a:solidFill>
            </a:endParaRPr>
          </a:p>
        </p:txBody>
      </p:sp>
      <p:sp>
        <p:nvSpPr>
          <p:cNvPr id="207" name="Google Shape;207;p32"/>
          <p:cNvSpPr txBox="1"/>
          <p:nvPr>
            <p:ph idx="4294967295" type="body"/>
          </p:nvPr>
        </p:nvSpPr>
        <p:spPr>
          <a:xfrm>
            <a:off x="4271900" y="1509525"/>
            <a:ext cx="4048200" cy="30423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pt-BR" sz="1000">
                <a:solidFill>
                  <a:srgbClr val="EDEDED"/>
                </a:solidFill>
              </a:rPr>
              <a:t>As crianças chegam pelos pais. Mas eu vou te falar a verdade: as crianças que eu mais vejo não são crianças que eu encaixaria no diagnóstico de crianças trans [...] então, muitas crianças que eu recebo, os pais me contam que ela diz que não quer ser menino ou não quer ser menina, mas eu demoro muito para escutar isso, quando eu escuto da criança. Então, eu acho, assim, é isso: existem crianças trans, existem crianças que falam com muita clareza, mas não são a maioria que eu vejo. (Psicóloga [1])</a:t>
            </a:r>
            <a:endParaRPr sz="1000">
              <a:solidFill>
                <a:srgbClr val="EDEDED"/>
              </a:solidFill>
            </a:endParaRPr>
          </a:p>
          <a:p>
            <a:pPr indent="0" lvl="0" marL="0" marR="0" rtl="0" algn="l">
              <a:lnSpc>
                <a:spcPct val="100000"/>
              </a:lnSpc>
              <a:spcBef>
                <a:spcPts val="1200"/>
              </a:spcBef>
              <a:spcAft>
                <a:spcPts val="0"/>
              </a:spcAft>
              <a:buNone/>
            </a:pPr>
            <a:r>
              <a:t/>
            </a:r>
            <a:endParaRPr sz="1000">
              <a:solidFill>
                <a:srgbClr val="EDEDED"/>
              </a:solidFill>
            </a:endParaRPr>
          </a:p>
          <a:p>
            <a:pPr indent="0" lvl="0" marL="0" marR="0" rtl="0" algn="l">
              <a:lnSpc>
                <a:spcPct val="100000"/>
              </a:lnSpc>
              <a:spcBef>
                <a:spcPts val="1200"/>
              </a:spcBef>
              <a:spcAft>
                <a:spcPts val="1200"/>
              </a:spcAft>
              <a:buNone/>
            </a:pPr>
            <a:r>
              <a:rPr lang="pt-BR" sz="1000">
                <a:solidFill>
                  <a:srgbClr val="EDEDED"/>
                </a:solidFill>
              </a:rPr>
              <a:t>Então, a gente precisa escutar o que essa criança está falando, né? E perceber algumas nuances. Do tipo, uma criança falar ‘Ah, eu quero ser uma menina’ é diferente de uma criança que chega e fala ‘Eu sou uma menina’, né? E é a partir disso que a gente pode abrir e ir ampliando o conteúdo desse indivíduo: ‘Tá, que menina? Quem é essa menina que você está falando?’ [...] Então, falar sobre crianças e adolescentes trans é muito amplo, e a gente tem que ter na cabeça essa ideia da amplitude e da diversidade. (Médico [1])</a:t>
            </a:r>
            <a:endParaRPr sz="1000">
              <a:solidFill>
                <a:srgbClr val="EDEDED"/>
              </a:solidFill>
            </a:endParaRPr>
          </a:p>
        </p:txBody>
      </p:sp>
      <p:sp>
        <p:nvSpPr>
          <p:cNvPr id="208" name="Google Shape;208;p32"/>
          <p:cNvSpPr txBox="1"/>
          <p:nvPr/>
        </p:nvSpPr>
        <p:spPr>
          <a:xfrm>
            <a:off x="6613081" y="644550"/>
            <a:ext cx="17070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800">
                <a:solidFill>
                  <a:schemeClr val="lt2"/>
                </a:solidFill>
                <a:latin typeface="Lato"/>
                <a:ea typeface="Lato"/>
                <a:cs typeface="Lato"/>
                <a:sym typeface="Lato"/>
              </a:rPr>
              <a:t>(Pontes, Nakamura, Silva, 2020)</a:t>
            </a:r>
            <a:endParaRPr sz="800">
              <a:solidFill>
                <a:schemeClr val="lt2"/>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3F33"/>
        </a:solidFill>
      </p:bgPr>
    </p:bg>
    <p:spTree>
      <p:nvGrpSpPr>
        <p:cNvPr id="212" name="Shape 212"/>
        <p:cNvGrpSpPr/>
        <p:nvPr/>
      </p:nvGrpSpPr>
      <p:grpSpPr>
        <a:xfrm>
          <a:off x="0" y="0"/>
          <a:ext cx="0" cy="0"/>
          <a:chOff x="0" y="0"/>
          <a:chExt cx="0" cy="0"/>
        </a:xfrm>
      </p:grpSpPr>
      <p:sp>
        <p:nvSpPr>
          <p:cNvPr id="213" name="Google Shape;213;p33"/>
          <p:cNvSpPr txBox="1"/>
          <p:nvPr>
            <p:ph type="title"/>
          </p:nvPr>
        </p:nvSpPr>
        <p:spPr>
          <a:xfrm>
            <a:off x="750950" y="644550"/>
            <a:ext cx="4866000" cy="48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lang="pt-BR" sz="2006"/>
              <a:t>avaliação feita pelos profissionais</a:t>
            </a:r>
            <a:endParaRPr sz="2006"/>
          </a:p>
        </p:txBody>
      </p:sp>
      <p:sp>
        <p:nvSpPr>
          <p:cNvPr id="214" name="Google Shape;214;p33"/>
          <p:cNvSpPr txBox="1"/>
          <p:nvPr>
            <p:ph idx="4294967295" type="body"/>
          </p:nvPr>
        </p:nvSpPr>
        <p:spPr>
          <a:xfrm>
            <a:off x="727800" y="1466475"/>
            <a:ext cx="2651100" cy="30423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pt-BR" sz="1200">
                <a:solidFill>
                  <a:schemeClr val="lt1"/>
                </a:solidFill>
              </a:rPr>
              <a:t>sofrimento como aspecto central na perspectiva dos profissionais</a:t>
            </a:r>
            <a:endParaRPr b="1" sz="1200">
              <a:solidFill>
                <a:schemeClr val="lt1"/>
              </a:solidFill>
            </a:endParaRPr>
          </a:p>
          <a:p>
            <a:pPr indent="0" lvl="0" marL="0" marR="0" rtl="0" algn="l">
              <a:lnSpc>
                <a:spcPct val="100000"/>
              </a:lnSpc>
              <a:spcBef>
                <a:spcPts val="1200"/>
              </a:spcBef>
              <a:spcAft>
                <a:spcPts val="0"/>
              </a:spcAft>
              <a:buNone/>
            </a:pPr>
            <a:r>
              <a:t/>
            </a:r>
            <a:endParaRPr b="1" sz="1200">
              <a:solidFill>
                <a:schemeClr val="lt1"/>
              </a:solidFill>
            </a:endParaRPr>
          </a:p>
          <a:p>
            <a:pPr indent="-292100" lvl="0" marL="269999" marR="0" rtl="0" algn="l">
              <a:lnSpc>
                <a:spcPct val="100000"/>
              </a:lnSpc>
              <a:spcBef>
                <a:spcPts val="1200"/>
              </a:spcBef>
              <a:spcAft>
                <a:spcPts val="0"/>
              </a:spcAft>
              <a:buClr>
                <a:schemeClr val="lt1"/>
              </a:buClr>
              <a:buSzPts val="1000"/>
              <a:buChar char="-"/>
            </a:pPr>
            <a:r>
              <a:rPr lang="pt-BR" sz="1000">
                <a:solidFill>
                  <a:schemeClr val="lt1"/>
                </a:solidFill>
              </a:rPr>
              <a:t>o sofrimento acaba se destacando como um dos aspectos centrais na avaliação  que os profissionais fazem das crianças/adolescentes atendidos (disforia &amp; incongruência de gênero).</a:t>
            </a:r>
            <a:endParaRPr sz="1000">
              <a:solidFill>
                <a:schemeClr val="lt1"/>
              </a:solidFill>
            </a:endParaRPr>
          </a:p>
          <a:p>
            <a:pPr indent="0" lvl="0" marL="457200" marR="0" rtl="0" algn="l">
              <a:lnSpc>
                <a:spcPct val="100000"/>
              </a:lnSpc>
              <a:spcBef>
                <a:spcPts val="0"/>
              </a:spcBef>
              <a:spcAft>
                <a:spcPts val="0"/>
              </a:spcAft>
              <a:buNone/>
            </a:pPr>
            <a:r>
              <a:t/>
            </a:r>
            <a:endParaRPr sz="1000">
              <a:solidFill>
                <a:schemeClr val="lt1"/>
              </a:solidFill>
            </a:endParaRPr>
          </a:p>
          <a:p>
            <a:pPr indent="0" lvl="0" marL="0" marR="0" rtl="0" algn="l">
              <a:lnSpc>
                <a:spcPct val="100000"/>
              </a:lnSpc>
              <a:spcBef>
                <a:spcPts val="0"/>
              </a:spcBef>
              <a:spcAft>
                <a:spcPts val="0"/>
              </a:spcAft>
              <a:buNone/>
            </a:pPr>
            <a:r>
              <a:t/>
            </a:r>
            <a:endParaRPr sz="1000">
              <a:solidFill>
                <a:schemeClr val="lt1"/>
              </a:solidFill>
            </a:endParaRPr>
          </a:p>
          <a:p>
            <a:pPr indent="0" lvl="0" marL="0" marR="0" rtl="0" algn="l">
              <a:lnSpc>
                <a:spcPct val="100000"/>
              </a:lnSpc>
              <a:spcBef>
                <a:spcPts val="0"/>
              </a:spcBef>
              <a:spcAft>
                <a:spcPts val="0"/>
              </a:spcAft>
              <a:buNone/>
            </a:pPr>
            <a:r>
              <a:rPr lang="pt-BR" sz="1000">
                <a:solidFill>
                  <a:schemeClr val="lt1"/>
                </a:solidFill>
              </a:rPr>
              <a:t>Questão: sofrimento é [apenas] individual ou também dimensionado socioculturalmente?</a:t>
            </a:r>
            <a:endParaRPr sz="1000">
              <a:solidFill>
                <a:schemeClr val="lt1"/>
              </a:solidFill>
            </a:endParaRPr>
          </a:p>
        </p:txBody>
      </p:sp>
      <p:sp>
        <p:nvSpPr>
          <p:cNvPr id="215" name="Google Shape;215;p33"/>
          <p:cNvSpPr txBox="1"/>
          <p:nvPr>
            <p:ph idx="4294967295" type="body"/>
          </p:nvPr>
        </p:nvSpPr>
        <p:spPr>
          <a:xfrm>
            <a:off x="4271900" y="1509525"/>
            <a:ext cx="4048200" cy="30423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pt-BR" sz="1000">
                <a:solidFill>
                  <a:srgbClr val="EDEDED"/>
                </a:solidFill>
              </a:rPr>
              <a:t>Quando tem sofrimento, a gente tem que entender o porquê que está sofrendo. A primeira criança que eu vi [no serviço] foi uma criança que estava deprimida, ela não queria mais ir para a escola, ela queria por um vestido, era uma criança que foi designada menino ao nascer e que se entendia enquanto menina. Ela já tinha dado um nome para ela mesma, ela tinha 4 anos, recém feitos. Os pais já estavam desesperados, porque ela já não queria mais comer de tão deprimida que ela estava. Se uma criança chega nesse ponto, seja por qual motivo for, a gente tem que olhar. (Psicóloga [1])</a:t>
            </a:r>
            <a:endParaRPr sz="1000">
              <a:solidFill>
                <a:srgbClr val="EDEDED"/>
              </a:solidFill>
            </a:endParaRPr>
          </a:p>
          <a:p>
            <a:pPr indent="0" lvl="0" marL="0" marR="0" rtl="0" algn="l">
              <a:lnSpc>
                <a:spcPct val="100000"/>
              </a:lnSpc>
              <a:spcBef>
                <a:spcPts val="1200"/>
              </a:spcBef>
              <a:spcAft>
                <a:spcPts val="0"/>
              </a:spcAft>
              <a:buNone/>
            </a:pPr>
            <a:r>
              <a:t/>
            </a:r>
            <a:endParaRPr sz="1000">
              <a:solidFill>
                <a:srgbClr val="EDEDED"/>
              </a:solidFill>
            </a:endParaRPr>
          </a:p>
          <a:p>
            <a:pPr indent="0" lvl="0" marL="0" marR="0" rtl="0" algn="l">
              <a:lnSpc>
                <a:spcPct val="100000"/>
              </a:lnSpc>
              <a:spcBef>
                <a:spcPts val="1200"/>
              </a:spcBef>
              <a:spcAft>
                <a:spcPts val="0"/>
              </a:spcAft>
              <a:buNone/>
            </a:pPr>
            <a:r>
              <a:rPr lang="pt-BR" sz="1000">
                <a:solidFill>
                  <a:srgbClr val="EDEDED"/>
                </a:solidFill>
              </a:rPr>
              <a:t>A gente tem crianças de 9 anos que já fizeram transição social, que a disforia de gênero é bem mais intensa, então a família chega com essa criança já feita a transição em alguns espaços, né? Na escola ainda não. Porque viu que o sofrimento estava intenso. (Médico [2])</a:t>
            </a:r>
            <a:endParaRPr sz="1000">
              <a:solidFill>
                <a:srgbClr val="EDEDED"/>
              </a:solidFill>
            </a:endParaRPr>
          </a:p>
          <a:p>
            <a:pPr indent="0" lvl="0" marL="0" marR="0" rtl="0" algn="l">
              <a:lnSpc>
                <a:spcPct val="100000"/>
              </a:lnSpc>
              <a:spcBef>
                <a:spcPts val="1200"/>
              </a:spcBef>
              <a:spcAft>
                <a:spcPts val="0"/>
              </a:spcAft>
              <a:buNone/>
            </a:pPr>
            <a:r>
              <a:t/>
            </a:r>
            <a:endParaRPr sz="1000">
              <a:solidFill>
                <a:srgbClr val="EDEDED"/>
              </a:solidFill>
            </a:endParaRPr>
          </a:p>
          <a:p>
            <a:pPr indent="0" lvl="0" marL="0" marR="0" rtl="0" algn="l">
              <a:lnSpc>
                <a:spcPct val="100000"/>
              </a:lnSpc>
              <a:spcBef>
                <a:spcPts val="1200"/>
              </a:spcBef>
              <a:spcAft>
                <a:spcPts val="1200"/>
              </a:spcAft>
              <a:buNone/>
            </a:pPr>
            <a:r>
              <a:t/>
            </a:r>
            <a:endParaRPr sz="1000">
              <a:solidFill>
                <a:srgbClr val="EDEDED"/>
              </a:solidFill>
            </a:endParaRPr>
          </a:p>
        </p:txBody>
      </p:sp>
      <p:sp>
        <p:nvSpPr>
          <p:cNvPr id="216" name="Google Shape;216;p33"/>
          <p:cNvSpPr txBox="1"/>
          <p:nvPr/>
        </p:nvSpPr>
        <p:spPr>
          <a:xfrm>
            <a:off x="6513457" y="644550"/>
            <a:ext cx="18066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800">
                <a:solidFill>
                  <a:schemeClr val="lt2"/>
                </a:solidFill>
                <a:latin typeface="Lato"/>
                <a:ea typeface="Lato"/>
                <a:cs typeface="Lato"/>
                <a:sym typeface="Lato"/>
              </a:rPr>
              <a:t>(Pontes, Nakamura, Silva, 2020)</a:t>
            </a:r>
            <a:endParaRPr sz="800">
              <a:solidFill>
                <a:schemeClr val="lt2"/>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3F33"/>
        </a:solidFill>
      </p:bgPr>
    </p:bg>
    <p:spTree>
      <p:nvGrpSpPr>
        <p:cNvPr id="220" name="Shape 220"/>
        <p:cNvGrpSpPr/>
        <p:nvPr/>
      </p:nvGrpSpPr>
      <p:grpSpPr>
        <a:xfrm>
          <a:off x="0" y="0"/>
          <a:ext cx="0" cy="0"/>
          <a:chOff x="0" y="0"/>
          <a:chExt cx="0" cy="0"/>
        </a:xfrm>
      </p:grpSpPr>
      <p:sp>
        <p:nvSpPr>
          <p:cNvPr id="221" name="Google Shape;221;p34"/>
          <p:cNvSpPr txBox="1"/>
          <p:nvPr>
            <p:ph type="title"/>
          </p:nvPr>
        </p:nvSpPr>
        <p:spPr>
          <a:xfrm>
            <a:off x="750950" y="644550"/>
            <a:ext cx="6802800" cy="48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lang="pt-BR" sz="2006"/>
              <a:t>adolescência e demandas relacionadas ao corpo</a:t>
            </a:r>
            <a:endParaRPr sz="2006"/>
          </a:p>
        </p:txBody>
      </p:sp>
      <p:sp>
        <p:nvSpPr>
          <p:cNvPr id="222" name="Google Shape;222;p34"/>
          <p:cNvSpPr txBox="1"/>
          <p:nvPr>
            <p:ph idx="4294967295" type="body"/>
          </p:nvPr>
        </p:nvSpPr>
        <p:spPr>
          <a:xfrm>
            <a:off x="727800" y="1466475"/>
            <a:ext cx="2796600" cy="30423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pt-BR" sz="1200">
                <a:solidFill>
                  <a:schemeClr val="lt1"/>
                </a:solidFill>
              </a:rPr>
              <a:t>adolescentes: maior autonomia (relativa)</a:t>
            </a:r>
            <a:endParaRPr b="1" sz="1200">
              <a:solidFill>
                <a:schemeClr val="lt1"/>
              </a:solidFill>
            </a:endParaRPr>
          </a:p>
          <a:p>
            <a:pPr indent="0" lvl="0" marL="0" marR="0" rtl="0" algn="l">
              <a:lnSpc>
                <a:spcPct val="100000"/>
              </a:lnSpc>
              <a:spcBef>
                <a:spcPts val="1200"/>
              </a:spcBef>
              <a:spcAft>
                <a:spcPts val="0"/>
              </a:spcAft>
              <a:buNone/>
            </a:pPr>
            <a:r>
              <a:t/>
            </a:r>
            <a:endParaRPr b="1" sz="1200">
              <a:solidFill>
                <a:schemeClr val="lt1"/>
              </a:solidFill>
            </a:endParaRPr>
          </a:p>
          <a:p>
            <a:pPr indent="-292100" lvl="0" marL="269999" marR="0" rtl="0" algn="l">
              <a:lnSpc>
                <a:spcPct val="100000"/>
              </a:lnSpc>
              <a:spcBef>
                <a:spcPts val="1200"/>
              </a:spcBef>
              <a:spcAft>
                <a:spcPts val="0"/>
              </a:spcAft>
              <a:buClr>
                <a:schemeClr val="lt1"/>
              </a:buClr>
              <a:buSzPts val="1000"/>
              <a:buChar char="-"/>
            </a:pPr>
            <a:r>
              <a:rPr lang="pt-BR" sz="1000">
                <a:solidFill>
                  <a:schemeClr val="lt1"/>
                </a:solidFill>
              </a:rPr>
              <a:t>maior autonomia relativa, quando comparados com às crianças menores: falam por si mesmos, têm acesso à internet e outros repertórios. </a:t>
            </a:r>
            <a:endParaRPr sz="1000">
              <a:solidFill>
                <a:schemeClr val="lt1"/>
              </a:solidFill>
            </a:endParaRPr>
          </a:p>
          <a:p>
            <a:pPr indent="0" lvl="0" marL="457200" marR="0" rtl="0" algn="l">
              <a:lnSpc>
                <a:spcPct val="100000"/>
              </a:lnSpc>
              <a:spcBef>
                <a:spcPts val="0"/>
              </a:spcBef>
              <a:spcAft>
                <a:spcPts val="0"/>
              </a:spcAft>
              <a:buNone/>
            </a:pPr>
            <a:r>
              <a:t/>
            </a:r>
            <a:endParaRPr sz="1000">
              <a:solidFill>
                <a:schemeClr val="lt1"/>
              </a:solidFill>
            </a:endParaRPr>
          </a:p>
          <a:p>
            <a:pPr indent="-292100" lvl="0" marL="269999" marR="0" rtl="0" algn="l">
              <a:lnSpc>
                <a:spcPct val="100000"/>
              </a:lnSpc>
              <a:spcBef>
                <a:spcPts val="0"/>
              </a:spcBef>
              <a:spcAft>
                <a:spcPts val="0"/>
              </a:spcAft>
              <a:buClr>
                <a:schemeClr val="lt1"/>
              </a:buClr>
              <a:buSzPts val="1000"/>
              <a:buChar char="-"/>
            </a:pPr>
            <a:r>
              <a:rPr lang="pt-BR" sz="1000">
                <a:solidFill>
                  <a:schemeClr val="lt1"/>
                </a:solidFill>
              </a:rPr>
              <a:t>demandas mais relacionadas ao corpo, dada a intensificação de marcadores corporais </a:t>
            </a:r>
            <a:r>
              <a:rPr lang="pt-BR" sz="1000">
                <a:solidFill>
                  <a:schemeClr val="lt1"/>
                </a:solidFill>
              </a:rPr>
              <a:t>(caracteres</a:t>
            </a:r>
            <a:r>
              <a:rPr lang="pt-BR" sz="1000">
                <a:solidFill>
                  <a:schemeClr val="lt1"/>
                </a:solidFill>
              </a:rPr>
              <a:t> sexuais secundários) na identificação social do gênero. </a:t>
            </a:r>
            <a:endParaRPr sz="1000">
              <a:solidFill>
                <a:schemeClr val="lt1"/>
              </a:solidFill>
            </a:endParaRPr>
          </a:p>
          <a:p>
            <a:pPr indent="0" lvl="0" marL="0" marR="0" rtl="0" algn="l">
              <a:lnSpc>
                <a:spcPct val="100000"/>
              </a:lnSpc>
              <a:spcBef>
                <a:spcPts val="0"/>
              </a:spcBef>
              <a:spcAft>
                <a:spcPts val="0"/>
              </a:spcAft>
              <a:buNone/>
            </a:pPr>
            <a:r>
              <a:t/>
            </a:r>
            <a:endParaRPr sz="1000">
              <a:solidFill>
                <a:schemeClr val="lt1"/>
              </a:solidFill>
            </a:endParaRPr>
          </a:p>
          <a:p>
            <a:pPr indent="0" lvl="0" marL="0" marR="0" rtl="0" algn="l">
              <a:lnSpc>
                <a:spcPct val="100000"/>
              </a:lnSpc>
              <a:spcBef>
                <a:spcPts val="0"/>
              </a:spcBef>
              <a:spcAft>
                <a:spcPts val="0"/>
              </a:spcAft>
              <a:buNone/>
            </a:pPr>
            <a:r>
              <a:rPr lang="pt-BR" sz="1000">
                <a:solidFill>
                  <a:schemeClr val="lt1"/>
                </a:solidFill>
              </a:rPr>
              <a:t>Questões: por que a "disforia" aumenta? </a:t>
            </a:r>
            <a:endParaRPr sz="1000">
              <a:solidFill>
                <a:schemeClr val="lt1"/>
              </a:solidFill>
            </a:endParaRPr>
          </a:p>
        </p:txBody>
      </p:sp>
      <p:sp>
        <p:nvSpPr>
          <p:cNvPr id="223" name="Google Shape;223;p34"/>
          <p:cNvSpPr txBox="1"/>
          <p:nvPr>
            <p:ph idx="4294967295" type="body"/>
          </p:nvPr>
        </p:nvSpPr>
        <p:spPr>
          <a:xfrm>
            <a:off x="4271900" y="1509525"/>
            <a:ext cx="4109700" cy="30423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pt-BR" sz="1000">
                <a:solidFill>
                  <a:srgbClr val="EDEDED"/>
                </a:solidFill>
              </a:rPr>
              <a:t>[...] quando tem a questão já próxima da puberdade, as demandas são mais em questão das intervenções. Então, aumentam os sintomas disfóricos, a família já vem buscando bloqueio, na adolescência uma hormonização. (Médica [3])</a:t>
            </a:r>
            <a:endParaRPr sz="1000">
              <a:solidFill>
                <a:srgbClr val="EDEDED"/>
              </a:solidFill>
            </a:endParaRPr>
          </a:p>
          <a:p>
            <a:pPr indent="0" lvl="0" marL="0" marR="0" rtl="0" algn="l">
              <a:lnSpc>
                <a:spcPct val="100000"/>
              </a:lnSpc>
              <a:spcBef>
                <a:spcPts val="1200"/>
              </a:spcBef>
              <a:spcAft>
                <a:spcPts val="0"/>
              </a:spcAft>
              <a:buNone/>
            </a:pPr>
            <a:r>
              <a:rPr lang="pt-BR" sz="1000">
                <a:solidFill>
                  <a:srgbClr val="EDEDED"/>
                </a:solidFill>
              </a:rPr>
              <a:t>[...] essa incongruência de gênero fica mais marcada quanto mais vai se aproximando da adolescência, aí a gente encaminha pra endocrinologia pediátrica, que pensa junto, tanto com a criança e os pais, quanto com as equipes, como é que a gente pode ajudar. (Médico [1])</a:t>
            </a:r>
            <a:endParaRPr sz="1000">
              <a:solidFill>
                <a:srgbClr val="EDEDED"/>
              </a:solidFill>
            </a:endParaRPr>
          </a:p>
          <a:p>
            <a:pPr indent="0" lvl="0" marL="0" marR="0" rtl="0" algn="l">
              <a:lnSpc>
                <a:spcPct val="100000"/>
              </a:lnSpc>
              <a:spcBef>
                <a:spcPts val="1200"/>
              </a:spcBef>
              <a:spcAft>
                <a:spcPts val="0"/>
              </a:spcAft>
              <a:buNone/>
            </a:pPr>
            <a:r>
              <a:t/>
            </a:r>
            <a:endParaRPr sz="1000">
              <a:solidFill>
                <a:srgbClr val="EDEDED"/>
              </a:solidFill>
            </a:endParaRPr>
          </a:p>
          <a:p>
            <a:pPr indent="0" lvl="0" marL="0" marR="0" rtl="0" algn="l">
              <a:lnSpc>
                <a:spcPct val="100000"/>
              </a:lnSpc>
              <a:spcBef>
                <a:spcPts val="1200"/>
              </a:spcBef>
              <a:spcAft>
                <a:spcPts val="1200"/>
              </a:spcAft>
              <a:buNone/>
            </a:pPr>
            <a:r>
              <a:t/>
            </a:r>
            <a:endParaRPr sz="1000">
              <a:solidFill>
                <a:srgbClr val="EDEDED"/>
              </a:solidFill>
            </a:endParaRPr>
          </a:p>
        </p:txBody>
      </p:sp>
      <p:sp>
        <p:nvSpPr>
          <p:cNvPr id="224" name="Google Shape;224;p34"/>
          <p:cNvSpPr txBox="1"/>
          <p:nvPr/>
        </p:nvSpPr>
        <p:spPr>
          <a:xfrm>
            <a:off x="6650425" y="4120725"/>
            <a:ext cx="1669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800">
                <a:solidFill>
                  <a:schemeClr val="lt2"/>
                </a:solidFill>
                <a:latin typeface="Lato"/>
                <a:ea typeface="Lato"/>
                <a:cs typeface="Lato"/>
                <a:sym typeface="Lato"/>
              </a:rPr>
              <a:t>(Pontes, Nakamura, Silva, 2020)</a:t>
            </a:r>
            <a:endParaRPr sz="800">
              <a:solidFill>
                <a:schemeClr val="lt2"/>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3F33"/>
        </a:solidFill>
      </p:bgPr>
    </p:bg>
    <p:spTree>
      <p:nvGrpSpPr>
        <p:cNvPr id="228" name="Shape 228"/>
        <p:cNvGrpSpPr/>
        <p:nvPr/>
      </p:nvGrpSpPr>
      <p:grpSpPr>
        <a:xfrm>
          <a:off x="0" y="0"/>
          <a:ext cx="0" cy="0"/>
          <a:chOff x="0" y="0"/>
          <a:chExt cx="0" cy="0"/>
        </a:xfrm>
      </p:grpSpPr>
      <p:sp>
        <p:nvSpPr>
          <p:cNvPr id="229" name="Google Shape;229;p35"/>
          <p:cNvSpPr txBox="1"/>
          <p:nvPr>
            <p:ph type="title"/>
          </p:nvPr>
        </p:nvSpPr>
        <p:spPr>
          <a:xfrm>
            <a:off x="750950" y="644550"/>
            <a:ext cx="4866000" cy="48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lang="pt-BR" sz="2006"/>
              <a:t>diagnóstico: acesso e impasses</a:t>
            </a:r>
            <a:endParaRPr sz="2006"/>
          </a:p>
        </p:txBody>
      </p:sp>
      <p:sp>
        <p:nvSpPr>
          <p:cNvPr id="230" name="Google Shape;230;p35"/>
          <p:cNvSpPr txBox="1"/>
          <p:nvPr>
            <p:ph idx="4294967295" type="body"/>
          </p:nvPr>
        </p:nvSpPr>
        <p:spPr>
          <a:xfrm>
            <a:off x="727800" y="1466475"/>
            <a:ext cx="2734500" cy="30423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pt-BR" sz="1200">
                <a:solidFill>
                  <a:schemeClr val="lt1"/>
                </a:solidFill>
              </a:rPr>
              <a:t>diagnóstico, gênero e multiplicidade das experiências</a:t>
            </a:r>
            <a:endParaRPr b="1" sz="1200">
              <a:solidFill>
                <a:schemeClr val="lt1"/>
              </a:solidFill>
            </a:endParaRPr>
          </a:p>
          <a:p>
            <a:pPr indent="0" lvl="0" marL="0" marR="0" rtl="0" algn="l">
              <a:lnSpc>
                <a:spcPct val="100000"/>
              </a:lnSpc>
              <a:spcBef>
                <a:spcPts val="1200"/>
              </a:spcBef>
              <a:spcAft>
                <a:spcPts val="0"/>
              </a:spcAft>
              <a:buNone/>
            </a:pPr>
            <a:r>
              <a:t/>
            </a:r>
            <a:endParaRPr b="1" sz="1200">
              <a:solidFill>
                <a:schemeClr val="lt1"/>
              </a:solidFill>
            </a:endParaRPr>
          </a:p>
          <a:p>
            <a:pPr indent="-292100" lvl="0" marL="269999" marR="0" rtl="0" algn="l">
              <a:lnSpc>
                <a:spcPct val="100000"/>
              </a:lnSpc>
              <a:spcBef>
                <a:spcPts val="1200"/>
              </a:spcBef>
              <a:spcAft>
                <a:spcPts val="0"/>
              </a:spcAft>
              <a:buClr>
                <a:schemeClr val="lt1"/>
              </a:buClr>
              <a:buSzPts val="1000"/>
              <a:buChar char="-"/>
            </a:pPr>
            <a:r>
              <a:rPr lang="pt-BR" sz="1000">
                <a:solidFill>
                  <a:schemeClr val="lt1"/>
                </a:solidFill>
              </a:rPr>
              <a:t>função dupla do diagnóstico: limitar a experiência, submetendo-a a critérios específicos </a:t>
            </a:r>
            <a:r>
              <a:rPr i="1" lang="pt-BR" sz="1000">
                <a:solidFill>
                  <a:schemeClr val="lt1"/>
                </a:solidFill>
              </a:rPr>
              <a:t>versus </a:t>
            </a:r>
            <a:r>
              <a:rPr lang="pt-BR" sz="1000">
                <a:solidFill>
                  <a:schemeClr val="lt1"/>
                </a:solidFill>
              </a:rPr>
              <a:t>proporcionar reconhecimento social. </a:t>
            </a:r>
            <a:endParaRPr sz="1000">
              <a:solidFill>
                <a:schemeClr val="lt1"/>
              </a:solidFill>
            </a:endParaRPr>
          </a:p>
          <a:p>
            <a:pPr indent="0" lvl="0" marL="457200" marR="0" rtl="0" algn="l">
              <a:lnSpc>
                <a:spcPct val="100000"/>
              </a:lnSpc>
              <a:spcBef>
                <a:spcPts val="0"/>
              </a:spcBef>
              <a:spcAft>
                <a:spcPts val="0"/>
              </a:spcAft>
              <a:buNone/>
            </a:pPr>
            <a:r>
              <a:t/>
            </a:r>
            <a:endParaRPr sz="1000">
              <a:solidFill>
                <a:schemeClr val="lt1"/>
              </a:solidFill>
            </a:endParaRPr>
          </a:p>
          <a:p>
            <a:pPr indent="-292100" lvl="0" marL="269999" marR="0" rtl="0" algn="l">
              <a:lnSpc>
                <a:spcPct val="100000"/>
              </a:lnSpc>
              <a:spcBef>
                <a:spcPts val="0"/>
              </a:spcBef>
              <a:spcAft>
                <a:spcPts val="0"/>
              </a:spcAft>
              <a:buClr>
                <a:schemeClr val="lt1"/>
              </a:buClr>
              <a:buSzPts val="1000"/>
              <a:buChar char="-"/>
            </a:pPr>
            <a:r>
              <a:rPr lang="pt-BR" sz="1000">
                <a:solidFill>
                  <a:schemeClr val="lt1"/>
                </a:solidFill>
              </a:rPr>
              <a:t>dificuldade dos profissionais em operacionalizar certa racionalidade diagnóstica (razão prática).</a:t>
            </a:r>
            <a:endParaRPr sz="1000">
              <a:solidFill>
                <a:schemeClr val="lt1"/>
              </a:solidFill>
            </a:endParaRPr>
          </a:p>
        </p:txBody>
      </p:sp>
      <p:sp>
        <p:nvSpPr>
          <p:cNvPr id="231" name="Google Shape;231;p35"/>
          <p:cNvSpPr txBox="1"/>
          <p:nvPr>
            <p:ph idx="4294967295" type="body"/>
          </p:nvPr>
        </p:nvSpPr>
        <p:spPr>
          <a:xfrm>
            <a:off x="4271900" y="1509525"/>
            <a:ext cx="4048200" cy="30423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pt-BR" sz="1000">
                <a:solidFill>
                  <a:srgbClr val="EDEDED"/>
                </a:solidFill>
              </a:rPr>
              <a:t>[...] muitas vezes, os pais querem respostas muito objetivas, muito exatas: ‘E aí, Doutor, do que você conheceu do meu filho, da minha filha, é uma criança trans? E em sendo, como é que eu lido com isso? Em não sendo, o que que eu tenho que fazer para melhorar?’ E a gente sempre responde que não sabe: ‘Ah, mas meu filho é uma criança trans?’’ [...] Então, um pouco é lidar com a angústia dos pais, e os pais têm que lidar com o não saber, e às vezes é difícil para um pai e uma mãe lidar com esse vazio de possibilidades, né? (Médico psiquiatra [1])</a:t>
            </a:r>
            <a:endParaRPr sz="1000">
              <a:solidFill>
                <a:srgbClr val="EDEDED"/>
              </a:solidFill>
            </a:endParaRPr>
          </a:p>
          <a:p>
            <a:pPr indent="0" lvl="0" marL="0" marR="0" rtl="0" algn="l">
              <a:lnSpc>
                <a:spcPct val="100000"/>
              </a:lnSpc>
              <a:spcBef>
                <a:spcPts val="1200"/>
              </a:spcBef>
              <a:spcAft>
                <a:spcPts val="0"/>
              </a:spcAft>
              <a:buNone/>
            </a:pPr>
            <a:r>
              <a:t/>
            </a:r>
            <a:endParaRPr sz="1000">
              <a:solidFill>
                <a:srgbClr val="EDEDED"/>
              </a:solidFill>
            </a:endParaRPr>
          </a:p>
          <a:p>
            <a:pPr indent="0" lvl="0" marL="0" marR="0" rtl="0" algn="l">
              <a:lnSpc>
                <a:spcPct val="100000"/>
              </a:lnSpc>
              <a:spcBef>
                <a:spcPts val="1200"/>
              </a:spcBef>
              <a:spcAft>
                <a:spcPts val="0"/>
              </a:spcAft>
              <a:buNone/>
            </a:pPr>
            <a:r>
              <a:rPr lang="pt-BR" sz="1000">
                <a:solidFill>
                  <a:srgbClr val="EDEDED"/>
                </a:solidFill>
              </a:rPr>
              <a:t>Então, quando você chega e fala ‘olha, a gente não tem como garantir para você que seu filho vai ser trans ou não, enfim, ele vai ser o que ele for, agora não dá para saber’, os pais perguntam: ‘então qual é o papel de estar aqui?’. (Médico psiquiatra [2])</a:t>
            </a:r>
            <a:endParaRPr sz="1000">
              <a:solidFill>
                <a:srgbClr val="EDEDED"/>
              </a:solidFill>
            </a:endParaRPr>
          </a:p>
          <a:p>
            <a:pPr indent="0" lvl="0" marL="0" marR="0" rtl="0" algn="l">
              <a:lnSpc>
                <a:spcPct val="100000"/>
              </a:lnSpc>
              <a:spcBef>
                <a:spcPts val="1200"/>
              </a:spcBef>
              <a:spcAft>
                <a:spcPts val="0"/>
              </a:spcAft>
              <a:buNone/>
            </a:pPr>
            <a:r>
              <a:t/>
            </a:r>
            <a:endParaRPr sz="1000">
              <a:solidFill>
                <a:srgbClr val="EDEDED"/>
              </a:solidFill>
            </a:endParaRPr>
          </a:p>
          <a:p>
            <a:pPr indent="0" lvl="0" marL="0" marR="0" rtl="0" algn="l">
              <a:lnSpc>
                <a:spcPct val="100000"/>
              </a:lnSpc>
              <a:spcBef>
                <a:spcPts val="1200"/>
              </a:spcBef>
              <a:spcAft>
                <a:spcPts val="1200"/>
              </a:spcAft>
              <a:buNone/>
            </a:pPr>
            <a:r>
              <a:t/>
            </a:r>
            <a:endParaRPr sz="1000">
              <a:solidFill>
                <a:srgbClr val="EDEDED"/>
              </a:solidFill>
            </a:endParaRPr>
          </a:p>
        </p:txBody>
      </p:sp>
      <p:sp>
        <p:nvSpPr>
          <p:cNvPr id="232" name="Google Shape;232;p35"/>
          <p:cNvSpPr txBox="1"/>
          <p:nvPr/>
        </p:nvSpPr>
        <p:spPr>
          <a:xfrm>
            <a:off x="6413799" y="4120725"/>
            <a:ext cx="19065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800">
                <a:solidFill>
                  <a:schemeClr val="lt2"/>
                </a:solidFill>
                <a:latin typeface="Lato"/>
                <a:ea typeface="Lato"/>
                <a:cs typeface="Lato"/>
                <a:sym typeface="Lato"/>
              </a:rPr>
              <a:t>(Pontes, Nakamura, Silva, 2020)</a:t>
            </a:r>
            <a:endParaRPr sz="800">
              <a:solidFill>
                <a:schemeClr val="lt2"/>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3F33"/>
        </a:solidFill>
      </p:bgPr>
    </p:bg>
    <p:spTree>
      <p:nvGrpSpPr>
        <p:cNvPr id="236" name="Shape 236"/>
        <p:cNvGrpSpPr/>
        <p:nvPr/>
      </p:nvGrpSpPr>
      <p:grpSpPr>
        <a:xfrm>
          <a:off x="0" y="0"/>
          <a:ext cx="0" cy="0"/>
          <a:chOff x="0" y="0"/>
          <a:chExt cx="0" cy="0"/>
        </a:xfrm>
      </p:grpSpPr>
      <p:sp>
        <p:nvSpPr>
          <p:cNvPr id="237" name="Google Shape;237;p36"/>
          <p:cNvSpPr txBox="1"/>
          <p:nvPr>
            <p:ph idx="4294967295" type="body"/>
          </p:nvPr>
        </p:nvSpPr>
        <p:spPr>
          <a:xfrm>
            <a:off x="727800" y="1466475"/>
            <a:ext cx="2651100" cy="3042300"/>
          </a:xfrm>
          <a:prstGeom prst="rect">
            <a:avLst/>
          </a:prstGeom>
        </p:spPr>
        <p:txBody>
          <a:bodyPr anchorCtr="0" anchor="t" bIns="91425" lIns="91425" spcFirstLastPara="1" rIns="91425" wrap="square" tIns="91425">
            <a:normAutofit/>
          </a:bodyPr>
          <a:lstStyle/>
          <a:p>
            <a:pPr indent="0" lvl="0" marL="0" marR="0" rtl="0" algn="l">
              <a:lnSpc>
                <a:spcPct val="100000"/>
              </a:lnSpc>
              <a:spcBef>
                <a:spcPts val="0"/>
              </a:spcBef>
              <a:spcAft>
                <a:spcPts val="0"/>
              </a:spcAft>
              <a:buNone/>
            </a:pPr>
            <a:r>
              <a:rPr b="1" lang="pt-BR" sz="1200">
                <a:solidFill>
                  <a:schemeClr val="lt1"/>
                </a:solidFill>
              </a:rPr>
              <a:t>processos decisórios: tensões, controvérsias e responsabilidade</a:t>
            </a:r>
            <a:endParaRPr b="1" sz="1200">
              <a:solidFill>
                <a:schemeClr val="lt1"/>
              </a:solidFill>
            </a:endParaRPr>
          </a:p>
          <a:p>
            <a:pPr indent="0" lvl="0" marL="0" marR="0" rtl="0" algn="l">
              <a:lnSpc>
                <a:spcPct val="100000"/>
              </a:lnSpc>
              <a:spcBef>
                <a:spcPts val="1200"/>
              </a:spcBef>
              <a:spcAft>
                <a:spcPts val="0"/>
              </a:spcAft>
              <a:buNone/>
            </a:pPr>
            <a:r>
              <a:t/>
            </a:r>
            <a:endParaRPr b="1" sz="1200">
              <a:solidFill>
                <a:schemeClr val="lt1"/>
              </a:solidFill>
            </a:endParaRPr>
          </a:p>
          <a:p>
            <a:pPr indent="-292100" lvl="0" marL="269999" marR="0" rtl="0" algn="l">
              <a:lnSpc>
                <a:spcPct val="100000"/>
              </a:lnSpc>
              <a:spcBef>
                <a:spcPts val="1200"/>
              </a:spcBef>
              <a:spcAft>
                <a:spcPts val="0"/>
              </a:spcAft>
              <a:buClr>
                <a:schemeClr val="lt1"/>
              </a:buClr>
              <a:buSzPts val="1000"/>
              <a:buChar char="-"/>
            </a:pPr>
            <a:r>
              <a:rPr lang="pt-BR" sz="1000">
                <a:solidFill>
                  <a:schemeClr val="lt1"/>
                </a:solidFill>
              </a:rPr>
              <a:t>Afinal, quem pode decidir sobre o corpo da criança/adolescente? familiares e autoridade jurídico-legal &amp; profissionais e autoridade técnico-científica.</a:t>
            </a:r>
            <a:endParaRPr sz="1000">
              <a:solidFill>
                <a:schemeClr val="lt1"/>
              </a:solidFill>
            </a:endParaRPr>
          </a:p>
          <a:p>
            <a:pPr indent="0" lvl="0" marL="457200" marR="0" rtl="0" algn="l">
              <a:lnSpc>
                <a:spcPct val="100000"/>
              </a:lnSpc>
              <a:spcBef>
                <a:spcPts val="0"/>
              </a:spcBef>
              <a:spcAft>
                <a:spcPts val="0"/>
              </a:spcAft>
              <a:buNone/>
            </a:pPr>
            <a:r>
              <a:t/>
            </a:r>
            <a:endParaRPr sz="1000">
              <a:solidFill>
                <a:schemeClr val="lt1"/>
              </a:solidFill>
            </a:endParaRPr>
          </a:p>
          <a:p>
            <a:pPr indent="-292100" lvl="0" marL="269999" marR="0" rtl="0" algn="l">
              <a:lnSpc>
                <a:spcPct val="100000"/>
              </a:lnSpc>
              <a:spcBef>
                <a:spcPts val="0"/>
              </a:spcBef>
              <a:spcAft>
                <a:spcPts val="0"/>
              </a:spcAft>
              <a:buClr>
                <a:schemeClr val="lt1"/>
              </a:buClr>
              <a:buSzPts val="1000"/>
              <a:buChar char="-"/>
            </a:pPr>
            <a:r>
              <a:rPr lang="pt-BR" sz="1000">
                <a:solidFill>
                  <a:schemeClr val="lt1"/>
                </a:solidFill>
              </a:rPr>
              <a:t>impossibilidade de prever o futuro e os impasses entre </a:t>
            </a:r>
            <a:r>
              <a:rPr lang="pt-BR" sz="1000">
                <a:solidFill>
                  <a:schemeClr val="lt1"/>
                </a:solidFill>
              </a:rPr>
              <a:t>permanência/mudança,</a:t>
            </a:r>
            <a:r>
              <a:rPr lang="pt-BR" sz="1000">
                <a:solidFill>
                  <a:schemeClr val="lt1"/>
                </a:solidFill>
              </a:rPr>
              <a:t> desistência/persistência.</a:t>
            </a:r>
            <a:endParaRPr sz="1000">
              <a:solidFill>
                <a:schemeClr val="lt1"/>
              </a:solidFill>
            </a:endParaRPr>
          </a:p>
        </p:txBody>
      </p:sp>
      <p:sp>
        <p:nvSpPr>
          <p:cNvPr id="238" name="Google Shape;238;p36"/>
          <p:cNvSpPr txBox="1"/>
          <p:nvPr>
            <p:ph idx="4294967295" type="body"/>
          </p:nvPr>
        </p:nvSpPr>
        <p:spPr>
          <a:xfrm>
            <a:off x="4271900" y="1509525"/>
            <a:ext cx="4048200" cy="30423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pt-BR" sz="1000">
                <a:solidFill>
                  <a:srgbClr val="EDEDED"/>
                </a:solidFill>
              </a:rPr>
              <a:t>Ah, eu me pego, às vezes, em um vazio, estando em uma ilha, em uma ilha mesmo em relação aos cuidados, eu acho que tem pouquíssimos profissionais [...], e já me peguei muito em dúvida se encaminhava uma criança para bloqueio puberal ou não. (Médico psiquiatra [1])</a:t>
            </a:r>
            <a:endParaRPr sz="1000">
              <a:solidFill>
                <a:srgbClr val="EDEDED"/>
              </a:solidFill>
            </a:endParaRPr>
          </a:p>
          <a:p>
            <a:pPr indent="0" lvl="0" marL="0" marR="0" rtl="0" algn="l">
              <a:lnSpc>
                <a:spcPct val="100000"/>
              </a:lnSpc>
              <a:spcBef>
                <a:spcPts val="1200"/>
              </a:spcBef>
              <a:spcAft>
                <a:spcPts val="0"/>
              </a:spcAft>
              <a:buNone/>
            </a:pPr>
            <a:r>
              <a:t/>
            </a:r>
            <a:endParaRPr sz="1000">
              <a:solidFill>
                <a:srgbClr val="EDEDED"/>
              </a:solidFill>
            </a:endParaRPr>
          </a:p>
          <a:p>
            <a:pPr indent="0" lvl="0" marL="0" marR="0" rtl="0" algn="l">
              <a:lnSpc>
                <a:spcPct val="100000"/>
              </a:lnSpc>
              <a:spcBef>
                <a:spcPts val="1200"/>
              </a:spcBef>
              <a:spcAft>
                <a:spcPts val="0"/>
              </a:spcAft>
              <a:buNone/>
            </a:pPr>
            <a:r>
              <a:rPr lang="pt-BR" sz="1000">
                <a:solidFill>
                  <a:srgbClr val="EDEDED"/>
                </a:solidFill>
              </a:rPr>
              <a:t>O que me angustia com a equipe médica é essa questão do tempo: o médico, ele escuta uma demanda, e ele quer ajudar, ele quer que isso acabe, ele quer que esse sofrimento pare de existir. Quanto a nós psicólogos… a questão é, ‘tá, tenha calma, esse aqui é o seu espaço, você vai ter esse espaço para fazer isso’, não que nada vai ser feito, mas que a gente respeite que as coisas não são assim. Mas é difícil isso, a gente quer por um tempo, a gente entende que é um tempo dolorido. (Psicóloga [2])</a:t>
            </a:r>
            <a:endParaRPr sz="1000">
              <a:solidFill>
                <a:srgbClr val="EDEDED"/>
              </a:solidFill>
            </a:endParaRPr>
          </a:p>
          <a:p>
            <a:pPr indent="0" lvl="0" marL="0" marR="0" rtl="0" algn="l">
              <a:lnSpc>
                <a:spcPct val="100000"/>
              </a:lnSpc>
              <a:spcBef>
                <a:spcPts val="1200"/>
              </a:spcBef>
              <a:spcAft>
                <a:spcPts val="0"/>
              </a:spcAft>
              <a:buNone/>
            </a:pPr>
            <a:r>
              <a:t/>
            </a:r>
            <a:endParaRPr sz="1000">
              <a:solidFill>
                <a:srgbClr val="EDEDED"/>
              </a:solidFill>
            </a:endParaRPr>
          </a:p>
          <a:p>
            <a:pPr indent="0" lvl="0" marL="0" marR="0" rtl="0" algn="l">
              <a:lnSpc>
                <a:spcPct val="100000"/>
              </a:lnSpc>
              <a:spcBef>
                <a:spcPts val="1200"/>
              </a:spcBef>
              <a:spcAft>
                <a:spcPts val="1200"/>
              </a:spcAft>
              <a:buNone/>
            </a:pPr>
            <a:r>
              <a:t/>
            </a:r>
            <a:endParaRPr sz="1000">
              <a:solidFill>
                <a:srgbClr val="EDEDED"/>
              </a:solidFill>
            </a:endParaRPr>
          </a:p>
        </p:txBody>
      </p:sp>
      <p:sp>
        <p:nvSpPr>
          <p:cNvPr id="239" name="Google Shape;239;p36"/>
          <p:cNvSpPr txBox="1"/>
          <p:nvPr>
            <p:ph type="title"/>
          </p:nvPr>
        </p:nvSpPr>
        <p:spPr>
          <a:xfrm>
            <a:off x="750950" y="644550"/>
            <a:ext cx="4866000" cy="48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lang="pt-BR" sz="2006"/>
              <a:t>diagnóstico: acesso e impasses</a:t>
            </a:r>
            <a:endParaRPr sz="2006"/>
          </a:p>
        </p:txBody>
      </p:sp>
      <p:sp>
        <p:nvSpPr>
          <p:cNvPr id="240" name="Google Shape;240;p36"/>
          <p:cNvSpPr txBox="1"/>
          <p:nvPr/>
        </p:nvSpPr>
        <p:spPr>
          <a:xfrm>
            <a:off x="6600625" y="4120725"/>
            <a:ext cx="17196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800">
                <a:solidFill>
                  <a:schemeClr val="lt2"/>
                </a:solidFill>
                <a:latin typeface="Lato"/>
                <a:ea typeface="Lato"/>
                <a:cs typeface="Lato"/>
                <a:sym typeface="Lato"/>
              </a:rPr>
              <a:t>(Pontes, Nakamura, Silva, 2020)</a:t>
            </a:r>
            <a:endParaRPr sz="800">
              <a:solidFill>
                <a:schemeClr val="lt2"/>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44" name="Shape 244"/>
        <p:cNvGrpSpPr/>
        <p:nvPr/>
      </p:nvGrpSpPr>
      <p:grpSpPr>
        <a:xfrm>
          <a:off x="0" y="0"/>
          <a:ext cx="0" cy="0"/>
          <a:chOff x="0" y="0"/>
          <a:chExt cx="0" cy="0"/>
        </a:xfrm>
      </p:grpSpPr>
      <p:sp>
        <p:nvSpPr>
          <p:cNvPr id="245" name="Google Shape;245;p37"/>
          <p:cNvSpPr txBox="1"/>
          <p:nvPr>
            <p:ph idx="4294967295" type="body"/>
          </p:nvPr>
        </p:nvSpPr>
        <p:spPr>
          <a:xfrm>
            <a:off x="1256700" y="1509525"/>
            <a:ext cx="7037700" cy="3321900"/>
          </a:xfrm>
          <a:prstGeom prst="rect">
            <a:avLst/>
          </a:prstGeom>
        </p:spPr>
        <p:txBody>
          <a:bodyPr anchorCtr="0" anchor="t" bIns="91425" lIns="91425" spcFirstLastPara="1" rIns="91425" wrap="square" tIns="91425">
            <a:noAutofit/>
          </a:bodyPr>
          <a:lstStyle/>
          <a:p>
            <a:pPr indent="-292100" lvl="0" marL="457200" marR="0" rtl="0" algn="l">
              <a:lnSpc>
                <a:spcPct val="100000"/>
              </a:lnSpc>
              <a:spcBef>
                <a:spcPts val="0"/>
              </a:spcBef>
              <a:spcAft>
                <a:spcPts val="0"/>
              </a:spcAft>
              <a:buClr>
                <a:srgbClr val="EDEDED"/>
              </a:buClr>
              <a:buSzPts val="1000"/>
              <a:buChar char="-"/>
            </a:pPr>
            <a:r>
              <a:rPr lang="pt-BR" sz="1000">
                <a:solidFill>
                  <a:srgbClr val="EDEDED"/>
                </a:solidFill>
              </a:rPr>
              <a:t>TRANSIÇÃO</a:t>
            </a:r>
            <a:r>
              <a:rPr lang="pt-BR" sz="1000">
                <a:solidFill>
                  <a:srgbClr val="EDEDED"/>
                </a:solidFill>
              </a:rPr>
              <a:t> SOCIAL: possibilidade de a criança ter mais espaço para explorar sua identidade e impacto positivo nos desfechos de saúde mental, sobretudo em questões de baixa autoestima, bem estar e funcionamento psicológico.</a:t>
            </a:r>
            <a:endParaRPr sz="1000">
              <a:solidFill>
                <a:srgbClr val="EDEDED"/>
              </a:solidFill>
            </a:endParaRPr>
          </a:p>
          <a:p>
            <a:pPr indent="0" lvl="0" marL="457200" marR="0" rtl="0" algn="l">
              <a:lnSpc>
                <a:spcPct val="100000"/>
              </a:lnSpc>
              <a:spcBef>
                <a:spcPts val="1200"/>
              </a:spcBef>
              <a:spcAft>
                <a:spcPts val="0"/>
              </a:spcAft>
              <a:buNone/>
            </a:pPr>
            <a:r>
              <a:rPr lang="pt-BR" sz="1000">
                <a:solidFill>
                  <a:srgbClr val="EDEDED"/>
                </a:solidFill>
              </a:rPr>
              <a:t>(</a:t>
            </a:r>
            <a:r>
              <a:rPr lang="pt-BR" sz="1000">
                <a:solidFill>
                  <a:srgbClr val="EDEDED"/>
                </a:solidFill>
              </a:rPr>
              <a:t>Coleman et al., 2012; Olson et al., 2016; Olson et al., 2022). </a:t>
            </a:r>
            <a:endParaRPr sz="1000">
              <a:solidFill>
                <a:srgbClr val="EDEDED"/>
              </a:solidFill>
            </a:endParaRPr>
          </a:p>
          <a:p>
            <a:pPr indent="0" lvl="0" marL="457200" marR="0" rtl="0" algn="l">
              <a:lnSpc>
                <a:spcPct val="100000"/>
              </a:lnSpc>
              <a:spcBef>
                <a:spcPts val="1200"/>
              </a:spcBef>
              <a:spcAft>
                <a:spcPts val="0"/>
              </a:spcAft>
              <a:buNone/>
            </a:pPr>
            <a:r>
              <a:t/>
            </a:r>
            <a:endParaRPr sz="1000">
              <a:solidFill>
                <a:srgbClr val="EDEDED"/>
              </a:solidFill>
            </a:endParaRPr>
          </a:p>
          <a:p>
            <a:pPr indent="-292100" lvl="0" marL="457200" marR="0" rtl="0" algn="l">
              <a:lnSpc>
                <a:spcPct val="100000"/>
              </a:lnSpc>
              <a:spcBef>
                <a:spcPts val="1200"/>
              </a:spcBef>
              <a:spcAft>
                <a:spcPts val="0"/>
              </a:spcAft>
              <a:buClr>
                <a:srgbClr val="EDEDED"/>
              </a:buClr>
              <a:buSzPts val="1000"/>
              <a:buChar char="-"/>
            </a:pPr>
            <a:r>
              <a:rPr lang="pt-BR" sz="1000">
                <a:solidFill>
                  <a:srgbClr val="EDEDED"/>
                </a:solidFill>
              </a:rPr>
              <a:t>BLOQUEIO PUBERAL:  mais  tempo para a pessoa explorar a identidade e decidir sobre etapas futuras;  impedir sofrimentos associados a puberdade endógena, com melhora no bem estar e funcionamento global;  impedir o desenvolvimento de caracteres secundários indesejados e promover melhores resultados físicos.</a:t>
            </a:r>
            <a:endParaRPr sz="1000">
              <a:solidFill>
                <a:srgbClr val="EDEDED"/>
              </a:solidFill>
            </a:endParaRPr>
          </a:p>
          <a:p>
            <a:pPr indent="0" lvl="0" marL="457200" marR="0" rtl="0" algn="l">
              <a:lnSpc>
                <a:spcPct val="100000"/>
              </a:lnSpc>
              <a:spcBef>
                <a:spcPts val="1200"/>
              </a:spcBef>
              <a:spcAft>
                <a:spcPts val="0"/>
              </a:spcAft>
              <a:buNone/>
            </a:pPr>
            <a:r>
              <a:rPr lang="pt-BR" sz="1000">
                <a:solidFill>
                  <a:srgbClr val="EDEDED"/>
                </a:solidFill>
              </a:rPr>
              <a:t>(Coleman et al., 2012; De Vries, Cohen-Kettenis, 2012; Khatchadourian, Amed, Metzger, 2014; Edwards-Leeper, Leibowitz, Sangganjanavanich, 2016; Hembree et al., 2017; Chen et al., 2018; Telfer et al., 2018).</a:t>
            </a:r>
            <a:endParaRPr sz="1000">
              <a:solidFill>
                <a:srgbClr val="EDEDED"/>
              </a:solidFill>
            </a:endParaRPr>
          </a:p>
          <a:p>
            <a:pPr indent="0" lvl="0" marL="457200" marR="0" rtl="0" algn="l">
              <a:lnSpc>
                <a:spcPct val="100000"/>
              </a:lnSpc>
              <a:spcBef>
                <a:spcPts val="1200"/>
              </a:spcBef>
              <a:spcAft>
                <a:spcPts val="0"/>
              </a:spcAft>
              <a:buNone/>
            </a:pPr>
            <a:r>
              <a:t/>
            </a:r>
            <a:endParaRPr sz="1000">
              <a:solidFill>
                <a:srgbClr val="EDEDED"/>
              </a:solidFill>
            </a:endParaRPr>
          </a:p>
          <a:p>
            <a:pPr indent="-292100" lvl="0" marL="457200" marR="0" rtl="0" algn="l">
              <a:lnSpc>
                <a:spcPct val="100000"/>
              </a:lnSpc>
              <a:spcBef>
                <a:spcPts val="1200"/>
              </a:spcBef>
              <a:spcAft>
                <a:spcPts val="0"/>
              </a:spcAft>
              <a:buClr>
                <a:srgbClr val="EDEDED"/>
              </a:buClr>
              <a:buSzPts val="1000"/>
              <a:buChar char="-"/>
            </a:pPr>
            <a:r>
              <a:rPr lang="pt-BR" sz="1000">
                <a:solidFill>
                  <a:srgbClr val="EDEDED"/>
                </a:solidFill>
              </a:rPr>
              <a:t>HORMONIOTERAPIA CRUZADA: impacto positivo nos desfechos de saúde mental, com diminuição de sofrimento psíquico e sintomas de ansiedade, depressão, estresse social e melhora na qualidade de vida.</a:t>
            </a:r>
            <a:endParaRPr sz="1000">
              <a:solidFill>
                <a:srgbClr val="EDEDED"/>
              </a:solidFill>
            </a:endParaRPr>
          </a:p>
          <a:p>
            <a:pPr indent="0" lvl="0" marL="457200" marR="0" rtl="0" algn="l">
              <a:lnSpc>
                <a:spcPct val="100000"/>
              </a:lnSpc>
              <a:spcBef>
                <a:spcPts val="1200"/>
              </a:spcBef>
              <a:spcAft>
                <a:spcPts val="0"/>
              </a:spcAft>
              <a:buNone/>
            </a:pPr>
            <a:r>
              <a:rPr lang="pt-BR" sz="1000">
                <a:solidFill>
                  <a:srgbClr val="EDEDED"/>
                </a:solidFill>
              </a:rPr>
              <a:t>(Chen et al., 2018; Telfer et al., 2018; Sansfaçon et al., 2019)</a:t>
            </a:r>
            <a:endParaRPr sz="1000">
              <a:solidFill>
                <a:srgbClr val="EDEDED"/>
              </a:solidFill>
            </a:endParaRPr>
          </a:p>
          <a:p>
            <a:pPr indent="0" lvl="0" marL="457200" marR="0" rtl="0" algn="l">
              <a:lnSpc>
                <a:spcPct val="100000"/>
              </a:lnSpc>
              <a:spcBef>
                <a:spcPts val="1200"/>
              </a:spcBef>
              <a:spcAft>
                <a:spcPts val="0"/>
              </a:spcAft>
              <a:buNone/>
            </a:pPr>
            <a:r>
              <a:t/>
            </a:r>
            <a:endParaRPr sz="1000">
              <a:solidFill>
                <a:srgbClr val="EDEDED"/>
              </a:solidFill>
            </a:endParaRPr>
          </a:p>
          <a:p>
            <a:pPr indent="0" lvl="0" marL="0" marR="0" rtl="0" algn="l">
              <a:lnSpc>
                <a:spcPct val="100000"/>
              </a:lnSpc>
              <a:spcBef>
                <a:spcPts val="1200"/>
              </a:spcBef>
              <a:spcAft>
                <a:spcPts val="0"/>
              </a:spcAft>
              <a:buNone/>
            </a:pPr>
            <a:r>
              <a:t/>
            </a:r>
            <a:endParaRPr sz="1000">
              <a:solidFill>
                <a:srgbClr val="EDEDED"/>
              </a:solidFill>
            </a:endParaRPr>
          </a:p>
          <a:p>
            <a:pPr indent="0" lvl="0" marL="0" marR="0" rtl="0" algn="l">
              <a:lnSpc>
                <a:spcPct val="100000"/>
              </a:lnSpc>
              <a:spcBef>
                <a:spcPts val="1200"/>
              </a:spcBef>
              <a:spcAft>
                <a:spcPts val="0"/>
              </a:spcAft>
              <a:buNone/>
            </a:pPr>
            <a:r>
              <a:t/>
            </a:r>
            <a:endParaRPr sz="1000">
              <a:solidFill>
                <a:srgbClr val="EDEDED"/>
              </a:solidFill>
            </a:endParaRPr>
          </a:p>
          <a:p>
            <a:pPr indent="0" lvl="0" marL="0" marR="0" rtl="0" algn="l">
              <a:lnSpc>
                <a:spcPct val="100000"/>
              </a:lnSpc>
              <a:spcBef>
                <a:spcPts val="1200"/>
              </a:spcBef>
              <a:spcAft>
                <a:spcPts val="0"/>
              </a:spcAft>
              <a:buNone/>
            </a:pPr>
            <a:r>
              <a:t/>
            </a:r>
            <a:endParaRPr sz="1000">
              <a:solidFill>
                <a:srgbClr val="EDEDED"/>
              </a:solidFill>
            </a:endParaRPr>
          </a:p>
          <a:p>
            <a:pPr indent="0" lvl="0" marL="0" rtl="0" algn="l">
              <a:spcBef>
                <a:spcPts val="1200"/>
              </a:spcBef>
              <a:spcAft>
                <a:spcPts val="0"/>
              </a:spcAft>
              <a:buNone/>
            </a:pPr>
            <a:r>
              <a:t/>
            </a:r>
            <a:endParaRPr sz="1000">
              <a:solidFill>
                <a:srgbClr val="EDEDED"/>
              </a:solidFill>
            </a:endParaRPr>
          </a:p>
          <a:p>
            <a:pPr indent="-292100" lvl="0" marL="457200" rtl="0" algn="l">
              <a:spcBef>
                <a:spcPts val="0"/>
              </a:spcBef>
              <a:spcAft>
                <a:spcPts val="0"/>
              </a:spcAft>
              <a:buClr>
                <a:srgbClr val="EDEDED"/>
              </a:buClr>
              <a:buSzPts val="1000"/>
              <a:buChar char="-"/>
            </a:pPr>
            <a:r>
              <a:t/>
            </a:r>
            <a:endParaRPr sz="1000">
              <a:solidFill>
                <a:srgbClr val="EDEDED"/>
              </a:solidFill>
            </a:endParaRPr>
          </a:p>
          <a:p>
            <a:pPr indent="0" lvl="0" marL="0" marR="0" rtl="0" algn="l">
              <a:lnSpc>
                <a:spcPct val="100000"/>
              </a:lnSpc>
              <a:spcBef>
                <a:spcPts val="0"/>
              </a:spcBef>
              <a:spcAft>
                <a:spcPts val="1200"/>
              </a:spcAft>
              <a:buNone/>
            </a:pPr>
            <a:r>
              <a:t/>
            </a:r>
            <a:endParaRPr sz="1000">
              <a:solidFill>
                <a:srgbClr val="EDEDED"/>
              </a:solidFill>
            </a:endParaRPr>
          </a:p>
        </p:txBody>
      </p:sp>
      <p:sp>
        <p:nvSpPr>
          <p:cNvPr id="246" name="Google Shape;246;p37"/>
          <p:cNvSpPr txBox="1"/>
          <p:nvPr>
            <p:ph type="title"/>
          </p:nvPr>
        </p:nvSpPr>
        <p:spPr>
          <a:xfrm>
            <a:off x="750950" y="644550"/>
            <a:ext cx="4866000" cy="48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lang="pt-BR" sz="2006"/>
              <a:t>síntese de achados na literatura</a:t>
            </a:r>
            <a:endParaRPr sz="2006"/>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8"/>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600"/>
              <a:t>VIDA ADULTA</a:t>
            </a:r>
            <a:endParaRPr sz="1600"/>
          </a:p>
          <a:p>
            <a:pPr indent="0" lvl="0" marL="0" rtl="0" algn="l">
              <a:spcBef>
                <a:spcPts val="0"/>
              </a:spcBef>
              <a:spcAft>
                <a:spcPts val="0"/>
              </a:spcAft>
              <a:buNone/>
            </a:pPr>
            <a:r>
              <a:t/>
            </a:r>
            <a:endParaRPr b="0" sz="1600"/>
          </a:p>
        </p:txBody>
      </p:sp>
      <p:sp>
        <p:nvSpPr>
          <p:cNvPr id="252" name="Google Shape;252;p38"/>
          <p:cNvSpPr txBox="1"/>
          <p:nvPr>
            <p:ph idx="2" type="body"/>
          </p:nvPr>
        </p:nvSpPr>
        <p:spPr>
          <a:xfrm>
            <a:off x="5174225" y="272700"/>
            <a:ext cx="3580800" cy="4438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pt-BR"/>
              <a:t>alguns tópicos para reflexão</a:t>
            </a:r>
            <a:endParaRPr b="1"/>
          </a:p>
          <a:p>
            <a:pPr indent="-311150" lvl="0" marL="457200" rtl="0" algn="l">
              <a:spcBef>
                <a:spcPts val="1200"/>
              </a:spcBef>
              <a:spcAft>
                <a:spcPts val="0"/>
              </a:spcAft>
              <a:buSzPts val="1300"/>
              <a:buChar char="-"/>
            </a:pPr>
            <a:r>
              <a:rPr lang="pt-BR"/>
              <a:t>transição de gênero: família, escola e mercado de trabalho;</a:t>
            </a:r>
            <a:endParaRPr/>
          </a:p>
          <a:p>
            <a:pPr indent="-311150" lvl="0" marL="457200" rtl="0" algn="l">
              <a:spcBef>
                <a:spcPts val="0"/>
              </a:spcBef>
              <a:spcAft>
                <a:spcPts val="0"/>
              </a:spcAft>
              <a:buSzPts val="1300"/>
              <a:buChar char="-"/>
            </a:pPr>
            <a:r>
              <a:rPr lang="pt-BR"/>
              <a:t>gestação e parto de homens trans; questões de saúde reprodutiva em geral</a:t>
            </a:r>
            <a:endParaRPr/>
          </a:p>
          <a:p>
            <a:pPr indent="-311150" lvl="0" marL="457200" rtl="0" algn="l">
              <a:spcBef>
                <a:spcPts val="0"/>
              </a:spcBef>
              <a:spcAft>
                <a:spcPts val="0"/>
              </a:spcAft>
              <a:buSzPts val="1300"/>
              <a:buChar char="-"/>
            </a:pPr>
            <a:r>
              <a:rPr lang="pt-BR"/>
              <a:t>práticas de hormonização</a:t>
            </a:r>
            <a:endParaRPr/>
          </a:p>
          <a:p>
            <a:pPr indent="-311150" lvl="0" marL="457200" rtl="0" algn="l">
              <a:spcBef>
                <a:spcPts val="0"/>
              </a:spcBef>
              <a:spcAft>
                <a:spcPts val="0"/>
              </a:spcAft>
              <a:buSzPts val="1300"/>
              <a:buChar char="-"/>
            </a:pPr>
            <a:r>
              <a:rPr lang="pt-BR"/>
              <a:t>prevalência do trabalho sexual como ocupação de mulheres trans e travestis</a:t>
            </a:r>
            <a:endParaRPr/>
          </a:p>
          <a:p>
            <a:pPr indent="-311150" lvl="0" marL="457200" rtl="0" algn="l">
              <a:spcBef>
                <a:spcPts val="0"/>
              </a:spcBef>
              <a:spcAft>
                <a:spcPts val="0"/>
              </a:spcAft>
              <a:buSzPts val="1300"/>
              <a:buChar char="-"/>
            </a:pPr>
            <a:r>
              <a:rPr lang="pt-BR"/>
              <a:t>exposição ao HIV e à Aids</a:t>
            </a:r>
            <a:endParaRPr/>
          </a:p>
          <a:p>
            <a:pPr indent="-311150" lvl="0" marL="457200" rtl="0" algn="l">
              <a:spcBef>
                <a:spcPts val="0"/>
              </a:spcBef>
              <a:spcAft>
                <a:spcPts val="0"/>
              </a:spcAft>
              <a:buSzPts val="1300"/>
              <a:buChar char="-"/>
            </a:pPr>
            <a:r>
              <a:rPr lang="pt-BR"/>
              <a:t>uso, abuso e dependência de substâncias</a:t>
            </a:r>
            <a:endParaRPr/>
          </a:p>
          <a:p>
            <a:pPr indent="-311150" lvl="0" marL="457200" rtl="0" algn="l">
              <a:spcBef>
                <a:spcPts val="0"/>
              </a:spcBef>
              <a:spcAft>
                <a:spcPts val="0"/>
              </a:spcAft>
              <a:buSzPts val="1300"/>
              <a:buChar char="-"/>
            </a:pPr>
            <a:r>
              <a:rPr lang="pt-BR"/>
              <a:t>violência física e psicológica em contextos de prazer e perigo (sexualidade/afetividade de risco)</a:t>
            </a:r>
            <a:endParaRPr/>
          </a:p>
          <a:p>
            <a:pPr indent="-311150" lvl="0" marL="457200" rtl="0" algn="l">
              <a:spcBef>
                <a:spcPts val="0"/>
              </a:spcBef>
              <a:spcAft>
                <a:spcPts val="0"/>
              </a:spcAft>
              <a:buSzPts val="1300"/>
              <a:buChar char="-"/>
            </a:pPr>
            <a:r>
              <a:rPr lang="pt-BR"/>
              <a:t>experiências no cárcere e gestão generificada da punição</a:t>
            </a:r>
            <a:endParaRPr/>
          </a:p>
          <a:p>
            <a:pPr indent="-311150" lvl="0" marL="457200" rtl="0" algn="l">
              <a:spcBef>
                <a:spcPts val="0"/>
              </a:spcBef>
              <a:spcAft>
                <a:spcPts val="0"/>
              </a:spcAft>
              <a:buSzPts val="1300"/>
              <a:buChar char="-"/>
            </a:pPr>
            <a:r>
              <a:rPr lang="pt-BR"/>
              <a:t>o próprio encarceramento como destino ou trajetória de gênero</a:t>
            </a:r>
            <a:endParaRPr/>
          </a:p>
          <a:p>
            <a:pPr indent="0" lvl="0" marL="0" rtl="0" algn="l">
              <a:spcBef>
                <a:spcPts val="1200"/>
              </a:spcBef>
              <a:spcAft>
                <a:spcPts val="0"/>
              </a:spcAft>
              <a:buNone/>
            </a:pPr>
            <a:r>
              <a:rPr lang="pt-BR"/>
              <a:t>Que scripts e que cenas sociais?</a:t>
            </a:r>
            <a:endParaRPr/>
          </a:p>
          <a:p>
            <a:pPr indent="0" lvl="0" marL="0" rtl="0" algn="l">
              <a:spcBef>
                <a:spcPts val="1200"/>
              </a:spcBef>
              <a:spcAft>
                <a:spcPts val="1200"/>
              </a:spcAft>
              <a:buNone/>
            </a:pPr>
            <a:r>
              <a:rPr lang="pt-BR"/>
              <a:t>Que oportunidades de intervenção em Saúde?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600"/>
              <a:t>VIDA ADULTA</a:t>
            </a:r>
            <a:endParaRPr sz="1600"/>
          </a:p>
        </p:txBody>
      </p:sp>
      <p:sp>
        <p:nvSpPr>
          <p:cNvPr id="258" name="Google Shape;258;p39"/>
          <p:cNvSpPr txBox="1"/>
          <p:nvPr>
            <p:ph idx="2" type="body"/>
          </p:nvPr>
        </p:nvSpPr>
        <p:spPr>
          <a:xfrm>
            <a:off x="4946025" y="272700"/>
            <a:ext cx="3864900" cy="4438500"/>
          </a:xfrm>
          <a:prstGeom prst="rect">
            <a:avLst/>
          </a:prstGeom>
        </p:spPr>
        <p:txBody>
          <a:bodyPr anchorCtr="0" anchor="t" bIns="91425" lIns="91425" spcFirstLastPara="1" rIns="91425" wrap="square" tIns="91425">
            <a:normAutofit lnSpcReduction="20000"/>
          </a:bodyPr>
          <a:lstStyle/>
          <a:p>
            <a:pPr indent="0" lvl="0" marL="0" rtl="0" algn="just">
              <a:spcBef>
                <a:spcPts val="0"/>
              </a:spcBef>
              <a:spcAft>
                <a:spcPts val="0"/>
              </a:spcAft>
              <a:buNone/>
            </a:pPr>
            <a:r>
              <a:rPr lang="pt-BR"/>
              <a:t>Angonese e Lago (2017) apontam uma certa "esterilidade simbólica" decorrente da falta de escolha pela reprodução e constituição familiar/relações, ressaltando que diversos documentos públicos, como regulamentações e portarias, se dedicam unicamente a garantir o acesso à afirmação de gênero.</a:t>
            </a:r>
            <a:endParaRPr/>
          </a:p>
          <a:p>
            <a:pPr indent="0" lvl="0" marL="0" rtl="0" algn="just">
              <a:spcBef>
                <a:spcPts val="1200"/>
              </a:spcBef>
              <a:spcAft>
                <a:spcPts val="0"/>
              </a:spcAft>
              <a:buNone/>
            </a:pPr>
            <a:r>
              <a:t/>
            </a:r>
            <a:endParaRPr/>
          </a:p>
          <a:p>
            <a:pPr indent="0" lvl="0" marL="0" rtl="0" algn="just">
              <a:spcBef>
                <a:spcPts val="1200"/>
              </a:spcBef>
              <a:spcAft>
                <a:spcPts val="0"/>
              </a:spcAft>
              <a:buNone/>
            </a:pPr>
            <a:r>
              <a:rPr lang="pt-BR"/>
              <a:t>Portaria no 1.707 18/08/2008</a:t>
            </a:r>
            <a:br>
              <a:rPr lang="pt-BR"/>
            </a:br>
            <a:r>
              <a:rPr lang="pt-BR"/>
              <a:t>Institui o processo transexualizador no SUS</a:t>
            </a:r>
            <a:br>
              <a:rPr lang="pt-BR"/>
            </a:br>
            <a:r>
              <a:rPr lang="pt-BR"/>
              <a:t>Ausência de conteúdo sobre a possibilidade de preservar gametas no caso de quem passa pela cirurgia ou inicia o uso de hormônios.</a:t>
            </a:r>
            <a:endParaRPr/>
          </a:p>
          <a:p>
            <a:pPr indent="0" lvl="0" marL="0" rtl="0" algn="just">
              <a:spcBef>
                <a:spcPts val="1200"/>
              </a:spcBef>
              <a:spcAft>
                <a:spcPts val="1200"/>
              </a:spcAft>
              <a:buNone/>
            </a:pPr>
            <a:r>
              <a:rPr lang="pt-BR"/>
              <a:t>Portaria no 457, de 19/08/2008</a:t>
            </a:r>
            <a:br>
              <a:rPr lang="pt-BR"/>
            </a:br>
            <a:r>
              <a:rPr lang="pt-BR"/>
              <a:t>Regulamento o processo transexualizador no SUS</a:t>
            </a:r>
            <a:br>
              <a:rPr lang="pt-BR"/>
            </a:br>
            <a:r>
              <a:rPr lang="pt-BR"/>
              <a:t>Aspectos psicossociais a serem acompanhados, entre os quais está a vivência familiar:</a:t>
            </a:r>
            <a:br>
              <a:rPr lang="pt-BR"/>
            </a:br>
            <a:r>
              <a:rPr lang="pt-BR"/>
              <a:t>“Ainda, considerar a existência ou desejo de constituição de núcleo familiar no qual o usuário transexual seja genitor”.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0"/>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600"/>
              <a:t>VIDA ADULTA</a:t>
            </a:r>
            <a:endParaRPr sz="1600"/>
          </a:p>
        </p:txBody>
      </p:sp>
      <p:sp>
        <p:nvSpPr>
          <p:cNvPr id="264" name="Google Shape;264;p40"/>
          <p:cNvSpPr txBox="1"/>
          <p:nvPr>
            <p:ph idx="2" type="body"/>
          </p:nvPr>
        </p:nvSpPr>
        <p:spPr>
          <a:xfrm>
            <a:off x="4946025" y="272700"/>
            <a:ext cx="3864900" cy="4438500"/>
          </a:xfrm>
          <a:prstGeom prst="rect">
            <a:avLst/>
          </a:prstGeom>
        </p:spPr>
        <p:txBody>
          <a:bodyPr anchorCtr="0" anchor="t" bIns="91425" lIns="91425" spcFirstLastPara="1" rIns="91425" wrap="square" tIns="91425">
            <a:normAutofit lnSpcReduction="10000"/>
          </a:bodyPr>
          <a:lstStyle/>
          <a:p>
            <a:pPr indent="0" lvl="0" marL="0" rtl="0" algn="just">
              <a:spcBef>
                <a:spcPts val="0"/>
              </a:spcBef>
              <a:spcAft>
                <a:spcPts val="0"/>
              </a:spcAft>
              <a:buNone/>
            </a:pPr>
            <a:r>
              <a:rPr lang="pt-BR"/>
              <a:t>PNSILGBT (Brasil, 2010)</a:t>
            </a:r>
            <a:br>
              <a:rPr lang="pt-BR"/>
            </a:br>
            <a:r>
              <a:rPr lang="pt-BR"/>
              <a:t>"documento norteador e legitimador das necessidades e especificidades LGBT"</a:t>
            </a:r>
            <a:endParaRPr/>
          </a:p>
          <a:p>
            <a:pPr indent="-311150" lvl="0" marL="457200" rtl="0" algn="just">
              <a:spcBef>
                <a:spcPts val="1200"/>
              </a:spcBef>
              <a:spcAft>
                <a:spcPts val="0"/>
              </a:spcAft>
              <a:buSzPts val="1300"/>
              <a:buChar char="-"/>
            </a:pPr>
            <a:r>
              <a:rPr lang="pt-BR"/>
              <a:t>“Garantir os direitos sexuais e direitos reprodutivos de lésbicas, gays, bissexuais, travestis e transexuais no âmbito do SUS”</a:t>
            </a:r>
            <a:endParaRPr/>
          </a:p>
          <a:p>
            <a:pPr indent="-311150" lvl="0" marL="457200" rtl="0" algn="just">
              <a:spcBef>
                <a:spcPts val="0"/>
              </a:spcBef>
              <a:spcAft>
                <a:spcPts val="0"/>
              </a:spcAft>
              <a:buSzPts val="1300"/>
              <a:buChar char="-"/>
            </a:pPr>
            <a:r>
              <a:rPr lang="pt-BR"/>
              <a:t>“Definir e implementar estratégias de serviços para a garantia dos direitos reprodutivos para LGBT” (foco recai sob gays e lésbicas cis)</a:t>
            </a:r>
            <a:endParaRPr/>
          </a:p>
          <a:p>
            <a:pPr indent="-311150" lvl="0" marL="457200" rtl="0" algn="just">
              <a:spcBef>
                <a:spcPts val="0"/>
              </a:spcBef>
              <a:spcAft>
                <a:spcPts val="0"/>
              </a:spcAft>
              <a:buSzPts val="1300"/>
              <a:buChar char="-"/>
            </a:pPr>
            <a:r>
              <a:rPr lang="pt-BR"/>
              <a:t>“Atender, mediante adoção de protocolo, as demandas por mastectomia e histerectomia em transexuais masculinos como procedimentos a serem oferecidos nos serviços do SUS”</a:t>
            </a:r>
            <a:endParaRPr/>
          </a:p>
          <a:p>
            <a:pPr indent="0" lvl="0" marL="457200" rtl="0" algn="just">
              <a:spcBef>
                <a:spcPts val="1200"/>
              </a:spcBef>
              <a:spcAft>
                <a:spcPts val="1200"/>
              </a:spcAft>
              <a:buNone/>
            </a:pPr>
            <a:r>
              <a:rPr i="1" lang="pt-BR"/>
              <a:t>Caráter impensável da reprodução trans e direcionamento aos procedimentos de mastectomia e histerectomia</a:t>
            </a:r>
            <a:endParaRPr i="1"/>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1"/>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600"/>
              <a:t>VIDA ADULTA</a:t>
            </a:r>
            <a:endParaRPr sz="1600"/>
          </a:p>
        </p:txBody>
      </p:sp>
      <p:sp>
        <p:nvSpPr>
          <p:cNvPr id="270" name="Google Shape;270;p41"/>
          <p:cNvSpPr txBox="1"/>
          <p:nvPr>
            <p:ph idx="2" type="body"/>
          </p:nvPr>
        </p:nvSpPr>
        <p:spPr>
          <a:xfrm>
            <a:off x="4946025" y="272700"/>
            <a:ext cx="3864900" cy="4438500"/>
          </a:xfrm>
          <a:prstGeom prst="rect">
            <a:avLst/>
          </a:prstGeom>
        </p:spPr>
        <p:txBody>
          <a:bodyPr anchorCtr="0" anchor="t" bIns="91425" lIns="91425" spcFirstLastPara="1" rIns="91425" wrap="square" tIns="91425">
            <a:normAutofit fontScale="92500" lnSpcReduction="20000"/>
          </a:bodyPr>
          <a:lstStyle/>
          <a:p>
            <a:pPr indent="0" lvl="0" marL="0" rtl="0" algn="just">
              <a:spcBef>
                <a:spcPts val="0"/>
              </a:spcBef>
              <a:spcAft>
                <a:spcPts val="0"/>
              </a:spcAft>
              <a:buNone/>
            </a:pPr>
            <a:r>
              <a:rPr lang="pt-BR"/>
              <a:t>PNSILGBT (Brasil, 2010)</a:t>
            </a:r>
            <a:br>
              <a:rPr lang="pt-BR"/>
            </a:br>
            <a:r>
              <a:rPr lang="pt-BR"/>
              <a:t>"documento norteador e legitimador das necessidades e especificidades LGBT"</a:t>
            </a:r>
            <a:endParaRPr i="1"/>
          </a:p>
          <a:p>
            <a:pPr indent="-304958" lvl="0" marL="457200" rtl="0" algn="just">
              <a:spcBef>
                <a:spcPts val="1200"/>
              </a:spcBef>
              <a:spcAft>
                <a:spcPts val="0"/>
              </a:spcAft>
              <a:buSzPct val="100000"/>
              <a:buChar char="-"/>
            </a:pPr>
            <a:r>
              <a:rPr lang="pt-BR"/>
              <a:t>"XII - prevenir novos casos de cânceres ginecológicos entre lésbicas e mulheres bissexuais e ampliar o acesso ao tratamento qualificado".</a:t>
            </a:r>
            <a:endParaRPr/>
          </a:p>
          <a:p>
            <a:pPr indent="0" lvl="0" marL="457200" rtl="0" algn="just">
              <a:spcBef>
                <a:spcPts val="1200"/>
              </a:spcBef>
              <a:spcAft>
                <a:spcPts val="0"/>
              </a:spcAft>
              <a:buNone/>
            </a:pPr>
            <a:r>
              <a:rPr i="1" lang="pt-BR"/>
              <a:t>Ausência de menção dos homens trans no objetivo XII da Política como alvo do exame preventivo de Câncer de Colo do útero.</a:t>
            </a:r>
            <a:endParaRPr/>
          </a:p>
          <a:p>
            <a:pPr indent="0" lvl="0" marL="457200" rtl="0" algn="just">
              <a:spcBef>
                <a:spcPts val="1200"/>
              </a:spcBef>
              <a:spcAft>
                <a:spcPts val="0"/>
              </a:spcAft>
              <a:buNone/>
            </a:pPr>
            <a:r>
              <a:rPr b="1" lang="pt-BR"/>
              <a:t>OMS, 2021</a:t>
            </a:r>
            <a:endParaRPr b="1"/>
          </a:p>
          <a:p>
            <a:pPr indent="-304958" lvl="0" marL="457200" rtl="0" algn="just">
              <a:spcBef>
                <a:spcPts val="1200"/>
              </a:spcBef>
              <a:spcAft>
                <a:spcPts val="0"/>
              </a:spcAft>
              <a:buSzPct val="100000"/>
              <a:buChar char="-"/>
            </a:pPr>
            <a:r>
              <a:rPr lang="pt-BR"/>
              <a:t>"O rastreamento e o tratamento do câncer do colo do útero devem ser fornecidos a homens trans e pessoas não-bináries e indivíduos intersexuais que têm colo do útero".</a:t>
            </a:r>
            <a:br>
              <a:rPr lang="pt-BR"/>
            </a:br>
            <a:endParaRPr/>
          </a:p>
          <a:p>
            <a:pPr indent="-304958" lvl="0" marL="457200" rtl="0" algn="just">
              <a:spcBef>
                <a:spcPts val="0"/>
              </a:spcBef>
              <a:spcAft>
                <a:spcPts val="0"/>
              </a:spcAft>
              <a:buSzPct val="100000"/>
              <a:buChar char="-"/>
            </a:pPr>
            <a:r>
              <a:rPr lang="pt-BR"/>
              <a:t>"Considerações especiais de implementação e intervenções bem-sucedidas para superar as barreiras à triagem também são necessárias para esses grupos de pessoas".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ctrTitle"/>
          </p:nvPr>
        </p:nvSpPr>
        <p:spPr>
          <a:xfrm>
            <a:off x="729450" y="1322450"/>
            <a:ext cx="7614600" cy="3821100"/>
          </a:xfrm>
          <a:prstGeom prst="rect">
            <a:avLst/>
          </a:prstGeom>
        </p:spPr>
        <p:txBody>
          <a:bodyPr anchorCtr="0" anchor="t" bIns="91425" lIns="91425" spcFirstLastPara="1" rIns="91425" wrap="square" tIns="91425">
            <a:normAutofit/>
          </a:bodyPr>
          <a:lstStyle/>
          <a:p>
            <a:pPr indent="457200" lvl="0" marL="0" rtl="0" algn="l">
              <a:spcBef>
                <a:spcPts val="0"/>
              </a:spcBef>
              <a:spcAft>
                <a:spcPts val="0"/>
              </a:spcAft>
              <a:buNone/>
            </a:pPr>
            <a:r>
              <a:rPr lang="pt-BR" sz="1400"/>
              <a:t>EVE SEDGWICK, 1993</a:t>
            </a:r>
            <a:endParaRPr sz="1400"/>
          </a:p>
          <a:p>
            <a:pPr indent="0" lvl="0" marL="457200" rtl="0" algn="l">
              <a:spcBef>
                <a:spcPts val="0"/>
              </a:spcBef>
              <a:spcAft>
                <a:spcPts val="0"/>
              </a:spcAft>
              <a:buNone/>
            </a:pPr>
            <a:r>
              <a:rPr lang="pt-BR" sz="1400"/>
              <a:t>HOW TO BRING YOUR KIDS UP GAY: THE WAR ON EFFEMINATE BOYS</a:t>
            </a:r>
            <a:endParaRPr sz="1400"/>
          </a:p>
          <a:p>
            <a:pPr indent="0" lvl="0" marL="457200" rtl="0" algn="l">
              <a:spcBef>
                <a:spcPts val="0"/>
              </a:spcBef>
              <a:spcAft>
                <a:spcPts val="0"/>
              </a:spcAft>
              <a:buNone/>
            </a:pPr>
            <a:r>
              <a:t/>
            </a:r>
            <a:endParaRPr sz="1400"/>
          </a:p>
          <a:p>
            <a:pPr indent="0" lvl="0" marL="457200" rtl="0" algn="l">
              <a:spcBef>
                <a:spcPts val="0"/>
              </a:spcBef>
              <a:spcAft>
                <a:spcPts val="0"/>
              </a:spcAft>
              <a:buNone/>
            </a:pPr>
            <a:r>
              <a:rPr b="0" lang="pt-BR" sz="1400"/>
              <a:t>crítica à separação - Sexualidade X Core Gender Identity</a:t>
            </a:r>
            <a:endParaRPr b="0" sz="1400"/>
          </a:p>
          <a:p>
            <a:pPr indent="0" lvl="0" marL="457200" rtl="0" algn="l">
              <a:spcBef>
                <a:spcPts val="0"/>
              </a:spcBef>
              <a:spcAft>
                <a:spcPts val="0"/>
              </a:spcAft>
              <a:buNone/>
            </a:pPr>
            <a:r>
              <a:rPr b="0" lang="pt-BR" sz="1400"/>
              <a:t>(renaturalização do gênero)</a:t>
            </a:r>
            <a:endParaRPr b="0" sz="1400"/>
          </a:p>
          <a:p>
            <a:pPr indent="0" lvl="0" marL="457200" rtl="0" algn="l">
              <a:spcBef>
                <a:spcPts val="0"/>
              </a:spcBef>
              <a:spcAft>
                <a:spcPts val="0"/>
              </a:spcAft>
              <a:buNone/>
            </a:pPr>
            <a:r>
              <a:t/>
            </a:r>
            <a:endParaRPr b="0" sz="1400"/>
          </a:p>
          <a:p>
            <a:pPr indent="0" lvl="0" marL="457200" rtl="0" algn="l">
              <a:spcBef>
                <a:spcPts val="0"/>
              </a:spcBef>
              <a:spcAft>
                <a:spcPts val="0"/>
              </a:spcAft>
              <a:buNone/>
            </a:pPr>
            <a:r>
              <a:rPr b="0" lang="pt-BR" sz="1400"/>
              <a:t>nota 10, pg 158 - "sexo cerebral"</a:t>
            </a:r>
            <a:endParaRPr b="0" sz="1400"/>
          </a:p>
          <a:p>
            <a:pPr indent="0" lvl="0" marL="457200" rtl="0" algn="l">
              <a:spcBef>
                <a:spcPts val="0"/>
              </a:spcBef>
              <a:spcAft>
                <a:spcPts val="0"/>
              </a:spcAft>
              <a:buNone/>
            </a:pPr>
            <a:r>
              <a:t/>
            </a:r>
            <a:endParaRPr b="0" sz="1400"/>
          </a:p>
          <a:p>
            <a:pPr indent="0" lvl="0" marL="457200" rtl="0" algn="l">
              <a:spcBef>
                <a:spcPts val="0"/>
              </a:spcBef>
              <a:spcAft>
                <a:spcPts val="0"/>
              </a:spcAft>
              <a:buNone/>
            </a:pPr>
            <a:r>
              <a:rPr b="0" lang="pt-BR" sz="1400"/>
              <a:t>crítica da abordagem da "psicologia do Ego"</a:t>
            </a:r>
            <a:endParaRPr b="0" sz="1400"/>
          </a:p>
          <a:p>
            <a:pPr indent="0" lvl="0" marL="457200" rtl="0" algn="l">
              <a:spcBef>
                <a:spcPts val="0"/>
              </a:spcBef>
              <a:spcAft>
                <a:spcPts val="0"/>
              </a:spcAft>
              <a:buNone/>
            </a:pPr>
            <a:r>
              <a:rPr b="0" lang="pt-BR" sz="1400"/>
              <a:t>narrativa desenvolvimentalista sobre a </a:t>
            </a:r>
            <a:r>
              <a:rPr b="0" i="1" lang="pt-BR" sz="1400"/>
              <a:t>consolidação</a:t>
            </a:r>
            <a:r>
              <a:rPr b="0" lang="pt-BR" sz="1400"/>
              <a:t> progressiva do Self</a:t>
            </a:r>
            <a:endParaRPr b="0" sz="1400"/>
          </a:p>
          <a:p>
            <a:pPr indent="0" lvl="0" marL="457200" rtl="0" algn="l">
              <a:spcBef>
                <a:spcPts val="0"/>
              </a:spcBef>
              <a:spcAft>
                <a:spcPts val="0"/>
              </a:spcAft>
              <a:buNone/>
            </a:pPr>
            <a:r>
              <a:t/>
            </a:r>
            <a:endParaRPr b="0" sz="1400"/>
          </a:p>
          <a:p>
            <a:pPr indent="0" lvl="0" marL="457200" rtl="0" algn="l">
              <a:spcBef>
                <a:spcPts val="0"/>
              </a:spcBef>
              <a:spcAft>
                <a:spcPts val="0"/>
              </a:spcAft>
              <a:buNone/>
            </a:pPr>
            <a:r>
              <a:rPr b="0" lang="pt-BR" sz="1400"/>
              <a:t>reforço da assignação de gênero na psiquiatria da aceitação gay</a:t>
            </a:r>
            <a:endParaRPr b="0" sz="1400"/>
          </a:p>
          <a:p>
            <a:pPr indent="0" lvl="0" marL="457200" rtl="0" algn="l">
              <a:spcBef>
                <a:spcPts val="0"/>
              </a:spcBef>
              <a:spcAft>
                <a:spcPts val="0"/>
              </a:spcAft>
              <a:buNone/>
            </a:pPr>
            <a:r>
              <a:t/>
            </a:r>
            <a:endParaRPr b="0" sz="1400"/>
          </a:p>
          <a:p>
            <a:pPr indent="0" lvl="0" marL="457200" rtl="0" algn="l">
              <a:spcBef>
                <a:spcPts val="0"/>
              </a:spcBef>
              <a:spcAft>
                <a:spcPts val="0"/>
              </a:spcAft>
              <a:buNone/>
            </a:pPr>
            <a:r>
              <a:rPr b="0" lang="pt-BR" sz="1400"/>
              <a:t>os livros e estratégias terapêuticas discutidos não versam sobre a "violência invasiva" heterossexual, mas sobre uma certa frustração em relação à expectativa de um "resultado não-gay" no contexto do desenvolvimento subjetivo</a:t>
            </a:r>
            <a:endParaRPr b="0" sz="1400"/>
          </a:p>
        </p:txBody>
      </p:sp>
      <p:sp>
        <p:nvSpPr>
          <p:cNvPr id="99" name="Google Shape;99;p15"/>
          <p:cNvSpPr txBox="1"/>
          <p:nvPr>
            <p:ph idx="1" type="subTitle"/>
          </p:nvPr>
        </p:nvSpPr>
        <p:spPr>
          <a:xfrm>
            <a:off x="46050" y="-76200"/>
            <a:ext cx="8772900" cy="5412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935"/>
              <a:buNone/>
            </a:pPr>
            <a:r>
              <a:rPr b="1" lang="pt-BR" sz="1800"/>
              <a:t>O debate nature X nurture: "como criar seus filhos para serem gays?" Breve histórico da normalização da homossexualidade e redimensionamento das margens</a:t>
            </a:r>
            <a:endParaRPr b="1"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2"/>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600"/>
              <a:t>VIDA ADULTA</a:t>
            </a:r>
            <a:endParaRPr sz="1600"/>
          </a:p>
        </p:txBody>
      </p:sp>
      <p:sp>
        <p:nvSpPr>
          <p:cNvPr id="276" name="Google Shape;276;p42"/>
          <p:cNvSpPr txBox="1"/>
          <p:nvPr>
            <p:ph idx="2" type="body"/>
          </p:nvPr>
        </p:nvSpPr>
        <p:spPr>
          <a:xfrm>
            <a:off x="4946025" y="272700"/>
            <a:ext cx="3864900" cy="44385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pt-BR"/>
              <a:t>A escuta e compreensão sobre as vivências afetivas e sexuais possibilita:</a:t>
            </a:r>
            <a:endParaRPr b="1"/>
          </a:p>
          <a:p>
            <a:pPr indent="-311150" lvl="0" marL="457200" rtl="0" algn="just">
              <a:spcBef>
                <a:spcPts val="1200"/>
              </a:spcBef>
              <a:spcAft>
                <a:spcPts val="0"/>
              </a:spcAft>
              <a:buSzPts val="1300"/>
              <a:buChar char="-"/>
            </a:pPr>
            <a:r>
              <a:rPr lang="pt-BR"/>
              <a:t>Maior eficácia na prevenção de ISTs</a:t>
            </a:r>
            <a:endParaRPr/>
          </a:p>
          <a:p>
            <a:pPr indent="-311150" lvl="0" marL="457200" rtl="0" algn="just">
              <a:spcBef>
                <a:spcPts val="0"/>
              </a:spcBef>
              <a:spcAft>
                <a:spcPts val="0"/>
              </a:spcAft>
              <a:buSzPts val="1300"/>
              <a:buChar char="-"/>
            </a:pPr>
            <a:r>
              <a:rPr lang="pt-BR"/>
              <a:t>Maior capacidade de orientar sobre os meios de concepção e contracepção</a:t>
            </a:r>
            <a:endParaRPr/>
          </a:p>
          <a:p>
            <a:pPr indent="-311150" lvl="0" marL="457200" rtl="0" algn="just">
              <a:spcBef>
                <a:spcPts val="0"/>
              </a:spcBef>
              <a:spcAft>
                <a:spcPts val="0"/>
              </a:spcAft>
              <a:buSzPts val="1300"/>
              <a:buChar char="-"/>
            </a:pPr>
            <a:r>
              <a:rPr lang="pt-BR"/>
              <a:t>Prevenção à gestação indesejada e ao aborto</a:t>
            </a:r>
            <a:endParaRPr/>
          </a:p>
          <a:p>
            <a:pPr indent="0" lvl="0" marL="0" rtl="0" algn="just">
              <a:spcBef>
                <a:spcPts val="1200"/>
              </a:spcBef>
              <a:spcAft>
                <a:spcPts val="0"/>
              </a:spcAft>
              <a:buNone/>
            </a:pPr>
            <a:r>
              <a:t/>
            </a:r>
            <a:endParaRPr/>
          </a:p>
          <a:p>
            <a:pPr indent="0" lvl="0" marL="0" rtl="0" algn="just">
              <a:spcBef>
                <a:spcPts val="1200"/>
              </a:spcBef>
              <a:spcAft>
                <a:spcPts val="0"/>
              </a:spcAft>
              <a:buNone/>
            </a:pPr>
            <a:r>
              <a:rPr lang="pt-BR"/>
              <a:t>EFEITOS DA TESTOSTERONA NA FERTILIDADE:</a:t>
            </a:r>
            <a:br>
              <a:rPr lang="pt-BR"/>
            </a:br>
            <a:r>
              <a:rPr lang="pt-BR"/>
              <a:t>- Amenorreia, cerca de 3 a 6 meses após início do uso de Testosterona. A reversão está relacionada com o tempo de uso de testosterona, podendo ser irreversível em alguns casos.</a:t>
            </a:r>
            <a:endParaRPr/>
          </a:p>
          <a:p>
            <a:pPr indent="0" lvl="0" marL="0" rtl="0" algn="just">
              <a:spcBef>
                <a:spcPts val="1200"/>
              </a:spcBef>
              <a:spcAft>
                <a:spcPts val="1200"/>
              </a:spcAft>
              <a:buNone/>
            </a:pPr>
            <a:r>
              <a:rPr lang="pt-BR"/>
              <a:t>- Orientar contra o uso da Testosterona como método contraceptivo é muito importante!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43"/>
          <p:cNvPicPr preferRelativeResize="0"/>
          <p:nvPr/>
        </p:nvPicPr>
        <p:blipFill>
          <a:blip r:embed="rId3">
            <a:alphaModFix/>
          </a:blip>
          <a:stretch>
            <a:fillRect/>
          </a:stretch>
        </p:blipFill>
        <p:spPr>
          <a:xfrm>
            <a:off x="152400" y="152400"/>
            <a:ext cx="8839204" cy="476488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4"/>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600"/>
              <a:t>VIDA ADULTA</a:t>
            </a:r>
            <a:endParaRPr sz="1600"/>
          </a:p>
        </p:txBody>
      </p:sp>
      <p:sp>
        <p:nvSpPr>
          <p:cNvPr id="287" name="Google Shape;287;p44"/>
          <p:cNvSpPr txBox="1"/>
          <p:nvPr>
            <p:ph idx="2" type="body"/>
          </p:nvPr>
        </p:nvSpPr>
        <p:spPr>
          <a:xfrm>
            <a:off x="4946025" y="272700"/>
            <a:ext cx="3908700" cy="44385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pt-BR"/>
              <a:t>sobre métodos contraceptivos</a:t>
            </a:r>
            <a:endParaRPr b="1"/>
          </a:p>
          <a:p>
            <a:pPr indent="0" lvl="0" marL="0" rtl="0" algn="just">
              <a:spcBef>
                <a:spcPts val="1200"/>
              </a:spcBef>
              <a:spcAft>
                <a:spcPts val="0"/>
              </a:spcAft>
              <a:buNone/>
            </a:pPr>
            <a:r>
              <a:t/>
            </a:r>
            <a:endParaRPr b="1"/>
          </a:p>
          <a:p>
            <a:pPr indent="-311150" lvl="0" marL="457200" rtl="0" algn="just">
              <a:spcBef>
                <a:spcPts val="1200"/>
              </a:spcBef>
              <a:spcAft>
                <a:spcPts val="0"/>
              </a:spcAft>
              <a:buSzPts val="1300"/>
              <a:buChar char="-"/>
            </a:pPr>
            <a:r>
              <a:rPr lang="pt-BR"/>
              <a:t>Métodos hormonais</a:t>
            </a:r>
            <a:br>
              <a:rPr lang="pt-BR"/>
            </a:br>
            <a:r>
              <a:rPr lang="pt-BR"/>
              <a:t>(progesterona e combinação com estrogênio)</a:t>
            </a:r>
            <a:endParaRPr/>
          </a:p>
          <a:p>
            <a:pPr indent="-311150" lvl="0" marL="457200" rtl="0" algn="just">
              <a:spcBef>
                <a:spcPts val="0"/>
              </a:spcBef>
              <a:spcAft>
                <a:spcPts val="0"/>
              </a:spcAft>
              <a:buSzPts val="1300"/>
              <a:buChar char="-"/>
            </a:pPr>
            <a:r>
              <a:rPr lang="pt-BR"/>
              <a:t>Possibilidade de disforia de gênero devido aos efeitos feminizantes dos hormônios X facilidade de adesão e discrição do método</a:t>
            </a:r>
            <a:endParaRPr/>
          </a:p>
          <a:p>
            <a:pPr indent="-311150" lvl="0" marL="457200" rtl="0" algn="just">
              <a:spcBef>
                <a:spcPts val="0"/>
              </a:spcBef>
              <a:spcAft>
                <a:spcPts val="0"/>
              </a:spcAft>
              <a:buSzPts val="1300"/>
              <a:buChar char="-"/>
            </a:pPr>
            <a:r>
              <a:rPr lang="pt-BR"/>
              <a:t>Métodos não hormonais</a:t>
            </a:r>
            <a:endParaRPr/>
          </a:p>
          <a:p>
            <a:pPr indent="-311150" lvl="0" marL="457200" rtl="0" algn="just">
              <a:spcBef>
                <a:spcPts val="0"/>
              </a:spcBef>
              <a:spcAft>
                <a:spcPts val="0"/>
              </a:spcAft>
              <a:buSzPts val="1300"/>
              <a:buChar char="-"/>
            </a:pPr>
            <a:r>
              <a:rPr lang="pt-BR"/>
              <a:t>Potencial invasivo de alguns métodos contraceptivos (DIU, DIAFRÁGMA, ANEL VAGINAL) &gt; pensar a relação da pessoa transmasculina com o seu aparelho reprodutivo e genital</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5"/>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600"/>
              <a:t>VIDA ADULTA</a:t>
            </a:r>
            <a:endParaRPr sz="1600"/>
          </a:p>
        </p:txBody>
      </p:sp>
      <p:sp>
        <p:nvSpPr>
          <p:cNvPr id="293" name="Google Shape;293;p45"/>
          <p:cNvSpPr txBox="1"/>
          <p:nvPr>
            <p:ph idx="2" type="body"/>
          </p:nvPr>
        </p:nvSpPr>
        <p:spPr>
          <a:xfrm>
            <a:off x="4946025" y="272700"/>
            <a:ext cx="3908700" cy="44385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pt-BR"/>
              <a:t>cuidados no pré-natal</a:t>
            </a:r>
            <a:endParaRPr b="1"/>
          </a:p>
          <a:p>
            <a:pPr indent="0" lvl="0" marL="0" rtl="0" algn="just">
              <a:spcBef>
                <a:spcPts val="1200"/>
              </a:spcBef>
              <a:spcAft>
                <a:spcPts val="0"/>
              </a:spcAft>
              <a:buNone/>
            </a:pPr>
            <a:r>
              <a:t/>
            </a:r>
            <a:endParaRPr b="1"/>
          </a:p>
          <a:p>
            <a:pPr indent="-311150" lvl="0" marL="457200" rtl="0" algn="just">
              <a:spcBef>
                <a:spcPts val="1200"/>
              </a:spcBef>
              <a:spcAft>
                <a:spcPts val="0"/>
              </a:spcAft>
              <a:buSzPts val="1300"/>
              <a:buChar char="-"/>
            </a:pPr>
            <a:r>
              <a:rPr lang="pt-BR"/>
              <a:t>Suspensão da testosterona, especialmente no 1o trimestre de gestação (possibilidade de efeitos teratogênicos, causando alterações irreversíveis de formas e funções)</a:t>
            </a:r>
            <a:endParaRPr/>
          </a:p>
          <a:p>
            <a:pPr indent="-311150" lvl="0" marL="457200" rtl="0" algn="just">
              <a:spcBef>
                <a:spcPts val="0"/>
              </a:spcBef>
              <a:spcAft>
                <a:spcPts val="0"/>
              </a:spcAft>
              <a:buSzPts val="1300"/>
              <a:buChar char="-"/>
            </a:pPr>
            <a:r>
              <a:rPr lang="pt-BR"/>
              <a:t>Atenção à atrofia do aparelho reprodutor (influência da Testosterona nos tecidos da mucosa genital) - pomada de estrogênio / laserterapia</a:t>
            </a:r>
            <a:endParaRPr/>
          </a:p>
          <a:p>
            <a:pPr indent="-311150" lvl="0" marL="457200" rtl="0" algn="just">
              <a:spcBef>
                <a:spcPts val="0"/>
              </a:spcBef>
              <a:spcAft>
                <a:spcPts val="0"/>
              </a:spcAft>
              <a:buSzPts val="1300"/>
              <a:buChar char="-"/>
            </a:pPr>
            <a:r>
              <a:rPr lang="pt-BR"/>
              <a:t>Plano de parto: instrumento recomendado pela OMS e extremamente importante para pessoas transmasculinas</a:t>
            </a:r>
            <a:endParaRPr/>
          </a:p>
          <a:p>
            <a:pPr indent="-311150" lvl="0" marL="457200" rtl="0" algn="just">
              <a:spcBef>
                <a:spcPts val="0"/>
              </a:spcBef>
              <a:spcAft>
                <a:spcPts val="0"/>
              </a:spcAft>
              <a:buSzPts val="1300"/>
              <a:buChar char="-"/>
            </a:pPr>
            <a:r>
              <a:rPr lang="pt-BR"/>
              <a:t>Local de parto: domiciliar ou hospitalar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6"/>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600"/>
              <a:t>ENVELHECIMENTO E TEMPORALIDADE "CIS"</a:t>
            </a:r>
            <a:endParaRPr sz="1600"/>
          </a:p>
        </p:txBody>
      </p:sp>
      <p:sp>
        <p:nvSpPr>
          <p:cNvPr id="299" name="Google Shape;299;p46"/>
          <p:cNvSpPr txBox="1"/>
          <p:nvPr>
            <p:ph idx="2" type="body"/>
          </p:nvPr>
        </p:nvSpPr>
        <p:spPr>
          <a:xfrm>
            <a:off x="5174225" y="300900"/>
            <a:ext cx="3374400" cy="466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a:t>ALGUMAS QUESTÕES DE PARTIDA:</a:t>
            </a:r>
            <a:endParaRPr/>
          </a:p>
          <a:p>
            <a:pPr indent="-311150" lvl="0" marL="457200" rtl="0" algn="l">
              <a:spcBef>
                <a:spcPts val="1200"/>
              </a:spcBef>
              <a:spcAft>
                <a:spcPts val="0"/>
              </a:spcAft>
              <a:buSzPts val="1300"/>
              <a:buChar char="-"/>
            </a:pPr>
            <a:r>
              <a:rPr lang="pt-BR"/>
              <a:t>Redimensionamento da pirâmide etária populacional e expectativa de vida trans;</a:t>
            </a:r>
            <a:endParaRPr/>
          </a:p>
          <a:p>
            <a:pPr indent="-311150" lvl="0" marL="457200" rtl="0" algn="l">
              <a:spcBef>
                <a:spcPts val="0"/>
              </a:spcBef>
              <a:spcAft>
                <a:spcPts val="0"/>
              </a:spcAft>
              <a:buSzPts val="1300"/>
              <a:buChar char="-"/>
            </a:pPr>
            <a:r>
              <a:rPr lang="pt-BR"/>
              <a:t>Quanto tempo dura uma vida?</a:t>
            </a:r>
            <a:endParaRPr/>
          </a:p>
          <a:p>
            <a:pPr indent="-311150" lvl="0" marL="457200" rtl="0" algn="l">
              <a:spcBef>
                <a:spcPts val="0"/>
              </a:spcBef>
              <a:spcAft>
                <a:spcPts val="0"/>
              </a:spcAft>
              <a:buSzPts val="1300"/>
              <a:buChar char="-"/>
            </a:pPr>
            <a:r>
              <a:rPr lang="pt-BR"/>
              <a:t>Sentidos e marcadores do processo de envelhecimento (perspectivas sociais e simbólicas, além da epidemiológica)</a:t>
            </a:r>
            <a:endParaRPr/>
          </a:p>
          <a:p>
            <a:pPr indent="-311150" lvl="0" marL="457200" rtl="0" algn="l">
              <a:spcBef>
                <a:spcPts val="0"/>
              </a:spcBef>
              <a:spcAft>
                <a:spcPts val="0"/>
              </a:spcAft>
              <a:buSzPts val="1300"/>
              <a:buChar char="-"/>
            </a:pPr>
            <a:r>
              <a:rPr lang="pt-BR"/>
              <a:t>Solidão, ausência de apoio e contexto desfavorável: destransição forçada (necessidade de negociar o fim/luto, com o horizonte da morte)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7"/>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600"/>
              <a:t>ENVELHECIMENTO E TEMPORALIDADE "CIS"</a:t>
            </a:r>
            <a:endParaRPr sz="1600"/>
          </a:p>
        </p:txBody>
      </p:sp>
      <p:sp>
        <p:nvSpPr>
          <p:cNvPr id="305" name="Google Shape;305;p47"/>
          <p:cNvSpPr txBox="1"/>
          <p:nvPr>
            <p:ph idx="2" type="body"/>
          </p:nvPr>
        </p:nvSpPr>
        <p:spPr>
          <a:xfrm>
            <a:off x="5174225" y="300900"/>
            <a:ext cx="3374400" cy="4664100"/>
          </a:xfrm>
          <a:prstGeom prst="rect">
            <a:avLst/>
          </a:prstGeom>
        </p:spPr>
        <p:txBody>
          <a:bodyPr anchorCtr="0" anchor="t" bIns="91425" lIns="91425" spcFirstLastPara="1" rIns="91425" wrap="square" tIns="91425">
            <a:normAutofit fontScale="92500" lnSpcReduction="20000"/>
          </a:bodyPr>
          <a:lstStyle/>
          <a:p>
            <a:pPr indent="0" lvl="0" marL="0" rtl="0" algn="just">
              <a:spcBef>
                <a:spcPts val="0"/>
              </a:spcBef>
              <a:spcAft>
                <a:spcPts val="0"/>
              </a:spcAft>
              <a:buNone/>
            </a:pPr>
            <a:r>
              <a:rPr lang="pt-BR"/>
              <a:t>Projeções apontam que, no ano de 2050, a população mundial com mais de 60 anos será equivalente a 2,1 bilhões de pessoas, aproximadamente 22%. Aproximadamente, 80% estarão em países considerados  em desenvolvimento, de média e baixa renda (WHO, 2005; United Nations, 2013).</a:t>
            </a:r>
            <a:endParaRPr/>
          </a:p>
          <a:p>
            <a:pPr indent="0" lvl="0" marL="0" rtl="0" algn="just">
              <a:spcBef>
                <a:spcPts val="1200"/>
              </a:spcBef>
              <a:spcAft>
                <a:spcPts val="0"/>
              </a:spcAft>
              <a:buNone/>
            </a:pPr>
            <a:r>
              <a:rPr lang="pt-BR"/>
              <a:t>Dados brasileiros do censo realizado pelo IBGE no ano de 2010 apontam que 10,8% da população brasileira tinha 60 anos ou mais, o que corresponde a 19,6 milhões de brasileiros; Estima-se que, no ano de 2030, esse contingente representará 18% da população e, no ano de 2050, 29,3% da população brasileira será idosa, isto é, 66,5 milhões de pessoas (IBGE, 2018).</a:t>
            </a:r>
            <a:endParaRPr/>
          </a:p>
          <a:p>
            <a:pPr indent="0" lvl="0" marL="0" rtl="0" algn="just">
              <a:spcBef>
                <a:spcPts val="1200"/>
              </a:spcBef>
              <a:spcAft>
                <a:spcPts val="1200"/>
              </a:spcAft>
              <a:buNone/>
            </a:pPr>
            <a:r>
              <a:rPr lang="pt-BR"/>
              <a:t>Esse fenômeno de transformação etária se dá em um contexto de significativa desigualdade e com </a:t>
            </a:r>
            <a:r>
              <a:rPr lang="pt-BR"/>
              <a:t>poucas/</a:t>
            </a:r>
            <a:r>
              <a:rPr lang="pt-BR"/>
              <a:t>frágeis políticas de proteção social, o que tende a comprometer as condições de manutenção da vida e, consequentemente, do envelhecimento populacional.</a:t>
            </a:r>
            <a:endParaRPr/>
          </a:p>
        </p:txBody>
      </p:sp>
      <p:pic>
        <p:nvPicPr>
          <p:cNvPr id="306" name="Google Shape;306;p47"/>
          <p:cNvPicPr preferRelativeResize="0"/>
          <p:nvPr/>
        </p:nvPicPr>
        <p:blipFill>
          <a:blip r:embed="rId3">
            <a:alphaModFix/>
          </a:blip>
          <a:stretch>
            <a:fillRect/>
          </a:stretch>
        </p:blipFill>
        <p:spPr>
          <a:xfrm>
            <a:off x="313225" y="2059050"/>
            <a:ext cx="3932880" cy="298215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8"/>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600"/>
              <a:t>ENVELHECIMENTO E TEMPORALIDADE "CIS"</a:t>
            </a:r>
            <a:endParaRPr sz="1600"/>
          </a:p>
        </p:txBody>
      </p:sp>
      <p:sp>
        <p:nvSpPr>
          <p:cNvPr id="312" name="Google Shape;312;p48"/>
          <p:cNvSpPr txBox="1"/>
          <p:nvPr>
            <p:ph idx="2" type="body"/>
          </p:nvPr>
        </p:nvSpPr>
        <p:spPr>
          <a:xfrm>
            <a:off x="5174225" y="300900"/>
            <a:ext cx="3374400" cy="46641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pt-BR"/>
              <a:t>D</a:t>
            </a:r>
            <a:r>
              <a:rPr lang="pt-BR"/>
              <a:t>esde uma perspectiva epidemiológica, apresentam-se como desafios primordiais do envelhecimento as condições crônicas de saúde (comorbidades), e as condições funcionais (incapacidades) relacionadas ao desempenho de atividades básicas da vida diária (ABVD).</a:t>
            </a:r>
            <a:endParaRPr/>
          </a:p>
          <a:p>
            <a:pPr indent="0" lvl="0" marL="0" rtl="0" algn="just">
              <a:spcBef>
                <a:spcPts val="1200"/>
              </a:spcBef>
              <a:spcAft>
                <a:spcPts val="0"/>
              </a:spcAft>
              <a:buNone/>
            </a:pPr>
            <a:r>
              <a:rPr lang="pt-BR"/>
              <a:t>Esses elementos são atravessados e justapostos por questões sociais, políticas, econômicas e culturais, que, muitas vezes, configuram-se como definidores dos modos e possibilidades de exercício, oferta e acesso ao cuidado e aos serviços de atenção à saúde por pessoas Trans.</a:t>
            </a:r>
            <a:endParaRPr/>
          </a:p>
          <a:p>
            <a:pPr indent="0" lvl="0" marL="0" rtl="0" algn="just">
              <a:spcBef>
                <a:spcPts val="1200"/>
              </a:spcBef>
              <a:spcAft>
                <a:spcPts val="0"/>
              </a:spcAft>
              <a:buNone/>
            </a:pPr>
            <a:r>
              <a:t/>
            </a:r>
            <a:endParaRPr/>
          </a:p>
          <a:p>
            <a:pPr indent="0" lvl="0" marL="0" rtl="0" algn="just">
              <a:spcBef>
                <a:spcPts val="1200"/>
              </a:spcBef>
              <a:spcAft>
                <a:spcPts val="1200"/>
              </a:spcAft>
              <a:buNone/>
            </a:pPr>
            <a:r>
              <a:rPr i="1" lang="pt-BR"/>
              <a:t>Perda de qualidade de vida e de autonomia!</a:t>
            </a:r>
            <a:endParaRPr i="1"/>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600"/>
              <a:t>ENVELHECIMENTO E TEMPORALIDADE "CIS"</a:t>
            </a:r>
            <a:endParaRPr sz="1600"/>
          </a:p>
        </p:txBody>
      </p:sp>
      <p:sp>
        <p:nvSpPr>
          <p:cNvPr id="318" name="Google Shape;318;p49"/>
          <p:cNvSpPr txBox="1"/>
          <p:nvPr>
            <p:ph idx="2" type="body"/>
          </p:nvPr>
        </p:nvSpPr>
        <p:spPr>
          <a:xfrm>
            <a:off x="5115300" y="300900"/>
            <a:ext cx="3433200" cy="46641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pt-BR"/>
              <a:t>Para a OMS, o envelhecimento é dividido em 3 estágios:</a:t>
            </a:r>
            <a:endParaRPr/>
          </a:p>
          <a:p>
            <a:pPr indent="0" lvl="0" marL="0" rtl="0" algn="just">
              <a:spcBef>
                <a:spcPts val="1200"/>
              </a:spcBef>
              <a:spcAft>
                <a:spcPts val="0"/>
              </a:spcAft>
              <a:buNone/>
            </a:pPr>
            <a:r>
              <a:rPr lang="pt-BR"/>
              <a:t>Idoso 60-74 anos;</a:t>
            </a:r>
            <a:endParaRPr/>
          </a:p>
          <a:p>
            <a:pPr indent="0" lvl="0" marL="0" rtl="0" algn="just">
              <a:spcBef>
                <a:spcPts val="1200"/>
              </a:spcBef>
              <a:spcAft>
                <a:spcPts val="0"/>
              </a:spcAft>
              <a:buNone/>
            </a:pPr>
            <a:r>
              <a:rPr lang="pt-BR"/>
              <a:t>Ancião 75-90 anos;</a:t>
            </a:r>
            <a:endParaRPr/>
          </a:p>
          <a:p>
            <a:pPr indent="0" lvl="0" marL="0" rtl="0" algn="just">
              <a:spcBef>
                <a:spcPts val="1200"/>
              </a:spcBef>
              <a:spcAft>
                <a:spcPts val="0"/>
              </a:spcAft>
              <a:buNone/>
            </a:pPr>
            <a:r>
              <a:rPr lang="pt-BR"/>
              <a:t>Velhice extrema acima dos 90 anos.</a:t>
            </a:r>
            <a:endParaRPr/>
          </a:p>
          <a:p>
            <a:pPr indent="0" lvl="0" marL="0" rtl="0" algn="just">
              <a:spcBef>
                <a:spcPts val="1200"/>
              </a:spcBef>
              <a:spcAft>
                <a:spcPts val="0"/>
              </a:spcAft>
              <a:buNone/>
            </a:pPr>
            <a:r>
              <a:rPr b="1" lang="pt-BR"/>
              <a:t>Essas marcações de faixas etárias, que servem de referência para elaboração de políticas públicas, leis, projetos e pesquisas, fazem sentido para todes?</a:t>
            </a:r>
            <a:endParaRPr b="1"/>
          </a:p>
          <a:p>
            <a:pPr indent="0" lvl="0" marL="0" rtl="0" algn="just">
              <a:spcBef>
                <a:spcPts val="1200"/>
              </a:spcBef>
              <a:spcAft>
                <a:spcPts val="1200"/>
              </a:spcAft>
              <a:buNone/>
            </a:pPr>
            <a:r>
              <a:rPr b="1" lang="pt-BR"/>
              <a:t>Podemos pensar </a:t>
            </a:r>
            <a:r>
              <a:rPr b="1" lang="pt-BR"/>
              <a:t>nas velhices</a:t>
            </a:r>
            <a:r>
              <a:rPr b="1" lang="pt-BR"/>
              <a:t> para além dos marcadores cronológicos de passagem do tempo?</a:t>
            </a:r>
            <a:endParaRPr b="1" i="1"/>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0"/>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600"/>
              <a:t>ENVELHECIMENTO E TEMPORALIDADE "CIS"</a:t>
            </a:r>
            <a:endParaRPr sz="1600"/>
          </a:p>
        </p:txBody>
      </p:sp>
      <p:sp>
        <p:nvSpPr>
          <p:cNvPr id="324" name="Google Shape;324;p50"/>
          <p:cNvSpPr txBox="1"/>
          <p:nvPr>
            <p:ph idx="2" type="body"/>
          </p:nvPr>
        </p:nvSpPr>
        <p:spPr>
          <a:xfrm>
            <a:off x="5115300" y="300900"/>
            <a:ext cx="3433200" cy="46641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pt-BR"/>
              <a:t>De que forma atribuímos, coletivamente, valor e significado ao envelhecimento e à velhice?</a:t>
            </a:r>
            <a:endParaRPr/>
          </a:p>
          <a:p>
            <a:pPr indent="0" lvl="0" marL="0" rtl="0" algn="just">
              <a:spcBef>
                <a:spcPts val="1200"/>
              </a:spcBef>
              <a:spcAft>
                <a:spcPts val="0"/>
              </a:spcAft>
              <a:buNone/>
            </a:pPr>
            <a:r>
              <a:rPr lang="pt-BR"/>
              <a:t>Fazemos isso sempre da mesma forma?</a:t>
            </a:r>
            <a:endParaRPr/>
          </a:p>
          <a:p>
            <a:pPr indent="0" lvl="0" marL="0" rtl="0" algn="just">
              <a:spcBef>
                <a:spcPts val="1200"/>
              </a:spcBef>
              <a:spcAft>
                <a:spcPts val="0"/>
              </a:spcAft>
              <a:buNone/>
            </a:pPr>
            <a:r>
              <a:rPr lang="pt-BR"/>
              <a:t>Simone de Beauvoir (1970) denuncia uma conspiração do silêncio em torno da velhice; marginalização dos idosos, abandono dos velhos pela sociedade.</a:t>
            </a:r>
            <a:endParaRPr/>
          </a:p>
          <a:p>
            <a:pPr indent="0" lvl="0" marL="0" rtl="0" algn="just">
              <a:spcBef>
                <a:spcPts val="1200"/>
              </a:spcBef>
              <a:spcAft>
                <a:spcPts val="0"/>
              </a:spcAft>
              <a:buNone/>
            </a:pPr>
            <a:r>
              <a:rPr lang="pt-BR"/>
              <a:t>Valores hegemônicos vigentes, social e culturalmente difundidos, são informados por perspectivas biomédicas:</a:t>
            </a:r>
            <a:endParaRPr/>
          </a:p>
          <a:p>
            <a:pPr indent="0" lvl="0" marL="0" rtl="0" algn="just">
              <a:spcBef>
                <a:spcPts val="1200"/>
              </a:spcBef>
              <a:spcAft>
                <a:spcPts val="1200"/>
              </a:spcAft>
              <a:buNone/>
            </a:pPr>
            <a:r>
              <a:rPr lang="pt-BR"/>
              <a:t>Velhice = declínio biológico; perda funcional; doenças; perda de autonomia; dificuldades de locomoção; aumento da dependência; perda de memória; apagamento do desejo; decadência; fase de mortificação da vida (espera pela morte).</a:t>
            </a:r>
            <a:endParaRPr i="1"/>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1"/>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600"/>
              <a:t>ENVELHECIMENTO E TEMPORALIDADE "CIS"</a:t>
            </a:r>
            <a:endParaRPr sz="1600"/>
          </a:p>
        </p:txBody>
      </p:sp>
      <p:sp>
        <p:nvSpPr>
          <p:cNvPr id="330" name="Google Shape;330;p51"/>
          <p:cNvSpPr txBox="1"/>
          <p:nvPr>
            <p:ph idx="2" type="body"/>
          </p:nvPr>
        </p:nvSpPr>
        <p:spPr>
          <a:xfrm>
            <a:off x="5115300" y="300900"/>
            <a:ext cx="3652200" cy="46641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pt-BR"/>
              <a:t>Responsabilização do indivíduo - Debert (1999) chama atenção para a </a:t>
            </a:r>
            <a:r>
              <a:rPr i="1" lang="pt-BR"/>
              <a:t>reprivatização da velhice</a:t>
            </a:r>
            <a:r>
              <a:rPr lang="pt-BR"/>
              <a:t>, que assume, potencialmente, duas formas:</a:t>
            </a:r>
            <a:endParaRPr/>
          </a:p>
          <a:p>
            <a:pPr indent="0" lvl="0" marL="0" rtl="0" algn="just">
              <a:spcBef>
                <a:spcPts val="1200"/>
              </a:spcBef>
              <a:spcAft>
                <a:spcPts val="0"/>
              </a:spcAft>
              <a:buNone/>
            </a:pPr>
            <a:r>
              <a:rPr lang="pt-BR"/>
              <a:t>Velhice negativa/abominada: imaginário social que a relaciona à doença e morte; solidão e perda funcional; infantilização; dificuldade de aceitação da própria imagem; despesa social; improdutividade; velhice daquele que foi negligente com a própria saúde; VELHICE INDESEJADA</a:t>
            </a:r>
            <a:endParaRPr/>
          </a:p>
          <a:p>
            <a:pPr indent="0" lvl="0" marL="0" rtl="0" algn="just">
              <a:spcBef>
                <a:spcPts val="1200"/>
              </a:spcBef>
              <a:spcAft>
                <a:spcPts val="1200"/>
              </a:spcAft>
              <a:buNone/>
            </a:pPr>
            <a:r>
              <a:rPr lang="pt-BR"/>
              <a:t>Velhice positiva/ideal: aquela que consegue negar e driblar o envelhecimento e seus efeitos. É a velhice jovem e ativa; mercado de consumo; aquele que cuidou da própria saúde; VELHICE ALMEJADA</a:t>
            </a:r>
            <a:endParaRPr/>
          </a:p>
        </p:txBody>
      </p:sp>
      <p:sp>
        <p:nvSpPr>
          <p:cNvPr id="331" name="Google Shape;331;p51"/>
          <p:cNvSpPr txBox="1"/>
          <p:nvPr/>
        </p:nvSpPr>
        <p:spPr>
          <a:xfrm>
            <a:off x="178650" y="2305700"/>
            <a:ext cx="42219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a:latin typeface="Lato"/>
                <a:ea typeface="Lato"/>
                <a:cs typeface="Lato"/>
                <a:sym typeface="Lato"/>
              </a:rPr>
              <a:t>QUEREMOS VIVER MUITO, MAS</a:t>
            </a:r>
            <a:br>
              <a:rPr lang="pt-BR">
                <a:latin typeface="Lato"/>
                <a:ea typeface="Lato"/>
                <a:cs typeface="Lato"/>
                <a:sym typeface="Lato"/>
              </a:rPr>
            </a:br>
            <a:r>
              <a:rPr lang="pt-BR">
                <a:latin typeface="Lato"/>
                <a:ea typeface="Lato"/>
                <a:cs typeface="Lato"/>
                <a:sym typeface="Lato"/>
              </a:rPr>
              <a:t>NÃO QUEREMOS ENVELHECER</a:t>
            </a:r>
            <a:endParaRPr i="1">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6"/>
          <p:cNvPicPr preferRelativeResize="0"/>
          <p:nvPr/>
        </p:nvPicPr>
        <p:blipFill>
          <a:blip r:embed="rId3">
            <a:alphaModFix/>
          </a:blip>
          <a:stretch>
            <a:fillRect/>
          </a:stretch>
        </p:blipFill>
        <p:spPr>
          <a:xfrm>
            <a:off x="0" y="0"/>
            <a:ext cx="9144000" cy="51019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2"/>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t-BR" sz="1600"/>
              <a:t>ENVELHECIMENTO E TEMPORALIDADE "CIS"</a:t>
            </a:r>
            <a:endParaRPr sz="1600"/>
          </a:p>
        </p:txBody>
      </p:sp>
      <p:sp>
        <p:nvSpPr>
          <p:cNvPr id="337" name="Google Shape;337;p52"/>
          <p:cNvSpPr txBox="1"/>
          <p:nvPr>
            <p:ph idx="2" type="body"/>
          </p:nvPr>
        </p:nvSpPr>
        <p:spPr>
          <a:xfrm>
            <a:off x="5115300" y="300900"/>
            <a:ext cx="3433200" cy="46641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pt-BR"/>
              <a:t>“As estatísticas provam que as pessoas cisgênera a cada ano se tornam mais longevas, vivendo uma velhice com menos sofrimento, usufruindo dos avanços da biotecnologia. Mas nós, transgêneros, que não temos nosso gênero assinalado no nascimento, vivemos cada vez menos. São muito poucos os que conseguem chegar à senescência, ou seja, que têm o direito de se tornar senis na idade avançada. Estima-se que a média de vida de uma travesti seja de 35 anos. No Brasil, não há estatísticas oficiais para determinar quantos somos, tanto vivos quanto mortos. Como as nossas vidas são marginais, sofrendo humilhações e violências simbólicas e físicas, considero que quem sobrevive acima dos cinquenta anos já pode ser considerado uma pessoa transvelha.” (Nery, 2019)</a:t>
            </a:r>
            <a:endParaRPr/>
          </a:p>
        </p:txBody>
      </p:sp>
      <p:pic>
        <p:nvPicPr>
          <p:cNvPr id="338" name="Google Shape;338;p52"/>
          <p:cNvPicPr preferRelativeResize="0"/>
          <p:nvPr/>
        </p:nvPicPr>
        <p:blipFill>
          <a:blip r:embed="rId3">
            <a:alphaModFix/>
          </a:blip>
          <a:stretch>
            <a:fillRect/>
          </a:stretch>
        </p:blipFill>
        <p:spPr>
          <a:xfrm>
            <a:off x="1254001" y="2162850"/>
            <a:ext cx="1890200" cy="28021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53"/>
          <p:cNvPicPr preferRelativeResize="0"/>
          <p:nvPr/>
        </p:nvPicPr>
        <p:blipFill>
          <a:blip r:embed="rId3">
            <a:alphaModFix/>
          </a:blip>
          <a:stretch>
            <a:fillRect/>
          </a:stretch>
        </p:blipFill>
        <p:spPr>
          <a:xfrm>
            <a:off x="152400" y="152400"/>
            <a:ext cx="8839204" cy="4164957"/>
          </a:xfrm>
          <a:prstGeom prst="rect">
            <a:avLst/>
          </a:prstGeom>
          <a:noFill/>
          <a:ln>
            <a:noFill/>
          </a:ln>
        </p:spPr>
      </p:pic>
      <p:sp>
        <p:nvSpPr>
          <p:cNvPr id="344" name="Google Shape;344;p53"/>
          <p:cNvSpPr txBox="1"/>
          <p:nvPr/>
        </p:nvSpPr>
        <p:spPr>
          <a:xfrm>
            <a:off x="225675" y="4447675"/>
            <a:ext cx="4221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latin typeface="Lato"/>
                <a:ea typeface="Lato"/>
                <a:cs typeface="Lato"/>
                <a:sym typeface="Lato"/>
              </a:rPr>
              <a:t>ritos de marcação do tempo na estrutura cis-HT</a:t>
            </a:r>
            <a:endParaRPr>
              <a:latin typeface="Lato"/>
              <a:ea typeface="Lato"/>
              <a:cs typeface="Lato"/>
              <a:sym typeface="Lato"/>
            </a:endParaRPr>
          </a:p>
          <a:p>
            <a:pPr indent="0" lvl="0" marL="0" rtl="0" algn="l">
              <a:spcBef>
                <a:spcPts val="0"/>
              </a:spcBef>
              <a:spcAft>
                <a:spcPts val="0"/>
              </a:spcAft>
              <a:buNone/>
            </a:pPr>
            <a:r>
              <a:rPr lang="pt-BR">
                <a:latin typeface="Lato"/>
                <a:ea typeface="Lato"/>
                <a:cs typeface="Lato"/>
                <a:sym typeface="Lato"/>
              </a:rPr>
              <a:t>o tempo dissidente está fora do tempo da família</a:t>
            </a:r>
            <a:endParaRPr>
              <a:latin typeface="Lato"/>
              <a:ea typeface="Lato"/>
              <a:cs typeface="Lato"/>
              <a:sym typeface="Lato"/>
            </a:endParaRPr>
          </a:p>
        </p:txBody>
      </p:sp>
      <p:sp>
        <p:nvSpPr>
          <p:cNvPr id="345" name="Google Shape;345;p53"/>
          <p:cNvSpPr txBox="1"/>
          <p:nvPr/>
        </p:nvSpPr>
        <p:spPr>
          <a:xfrm>
            <a:off x="4572000" y="4352675"/>
            <a:ext cx="4572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latin typeface="Lato"/>
                <a:ea typeface="Lato"/>
                <a:cs typeface="Lato"/>
                <a:sym typeface="Lato"/>
              </a:rPr>
              <a:t>fora da família = fora do tempo de reprodução capitalista</a:t>
            </a:r>
            <a:endParaRPr>
              <a:latin typeface="Lato"/>
              <a:ea typeface="Lato"/>
              <a:cs typeface="Lato"/>
              <a:sym typeface="Lato"/>
            </a:endParaRPr>
          </a:p>
          <a:p>
            <a:pPr indent="0" lvl="0" marL="0" rtl="0" algn="l">
              <a:spcBef>
                <a:spcPts val="0"/>
              </a:spcBef>
              <a:spcAft>
                <a:spcPts val="0"/>
              </a:spcAft>
              <a:buNone/>
            </a:pPr>
            <a:r>
              <a:rPr lang="pt-BR">
                <a:latin typeface="Lato"/>
                <a:ea typeface="Lato"/>
                <a:cs typeface="Lato"/>
                <a:sym typeface="Lato"/>
              </a:rPr>
              <a:t>* </a:t>
            </a:r>
            <a:r>
              <a:rPr lang="pt-BR">
                <a:latin typeface="Lato"/>
                <a:ea typeface="Lato"/>
                <a:cs typeface="Lato"/>
                <a:sym typeface="Lato"/>
              </a:rPr>
              <a:t>ravers, traficantes de drogas, trabalhadores sexuais, desempregados, sem teto; moradores de ocupações</a:t>
            </a:r>
            <a:endParaRPr>
              <a:latin typeface="Lato"/>
              <a:ea typeface="Lato"/>
              <a:cs typeface="Lato"/>
              <a:sym typeface="La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4"/>
          <p:cNvSpPr txBox="1"/>
          <p:nvPr>
            <p:ph idx="4294967295" type="title"/>
          </p:nvPr>
        </p:nvSpPr>
        <p:spPr>
          <a:xfrm>
            <a:off x="727800" y="59770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pt-BR" sz="1600"/>
              <a:t>referências</a:t>
            </a:r>
            <a:endParaRPr sz="1600"/>
          </a:p>
        </p:txBody>
      </p:sp>
      <p:sp>
        <p:nvSpPr>
          <p:cNvPr id="351" name="Google Shape;351;p54"/>
          <p:cNvSpPr txBox="1"/>
          <p:nvPr>
            <p:ph idx="4294967295" type="body"/>
          </p:nvPr>
        </p:nvSpPr>
        <p:spPr>
          <a:xfrm>
            <a:off x="727800" y="1455725"/>
            <a:ext cx="7688400" cy="34941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pt-BR" sz="1000">
                <a:solidFill>
                  <a:schemeClr val="dk2"/>
                </a:solidFill>
              </a:rPr>
              <a:t>Ariès, P. (1981). História social da infância e da família. Rio de Janeiro: LTC</a:t>
            </a:r>
            <a:endParaRPr sz="1000">
              <a:solidFill>
                <a:schemeClr val="dk2"/>
              </a:solidFill>
            </a:endParaRPr>
          </a:p>
          <a:p>
            <a:pPr indent="0" lvl="0" marL="0" rtl="0" algn="l">
              <a:spcBef>
                <a:spcPts val="1200"/>
              </a:spcBef>
              <a:spcAft>
                <a:spcPts val="0"/>
              </a:spcAft>
              <a:buNone/>
            </a:pPr>
            <a:r>
              <a:rPr lang="pt-BR" sz="1000">
                <a:solidFill>
                  <a:schemeClr val="dk2"/>
                </a:solidFill>
              </a:rPr>
              <a:t>Chen, D., Edwards-Leeper, L., Stancin, T., &amp; Tishelman, A. (2018). Advancing the practice of pediatric psychology with transgender youth: State of the science, ongoing controversies, and future directions. Clinical Practice in Pediatric Psychology, 6(1), 73.</a:t>
            </a:r>
            <a:endParaRPr sz="1000">
              <a:solidFill>
                <a:schemeClr val="dk2"/>
              </a:solidFill>
            </a:endParaRPr>
          </a:p>
          <a:p>
            <a:pPr indent="0" lvl="0" marL="0" rtl="0" algn="l">
              <a:spcBef>
                <a:spcPts val="0"/>
              </a:spcBef>
              <a:spcAft>
                <a:spcPts val="0"/>
              </a:spcAft>
              <a:buNone/>
            </a:pPr>
            <a:r>
              <a:t/>
            </a:r>
            <a:endParaRPr sz="1000">
              <a:solidFill>
                <a:schemeClr val="dk2"/>
              </a:solidFill>
            </a:endParaRPr>
          </a:p>
          <a:p>
            <a:pPr indent="0" lvl="0" marL="0" rtl="0" algn="l">
              <a:spcBef>
                <a:spcPts val="0"/>
              </a:spcBef>
              <a:spcAft>
                <a:spcPts val="0"/>
              </a:spcAft>
              <a:buNone/>
            </a:pPr>
            <a:r>
              <a:rPr lang="pt-BR" sz="1000">
                <a:solidFill>
                  <a:schemeClr val="dk2"/>
                </a:solidFill>
              </a:rPr>
              <a:t>Chen, D., Hidalgo, M. A., Leibowitz, S., Leininger, J., Simons, L., Finlayson, C., &amp; Garofalo, R. (2016). Multidisciplinary care for gender-diverse youth: A narrative review and unique model of gender-affirming care. Transgender Health, 1(1), 117-123.</a:t>
            </a:r>
            <a:endParaRPr sz="1000">
              <a:solidFill>
                <a:schemeClr val="dk2"/>
              </a:solidFill>
            </a:endParaRPr>
          </a:p>
          <a:p>
            <a:pPr indent="0" lvl="0" marL="0" rtl="0" algn="l">
              <a:spcBef>
                <a:spcPts val="0"/>
              </a:spcBef>
              <a:spcAft>
                <a:spcPts val="0"/>
              </a:spcAft>
              <a:buNone/>
            </a:pPr>
            <a:r>
              <a:t/>
            </a:r>
            <a:endParaRPr sz="1000">
              <a:solidFill>
                <a:schemeClr val="dk2"/>
              </a:solidFill>
            </a:endParaRPr>
          </a:p>
          <a:p>
            <a:pPr indent="0" lvl="0" marL="0" rtl="0" algn="l">
              <a:spcBef>
                <a:spcPts val="0"/>
              </a:spcBef>
              <a:spcAft>
                <a:spcPts val="0"/>
              </a:spcAft>
              <a:buNone/>
            </a:pPr>
            <a:r>
              <a:rPr lang="pt-BR" sz="1000">
                <a:solidFill>
                  <a:schemeClr val="dk2"/>
                </a:solidFill>
              </a:rPr>
              <a:t>Coleman, E. et al. 2012. Normas de atenção à saúde das pessoas trans e com variabilidade de gênero. 7a ed. [online] WPATH. Disponível em: Disponível em: https://www.wpath.org/publications/soc.</a:t>
            </a:r>
            <a:endParaRPr sz="1000">
              <a:solidFill>
                <a:schemeClr val="dk2"/>
              </a:solidFill>
            </a:endParaRPr>
          </a:p>
          <a:p>
            <a:pPr indent="0" lvl="0" marL="0" rtl="0" algn="l">
              <a:lnSpc>
                <a:spcPct val="100000"/>
              </a:lnSpc>
              <a:spcBef>
                <a:spcPts val="1200"/>
              </a:spcBef>
              <a:spcAft>
                <a:spcPts val="0"/>
              </a:spcAft>
              <a:buNone/>
            </a:pPr>
            <a:r>
              <a:rPr lang="pt-BR" sz="1000">
                <a:solidFill>
                  <a:schemeClr val="dk2"/>
                </a:solidFill>
              </a:rPr>
              <a:t>Cohn, C. (2005). Antropologia da criança. São Paulo: Companhia das Letras.</a:t>
            </a:r>
            <a:endParaRPr sz="1000">
              <a:solidFill>
                <a:schemeClr val="dk2"/>
              </a:solidFill>
            </a:endParaRPr>
          </a:p>
          <a:p>
            <a:pPr indent="0" lvl="0" marL="0" rtl="0" algn="l">
              <a:lnSpc>
                <a:spcPct val="100000"/>
              </a:lnSpc>
              <a:spcBef>
                <a:spcPts val="1200"/>
              </a:spcBef>
              <a:spcAft>
                <a:spcPts val="0"/>
              </a:spcAft>
              <a:buNone/>
            </a:pPr>
            <a:r>
              <a:rPr lang="pt-BR" sz="1000">
                <a:solidFill>
                  <a:schemeClr val="dk2"/>
                </a:solidFill>
              </a:rPr>
              <a:t>Conselho Federal de Medicina (CFM). (2019). Resolução nº 2.265: Dispõe sobre o cuidado específico à pessoa com incongruência de gênero ou transgênero [online].</a:t>
            </a:r>
            <a:endParaRPr sz="1000">
              <a:solidFill>
                <a:schemeClr val="dk2"/>
              </a:solidFill>
            </a:endParaRPr>
          </a:p>
          <a:p>
            <a:pPr indent="0" lvl="0" marL="0" marR="0" rtl="0" algn="l">
              <a:lnSpc>
                <a:spcPct val="100000"/>
              </a:lnSpc>
              <a:spcBef>
                <a:spcPts val="1200"/>
              </a:spcBef>
              <a:spcAft>
                <a:spcPts val="1200"/>
              </a:spcAft>
              <a:buNone/>
            </a:pPr>
            <a:r>
              <a:rPr lang="pt-BR" sz="1000">
                <a:solidFill>
                  <a:schemeClr val="dk2"/>
                </a:solidFill>
              </a:rPr>
              <a:t>Ehrensaft, D. (2017). Gender nonconforming youth: current perspectives. Adolescent health, medicine and therapeutics, 8, 57.</a:t>
            </a:r>
            <a:endParaRPr sz="1000">
              <a:solidFill>
                <a:schemeClr val="dk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5"/>
          <p:cNvSpPr txBox="1"/>
          <p:nvPr>
            <p:ph idx="4294967295" type="title"/>
          </p:nvPr>
        </p:nvSpPr>
        <p:spPr>
          <a:xfrm>
            <a:off x="727800" y="59770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pt-BR" sz="1600"/>
              <a:t>referências</a:t>
            </a:r>
            <a:endParaRPr sz="1600"/>
          </a:p>
        </p:txBody>
      </p:sp>
      <p:sp>
        <p:nvSpPr>
          <p:cNvPr id="357" name="Google Shape;357;p55"/>
          <p:cNvSpPr txBox="1"/>
          <p:nvPr>
            <p:ph idx="4294967295" type="body"/>
          </p:nvPr>
        </p:nvSpPr>
        <p:spPr>
          <a:xfrm>
            <a:off x="727800" y="1283575"/>
            <a:ext cx="7688400" cy="36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000">
                <a:solidFill>
                  <a:schemeClr val="dk2"/>
                </a:solidFill>
              </a:rPr>
              <a:t>Edwards-Leeper, L., Leibowitz, S., &amp; Sangganjanavanich, V. F. (2016). Affirmative practice with transgender and gender nonconforming youth: Expanding the model. Psychology of Sexual Orientation and Gender Diversity, 3(2), 165.</a:t>
            </a:r>
            <a:endParaRPr sz="1000">
              <a:solidFill>
                <a:schemeClr val="dk2"/>
              </a:solidFill>
            </a:endParaRPr>
          </a:p>
          <a:p>
            <a:pPr indent="0" lvl="0" marL="0" rtl="0" algn="l">
              <a:spcBef>
                <a:spcPts val="0"/>
              </a:spcBef>
              <a:spcAft>
                <a:spcPts val="0"/>
              </a:spcAft>
              <a:buNone/>
            </a:pPr>
            <a:r>
              <a:t/>
            </a:r>
            <a:endParaRPr sz="1000">
              <a:solidFill>
                <a:schemeClr val="dk2"/>
              </a:solidFill>
            </a:endParaRPr>
          </a:p>
          <a:p>
            <a:pPr indent="0" lvl="0" marL="0" rtl="0" algn="l">
              <a:spcBef>
                <a:spcPts val="0"/>
              </a:spcBef>
              <a:spcAft>
                <a:spcPts val="0"/>
              </a:spcAft>
              <a:buNone/>
            </a:pPr>
            <a:r>
              <a:rPr lang="pt-BR" sz="1000">
                <a:solidFill>
                  <a:schemeClr val="dk2"/>
                </a:solidFill>
              </a:rPr>
              <a:t>Hembree, W. C. et al., (2009). Endocrine treatment of transsexual persons: an Endocrine Society clinical practice guideline. The Journal of Clinical Endocrinology &amp; Metabolism, 94(9), 3132-3154.</a:t>
            </a:r>
            <a:endParaRPr sz="1000">
              <a:solidFill>
                <a:schemeClr val="dk2"/>
              </a:solidFill>
            </a:endParaRPr>
          </a:p>
          <a:p>
            <a:pPr indent="0" lvl="0" marL="0" rtl="0" algn="l">
              <a:spcBef>
                <a:spcPts val="0"/>
              </a:spcBef>
              <a:spcAft>
                <a:spcPts val="0"/>
              </a:spcAft>
              <a:buNone/>
            </a:pPr>
            <a:r>
              <a:t/>
            </a:r>
            <a:endParaRPr sz="1000">
              <a:solidFill>
                <a:schemeClr val="dk2"/>
              </a:solidFill>
            </a:endParaRPr>
          </a:p>
          <a:p>
            <a:pPr indent="0" lvl="0" marL="0" rtl="0" algn="l">
              <a:spcBef>
                <a:spcPts val="0"/>
              </a:spcBef>
              <a:spcAft>
                <a:spcPts val="0"/>
              </a:spcAft>
              <a:buNone/>
            </a:pPr>
            <a:r>
              <a:rPr lang="pt-BR" sz="1000">
                <a:solidFill>
                  <a:schemeClr val="dk2"/>
                </a:solidFill>
              </a:rPr>
              <a:t>Hembree, W. C. et al., (2017). Endocrine treatment of gender-dysphoric/gender-incongruent persons: an endocrine society clinical practice guideline. The Journal of Clinical Endocrinology &amp; Metabolism, 102(11).</a:t>
            </a:r>
            <a:endParaRPr sz="1000">
              <a:solidFill>
                <a:schemeClr val="dk2"/>
              </a:solidFill>
            </a:endParaRPr>
          </a:p>
          <a:p>
            <a:pPr indent="0" lvl="0" marL="0" rtl="0" algn="l">
              <a:spcBef>
                <a:spcPts val="0"/>
              </a:spcBef>
              <a:spcAft>
                <a:spcPts val="0"/>
              </a:spcAft>
              <a:buNone/>
            </a:pPr>
            <a:r>
              <a:t/>
            </a:r>
            <a:endParaRPr sz="1000">
              <a:solidFill>
                <a:schemeClr val="dk2"/>
              </a:solidFill>
            </a:endParaRPr>
          </a:p>
          <a:p>
            <a:pPr indent="0" lvl="0" marL="0" rtl="0" algn="l">
              <a:spcBef>
                <a:spcPts val="0"/>
              </a:spcBef>
              <a:spcAft>
                <a:spcPts val="0"/>
              </a:spcAft>
              <a:buNone/>
            </a:pPr>
            <a:r>
              <a:rPr lang="pt-BR" sz="1000">
                <a:solidFill>
                  <a:schemeClr val="dk2"/>
                </a:solidFill>
              </a:rPr>
              <a:t>Khatchadourian, K., Amed, S., &amp; Metzger, D. L. (2014). Clinical management of youth with gender dysphoria in Vancouver. The Journal of</a:t>
            </a:r>
            <a:endParaRPr sz="1000">
              <a:solidFill>
                <a:schemeClr val="dk2"/>
              </a:solidFill>
            </a:endParaRPr>
          </a:p>
          <a:p>
            <a:pPr indent="0" lvl="0" marL="0" rtl="0" algn="l">
              <a:spcBef>
                <a:spcPts val="0"/>
              </a:spcBef>
              <a:spcAft>
                <a:spcPts val="0"/>
              </a:spcAft>
              <a:buNone/>
            </a:pPr>
            <a:r>
              <a:rPr lang="pt-BR" sz="1000">
                <a:solidFill>
                  <a:schemeClr val="dk2"/>
                </a:solidFill>
              </a:rPr>
              <a:t>pediatrics, 164(4), 906-911.</a:t>
            </a:r>
            <a:endParaRPr sz="1000">
              <a:solidFill>
                <a:schemeClr val="dk2"/>
              </a:solidFill>
            </a:endParaRPr>
          </a:p>
          <a:p>
            <a:pPr indent="0" lvl="0" marL="0" rtl="0" algn="l">
              <a:lnSpc>
                <a:spcPct val="100000"/>
              </a:lnSpc>
              <a:spcBef>
                <a:spcPts val="1200"/>
              </a:spcBef>
              <a:spcAft>
                <a:spcPts val="0"/>
              </a:spcAft>
              <a:buNone/>
            </a:pPr>
            <a:r>
              <a:rPr lang="pt-BR" sz="1000">
                <a:solidFill>
                  <a:schemeClr val="dk2"/>
                </a:solidFill>
              </a:rPr>
              <a:t>Pontes, J. C. D., Silva, C. G. D., &amp; Nakamura, E. (2020). “Crianças” e “Adolescentes” trans. A construção de categorias entre profissionais de saúde. Sexualidad, Salud y Sociedad (Rio de Janeiro), 112-132.</a:t>
            </a:r>
            <a:endParaRPr sz="1000">
              <a:solidFill>
                <a:schemeClr val="dk2"/>
              </a:solidFill>
            </a:endParaRPr>
          </a:p>
          <a:p>
            <a:pPr indent="0" lvl="0" marL="0" rtl="0" algn="l">
              <a:spcBef>
                <a:spcPts val="1200"/>
              </a:spcBef>
              <a:spcAft>
                <a:spcPts val="0"/>
              </a:spcAft>
              <a:buNone/>
            </a:pPr>
            <a:r>
              <a:rPr lang="pt-BR" sz="1000">
                <a:solidFill>
                  <a:schemeClr val="dk2"/>
                </a:solidFill>
              </a:rPr>
              <a:t>Sansfaçon, A. et al., (2019). The experiences of gender diverse and trans children and youth considering and initiating medical interventions in Canadian gender-affirming speciality clinics. International Journal of Transgenderism, 20(4), 371-387.</a:t>
            </a:r>
            <a:endParaRPr sz="1000">
              <a:solidFill>
                <a:schemeClr val="dk2"/>
              </a:solidFill>
            </a:endParaRPr>
          </a:p>
          <a:p>
            <a:pPr indent="0" lvl="0" marL="0" rtl="0" algn="l">
              <a:spcBef>
                <a:spcPts val="0"/>
              </a:spcBef>
              <a:spcAft>
                <a:spcPts val="0"/>
              </a:spcAft>
              <a:buNone/>
            </a:pPr>
            <a:r>
              <a:t/>
            </a:r>
            <a:endParaRPr sz="1000">
              <a:solidFill>
                <a:schemeClr val="dk2"/>
              </a:solidFill>
            </a:endParaRPr>
          </a:p>
          <a:p>
            <a:pPr indent="0" lvl="0" marL="0" rtl="0" algn="l">
              <a:spcBef>
                <a:spcPts val="0"/>
              </a:spcBef>
              <a:spcAft>
                <a:spcPts val="0"/>
              </a:spcAft>
              <a:buNone/>
            </a:pPr>
            <a:r>
              <a:rPr lang="pt-BR" sz="1000">
                <a:solidFill>
                  <a:schemeClr val="dk2"/>
                </a:solidFill>
              </a:rPr>
              <a:t>Telfer, M. M., Tollit, M. A., Pace, C. C., &amp; Pang, K. C. (2018). Australian standards of care and treatment guidelines for transgender and gender diverse children and adolescents. Medical Journal of Australia, 209(3), 132-136.</a:t>
            </a:r>
            <a:endParaRPr sz="1000">
              <a:solidFill>
                <a:schemeClr val="dk2"/>
              </a:solidFill>
            </a:endParaRPr>
          </a:p>
          <a:p>
            <a:pPr indent="0" lvl="0" marL="0" marR="0" rtl="0" algn="l">
              <a:lnSpc>
                <a:spcPct val="100000"/>
              </a:lnSpc>
              <a:spcBef>
                <a:spcPts val="1200"/>
              </a:spcBef>
              <a:spcAft>
                <a:spcPts val="0"/>
              </a:spcAft>
              <a:buNone/>
            </a:pPr>
            <a:r>
              <a:t/>
            </a:r>
            <a:endParaRPr sz="1000">
              <a:solidFill>
                <a:schemeClr val="dk2"/>
              </a:solidFill>
            </a:endParaRPr>
          </a:p>
          <a:p>
            <a:pPr indent="0" lvl="0" marL="0" marR="0" rtl="0" algn="l">
              <a:lnSpc>
                <a:spcPct val="100000"/>
              </a:lnSpc>
              <a:spcBef>
                <a:spcPts val="1200"/>
              </a:spcBef>
              <a:spcAft>
                <a:spcPts val="0"/>
              </a:spcAft>
              <a:buNone/>
            </a:pPr>
            <a:r>
              <a:t/>
            </a:r>
            <a:endParaRPr sz="1000">
              <a:solidFill>
                <a:schemeClr val="dk2"/>
              </a:solidFill>
            </a:endParaRPr>
          </a:p>
          <a:p>
            <a:pPr indent="0" lvl="0" marL="0" marR="0" rtl="0" algn="l">
              <a:lnSpc>
                <a:spcPct val="100000"/>
              </a:lnSpc>
              <a:spcBef>
                <a:spcPts val="1200"/>
              </a:spcBef>
              <a:spcAft>
                <a:spcPts val="0"/>
              </a:spcAft>
              <a:buNone/>
            </a:pPr>
            <a:r>
              <a:t/>
            </a:r>
            <a:endParaRPr sz="1000">
              <a:solidFill>
                <a:schemeClr val="dk2"/>
              </a:solidFill>
            </a:endParaRPr>
          </a:p>
          <a:p>
            <a:pPr indent="0" lvl="0" marL="0" marR="0" rtl="0" algn="l">
              <a:lnSpc>
                <a:spcPct val="100000"/>
              </a:lnSpc>
              <a:spcBef>
                <a:spcPts val="1200"/>
              </a:spcBef>
              <a:spcAft>
                <a:spcPts val="1200"/>
              </a:spcAft>
              <a:buNone/>
            </a:pPr>
            <a:r>
              <a:t/>
            </a:r>
            <a:endParaRPr sz="10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type="ctrTitle"/>
          </p:nvPr>
        </p:nvSpPr>
        <p:spPr>
          <a:xfrm>
            <a:off x="159900" y="1322450"/>
            <a:ext cx="8886000" cy="3821100"/>
          </a:xfrm>
          <a:prstGeom prst="rect">
            <a:avLst/>
          </a:prstGeom>
        </p:spPr>
        <p:txBody>
          <a:bodyPr anchorCtr="0" anchor="t" bIns="91425" lIns="91425" spcFirstLastPara="1" rIns="91425" wrap="square" tIns="91425">
            <a:normAutofit fontScale="90000"/>
          </a:bodyPr>
          <a:lstStyle/>
          <a:p>
            <a:pPr indent="0" lvl="0" marL="457200" rtl="0" algn="l">
              <a:spcBef>
                <a:spcPts val="0"/>
              </a:spcBef>
              <a:spcAft>
                <a:spcPts val="0"/>
              </a:spcAft>
              <a:buNone/>
            </a:pPr>
            <a:r>
              <a:rPr lang="pt-BR" sz="1400"/>
              <a:t>TESE MÁRCIA BRASIL - Aos trancos e barrancos: uma análise do processo de implementação e capilarização do processo transexualizador no Brasil (UERJ 2020)</a:t>
            </a:r>
            <a:br>
              <a:rPr lang="pt-BR" sz="1400"/>
            </a:br>
            <a:r>
              <a:rPr b="0" lang="pt-BR" sz="1400"/>
              <a:t>Buscou-se ouvir: Movimento Social, Judiciário, Gestão MS, Pesquisadores, Técnicos e coordenadores das Unidades de Atenção Especializada</a:t>
            </a:r>
            <a:endParaRPr b="0" sz="1400"/>
          </a:p>
          <a:p>
            <a:pPr indent="0" lvl="0" marL="457200" rtl="0" algn="l">
              <a:spcBef>
                <a:spcPts val="0"/>
              </a:spcBef>
              <a:spcAft>
                <a:spcPts val="0"/>
              </a:spcAft>
              <a:buNone/>
            </a:pPr>
            <a:r>
              <a:t/>
            </a:r>
            <a:endParaRPr b="0" sz="1400"/>
          </a:p>
          <a:p>
            <a:pPr indent="0" lvl="0" marL="457200" rtl="0" algn="l">
              <a:spcBef>
                <a:spcPts val="0"/>
              </a:spcBef>
              <a:spcAft>
                <a:spcPts val="0"/>
              </a:spcAft>
              <a:buNone/>
            </a:pPr>
            <a:r>
              <a:rPr b="0" lang="pt-BR" sz="1400"/>
              <a:t>LIMITES:</a:t>
            </a:r>
            <a:endParaRPr b="0" sz="1400"/>
          </a:p>
          <a:p>
            <a:pPr indent="0" lvl="0" marL="457200" rtl="0" algn="l">
              <a:spcBef>
                <a:spcPts val="0"/>
              </a:spcBef>
              <a:spcAft>
                <a:spcPts val="0"/>
              </a:spcAft>
              <a:buNone/>
            </a:pPr>
            <a:r>
              <a:rPr b="0" lang="pt-BR" sz="1400"/>
              <a:t>Surgiu de forma patologizadora/psiquiatrizante</a:t>
            </a:r>
            <a:endParaRPr b="0" sz="1400"/>
          </a:p>
          <a:p>
            <a:pPr indent="0" lvl="0" marL="457200" rtl="0" algn="l">
              <a:spcBef>
                <a:spcPts val="0"/>
              </a:spcBef>
              <a:spcAft>
                <a:spcPts val="0"/>
              </a:spcAft>
              <a:buNone/>
            </a:pPr>
            <a:r>
              <a:rPr b="0" lang="pt-BR" sz="1400"/>
              <a:t>Alta especialização/focalização cirúrgica em detrimento da atenção primária/integral</a:t>
            </a:r>
            <a:endParaRPr b="0" sz="1400"/>
          </a:p>
          <a:p>
            <a:pPr indent="0" lvl="0" marL="457200" rtl="0" algn="l">
              <a:spcBef>
                <a:spcPts val="0"/>
              </a:spcBef>
              <a:spcAft>
                <a:spcPts val="0"/>
              </a:spcAft>
              <a:buNone/>
            </a:pPr>
            <a:r>
              <a:rPr b="0" lang="pt-BR" sz="1400"/>
              <a:t>Baixo envolvimento dos estados e municípios na organização e prestação da  assistência</a:t>
            </a:r>
            <a:endParaRPr b="0" sz="1400"/>
          </a:p>
          <a:p>
            <a:pPr indent="0" lvl="0" marL="457200" rtl="0" algn="l">
              <a:spcBef>
                <a:spcPts val="0"/>
              </a:spcBef>
              <a:spcAft>
                <a:spcPts val="0"/>
              </a:spcAft>
              <a:buNone/>
            </a:pPr>
            <a:r>
              <a:rPr b="0" lang="pt-BR" sz="1400"/>
              <a:t>Despreparo/desinteresse de gestores e profissionais de saúde com a assistência em nível nacional</a:t>
            </a:r>
            <a:endParaRPr b="0" sz="1400"/>
          </a:p>
          <a:p>
            <a:pPr indent="0" lvl="0" marL="457200" rtl="0" algn="l">
              <a:spcBef>
                <a:spcPts val="0"/>
              </a:spcBef>
              <a:spcAft>
                <a:spcPts val="0"/>
              </a:spcAft>
              <a:buNone/>
            </a:pPr>
            <a:r>
              <a:rPr b="0" lang="pt-BR" sz="1400"/>
              <a:t>Transfobia, em suas diversas manifestações</a:t>
            </a:r>
            <a:endParaRPr b="0" sz="1400"/>
          </a:p>
          <a:p>
            <a:pPr indent="0" lvl="0" marL="457200" rtl="0" algn="l">
              <a:spcBef>
                <a:spcPts val="0"/>
              </a:spcBef>
              <a:spcAft>
                <a:spcPts val="0"/>
              </a:spcAft>
              <a:buNone/>
            </a:pPr>
            <a:r>
              <a:rPr b="0" lang="pt-BR" sz="1400"/>
              <a:t>Régua/escalonamento de prioridades assistenciais</a:t>
            </a:r>
            <a:endParaRPr b="0" sz="1400"/>
          </a:p>
          <a:p>
            <a:pPr indent="0" lvl="0" marL="457200" rtl="0" algn="l">
              <a:spcBef>
                <a:spcPts val="0"/>
              </a:spcBef>
              <a:spcAft>
                <a:spcPts val="0"/>
              </a:spcAft>
              <a:buNone/>
            </a:pPr>
            <a:r>
              <a:rPr b="0" lang="pt-BR" sz="1400"/>
              <a:t>Concentração em apenas cinco dentre os mais de cinquenta hospitais universitários</a:t>
            </a:r>
            <a:endParaRPr b="0" sz="1400"/>
          </a:p>
          <a:p>
            <a:pPr indent="0" lvl="0" marL="457200" rtl="0" algn="l">
              <a:spcBef>
                <a:spcPts val="0"/>
              </a:spcBef>
              <a:spcAft>
                <a:spcPts val="0"/>
              </a:spcAft>
              <a:buNone/>
            </a:pPr>
            <a:r>
              <a:t/>
            </a:r>
            <a:endParaRPr b="0" sz="1400"/>
          </a:p>
          <a:p>
            <a:pPr indent="0" lvl="0" marL="457200" rtl="0" algn="l">
              <a:spcBef>
                <a:spcPts val="0"/>
              </a:spcBef>
              <a:spcAft>
                <a:spcPts val="0"/>
              </a:spcAft>
              <a:buNone/>
            </a:pPr>
            <a:r>
              <a:rPr b="0" i="1" lang="pt-BR" sz="1400"/>
              <a:t>A formulação e institucionalização da política, de cima para baixo, sem o envolvimento dos estados e municípios ˗ seja por meio de seus conselhos estaduais e municipais de saúde, seja por meio de estímulo/contrapartida financeira direta aos entes subnacionais ˗, configurou-se num forte elemento de fragilidade do programa, contribuindo para as dificuldades de legitimação/aceitação do processo transexualizador nos âmbitos locais.</a:t>
            </a:r>
            <a:endParaRPr b="0" i="1" sz="1400"/>
          </a:p>
        </p:txBody>
      </p:sp>
      <p:sp>
        <p:nvSpPr>
          <p:cNvPr id="110" name="Google Shape;110;p17"/>
          <p:cNvSpPr txBox="1"/>
          <p:nvPr>
            <p:ph idx="1" type="subTitle"/>
          </p:nvPr>
        </p:nvSpPr>
        <p:spPr>
          <a:xfrm>
            <a:off x="45150" y="76200"/>
            <a:ext cx="8772900" cy="5412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935"/>
              <a:buNone/>
            </a:pPr>
            <a:r>
              <a:rPr b="1" lang="pt-BR" sz="1800"/>
              <a:t>LIMITES DO PROCESSO TRANSEXUALIZADOR</a:t>
            </a:r>
            <a:endParaRPr b="1"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type="ctrTitle"/>
          </p:nvPr>
        </p:nvSpPr>
        <p:spPr>
          <a:xfrm>
            <a:off x="159900" y="1322450"/>
            <a:ext cx="8886000" cy="38211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pt-BR" sz="1400"/>
              <a:t>TESE MÁRCIA BRASIL - Aos trancos e barrancos: uma análise do processo de implementação e capilarização do processo transexualizador no Brasil (UERJ 2020)</a:t>
            </a:r>
            <a:br>
              <a:rPr lang="pt-BR" sz="1400"/>
            </a:br>
            <a:endParaRPr b="0" sz="1400"/>
          </a:p>
          <a:p>
            <a:pPr indent="0" lvl="0" marL="457200" rtl="0" algn="l">
              <a:spcBef>
                <a:spcPts val="0"/>
              </a:spcBef>
              <a:spcAft>
                <a:spcPts val="0"/>
              </a:spcAft>
              <a:buNone/>
            </a:pPr>
            <a:r>
              <a:rPr b="0" i="1" lang="pt-BR" sz="1400"/>
              <a:t>Na medida em que os programas pré-existentes foram alçados à condição de integrantes efetivos de uma política pública sem terem os seus dilemas locais, minimamente enfrentados, os problemas já existentes se avolumaram.</a:t>
            </a:r>
            <a:endParaRPr b="0" i="1" sz="1400"/>
          </a:p>
          <a:p>
            <a:pPr indent="0" lvl="0" marL="457200" rtl="0" algn="l">
              <a:spcBef>
                <a:spcPts val="0"/>
              </a:spcBef>
              <a:spcAft>
                <a:spcPts val="0"/>
              </a:spcAft>
              <a:buNone/>
            </a:pPr>
            <a:r>
              <a:t/>
            </a:r>
            <a:endParaRPr b="0" sz="1400"/>
          </a:p>
          <a:p>
            <a:pPr indent="0" lvl="0" marL="457200" rtl="0" algn="l">
              <a:spcBef>
                <a:spcPts val="0"/>
              </a:spcBef>
              <a:spcAft>
                <a:spcPts val="0"/>
              </a:spcAft>
              <a:buNone/>
            </a:pPr>
            <a:r>
              <a:rPr b="0" lang="pt-BR" sz="1400"/>
              <a:t>Nacionalização e institucionalização da precariedade que já existia em cada um dos serviços.</a:t>
            </a:r>
            <a:endParaRPr b="0" sz="1400"/>
          </a:p>
          <a:p>
            <a:pPr indent="0" lvl="0" marL="457200" rtl="0" algn="l">
              <a:spcBef>
                <a:spcPts val="0"/>
              </a:spcBef>
              <a:spcAft>
                <a:spcPts val="0"/>
              </a:spcAft>
              <a:buNone/>
            </a:pPr>
            <a:r>
              <a:t/>
            </a:r>
            <a:endParaRPr b="0" sz="1400"/>
          </a:p>
          <a:p>
            <a:pPr indent="0" lvl="0" marL="457200" rtl="0" algn="l">
              <a:spcBef>
                <a:spcPts val="0"/>
              </a:spcBef>
              <a:spcAft>
                <a:spcPts val="0"/>
              </a:spcAft>
              <a:buNone/>
            </a:pPr>
            <a:r>
              <a:t/>
            </a:r>
            <a:endParaRPr b="0" sz="1400"/>
          </a:p>
          <a:p>
            <a:pPr indent="0" lvl="0" marL="0" rtl="0" algn="l">
              <a:spcBef>
                <a:spcPts val="0"/>
              </a:spcBef>
              <a:spcAft>
                <a:spcPts val="0"/>
              </a:spcAft>
              <a:buNone/>
            </a:pPr>
            <a:r>
              <a:t/>
            </a:r>
            <a:endParaRPr b="0" sz="1400"/>
          </a:p>
        </p:txBody>
      </p:sp>
      <p:sp>
        <p:nvSpPr>
          <p:cNvPr id="116" name="Google Shape;116;p18"/>
          <p:cNvSpPr txBox="1"/>
          <p:nvPr>
            <p:ph idx="1" type="subTitle"/>
          </p:nvPr>
        </p:nvSpPr>
        <p:spPr>
          <a:xfrm>
            <a:off x="45150" y="76200"/>
            <a:ext cx="8772900" cy="5412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935"/>
              <a:buNone/>
            </a:pPr>
            <a:r>
              <a:rPr b="1" lang="pt-BR" sz="1800"/>
              <a:t>LIMITES DO PROCESSO TRANSEXUALIZADOR</a:t>
            </a:r>
            <a:endParaRPr b="1"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730000" y="1318650"/>
            <a:ext cx="3300900" cy="168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sz="1800"/>
              <a:t>CRIANÇAS E ADOLESCENTES TRANS E/OU COM VARIABILIDADE DE GÊNERO</a:t>
            </a:r>
            <a:endParaRPr sz="18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pic>
        <p:nvPicPr>
          <p:cNvPr id="122" name="Google Shape;122;p19"/>
          <p:cNvPicPr preferRelativeResize="0"/>
          <p:nvPr/>
        </p:nvPicPr>
        <p:blipFill>
          <a:blip r:embed="rId3">
            <a:alphaModFix/>
          </a:blip>
          <a:stretch>
            <a:fillRect/>
          </a:stretch>
        </p:blipFill>
        <p:spPr>
          <a:xfrm>
            <a:off x="4591146" y="0"/>
            <a:ext cx="4552859"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730000" y="1318650"/>
            <a:ext cx="3300900" cy="168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sz="1800"/>
              <a:t>CRIANÇAS E ADOLESCENTES TRANS E/OU COM VARIABILIDADE DE GÊNERO</a:t>
            </a:r>
            <a:endParaRPr sz="18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
        <p:nvSpPr>
          <p:cNvPr id="128" name="Google Shape;128;p20"/>
          <p:cNvSpPr txBox="1"/>
          <p:nvPr/>
        </p:nvSpPr>
        <p:spPr>
          <a:xfrm>
            <a:off x="4713075" y="619200"/>
            <a:ext cx="42396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100">
                <a:latin typeface="Lato"/>
                <a:ea typeface="Lato"/>
                <a:cs typeface="Lato"/>
                <a:sym typeface="Lato"/>
              </a:rPr>
              <a:t>infância </a:t>
            </a:r>
            <a:endParaRPr b="1" sz="1100">
              <a:latin typeface="Lato"/>
              <a:ea typeface="Lato"/>
              <a:cs typeface="Lato"/>
              <a:sym typeface="Lato"/>
            </a:endParaRPr>
          </a:p>
          <a:p>
            <a:pPr indent="0" lvl="0" marL="0" rtl="0" algn="l">
              <a:spcBef>
                <a:spcPts val="0"/>
              </a:spcBef>
              <a:spcAft>
                <a:spcPts val="0"/>
              </a:spcAft>
              <a:buNone/>
            </a:pPr>
            <a:r>
              <a:t/>
            </a:r>
            <a:endParaRPr sz="1100">
              <a:latin typeface="Lato"/>
              <a:ea typeface="Lato"/>
              <a:cs typeface="Lato"/>
              <a:sym typeface="Lato"/>
            </a:endParaRPr>
          </a:p>
          <a:p>
            <a:pPr indent="-298450" lvl="0" marL="457200" rtl="0" algn="l">
              <a:spcBef>
                <a:spcPts val="0"/>
              </a:spcBef>
              <a:spcAft>
                <a:spcPts val="0"/>
              </a:spcAft>
              <a:buSzPts val="1100"/>
              <a:buFont typeface="Lato"/>
              <a:buChar char="-"/>
            </a:pPr>
            <a:r>
              <a:rPr lang="pt-BR" sz="1100">
                <a:latin typeface="Lato"/>
                <a:ea typeface="Lato"/>
                <a:cs typeface="Lato"/>
                <a:sym typeface="Lato"/>
              </a:rPr>
              <a:t>definição etária (ECA): até 12 anos</a:t>
            </a:r>
            <a:endParaRPr sz="1100">
              <a:latin typeface="Lato"/>
              <a:ea typeface="Lato"/>
              <a:cs typeface="Lato"/>
              <a:sym typeface="Lato"/>
            </a:endParaRPr>
          </a:p>
          <a:p>
            <a:pPr indent="-298450" lvl="0" marL="457200" rtl="0" algn="l">
              <a:spcBef>
                <a:spcPts val="0"/>
              </a:spcBef>
              <a:spcAft>
                <a:spcPts val="0"/>
              </a:spcAft>
              <a:buSzPts val="1100"/>
              <a:buFont typeface="Lato"/>
              <a:buChar char="-"/>
            </a:pPr>
            <a:r>
              <a:rPr lang="pt-BR" sz="1100">
                <a:latin typeface="Lato"/>
                <a:ea typeface="Lato"/>
                <a:cs typeface="Lato"/>
                <a:sym typeface="Lato"/>
              </a:rPr>
              <a:t>etimologia: se refere ao indivíduo que ainda não fala</a:t>
            </a:r>
            <a:endParaRPr sz="1100">
              <a:latin typeface="Lato"/>
              <a:ea typeface="Lato"/>
              <a:cs typeface="Lato"/>
              <a:sym typeface="Lato"/>
            </a:endParaRPr>
          </a:p>
          <a:p>
            <a:pPr indent="0" lvl="0" marL="0" rtl="0" algn="l">
              <a:spcBef>
                <a:spcPts val="0"/>
              </a:spcBef>
              <a:spcAft>
                <a:spcPts val="0"/>
              </a:spcAft>
              <a:buNone/>
            </a:pPr>
            <a:r>
              <a:t/>
            </a:r>
            <a:endParaRPr sz="1100">
              <a:latin typeface="Lato"/>
              <a:ea typeface="Lato"/>
              <a:cs typeface="Lato"/>
              <a:sym typeface="Lato"/>
            </a:endParaRPr>
          </a:p>
          <a:p>
            <a:pPr indent="0" lvl="0" marL="0" rtl="0" algn="l">
              <a:spcBef>
                <a:spcPts val="0"/>
              </a:spcBef>
              <a:spcAft>
                <a:spcPts val="0"/>
              </a:spcAft>
              <a:buNone/>
            </a:pPr>
            <a:r>
              <a:rPr b="1" lang="pt-BR" sz="1100">
                <a:latin typeface="Lato"/>
                <a:ea typeface="Lato"/>
                <a:cs typeface="Lato"/>
                <a:sym typeface="Lato"/>
              </a:rPr>
              <a:t>adolescência </a:t>
            </a:r>
            <a:endParaRPr b="1" sz="1100">
              <a:latin typeface="Lato"/>
              <a:ea typeface="Lato"/>
              <a:cs typeface="Lato"/>
              <a:sym typeface="Lato"/>
            </a:endParaRPr>
          </a:p>
          <a:p>
            <a:pPr indent="0" lvl="0" marL="0" rtl="0" algn="l">
              <a:spcBef>
                <a:spcPts val="0"/>
              </a:spcBef>
              <a:spcAft>
                <a:spcPts val="0"/>
              </a:spcAft>
              <a:buNone/>
            </a:pPr>
            <a:r>
              <a:t/>
            </a:r>
            <a:endParaRPr sz="1100">
              <a:latin typeface="Lato"/>
              <a:ea typeface="Lato"/>
              <a:cs typeface="Lato"/>
              <a:sym typeface="Lato"/>
            </a:endParaRPr>
          </a:p>
          <a:p>
            <a:pPr indent="-298450" lvl="0" marL="457200" rtl="0" algn="l">
              <a:spcBef>
                <a:spcPts val="0"/>
              </a:spcBef>
              <a:spcAft>
                <a:spcPts val="0"/>
              </a:spcAft>
              <a:buSzPts val="1100"/>
              <a:buFont typeface="Lato"/>
              <a:buChar char="-"/>
            </a:pPr>
            <a:r>
              <a:rPr lang="pt-BR" sz="1100">
                <a:latin typeface="Lato"/>
                <a:ea typeface="Lato"/>
                <a:cs typeface="Lato"/>
                <a:sym typeface="Lato"/>
              </a:rPr>
              <a:t>definição etária (ECA): dos 12 aos 18 anos</a:t>
            </a:r>
            <a:endParaRPr sz="1100">
              <a:latin typeface="Lato"/>
              <a:ea typeface="Lato"/>
              <a:cs typeface="Lato"/>
              <a:sym typeface="Lato"/>
            </a:endParaRPr>
          </a:p>
          <a:p>
            <a:pPr indent="-298450" lvl="0" marL="457200" rtl="0" algn="l">
              <a:spcBef>
                <a:spcPts val="0"/>
              </a:spcBef>
              <a:spcAft>
                <a:spcPts val="0"/>
              </a:spcAft>
              <a:buSzPts val="1100"/>
              <a:buFont typeface="Lato"/>
              <a:buChar char="-"/>
            </a:pPr>
            <a:r>
              <a:rPr lang="pt-BR" sz="1100">
                <a:latin typeface="Lato"/>
                <a:ea typeface="Lato"/>
                <a:cs typeface="Lato"/>
                <a:sym typeface="Lato"/>
              </a:rPr>
              <a:t>etimologia: </a:t>
            </a:r>
            <a:r>
              <a:rPr b="1" i="1" lang="pt-BR" sz="1100">
                <a:latin typeface="Lato"/>
                <a:ea typeface="Lato"/>
                <a:cs typeface="Lato"/>
                <a:sym typeface="Lato"/>
              </a:rPr>
              <a:t>adulescens </a:t>
            </a:r>
            <a:r>
              <a:rPr lang="pt-BR" sz="1100">
                <a:latin typeface="Lato"/>
                <a:ea typeface="Lato"/>
                <a:cs typeface="Lato"/>
                <a:sym typeface="Lato"/>
              </a:rPr>
              <a:t>ou </a:t>
            </a:r>
            <a:r>
              <a:rPr b="1" i="1" lang="pt-BR" sz="1100">
                <a:latin typeface="Lato"/>
                <a:ea typeface="Lato"/>
                <a:cs typeface="Lato"/>
                <a:sym typeface="Lato"/>
              </a:rPr>
              <a:t>adolescens</a:t>
            </a:r>
            <a:r>
              <a:rPr b="1" lang="pt-BR" sz="1100">
                <a:latin typeface="Lato"/>
                <a:ea typeface="Lato"/>
                <a:cs typeface="Lato"/>
                <a:sym typeface="Lato"/>
              </a:rPr>
              <a:t> </a:t>
            </a:r>
            <a:r>
              <a:rPr lang="pt-BR" sz="1100">
                <a:latin typeface="Lato"/>
                <a:ea typeface="Lato"/>
                <a:cs typeface="Lato"/>
                <a:sym typeface="Lato"/>
              </a:rPr>
              <a:t>(latim),</a:t>
            </a:r>
            <a:br>
              <a:rPr lang="pt-BR" sz="1100">
                <a:latin typeface="Lato"/>
                <a:ea typeface="Lato"/>
                <a:cs typeface="Lato"/>
                <a:sym typeface="Lato"/>
              </a:rPr>
            </a:br>
            <a:r>
              <a:rPr lang="pt-BR" sz="1100">
                <a:latin typeface="Lato"/>
                <a:ea typeface="Lato"/>
                <a:cs typeface="Lato"/>
                <a:sym typeface="Lato"/>
              </a:rPr>
              <a:t>que significa crescer</a:t>
            </a:r>
            <a:endParaRPr sz="1100">
              <a:latin typeface="Lato"/>
              <a:ea typeface="Lato"/>
              <a:cs typeface="Lato"/>
              <a:sym typeface="Lato"/>
            </a:endParaRPr>
          </a:p>
        </p:txBody>
      </p:sp>
      <p:sp>
        <p:nvSpPr>
          <p:cNvPr id="129" name="Google Shape;129;p20"/>
          <p:cNvSpPr txBox="1"/>
          <p:nvPr/>
        </p:nvSpPr>
        <p:spPr>
          <a:xfrm>
            <a:off x="4713075" y="2855200"/>
            <a:ext cx="42396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100">
                <a:latin typeface="Lato"/>
                <a:ea typeface="Lato"/>
                <a:cs typeface="Lato"/>
                <a:sym typeface="Lato"/>
              </a:rPr>
              <a:t>IDEIAS/NOÇÕES SOCIAIS</a:t>
            </a:r>
            <a:endParaRPr sz="1100">
              <a:latin typeface="Lato"/>
              <a:ea typeface="Lato"/>
              <a:cs typeface="Lato"/>
              <a:sym typeface="Lato"/>
            </a:endParaRPr>
          </a:p>
          <a:p>
            <a:pPr indent="0" lvl="0" marL="0" rtl="0" algn="l">
              <a:spcBef>
                <a:spcPts val="0"/>
              </a:spcBef>
              <a:spcAft>
                <a:spcPts val="0"/>
              </a:spcAft>
              <a:buNone/>
            </a:pPr>
            <a:r>
              <a:t/>
            </a:r>
            <a:endParaRPr sz="1100">
              <a:latin typeface="Lato"/>
              <a:ea typeface="Lato"/>
              <a:cs typeface="Lato"/>
              <a:sym typeface="Lato"/>
            </a:endParaRPr>
          </a:p>
          <a:p>
            <a:pPr indent="-298450" lvl="0" marL="457200" rtl="0" algn="l">
              <a:spcBef>
                <a:spcPts val="0"/>
              </a:spcBef>
              <a:spcAft>
                <a:spcPts val="0"/>
              </a:spcAft>
              <a:buClr>
                <a:schemeClr val="dk2"/>
              </a:buClr>
              <a:buSzPts val="1100"/>
              <a:buFont typeface="Lato"/>
              <a:buChar char="-"/>
            </a:pPr>
            <a:r>
              <a:rPr b="1" lang="pt-BR" sz="1100">
                <a:solidFill>
                  <a:schemeClr val="dk2"/>
                </a:solidFill>
                <a:latin typeface="Lato"/>
                <a:ea typeface="Lato"/>
                <a:cs typeface="Lato"/>
                <a:sym typeface="Lato"/>
              </a:rPr>
              <a:t>crianças</a:t>
            </a:r>
            <a:r>
              <a:rPr lang="pt-BR" sz="1100">
                <a:solidFill>
                  <a:schemeClr val="dk2"/>
                </a:solidFill>
                <a:latin typeface="Lato"/>
                <a:ea typeface="Lato"/>
                <a:cs typeface="Lato"/>
                <a:sym typeface="Lato"/>
              </a:rPr>
              <a:t>: período de ludicidade e brincadeira; inocência e fragilidade; ausência de preocupações; fase de descobertas e experimentações; “folha em branco".</a:t>
            </a:r>
            <a:endParaRPr sz="1100">
              <a:solidFill>
                <a:schemeClr val="dk2"/>
              </a:solidFill>
              <a:latin typeface="Lato"/>
              <a:ea typeface="Lato"/>
              <a:cs typeface="Lato"/>
              <a:sym typeface="Lato"/>
            </a:endParaRPr>
          </a:p>
          <a:p>
            <a:pPr indent="0" lvl="0" marL="457200" rtl="0" algn="l">
              <a:spcBef>
                <a:spcPts val="0"/>
              </a:spcBef>
              <a:spcAft>
                <a:spcPts val="0"/>
              </a:spcAft>
              <a:buNone/>
            </a:pPr>
            <a:r>
              <a:t/>
            </a:r>
            <a:endParaRPr sz="1100">
              <a:solidFill>
                <a:schemeClr val="dk2"/>
              </a:solidFill>
              <a:latin typeface="Lato"/>
              <a:ea typeface="Lato"/>
              <a:cs typeface="Lato"/>
              <a:sym typeface="Lato"/>
            </a:endParaRPr>
          </a:p>
          <a:p>
            <a:pPr indent="-298450" lvl="0" marL="457200" rtl="0" algn="l">
              <a:spcBef>
                <a:spcPts val="0"/>
              </a:spcBef>
              <a:spcAft>
                <a:spcPts val="0"/>
              </a:spcAft>
              <a:buSzPts val="1100"/>
              <a:buFont typeface="Lato"/>
              <a:buChar char="-"/>
            </a:pPr>
            <a:r>
              <a:rPr b="1" lang="pt-BR" sz="1100">
                <a:latin typeface="Lato"/>
                <a:ea typeface="Lato"/>
                <a:cs typeface="Lato"/>
                <a:sym typeface="Lato"/>
              </a:rPr>
              <a:t>adolescentes</a:t>
            </a:r>
            <a:r>
              <a:rPr lang="pt-BR" sz="1100">
                <a:latin typeface="Lato"/>
                <a:ea typeface="Lato"/>
                <a:cs typeface="Lato"/>
                <a:sym typeface="Lato"/>
              </a:rPr>
              <a:t>: </a:t>
            </a:r>
            <a:r>
              <a:rPr lang="pt-BR" sz="1100">
                <a:solidFill>
                  <a:schemeClr val="dk2"/>
                </a:solidFill>
                <a:latin typeface="Lato"/>
                <a:ea typeface="Lato"/>
                <a:cs typeface="Lato"/>
                <a:sym typeface="Lato"/>
              </a:rPr>
              <a:t>período de crise e “rebeldia”; oposição à autoridade; incertezas e mudança radical de opinião; “procura pela identidade”; fase de passagem; hormônios e desenvolvimento corporal.</a:t>
            </a:r>
            <a:endParaRPr sz="1100">
              <a:solidFill>
                <a:schemeClr val="dk2"/>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727800" y="780625"/>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t-BR" sz="1700"/>
              <a:t>dimensão histórico-social</a:t>
            </a:r>
            <a:endParaRPr sz="17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
        <p:nvSpPr>
          <p:cNvPr id="135" name="Google Shape;135;p21"/>
          <p:cNvSpPr txBox="1"/>
          <p:nvPr/>
        </p:nvSpPr>
        <p:spPr>
          <a:xfrm>
            <a:off x="3271200" y="1423800"/>
            <a:ext cx="5455500" cy="306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100">
                <a:solidFill>
                  <a:schemeClr val="dk2"/>
                </a:solidFill>
                <a:latin typeface="Lato"/>
                <a:ea typeface="Lato"/>
                <a:cs typeface="Lato"/>
                <a:sym typeface="Lato"/>
              </a:rPr>
              <a:t>INFÂNCIA</a:t>
            </a:r>
            <a:endParaRPr b="1" sz="1100">
              <a:solidFill>
                <a:schemeClr val="dk2"/>
              </a:solidFill>
              <a:latin typeface="Lato"/>
              <a:ea typeface="Lato"/>
              <a:cs typeface="Lato"/>
              <a:sym typeface="Lato"/>
            </a:endParaRPr>
          </a:p>
          <a:p>
            <a:pPr indent="0" lvl="0" marL="457200" rtl="0" algn="l">
              <a:spcBef>
                <a:spcPts val="0"/>
              </a:spcBef>
              <a:spcAft>
                <a:spcPts val="0"/>
              </a:spcAft>
              <a:buNone/>
            </a:pPr>
            <a:r>
              <a:t/>
            </a:r>
            <a:endParaRPr b="1" sz="1100">
              <a:solidFill>
                <a:schemeClr val="dk2"/>
              </a:solidFill>
              <a:latin typeface="Lato"/>
              <a:ea typeface="Lato"/>
              <a:cs typeface="Lato"/>
              <a:sym typeface="Lato"/>
            </a:endParaRPr>
          </a:p>
          <a:p>
            <a:pPr indent="0" lvl="0" marL="0" rtl="0" algn="l">
              <a:spcBef>
                <a:spcPts val="0"/>
              </a:spcBef>
              <a:spcAft>
                <a:spcPts val="0"/>
              </a:spcAft>
              <a:buNone/>
            </a:pPr>
            <a:r>
              <a:rPr lang="pt-BR" sz="1100">
                <a:solidFill>
                  <a:schemeClr val="dk2"/>
                </a:solidFill>
                <a:latin typeface="Lato"/>
                <a:ea typeface="Lato"/>
                <a:cs typeface="Lato"/>
                <a:sym typeface="Lato"/>
              </a:rPr>
              <a:t>Categoria social inventada na modernidade </a:t>
            </a:r>
            <a:r>
              <a:rPr lang="pt-BR" sz="1100">
                <a:solidFill>
                  <a:schemeClr val="dk2"/>
                </a:solidFill>
                <a:latin typeface="Lato"/>
                <a:ea typeface="Lato"/>
                <a:cs typeface="Lato"/>
                <a:sym typeface="Lato"/>
              </a:rPr>
              <a:t>(séc.</a:t>
            </a:r>
            <a:r>
              <a:rPr lang="pt-BR" sz="1100">
                <a:solidFill>
                  <a:schemeClr val="dk2"/>
                </a:solidFill>
                <a:latin typeface="Lato"/>
                <a:ea typeface="Lato"/>
                <a:cs typeface="Lato"/>
                <a:sym typeface="Lato"/>
              </a:rPr>
              <a:t> XIX). Antes disso, crianças tendiam a ser vistas como </a:t>
            </a:r>
            <a:r>
              <a:rPr b="1" lang="pt-BR" sz="1100">
                <a:solidFill>
                  <a:schemeClr val="dk2"/>
                </a:solidFill>
                <a:latin typeface="Lato"/>
                <a:ea typeface="Lato"/>
                <a:cs typeface="Lato"/>
                <a:sym typeface="Lato"/>
              </a:rPr>
              <a:t>adultos em miniatura. </a:t>
            </a:r>
            <a:endParaRPr b="1" sz="1100">
              <a:solidFill>
                <a:schemeClr val="dk2"/>
              </a:solidFill>
              <a:latin typeface="Lato"/>
              <a:ea typeface="Lato"/>
              <a:cs typeface="Lato"/>
              <a:sym typeface="Lato"/>
            </a:endParaRPr>
          </a:p>
          <a:p>
            <a:pPr indent="0" lvl="0" marL="0" rtl="0" algn="l">
              <a:spcBef>
                <a:spcPts val="0"/>
              </a:spcBef>
              <a:spcAft>
                <a:spcPts val="0"/>
              </a:spcAft>
              <a:buNone/>
            </a:pPr>
            <a:r>
              <a:t/>
            </a:r>
            <a:endParaRPr b="1" sz="1100">
              <a:solidFill>
                <a:schemeClr val="dk2"/>
              </a:solidFill>
              <a:latin typeface="Lato"/>
              <a:ea typeface="Lato"/>
              <a:cs typeface="Lato"/>
              <a:sym typeface="Lato"/>
            </a:endParaRPr>
          </a:p>
          <a:p>
            <a:pPr indent="0" lvl="0" marL="0" rtl="0" algn="l">
              <a:spcBef>
                <a:spcPts val="0"/>
              </a:spcBef>
              <a:spcAft>
                <a:spcPts val="0"/>
              </a:spcAft>
              <a:buNone/>
            </a:pPr>
            <a:r>
              <a:rPr lang="pt-BR" sz="1100">
                <a:solidFill>
                  <a:schemeClr val="dk2"/>
                </a:solidFill>
                <a:latin typeface="Lato"/>
                <a:ea typeface="Lato"/>
                <a:cs typeface="Lato"/>
                <a:sym typeface="Lato"/>
              </a:rPr>
              <a:t>A "emergência" da infância acompanha: i) reificação do modelo de família nuclear; ii) divisão de papéis de gênero; iii) industrialização das sociedades. </a:t>
            </a:r>
            <a:endParaRPr sz="1100">
              <a:solidFill>
                <a:schemeClr val="dk2"/>
              </a:solidFill>
              <a:latin typeface="Lato"/>
              <a:ea typeface="Lato"/>
              <a:cs typeface="Lato"/>
              <a:sym typeface="Lato"/>
            </a:endParaRPr>
          </a:p>
          <a:p>
            <a:pPr indent="0" lvl="0" marL="0" rtl="0" algn="l">
              <a:spcBef>
                <a:spcPts val="0"/>
              </a:spcBef>
              <a:spcAft>
                <a:spcPts val="0"/>
              </a:spcAft>
              <a:buNone/>
            </a:pPr>
            <a:r>
              <a:t/>
            </a:r>
            <a:endParaRPr sz="1100">
              <a:solidFill>
                <a:schemeClr val="dk2"/>
              </a:solidFill>
              <a:latin typeface="Lato"/>
              <a:ea typeface="Lato"/>
              <a:cs typeface="Lato"/>
              <a:sym typeface="Lato"/>
            </a:endParaRPr>
          </a:p>
          <a:p>
            <a:pPr indent="0" lvl="0" marL="0" rtl="0" algn="l">
              <a:spcBef>
                <a:spcPts val="0"/>
              </a:spcBef>
              <a:spcAft>
                <a:spcPts val="0"/>
              </a:spcAft>
              <a:buNone/>
            </a:pPr>
            <a:r>
              <a:t/>
            </a:r>
            <a:endParaRPr sz="1100">
              <a:solidFill>
                <a:schemeClr val="dk2"/>
              </a:solidFill>
              <a:latin typeface="Lato"/>
              <a:ea typeface="Lato"/>
              <a:cs typeface="Lato"/>
              <a:sym typeface="Lato"/>
            </a:endParaRPr>
          </a:p>
          <a:p>
            <a:pPr indent="0" lvl="0" marL="0" rtl="0" algn="l">
              <a:spcBef>
                <a:spcPts val="0"/>
              </a:spcBef>
              <a:spcAft>
                <a:spcPts val="0"/>
              </a:spcAft>
              <a:buNone/>
            </a:pPr>
            <a:r>
              <a:rPr b="1" lang="pt-BR" sz="1100">
                <a:solidFill>
                  <a:schemeClr val="dk2"/>
                </a:solidFill>
                <a:latin typeface="Lato"/>
                <a:ea typeface="Lato"/>
                <a:cs typeface="Lato"/>
                <a:sym typeface="Lato"/>
              </a:rPr>
              <a:t>ADOLESCÊNCIA</a:t>
            </a:r>
            <a:endParaRPr b="1" sz="1100">
              <a:solidFill>
                <a:schemeClr val="dk2"/>
              </a:solidFill>
              <a:latin typeface="Lato"/>
              <a:ea typeface="Lato"/>
              <a:cs typeface="Lato"/>
              <a:sym typeface="Lato"/>
            </a:endParaRPr>
          </a:p>
          <a:p>
            <a:pPr indent="0" lvl="0" marL="0" rtl="0" algn="l">
              <a:spcBef>
                <a:spcPts val="0"/>
              </a:spcBef>
              <a:spcAft>
                <a:spcPts val="0"/>
              </a:spcAft>
              <a:buNone/>
            </a:pPr>
            <a:r>
              <a:t/>
            </a:r>
            <a:endParaRPr b="1" sz="1100">
              <a:solidFill>
                <a:schemeClr val="dk2"/>
              </a:solidFill>
              <a:latin typeface="Lato"/>
              <a:ea typeface="Lato"/>
              <a:cs typeface="Lato"/>
              <a:sym typeface="Lato"/>
            </a:endParaRPr>
          </a:p>
          <a:p>
            <a:pPr indent="0" lvl="0" marL="0" rtl="0" algn="l">
              <a:spcBef>
                <a:spcPts val="0"/>
              </a:spcBef>
              <a:spcAft>
                <a:spcPts val="0"/>
              </a:spcAft>
              <a:buNone/>
            </a:pPr>
            <a:r>
              <a:rPr lang="pt-BR" sz="1100">
                <a:solidFill>
                  <a:schemeClr val="dk2"/>
                </a:solidFill>
                <a:latin typeface="Lato"/>
                <a:ea typeface="Lato"/>
                <a:cs typeface="Lato"/>
                <a:sym typeface="Lato"/>
              </a:rPr>
              <a:t>Vivência possível, como conhecemos, a partir do século XX, após a </a:t>
            </a:r>
            <a:r>
              <a:rPr lang="pt-BR" sz="1100">
                <a:solidFill>
                  <a:schemeClr val="dk2"/>
                </a:solidFill>
                <a:latin typeface="Lato"/>
                <a:ea typeface="Lato"/>
                <a:cs typeface="Lato"/>
                <a:sym typeface="Lato"/>
              </a:rPr>
              <a:t>instauração</a:t>
            </a:r>
            <a:r>
              <a:rPr lang="pt-BR" sz="1100">
                <a:solidFill>
                  <a:schemeClr val="dk2"/>
                </a:solidFill>
                <a:latin typeface="Lato"/>
                <a:ea typeface="Lato"/>
                <a:cs typeface="Lato"/>
                <a:sym typeface="Lato"/>
              </a:rPr>
              <a:t> da ideia de infância. </a:t>
            </a:r>
            <a:endParaRPr sz="1100">
              <a:solidFill>
                <a:schemeClr val="dk2"/>
              </a:solidFill>
              <a:latin typeface="Lato"/>
              <a:ea typeface="Lato"/>
              <a:cs typeface="Lato"/>
              <a:sym typeface="Lato"/>
            </a:endParaRPr>
          </a:p>
          <a:p>
            <a:pPr indent="0" lvl="0" marL="0" rtl="0" algn="l">
              <a:spcBef>
                <a:spcPts val="0"/>
              </a:spcBef>
              <a:spcAft>
                <a:spcPts val="0"/>
              </a:spcAft>
              <a:buNone/>
            </a:pPr>
            <a:r>
              <a:t/>
            </a:r>
            <a:endParaRPr sz="1100">
              <a:solidFill>
                <a:schemeClr val="dk2"/>
              </a:solidFill>
              <a:latin typeface="Lato"/>
              <a:ea typeface="Lato"/>
              <a:cs typeface="Lato"/>
              <a:sym typeface="Lato"/>
            </a:endParaRPr>
          </a:p>
          <a:p>
            <a:pPr indent="0" lvl="0" marL="0" rtl="0" algn="l">
              <a:spcBef>
                <a:spcPts val="0"/>
              </a:spcBef>
              <a:spcAft>
                <a:spcPts val="0"/>
              </a:spcAft>
              <a:buNone/>
            </a:pPr>
            <a:r>
              <a:rPr lang="pt-BR" sz="1100">
                <a:solidFill>
                  <a:schemeClr val="dk2"/>
                </a:solidFill>
                <a:latin typeface="Lato"/>
                <a:ea typeface="Lato"/>
                <a:cs typeface="Lato"/>
                <a:sym typeface="Lato"/>
              </a:rPr>
              <a:t>Aspectos que a </a:t>
            </a:r>
            <a:r>
              <a:rPr lang="pt-BR" sz="1100">
                <a:solidFill>
                  <a:schemeClr val="dk2"/>
                </a:solidFill>
                <a:latin typeface="Lato"/>
                <a:ea typeface="Lato"/>
                <a:cs typeface="Lato"/>
                <a:sym typeface="Lato"/>
              </a:rPr>
              <a:t>dimensiona:</a:t>
            </a:r>
            <a:r>
              <a:rPr lang="pt-BR" sz="1100">
                <a:solidFill>
                  <a:schemeClr val="dk2"/>
                </a:solidFill>
                <a:latin typeface="Lato"/>
                <a:ea typeface="Lato"/>
                <a:cs typeface="Lato"/>
                <a:sym typeface="Lato"/>
              </a:rPr>
              <a:t> i) realidade tecnicista, com maior exigência de formação para mercado de trabalho; ii) moratória social (maior dependência financeira dos pais). </a:t>
            </a:r>
            <a:endParaRPr sz="1100">
              <a:solidFill>
                <a:schemeClr val="dk2"/>
              </a:solidFill>
              <a:latin typeface="Lato"/>
              <a:ea typeface="Lato"/>
              <a:cs typeface="Lato"/>
              <a:sym typeface="Lato"/>
            </a:endParaRPr>
          </a:p>
        </p:txBody>
      </p:sp>
      <p:pic>
        <p:nvPicPr>
          <p:cNvPr id="136" name="Google Shape;136;p21"/>
          <p:cNvPicPr preferRelativeResize="0"/>
          <p:nvPr/>
        </p:nvPicPr>
        <p:blipFill>
          <a:blip r:embed="rId3">
            <a:alphaModFix/>
          </a:blip>
          <a:stretch>
            <a:fillRect/>
          </a:stretch>
        </p:blipFill>
        <p:spPr>
          <a:xfrm>
            <a:off x="841000" y="1580038"/>
            <a:ext cx="1881325" cy="2750501"/>
          </a:xfrm>
          <a:prstGeom prst="rect">
            <a:avLst/>
          </a:prstGeom>
          <a:noFill/>
          <a:ln>
            <a:noFill/>
          </a:ln>
        </p:spPr>
      </p:pic>
      <p:sp>
        <p:nvSpPr>
          <p:cNvPr id="137" name="Google Shape;137;p21"/>
          <p:cNvSpPr txBox="1"/>
          <p:nvPr/>
        </p:nvSpPr>
        <p:spPr>
          <a:xfrm>
            <a:off x="1189763" y="4508675"/>
            <a:ext cx="11838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800">
                <a:solidFill>
                  <a:srgbClr val="A63F33"/>
                </a:solidFill>
                <a:latin typeface="Lato"/>
                <a:ea typeface="Lato"/>
                <a:cs typeface="Lato"/>
                <a:sym typeface="Lato"/>
              </a:rPr>
              <a:t>Philippe Ariès (1878)</a:t>
            </a:r>
            <a:endParaRPr sz="800">
              <a:solidFill>
                <a:srgbClr val="A63F33"/>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