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92.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84.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91.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8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94.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93.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88.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9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Lst>
  <p:sldSz cy="5143500" cx="9144000"/>
  <p:notesSz cx="6858000" cy="9144000"/>
  <p:embeddedFontLst>
    <p:embeddedFont>
      <p:font typeface="Roboto Slab"/>
      <p:regular r:id="rId100"/>
      <p:bold r:id="rId101"/>
    </p:embeddedFont>
    <p:embeddedFont>
      <p:font typeface="Roboto"/>
      <p:regular r:id="rId102"/>
      <p:bold r:id="rId103"/>
      <p:italic r:id="rId104"/>
      <p:boldItalic r:id="rId10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05" Type="http://schemas.openxmlformats.org/officeDocument/2006/relationships/font" Target="fonts/Roboto-boldItalic.fntdata"/><Relationship Id="rId104" Type="http://schemas.openxmlformats.org/officeDocument/2006/relationships/font" Target="fonts/Roboto-italic.fntdata"/><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103" Type="http://schemas.openxmlformats.org/officeDocument/2006/relationships/font" Target="fonts/Roboto-bold.fntdata"/><Relationship Id="rId102" Type="http://schemas.openxmlformats.org/officeDocument/2006/relationships/font" Target="fonts/Roboto-regular.fntdata"/><Relationship Id="rId101" Type="http://schemas.openxmlformats.org/officeDocument/2006/relationships/font" Target="fonts/RobotoSlab-bold.fntdata"/><Relationship Id="rId100" Type="http://schemas.openxmlformats.org/officeDocument/2006/relationships/font" Target="fonts/RobotoSlab-regular.fntdata"/><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11" Type="http://schemas.openxmlformats.org/officeDocument/2006/relationships/slide" Target="slides/slide6.xml"/><Relationship Id="rId99" Type="http://schemas.openxmlformats.org/officeDocument/2006/relationships/slide" Target="slides/slide94.xml"/><Relationship Id="rId10" Type="http://schemas.openxmlformats.org/officeDocument/2006/relationships/slide" Target="slides/slide5.xml"/><Relationship Id="rId98" Type="http://schemas.openxmlformats.org/officeDocument/2006/relationships/slide" Target="slides/slide93.xml"/><Relationship Id="rId13" Type="http://schemas.openxmlformats.org/officeDocument/2006/relationships/slide" Target="slides/slide8.xml"/><Relationship Id="rId12" Type="http://schemas.openxmlformats.org/officeDocument/2006/relationships/slide" Target="slides/slide7.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65" Type="http://schemas.openxmlformats.org/officeDocument/2006/relationships/slide" Target="slides/slide60.xml"/><Relationship Id="rId68" Type="http://schemas.openxmlformats.org/officeDocument/2006/relationships/slide" Target="slides/slide63.xml"/><Relationship Id="rId67" Type="http://schemas.openxmlformats.org/officeDocument/2006/relationships/slide" Target="slides/slide62.xml"/><Relationship Id="rId60" Type="http://schemas.openxmlformats.org/officeDocument/2006/relationships/slide" Target="slides/slide55.xml"/><Relationship Id="rId69" Type="http://schemas.openxmlformats.org/officeDocument/2006/relationships/slide" Target="slides/slide6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54" Type="http://schemas.openxmlformats.org/officeDocument/2006/relationships/slide" Target="slides/slide49.xml"/><Relationship Id="rId57" Type="http://schemas.openxmlformats.org/officeDocument/2006/relationships/slide" Target="slides/slide52.xml"/><Relationship Id="rId56" Type="http://schemas.openxmlformats.org/officeDocument/2006/relationships/slide" Target="slides/slide51.xml"/><Relationship Id="rId59" Type="http://schemas.openxmlformats.org/officeDocument/2006/relationships/slide" Target="slides/slide54.xml"/><Relationship Id="rId58"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6178addb3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6178addb3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6178addb3f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6178addb3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t>há outras cortes que julgam indivíduos, como TPI, mas tb cortes internacionais regionais.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6178addb3f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6178addb3f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178addb3f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6178addb3f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1a373da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1a373da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61a373da71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61a373da7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61a373da71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61a373da71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61a373da71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61a373da71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61a373da71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61a373da71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t>não há apelo</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61a373da71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61a373da71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t>desceu pro play, tem que brincar</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6182aebda1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6182aebda1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61a373da71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61a373da71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61a373da71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61a373da71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6182aebda1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6182aebda1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6182aebda1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6182aebda1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6182aebda1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6182aebda1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6182aebda1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6182aebda1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Google Shape;208;g6182aebda1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6182aebda1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6182aebda1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6182aebda1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6182aebda1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6182aebda1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6182aebda1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6182aebda1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6182aebda1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6182aebda1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t>chamei o primeiro de tribunal pra nao confundir</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g6182aebda1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6182aebda1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618f9b5e24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618f9b5e24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6182aebda1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6182aebda1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g618f9b5e2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618f9b5e2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g618f9b5e2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618f9b5e2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g618f9b5e24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618f9b5e24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g618f9b5e24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618f9b5e2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g618f9b5e24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618f9b5e24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Google Shape;280;g618f9b5e24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618f9b5e24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g618f9b5e24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618f9b5e24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6188d0967b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6188d0967b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Google Shape;292;g618f9b5e24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618f9b5e24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g618f9b5e24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618f9b5e24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g618f9b5e24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618f9b5e24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g618f9b5e24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618f9b5e24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6" name="Shape 316"/>
        <p:cNvGrpSpPr/>
        <p:nvPr/>
      </p:nvGrpSpPr>
      <p:grpSpPr>
        <a:xfrm>
          <a:off x="0" y="0"/>
          <a:ext cx="0" cy="0"/>
          <a:chOff x="0" y="0"/>
          <a:chExt cx="0" cy="0"/>
        </a:xfrm>
      </p:grpSpPr>
      <p:sp>
        <p:nvSpPr>
          <p:cNvPr id="317" name="Google Shape;317;g618f9b5e24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618f9b5e24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2" name="Shape 322"/>
        <p:cNvGrpSpPr/>
        <p:nvPr/>
      </p:nvGrpSpPr>
      <p:grpSpPr>
        <a:xfrm>
          <a:off x="0" y="0"/>
          <a:ext cx="0" cy="0"/>
          <a:chOff x="0" y="0"/>
          <a:chExt cx="0" cy="0"/>
        </a:xfrm>
      </p:grpSpPr>
      <p:sp>
        <p:nvSpPr>
          <p:cNvPr id="323" name="Google Shape;323;g618f9b5e24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618f9b5e24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Google Shape;329;g618f9b5e24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618f9b5e24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4" name="Shape 334"/>
        <p:cNvGrpSpPr/>
        <p:nvPr/>
      </p:nvGrpSpPr>
      <p:grpSpPr>
        <a:xfrm>
          <a:off x="0" y="0"/>
          <a:ext cx="0" cy="0"/>
          <a:chOff x="0" y="0"/>
          <a:chExt cx="0" cy="0"/>
        </a:xfrm>
      </p:grpSpPr>
      <p:sp>
        <p:nvSpPr>
          <p:cNvPr id="335" name="Google Shape;335;g618f9b5e24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618f9b5e24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Google Shape;341;g618f9b5e24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618f9b5e24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Google Shape;348;g618f9b5e24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9" name="Google Shape;349;g618f9b5e24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6182aebda1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6182aebda1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t>não tem preâmbulo, só artigo solto</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Google Shape;355;g618f9b5e24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618f9b5e24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0" name="Shape 360"/>
        <p:cNvGrpSpPr/>
        <p:nvPr/>
      </p:nvGrpSpPr>
      <p:grpSpPr>
        <a:xfrm>
          <a:off x="0" y="0"/>
          <a:ext cx="0" cy="0"/>
          <a:chOff x="0" y="0"/>
          <a:chExt cx="0" cy="0"/>
        </a:xfrm>
      </p:grpSpPr>
      <p:sp>
        <p:nvSpPr>
          <p:cNvPr id="361" name="Google Shape;361;g618f9b5e24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618f9b5e24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7" name="Shape 367"/>
        <p:cNvGrpSpPr/>
        <p:nvPr/>
      </p:nvGrpSpPr>
      <p:grpSpPr>
        <a:xfrm>
          <a:off x="0" y="0"/>
          <a:ext cx="0" cy="0"/>
          <a:chOff x="0" y="0"/>
          <a:chExt cx="0" cy="0"/>
        </a:xfrm>
      </p:grpSpPr>
      <p:sp>
        <p:nvSpPr>
          <p:cNvPr id="368" name="Google Shape;368;g618f9b5e24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9" name="Google Shape;369;g618f9b5e24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Google Shape;374;g618f9b5e24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5" name="Google Shape;375;g618f9b5e24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9" name="Shape 379"/>
        <p:cNvGrpSpPr/>
        <p:nvPr/>
      </p:nvGrpSpPr>
      <p:grpSpPr>
        <a:xfrm>
          <a:off x="0" y="0"/>
          <a:ext cx="0" cy="0"/>
          <a:chOff x="0" y="0"/>
          <a:chExt cx="0" cy="0"/>
        </a:xfrm>
      </p:grpSpPr>
      <p:sp>
        <p:nvSpPr>
          <p:cNvPr id="380" name="Google Shape;380;g618f9b5e24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1" name="Google Shape;381;g618f9b5e24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6" name="Shape 386"/>
        <p:cNvGrpSpPr/>
        <p:nvPr/>
      </p:nvGrpSpPr>
      <p:grpSpPr>
        <a:xfrm>
          <a:off x="0" y="0"/>
          <a:ext cx="0" cy="0"/>
          <a:chOff x="0" y="0"/>
          <a:chExt cx="0" cy="0"/>
        </a:xfrm>
      </p:grpSpPr>
      <p:sp>
        <p:nvSpPr>
          <p:cNvPr id="387" name="Google Shape;387;g618f9b5e24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8" name="Google Shape;388;g618f9b5e24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3" name="Shape 393"/>
        <p:cNvGrpSpPr/>
        <p:nvPr/>
      </p:nvGrpSpPr>
      <p:grpSpPr>
        <a:xfrm>
          <a:off x="0" y="0"/>
          <a:ext cx="0" cy="0"/>
          <a:chOff x="0" y="0"/>
          <a:chExt cx="0" cy="0"/>
        </a:xfrm>
      </p:grpSpPr>
      <p:sp>
        <p:nvSpPr>
          <p:cNvPr id="394" name="Google Shape;394;g618f9b5e24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618f9b5e24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9" name="Shape 399"/>
        <p:cNvGrpSpPr/>
        <p:nvPr/>
      </p:nvGrpSpPr>
      <p:grpSpPr>
        <a:xfrm>
          <a:off x="0" y="0"/>
          <a:ext cx="0" cy="0"/>
          <a:chOff x="0" y="0"/>
          <a:chExt cx="0" cy="0"/>
        </a:xfrm>
      </p:grpSpPr>
      <p:sp>
        <p:nvSpPr>
          <p:cNvPr id="400" name="Google Shape;400;g618f9b5e24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1" name="Google Shape;401;g618f9b5e24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5" name="Shape 405"/>
        <p:cNvGrpSpPr/>
        <p:nvPr/>
      </p:nvGrpSpPr>
      <p:grpSpPr>
        <a:xfrm>
          <a:off x="0" y="0"/>
          <a:ext cx="0" cy="0"/>
          <a:chOff x="0" y="0"/>
          <a:chExt cx="0" cy="0"/>
        </a:xfrm>
      </p:grpSpPr>
      <p:sp>
        <p:nvSpPr>
          <p:cNvPr id="406" name="Google Shape;406;g618f9b5e24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618f9b5e24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1" name="Shape 411"/>
        <p:cNvGrpSpPr/>
        <p:nvPr/>
      </p:nvGrpSpPr>
      <p:grpSpPr>
        <a:xfrm>
          <a:off x="0" y="0"/>
          <a:ext cx="0" cy="0"/>
          <a:chOff x="0" y="0"/>
          <a:chExt cx="0" cy="0"/>
        </a:xfrm>
      </p:grpSpPr>
      <p:sp>
        <p:nvSpPr>
          <p:cNvPr id="412" name="Google Shape;412;g618f9b5e24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3" name="Google Shape;413;g618f9b5e24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6182aebda1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6182aebda1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8" name="Shape 418"/>
        <p:cNvGrpSpPr/>
        <p:nvPr/>
      </p:nvGrpSpPr>
      <p:grpSpPr>
        <a:xfrm>
          <a:off x="0" y="0"/>
          <a:ext cx="0" cy="0"/>
          <a:chOff x="0" y="0"/>
          <a:chExt cx="0" cy="0"/>
        </a:xfrm>
      </p:grpSpPr>
      <p:sp>
        <p:nvSpPr>
          <p:cNvPr id="419" name="Google Shape;419;g618f9b5e24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618f9b5e24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4" name="Shape 424"/>
        <p:cNvGrpSpPr/>
        <p:nvPr/>
      </p:nvGrpSpPr>
      <p:grpSpPr>
        <a:xfrm>
          <a:off x="0" y="0"/>
          <a:ext cx="0" cy="0"/>
          <a:chOff x="0" y="0"/>
          <a:chExt cx="0" cy="0"/>
        </a:xfrm>
      </p:grpSpPr>
      <p:sp>
        <p:nvSpPr>
          <p:cNvPr id="425" name="Google Shape;425;g618f9b5e24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6" name="Google Shape;426;g618f9b5e24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0" name="Shape 430"/>
        <p:cNvGrpSpPr/>
        <p:nvPr/>
      </p:nvGrpSpPr>
      <p:grpSpPr>
        <a:xfrm>
          <a:off x="0" y="0"/>
          <a:ext cx="0" cy="0"/>
          <a:chOff x="0" y="0"/>
          <a:chExt cx="0" cy="0"/>
        </a:xfrm>
      </p:grpSpPr>
      <p:sp>
        <p:nvSpPr>
          <p:cNvPr id="431" name="Google Shape;431;g618f9b5e24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2" name="Google Shape;432;g618f9b5e24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7" name="Shape 437"/>
        <p:cNvGrpSpPr/>
        <p:nvPr/>
      </p:nvGrpSpPr>
      <p:grpSpPr>
        <a:xfrm>
          <a:off x="0" y="0"/>
          <a:ext cx="0" cy="0"/>
          <a:chOff x="0" y="0"/>
          <a:chExt cx="0" cy="0"/>
        </a:xfrm>
      </p:grpSpPr>
      <p:sp>
        <p:nvSpPr>
          <p:cNvPr id="438" name="Google Shape;438;g618f9b5e24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9" name="Google Shape;439;g618f9b5e24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4" name="Shape 444"/>
        <p:cNvGrpSpPr/>
        <p:nvPr/>
      </p:nvGrpSpPr>
      <p:grpSpPr>
        <a:xfrm>
          <a:off x="0" y="0"/>
          <a:ext cx="0" cy="0"/>
          <a:chOff x="0" y="0"/>
          <a:chExt cx="0" cy="0"/>
        </a:xfrm>
      </p:grpSpPr>
      <p:sp>
        <p:nvSpPr>
          <p:cNvPr id="445" name="Google Shape;445;g618f9b5e24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6" name="Google Shape;446;g618f9b5e24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1" name="Shape 451"/>
        <p:cNvGrpSpPr/>
        <p:nvPr/>
      </p:nvGrpSpPr>
      <p:grpSpPr>
        <a:xfrm>
          <a:off x="0" y="0"/>
          <a:ext cx="0" cy="0"/>
          <a:chOff x="0" y="0"/>
          <a:chExt cx="0" cy="0"/>
        </a:xfrm>
      </p:grpSpPr>
      <p:sp>
        <p:nvSpPr>
          <p:cNvPr id="452" name="Google Shape;452;g618f9b5e24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3" name="Google Shape;453;g618f9b5e24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7" name="Shape 457"/>
        <p:cNvGrpSpPr/>
        <p:nvPr/>
      </p:nvGrpSpPr>
      <p:grpSpPr>
        <a:xfrm>
          <a:off x="0" y="0"/>
          <a:ext cx="0" cy="0"/>
          <a:chOff x="0" y="0"/>
          <a:chExt cx="0" cy="0"/>
        </a:xfrm>
      </p:grpSpPr>
      <p:sp>
        <p:nvSpPr>
          <p:cNvPr id="458" name="Google Shape;458;g618f9b5e24_0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9" name="Google Shape;459;g618f9b5e24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4" name="Shape 464"/>
        <p:cNvGrpSpPr/>
        <p:nvPr/>
      </p:nvGrpSpPr>
      <p:grpSpPr>
        <a:xfrm>
          <a:off x="0" y="0"/>
          <a:ext cx="0" cy="0"/>
          <a:chOff x="0" y="0"/>
          <a:chExt cx="0" cy="0"/>
        </a:xfrm>
      </p:grpSpPr>
      <p:sp>
        <p:nvSpPr>
          <p:cNvPr id="465" name="Google Shape;465;g618f9b5e24_0_2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6" name="Google Shape;466;g618f9b5e24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1" name="Shape 471"/>
        <p:cNvGrpSpPr/>
        <p:nvPr/>
      </p:nvGrpSpPr>
      <p:grpSpPr>
        <a:xfrm>
          <a:off x="0" y="0"/>
          <a:ext cx="0" cy="0"/>
          <a:chOff x="0" y="0"/>
          <a:chExt cx="0" cy="0"/>
        </a:xfrm>
      </p:grpSpPr>
      <p:sp>
        <p:nvSpPr>
          <p:cNvPr id="472" name="Google Shape;472;g618f9b5e24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3" name="Google Shape;473;g618f9b5e24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7" name="Shape 477"/>
        <p:cNvGrpSpPr/>
        <p:nvPr/>
      </p:nvGrpSpPr>
      <p:grpSpPr>
        <a:xfrm>
          <a:off x="0" y="0"/>
          <a:ext cx="0" cy="0"/>
          <a:chOff x="0" y="0"/>
          <a:chExt cx="0" cy="0"/>
        </a:xfrm>
      </p:grpSpPr>
      <p:sp>
        <p:nvSpPr>
          <p:cNvPr id="478" name="Google Shape;478;g61a632efa5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9" name="Google Shape;479;g61a632efa5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6188d0967b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6188d0967b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t>capítulo mais diverso, portanto fiz divisões</a:t>
            </a:r>
            <a:endParaRPr/>
          </a:p>
          <a:p>
            <a:pPr indent="0" lvl="0" marL="0" rtl="0" algn="l">
              <a:spcBef>
                <a:spcPts val="0"/>
              </a:spcBef>
              <a:spcAft>
                <a:spcPts val="0"/>
              </a:spcAft>
              <a:buNone/>
            </a:pPr>
            <a:r>
              <a:t/>
            </a:r>
            <a:endParaRPr/>
          </a:p>
          <a:p>
            <a:pPr indent="0" lvl="0" marL="0" rtl="0" algn="l">
              <a:spcBef>
                <a:spcPts val="0"/>
              </a:spcBef>
              <a:spcAft>
                <a:spcPts val="0"/>
              </a:spcAft>
              <a:buNone/>
            </a:pPr>
            <a:r>
              <a:rPr lang="pt-BR"/>
              <a:t>a seguir apresenta como resolver empates, questões específicas etc</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3" name="Shape 483"/>
        <p:cNvGrpSpPr/>
        <p:nvPr/>
      </p:nvGrpSpPr>
      <p:grpSpPr>
        <a:xfrm>
          <a:off x="0" y="0"/>
          <a:ext cx="0" cy="0"/>
          <a:chOff x="0" y="0"/>
          <a:chExt cx="0" cy="0"/>
        </a:xfrm>
      </p:grpSpPr>
      <p:sp>
        <p:nvSpPr>
          <p:cNvPr id="484" name="Google Shape;484;g61a632efa5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5" name="Google Shape;485;g61a632efa5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9" name="Shape 489"/>
        <p:cNvGrpSpPr/>
        <p:nvPr/>
      </p:nvGrpSpPr>
      <p:grpSpPr>
        <a:xfrm>
          <a:off x="0" y="0"/>
          <a:ext cx="0" cy="0"/>
          <a:chOff x="0" y="0"/>
          <a:chExt cx="0" cy="0"/>
        </a:xfrm>
      </p:grpSpPr>
      <p:sp>
        <p:nvSpPr>
          <p:cNvPr id="490" name="Google Shape;490;g619ae430c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1" name="Google Shape;491;g619ae430c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5" name="Shape 495"/>
        <p:cNvGrpSpPr/>
        <p:nvPr/>
      </p:nvGrpSpPr>
      <p:grpSpPr>
        <a:xfrm>
          <a:off x="0" y="0"/>
          <a:ext cx="0" cy="0"/>
          <a:chOff x="0" y="0"/>
          <a:chExt cx="0" cy="0"/>
        </a:xfrm>
      </p:grpSpPr>
      <p:sp>
        <p:nvSpPr>
          <p:cNvPr id="496" name="Google Shape;496;g619ae430c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7" name="Google Shape;497;g619ae430c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1" name="Shape 501"/>
        <p:cNvGrpSpPr/>
        <p:nvPr/>
      </p:nvGrpSpPr>
      <p:grpSpPr>
        <a:xfrm>
          <a:off x="0" y="0"/>
          <a:ext cx="0" cy="0"/>
          <a:chOff x="0" y="0"/>
          <a:chExt cx="0" cy="0"/>
        </a:xfrm>
      </p:grpSpPr>
      <p:sp>
        <p:nvSpPr>
          <p:cNvPr id="502" name="Google Shape;502;g61a3d74c8b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3" name="Google Shape;503;g61a3d74c8b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7" name="Shape 507"/>
        <p:cNvGrpSpPr/>
        <p:nvPr/>
      </p:nvGrpSpPr>
      <p:grpSpPr>
        <a:xfrm>
          <a:off x="0" y="0"/>
          <a:ext cx="0" cy="0"/>
          <a:chOff x="0" y="0"/>
          <a:chExt cx="0" cy="0"/>
        </a:xfrm>
      </p:grpSpPr>
      <p:sp>
        <p:nvSpPr>
          <p:cNvPr id="508" name="Google Shape;508;g61a3d74c8b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9" name="Google Shape;509;g61a3d74c8b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3" name="Shape 513"/>
        <p:cNvGrpSpPr/>
        <p:nvPr/>
      </p:nvGrpSpPr>
      <p:grpSpPr>
        <a:xfrm>
          <a:off x="0" y="0"/>
          <a:ext cx="0" cy="0"/>
          <a:chOff x="0" y="0"/>
          <a:chExt cx="0" cy="0"/>
        </a:xfrm>
      </p:grpSpPr>
      <p:sp>
        <p:nvSpPr>
          <p:cNvPr id="514" name="Google Shape;514;g61a3d74c8b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5" name="Google Shape;515;g61a3d74c8b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9" name="Shape 519"/>
        <p:cNvGrpSpPr/>
        <p:nvPr/>
      </p:nvGrpSpPr>
      <p:grpSpPr>
        <a:xfrm>
          <a:off x="0" y="0"/>
          <a:ext cx="0" cy="0"/>
          <a:chOff x="0" y="0"/>
          <a:chExt cx="0" cy="0"/>
        </a:xfrm>
      </p:grpSpPr>
      <p:sp>
        <p:nvSpPr>
          <p:cNvPr id="520" name="Google Shape;520;g61a3d74c8b_1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1" name="Google Shape;521;g61a3d74c8b_1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5" name="Shape 525"/>
        <p:cNvGrpSpPr/>
        <p:nvPr/>
      </p:nvGrpSpPr>
      <p:grpSpPr>
        <a:xfrm>
          <a:off x="0" y="0"/>
          <a:ext cx="0" cy="0"/>
          <a:chOff x="0" y="0"/>
          <a:chExt cx="0" cy="0"/>
        </a:xfrm>
      </p:grpSpPr>
      <p:sp>
        <p:nvSpPr>
          <p:cNvPr id="526" name="Google Shape;526;g61a3d74c8b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7" name="Google Shape;527;g61a3d74c8b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1" name="Shape 531"/>
        <p:cNvGrpSpPr/>
        <p:nvPr/>
      </p:nvGrpSpPr>
      <p:grpSpPr>
        <a:xfrm>
          <a:off x="0" y="0"/>
          <a:ext cx="0" cy="0"/>
          <a:chOff x="0" y="0"/>
          <a:chExt cx="0" cy="0"/>
        </a:xfrm>
      </p:grpSpPr>
      <p:sp>
        <p:nvSpPr>
          <p:cNvPr id="532" name="Google Shape;532;g61a3d74c8b_1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3" name="Google Shape;533;g61a3d74c8b_1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7" name="Shape 537"/>
        <p:cNvGrpSpPr/>
        <p:nvPr/>
      </p:nvGrpSpPr>
      <p:grpSpPr>
        <a:xfrm>
          <a:off x="0" y="0"/>
          <a:ext cx="0" cy="0"/>
          <a:chOff x="0" y="0"/>
          <a:chExt cx="0" cy="0"/>
        </a:xfrm>
      </p:grpSpPr>
      <p:sp>
        <p:nvSpPr>
          <p:cNvPr id="538" name="Google Shape;538;g619ae430c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9" name="Google Shape;539;g619ae430c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618a51ffdf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618a51ffdf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t>mandato intercalado, no mesmo esquema de senado</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3" name="Shape 543"/>
        <p:cNvGrpSpPr/>
        <p:nvPr/>
      </p:nvGrpSpPr>
      <p:grpSpPr>
        <a:xfrm>
          <a:off x="0" y="0"/>
          <a:ext cx="0" cy="0"/>
          <a:chOff x="0" y="0"/>
          <a:chExt cx="0" cy="0"/>
        </a:xfrm>
      </p:grpSpPr>
      <p:sp>
        <p:nvSpPr>
          <p:cNvPr id="544" name="Google Shape;544;g619ae430c7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5" name="Google Shape;545;g619ae430c7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9" name="Shape 549"/>
        <p:cNvGrpSpPr/>
        <p:nvPr/>
      </p:nvGrpSpPr>
      <p:grpSpPr>
        <a:xfrm>
          <a:off x="0" y="0"/>
          <a:ext cx="0" cy="0"/>
          <a:chOff x="0" y="0"/>
          <a:chExt cx="0" cy="0"/>
        </a:xfrm>
      </p:grpSpPr>
      <p:sp>
        <p:nvSpPr>
          <p:cNvPr id="550" name="Google Shape;550;g619ae430c7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1" name="Google Shape;551;g619ae430c7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5" name="Shape 555"/>
        <p:cNvGrpSpPr/>
        <p:nvPr/>
      </p:nvGrpSpPr>
      <p:grpSpPr>
        <a:xfrm>
          <a:off x="0" y="0"/>
          <a:ext cx="0" cy="0"/>
          <a:chOff x="0" y="0"/>
          <a:chExt cx="0" cy="0"/>
        </a:xfrm>
      </p:grpSpPr>
      <p:sp>
        <p:nvSpPr>
          <p:cNvPr id="556" name="Google Shape;556;g61a3d74c8b_1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7" name="Google Shape;557;g61a3d74c8b_1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1" name="Shape 561"/>
        <p:cNvGrpSpPr/>
        <p:nvPr/>
      </p:nvGrpSpPr>
      <p:grpSpPr>
        <a:xfrm>
          <a:off x="0" y="0"/>
          <a:ext cx="0" cy="0"/>
          <a:chOff x="0" y="0"/>
          <a:chExt cx="0" cy="0"/>
        </a:xfrm>
      </p:grpSpPr>
      <p:sp>
        <p:nvSpPr>
          <p:cNvPr id="562" name="Google Shape;562;g61a3d74c8b_1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3" name="Google Shape;563;g61a3d74c8b_1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7" name="Shape 567"/>
        <p:cNvGrpSpPr/>
        <p:nvPr/>
      </p:nvGrpSpPr>
      <p:grpSpPr>
        <a:xfrm>
          <a:off x="0" y="0"/>
          <a:ext cx="0" cy="0"/>
          <a:chOff x="0" y="0"/>
          <a:chExt cx="0" cy="0"/>
        </a:xfrm>
      </p:grpSpPr>
      <p:sp>
        <p:nvSpPr>
          <p:cNvPr id="568" name="Google Shape;568;g61a632efa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9" name="Google Shape;569;g61a632efa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3" name="Shape 573"/>
        <p:cNvGrpSpPr/>
        <p:nvPr/>
      </p:nvGrpSpPr>
      <p:grpSpPr>
        <a:xfrm>
          <a:off x="0" y="0"/>
          <a:ext cx="0" cy="0"/>
          <a:chOff x="0" y="0"/>
          <a:chExt cx="0" cy="0"/>
        </a:xfrm>
      </p:grpSpPr>
      <p:sp>
        <p:nvSpPr>
          <p:cNvPr id="574" name="Google Shape;574;g61a632efa5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5" name="Google Shape;575;g61a632efa5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9" name="Shape 579"/>
        <p:cNvGrpSpPr/>
        <p:nvPr/>
      </p:nvGrpSpPr>
      <p:grpSpPr>
        <a:xfrm>
          <a:off x="0" y="0"/>
          <a:ext cx="0" cy="0"/>
          <a:chOff x="0" y="0"/>
          <a:chExt cx="0" cy="0"/>
        </a:xfrm>
      </p:grpSpPr>
      <p:sp>
        <p:nvSpPr>
          <p:cNvPr id="580" name="Google Shape;580;g61a632efa5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1" name="Google Shape;581;g61a632efa5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5" name="Shape 585"/>
        <p:cNvGrpSpPr/>
        <p:nvPr/>
      </p:nvGrpSpPr>
      <p:grpSpPr>
        <a:xfrm>
          <a:off x="0" y="0"/>
          <a:ext cx="0" cy="0"/>
          <a:chOff x="0" y="0"/>
          <a:chExt cx="0" cy="0"/>
        </a:xfrm>
      </p:grpSpPr>
      <p:sp>
        <p:nvSpPr>
          <p:cNvPr id="586" name="Google Shape;586;g61a632efa5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7" name="Google Shape;587;g61a632efa5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1" name="Shape 591"/>
        <p:cNvGrpSpPr/>
        <p:nvPr/>
      </p:nvGrpSpPr>
      <p:grpSpPr>
        <a:xfrm>
          <a:off x="0" y="0"/>
          <a:ext cx="0" cy="0"/>
          <a:chOff x="0" y="0"/>
          <a:chExt cx="0" cy="0"/>
        </a:xfrm>
      </p:grpSpPr>
      <p:sp>
        <p:nvSpPr>
          <p:cNvPr id="592" name="Google Shape;592;g61a632efa5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3" name="Google Shape;593;g61a632efa5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7" name="Shape 597"/>
        <p:cNvGrpSpPr/>
        <p:nvPr/>
      </p:nvGrpSpPr>
      <p:grpSpPr>
        <a:xfrm>
          <a:off x="0" y="0"/>
          <a:ext cx="0" cy="0"/>
          <a:chOff x="0" y="0"/>
          <a:chExt cx="0" cy="0"/>
        </a:xfrm>
      </p:grpSpPr>
      <p:sp>
        <p:nvSpPr>
          <p:cNvPr id="598" name="Google Shape;598;g61a632efa5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9" name="Google Shape;599;g61a632efa5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6178addb3f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6178addb3f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3" name="Shape 603"/>
        <p:cNvGrpSpPr/>
        <p:nvPr/>
      </p:nvGrpSpPr>
      <p:grpSpPr>
        <a:xfrm>
          <a:off x="0" y="0"/>
          <a:ext cx="0" cy="0"/>
          <a:chOff x="0" y="0"/>
          <a:chExt cx="0" cy="0"/>
        </a:xfrm>
      </p:grpSpPr>
      <p:sp>
        <p:nvSpPr>
          <p:cNvPr id="604" name="Google Shape;604;g61a632efa5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5" name="Google Shape;605;g61a632efa5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9" name="Shape 609"/>
        <p:cNvGrpSpPr/>
        <p:nvPr/>
      </p:nvGrpSpPr>
      <p:grpSpPr>
        <a:xfrm>
          <a:off x="0" y="0"/>
          <a:ext cx="0" cy="0"/>
          <a:chOff x="0" y="0"/>
          <a:chExt cx="0" cy="0"/>
        </a:xfrm>
      </p:grpSpPr>
      <p:sp>
        <p:nvSpPr>
          <p:cNvPr id="610" name="Google Shape;610;g61a632efa5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1" name="Google Shape;611;g61a632efa5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5" name="Shape 615"/>
        <p:cNvGrpSpPr/>
        <p:nvPr/>
      </p:nvGrpSpPr>
      <p:grpSpPr>
        <a:xfrm>
          <a:off x="0" y="0"/>
          <a:ext cx="0" cy="0"/>
          <a:chOff x="0" y="0"/>
          <a:chExt cx="0" cy="0"/>
        </a:xfrm>
      </p:grpSpPr>
      <p:sp>
        <p:nvSpPr>
          <p:cNvPr id="616" name="Google Shape;616;g61a632efa5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7" name="Google Shape;617;g61a632efa5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1" name="Shape 621"/>
        <p:cNvGrpSpPr/>
        <p:nvPr/>
      </p:nvGrpSpPr>
      <p:grpSpPr>
        <a:xfrm>
          <a:off x="0" y="0"/>
          <a:ext cx="0" cy="0"/>
          <a:chOff x="0" y="0"/>
          <a:chExt cx="0" cy="0"/>
        </a:xfrm>
      </p:grpSpPr>
      <p:sp>
        <p:nvSpPr>
          <p:cNvPr id="622" name="Google Shape;622;g61a632efa5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3" name="Google Shape;623;g61a632efa5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7" name="Shape 627"/>
        <p:cNvGrpSpPr/>
        <p:nvPr/>
      </p:nvGrpSpPr>
      <p:grpSpPr>
        <a:xfrm>
          <a:off x="0" y="0"/>
          <a:ext cx="0" cy="0"/>
          <a:chOff x="0" y="0"/>
          <a:chExt cx="0" cy="0"/>
        </a:xfrm>
      </p:grpSpPr>
      <p:sp>
        <p:nvSpPr>
          <p:cNvPr id="628" name="Google Shape;628;g6182aebda1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9" name="Google Shape;629;g6182aebda1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4.xml"/><Relationship Id="rId3" Type="http://schemas.openxmlformats.org/officeDocument/2006/relationships/hyperlink" Target="http://iccnow.org/?mod=icchistory" TargetMode="External"/><Relationship Id="rId4" Type="http://schemas.openxmlformats.org/officeDocument/2006/relationships/hyperlink" Target="http://centrodireitointernacional.com.br/wp-content/uploads/2014/05/Aspectos-Gerais-da-Corte-Internacional-de-Justi_a.pdf" TargetMode="External"/><Relationship Id="rId11" Type="http://schemas.openxmlformats.org/officeDocument/2006/relationships/hyperlink" Target="http://www.itamaraty.gov.br/pt-BR/politica-externa/paz-e-seguranca-internacionais/152-tribunal-penal-internacional" TargetMode="External"/><Relationship Id="rId10" Type="http://schemas.openxmlformats.org/officeDocument/2006/relationships/hyperlink" Target="https://www2.senado.leg.br/bdsf/bitstream/handle/id/900/R160-03.pdf?sequence=4" TargetMode="External"/><Relationship Id="rId9" Type="http://schemas.openxmlformats.org/officeDocument/2006/relationships/hyperlink" Target="https://nacoesunidas.org/ameacas-dos-eua-contra-tpi-precisam-acabar-dizem-relatores-especiais/" TargetMode="External"/><Relationship Id="rId5" Type="http://schemas.openxmlformats.org/officeDocument/2006/relationships/hyperlink" Target="http://www.direitoshumanos.usp.br/index.php/Corte-Internacional-de-Justi%C3%A7a/historico.html" TargetMode="External"/><Relationship Id="rId6" Type="http://schemas.openxmlformats.org/officeDocument/2006/relationships/hyperlink" Target="http://www.planalto.gov.br/ccivil_03/decreto/1930-1949/D19841.htm" TargetMode="External"/><Relationship Id="rId7" Type="http://schemas.openxmlformats.org/officeDocument/2006/relationships/hyperlink" Target="https://www.dw.com/pt-002/tpi-%C3%A1frica-do-sul-falhou-ao-n%C3%A3o-prender-al-bashir/a-39591049" TargetMode="External"/><Relationship Id="rId8" Type="http://schemas.openxmlformats.org/officeDocument/2006/relationships/hyperlink" Target="https://www.icc-cpi.int/CaseInformationSheets/albashirEng.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pt-BR"/>
              <a:t>Seminário E: </a:t>
            </a:r>
            <a:endParaRPr/>
          </a:p>
        </p:txBody>
      </p:sp>
      <p:sp>
        <p:nvSpPr>
          <p:cNvPr id="64" name="Google Shape;64;p13"/>
          <p:cNvSpPr txBox="1"/>
          <p:nvPr>
            <p:ph idx="1" type="subTitle"/>
          </p:nvPr>
        </p:nvSpPr>
        <p:spPr>
          <a:xfrm>
            <a:off x="1680302" y="286550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pt-BR"/>
              <a:t>O Estatuto da Corte Internacional de Justiça (1920/1945) e </a:t>
            </a:r>
            <a:endParaRPr/>
          </a:p>
          <a:p>
            <a:pPr indent="0" lvl="0" marL="0" rtl="0" algn="ctr">
              <a:spcBef>
                <a:spcPts val="0"/>
              </a:spcBef>
              <a:spcAft>
                <a:spcPts val="0"/>
              </a:spcAft>
              <a:buNone/>
            </a:pPr>
            <a:r>
              <a:rPr lang="pt-BR"/>
              <a:t>o Estatuto de Roma do Tribunal Penal Internacional (1998).</a:t>
            </a:r>
            <a:endParaRPr/>
          </a:p>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17" name="Google Shape;117;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 (Artigos 2-33): Organização da Corte</a:t>
            </a:r>
            <a:endParaRPr/>
          </a:p>
          <a:p>
            <a:pPr indent="-342900" lvl="0" marL="457200" rtl="0" algn="just">
              <a:spcBef>
                <a:spcPts val="1600"/>
              </a:spcBef>
              <a:spcAft>
                <a:spcPts val="0"/>
              </a:spcAft>
              <a:buSzPts val="1800"/>
              <a:buChar char="●"/>
            </a:pPr>
            <a:r>
              <a:rPr b="1" lang="pt-BR"/>
              <a:t>Funcionamento da Corte (22-33)</a:t>
            </a:r>
            <a:endParaRPr b="1"/>
          </a:p>
          <a:p>
            <a:pPr indent="-317500" lvl="1" marL="914400" marR="0" rtl="0" algn="just">
              <a:lnSpc>
                <a:spcPct val="115000"/>
              </a:lnSpc>
              <a:spcBef>
                <a:spcPts val="0"/>
              </a:spcBef>
              <a:spcAft>
                <a:spcPts val="0"/>
              </a:spcAft>
              <a:buClr>
                <a:schemeClr val="dk1"/>
              </a:buClr>
              <a:buSzPts val="1400"/>
              <a:buFont typeface="Roboto"/>
              <a:buChar char="○"/>
            </a:pPr>
            <a:r>
              <a:rPr b="1" lang="pt-BR"/>
              <a:t>Artigo 26</a:t>
            </a:r>
            <a:endParaRPr sz="1000">
              <a:solidFill>
                <a:srgbClr val="000000"/>
              </a:solidFill>
              <a:latin typeface="Arial"/>
              <a:ea typeface="Arial"/>
              <a:cs typeface="Arial"/>
              <a:sym typeface="Arial"/>
            </a:endParaRPr>
          </a:p>
          <a:p>
            <a:pPr indent="-317500" lvl="2" marL="1371600" marR="0" rtl="0" algn="just">
              <a:lnSpc>
                <a:spcPct val="115000"/>
              </a:lnSpc>
              <a:spcBef>
                <a:spcPts val="0"/>
              </a:spcBef>
              <a:spcAft>
                <a:spcPts val="0"/>
              </a:spcAft>
              <a:buClr>
                <a:schemeClr val="dk1"/>
              </a:buClr>
              <a:buSzPts val="1400"/>
              <a:buFont typeface="Roboto"/>
              <a:buChar char="■"/>
            </a:pPr>
            <a:r>
              <a:rPr lang="pt-BR" sz="1200"/>
              <a:t>1. A Corte poderá periodicamente </a:t>
            </a:r>
            <a:r>
              <a:rPr lang="pt-BR" sz="1200">
                <a:solidFill>
                  <a:srgbClr val="00FF00"/>
                </a:solidFill>
              </a:rPr>
              <a:t>formar uma ou mais Câmaras</a:t>
            </a:r>
            <a:r>
              <a:rPr lang="pt-BR" sz="1200"/>
              <a:t>, compostas de </a:t>
            </a:r>
            <a:r>
              <a:rPr lang="pt-BR" sz="1200">
                <a:solidFill>
                  <a:srgbClr val="00FF00"/>
                </a:solidFill>
              </a:rPr>
              <a:t>três ou mais juízes</a:t>
            </a:r>
            <a:r>
              <a:rPr lang="pt-BR" sz="1200"/>
              <a:t>, conforme ela mesma determinar, a fim de tratar de </a:t>
            </a:r>
            <a:r>
              <a:rPr lang="pt-BR" sz="1200">
                <a:solidFill>
                  <a:srgbClr val="00FF00"/>
                </a:solidFill>
              </a:rPr>
              <a:t>questões de caráter especial</a:t>
            </a:r>
            <a:r>
              <a:rPr lang="pt-BR" sz="1200"/>
              <a:t>, como, por exemplo, questões trabalhistas e assuntos referentes a trânsito e comunicações.</a:t>
            </a:r>
            <a:endParaRPr sz="1200"/>
          </a:p>
          <a:p>
            <a:pPr indent="-317500" lvl="2" marL="1371600" marR="0" rtl="0" algn="just">
              <a:lnSpc>
                <a:spcPct val="115000"/>
              </a:lnSpc>
              <a:spcBef>
                <a:spcPts val="0"/>
              </a:spcBef>
              <a:spcAft>
                <a:spcPts val="0"/>
              </a:spcAft>
              <a:buClr>
                <a:schemeClr val="dk1"/>
              </a:buClr>
              <a:buSzPts val="1400"/>
              <a:buFont typeface="Roboto"/>
              <a:buChar char="■"/>
            </a:pPr>
            <a:r>
              <a:rPr lang="pt-BR" sz="1200"/>
              <a:t>2. A Corte poderá, em qualquer tempo, formar uma Câmara para tratar de uma determinada questão. O número de juízes que constituirão essa Câmara será determinado pela Corte, com a aprovação das partes</a:t>
            </a:r>
            <a:endParaRPr sz="1200"/>
          </a:p>
          <a:p>
            <a:pPr indent="-304800" lvl="1" marL="914400" marR="0" rtl="0" algn="just">
              <a:lnSpc>
                <a:spcPct val="115000"/>
              </a:lnSpc>
              <a:spcBef>
                <a:spcPts val="0"/>
              </a:spcBef>
              <a:spcAft>
                <a:spcPts val="0"/>
              </a:spcAft>
              <a:buSzPts val="1200"/>
              <a:buChar char="○"/>
            </a:pPr>
            <a:r>
              <a:rPr b="1" lang="pt-BR"/>
              <a:t>Artigo 33. As </a:t>
            </a:r>
            <a:r>
              <a:rPr b="1" lang="pt-BR">
                <a:solidFill>
                  <a:srgbClr val="00FF00"/>
                </a:solidFill>
              </a:rPr>
              <a:t>despesas da Corte serão custeadas pelas Nações Unidas</a:t>
            </a:r>
            <a:r>
              <a:rPr b="1" lang="pt-BR"/>
              <a:t> da maneira que for decidida pela Assembleia Geral.</a:t>
            </a:r>
            <a:endParaRPr sz="1200"/>
          </a:p>
          <a:p>
            <a:pPr indent="0" lvl="0" marL="0" rtl="0" algn="l">
              <a:spcBef>
                <a:spcPts val="1600"/>
              </a:spcBef>
              <a:spcAft>
                <a:spcPts val="1600"/>
              </a:spcAft>
              <a:buNone/>
            </a:pPr>
            <a:r>
              <a:t/>
            </a: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23" name="Google Shape;123;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II (Artigos 34-38): Competência da Corte</a:t>
            </a:r>
            <a:endParaRPr/>
          </a:p>
          <a:p>
            <a:pPr indent="-342900" lvl="0" marL="457200" marR="0" rtl="0" algn="just">
              <a:lnSpc>
                <a:spcPct val="115000"/>
              </a:lnSpc>
              <a:spcBef>
                <a:spcPts val="1600"/>
              </a:spcBef>
              <a:spcAft>
                <a:spcPts val="0"/>
              </a:spcAft>
              <a:buClr>
                <a:schemeClr val="dk1"/>
              </a:buClr>
              <a:buSzPts val="1800"/>
              <a:buFont typeface="Roboto"/>
              <a:buChar char="●"/>
            </a:pPr>
            <a:r>
              <a:rPr b="1" lang="pt-BR"/>
              <a:t>Artigo 34. 1.</a:t>
            </a:r>
            <a:r>
              <a:rPr lang="pt-BR"/>
              <a:t> Só os </a:t>
            </a:r>
            <a:r>
              <a:rPr lang="pt-BR">
                <a:solidFill>
                  <a:srgbClr val="00FF00"/>
                </a:solidFill>
              </a:rPr>
              <a:t>Estados</a:t>
            </a:r>
            <a:r>
              <a:rPr lang="pt-BR"/>
              <a:t> poderão ser partes em questões perante a Corte.</a:t>
            </a:r>
            <a:endParaRPr/>
          </a:p>
          <a:p>
            <a:pPr indent="-342900" lvl="0" marL="457200" rtl="0" algn="just">
              <a:spcBef>
                <a:spcPts val="0"/>
              </a:spcBef>
              <a:spcAft>
                <a:spcPts val="0"/>
              </a:spcAft>
              <a:buSzPts val="1800"/>
              <a:buChar char="●"/>
            </a:pPr>
            <a:r>
              <a:rPr b="1" lang="pt-BR"/>
              <a:t>Artigo 35</a:t>
            </a:r>
            <a:endParaRPr>
              <a:solidFill>
                <a:srgbClr val="000000"/>
              </a:solidFill>
              <a:latin typeface="Arial"/>
              <a:ea typeface="Arial"/>
              <a:cs typeface="Arial"/>
              <a:sym typeface="Arial"/>
            </a:endParaRPr>
          </a:p>
          <a:p>
            <a:pPr indent="-317500" lvl="1" marL="914400" rtl="0" algn="just">
              <a:spcBef>
                <a:spcPts val="0"/>
              </a:spcBef>
              <a:spcAft>
                <a:spcPts val="0"/>
              </a:spcAft>
              <a:buSzPts val="1400"/>
              <a:buChar char="○"/>
            </a:pPr>
            <a:r>
              <a:rPr b="1" lang="pt-BR"/>
              <a:t>1.</a:t>
            </a:r>
            <a:r>
              <a:rPr lang="pt-BR"/>
              <a:t> A Corte estará aberta aos </a:t>
            </a:r>
            <a:r>
              <a:rPr lang="pt-BR">
                <a:solidFill>
                  <a:srgbClr val="00FF00"/>
                </a:solidFill>
              </a:rPr>
              <a:t>Estados que são parte no presente Estatuto.</a:t>
            </a:r>
            <a:endParaRPr>
              <a:solidFill>
                <a:srgbClr val="00FF00"/>
              </a:solidFill>
              <a:latin typeface="Arial"/>
              <a:ea typeface="Arial"/>
              <a:cs typeface="Arial"/>
              <a:sym typeface="Arial"/>
            </a:endParaRPr>
          </a:p>
          <a:p>
            <a:pPr indent="-317500" lvl="1" marL="914400" rtl="0" algn="just">
              <a:spcBef>
                <a:spcPts val="0"/>
              </a:spcBef>
              <a:spcAft>
                <a:spcPts val="0"/>
              </a:spcAft>
              <a:buSzPts val="1400"/>
              <a:buChar char="○"/>
            </a:pPr>
            <a:r>
              <a:rPr b="1" lang="pt-BR"/>
              <a:t>2. </a:t>
            </a:r>
            <a:r>
              <a:rPr lang="pt-BR"/>
              <a:t>As condições pelas quais a Corte estará </a:t>
            </a:r>
            <a:r>
              <a:rPr lang="pt-BR">
                <a:solidFill>
                  <a:srgbClr val="00FF00"/>
                </a:solidFill>
              </a:rPr>
              <a:t>aberta a outros Estados</a:t>
            </a:r>
            <a:r>
              <a:rPr lang="pt-BR"/>
              <a:t> serão </a:t>
            </a:r>
            <a:r>
              <a:rPr lang="pt-BR">
                <a:solidFill>
                  <a:srgbClr val="00FF00"/>
                </a:solidFill>
              </a:rPr>
              <a:t>determinadas, pelo Conselho de Segurança</a:t>
            </a:r>
            <a:r>
              <a:rPr lang="pt-BR"/>
              <a:t>, ressalvadas as disposições especiais dos tratados vigentes; em nenhum caso, porém, tais condições colocarão as partes em posição de desigualdade perante a Corte.</a:t>
            </a:r>
            <a:endParaRPr/>
          </a:p>
          <a:p>
            <a:pPr indent="0" lvl="0" marL="0" rtl="0" algn="l">
              <a:spcBef>
                <a:spcPts val="0"/>
              </a:spcBef>
              <a:spcAft>
                <a:spcPts val="1600"/>
              </a:spcAft>
              <a:buNone/>
            </a:pPr>
            <a:r>
              <a:t/>
            </a: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29" name="Google Shape;129;p24"/>
          <p:cNvSpPr txBox="1"/>
          <p:nvPr>
            <p:ph idx="1" type="body"/>
          </p:nvPr>
        </p:nvSpPr>
        <p:spPr>
          <a:xfrm>
            <a:off x="387900" y="1373225"/>
            <a:ext cx="8368200" cy="334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II (Artigos 34-38): Competência da Corte</a:t>
            </a:r>
            <a:endParaRPr/>
          </a:p>
          <a:p>
            <a:pPr indent="-342900" lvl="0" marL="457200" marR="0" rtl="0" algn="just">
              <a:lnSpc>
                <a:spcPct val="115000"/>
              </a:lnSpc>
              <a:spcBef>
                <a:spcPts val="1600"/>
              </a:spcBef>
              <a:spcAft>
                <a:spcPts val="0"/>
              </a:spcAft>
              <a:buClr>
                <a:schemeClr val="dk1"/>
              </a:buClr>
              <a:buSzPts val="1800"/>
              <a:buFont typeface="Roboto"/>
              <a:buChar char="●"/>
            </a:pPr>
            <a:r>
              <a:rPr b="1" lang="pt-BR"/>
              <a:t>Artigo 36</a:t>
            </a:r>
            <a:endParaRPr b="1"/>
          </a:p>
          <a:p>
            <a:pPr indent="-317500" lvl="1" marL="914400" rtl="0" algn="just">
              <a:spcBef>
                <a:spcPts val="0"/>
              </a:spcBef>
              <a:spcAft>
                <a:spcPts val="0"/>
              </a:spcAft>
              <a:buSzPts val="1400"/>
              <a:buChar char="○"/>
            </a:pPr>
            <a:r>
              <a:rPr b="1" lang="pt-BR"/>
              <a:t>1.</a:t>
            </a:r>
            <a:r>
              <a:rPr lang="pt-BR"/>
              <a:t> A competência da Corte abrange </a:t>
            </a:r>
            <a:r>
              <a:rPr lang="pt-BR">
                <a:solidFill>
                  <a:srgbClr val="00FF00"/>
                </a:solidFill>
              </a:rPr>
              <a:t>todas as questões que as partes lhe submetam</a:t>
            </a:r>
            <a:r>
              <a:rPr lang="pt-BR"/>
              <a:t>, bem como </a:t>
            </a:r>
            <a:r>
              <a:rPr lang="pt-BR">
                <a:solidFill>
                  <a:srgbClr val="00FF00"/>
                </a:solidFill>
              </a:rPr>
              <a:t>todos os assuntos especialmente previstos na Carta das Nações Unidas ou em tratados e convenções</a:t>
            </a:r>
            <a:r>
              <a:rPr lang="pt-BR"/>
              <a:t> em vigor.</a:t>
            </a:r>
            <a:endParaRPr sz="1000">
              <a:solidFill>
                <a:srgbClr val="000000"/>
              </a:solidFill>
              <a:latin typeface="Arial"/>
              <a:ea typeface="Arial"/>
              <a:cs typeface="Arial"/>
              <a:sym typeface="Arial"/>
            </a:endParaRPr>
          </a:p>
          <a:p>
            <a:pPr indent="-317500" lvl="1" marL="914400" rtl="0" algn="l">
              <a:spcBef>
                <a:spcPts val="0"/>
              </a:spcBef>
              <a:spcAft>
                <a:spcPts val="0"/>
              </a:spcAft>
              <a:buSzPts val="1400"/>
              <a:buChar char="○"/>
            </a:pPr>
            <a:r>
              <a:rPr b="1" lang="pt-BR"/>
              <a:t>2.</a:t>
            </a:r>
            <a:r>
              <a:rPr lang="pt-BR"/>
              <a:t> Os Estados partes no presente Estatuto poderão, em qualquer momento, declarar que </a:t>
            </a:r>
            <a:r>
              <a:rPr lang="pt-BR">
                <a:solidFill>
                  <a:srgbClr val="00FF00"/>
                </a:solidFill>
              </a:rPr>
              <a:t>reconhecem como obrigatória</a:t>
            </a:r>
            <a:r>
              <a:rPr lang="pt-BR"/>
              <a:t>, ipso facto e sem acordo especial, em relação a qualquer outro Estado que aceite a mesma obrigação, </a:t>
            </a:r>
            <a:r>
              <a:rPr lang="pt-BR">
                <a:solidFill>
                  <a:srgbClr val="00FF00"/>
                </a:solidFill>
              </a:rPr>
              <a:t>a jurisdição da Corte</a:t>
            </a:r>
            <a:r>
              <a:rPr lang="pt-BR"/>
              <a:t> em todas as controvérsias de ordem jurídica que tenham por objeto:</a:t>
            </a:r>
            <a:endParaRPr/>
          </a:p>
          <a:p>
            <a:pPr indent="-304800" lvl="2" marL="1371600" rtl="0" algn="l">
              <a:spcBef>
                <a:spcPts val="0"/>
              </a:spcBef>
              <a:spcAft>
                <a:spcPts val="0"/>
              </a:spcAft>
              <a:buClr>
                <a:srgbClr val="FFFFFF"/>
              </a:buClr>
              <a:buSzPts val="1200"/>
              <a:buChar char="■"/>
            </a:pPr>
            <a:r>
              <a:rPr b="1" lang="pt-BR" sz="1200">
                <a:solidFill>
                  <a:srgbClr val="FFFFFF"/>
                </a:solidFill>
                <a:latin typeface="Arial"/>
                <a:ea typeface="Arial"/>
                <a:cs typeface="Arial"/>
                <a:sym typeface="Arial"/>
              </a:rPr>
              <a:t>a)</a:t>
            </a:r>
            <a:r>
              <a:rPr lang="pt-BR" sz="1200">
                <a:solidFill>
                  <a:srgbClr val="FFFFFF"/>
                </a:solidFill>
                <a:latin typeface="Arial"/>
                <a:ea typeface="Arial"/>
                <a:cs typeface="Arial"/>
                <a:sym typeface="Arial"/>
              </a:rPr>
              <a:t> a interpretação de um tratado;</a:t>
            </a:r>
            <a:endParaRPr sz="1200">
              <a:solidFill>
                <a:srgbClr val="FFFFFF"/>
              </a:solidFill>
              <a:latin typeface="Arial"/>
              <a:ea typeface="Arial"/>
              <a:cs typeface="Arial"/>
              <a:sym typeface="Arial"/>
            </a:endParaRPr>
          </a:p>
          <a:p>
            <a:pPr indent="-304800" lvl="2" marL="1371600" rtl="0" algn="l">
              <a:spcBef>
                <a:spcPts val="0"/>
              </a:spcBef>
              <a:spcAft>
                <a:spcPts val="0"/>
              </a:spcAft>
              <a:buClr>
                <a:srgbClr val="FFFFFF"/>
              </a:buClr>
              <a:buSzPts val="1200"/>
              <a:buChar char="■"/>
            </a:pPr>
            <a:r>
              <a:rPr b="1" lang="pt-BR" sz="1200">
                <a:solidFill>
                  <a:srgbClr val="FFFFFF"/>
                </a:solidFill>
                <a:latin typeface="Arial"/>
                <a:ea typeface="Arial"/>
                <a:cs typeface="Arial"/>
                <a:sym typeface="Arial"/>
              </a:rPr>
              <a:t>b)</a:t>
            </a:r>
            <a:r>
              <a:rPr b="1" i="1" lang="pt-BR" sz="1200">
                <a:solidFill>
                  <a:srgbClr val="FFFFFF"/>
                </a:solidFill>
                <a:latin typeface="Arial"/>
                <a:ea typeface="Arial"/>
                <a:cs typeface="Arial"/>
                <a:sym typeface="Arial"/>
              </a:rPr>
              <a:t> </a:t>
            </a:r>
            <a:r>
              <a:rPr lang="pt-BR" sz="1200">
                <a:solidFill>
                  <a:srgbClr val="FFFFFF"/>
                </a:solidFill>
                <a:latin typeface="Arial"/>
                <a:ea typeface="Arial"/>
                <a:cs typeface="Arial"/>
                <a:sym typeface="Arial"/>
              </a:rPr>
              <a:t>qualquer ponto de direito internacional;</a:t>
            </a:r>
            <a:endParaRPr sz="1200">
              <a:solidFill>
                <a:srgbClr val="FFFFFF"/>
              </a:solidFill>
              <a:latin typeface="Arial"/>
              <a:ea typeface="Arial"/>
              <a:cs typeface="Arial"/>
              <a:sym typeface="Arial"/>
            </a:endParaRPr>
          </a:p>
          <a:p>
            <a:pPr indent="-304800" lvl="2" marL="1371600" rtl="0" algn="l">
              <a:spcBef>
                <a:spcPts val="0"/>
              </a:spcBef>
              <a:spcAft>
                <a:spcPts val="0"/>
              </a:spcAft>
              <a:buClr>
                <a:srgbClr val="FFFFFF"/>
              </a:buClr>
              <a:buSzPts val="1200"/>
              <a:buChar char="■"/>
            </a:pPr>
            <a:r>
              <a:rPr b="1" lang="pt-BR" sz="1200">
                <a:solidFill>
                  <a:srgbClr val="FFFFFF"/>
                </a:solidFill>
                <a:latin typeface="Arial"/>
                <a:ea typeface="Arial"/>
                <a:cs typeface="Arial"/>
                <a:sym typeface="Arial"/>
              </a:rPr>
              <a:t>c)</a:t>
            </a:r>
            <a:r>
              <a:rPr lang="pt-BR" sz="1200">
                <a:solidFill>
                  <a:srgbClr val="FFFFFF"/>
                </a:solidFill>
                <a:latin typeface="Arial"/>
                <a:ea typeface="Arial"/>
                <a:cs typeface="Arial"/>
                <a:sym typeface="Arial"/>
              </a:rPr>
              <a:t> a existência de qualquer fato que, se verificado, constituiria a violação de um compromisso internacional;</a:t>
            </a:r>
            <a:endParaRPr sz="1200">
              <a:solidFill>
                <a:srgbClr val="FFFFFF"/>
              </a:solidFill>
              <a:latin typeface="Arial"/>
              <a:ea typeface="Arial"/>
              <a:cs typeface="Arial"/>
              <a:sym typeface="Arial"/>
            </a:endParaRPr>
          </a:p>
          <a:p>
            <a:pPr indent="-304800" lvl="2" marL="1371600" rtl="0" algn="l">
              <a:spcBef>
                <a:spcPts val="0"/>
              </a:spcBef>
              <a:spcAft>
                <a:spcPts val="0"/>
              </a:spcAft>
              <a:buClr>
                <a:srgbClr val="FFFFFF"/>
              </a:buClr>
              <a:buSzPts val="1200"/>
              <a:buChar char="■"/>
            </a:pPr>
            <a:r>
              <a:rPr b="1" lang="pt-BR" sz="1200">
                <a:solidFill>
                  <a:srgbClr val="FFFFFF"/>
                </a:solidFill>
                <a:latin typeface="Arial"/>
                <a:ea typeface="Arial"/>
                <a:cs typeface="Arial"/>
                <a:sym typeface="Arial"/>
              </a:rPr>
              <a:t>d)</a:t>
            </a:r>
            <a:r>
              <a:rPr i="1" lang="pt-BR" sz="1200">
                <a:solidFill>
                  <a:srgbClr val="FFFFFF"/>
                </a:solidFill>
                <a:latin typeface="Arial"/>
                <a:ea typeface="Arial"/>
                <a:cs typeface="Arial"/>
                <a:sym typeface="Arial"/>
              </a:rPr>
              <a:t> </a:t>
            </a:r>
            <a:r>
              <a:rPr lang="pt-BR" sz="1200">
                <a:solidFill>
                  <a:srgbClr val="FFFFFF"/>
                </a:solidFill>
                <a:latin typeface="Arial"/>
                <a:ea typeface="Arial"/>
                <a:cs typeface="Arial"/>
                <a:sym typeface="Arial"/>
              </a:rPr>
              <a:t>a natureza ou a extensão da reparação devida pela ruptura de um compromisso internacional.</a:t>
            </a:r>
            <a:endParaRPr sz="1200">
              <a:solidFill>
                <a:srgbClr val="FFFFFF"/>
              </a:solidFill>
              <a:latin typeface="Arial"/>
              <a:ea typeface="Arial"/>
              <a:cs typeface="Arial"/>
              <a:sym typeface="Arial"/>
            </a:endParaRPr>
          </a:p>
          <a:p>
            <a:pPr indent="0" lvl="0" marL="1371600" marR="0" rtl="0" algn="just">
              <a:lnSpc>
                <a:spcPct val="115000"/>
              </a:lnSpc>
              <a:spcBef>
                <a:spcPts val="0"/>
              </a:spcBef>
              <a:spcAft>
                <a:spcPts val="0"/>
              </a:spcAft>
              <a:buNone/>
            </a:pPr>
            <a:r>
              <a:t/>
            </a:r>
            <a:endParaRPr b="1"/>
          </a:p>
          <a:p>
            <a:pPr indent="0" lvl="0" marL="0" rtl="0" algn="l">
              <a:spcBef>
                <a:spcPts val="1600"/>
              </a:spcBef>
              <a:spcAft>
                <a:spcPts val="1600"/>
              </a:spcAft>
              <a:buNone/>
            </a:pPr>
            <a:r>
              <a:t/>
            </a: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35" name="Google Shape;135;p25"/>
          <p:cNvSpPr txBox="1"/>
          <p:nvPr>
            <p:ph idx="1" type="body"/>
          </p:nvPr>
        </p:nvSpPr>
        <p:spPr>
          <a:xfrm>
            <a:off x="387900" y="1489825"/>
            <a:ext cx="8368200" cy="334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II (Artigos 34-38): Competência da Corte</a:t>
            </a:r>
            <a:endParaRPr/>
          </a:p>
          <a:p>
            <a:pPr indent="-342900" lvl="0" marL="457200" marR="0" rtl="0" algn="just">
              <a:lnSpc>
                <a:spcPct val="115000"/>
              </a:lnSpc>
              <a:spcBef>
                <a:spcPts val="1600"/>
              </a:spcBef>
              <a:spcAft>
                <a:spcPts val="0"/>
              </a:spcAft>
              <a:buClr>
                <a:schemeClr val="dk1"/>
              </a:buClr>
              <a:buSzPts val="1800"/>
              <a:buFont typeface="Roboto"/>
              <a:buChar char="●"/>
            </a:pPr>
            <a:r>
              <a:rPr b="1" lang="pt-BR"/>
              <a:t>Artigo 38.1. </a:t>
            </a:r>
            <a:r>
              <a:rPr lang="pt-BR"/>
              <a:t>A Corte, cuja função é </a:t>
            </a:r>
            <a:r>
              <a:rPr lang="pt-BR">
                <a:solidFill>
                  <a:srgbClr val="00FF00"/>
                </a:solidFill>
              </a:rPr>
              <a:t>decidir de acordo com o direito internacional</a:t>
            </a:r>
            <a:r>
              <a:rPr lang="pt-BR"/>
              <a:t> as controvérsias que lhe forem submetidas, aplicará:</a:t>
            </a:r>
            <a:endParaRPr/>
          </a:p>
          <a:p>
            <a:pPr indent="-317500" lvl="1" marL="914400" marR="0" rtl="0" algn="just">
              <a:lnSpc>
                <a:spcPct val="115000"/>
              </a:lnSpc>
              <a:spcBef>
                <a:spcPts val="0"/>
              </a:spcBef>
              <a:spcAft>
                <a:spcPts val="0"/>
              </a:spcAft>
              <a:buSzPts val="1400"/>
              <a:buChar char="○"/>
            </a:pPr>
            <a:r>
              <a:rPr b="1" lang="pt-BR"/>
              <a:t>a)</a:t>
            </a:r>
            <a:r>
              <a:rPr lang="pt-BR"/>
              <a:t> as </a:t>
            </a:r>
            <a:r>
              <a:rPr lang="pt-BR">
                <a:solidFill>
                  <a:srgbClr val="00FF00"/>
                </a:solidFill>
              </a:rPr>
              <a:t>convenções internacionais</a:t>
            </a:r>
            <a:r>
              <a:rPr lang="pt-BR"/>
              <a:t>, quer gerais, quer especiais. que estabeleçam regras expressamente reconhecidas pelos Estados litigantes;</a:t>
            </a:r>
            <a:endParaRPr/>
          </a:p>
          <a:p>
            <a:pPr indent="-317500" lvl="1" marL="914400" marR="0" rtl="0" algn="just">
              <a:lnSpc>
                <a:spcPct val="115000"/>
              </a:lnSpc>
              <a:spcBef>
                <a:spcPts val="0"/>
              </a:spcBef>
              <a:spcAft>
                <a:spcPts val="0"/>
              </a:spcAft>
              <a:buSzPts val="1400"/>
              <a:buChar char="○"/>
            </a:pPr>
            <a:r>
              <a:rPr b="1" lang="pt-BR"/>
              <a:t>b)</a:t>
            </a:r>
            <a:r>
              <a:rPr lang="pt-BR"/>
              <a:t> o </a:t>
            </a:r>
            <a:r>
              <a:rPr lang="pt-BR">
                <a:solidFill>
                  <a:srgbClr val="00FF00"/>
                </a:solidFill>
              </a:rPr>
              <a:t>costume internacional</a:t>
            </a:r>
            <a:r>
              <a:rPr lang="pt-BR"/>
              <a:t>, como prova de uma prática geral aceita como sendo o direito;</a:t>
            </a:r>
            <a:endParaRPr/>
          </a:p>
          <a:p>
            <a:pPr indent="-317500" lvl="1" marL="914400" marR="0" rtl="0" algn="just">
              <a:lnSpc>
                <a:spcPct val="115000"/>
              </a:lnSpc>
              <a:spcBef>
                <a:spcPts val="0"/>
              </a:spcBef>
              <a:spcAft>
                <a:spcPts val="0"/>
              </a:spcAft>
              <a:buSzPts val="1400"/>
              <a:buChar char="○"/>
            </a:pPr>
            <a:r>
              <a:rPr b="1" lang="pt-BR"/>
              <a:t>c)</a:t>
            </a:r>
            <a:r>
              <a:rPr lang="pt-BR"/>
              <a:t> os </a:t>
            </a:r>
            <a:r>
              <a:rPr lang="pt-BR">
                <a:solidFill>
                  <a:srgbClr val="00FF00"/>
                </a:solidFill>
              </a:rPr>
              <a:t>princípios gerais de direito</a:t>
            </a:r>
            <a:r>
              <a:rPr lang="pt-BR"/>
              <a:t> reconhecidos pelas Nações civilizadas;</a:t>
            </a:r>
            <a:endParaRPr/>
          </a:p>
          <a:p>
            <a:pPr indent="-317500" lvl="1" marL="914400" marR="0" rtl="0" algn="just">
              <a:lnSpc>
                <a:spcPct val="115000"/>
              </a:lnSpc>
              <a:spcBef>
                <a:spcPts val="0"/>
              </a:spcBef>
              <a:spcAft>
                <a:spcPts val="0"/>
              </a:spcAft>
              <a:buSzPts val="1400"/>
              <a:buChar char="○"/>
            </a:pPr>
            <a:r>
              <a:rPr b="1" lang="pt-BR"/>
              <a:t>d)</a:t>
            </a:r>
            <a:r>
              <a:rPr lang="pt-BR"/>
              <a:t> sob ressalva da disposição do art. 59, as </a:t>
            </a:r>
            <a:r>
              <a:rPr lang="pt-BR">
                <a:solidFill>
                  <a:srgbClr val="00FF00"/>
                </a:solidFill>
              </a:rPr>
              <a:t>decisões judiciárias e a doutrina dos publicistas mais qualificados</a:t>
            </a:r>
            <a:r>
              <a:rPr lang="pt-BR"/>
              <a:t> das diferentes Nações, como meio auxiliar para a determinação das regras de direito.</a:t>
            </a:r>
            <a:endParaRPr/>
          </a:p>
          <a:p>
            <a:pPr indent="0" lvl="0" marL="0" marR="0" rtl="0" algn="just">
              <a:lnSpc>
                <a:spcPct val="115000"/>
              </a:lnSpc>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41" name="Google Shape;141;p26"/>
          <p:cNvSpPr txBox="1"/>
          <p:nvPr>
            <p:ph idx="1" type="body"/>
          </p:nvPr>
        </p:nvSpPr>
        <p:spPr>
          <a:xfrm>
            <a:off x="387900" y="1489825"/>
            <a:ext cx="8368200" cy="334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III (Artigos 39-64): Processo</a:t>
            </a:r>
            <a:endParaRPr/>
          </a:p>
          <a:p>
            <a:pPr indent="-342900" lvl="0" marL="457200" marR="0" rtl="0" algn="just">
              <a:lnSpc>
                <a:spcPct val="115000"/>
              </a:lnSpc>
              <a:spcBef>
                <a:spcPts val="1600"/>
              </a:spcBef>
              <a:spcAft>
                <a:spcPts val="0"/>
              </a:spcAft>
              <a:buClr>
                <a:schemeClr val="dk1"/>
              </a:buClr>
              <a:buSzPts val="1800"/>
              <a:buFont typeface="Roboto"/>
              <a:buChar char="●"/>
            </a:pPr>
            <a:r>
              <a:rPr b="1" lang="pt-BR"/>
              <a:t>Artigo 39</a:t>
            </a:r>
            <a:endParaRPr b="1"/>
          </a:p>
          <a:p>
            <a:pPr indent="-342900" lvl="1" marL="914400" marR="0" rtl="0" algn="just">
              <a:lnSpc>
                <a:spcPct val="115000"/>
              </a:lnSpc>
              <a:spcBef>
                <a:spcPts val="0"/>
              </a:spcBef>
              <a:spcAft>
                <a:spcPts val="0"/>
              </a:spcAft>
              <a:buClr>
                <a:schemeClr val="dk1"/>
              </a:buClr>
              <a:buSzPts val="1800"/>
              <a:buFont typeface="Roboto"/>
              <a:buChar char="○"/>
            </a:pPr>
            <a:r>
              <a:rPr lang="pt-BR"/>
              <a:t>1.</a:t>
            </a:r>
            <a:r>
              <a:rPr b="1" lang="pt-BR"/>
              <a:t> </a:t>
            </a:r>
            <a:r>
              <a:rPr lang="pt-BR"/>
              <a:t>As. línguas oficiais da Corte serão o </a:t>
            </a:r>
            <a:r>
              <a:rPr lang="pt-BR">
                <a:solidFill>
                  <a:srgbClr val="00FF00"/>
                </a:solidFill>
              </a:rPr>
              <a:t>francês e o inglês</a:t>
            </a:r>
            <a:r>
              <a:rPr lang="pt-BR"/>
              <a:t>. Se as partes concordarem em que todo o processo se efetue em francês, a sentença será proferida em francês. Se as partes concordarem em que todo o processo se efetue em inglês, a sentença será proferida em inglês.</a:t>
            </a:r>
            <a:endParaRPr/>
          </a:p>
          <a:p>
            <a:pPr indent="-317500" lvl="1" marL="914400" rtl="0" algn="just">
              <a:spcBef>
                <a:spcPts val="0"/>
              </a:spcBef>
              <a:spcAft>
                <a:spcPts val="0"/>
              </a:spcAft>
              <a:buSzPts val="1400"/>
              <a:buChar char="○"/>
            </a:pPr>
            <a:r>
              <a:rPr b="1" lang="pt-BR"/>
              <a:t>2. </a:t>
            </a:r>
            <a:r>
              <a:rPr lang="pt-BR"/>
              <a:t>Na </a:t>
            </a:r>
            <a:r>
              <a:rPr lang="pt-BR">
                <a:solidFill>
                  <a:srgbClr val="00FF00"/>
                </a:solidFill>
              </a:rPr>
              <a:t>ausência de acordo</a:t>
            </a:r>
            <a:r>
              <a:rPr lang="pt-BR"/>
              <a:t> a respeito da língua que deverá ser empregada; cada parte poderá, em suas alegações, </a:t>
            </a:r>
            <a:r>
              <a:rPr lang="pt-BR">
                <a:solidFill>
                  <a:srgbClr val="00FF00"/>
                </a:solidFill>
              </a:rPr>
              <a:t>usar a língua que preferir</a:t>
            </a:r>
            <a:r>
              <a:rPr lang="pt-BR"/>
              <a:t>; a </a:t>
            </a:r>
            <a:r>
              <a:rPr lang="pt-BR">
                <a:solidFill>
                  <a:srgbClr val="00FF00"/>
                </a:solidFill>
              </a:rPr>
              <a:t>sentença da Côrte será proferida em francês e em inglês</a:t>
            </a:r>
            <a:r>
              <a:rPr lang="pt-BR"/>
              <a:t>. Neste caso, a Corte determinará ao mesmo tempo qual dos dois textos fará fé.</a:t>
            </a:r>
            <a:endParaRPr/>
          </a:p>
          <a:p>
            <a:pPr indent="-317500" lvl="1" marL="914400" rtl="0" algn="just">
              <a:spcBef>
                <a:spcPts val="0"/>
              </a:spcBef>
              <a:spcAft>
                <a:spcPts val="0"/>
              </a:spcAft>
              <a:buSzPts val="1400"/>
              <a:buChar char="○"/>
            </a:pPr>
            <a:r>
              <a:rPr b="1" lang="pt-BR"/>
              <a:t>3.</a:t>
            </a:r>
            <a:r>
              <a:rPr lang="pt-BR"/>
              <a:t> A pedido de uma das partes, a Corte poderá </a:t>
            </a:r>
            <a:r>
              <a:rPr lang="pt-BR">
                <a:solidFill>
                  <a:srgbClr val="00FF00"/>
                </a:solidFill>
              </a:rPr>
              <a:t>autorizá-la a usar uma língua que não seja o francês ou o inglês.</a:t>
            </a:r>
            <a:endParaRPr>
              <a:solidFill>
                <a:srgbClr val="00FF00"/>
              </a:solidFill>
            </a:endParaRPr>
          </a:p>
          <a:p>
            <a:pPr indent="0" lvl="0" marL="0" marR="0" rtl="0" algn="just">
              <a:lnSpc>
                <a:spcPct val="115000"/>
              </a:lnSpc>
              <a:spcBef>
                <a:spcPts val="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47" name="Google Shape;147;p27"/>
          <p:cNvSpPr txBox="1"/>
          <p:nvPr>
            <p:ph idx="1" type="body"/>
          </p:nvPr>
        </p:nvSpPr>
        <p:spPr>
          <a:xfrm>
            <a:off x="387900" y="1489825"/>
            <a:ext cx="8368200" cy="334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III (Artigos 39-64): Processo</a:t>
            </a:r>
            <a:endParaRPr/>
          </a:p>
          <a:p>
            <a:pPr indent="-342900" lvl="0" marL="457200" marR="0" rtl="0" algn="just">
              <a:lnSpc>
                <a:spcPct val="115000"/>
              </a:lnSpc>
              <a:spcBef>
                <a:spcPts val="1600"/>
              </a:spcBef>
              <a:spcAft>
                <a:spcPts val="0"/>
              </a:spcAft>
              <a:buClr>
                <a:schemeClr val="dk1"/>
              </a:buClr>
              <a:buSzPts val="1800"/>
              <a:buFont typeface="Roboto"/>
              <a:buChar char="●"/>
            </a:pPr>
            <a:r>
              <a:rPr b="1" lang="pt-BR"/>
              <a:t>Artigo 40</a:t>
            </a:r>
            <a:endParaRPr b="1"/>
          </a:p>
          <a:p>
            <a:pPr indent="-317500" lvl="1" marL="914400" rtl="0" algn="just">
              <a:spcBef>
                <a:spcPts val="0"/>
              </a:spcBef>
              <a:spcAft>
                <a:spcPts val="0"/>
              </a:spcAft>
              <a:buSzPts val="1400"/>
              <a:buChar char="○"/>
            </a:pPr>
            <a:r>
              <a:rPr lang="pt-BR"/>
              <a:t>1. As </a:t>
            </a:r>
            <a:r>
              <a:rPr lang="pt-BR">
                <a:solidFill>
                  <a:srgbClr val="00FF00"/>
                </a:solidFill>
              </a:rPr>
              <a:t>questões serão submetidas</a:t>
            </a:r>
            <a:r>
              <a:rPr lang="pt-BR"/>
              <a:t> à Corte, conforme o caso, </a:t>
            </a:r>
            <a:r>
              <a:rPr lang="pt-BR">
                <a:solidFill>
                  <a:srgbClr val="00FF00"/>
                </a:solidFill>
              </a:rPr>
              <a:t>por notificação do acordo especial ou por uma petição escrita dirigida ao Escrivão</a:t>
            </a:r>
            <a:r>
              <a:rPr lang="pt-BR"/>
              <a:t>. Em qualquer dos casos, o objeto da controvérsia e as partes deverão ser indicados.</a:t>
            </a:r>
            <a:endParaRPr/>
          </a:p>
          <a:p>
            <a:pPr indent="-317500" lvl="1" marL="914400" rtl="0" algn="just">
              <a:spcBef>
                <a:spcPts val="0"/>
              </a:spcBef>
              <a:spcAft>
                <a:spcPts val="0"/>
              </a:spcAft>
              <a:buSzPts val="1400"/>
              <a:buChar char="○"/>
            </a:pPr>
            <a:r>
              <a:rPr lang="pt-BR"/>
              <a:t>2. O </a:t>
            </a:r>
            <a:r>
              <a:rPr lang="pt-BR">
                <a:solidFill>
                  <a:srgbClr val="00FF00"/>
                </a:solidFill>
              </a:rPr>
              <a:t>Escrivão comunicará imediatamente</a:t>
            </a:r>
            <a:r>
              <a:rPr lang="pt-BR"/>
              <a:t> a petição a todos os interessados.</a:t>
            </a:r>
            <a:endParaRPr/>
          </a:p>
          <a:p>
            <a:pPr indent="-317500" lvl="1" marL="914400" rtl="0" algn="just">
              <a:spcBef>
                <a:spcPts val="0"/>
              </a:spcBef>
              <a:spcAft>
                <a:spcPts val="0"/>
              </a:spcAft>
              <a:buSzPts val="1400"/>
              <a:buChar char="○"/>
            </a:pPr>
            <a:r>
              <a:rPr lang="pt-BR"/>
              <a:t>3. </a:t>
            </a:r>
            <a:r>
              <a:rPr lang="pt-BR">
                <a:solidFill>
                  <a:srgbClr val="00FF00"/>
                </a:solidFill>
              </a:rPr>
              <a:t>Notificará também os Membros das Nações Unidas</a:t>
            </a:r>
            <a:r>
              <a:rPr lang="pt-BR"/>
              <a:t> por intermédio do Secretário Geral e quaisquer outros Estados com direito a comparecer perante a Corte.</a:t>
            </a:r>
            <a:endParaRPr/>
          </a:p>
          <a:p>
            <a:pPr indent="0" lvl="0" marL="0" marR="0" rtl="0" algn="just">
              <a:lnSpc>
                <a:spcPct val="115000"/>
              </a:lnSpc>
              <a:spcBef>
                <a:spcPts val="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53" name="Google Shape;153;p28"/>
          <p:cNvSpPr txBox="1"/>
          <p:nvPr>
            <p:ph idx="1" type="body"/>
          </p:nvPr>
        </p:nvSpPr>
        <p:spPr>
          <a:xfrm>
            <a:off x="387900" y="1489825"/>
            <a:ext cx="8368200" cy="334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III (Artigos 39-64): Processo</a:t>
            </a:r>
            <a:endParaRPr/>
          </a:p>
          <a:p>
            <a:pPr indent="-342900" lvl="0" marL="457200" marR="0" rtl="0" algn="just">
              <a:lnSpc>
                <a:spcPct val="115000"/>
              </a:lnSpc>
              <a:spcBef>
                <a:spcPts val="1600"/>
              </a:spcBef>
              <a:spcAft>
                <a:spcPts val="0"/>
              </a:spcAft>
              <a:buClr>
                <a:schemeClr val="dk1"/>
              </a:buClr>
              <a:buSzPts val="1800"/>
              <a:buFont typeface="Roboto"/>
              <a:buChar char="●"/>
            </a:pPr>
            <a:r>
              <a:rPr b="1" lang="pt-BR"/>
              <a:t>Artigo 43</a:t>
            </a:r>
            <a:endParaRPr b="1"/>
          </a:p>
          <a:p>
            <a:pPr indent="-317500" lvl="1" marL="914400" rtl="0" algn="just">
              <a:spcBef>
                <a:spcPts val="0"/>
              </a:spcBef>
              <a:spcAft>
                <a:spcPts val="0"/>
              </a:spcAft>
              <a:buSzPts val="1400"/>
              <a:buChar char="○"/>
            </a:pPr>
            <a:r>
              <a:rPr lang="pt-BR"/>
              <a:t>1. O processo constará de </a:t>
            </a:r>
            <a:r>
              <a:rPr lang="pt-BR">
                <a:solidFill>
                  <a:srgbClr val="00FF00"/>
                </a:solidFill>
              </a:rPr>
              <a:t>duas fases</a:t>
            </a:r>
            <a:r>
              <a:rPr lang="pt-BR"/>
              <a:t>: uma </a:t>
            </a:r>
            <a:r>
              <a:rPr lang="pt-BR">
                <a:solidFill>
                  <a:srgbClr val="00FF00"/>
                </a:solidFill>
              </a:rPr>
              <a:t>escrita </a:t>
            </a:r>
            <a:r>
              <a:rPr lang="pt-BR"/>
              <a:t>e outra </a:t>
            </a:r>
            <a:r>
              <a:rPr lang="pt-BR">
                <a:solidFill>
                  <a:srgbClr val="00FF00"/>
                </a:solidFill>
              </a:rPr>
              <a:t>oral</a:t>
            </a:r>
            <a:r>
              <a:rPr lang="pt-BR"/>
              <a:t>.</a:t>
            </a:r>
            <a:endParaRPr/>
          </a:p>
          <a:p>
            <a:pPr indent="-317500" lvl="1" marL="914400" rtl="0" algn="just">
              <a:spcBef>
                <a:spcPts val="0"/>
              </a:spcBef>
              <a:spcAft>
                <a:spcPts val="0"/>
              </a:spcAft>
              <a:buSzPts val="1400"/>
              <a:buChar char="○"/>
            </a:pPr>
            <a:r>
              <a:rPr lang="pt-BR"/>
              <a:t>2. O processo </a:t>
            </a:r>
            <a:r>
              <a:rPr lang="pt-BR">
                <a:solidFill>
                  <a:srgbClr val="00FF00"/>
                </a:solidFill>
              </a:rPr>
              <a:t>escrito </a:t>
            </a:r>
            <a:r>
              <a:rPr lang="pt-BR"/>
              <a:t>compreenderá a comunicação, à Corte e, às partes de </a:t>
            </a:r>
            <a:r>
              <a:rPr lang="pt-BR">
                <a:solidFill>
                  <a:srgbClr val="00FF00"/>
                </a:solidFill>
              </a:rPr>
              <a:t>memórias</a:t>
            </a:r>
            <a:r>
              <a:rPr lang="pt-BR"/>
              <a:t>, contra-memórias e, se necessário, réplicas, assim como quaisquer </a:t>
            </a:r>
            <a:r>
              <a:rPr lang="pt-BR">
                <a:solidFill>
                  <a:srgbClr val="00FF00"/>
                </a:solidFill>
              </a:rPr>
              <a:t>peças e documentos</a:t>
            </a:r>
            <a:r>
              <a:rPr lang="pt-BR"/>
              <a:t> em apoio das mesmas.</a:t>
            </a:r>
            <a:endParaRPr/>
          </a:p>
          <a:p>
            <a:pPr indent="-317500" lvl="1" marL="914400" rtl="0" algn="just">
              <a:spcBef>
                <a:spcPts val="0"/>
              </a:spcBef>
              <a:spcAft>
                <a:spcPts val="0"/>
              </a:spcAft>
              <a:buSzPts val="1400"/>
              <a:buChar char="○"/>
            </a:pPr>
            <a:r>
              <a:rPr lang="pt-BR"/>
              <a:t>5. O processo </a:t>
            </a:r>
            <a:r>
              <a:rPr lang="pt-BR">
                <a:solidFill>
                  <a:srgbClr val="00FF00"/>
                </a:solidFill>
              </a:rPr>
              <a:t>oral </a:t>
            </a:r>
            <a:r>
              <a:rPr lang="pt-BR"/>
              <a:t>consistirá na </a:t>
            </a:r>
            <a:r>
              <a:rPr lang="pt-BR">
                <a:solidFill>
                  <a:srgbClr val="00FF00"/>
                </a:solidFill>
              </a:rPr>
              <a:t>audiência</a:t>
            </a:r>
            <a:r>
              <a:rPr lang="pt-BR"/>
              <a:t>, pela Corte, de testemunhas, peritos, agentes, consultores e advogados.</a:t>
            </a:r>
            <a:endParaRPr/>
          </a:p>
          <a:p>
            <a:pPr indent="-342900" lvl="0" marL="457200" rtl="0" algn="just">
              <a:spcBef>
                <a:spcPts val="0"/>
              </a:spcBef>
              <a:spcAft>
                <a:spcPts val="0"/>
              </a:spcAft>
              <a:buSzPts val="1800"/>
              <a:buChar char="●"/>
            </a:pPr>
            <a:r>
              <a:rPr b="1" lang="pt-BR"/>
              <a:t>Artigo 46. </a:t>
            </a:r>
            <a:r>
              <a:rPr lang="pt-BR"/>
              <a:t>As </a:t>
            </a:r>
            <a:r>
              <a:rPr lang="pt-BR">
                <a:solidFill>
                  <a:srgbClr val="00FF00"/>
                </a:solidFill>
              </a:rPr>
              <a:t>audiências da Corte serão públicas</a:t>
            </a:r>
            <a:r>
              <a:rPr lang="pt-BR"/>
              <a:t>, a menos que a Corte decida de outra maneira em que as partes solicitem a não admissão de público.</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59" name="Google Shape;159;p29"/>
          <p:cNvSpPr txBox="1"/>
          <p:nvPr>
            <p:ph idx="1" type="body"/>
          </p:nvPr>
        </p:nvSpPr>
        <p:spPr>
          <a:xfrm>
            <a:off x="387900" y="1489825"/>
            <a:ext cx="8368200" cy="334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III (Artigos 39-64): Processo</a:t>
            </a:r>
            <a:endParaRPr/>
          </a:p>
          <a:p>
            <a:pPr indent="-342900" lvl="0" marL="457200" marR="0" rtl="0" algn="just">
              <a:lnSpc>
                <a:spcPct val="115000"/>
              </a:lnSpc>
              <a:spcBef>
                <a:spcPts val="1600"/>
              </a:spcBef>
              <a:spcAft>
                <a:spcPts val="0"/>
              </a:spcAft>
              <a:buClr>
                <a:schemeClr val="dk1"/>
              </a:buClr>
              <a:buSzPts val="1800"/>
              <a:buFont typeface="Roboto"/>
              <a:buChar char="●"/>
            </a:pPr>
            <a:r>
              <a:rPr b="1" lang="pt-BR"/>
              <a:t>Artigo 55</a:t>
            </a:r>
            <a:endParaRPr b="1"/>
          </a:p>
          <a:p>
            <a:pPr indent="-317500" lvl="1" marL="914400" rtl="0" algn="just">
              <a:spcBef>
                <a:spcPts val="0"/>
              </a:spcBef>
              <a:spcAft>
                <a:spcPts val="0"/>
              </a:spcAft>
              <a:buSzPts val="1400"/>
              <a:buChar char="○"/>
            </a:pPr>
            <a:r>
              <a:rPr lang="pt-BR"/>
              <a:t>1. Todas as questões serão decididas por </a:t>
            </a:r>
            <a:r>
              <a:rPr lang="pt-BR">
                <a:solidFill>
                  <a:srgbClr val="00FF00"/>
                </a:solidFill>
              </a:rPr>
              <a:t>maioria dos juízes presentes.</a:t>
            </a:r>
            <a:endParaRPr>
              <a:solidFill>
                <a:srgbClr val="00FF00"/>
              </a:solidFill>
            </a:endParaRPr>
          </a:p>
          <a:p>
            <a:pPr indent="-317500" lvl="1" marL="914400" rtl="0" algn="just">
              <a:spcBef>
                <a:spcPts val="0"/>
              </a:spcBef>
              <a:spcAft>
                <a:spcPts val="0"/>
              </a:spcAft>
              <a:buSzPts val="1400"/>
              <a:buChar char="○"/>
            </a:pPr>
            <a:r>
              <a:rPr lang="pt-BR"/>
              <a:t>2. No caso de </a:t>
            </a:r>
            <a:r>
              <a:rPr lang="pt-BR">
                <a:solidFill>
                  <a:srgbClr val="00FF00"/>
                </a:solidFill>
              </a:rPr>
              <a:t>empate</a:t>
            </a:r>
            <a:r>
              <a:rPr lang="pt-BR"/>
              <a:t> na votação, o </a:t>
            </a:r>
            <a:r>
              <a:rPr lang="pt-BR">
                <a:solidFill>
                  <a:srgbClr val="00FF00"/>
                </a:solidFill>
              </a:rPr>
              <a:t>Presidente</a:t>
            </a:r>
            <a:r>
              <a:rPr lang="pt-BR"/>
              <a:t> ou o juiz que funcionar em seu lugar </a:t>
            </a:r>
            <a:r>
              <a:rPr lang="pt-BR">
                <a:solidFill>
                  <a:srgbClr val="00FF00"/>
                </a:solidFill>
              </a:rPr>
              <a:t>decidirá com o seu voto.</a:t>
            </a:r>
            <a:endParaRPr>
              <a:solidFill>
                <a:srgbClr val="00FF00"/>
              </a:solidFill>
            </a:endParaRPr>
          </a:p>
          <a:p>
            <a:pPr indent="-342900" lvl="0" marL="457200" rtl="0" algn="just">
              <a:spcBef>
                <a:spcPts val="0"/>
              </a:spcBef>
              <a:spcAft>
                <a:spcPts val="0"/>
              </a:spcAft>
              <a:buSzPts val="1800"/>
              <a:buChar char="●"/>
            </a:pPr>
            <a:r>
              <a:rPr b="1" lang="pt-BR"/>
              <a:t>Artigo 56</a:t>
            </a:r>
            <a:endParaRPr sz="1000">
              <a:solidFill>
                <a:srgbClr val="000000"/>
              </a:solidFill>
              <a:latin typeface="Arial"/>
              <a:ea typeface="Arial"/>
              <a:cs typeface="Arial"/>
              <a:sym typeface="Arial"/>
            </a:endParaRPr>
          </a:p>
          <a:p>
            <a:pPr indent="-317500" lvl="1" marL="914400" marR="0" rtl="0" algn="just">
              <a:lnSpc>
                <a:spcPct val="115000"/>
              </a:lnSpc>
              <a:spcBef>
                <a:spcPts val="0"/>
              </a:spcBef>
              <a:spcAft>
                <a:spcPts val="0"/>
              </a:spcAft>
              <a:buSzPts val="1400"/>
              <a:buChar char="○"/>
            </a:pPr>
            <a:r>
              <a:rPr lang="pt-BR"/>
              <a:t> 1. A sentença deverá declarar as </a:t>
            </a:r>
            <a:r>
              <a:rPr lang="pt-BR">
                <a:solidFill>
                  <a:srgbClr val="00FF00"/>
                </a:solidFill>
              </a:rPr>
              <a:t>razões</a:t>
            </a:r>
            <a:r>
              <a:rPr lang="pt-BR"/>
              <a:t> em que se funda.</a:t>
            </a:r>
            <a:endParaRPr/>
          </a:p>
          <a:p>
            <a:pPr indent="-317500" lvl="1" marL="914400" marR="0" rtl="0" algn="just">
              <a:lnSpc>
                <a:spcPct val="115000"/>
              </a:lnSpc>
              <a:spcBef>
                <a:spcPts val="0"/>
              </a:spcBef>
              <a:spcAft>
                <a:spcPts val="0"/>
              </a:spcAft>
              <a:buSzPts val="1400"/>
              <a:buChar char="○"/>
            </a:pPr>
            <a:r>
              <a:rPr lang="pt-BR"/>
              <a:t>2. Deverá </a:t>
            </a:r>
            <a:r>
              <a:rPr lang="pt-BR">
                <a:solidFill>
                  <a:srgbClr val="00FF00"/>
                </a:solidFill>
              </a:rPr>
              <a:t>mencionar os nomes dos juízes</a:t>
            </a:r>
            <a:r>
              <a:rPr lang="pt-BR"/>
              <a:t> que tomaram parte na decisão.</a:t>
            </a:r>
            <a:endParaRPr sz="1000">
              <a:solidFill>
                <a:srgbClr val="000000"/>
              </a:solidFill>
              <a:latin typeface="Arial"/>
              <a:ea typeface="Arial"/>
              <a:cs typeface="Arial"/>
              <a:sym typeface="Arial"/>
            </a:endParaRPr>
          </a:p>
          <a:p>
            <a:pPr indent="-342900" lvl="0" marL="457200" rtl="0" algn="just">
              <a:spcBef>
                <a:spcPts val="0"/>
              </a:spcBef>
              <a:spcAft>
                <a:spcPts val="0"/>
              </a:spcAft>
              <a:buSzPts val="1800"/>
              <a:buChar char="●"/>
            </a:pPr>
            <a:r>
              <a:rPr b="1" lang="pt-BR"/>
              <a:t>Artigo 57. </a:t>
            </a:r>
            <a:r>
              <a:rPr lang="pt-BR">
                <a:solidFill>
                  <a:srgbClr val="00FF00"/>
                </a:solidFill>
              </a:rPr>
              <a:t>Se a sentença não representar</a:t>
            </a:r>
            <a:r>
              <a:rPr lang="pt-BR"/>
              <a:t> no todo ou em parte </a:t>
            </a:r>
            <a:r>
              <a:rPr lang="pt-BR">
                <a:solidFill>
                  <a:srgbClr val="00FF00"/>
                </a:solidFill>
              </a:rPr>
              <a:t>a opinião unânime dos juízes</a:t>
            </a:r>
            <a:r>
              <a:rPr lang="pt-BR"/>
              <a:t>, qualquer deles terá direito de lhe juntar a </a:t>
            </a:r>
            <a:r>
              <a:rPr lang="pt-BR">
                <a:solidFill>
                  <a:srgbClr val="00FF00"/>
                </a:solidFill>
              </a:rPr>
              <a:t>exposição de sua opinião individual.</a:t>
            </a:r>
            <a:endParaRPr>
              <a:solidFill>
                <a:srgbClr val="00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65" name="Google Shape;165;p30"/>
          <p:cNvSpPr txBox="1"/>
          <p:nvPr>
            <p:ph idx="1" type="body"/>
          </p:nvPr>
        </p:nvSpPr>
        <p:spPr>
          <a:xfrm>
            <a:off x="387900" y="1218500"/>
            <a:ext cx="8368200" cy="3347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pt-BR">
                <a:solidFill>
                  <a:srgbClr val="00FF00"/>
                </a:solidFill>
              </a:rPr>
              <a:t>Capítulo III (Artigos 39-64): Processo</a:t>
            </a:r>
            <a:endParaRPr/>
          </a:p>
          <a:p>
            <a:pPr indent="-342900" lvl="0" marL="457200" marR="0" rtl="0" algn="just">
              <a:lnSpc>
                <a:spcPct val="100000"/>
              </a:lnSpc>
              <a:spcBef>
                <a:spcPts val="1600"/>
              </a:spcBef>
              <a:spcAft>
                <a:spcPts val="0"/>
              </a:spcAft>
              <a:buClr>
                <a:schemeClr val="dk1"/>
              </a:buClr>
              <a:buSzPts val="1800"/>
              <a:buFont typeface="Roboto"/>
              <a:buChar char="●"/>
            </a:pPr>
            <a:r>
              <a:rPr b="1" lang="pt-BR"/>
              <a:t>Artigo 59. </a:t>
            </a:r>
            <a:r>
              <a:rPr lang="pt-BR"/>
              <a:t>A decisão da Corte </a:t>
            </a:r>
            <a:r>
              <a:rPr lang="pt-BR">
                <a:solidFill>
                  <a:srgbClr val="00FF00"/>
                </a:solidFill>
              </a:rPr>
              <a:t>só será obrigatória para as partes litigantes</a:t>
            </a:r>
            <a:r>
              <a:rPr lang="pt-BR"/>
              <a:t> e </a:t>
            </a:r>
            <a:r>
              <a:rPr lang="pt-BR">
                <a:solidFill>
                  <a:srgbClr val="00FF00"/>
                </a:solidFill>
              </a:rPr>
              <a:t>a respeito do caso em questão.</a:t>
            </a:r>
            <a:endParaRPr>
              <a:solidFill>
                <a:srgbClr val="00FF00"/>
              </a:solidFill>
            </a:endParaRPr>
          </a:p>
          <a:p>
            <a:pPr indent="-342900" lvl="0" marL="457200" rtl="0" algn="just">
              <a:spcBef>
                <a:spcPts val="0"/>
              </a:spcBef>
              <a:spcAft>
                <a:spcPts val="0"/>
              </a:spcAft>
              <a:buSzPts val="1800"/>
              <a:buChar char="●"/>
            </a:pPr>
            <a:r>
              <a:rPr b="1" lang="pt-BR"/>
              <a:t>Artigo 61</a:t>
            </a:r>
            <a:endParaRPr sz="1000">
              <a:solidFill>
                <a:srgbClr val="000000"/>
              </a:solidFill>
              <a:latin typeface="Arial"/>
              <a:ea typeface="Arial"/>
              <a:cs typeface="Arial"/>
              <a:sym typeface="Arial"/>
            </a:endParaRPr>
          </a:p>
          <a:p>
            <a:pPr indent="-317500" lvl="1" marL="914400" rtl="0" algn="just">
              <a:spcBef>
                <a:spcPts val="0"/>
              </a:spcBef>
              <a:spcAft>
                <a:spcPts val="0"/>
              </a:spcAft>
              <a:buSzPts val="1400"/>
              <a:buChar char="○"/>
            </a:pPr>
            <a:r>
              <a:rPr lang="pt-BR"/>
              <a:t>1. O pedido de </a:t>
            </a:r>
            <a:r>
              <a:rPr lang="pt-BR">
                <a:solidFill>
                  <a:srgbClr val="00FF00"/>
                </a:solidFill>
              </a:rPr>
              <a:t>revisão de uma sentença</a:t>
            </a:r>
            <a:r>
              <a:rPr lang="pt-BR"/>
              <a:t> só poderá ser feito em razão do </a:t>
            </a:r>
            <a:r>
              <a:rPr lang="pt-BR">
                <a:solidFill>
                  <a:srgbClr val="00FF00"/>
                </a:solidFill>
              </a:rPr>
              <a:t>descobrimento de algum fato suscetível de exercer influência decisiva</a:t>
            </a:r>
            <a:r>
              <a:rPr lang="pt-BR"/>
              <a:t>, o qual, na ocasião de ser proferida a sentença, era desconhecido da Corte e também da parte que solicita a revisão, contanto que tal desconhecimento não tenha sido devido à negligência.</a:t>
            </a:r>
            <a:endParaRPr/>
          </a:p>
          <a:p>
            <a:pPr indent="-317500" lvl="1" marL="914400" rtl="0" algn="just">
              <a:spcBef>
                <a:spcPts val="0"/>
              </a:spcBef>
              <a:spcAft>
                <a:spcPts val="0"/>
              </a:spcAft>
              <a:buSzPts val="1400"/>
              <a:buChar char="○"/>
            </a:pPr>
            <a:r>
              <a:rPr lang="pt-BR"/>
              <a:t>3. A Corte poderá subordinar a abertura do processo de revisão à prévia execução da sentença.</a:t>
            </a:r>
            <a:endParaRPr/>
          </a:p>
          <a:p>
            <a:pPr indent="-317500" lvl="1" marL="914400" rtl="0" algn="just">
              <a:spcBef>
                <a:spcPts val="0"/>
              </a:spcBef>
              <a:spcAft>
                <a:spcPts val="0"/>
              </a:spcAft>
              <a:buSzPts val="1400"/>
              <a:buChar char="○"/>
            </a:pPr>
            <a:r>
              <a:rPr lang="pt-BR"/>
              <a:t>4. O pedido de revisão deverá ser feito no </a:t>
            </a:r>
            <a:r>
              <a:rPr lang="pt-BR">
                <a:solidFill>
                  <a:srgbClr val="00FF00"/>
                </a:solidFill>
              </a:rPr>
              <a:t>prazo máximo de seis meses</a:t>
            </a:r>
            <a:r>
              <a:rPr lang="pt-BR"/>
              <a:t> a partir do descobrimento do fato novo.</a:t>
            </a:r>
            <a:endParaRPr/>
          </a:p>
          <a:p>
            <a:pPr indent="-317500" lvl="1" marL="914400" rtl="0" algn="just">
              <a:spcBef>
                <a:spcPts val="0"/>
              </a:spcBef>
              <a:spcAft>
                <a:spcPts val="0"/>
              </a:spcAft>
              <a:buSzPts val="1400"/>
              <a:buChar char="○"/>
            </a:pPr>
            <a:r>
              <a:rPr lang="pt-BR"/>
              <a:t>5. Nenhum pedido de revisão poderá ser feito depois de transcorridos</a:t>
            </a:r>
            <a:r>
              <a:rPr lang="pt-BR">
                <a:solidFill>
                  <a:srgbClr val="00FF00"/>
                </a:solidFill>
              </a:rPr>
              <a:t> 10 anos da data da sentença.</a:t>
            </a:r>
            <a:endParaRPr>
              <a:solidFill>
                <a:srgbClr val="00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71" name="Google Shape;171;p31"/>
          <p:cNvSpPr txBox="1"/>
          <p:nvPr>
            <p:ph idx="1" type="body"/>
          </p:nvPr>
        </p:nvSpPr>
        <p:spPr>
          <a:xfrm>
            <a:off x="387900" y="1489825"/>
            <a:ext cx="8368200" cy="334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III (Artigos 39-64): Processo</a:t>
            </a:r>
            <a:endParaRPr/>
          </a:p>
          <a:p>
            <a:pPr indent="-342900" lvl="0" marL="457200" marR="0" rtl="0" algn="just">
              <a:lnSpc>
                <a:spcPct val="115000"/>
              </a:lnSpc>
              <a:spcBef>
                <a:spcPts val="1600"/>
              </a:spcBef>
              <a:spcAft>
                <a:spcPts val="0"/>
              </a:spcAft>
              <a:buClr>
                <a:schemeClr val="dk1"/>
              </a:buClr>
              <a:buSzPts val="1800"/>
              <a:buFont typeface="Roboto"/>
              <a:buChar char="●"/>
            </a:pPr>
            <a:r>
              <a:rPr b="1" lang="pt-BR"/>
              <a:t>Artigo 62.1. </a:t>
            </a:r>
            <a:r>
              <a:rPr lang="pt-BR"/>
              <a:t>Quando um </a:t>
            </a:r>
            <a:r>
              <a:rPr lang="pt-BR">
                <a:solidFill>
                  <a:srgbClr val="00FF00"/>
                </a:solidFill>
              </a:rPr>
              <a:t>Estado</a:t>
            </a:r>
            <a:r>
              <a:rPr lang="pt-BR"/>
              <a:t> entender que a decisão de uma causa é suscetível de </a:t>
            </a:r>
            <a:r>
              <a:rPr lang="pt-BR">
                <a:solidFill>
                  <a:srgbClr val="00FF00"/>
                </a:solidFill>
              </a:rPr>
              <a:t>comprometer um interesse seu de ordem jurídica</a:t>
            </a:r>
            <a:r>
              <a:rPr lang="pt-BR"/>
              <a:t>, esse Estado poderá solicitar à Corte </a:t>
            </a:r>
            <a:r>
              <a:rPr lang="pt-BR">
                <a:solidFill>
                  <a:srgbClr val="00FF00"/>
                </a:solidFill>
              </a:rPr>
              <a:t>permissão para intervir</a:t>
            </a:r>
            <a:r>
              <a:rPr lang="pt-BR"/>
              <a:t> em tal causa.</a:t>
            </a:r>
            <a:endParaRPr>
              <a:solidFill>
                <a:srgbClr val="00FF00"/>
              </a:solidFill>
            </a:endParaRPr>
          </a:p>
          <a:p>
            <a:pPr indent="-342900" lvl="0" marL="457200" rtl="0" algn="just">
              <a:spcBef>
                <a:spcPts val="0"/>
              </a:spcBef>
              <a:spcAft>
                <a:spcPts val="0"/>
              </a:spcAft>
              <a:buSzPts val="1800"/>
              <a:buChar char="●"/>
            </a:pPr>
            <a:r>
              <a:rPr b="1" lang="pt-BR"/>
              <a:t>Artigo 63.2. </a:t>
            </a:r>
            <a:r>
              <a:rPr lang="pt-BR"/>
              <a:t>Cada Estado assim notificado terá o direito de intervir no processo; mas, se usar </a:t>
            </a:r>
            <a:r>
              <a:rPr lang="pt-BR"/>
              <a:t>deste</a:t>
            </a:r>
            <a:r>
              <a:rPr lang="pt-BR"/>
              <a:t> direito, a </a:t>
            </a:r>
            <a:r>
              <a:rPr lang="pt-BR">
                <a:solidFill>
                  <a:srgbClr val="00FF00"/>
                </a:solidFill>
              </a:rPr>
              <a:t>interpretação dada pela sentença será igualmente obrigatória para ele.</a:t>
            </a:r>
            <a:endParaRPr>
              <a:solidFill>
                <a:srgbClr val="00FF00"/>
              </a:solidFill>
            </a:endParaRPr>
          </a:p>
          <a:p>
            <a:pPr indent="-342900" lvl="0" marL="457200" rtl="0" algn="just">
              <a:spcBef>
                <a:spcPts val="0"/>
              </a:spcBef>
              <a:spcAft>
                <a:spcPts val="0"/>
              </a:spcAft>
              <a:buSzPts val="1800"/>
              <a:buChar char="●"/>
            </a:pPr>
            <a:r>
              <a:rPr b="1" lang="pt-BR"/>
              <a:t>Artigo 64. </a:t>
            </a:r>
            <a:r>
              <a:rPr lang="pt-BR"/>
              <a:t>A menos que seja decidido em contrário pela Corte, </a:t>
            </a:r>
            <a:r>
              <a:rPr lang="pt-BR">
                <a:solidFill>
                  <a:srgbClr val="00FF00"/>
                </a:solidFill>
              </a:rPr>
              <a:t>cada parte pagará suas próprias custas</a:t>
            </a:r>
            <a:r>
              <a:rPr lang="pt-BR"/>
              <a:t> no processo.</a:t>
            </a:r>
            <a:endParaRPr>
              <a:solidFill>
                <a:srgbClr val="00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pt-BR"/>
              <a:t>O Estatuto da Corte Internacional de Justiça (1920/1945)</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77" name="Google Shape;177;p32"/>
          <p:cNvSpPr txBox="1"/>
          <p:nvPr>
            <p:ph idx="1" type="body"/>
          </p:nvPr>
        </p:nvSpPr>
        <p:spPr>
          <a:xfrm>
            <a:off x="387900" y="1218500"/>
            <a:ext cx="8368200" cy="3347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pt-BR">
                <a:solidFill>
                  <a:srgbClr val="00FF00"/>
                </a:solidFill>
              </a:rPr>
              <a:t>Capítulo IV (Artigos 65-68): Pareceres consultivos</a:t>
            </a:r>
            <a:endParaRPr/>
          </a:p>
          <a:p>
            <a:pPr indent="-342900" lvl="0" marL="457200" rtl="0" algn="just">
              <a:lnSpc>
                <a:spcPct val="100000"/>
              </a:lnSpc>
              <a:spcBef>
                <a:spcPts val="1600"/>
              </a:spcBef>
              <a:spcAft>
                <a:spcPts val="0"/>
              </a:spcAft>
              <a:buSzPts val="1800"/>
              <a:buChar char="●"/>
            </a:pPr>
            <a:r>
              <a:rPr b="1" lang="pt-BR"/>
              <a:t>Artigo 65. 1. </a:t>
            </a:r>
            <a:r>
              <a:rPr lang="pt-BR"/>
              <a:t>A Corte poderá dar </a:t>
            </a:r>
            <a:r>
              <a:rPr lang="pt-BR">
                <a:solidFill>
                  <a:srgbClr val="00FF00"/>
                </a:solidFill>
              </a:rPr>
              <a:t>parecer consultivo sobre qualquer questão jurídica</a:t>
            </a:r>
            <a:r>
              <a:rPr lang="pt-BR"/>
              <a:t> </a:t>
            </a:r>
            <a:r>
              <a:rPr lang="pt-BR">
                <a:solidFill>
                  <a:srgbClr val="00FF00"/>
                </a:solidFill>
              </a:rPr>
              <a:t>a pedido</a:t>
            </a:r>
            <a:r>
              <a:rPr lang="pt-BR"/>
              <a:t> do órgão que, de acordo com a Carta das Nações Unidas ou por ela autorizado, estiver em condições de fazer tal pedido.</a:t>
            </a:r>
            <a:endParaRPr/>
          </a:p>
          <a:p>
            <a:pPr indent="-342900" lvl="0" marL="457200" rtl="0" algn="just">
              <a:spcBef>
                <a:spcPts val="0"/>
              </a:spcBef>
              <a:spcAft>
                <a:spcPts val="0"/>
              </a:spcAft>
              <a:buSzPts val="1800"/>
              <a:buChar char="●"/>
            </a:pPr>
            <a:r>
              <a:rPr b="1" lang="pt-BR"/>
              <a:t>Artigo 67. </a:t>
            </a:r>
            <a:r>
              <a:rPr lang="pt-BR"/>
              <a:t>A Côrte dará seus pareceres consultivos </a:t>
            </a:r>
            <a:r>
              <a:rPr lang="pt-BR">
                <a:solidFill>
                  <a:srgbClr val="00FF00"/>
                </a:solidFill>
              </a:rPr>
              <a:t>em sessão pública</a:t>
            </a:r>
            <a:r>
              <a:rPr lang="pt-BR"/>
              <a:t>, depois de terem sido notificados o Secretário Geral, os representantes dos Membros das Nações Unidas, bem como de outros Estados e das organizações internacionais diretamente interessadas.</a:t>
            </a:r>
            <a:endParaRPr sz="1000">
              <a:solidFill>
                <a:srgbClr val="000000"/>
              </a:solidFill>
              <a:latin typeface="Arial"/>
              <a:ea typeface="Arial"/>
              <a:cs typeface="Arial"/>
              <a:sym typeface="Arial"/>
            </a:endParaRPr>
          </a:p>
          <a:p>
            <a:pPr indent="-342900" lvl="0" marL="457200" rtl="0" algn="just">
              <a:spcBef>
                <a:spcPts val="0"/>
              </a:spcBef>
              <a:spcAft>
                <a:spcPts val="0"/>
              </a:spcAft>
              <a:buSzPts val="1800"/>
              <a:buChar char="●"/>
            </a:pPr>
            <a:r>
              <a:rPr b="1" lang="pt-BR"/>
              <a:t>Artigo 68. </a:t>
            </a:r>
            <a:r>
              <a:rPr lang="pt-BR"/>
              <a:t>No exercício de suas funções consultivas, </a:t>
            </a:r>
            <a:r>
              <a:rPr lang="pt-BR">
                <a:solidFill>
                  <a:srgbClr val="00FF00"/>
                </a:solidFill>
              </a:rPr>
              <a:t>a Corte deverá guiar-se</a:t>
            </a:r>
            <a:r>
              <a:rPr lang="pt-BR"/>
              <a:t>, além disso, pelas </a:t>
            </a:r>
            <a:r>
              <a:rPr lang="pt-BR">
                <a:solidFill>
                  <a:srgbClr val="00FF00"/>
                </a:solidFill>
              </a:rPr>
              <a:t>disposições do presente Estatuto</a:t>
            </a:r>
            <a:r>
              <a:rPr lang="pt-BR"/>
              <a:t>, que se aplicam em casos contenciosos, na medida em que, na sua opinião, tais disposições forem aplicáveis.</a:t>
            </a:r>
            <a:endParaRPr sz="1000">
              <a:solidFill>
                <a:srgbClr val="000000"/>
              </a:solidFill>
              <a:latin typeface="Arial"/>
              <a:ea typeface="Arial"/>
              <a:cs typeface="Arial"/>
              <a:sym typeface="Arial"/>
            </a:endParaRPr>
          </a:p>
          <a:p>
            <a:pPr indent="-342900" lvl="0" marL="457200" rtl="0" algn="just">
              <a:spcBef>
                <a:spcPts val="0"/>
              </a:spcBef>
              <a:spcAft>
                <a:spcPts val="0"/>
              </a:spcAft>
              <a:buSzPts val="1800"/>
              <a:buChar char="●"/>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83" name="Google Shape;183;p33"/>
          <p:cNvSpPr txBox="1"/>
          <p:nvPr>
            <p:ph idx="1" type="body"/>
          </p:nvPr>
        </p:nvSpPr>
        <p:spPr>
          <a:xfrm>
            <a:off x="387900" y="1365875"/>
            <a:ext cx="8368200" cy="3347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V (Artigos 69 e 70): Emendas</a:t>
            </a:r>
            <a:endParaRPr/>
          </a:p>
          <a:p>
            <a:pPr indent="-342900" lvl="0" marL="457200" rtl="0" algn="just">
              <a:spcBef>
                <a:spcPts val="1600"/>
              </a:spcBef>
              <a:spcAft>
                <a:spcPts val="0"/>
              </a:spcAft>
              <a:buSzPts val="1800"/>
              <a:buChar char="●"/>
            </a:pPr>
            <a:r>
              <a:rPr b="1" lang="pt-BR"/>
              <a:t>Artigo 69. </a:t>
            </a:r>
            <a:r>
              <a:rPr lang="pt-BR"/>
              <a:t>As emendas ao presente Estatuto serão efetuadas pelo </a:t>
            </a:r>
            <a:r>
              <a:rPr lang="pt-BR">
                <a:solidFill>
                  <a:srgbClr val="00FF00"/>
                </a:solidFill>
              </a:rPr>
              <a:t>mesmo processo estabelecido pela Carta das Nações Unidas</a:t>
            </a:r>
            <a:r>
              <a:rPr lang="pt-BR"/>
              <a:t> para emendas à Carta, ressalvadas, entretanto, quaisquer disposições que a Assembleia Geral, por determinação do Conselho de Segurança, possa adotar a respeito da participação de Estados que, tendo aceito o presente Estatuto, não são Membros das Nações Unidas.</a:t>
            </a:r>
            <a:endParaRPr/>
          </a:p>
          <a:p>
            <a:pPr indent="-342900" lvl="0" marL="457200" rtl="0" algn="just">
              <a:spcBef>
                <a:spcPts val="0"/>
              </a:spcBef>
              <a:spcAft>
                <a:spcPts val="0"/>
              </a:spcAft>
              <a:buSzPts val="1800"/>
              <a:buChar char="●"/>
            </a:pPr>
            <a:r>
              <a:rPr b="1" lang="pt-BR"/>
              <a:t>Artigo 70. </a:t>
            </a:r>
            <a:r>
              <a:rPr lang="pt-BR"/>
              <a:t>A </a:t>
            </a:r>
            <a:r>
              <a:rPr lang="pt-BR">
                <a:solidFill>
                  <a:srgbClr val="00FF00"/>
                </a:solidFill>
              </a:rPr>
              <a:t>Corte terá a faculdade de propor</a:t>
            </a:r>
            <a:r>
              <a:rPr lang="pt-BR"/>
              <a:t> por escrito ao Secretário Geral quaisquer emendas ao presente Estatuto, que julgar necessárias, a fim de que as mesmas sejam consideradas de conformidade com as disposições do art. 69.</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4"/>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pt-BR"/>
              <a:t>O</a:t>
            </a:r>
            <a:r>
              <a:rPr lang="pt-BR"/>
              <a:t> Estatuto de Roma do Tribunal Penal Internacional (1998)</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a:t>
            </a:r>
            <a:r>
              <a:rPr lang="pt-BR"/>
              <a:t> Estatuto de Roma do Tribunal Penal Internacional (1998)</a:t>
            </a:r>
            <a:endParaRPr/>
          </a:p>
        </p:txBody>
      </p:sp>
      <p:sp>
        <p:nvSpPr>
          <p:cNvPr id="194" name="Google Shape;194;p35"/>
          <p:cNvSpPr txBox="1"/>
          <p:nvPr>
            <p:ph idx="1" type="body"/>
          </p:nvPr>
        </p:nvSpPr>
        <p:spPr>
          <a:xfrm>
            <a:off x="387900" y="1454449"/>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Contexto Histórico: </a:t>
            </a:r>
            <a:endParaRPr>
              <a:solidFill>
                <a:srgbClr val="00FF00"/>
              </a:solidFill>
            </a:endParaRPr>
          </a:p>
          <a:p>
            <a:pPr indent="-342900" lvl="0" marL="457200" rtl="0" algn="l">
              <a:spcBef>
                <a:spcPts val="1600"/>
              </a:spcBef>
              <a:spcAft>
                <a:spcPts val="0"/>
              </a:spcAft>
              <a:buSzPts val="1800"/>
              <a:buChar char="●"/>
            </a:pPr>
            <a:r>
              <a:rPr lang="pt-BR"/>
              <a:t>Em </a:t>
            </a:r>
            <a:r>
              <a:rPr lang="pt-BR"/>
              <a:t>1872, Gustave Moynier, um dos fundadores da Cruz Vermelha, </a:t>
            </a:r>
            <a:r>
              <a:rPr lang="pt-BR"/>
              <a:t>propôs</a:t>
            </a:r>
            <a:r>
              <a:rPr lang="pt-BR"/>
              <a:t> uma </a:t>
            </a:r>
            <a:r>
              <a:rPr lang="pt-BR">
                <a:solidFill>
                  <a:srgbClr val="00FF00"/>
                </a:solidFill>
              </a:rPr>
              <a:t>corte permanente</a:t>
            </a:r>
            <a:r>
              <a:rPr lang="pt-BR"/>
              <a:t> em resposta aos crimes da guerra Franco-Prussiana.</a:t>
            </a:r>
            <a:endParaRPr/>
          </a:p>
          <a:p>
            <a:pPr indent="-342900" lvl="0" marL="457200" rtl="0" algn="l">
              <a:spcBef>
                <a:spcPts val="1000"/>
              </a:spcBef>
              <a:spcAft>
                <a:spcPts val="0"/>
              </a:spcAft>
              <a:buSzPts val="1800"/>
              <a:buChar char="●"/>
            </a:pPr>
            <a:r>
              <a:rPr lang="pt-BR"/>
              <a:t>Os redatores do Tratado de Versalhes de 1919 idealizaram um </a:t>
            </a:r>
            <a:r>
              <a:rPr lang="pt-BR">
                <a:solidFill>
                  <a:srgbClr val="00FF00"/>
                </a:solidFill>
              </a:rPr>
              <a:t>tribunal internacional ad hoc</a:t>
            </a:r>
            <a:r>
              <a:rPr lang="pt-BR"/>
              <a:t> para julgar o Kaiser e criminosos de guerra Alemães da Primeira Guerra Mundial. </a:t>
            </a:r>
            <a:endParaRPr/>
          </a:p>
          <a:p>
            <a:pPr indent="-342900" lvl="0" marL="457200" rtl="0" algn="l">
              <a:spcBef>
                <a:spcPts val="1000"/>
              </a:spcBef>
              <a:spcAft>
                <a:spcPts val="0"/>
              </a:spcAft>
              <a:buSzPts val="1800"/>
              <a:buChar char="●"/>
            </a:pPr>
            <a:r>
              <a:rPr lang="pt-BR"/>
              <a:t>Após a Segunda Guerra Mundial, os aliados estabeleceram os tribunais de Nuremberg e de Tóquio para julgar os criminosos de guerra do Eixo.</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00" name="Google Shape;200;p3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Contexto Histórico: </a:t>
            </a:r>
            <a:endParaRPr>
              <a:solidFill>
                <a:srgbClr val="00FF00"/>
              </a:solidFill>
            </a:endParaRPr>
          </a:p>
          <a:p>
            <a:pPr indent="-342900" lvl="0" marL="457200" rtl="0" algn="l">
              <a:spcBef>
                <a:spcPts val="1600"/>
              </a:spcBef>
              <a:spcAft>
                <a:spcPts val="0"/>
              </a:spcAft>
              <a:buSzPts val="1800"/>
              <a:buChar char="●"/>
            </a:pPr>
            <a:r>
              <a:rPr lang="pt-BR"/>
              <a:t>Em 1948, a Assembleia Geral da ONU adotou a </a:t>
            </a:r>
            <a:r>
              <a:rPr lang="pt-BR">
                <a:solidFill>
                  <a:srgbClr val="00FF00"/>
                </a:solidFill>
              </a:rPr>
              <a:t>Convenção sobre Prevenção e Punição do Crime de Genocídio</a:t>
            </a:r>
            <a:r>
              <a:rPr lang="pt-BR"/>
              <a:t>, ditando que criminosos sejam julgados pelas cortes penais internacionais assim competentes, convidando a </a:t>
            </a:r>
            <a:r>
              <a:rPr lang="pt-BR">
                <a:solidFill>
                  <a:srgbClr val="00FF00"/>
                </a:solidFill>
              </a:rPr>
              <a:t>Comissão de Direito Internacional (CDI)</a:t>
            </a:r>
            <a:r>
              <a:rPr lang="pt-BR"/>
              <a:t> a estudar a fundação de tal corte.</a:t>
            </a:r>
            <a:endParaRPr/>
          </a:p>
          <a:p>
            <a:pPr indent="-342900" lvl="0" marL="457200" rtl="0" algn="l">
              <a:spcBef>
                <a:spcPts val="1600"/>
              </a:spcBef>
              <a:spcAft>
                <a:spcPts val="0"/>
              </a:spcAft>
              <a:buSzPts val="1800"/>
              <a:buChar char="●"/>
            </a:pPr>
            <a:r>
              <a:rPr lang="pt-BR"/>
              <a:t>A CDI redigiu um estatuto no começo dos anos 50, mas a Guerra Fria impediu seus avanços quando não se podia chegar a consenso sobre a definição de crimes de agressão e um Code de Crimes internacional.</a:t>
            </a:r>
            <a:endParaRPr/>
          </a:p>
          <a:p>
            <a:pPr indent="0" lvl="0" marL="457200" rtl="0" algn="l">
              <a:spcBef>
                <a:spcPts val="1600"/>
              </a:spcBef>
              <a:spcAft>
                <a:spcPts val="16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06" name="Google Shape;206;p3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Contexto Histórico: </a:t>
            </a:r>
            <a:endParaRPr>
              <a:solidFill>
                <a:srgbClr val="00FF00"/>
              </a:solidFill>
            </a:endParaRPr>
          </a:p>
          <a:p>
            <a:pPr indent="-342900" lvl="0" marL="457200" rtl="0" algn="l">
              <a:spcBef>
                <a:spcPts val="1600"/>
              </a:spcBef>
              <a:spcAft>
                <a:spcPts val="0"/>
              </a:spcAft>
              <a:buSzPts val="1800"/>
              <a:buChar char="●"/>
            </a:pPr>
            <a:r>
              <a:rPr lang="pt-BR"/>
              <a:t>Em 1989, buscando combater o tráfico de drogas, Trinidad e Tobago ressuscitou proposta pré-existente para o estabelecimento de um Tribunal Penal Internacional e </a:t>
            </a:r>
            <a:r>
              <a:rPr lang="pt-BR">
                <a:solidFill>
                  <a:srgbClr val="00FF00"/>
                </a:solidFill>
              </a:rPr>
              <a:t>a CDI resumiu seus trabalhos</a:t>
            </a:r>
            <a:r>
              <a:rPr lang="pt-BR"/>
              <a:t> para redigir o estatuto. </a:t>
            </a:r>
            <a:endParaRPr/>
          </a:p>
          <a:p>
            <a:pPr indent="-342900" lvl="0" marL="457200" rtl="0" algn="l">
              <a:spcBef>
                <a:spcPts val="1000"/>
              </a:spcBef>
              <a:spcAft>
                <a:spcPts val="0"/>
              </a:spcAft>
              <a:buSzPts val="1800"/>
              <a:buChar char="●"/>
            </a:pPr>
            <a:r>
              <a:rPr lang="pt-BR"/>
              <a:t>Nos anos 90, os conflitos nos Balcãs e em Ruanda, repletos com crimes contra a humanidade, crimes de guerra e genocídio, levaram o Conselho de Segurança da ONU a estabelecer </a:t>
            </a:r>
            <a:r>
              <a:rPr lang="pt-BR">
                <a:solidFill>
                  <a:srgbClr val="00FF00"/>
                </a:solidFill>
              </a:rPr>
              <a:t>dois tribunais ad hoc temporários</a:t>
            </a:r>
            <a:r>
              <a:rPr lang="pt-BR"/>
              <a:t>.</a:t>
            </a:r>
            <a:endParaRPr/>
          </a:p>
          <a:p>
            <a:pPr indent="0" lvl="0" marL="914400" rtl="0" algn="l">
              <a:spcBef>
                <a:spcPts val="1600"/>
              </a:spcBef>
              <a:spcAft>
                <a:spcPts val="16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12" name="Google Shape;212;p38"/>
          <p:cNvSpPr txBox="1"/>
          <p:nvPr>
            <p:ph idx="1" type="body"/>
          </p:nvPr>
        </p:nvSpPr>
        <p:spPr>
          <a:xfrm>
            <a:off x="387900" y="1489825"/>
            <a:ext cx="8368200" cy="3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Contexto Histórico: </a:t>
            </a:r>
            <a:endParaRPr>
              <a:solidFill>
                <a:srgbClr val="00FF00"/>
              </a:solidFill>
            </a:endParaRPr>
          </a:p>
          <a:p>
            <a:pPr indent="-342900" lvl="0" marL="457200" rtl="0" algn="l">
              <a:spcBef>
                <a:spcPts val="1600"/>
              </a:spcBef>
              <a:spcAft>
                <a:spcPts val="0"/>
              </a:spcAft>
              <a:buSzPts val="1800"/>
              <a:buChar char="●"/>
            </a:pPr>
            <a:r>
              <a:rPr lang="pt-BR"/>
              <a:t>Em 1994, a CDI apresentou o estatuto completo para a Assembleia Geral, onde foi estudado por comitês preparatórios que consolidaram o arquivo em questões técnicas.</a:t>
            </a:r>
            <a:endParaRPr/>
          </a:p>
          <a:p>
            <a:pPr indent="-342900" lvl="0" marL="457200" rtl="0" algn="l">
              <a:spcBef>
                <a:spcPts val="1000"/>
              </a:spcBef>
              <a:spcAft>
                <a:spcPts val="0"/>
              </a:spcAft>
              <a:buSzPts val="1800"/>
              <a:buChar char="●"/>
            </a:pPr>
            <a:r>
              <a:rPr lang="pt-BR"/>
              <a:t>A </a:t>
            </a:r>
            <a:r>
              <a:rPr lang="pt-BR">
                <a:solidFill>
                  <a:srgbClr val="00FF00"/>
                </a:solidFill>
              </a:rPr>
              <a:t>Conferência de Roma</a:t>
            </a:r>
            <a:r>
              <a:rPr lang="pt-BR"/>
              <a:t> ocorreu de 15 de junho a 17 de julho de 1998 em Roma. Mais de 160 governos participaram com mais de 5 semanas de deliberação. 120 países votaram a favor da adoção do Estatuto de Roma do Tribunal Penal Internacional. 7 países (inclusive os United States, Israel, China, Iraque e Catar) votaram contra e 21 se abstiveram. Após as ratificações necessárias, </a:t>
            </a:r>
            <a:r>
              <a:rPr lang="pt-BR">
                <a:solidFill>
                  <a:srgbClr val="00FF00"/>
                </a:solidFill>
              </a:rPr>
              <a:t>o tratado ganhou força no dia 1 de julho de 2002</a:t>
            </a:r>
            <a:r>
              <a:rPr lang="pt-BR"/>
              <a:t>.</a:t>
            </a:r>
            <a:endParaRPr/>
          </a:p>
          <a:p>
            <a:pPr indent="-342900" lvl="0" marL="457200" rtl="0" algn="l">
              <a:spcBef>
                <a:spcPts val="1600"/>
              </a:spcBef>
              <a:spcAft>
                <a:spcPts val="0"/>
              </a:spcAft>
              <a:buSzPts val="1800"/>
              <a:buChar char="●"/>
            </a:pPr>
            <a:r>
              <a:t/>
            </a:r>
            <a:endParaRPr/>
          </a:p>
          <a:p>
            <a:pPr indent="0" lvl="0" marL="914400" rtl="0" algn="l">
              <a:spcBef>
                <a:spcPts val="1600"/>
              </a:spcBef>
              <a:spcAft>
                <a:spcPts val="160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18" name="Google Shape;218;p39"/>
          <p:cNvSpPr txBox="1"/>
          <p:nvPr>
            <p:ph idx="1" type="body"/>
          </p:nvPr>
        </p:nvSpPr>
        <p:spPr>
          <a:xfrm>
            <a:off x="387900" y="1489825"/>
            <a:ext cx="8368200" cy="3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Preâmbulo</a:t>
            </a:r>
            <a:r>
              <a:rPr lang="pt-BR">
                <a:solidFill>
                  <a:srgbClr val="00FF00"/>
                </a:solidFill>
              </a:rPr>
              <a:t>: </a:t>
            </a:r>
            <a:endParaRPr>
              <a:solidFill>
                <a:srgbClr val="00FF00"/>
              </a:solidFill>
            </a:endParaRPr>
          </a:p>
          <a:p>
            <a:pPr indent="0" lvl="0" marL="0" rtl="0" algn="l">
              <a:spcBef>
                <a:spcPts val="1600"/>
              </a:spcBef>
              <a:spcAft>
                <a:spcPts val="1600"/>
              </a:spcAft>
              <a:buNone/>
            </a:pPr>
            <a:r>
              <a:rPr lang="pt-BR"/>
              <a:t>Os Estados Partes no presente Estatuto. Conscientes de que todos os povos estão unidos por laços comuns e de que suas culturas foram construídas sobre uma herança que partilham, e </a:t>
            </a:r>
            <a:r>
              <a:rPr lang="pt-BR">
                <a:solidFill>
                  <a:srgbClr val="00FF00"/>
                </a:solidFill>
              </a:rPr>
              <a:t>preocupados com o fato deste delicado mosaico poder vir a quebrar-se a qualquer instante</a:t>
            </a:r>
            <a:r>
              <a:rPr lang="pt-BR"/>
              <a:t>, tendo presente que, no decurso deste século, milhões de crianças, homens e mulheres têm sido vítimas de atrocidades inimagináveis que chocam profundamente a consciência da humanidade, reconhecendo que </a:t>
            </a:r>
            <a:r>
              <a:rPr lang="pt-BR">
                <a:solidFill>
                  <a:srgbClr val="00FF00"/>
                </a:solidFill>
              </a:rPr>
              <a:t>crimes de uma tal gravidade constituem uma ameaça à paz, à segurança e ao bem-estar da humanidade</a:t>
            </a:r>
            <a:r>
              <a:rPr lang="pt-BR"/>
              <a:t>,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24" name="Google Shape;224;p40"/>
          <p:cNvSpPr txBox="1"/>
          <p:nvPr>
            <p:ph idx="1" type="body"/>
          </p:nvPr>
        </p:nvSpPr>
        <p:spPr>
          <a:xfrm>
            <a:off x="387900" y="1489825"/>
            <a:ext cx="8368200" cy="3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Preâmbulo: </a:t>
            </a:r>
            <a:endParaRPr>
              <a:solidFill>
                <a:srgbClr val="00FF00"/>
              </a:solidFill>
            </a:endParaRPr>
          </a:p>
          <a:p>
            <a:pPr indent="0" lvl="0" marL="0" rtl="0" algn="l">
              <a:spcBef>
                <a:spcPts val="1600"/>
              </a:spcBef>
              <a:spcAft>
                <a:spcPts val="1600"/>
              </a:spcAft>
              <a:buNone/>
            </a:pPr>
            <a:r>
              <a:rPr lang="pt-BR"/>
              <a:t>[...]afirmando que os crimes de maior gravidade, que afetam a comunidade internacional no seu conjunto, não devem ficar impunes e que a sua repressão deve ser efetivamente assegurada através da adoção de </a:t>
            </a:r>
            <a:r>
              <a:rPr lang="pt-BR">
                <a:solidFill>
                  <a:srgbClr val="00FF00"/>
                </a:solidFill>
              </a:rPr>
              <a:t>medidas em nível nacional e do reforço da cooperação internacional</a:t>
            </a:r>
            <a:r>
              <a:rPr lang="pt-BR"/>
              <a:t>, decididos a pôr fim à impunidade dos autores desses crimes e a contribuir assim para a prevenção de tais crimes, relembrando que é dever de cada Estado exercer a respectiva jurisdição penal sobre os responsáveis por crimes internacionais,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30" name="Google Shape;230;p41"/>
          <p:cNvSpPr txBox="1"/>
          <p:nvPr>
            <p:ph idx="1" type="body"/>
          </p:nvPr>
        </p:nvSpPr>
        <p:spPr>
          <a:xfrm>
            <a:off x="387900" y="1489825"/>
            <a:ext cx="8368200" cy="3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Preâmbulo: </a:t>
            </a:r>
            <a:endParaRPr>
              <a:solidFill>
                <a:srgbClr val="00FF00"/>
              </a:solidFill>
            </a:endParaRPr>
          </a:p>
          <a:p>
            <a:pPr indent="0" lvl="0" marL="0" rtl="0" algn="l">
              <a:spcBef>
                <a:spcPts val="1600"/>
              </a:spcBef>
              <a:spcAft>
                <a:spcPts val="0"/>
              </a:spcAft>
              <a:buNone/>
            </a:pPr>
            <a:r>
              <a:rPr lang="pt-BR"/>
              <a:t>[...] reafirmando os Objetivos e Princípios consignados na Carta das Nações Unidas e, em particular, que todos os Estados se devem abster de recorrer à ameaça ou ao uso da força, contra a integridade territorial ou a independência política de qualquer Estado, ou de atuar por qualquer outra forma incompatível com os Objetivos das Nações Unidas, salientando, a este propósito, que </a:t>
            </a:r>
            <a:r>
              <a:rPr lang="pt-BR">
                <a:solidFill>
                  <a:srgbClr val="00FF00"/>
                </a:solidFill>
              </a:rPr>
              <a:t>nada no presente Estatuto deverá ser entendido como autorizando qualquer Estado Parte a intervir em um conflito armado ou nos assuntos internos de qualquer Estado</a:t>
            </a:r>
            <a:r>
              <a:rPr lang="pt-BR"/>
              <a:t>, determinados em perseguir este objetivo [...]</a:t>
            </a:r>
            <a:endParaRPr/>
          </a:p>
          <a:p>
            <a:pPr indent="0" lvl="0" marL="91440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75" name="Google Shape;75;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Contexto histórico:</a:t>
            </a:r>
            <a:endParaRPr>
              <a:solidFill>
                <a:srgbClr val="00FF00"/>
              </a:solidFill>
            </a:endParaRPr>
          </a:p>
          <a:p>
            <a:pPr indent="-342900" lvl="0" marL="457200" rtl="0" algn="just">
              <a:spcBef>
                <a:spcPts val="1600"/>
              </a:spcBef>
              <a:spcAft>
                <a:spcPts val="0"/>
              </a:spcAft>
              <a:buSzPts val="1800"/>
              <a:buChar char="●"/>
            </a:pPr>
            <a:r>
              <a:rPr lang="pt-BR"/>
              <a:t>1921: </a:t>
            </a:r>
            <a:r>
              <a:rPr b="1" lang="pt-BR"/>
              <a:t>Tribunal Permanente de Justiça Internacional </a:t>
            </a:r>
            <a:r>
              <a:rPr lang="pt-BR"/>
              <a:t>(Liga das Nações)</a:t>
            </a:r>
            <a:endParaRPr/>
          </a:p>
          <a:p>
            <a:pPr indent="-317500" lvl="1" marL="914400" rtl="0" algn="just">
              <a:spcBef>
                <a:spcPts val="0"/>
              </a:spcBef>
              <a:spcAft>
                <a:spcPts val="0"/>
              </a:spcAft>
              <a:buSzPts val="1400"/>
              <a:buChar char="○"/>
            </a:pPr>
            <a:r>
              <a:rPr lang="pt-BR"/>
              <a:t>Atividades cessadas em 1940, com a invasão nazista à Haia. Extinto formalmente em 1946</a:t>
            </a:r>
            <a:endParaRPr/>
          </a:p>
          <a:p>
            <a:pPr indent="-342900" lvl="0" marL="457200" rtl="0" algn="just">
              <a:spcBef>
                <a:spcPts val="0"/>
              </a:spcBef>
              <a:spcAft>
                <a:spcPts val="0"/>
              </a:spcAft>
              <a:buSzPts val="1800"/>
              <a:buChar char="●"/>
            </a:pPr>
            <a:r>
              <a:rPr lang="pt-BR"/>
              <a:t>1945: </a:t>
            </a:r>
            <a:r>
              <a:rPr b="1" lang="pt-BR"/>
              <a:t>Corte Internacional de Justiça </a:t>
            </a:r>
            <a:r>
              <a:rPr lang="pt-BR"/>
              <a:t>(Anexo da Carta das Nações Unidas)</a:t>
            </a:r>
            <a:endParaRPr/>
          </a:p>
          <a:p>
            <a:pPr indent="-317500" lvl="1" marL="914400" rtl="0" algn="just">
              <a:spcBef>
                <a:spcPts val="0"/>
              </a:spcBef>
              <a:spcAft>
                <a:spcPts val="0"/>
              </a:spcAft>
              <a:buSzPts val="1400"/>
              <a:buChar char="○"/>
            </a:pPr>
            <a:r>
              <a:rPr lang="pt-BR"/>
              <a:t>Artigo 92 da Carta: </a:t>
            </a:r>
            <a:r>
              <a:rPr i="1" lang="pt-BR"/>
              <a:t>“A Corte Internacional de Justiça será o principal órgão judiciário das Nações Unidas. Funcionará de acordo com o Estatuto anexo, que é baseado no Estatuto da Corte Permanente de Justiça Internacional e faz parte integrante da presente Carta”</a:t>
            </a:r>
            <a:endParaRPr i="1"/>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4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36" name="Google Shape;236;p42"/>
          <p:cNvSpPr txBox="1"/>
          <p:nvPr>
            <p:ph idx="1" type="body"/>
          </p:nvPr>
        </p:nvSpPr>
        <p:spPr>
          <a:xfrm>
            <a:off x="387900" y="1489825"/>
            <a:ext cx="8368200" cy="3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Preâmbulo: </a:t>
            </a:r>
            <a:endParaRPr>
              <a:solidFill>
                <a:srgbClr val="00FF00"/>
              </a:solidFill>
            </a:endParaRPr>
          </a:p>
          <a:p>
            <a:pPr indent="0" lvl="0" marL="0" rtl="0" algn="l">
              <a:spcBef>
                <a:spcPts val="1600"/>
              </a:spcBef>
              <a:spcAft>
                <a:spcPts val="0"/>
              </a:spcAft>
              <a:buNone/>
            </a:pPr>
            <a:r>
              <a:rPr lang="pt-BR"/>
              <a:t>[...] e no interesse das gerações presentes e vindouras, a criar um Tribunal Penal Internacional com </a:t>
            </a:r>
            <a:r>
              <a:rPr lang="pt-BR">
                <a:solidFill>
                  <a:srgbClr val="00FF00"/>
                </a:solidFill>
              </a:rPr>
              <a:t>caráter permanente e independente, no âmbito do sistema das Nações Unidas</a:t>
            </a:r>
            <a:r>
              <a:rPr lang="pt-BR"/>
              <a:t>, e com jurisdição sobre os crimes de maior gravidade que afetem a comunidade internacional no seu conjunto, sublinhando que o Tribunal Penal Internacional, criado pelo presente Estatuto, será </a:t>
            </a:r>
            <a:r>
              <a:rPr lang="pt-BR">
                <a:solidFill>
                  <a:srgbClr val="00FF00"/>
                </a:solidFill>
              </a:rPr>
              <a:t>complementar às jurisdições penais nacionais</a:t>
            </a:r>
            <a:r>
              <a:rPr lang="pt-BR"/>
              <a:t>, decididos a garantir o respeito duradouro pela efetivação da justiça internacional, convieram no seguinte:</a:t>
            </a:r>
            <a:endParaRPr/>
          </a:p>
          <a:p>
            <a:pPr indent="0" lvl="0" marL="91440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4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42" name="Google Shape;242;p43"/>
          <p:cNvSpPr txBox="1"/>
          <p:nvPr>
            <p:ph idx="1" type="body"/>
          </p:nvPr>
        </p:nvSpPr>
        <p:spPr>
          <a:xfrm>
            <a:off x="387900" y="1489825"/>
            <a:ext cx="8368200" cy="3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Dispositivos</a:t>
            </a:r>
            <a:r>
              <a:rPr lang="pt-BR">
                <a:solidFill>
                  <a:srgbClr val="00FF00"/>
                </a:solidFill>
              </a:rPr>
              <a:t>: </a:t>
            </a:r>
            <a:endParaRPr>
              <a:solidFill>
                <a:srgbClr val="00FF00"/>
              </a:solidFill>
            </a:endParaRPr>
          </a:p>
          <a:p>
            <a:pPr indent="-304800" lvl="0" marL="457200" rtl="0" algn="l">
              <a:spcBef>
                <a:spcPts val="1600"/>
              </a:spcBef>
              <a:spcAft>
                <a:spcPts val="0"/>
              </a:spcAft>
              <a:buSzPts val="1200"/>
              <a:buChar char="●"/>
            </a:pPr>
            <a:r>
              <a:rPr b="1" lang="pt-BR" sz="1200"/>
              <a:t>Capítulo I (Artigos 1-4): </a:t>
            </a:r>
            <a:r>
              <a:rPr lang="pt-BR" sz="1200"/>
              <a:t>Criação do Tribunal</a:t>
            </a:r>
            <a:endParaRPr sz="1200"/>
          </a:p>
          <a:p>
            <a:pPr indent="-304800" lvl="0" marL="457200" rtl="0" algn="l">
              <a:spcBef>
                <a:spcPts val="0"/>
              </a:spcBef>
              <a:spcAft>
                <a:spcPts val="0"/>
              </a:spcAft>
              <a:buSzPts val="1200"/>
              <a:buChar char="●"/>
            </a:pPr>
            <a:r>
              <a:rPr b="1" lang="pt-BR" sz="1200"/>
              <a:t>Capítulo II (Artigos 5-21): </a:t>
            </a:r>
            <a:r>
              <a:rPr lang="pt-BR" sz="1200">
                <a:solidFill>
                  <a:srgbClr val="FFFFFF"/>
                </a:solidFill>
              </a:rPr>
              <a:t>Competência, Admissibilidade e Direito Aplicável</a:t>
            </a:r>
            <a:endParaRPr sz="1200">
              <a:solidFill>
                <a:srgbClr val="FFFFFF"/>
              </a:solidFill>
            </a:endParaRPr>
          </a:p>
          <a:p>
            <a:pPr indent="-304800" lvl="0" marL="457200" rtl="0" algn="l">
              <a:spcBef>
                <a:spcPts val="0"/>
              </a:spcBef>
              <a:spcAft>
                <a:spcPts val="0"/>
              </a:spcAft>
              <a:buClr>
                <a:srgbClr val="FFFFFF"/>
              </a:buClr>
              <a:buSzPts val="1200"/>
              <a:buChar char="●"/>
            </a:pPr>
            <a:r>
              <a:rPr b="1" lang="pt-BR" sz="1200"/>
              <a:t>Capítulo III (Artigos 22-33): </a:t>
            </a:r>
            <a:r>
              <a:rPr lang="pt-BR" sz="1200">
                <a:solidFill>
                  <a:srgbClr val="FFFFFF"/>
                </a:solidFill>
              </a:rPr>
              <a:t>Princípios Gerais de Direito Penal</a:t>
            </a:r>
            <a:endParaRPr sz="1200">
              <a:solidFill>
                <a:srgbClr val="FFFFFF"/>
              </a:solidFill>
            </a:endParaRPr>
          </a:p>
          <a:p>
            <a:pPr indent="-304800" lvl="0" marL="457200" rtl="0" algn="l">
              <a:spcBef>
                <a:spcPts val="0"/>
              </a:spcBef>
              <a:spcAft>
                <a:spcPts val="0"/>
              </a:spcAft>
              <a:buClr>
                <a:srgbClr val="FFFFFF"/>
              </a:buClr>
              <a:buSzPts val="1200"/>
              <a:buChar char="●"/>
            </a:pPr>
            <a:r>
              <a:rPr b="1" lang="pt-BR" sz="1200">
                <a:solidFill>
                  <a:srgbClr val="FFFFFF"/>
                </a:solidFill>
              </a:rPr>
              <a:t>Capítulo IV (Artigos 34-52): </a:t>
            </a:r>
            <a:r>
              <a:rPr lang="pt-BR" sz="1200">
                <a:solidFill>
                  <a:srgbClr val="FFFFFF"/>
                </a:solidFill>
              </a:rPr>
              <a:t>Composição e Administração do Tribunal</a:t>
            </a:r>
            <a:endParaRPr sz="1200">
              <a:solidFill>
                <a:srgbClr val="FFFFFF"/>
              </a:solidFill>
            </a:endParaRPr>
          </a:p>
          <a:p>
            <a:pPr indent="-304800" lvl="0" marL="457200" rtl="0" algn="l">
              <a:spcBef>
                <a:spcPts val="0"/>
              </a:spcBef>
              <a:spcAft>
                <a:spcPts val="0"/>
              </a:spcAft>
              <a:buClr>
                <a:srgbClr val="FFFFFF"/>
              </a:buClr>
              <a:buSzPts val="1200"/>
              <a:buChar char="●"/>
            </a:pPr>
            <a:r>
              <a:rPr b="1" lang="pt-BR" sz="1200">
                <a:solidFill>
                  <a:srgbClr val="FFFFFF"/>
                </a:solidFill>
              </a:rPr>
              <a:t>Capítulo V (Artigos 53-61): </a:t>
            </a:r>
            <a:r>
              <a:rPr lang="pt-BR" sz="1200">
                <a:solidFill>
                  <a:srgbClr val="FFFFFF"/>
                </a:solidFill>
              </a:rPr>
              <a:t>Inquérito e Procedimento Criminal</a:t>
            </a:r>
            <a:endParaRPr sz="1200">
              <a:solidFill>
                <a:srgbClr val="FFFFFF"/>
              </a:solidFill>
            </a:endParaRPr>
          </a:p>
          <a:p>
            <a:pPr indent="-304800" lvl="0" marL="457200" rtl="0" algn="l">
              <a:spcBef>
                <a:spcPts val="0"/>
              </a:spcBef>
              <a:spcAft>
                <a:spcPts val="0"/>
              </a:spcAft>
              <a:buClr>
                <a:srgbClr val="FFFFFF"/>
              </a:buClr>
              <a:buSzPts val="1200"/>
              <a:buChar char="●"/>
            </a:pPr>
            <a:r>
              <a:rPr b="1" lang="pt-BR" sz="1200">
                <a:solidFill>
                  <a:srgbClr val="FFFFFF"/>
                </a:solidFill>
              </a:rPr>
              <a:t>Capítulo VI (Artigos 62-76): </a:t>
            </a:r>
            <a:r>
              <a:rPr lang="pt-BR" sz="1200">
                <a:solidFill>
                  <a:srgbClr val="FFFFFF"/>
                </a:solidFill>
              </a:rPr>
              <a:t>O Julgamento</a:t>
            </a:r>
            <a:endParaRPr sz="1200">
              <a:solidFill>
                <a:srgbClr val="FFFFFF"/>
              </a:solidFill>
            </a:endParaRPr>
          </a:p>
          <a:p>
            <a:pPr indent="-304800" lvl="0" marL="457200" rtl="0" algn="l">
              <a:spcBef>
                <a:spcPts val="0"/>
              </a:spcBef>
              <a:spcAft>
                <a:spcPts val="0"/>
              </a:spcAft>
              <a:buClr>
                <a:srgbClr val="FFFFFF"/>
              </a:buClr>
              <a:buSzPts val="1200"/>
              <a:buChar char="●"/>
            </a:pPr>
            <a:r>
              <a:rPr b="1" lang="pt-BR" sz="1200">
                <a:solidFill>
                  <a:srgbClr val="FFFFFF"/>
                </a:solidFill>
              </a:rPr>
              <a:t>Capítulo VII (Artigos 77-80): </a:t>
            </a:r>
            <a:r>
              <a:rPr lang="pt-BR" sz="1200">
                <a:solidFill>
                  <a:srgbClr val="FFFFFF"/>
                </a:solidFill>
              </a:rPr>
              <a:t>As Penas</a:t>
            </a:r>
            <a:endParaRPr sz="1200">
              <a:solidFill>
                <a:srgbClr val="FFFFFF"/>
              </a:solidFill>
            </a:endParaRPr>
          </a:p>
          <a:p>
            <a:pPr indent="-304800" lvl="0" marL="457200" rtl="0" algn="l">
              <a:spcBef>
                <a:spcPts val="0"/>
              </a:spcBef>
              <a:spcAft>
                <a:spcPts val="0"/>
              </a:spcAft>
              <a:buClr>
                <a:srgbClr val="FFFFFF"/>
              </a:buClr>
              <a:buSzPts val="1200"/>
              <a:buChar char="●"/>
            </a:pPr>
            <a:r>
              <a:rPr b="1" lang="pt-BR" sz="1200">
                <a:solidFill>
                  <a:srgbClr val="FFFFFF"/>
                </a:solidFill>
              </a:rPr>
              <a:t>Capítulo VIII (Artigos 81-85): </a:t>
            </a:r>
            <a:r>
              <a:rPr lang="pt-BR" sz="1200">
                <a:solidFill>
                  <a:srgbClr val="FFFFFF"/>
                </a:solidFill>
              </a:rPr>
              <a:t>Recurso e Revisão</a:t>
            </a:r>
            <a:endParaRPr sz="1200">
              <a:solidFill>
                <a:srgbClr val="FFFFFF"/>
              </a:solidFill>
            </a:endParaRPr>
          </a:p>
          <a:p>
            <a:pPr indent="-304800" lvl="0" marL="457200" rtl="0" algn="l">
              <a:spcBef>
                <a:spcPts val="0"/>
              </a:spcBef>
              <a:spcAft>
                <a:spcPts val="0"/>
              </a:spcAft>
              <a:buClr>
                <a:srgbClr val="FFFFFF"/>
              </a:buClr>
              <a:buSzPts val="1200"/>
              <a:buChar char="●"/>
            </a:pPr>
            <a:r>
              <a:rPr b="1" lang="pt-BR" sz="1200">
                <a:solidFill>
                  <a:srgbClr val="FFFFFF"/>
                </a:solidFill>
              </a:rPr>
              <a:t>Capítulo IX (Artigos 86-102): </a:t>
            </a:r>
            <a:r>
              <a:rPr lang="pt-BR" sz="1200">
                <a:solidFill>
                  <a:srgbClr val="FFFFFF"/>
                </a:solidFill>
              </a:rPr>
              <a:t>Cooperação Internacional e Auxílio Judiciário</a:t>
            </a:r>
            <a:endParaRPr sz="1200">
              <a:solidFill>
                <a:srgbClr val="FFFFFF"/>
              </a:solidFill>
            </a:endParaRPr>
          </a:p>
          <a:p>
            <a:pPr indent="-304800" lvl="0" marL="457200" rtl="0" algn="l">
              <a:spcBef>
                <a:spcPts val="0"/>
              </a:spcBef>
              <a:spcAft>
                <a:spcPts val="0"/>
              </a:spcAft>
              <a:buClr>
                <a:srgbClr val="FFFFFF"/>
              </a:buClr>
              <a:buSzPts val="1200"/>
              <a:buChar char="●"/>
            </a:pPr>
            <a:r>
              <a:rPr b="1" lang="pt-BR" sz="1200">
                <a:solidFill>
                  <a:srgbClr val="FFFFFF"/>
                </a:solidFill>
              </a:rPr>
              <a:t>Capítulo X (Artigos 103-111): </a:t>
            </a:r>
            <a:r>
              <a:rPr lang="pt-BR" sz="1200">
                <a:solidFill>
                  <a:srgbClr val="FFFFFF"/>
                </a:solidFill>
              </a:rPr>
              <a:t>Execução da Pena</a:t>
            </a:r>
            <a:endParaRPr sz="1200">
              <a:solidFill>
                <a:srgbClr val="FFFFFF"/>
              </a:solidFill>
            </a:endParaRPr>
          </a:p>
          <a:p>
            <a:pPr indent="-304800" lvl="0" marL="457200" rtl="0" algn="l">
              <a:spcBef>
                <a:spcPts val="0"/>
              </a:spcBef>
              <a:spcAft>
                <a:spcPts val="0"/>
              </a:spcAft>
              <a:buClr>
                <a:srgbClr val="FFFFFF"/>
              </a:buClr>
              <a:buSzPts val="1200"/>
              <a:buChar char="●"/>
            </a:pPr>
            <a:r>
              <a:rPr b="1" lang="pt-BR" sz="1200">
                <a:solidFill>
                  <a:srgbClr val="FFFFFF"/>
                </a:solidFill>
              </a:rPr>
              <a:t>Capítulo XI (Artigo 112): </a:t>
            </a:r>
            <a:r>
              <a:rPr lang="pt-BR" sz="1200">
                <a:solidFill>
                  <a:srgbClr val="FFFFFF"/>
                </a:solidFill>
              </a:rPr>
              <a:t>Assembleia dos Estados Partes</a:t>
            </a:r>
            <a:endParaRPr sz="1200">
              <a:solidFill>
                <a:srgbClr val="FFFFFF"/>
              </a:solidFill>
            </a:endParaRPr>
          </a:p>
          <a:p>
            <a:pPr indent="-304800" lvl="0" marL="457200" rtl="0" algn="l">
              <a:spcBef>
                <a:spcPts val="0"/>
              </a:spcBef>
              <a:spcAft>
                <a:spcPts val="0"/>
              </a:spcAft>
              <a:buClr>
                <a:srgbClr val="FFFFFF"/>
              </a:buClr>
              <a:buSzPts val="1200"/>
              <a:buChar char="●"/>
            </a:pPr>
            <a:r>
              <a:rPr b="1" lang="pt-BR" sz="1200">
                <a:solidFill>
                  <a:srgbClr val="FFFFFF"/>
                </a:solidFill>
              </a:rPr>
              <a:t>Capítulo XII (Artigos 113-118): </a:t>
            </a:r>
            <a:r>
              <a:rPr lang="pt-BR" sz="1200">
                <a:solidFill>
                  <a:srgbClr val="FFFFFF"/>
                </a:solidFill>
              </a:rPr>
              <a:t>Financiamento</a:t>
            </a:r>
            <a:endParaRPr sz="1200">
              <a:solidFill>
                <a:srgbClr val="FFFFFF"/>
              </a:solidFill>
            </a:endParaRPr>
          </a:p>
          <a:p>
            <a:pPr indent="-304800" lvl="0" marL="457200" rtl="0" algn="l">
              <a:spcBef>
                <a:spcPts val="0"/>
              </a:spcBef>
              <a:spcAft>
                <a:spcPts val="0"/>
              </a:spcAft>
              <a:buClr>
                <a:srgbClr val="FFFFFF"/>
              </a:buClr>
              <a:buSzPts val="1200"/>
              <a:buChar char="●"/>
            </a:pPr>
            <a:r>
              <a:rPr b="1" lang="pt-BR" sz="1200">
                <a:solidFill>
                  <a:srgbClr val="FFFFFF"/>
                </a:solidFill>
              </a:rPr>
              <a:t>Capítulo XIII (Artigos 119-128): </a:t>
            </a:r>
            <a:r>
              <a:rPr lang="pt-BR" sz="1200">
                <a:solidFill>
                  <a:srgbClr val="FFFFFF"/>
                </a:solidFill>
              </a:rPr>
              <a:t>Cláusulas Finais</a:t>
            </a:r>
            <a:endParaRPr sz="1200">
              <a:solidFill>
                <a:srgbClr val="FFFFFF"/>
              </a:solidFill>
            </a:endParaRPr>
          </a:p>
          <a:p>
            <a:pPr indent="0" lvl="0" marL="457200" rtl="0" algn="l">
              <a:spcBef>
                <a:spcPts val="1600"/>
              </a:spcBef>
              <a:spcAft>
                <a:spcPts val="0"/>
              </a:spcAft>
              <a:buNone/>
            </a:pPr>
            <a:r>
              <a:t/>
            </a:r>
            <a:endParaRPr/>
          </a:p>
          <a:p>
            <a:pPr indent="0" lvl="0" marL="91440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4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48" name="Google Shape;248;p4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1: Criação do Tribunal (Artigos 1 a 4)</a:t>
            </a:r>
            <a:endParaRPr>
              <a:solidFill>
                <a:srgbClr val="00FF00"/>
              </a:solidFill>
            </a:endParaRPr>
          </a:p>
          <a:p>
            <a:pPr indent="0" lvl="0" marL="0" rtl="0" algn="l">
              <a:spcBef>
                <a:spcPts val="1600"/>
              </a:spcBef>
              <a:spcAft>
                <a:spcPts val="0"/>
              </a:spcAft>
              <a:buNone/>
            </a:pPr>
            <a:r>
              <a:rPr lang="pt-BR">
                <a:solidFill>
                  <a:srgbClr val="00FF00"/>
                </a:solidFill>
              </a:rPr>
              <a:t> </a:t>
            </a:r>
            <a:r>
              <a:rPr lang="pt-BR">
                <a:solidFill>
                  <a:srgbClr val="FFFFFF"/>
                </a:solidFill>
              </a:rPr>
              <a:t>Artigo 1o O Tribunal:</a:t>
            </a:r>
            <a:endParaRPr>
              <a:solidFill>
                <a:srgbClr val="FFFFFF"/>
              </a:solidFill>
            </a:endParaRPr>
          </a:p>
          <a:p>
            <a:pPr indent="0" lvl="0" marL="0" rtl="0" algn="just">
              <a:spcBef>
                <a:spcPts val="1600"/>
              </a:spcBef>
              <a:spcAft>
                <a:spcPts val="1600"/>
              </a:spcAft>
              <a:buNone/>
            </a:pPr>
            <a:r>
              <a:rPr lang="pt-BR">
                <a:solidFill>
                  <a:srgbClr val="FFFFFF"/>
                </a:solidFill>
              </a:rPr>
              <a:t>        É criado, pelo presente instrumento, um Tribunal Penal Internacional ("o Tribunal"). O Tribunal será uma </a:t>
            </a:r>
            <a:r>
              <a:rPr lang="pt-BR">
                <a:solidFill>
                  <a:srgbClr val="00FF00"/>
                </a:solidFill>
              </a:rPr>
              <a:t>instituição permanente</a:t>
            </a:r>
            <a:r>
              <a:rPr lang="pt-BR">
                <a:solidFill>
                  <a:srgbClr val="FFFFFF"/>
                </a:solidFill>
              </a:rPr>
              <a:t>, com </a:t>
            </a:r>
            <a:r>
              <a:rPr lang="pt-BR">
                <a:solidFill>
                  <a:srgbClr val="00FF00"/>
                </a:solidFill>
              </a:rPr>
              <a:t>jurisdição sobre as pessoas</a:t>
            </a:r>
            <a:r>
              <a:rPr lang="pt-BR">
                <a:solidFill>
                  <a:srgbClr val="FFFFFF"/>
                </a:solidFill>
              </a:rPr>
              <a:t> responsáveis pelos crimes de maior gravidade com alcance internacional, de acordo com o presente Estatuto, e será </a:t>
            </a:r>
            <a:r>
              <a:rPr lang="pt-BR">
                <a:solidFill>
                  <a:srgbClr val="00FF00"/>
                </a:solidFill>
              </a:rPr>
              <a:t>complementar às jurisdições penais nacionais</a:t>
            </a:r>
            <a:r>
              <a:rPr lang="pt-BR">
                <a:solidFill>
                  <a:srgbClr val="FFFFFF"/>
                </a:solidFill>
              </a:rPr>
              <a:t>. A competência e o funcionamento do Tribunal reger-se-ão pelo presente Estatuto.</a:t>
            </a:r>
            <a:endParaRPr>
              <a:solidFill>
                <a:srgbClr val="FFFF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4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54" name="Google Shape;254;p4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1: Criação do Tribunal (Artigos 1 a 4)</a:t>
            </a:r>
            <a:endParaRPr>
              <a:solidFill>
                <a:srgbClr val="FFFFFF"/>
              </a:solidFill>
            </a:endParaRPr>
          </a:p>
          <a:p>
            <a:pPr indent="0" lvl="0" marL="0" rtl="0" algn="l">
              <a:spcBef>
                <a:spcPts val="1600"/>
              </a:spcBef>
              <a:spcAft>
                <a:spcPts val="0"/>
              </a:spcAft>
              <a:buNone/>
            </a:pPr>
            <a:r>
              <a:rPr lang="pt-BR">
                <a:solidFill>
                  <a:srgbClr val="FFFFFF"/>
                </a:solidFill>
              </a:rPr>
              <a:t>Artigo 3o Sede do Tribunal:</a:t>
            </a:r>
            <a:endParaRPr>
              <a:solidFill>
                <a:srgbClr val="FFFFFF"/>
              </a:solidFill>
            </a:endParaRPr>
          </a:p>
          <a:p>
            <a:pPr indent="0" lvl="0" marL="0" rtl="0" algn="just">
              <a:spcBef>
                <a:spcPts val="1600"/>
              </a:spcBef>
              <a:spcAft>
                <a:spcPts val="0"/>
              </a:spcAft>
              <a:buNone/>
            </a:pPr>
            <a:r>
              <a:rPr lang="pt-BR">
                <a:solidFill>
                  <a:srgbClr val="FFFFFF"/>
                </a:solidFill>
              </a:rPr>
              <a:t>        1. A sede do Tribunal será na </a:t>
            </a:r>
            <a:r>
              <a:rPr lang="pt-BR">
                <a:solidFill>
                  <a:srgbClr val="00FF00"/>
                </a:solidFill>
              </a:rPr>
              <a:t>Haia, Países Baixos</a:t>
            </a:r>
            <a:r>
              <a:rPr lang="pt-BR">
                <a:solidFill>
                  <a:srgbClr val="FFFFFF"/>
                </a:solidFill>
              </a:rPr>
              <a:t> ("o Estado anfitrião").</a:t>
            </a:r>
            <a:endParaRPr>
              <a:solidFill>
                <a:srgbClr val="FFFFFF"/>
              </a:solidFill>
            </a:endParaRPr>
          </a:p>
          <a:p>
            <a:pPr indent="0" lvl="0" marL="0" rtl="0" algn="just">
              <a:spcBef>
                <a:spcPts val="0"/>
              </a:spcBef>
              <a:spcAft>
                <a:spcPts val="0"/>
              </a:spcAft>
              <a:buNone/>
            </a:pPr>
            <a:r>
              <a:t/>
            </a:r>
            <a:endParaRPr>
              <a:solidFill>
                <a:srgbClr val="FFFFFF"/>
              </a:solidFill>
            </a:endParaRPr>
          </a:p>
          <a:p>
            <a:pPr indent="0" lvl="0" marL="0" rtl="0" algn="just">
              <a:spcBef>
                <a:spcPts val="0"/>
              </a:spcBef>
              <a:spcAft>
                <a:spcPts val="0"/>
              </a:spcAft>
              <a:buNone/>
            </a:pPr>
            <a:r>
              <a:rPr lang="pt-BR">
                <a:solidFill>
                  <a:srgbClr val="FFFFFF"/>
                </a:solidFill>
              </a:rPr>
              <a:t>   	2. O Tribunal estabelecerá um </a:t>
            </a:r>
            <a:r>
              <a:rPr lang="pt-BR">
                <a:solidFill>
                  <a:srgbClr val="00FF00"/>
                </a:solidFill>
              </a:rPr>
              <a:t>acordo de sede</a:t>
            </a:r>
            <a:r>
              <a:rPr lang="pt-BR">
                <a:solidFill>
                  <a:srgbClr val="FFFFFF"/>
                </a:solidFill>
              </a:rPr>
              <a:t> com o Estado anfitrião, a ser aprovado pela Assembléia dos Estados Partes e em seguida concluído pelo Presidente do Tribunal em nome deste.</a:t>
            </a:r>
            <a:endParaRPr>
              <a:solidFill>
                <a:srgbClr val="FFFFFF"/>
              </a:solidFill>
            </a:endParaRPr>
          </a:p>
          <a:p>
            <a:pPr indent="0" lvl="0" marL="0" rtl="0" algn="just">
              <a:spcBef>
                <a:spcPts val="0"/>
              </a:spcBef>
              <a:spcAft>
                <a:spcPts val="0"/>
              </a:spcAft>
              <a:buNone/>
            </a:pPr>
            <a:r>
              <a:t/>
            </a:r>
            <a:endParaRPr>
              <a:solidFill>
                <a:srgbClr val="FFFFFF"/>
              </a:solidFill>
            </a:endParaRPr>
          </a:p>
          <a:p>
            <a:pPr indent="0" lvl="0" marL="0" rtl="0" algn="just">
              <a:spcBef>
                <a:spcPts val="0"/>
              </a:spcBef>
              <a:spcAft>
                <a:spcPts val="1600"/>
              </a:spcAft>
              <a:buNone/>
            </a:pPr>
            <a:r>
              <a:rPr lang="pt-BR">
                <a:solidFill>
                  <a:srgbClr val="FFFFFF"/>
                </a:solidFill>
              </a:rPr>
              <a:t>        3. Sempre que entender conveniente, o Tribunal poderá funcionar em outro local, nos termos do presente Estatuto.</a:t>
            </a:r>
            <a:endParaRPr>
              <a:solidFill>
                <a:srgbClr val="FFFF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p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60" name="Google Shape;260;p4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1: Criação do Tribunal (Artigos 1 a 4)</a:t>
            </a:r>
            <a:endParaRPr>
              <a:solidFill>
                <a:srgbClr val="FFFFFF"/>
              </a:solidFill>
            </a:endParaRPr>
          </a:p>
          <a:p>
            <a:pPr indent="0" lvl="0" marL="0" rtl="0" algn="l">
              <a:spcBef>
                <a:spcPts val="1600"/>
              </a:spcBef>
              <a:spcAft>
                <a:spcPts val="0"/>
              </a:spcAft>
              <a:buNone/>
            </a:pPr>
            <a:r>
              <a:rPr lang="pt-BR">
                <a:solidFill>
                  <a:srgbClr val="FFFFFF"/>
                </a:solidFill>
              </a:rPr>
              <a:t>Artigo 4o Regime Jurídico e Poderes do Tribunal:</a:t>
            </a:r>
            <a:endParaRPr>
              <a:solidFill>
                <a:srgbClr val="FFFFFF"/>
              </a:solidFill>
            </a:endParaRPr>
          </a:p>
          <a:p>
            <a:pPr indent="0" lvl="0" marL="0" rtl="0" algn="just">
              <a:spcBef>
                <a:spcPts val="1600"/>
              </a:spcBef>
              <a:spcAft>
                <a:spcPts val="0"/>
              </a:spcAft>
              <a:buNone/>
            </a:pPr>
            <a:r>
              <a:rPr lang="pt-BR">
                <a:solidFill>
                  <a:srgbClr val="FFFFFF"/>
                </a:solidFill>
              </a:rPr>
              <a:t>        1. O Tribunal terá </a:t>
            </a:r>
            <a:r>
              <a:rPr lang="pt-BR">
                <a:solidFill>
                  <a:srgbClr val="00FF00"/>
                </a:solidFill>
              </a:rPr>
              <a:t>personalidade jurídica internacional</a:t>
            </a:r>
            <a:r>
              <a:rPr lang="pt-BR">
                <a:solidFill>
                  <a:srgbClr val="FFFFFF"/>
                </a:solidFill>
              </a:rPr>
              <a:t>. Possuirá, igualmente, a capacidade jurídica necessária ao desempenho das suas funções e à prossecução dos seus objetivos.</a:t>
            </a:r>
            <a:endParaRPr>
              <a:solidFill>
                <a:srgbClr val="FFFFFF"/>
              </a:solidFill>
            </a:endParaRPr>
          </a:p>
          <a:p>
            <a:pPr indent="0" lvl="0" marL="0" rtl="0" algn="just">
              <a:spcBef>
                <a:spcPts val="1600"/>
              </a:spcBef>
              <a:spcAft>
                <a:spcPts val="1600"/>
              </a:spcAft>
              <a:buNone/>
            </a:pPr>
            <a:r>
              <a:rPr lang="pt-BR">
                <a:solidFill>
                  <a:srgbClr val="FFFFFF"/>
                </a:solidFill>
              </a:rPr>
              <a:t>        2. O Tribunal poderá exercer os seus poderes e funções nos termos do presente Estatuto, no território de qualquer Estado Parte e, por acordo especial, no território de qualquer outro Estado.</a:t>
            </a:r>
            <a:endParaRPr>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4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66" name="Google Shape;266;p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5o: Crimes da Competência do Tribunal</a:t>
            </a:r>
            <a:endParaRPr>
              <a:solidFill>
                <a:srgbClr val="FFFFFF"/>
              </a:solidFill>
            </a:endParaRPr>
          </a:p>
          <a:p>
            <a:pPr indent="0" lvl="0" marL="0" rtl="0" algn="just">
              <a:spcBef>
                <a:spcPts val="1600"/>
              </a:spcBef>
              <a:spcAft>
                <a:spcPts val="0"/>
              </a:spcAft>
              <a:buNone/>
            </a:pPr>
            <a:r>
              <a:rPr lang="pt-BR">
                <a:solidFill>
                  <a:srgbClr val="FFFFFF"/>
                </a:solidFill>
              </a:rPr>
              <a:t>        1. A competência do Tribunal restringir-se-á aos </a:t>
            </a:r>
            <a:r>
              <a:rPr lang="pt-BR">
                <a:solidFill>
                  <a:srgbClr val="00FF00"/>
                </a:solidFill>
              </a:rPr>
              <a:t>crimes mais graves, que afetam a comunidade internacional no seu conjunto</a:t>
            </a:r>
            <a:r>
              <a:rPr lang="pt-BR">
                <a:solidFill>
                  <a:srgbClr val="FFFFFF"/>
                </a:solidFill>
              </a:rPr>
              <a:t>. Nos termos do presente Estatuto, o Tribunal terá competência para julgar os seguintes crimes:</a:t>
            </a:r>
            <a:endParaRPr>
              <a:solidFill>
                <a:srgbClr val="FFFFFF"/>
              </a:solidFill>
            </a:endParaRPr>
          </a:p>
          <a:p>
            <a:pPr indent="457200" lvl="0" marL="0" rtl="0" algn="just">
              <a:spcBef>
                <a:spcPts val="1600"/>
              </a:spcBef>
              <a:spcAft>
                <a:spcPts val="0"/>
              </a:spcAft>
              <a:buNone/>
            </a:pPr>
            <a:r>
              <a:rPr lang="pt-BR" sz="1600">
                <a:solidFill>
                  <a:srgbClr val="FFFFFF"/>
                </a:solidFill>
              </a:rPr>
              <a:t>a) O crime de genocídio;</a:t>
            </a:r>
            <a:endParaRPr sz="1600">
              <a:solidFill>
                <a:srgbClr val="FFFFFF"/>
              </a:solidFill>
            </a:endParaRPr>
          </a:p>
          <a:p>
            <a:pPr indent="0" lvl="0" marL="0" rtl="0" algn="just">
              <a:spcBef>
                <a:spcPts val="0"/>
              </a:spcBef>
              <a:spcAft>
                <a:spcPts val="0"/>
              </a:spcAft>
              <a:buNone/>
            </a:pPr>
            <a:r>
              <a:rPr lang="pt-BR" sz="1600">
                <a:solidFill>
                  <a:srgbClr val="FFFFFF"/>
                </a:solidFill>
              </a:rPr>
              <a:t>         b) Crimes contra a humanidade;</a:t>
            </a:r>
            <a:endParaRPr sz="1600">
              <a:solidFill>
                <a:srgbClr val="FFFFFF"/>
              </a:solidFill>
            </a:endParaRPr>
          </a:p>
          <a:p>
            <a:pPr indent="0" lvl="0" marL="0" rtl="0" algn="just">
              <a:spcBef>
                <a:spcPts val="0"/>
              </a:spcBef>
              <a:spcAft>
                <a:spcPts val="0"/>
              </a:spcAft>
              <a:buNone/>
            </a:pPr>
            <a:r>
              <a:rPr lang="pt-BR" sz="1600">
                <a:solidFill>
                  <a:srgbClr val="FFFFFF"/>
                </a:solidFill>
              </a:rPr>
              <a:t>         c) Crimes de guerra;</a:t>
            </a:r>
            <a:endParaRPr sz="1600">
              <a:solidFill>
                <a:srgbClr val="FFFFFF"/>
              </a:solidFill>
            </a:endParaRPr>
          </a:p>
          <a:p>
            <a:pPr indent="0" lvl="0" marL="0" rtl="0" algn="just">
              <a:spcBef>
                <a:spcPts val="0"/>
              </a:spcBef>
              <a:spcAft>
                <a:spcPts val="0"/>
              </a:spcAft>
              <a:buNone/>
            </a:pPr>
            <a:r>
              <a:rPr lang="pt-BR" sz="1600">
                <a:solidFill>
                  <a:srgbClr val="FFFFFF"/>
                </a:solidFill>
              </a:rPr>
              <a:t>         d) O crime de agressão.</a:t>
            </a:r>
            <a:endParaRPr sz="1600">
              <a:solidFill>
                <a:srgbClr val="FFFFFF"/>
              </a:solidFill>
            </a:endParaRPr>
          </a:p>
          <a:p>
            <a:pPr indent="0" lvl="0" marL="0" rtl="0" algn="l">
              <a:spcBef>
                <a:spcPts val="0"/>
              </a:spcBef>
              <a:spcAft>
                <a:spcPts val="0"/>
              </a:spcAft>
              <a:buNone/>
            </a:pPr>
            <a:r>
              <a:rPr lang="pt-BR">
                <a:solidFill>
                  <a:srgbClr val="FFFFFF"/>
                </a:solidFill>
              </a:rPr>
              <a:t>[...]</a:t>
            </a:r>
            <a:endParaRPr>
              <a:solidFill>
                <a:srgbClr val="FFFFFF"/>
              </a:solidFill>
            </a:endParaRPr>
          </a:p>
          <a:p>
            <a:pPr indent="0" lvl="0" marL="0" rtl="0" algn="l">
              <a:spcBef>
                <a:spcPts val="0"/>
              </a:spcBef>
              <a:spcAft>
                <a:spcPts val="0"/>
              </a:spcAft>
              <a:buNone/>
            </a:pPr>
            <a:r>
              <a:t/>
            </a:r>
            <a:endParaRPr>
              <a:solidFill>
                <a:srgbClr val="FFFFFF"/>
              </a:solidFill>
            </a:endParaRPr>
          </a:p>
          <a:p>
            <a:pPr indent="0" lvl="0" marL="0" rtl="0" algn="l">
              <a:spcBef>
                <a:spcPts val="1600"/>
              </a:spcBef>
              <a:spcAft>
                <a:spcPts val="1600"/>
              </a:spcAft>
              <a:buNone/>
            </a:pPr>
            <a:r>
              <a:rPr lang="pt-BR">
                <a:solidFill>
                  <a:srgbClr val="FFFFFF"/>
                </a:solidFill>
              </a:rPr>
              <a:t>        </a:t>
            </a:r>
            <a:endParaRPr>
              <a:solidFill>
                <a:srgbClr val="FFFFFF"/>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Google Shape;271;p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72" name="Google Shape;272;p4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6o: Crime de Genocídio</a:t>
            </a:r>
            <a:endParaRPr>
              <a:solidFill>
                <a:srgbClr val="FFFFFF"/>
              </a:solidFill>
            </a:endParaRPr>
          </a:p>
          <a:p>
            <a:pPr indent="0" lvl="0" marL="0" rtl="0" algn="just">
              <a:spcBef>
                <a:spcPts val="1600"/>
              </a:spcBef>
              <a:spcAft>
                <a:spcPts val="0"/>
              </a:spcAft>
              <a:buNone/>
            </a:pPr>
            <a:r>
              <a:rPr lang="pt-BR">
                <a:solidFill>
                  <a:srgbClr val="FFFFFF"/>
                </a:solidFill>
              </a:rPr>
              <a:t>        Para os efeitos do presente Estatuto, entende-se por "genocídio", qualquer um dos atos que a seguir se enumeram, praticado com </a:t>
            </a:r>
            <a:r>
              <a:rPr lang="pt-BR">
                <a:solidFill>
                  <a:srgbClr val="00FF00"/>
                </a:solidFill>
              </a:rPr>
              <a:t>intenção de destruir, no todo ou em parte, um grupo nacional, étnico, racial ou religioso</a:t>
            </a:r>
            <a:r>
              <a:rPr lang="pt-BR">
                <a:solidFill>
                  <a:srgbClr val="FFFFFF"/>
                </a:solidFill>
              </a:rPr>
              <a:t>, enquanto tal:</a:t>
            </a:r>
            <a:endParaRPr>
              <a:solidFill>
                <a:srgbClr val="FFFFFF"/>
              </a:solidFill>
            </a:endParaRPr>
          </a:p>
          <a:p>
            <a:pPr indent="457200" lvl="0" marL="0" rtl="0" algn="just">
              <a:spcBef>
                <a:spcPts val="0"/>
              </a:spcBef>
              <a:spcAft>
                <a:spcPts val="0"/>
              </a:spcAft>
              <a:buNone/>
            </a:pPr>
            <a:r>
              <a:rPr lang="pt-BR" sz="1400">
                <a:solidFill>
                  <a:srgbClr val="FFFFFF"/>
                </a:solidFill>
              </a:rPr>
              <a:t>a) Homicídio de membros do grupo;</a:t>
            </a:r>
            <a:endParaRPr sz="1400">
              <a:solidFill>
                <a:srgbClr val="FFFFFF"/>
              </a:solidFill>
            </a:endParaRPr>
          </a:p>
          <a:p>
            <a:pPr indent="0" lvl="0" marL="0" rtl="0" algn="just">
              <a:spcBef>
                <a:spcPts val="0"/>
              </a:spcBef>
              <a:spcAft>
                <a:spcPts val="0"/>
              </a:spcAft>
              <a:buNone/>
            </a:pPr>
            <a:r>
              <a:rPr lang="pt-BR" sz="1400">
                <a:solidFill>
                  <a:srgbClr val="FFFFFF"/>
                </a:solidFill>
              </a:rPr>
              <a:t>        	b) Ofensas graves à integridade física ou mental de membros do grupo;</a:t>
            </a:r>
            <a:endParaRPr sz="1400">
              <a:solidFill>
                <a:srgbClr val="FFFFFF"/>
              </a:solidFill>
            </a:endParaRPr>
          </a:p>
          <a:p>
            <a:pPr indent="0" lvl="0" marL="0" rtl="0" algn="just">
              <a:spcBef>
                <a:spcPts val="0"/>
              </a:spcBef>
              <a:spcAft>
                <a:spcPts val="0"/>
              </a:spcAft>
              <a:buNone/>
            </a:pPr>
            <a:r>
              <a:rPr lang="pt-BR" sz="1400">
                <a:solidFill>
                  <a:srgbClr val="FFFFFF"/>
                </a:solidFill>
              </a:rPr>
              <a:t>       	c) Sujeição intencional do grupo a condições de vida com vista a provocar a sua destruição física, total ou parcial;</a:t>
            </a:r>
            <a:endParaRPr sz="1400">
              <a:solidFill>
                <a:srgbClr val="FFFFFF"/>
              </a:solidFill>
            </a:endParaRPr>
          </a:p>
          <a:p>
            <a:pPr indent="0" lvl="0" marL="0" rtl="0" algn="just">
              <a:spcBef>
                <a:spcPts val="0"/>
              </a:spcBef>
              <a:spcAft>
                <a:spcPts val="0"/>
              </a:spcAft>
              <a:buNone/>
            </a:pPr>
            <a:r>
              <a:rPr lang="pt-BR" sz="1400">
                <a:solidFill>
                  <a:srgbClr val="FFFFFF"/>
                </a:solidFill>
              </a:rPr>
              <a:t>        	d) Imposição de medidas destinadas a impedir nascimentos no seio do grupo;</a:t>
            </a:r>
            <a:endParaRPr sz="1400">
              <a:solidFill>
                <a:srgbClr val="FFFFFF"/>
              </a:solidFill>
            </a:endParaRPr>
          </a:p>
          <a:p>
            <a:pPr indent="0" lvl="0" marL="0" rtl="0" algn="just">
              <a:spcBef>
                <a:spcPts val="0"/>
              </a:spcBef>
              <a:spcAft>
                <a:spcPts val="0"/>
              </a:spcAft>
              <a:buNone/>
            </a:pPr>
            <a:r>
              <a:rPr lang="pt-BR" sz="1400">
                <a:solidFill>
                  <a:srgbClr val="FFFFFF"/>
                </a:solidFill>
              </a:rPr>
              <a:t>        	e) Transferência, à força, de crianças do grupo para outro grupo.</a:t>
            </a:r>
            <a:endParaRPr sz="1400">
              <a:solidFill>
                <a:srgbClr val="FFFFFF"/>
              </a:solidFill>
            </a:endParaRPr>
          </a:p>
          <a:p>
            <a:pPr indent="0" lvl="0" marL="0" rtl="0" algn="l">
              <a:spcBef>
                <a:spcPts val="1600"/>
              </a:spcBef>
              <a:spcAft>
                <a:spcPts val="0"/>
              </a:spcAft>
              <a:buNone/>
            </a:pPr>
            <a:r>
              <a:t/>
            </a:r>
            <a:endParaRPr>
              <a:solidFill>
                <a:srgbClr val="FFFFFF"/>
              </a:solidFill>
            </a:endParaRPr>
          </a:p>
          <a:p>
            <a:pPr indent="0" lvl="0" marL="0" rtl="0" algn="l">
              <a:spcBef>
                <a:spcPts val="1600"/>
              </a:spcBef>
              <a:spcAft>
                <a:spcPts val="1600"/>
              </a:spcAft>
              <a:buNone/>
            </a:pPr>
            <a:r>
              <a:rPr lang="pt-BR">
                <a:solidFill>
                  <a:srgbClr val="FFFFFF"/>
                </a:solidFill>
              </a:rPr>
              <a:t>        </a:t>
            </a:r>
            <a:endParaRPr>
              <a:solidFill>
                <a:srgbClr val="FFFFF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4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78" name="Google Shape;278;p4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7o: Crimes contra a Humanidade</a:t>
            </a:r>
            <a:endParaRPr>
              <a:solidFill>
                <a:srgbClr val="FFFFFF"/>
              </a:solidFill>
            </a:endParaRPr>
          </a:p>
          <a:p>
            <a:pPr indent="0" lvl="0" marL="0" rtl="0" algn="just">
              <a:spcBef>
                <a:spcPts val="1600"/>
              </a:spcBef>
              <a:spcAft>
                <a:spcPts val="0"/>
              </a:spcAft>
              <a:buNone/>
            </a:pPr>
            <a:r>
              <a:rPr lang="pt-BR">
                <a:solidFill>
                  <a:srgbClr val="FFFFFF"/>
                </a:solidFill>
              </a:rPr>
              <a:t>        1. Para os efeitos do presente Estatuto, entende-se por "crime contra a humanidade", qualquer um dos atos seguintes, quando </a:t>
            </a:r>
            <a:r>
              <a:rPr lang="pt-BR">
                <a:solidFill>
                  <a:srgbClr val="00FF00"/>
                </a:solidFill>
              </a:rPr>
              <a:t>cometido no quadro de um ataque, generalizado ou sistemático, contra qualquer população civil</a:t>
            </a:r>
            <a:r>
              <a:rPr lang="pt-BR">
                <a:solidFill>
                  <a:srgbClr val="FFFFFF"/>
                </a:solidFill>
              </a:rPr>
              <a:t>, havendo conhecimento desse ataque:</a:t>
            </a:r>
            <a:endParaRPr>
              <a:solidFill>
                <a:srgbClr val="FFFFFF"/>
              </a:solidFill>
            </a:endParaRPr>
          </a:p>
          <a:p>
            <a:pPr indent="0" lvl="0" marL="0" rtl="0" algn="just">
              <a:spcBef>
                <a:spcPts val="1600"/>
              </a:spcBef>
              <a:spcAft>
                <a:spcPts val="0"/>
              </a:spcAft>
              <a:buNone/>
            </a:pPr>
            <a:r>
              <a:rPr lang="pt-BR">
                <a:solidFill>
                  <a:srgbClr val="FFFFFF"/>
                </a:solidFill>
              </a:rPr>
              <a:t>        </a:t>
            </a:r>
            <a:r>
              <a:rPr lang="pt-BR" sz="1400">
                <a:solidFill>
                  <a:srgbClr val="FFFFFF"/>
                </a:solidFill>
              </a:rPr>
              <a:t>a) Homicídio;</a:t>
            </a:r>
            <a:endParaRPr sz="1400">
              <a:solidFill>
                <a:srgbClr val="FFFFFF"/>
              </a:solidFill>
            </a:endParaRPr>
          </a:p>
          <a:p>
            <a:pPr indent="0" lvl="0" marL="0" rtl="0" algn="just">
              <a:spcBef>
                <a:spcPts val="0"/>
              </a:spcBef>
              <a:spcAft>
                <a:spcPts val="0"/>
              </a:spcAft>
              <a:buNone/>
            </a:pPr>
            <a:r>
              <a:rPr lang="pt-BR" sz="1400">
                <a:solidFill>
                  <a:srgbClr val="FFFFFF"/>
                </a:solidFill>
              </a:rPr>
              <a:t>        	b) Extermínio;</a:t>
            </a:r>
            <a:endParaRPr sz="1400">
              <a:solidFill>
                <a:srgbClr val="FFFFFF"/>
              </a:solidFill>
            </a:endParaRPr>
          </a:p>
          <a:p>
            <a:pPr indent="0" lvl="0" marL="0" rtl="0" algn="just">
              <a:spcBef>
                <a:spcPts val="0"/>
              </a:spcBef>
              <a:spcAft>
                <a:spcPts val="0"/>
              </a:spcAft>
              <a:buNone/>
            </a:pPr>
            <a:r>
              <a:rPr lang="pt-BR" sz="1400">
                <a:solidFill>
                  <a:srgbClr val="FFFFFF"/>
                </a:solidFill>
              </a:rPr>
              <a:t>        	c) Escravidão;</a:t>
            </a:r>
            <a:r>
              <a:rPr lang="pt-BR">
                <a:solidFill>
                  <a:srgbClr val="FFFFFF"/>
                </a:solidFill>
              </a:rPr>
              <a:t>   [...]   </a:t>
            </a:r>
            <a:endParaRPr>
              <a:solidFill>
                <a:srgbClr val="FFFFFF"/>
              </a:solidFill>
            </a:endParaRPr>
          </a:p>
          <a:p>
            <a:pPr indent="0" lvl="0" marL="0" rtl="0" algn="l">
              <a:spcBef>
                <a:spcPts val="1600"/>
              </a:spcBef>
              <a:spcAft>
                <a:spcPts val="1600"/>
              </a:spcAft>
              <a:buNone/>
            </a:pPr>
            <a:r>
              <a:rPr lang="pt-BR">
                <a:solidFill>
                  <a:srgbClr val="FFFFFF"/>
                </a:solidFill>
              </a:rPr>
              <a:t>       </a:t>
            </a:r>
            <a:endParaRPr>
              <a:solidFill>
                <a:srgbClr val="FFFFFF"/>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Google Shape;283;p5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84" name="Google Shape;284;p5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8o: Crimes de Guerra</a:t>
            </a:r>
            <a:endParaRPr>
              <a:solidFill>
                <a:srgbClr val="FFFFFF"/>
              </a:solidFill>
            </a:endParaRPr>
          </a:p>
          <a:p>
            <a:pPr indent="0" lvl="0" marL="0" rtl="0" algn="just">
              <a:spcBef>
                <a:spcPts val="1600"/>
              </a:spcBef>
              <a:spcAft>
                <a:spcPts val="0"/>
              </a:spcAft>
              <a:buNone/>
            </a:pPr>
            <a:r>
              <a:rPr lang="pt-BR">
                <a:solidFill>
                  <a:srgbClr val="FFFFFF"/>
                </a:solidFill>
              </a:rPr>
              <a:t>        1. O Tribunal terá competência para julgar os crimes de guerra, em particular quando cometidos como parte integrante de um plano ou de uma política ou como parte de uma prática em larga escala desse tipo de crimes.</a:t>
            </a:r>
            <a:endParaRPr>
              <a:solidFill>
                <a:srgbClr val="FFFFFF"/>
              </a:solidFill>
            </a:endParaRPr>
          </a:p>
          <a:p>
            <a:pPr indent="0" lvl="0" marL="0" rtl="0" algn="just">
              <a:spcBef>
                <a:spcPts val="1600"/>
              </a:spcBef>
              <a:spcAft>
                <a:spcPts val="0"/>
              </a:spcAft>
              <a:buNone/>
            </a:pPr>
            <a:r>
              <a:rPr lang="pt-BR">
                <a:solidFill>
                  <a:srgbClr val="FFFFFF"/>
                </a:solidFill>
              </a:rPr>
              <a:t>        2. Para os efeitos do presente Estatuto, entende-se por "crimes de guerra":</a:t>
            </a:r>
            <a:endParaRPr>
              <a:solidFill>
                <a:srgbClr val="FFFFFF"/>
              </a:solidFill>
            </a:endParaRPr>
          </a:p>
          <a:p>
            <a:pPr indent="457200" lvl="0" marL="0" rtl="0" algn="just">
              <a:spcBef>
                <a:spcPts val="1000"/>
              </a:spcBef>
              <a:spcAft>
                <a:spcPts val="0"/>
              </a:spcAft>
              <a:buNone/>
            </a:pPr>
            <a:r>
              <a:rPr lang="pt-BR" sz="1400">
                <a:solidFill>
                  <a:srgbClr val="FFFFFF"/>
                </a:solidFill>
              </a:rPr>
              <a:t>a) </a:t>
            </a:r>
            <a:r>
              <a:rPr lang="pt-BR" sz="1400">
                <a:solidFill>
                  <a:srgbClr val="00FF00"/>
                </a:solidFill>
              </a:rPr>
              <a:t>As violações graves às Convenções de Genebra, de 12 de Agosto de 1949</a:t>
            </a:r>
            <a:r>
              <a:rPr lang="pt-BR" sz="1400">
                <a:solidFill>
                  <a:srgbClr val="FFFFFF"/>
                </a:solidFill>
              </a:rPr>
              <a:t>, a saber, qualquer um dos seguintes atos, dirigidos contra pessoas ou bens protegidos nos termos da Convenção de Genebra que for pertinente: [...]</a:t>
            </a:r>
            <a:endParaRPr sz="1400">
              <a:solidFill>
                <a:srgbClr val="FFFFFF"/>
              </a:solidFill>
            </a:endParaRPr>
          </a:p>
          <a:p>
            <a:pPr indent="0" lvl="0" marL="0" rtl="0" algn="l">
              <a:spcBef>
                <a:spcPts val="1600"/>
              </a:spcBef>
              <a:spcAft>
                <a:spcPts val="1600"/>
              </a:spcAft>
              <a:buNone/>
            </a:pPr>
            <a:r>
              <a:t/>
            </a:r>
            <a:endParaRPr>
              <a:solidFill>
                <a:srgbClr val="FFFFFF"/>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5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90" name="Google Shape;290;p5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9o: Elementos Constitutivos dos Crimes</a:t>
            </a:r>
            <a:endParaRPr>
              <a:solidFill>
                <a:srgbClr val="FFFFFF"/>
              </a:solidFill>
            </a:endParaRPr>
          </a:p>
          <a:p>
            <a:pPr indent="457200" lvl="0" marL="0" rtl="0" algn="just">
              <a:spcBef>
                <a:spcPts val="1600"/>
              </a:spcBef>
              <a:spcAft>
                <a:spcPts val="0"/>
              </a:spcAft>
              <a:buNone/>
            </a:pPr>
            <a:r>
              <a:rPr lang="pt-BR">
                <a:solidFill>
                  <a:srgbClr val="FFFFFF"/>
                </a:solidFill>
              </a:rPr>
              <a:t>1. Os elementos constitutivos dos crimes que auxiliarão o Tribunal a interpretar e a aplicar os artigos 6o, 7o e 8o do presente Estatuto, deverão ser </a:t>
            </a:r>
            <a:r>
              <a:rPr lang="pt-BR">
                <a:solidFill>
                  <a:srgbClr val="00FF00"/>
                </a:solidFill>
              </a:rPr>
              <a:t>adotados por uma maioria de dois terços dos membros da Assembléia dos Estados Partes</a:t>
            </a:r>
            <a:r>
              <a:rPr lang="pt-BR">
                <a:solidFill>
                  <a:srgbClr val="FFFFFF"/>
                </a:solidFill>
              </a:rPr>
              <a:t>.</a:t>
            </a:r>
            <a:endParaRPr>
              <a:solidFill>
                <a:srgbClr val="FFFFFF"/>
              </a:solidFill>
            </a:endParaRPr>
          </a:p>
          <a:p>
            <a:pPr indent="0" lvl="0" marL="0" rtl="0" algn="l">
              <a:spcBef>
                <a:spcPts val="1600"/>
              </a:spcBef>
              <a:spcAft>
                <a:spcPts val="1600"/>
              </a:spcAft>
              <a:buNone/>
            </a:pPr>
            <a:r>
              <a:t/>
            </a:r>
            <a:endParaRPr>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81" name="Google Shape;81;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Contexto histórico:</a:t>
            </a:r>
            <a:endParaRPr>
              <a:solidFill>
                <a:srgbClr val="00FF00"/>
              </a:solidFill>
            </a:endParaRPr>
          </a:p>
          <a:p>
            <a:pPr indent="-342900" lvl="0" marL="457200" marR="0" rtl="0" algn="just">
              <a:lnSpc>
                <a:spcPct val="115000"/>
              </a:lnSpc>
              <a:spcBef>
                <a:spcPts val="1600"/>
              </a:spcBef>
              <a:spcAft>
                <a:spcPts val="0"/>
              </a:spcAft>
              <a:buClr>
                <a:schemeClr val="dk1"/>
              </a:buClr>
              <a:buSzPts val="1800"/>
              <a:buChar char="●"/>
            </a:pPr>
            <a:r>
              <a:rPr b="1" lang="pt-BR"/>
              <a:t>Razões para a criação de uma nova corte</a:t>
            </a:r>
            <a:endParaRPr b="1"/>
          </a:p>
          <a:p>
            <a:pPr indent="-317500" lvl="1" marL="914400" marR="0" rtl="0" algn="just">
              <a:lnSpc>
                <a:spcPct val="115000"/>
              </a:lnSpc>
              <a:spcBef>
                <a:spcPts val="0"/>
              </a:spcBef>
              <a:spcAft>
                <a:spcPts val="0"/>
              </a:spcAft>
              <a:buSzPts val="1400"/>
              <a:buChar char="○"/>
            </a:pPr>
            <a:r>
              <a:rPr lang="pt-BR"/>
              <a:t>Tribunal Permanente era ligado à Liga das Nações</a:t>
            </a:r>
            <a:endParaRPr/>
          </a:p>
          <a:p>
            <a:pPr indent="-317500" lvl="1" marL="914400" marR="0" rtl="0" algn="just">
              <a:lnSpc>
                <a:spcPct val="115000"/>
              </a:lnSpc>
              <a:spcBef>
                <a:spcPts val="0"/>
              </a:spcBef>
              <a:spcAft>
                <a:spcPts val="0"/>
              </a:spcAft>
              <a:buSzPts val="1400"/>
              <a:buChar char="○"/>
            </a:pPr>
            <a:r>
              <a:rPr lang="pt-BR"/>
              <a:t>Procura de papel mais influente de países de fora da Europa, na tentativa de quebrar “ordem mundial antiga”</a:t>
            </a:r>
            <a:endParaRPr/>
          </a:p>
          <a:p>
            <a:pPr indent="-317500" lvl="1" marL="914400" marR="0" rtl="0" algn="just">
              <a:lnSpc>
                <a:spcPct val="115000"/>
              </a:lnSpc>
              <a:spcBef>
                <a:spcPts val="0"/>
              </a:spcBef>
              <a:spcAft>
                <a:spcPts val="0"/>
              </a:spcAft>
              <a:buSzPts val="1400"/>
              <a:buChar char="○"/>
            </a:pPr>
            <a:r>
              <a:rPr lang="pt-BR"/>
              <a:t>Garantir previsão da Carta de que todos os Estados Membros das Nações Unidas seriam de fato partes no Estatuto e vice-versa</a:t>
            </a:r>
            <a:endParaRPr/>
          </a:p>
          <a:p>
            <a:pPr indent="-342900" lvl="0" marL="457200" marR="0" rtl="0" algn="just">
              <a:lnSpc>
                <a:spcPct val="115000"/>
              </a:lnSpc>
              <a:spcBef>
                <a:spcPts val="0"/>
              </a:spcBef>
              <a:spcAft>
                <a:spcPts val="0"/>
              </a:spcAft>
              <a:buSzPts val="1800"/>
              <a:buChar char="●"/>
            </a:pPr>
            <a:r>
              <a:rPr lang="pt-BR"/>
              <a:t>No entanto, a Carta estabelece que o Estatuto da Corte Internacional foi baseado no Estatuto do Tribunal Permanente</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Google Shape;295;p5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296" name="Google Shape;296;p5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9o: Elementos Constitutivos dos Crimes</a:t>
            </a:r>
            <a:endParaRPr>
              <a:solidFill>
                <a:srgbClr val="FFFFFF"/>
              </a:solidFill>
            </a:endParaRPr>
          </a:p>
          <a:p>
            <a:pPr indent="457200" lvl="0" marL="0" rtl="0" algn="just">
              <a:spcBef>
                <a:spcPts val="1600"/>
              </a:spcBef>
              <a:spcAft>
                <a:spcPts val="0"/>
              </a:spcAft>
              <a:buNone/>
            </a:pPr>
            <a:r>
              <a:rPr lang="pt-BR">
                <a:solidFill>
                  <a:srgbClr val="FFFFFF"/>
                </a:solidFill>
              </a:rPr>
              <a:t>2. As alterações aos elementos constitutivos dos crimes poderão ser propostas por:</a:t>
            </a:r>
            <a:endParaRPr>
              <a:solidFill>
                <a:srgbClr val="FFFFFF"/>
              </a:solidFill>
            </a:endParaRPr>
          </a:p>
          <a:p>
            <a:pPr indent="457200" lvl="0" marL="0" rtl="0" algn="just">
              <a:spcBef>
                <a:spcPts val="1600"/>
              </a:spcBef>
              <a:spcAft>
                <a:spcPts val="0"/>
              </a:spcAft>
              <a:buNone/>
            </a:pPr>
            <a:r>
              <a:rPr lang="pt-BR">
                <a:solidFill>
                  <a:srgbClr val="FFFFFF"/>
                </a:solidFill>
              </a:rPr>
              <a:t>      </a:t>
            </a:r>
            <a:r>
              <a:rPr lang="pt-BR" sz="1400">
                <a:solidFill>
                  <a:srgbClr val="FFFFFF"/>
                </a:solidFill>
              </a:rPr>
              <a:t>a) Qualquer Estado Parte;</a:t>
            </a:r>
            <a:endParaRPr sz="1400">
              <a:solidFill>
                <a:srgbClr val="FFFFFF"/>
              </a:solidFill>
            </a:endParaRPr>
          </a:p>
          <a:p>
            <a:pPr indent="457200" lvl="0" marL="0" rtl="0" algn="just">
              <a:spcBef>
                <a:spcPts val="0"/>
              </a:spcBef>
              <a:spcAft>
                <a:spcPts val="0"/>
              </a:spcAft>
              <a:buNone/>
            </a:pPr>
            <a:r>
              <a:rPr lang="pt-BR" sz="1400">
                <a:solidFill>
                  <a:srgbClr val="FFFFFF"/>
                </a:solidFill>
              </a:rPr>
              <a:t>        b) Os juízes, através de deliberação tomada por maioria absoluta;</a:t>
            </a:r>
            <a:endParaRPr sz="1400">
              <a:solidFill>
                <a:srgbClr val="FFFFFF"/>
              </a:solidFill>
            </a:endParaRPr>
          </a:p>
          <a:p>
            <a:pPr indent="457200" lvl="0" marL="0" rtl="0" algn="just">
              <a:spcBef>
                <a:spcPts val="0"/>
              </a:spcBef>
              <a:spcAft>
                <a:spcPts val="0"/>
              </a:spcAft>
              <a:buNone/>
            </a:pPr>
            <a:r>
              <a:rPr lang="pt-BR" sz="1400">
                <a:solidFill>
                  <a:srgbClr val="FFFFFF"/>
                </a:solidFill>
              </a:rPr>
              <a:t>        c) O Procurador.</a:t>
            </a:r>
            <a:endParaRPr>
              <a:solidFill>
                <a:srgbClr val="FFFFFF"/>
              </a:solidFill>
            </a:endParaRPr>
          </a:p>
          <a:p>
            <a:pPr indent="457200" lvl="0" marL="0" rtl="0" algn="just">
              <a:spcBef>
                <a:spcPts val="1000"/>
              </a:spcBef>
              <a:spcAft>
                <a:spcPts val="0"/>
              </a:spcAft>
              <a:buNone/>
            </a:pPr>
            <a:r>
              <a:rPr lang="pt-BR">
                <a:solidFill>
                  <a:srgbClr val="FFFFFF"/>
                </a:solidFill>
              </a:rPr>
              <a:t>        As referidas alterações </a:t>
            </a:r>
            <a:r>
              <a:rPr lang="pt-BR">
                <a:solidFill>
                  <a:srgbClr val="00FF00"/>
                </a:solidFill>
              </a:rPr>
              <a:t>entram em vigor depois de aprovadas por uma maioria de dois terços</a:t>
            </a:r>
            <a:r>
              <a:rPr lang="pt-BR">
                <a:solidFill>
                  <a:srgbClr val="FFFFFF"/>
                </a:solidFill>
              </a:rPr>
              <a:t> dos membros da Assembléia dos Estados Partes.</a:t>
            </a:r>
            <a:endParaRPr>
              <a:solidFill>
                <a:srgbClr val="FFFFFF"/>
              </a:solidFill>
            </a:endParaRPr>
          </a:p>
          <a:p>
            <a:pPr indent="457200" lvl="0" marL="0" rtl="0" algn="l">
              <a:spcBef>
                <a:spcPts val="1600"/>
              </a:spcBef>
              <a:spcAft>
                <a:spcPts val="0"/>
              </a:spcAft>
              <a:buNone/>
            </a:pPr>
            <a:r>
              <a:t/>
            </a:r>
            <a:endParaRPr>
              <a:solidFill>
                <a:srgbClr val="FFFFFF"/>
              </a:solidFill>
            </a:endParaRPr>
          </a:p>
          <a:p>
            <a:pPr indent="0" lvl="0" marL="0" rtl="0" algn="l">
              <a:spcBef>
                <a:spcPts val="1600"/>
              </a:spcBef>
              <a:spcAft>
                <a:spcPts val="1600"/>
              </a:spcAft>
              <a:buNone/>
            </a:pPr>
            <a:r>
              <a:t/>
            </a:r>
            <a:endParaRPr>
              <a:solidFill>
                <a:srgbClr val="FFFF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5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02" name="Google Shape;302;p5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11: Competência Ratione Temporis</a:t>
            </a:r>
            <a:endParaRPr>
              <a:solidFill>
                <a:srgbClr val="FFFFFF"/>
              </a:solidFill>
            </a:endParaRPr>
          </a:p>
          <a:p>
            <a:pPr indent="457200" lvl="0" marL="0" rtl="0" algn="just">
              <a:spcBef>
                <a:spcPts val="1600"/>
              </a:spcBef>
              <a:spcAft>
                <a:spcPts val="0"/>
              </a:spcAft>
              <a:buNone/>
            </a:pPr>
            <a:r>
              <a:rPr lang="pt-BR">
                <a:solidFill>
                  <a:srgbClr val="FFFFFF"/>
                </a:solidFill>
              </a:rPr>
              <a:t>        1. O Tribunal </a:t>
            </a:r>
            <a:r>
              <a:rPr lang="pt-BR">
                <a:solidFill>
                  <a:srgbClr val="00FF00"/>
                </a:solidFill>
              </a:rPr>
              <a:t>só terá competência</a:t>
            </a:r>
            <a:r>
              <a:rPr lang="pt-BR">
                <a:solidFill>
                  <a:srgbClr val="FFFFFF"/>
                </a:solidFill>
              </a:rPr>
              <a:t> relativamente aos crimes cometidos </a:t>
            </a:r>
            <a:r>
              <a:rPr lang="pt-BR">
                <a:solidFill>
                  <a:srgbClr val="00FF00"/>
                </a:solidFill>
              </a:rPr>
              <a:t>após a entrada em vigor do presente Estatuto</a:t>
            </a:r>
            <a:r>
              <a:rPr lang="pt-BR">
                <a:solidFill>
                  <a:srgbClr val="FFFFFF"/>
                </a:solidFill>
              </a:rPr>
              <a:t>.</a:t>
            </a:r>
            <a:endParaRPr>
              <a:solidFill>
                <a:srgbClr val="FFFFFF"/>
              </a:solidFill>
            </a:endParaRPr>
          </a:p>
          <a:p>
            <a:pPr indent="457200" lvl="0" marL="0" rtl="0" algn="just">
              <a:spcBef>
                <a:spcPts val="1600"/>
              </a:spcBef>
              <a:spcAft>
                <a:spcPts val="1600"/>
              </a:spcAft>
              <a:buNone/>
            </a:pPr>
            <a:r>
              <a:rPr lang="pt-BR">
                <a:solidFill>
                  <a:srgbClr val="FFFFFF"/>
                </a:solidFill>
              </a:rPr>
              <a:t>        2. Se um Estado se tornar Parte no presente Estatuto depois da sua entrada em vigor, o Tribunal só poderá exercer a sua competência em relação a crimes cometidos </a:t>
            </a:r>
            <a:r>
              <a:rPr lang="pt-BR">
                <a:solidFill>
                  <a:srgbClr val="00FF00"/>
                </a:solidFill>
              </a:rPr>
              <a:t>depois da entrada em vigor do presente Estatuto relativamente a esse Estado</a:t>
            </a:r>
            <a:r>
              <a:rPr lang="pt-BR">
                <a:solidFill>
                  <a:srgbClr val="FFFFFF"/>
                </a:solidFill>
              </a:rPr>
              <a:t>, a menos que este tenha feito uma declaração nos termos do parágrafo 3o do artigo 12.</a:t>
            </a:r>
            <a:endParaRPr>
              <a:solidFill>
                <a:srgbClr val="FFFFFF"/>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Google Shape;307;p5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08" name="Google Shape;308;p54"/>
          <p:cNvSpPr txBox="1"/>
          <p:nvPr>
            <p:ph idx="1" type="body"/>
          </p:nvPr>
        </p:nvSpPr>
        <p:spPr>
          <a:xfrm>
            <a:off x="387900" y="1312950"/>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12: Condições Prévias ao Exercício da Jurisdição</a:t>
            </a:r>
            <a:endParaRPr>
              <a:solidFill>
                <a:srgbClr val="FFFFFF"/>
              </a:solidFill>
            </a:endParaRPr>
          </a:p>
          <a:p>
            <a:pPr indent="0" lvl="0" marL="0" rtl="0" algn="just">
              <a:spcBef>
                <a:spcPts val="1600"/>
              </a:spcBef>
              <a:spcAft>
                <a:spcPts val="0"/>
              </a:spcAft>
              <a:buNone/>
            </a:pPr>
            <a:r>
              <a:rPr lang="pt-BR">
                <a:solidFill>
                  <a:srgbClr val="FFFFFF"/>
                </a:solidFill>
              </a:rPr>
              <a:t>1. O Estado que se torne Parte no presente Estatuto, aceitará a jurisdição do Tribunal relativamente aos crimes a que se refere o artigo 5o.</a:t>
            </a:r>
            <a:endParaRPr>
              <a:solidFill>
                <a:srgbClr val="FFFFFF"/>
              </a:solidFill>
            </a:endParaRPr>
          </a:p>
          <a:p>
            <a:pPr indent="457200" lvl="0" marL="0" rtl="0" algn="l">
              <a:spcBef>
                <a:spcPts val="1600"/>
              </a:spcBef>
              <a:spcAft>
                <a:spcPts val="0"/>
              </a:spcAft>
              <a:buNone/>
            </a:pPr>
            <a:r>
              <a:t/>
            </a:r>
            <a:endParaRPr>
              <a:solidFill>
                <a:srgbClr val="FFFFFF"/>
              </a:solidFill>
            </a:endParaRPr>
          </a:p>
        </p:txBody>
      </p:sp>
      <p:sp>
        <p:nvSpPr>
          <p:cNvPr id="309" name="Google Shape;309;p54"/>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pt-BR">
                <a:solidFill>
                  <a:srgbClr val="FFFFFF"/>
                </a:solidFill>
              </a:rPr>
              <a:t>2. Nos casos referidos nos parágrafos a) ou c) do artigo 13, o Tribunal poderá exercer a sua jurisdição se um ou mais Estados a seguir identificados forem Partes no presente Estatuto ou aceitarem a competência do Tribunal de acordo com o disposto no parágrafo 3o:        </a:t>
            </a:r>
            <a:endParaRPr>
              <a:solidFill>
                <a:srgbClr val="FFFFFF"/>
              </a:solidFill>
            </a:endParaRPr>
          </a:p>
          <a:p>
            <a:pPr indent="0" lvl="0" marL="0" rtl="0" algn="just">
              <a:spcBef>
                <a:spcPts val="1600"/>
              </a:spcBef>
              <a:spcAft>
                <a:spcPts val="0"/>
              </a:spcAft>
              <a:buNone/>
            </a:pPr>
            <a:r>
              <a:rPr lang="pt-BR">
                <a:solidFill>
                  <a:srgbClr val="FFFFFF"/>
                </a:solidFill>
              </a:rPr>
              <a:t>a) </a:t>
            </a:r>
            <a:r>
              <a:rPr lang="pt-BR">
                <a:solidFill>
                  <a:srgbClr val="00FF00"/>
                </a:solidFill>
              </a:rPr>
              <a:t>Estado em cujo território tenha tido lugar a conduta em causa</a:t>
            </a:r>
            <a:r>
              <a:rPr lang="pt-BR">
                <a:solidFill>
                  <a:srgbClr val="FFFFFF"/>
                </a:solidFill>
              </a:rPr>
              <a:t>, ou, se o crime tiver sido cometido a bordo de um navio ou de uma aeronave, o Estado de matrícula do navio ou aeronave;</a:t>
            </a:r>
            <a:endParaRPr>
              <a:solidFill>
                <a:srgbClr val="FFFFFF"/>
              </a:solidFill>
            </a:endParaRPr>
          </a:p>
          <a:p>
            <a:pPr indent="0" lvl="0" marL="0" rtl="0" algn="just">
              <a:spcBef>
                <a:spcPts val="0"/>
              </a:spcBef>
              <a:spcAft>
                <a:spcPts val="0"/>
              </a:spcAft>
              <a:buNone/>
            </a:pPr>
            <a:r>
              <a:rPr lang="pt-BR">
                <a:solidFill>
                  <a:srgbClr val="FFFFFF"/>
                </a:solidFill>
              </a:rPr>
              <a:t>b) </a:t>
            </a:r>
            <a:r>
              <a:rPr lang="pt-BR">
                <a:solidFill>
                  <a:srgbClr val="00FF00"/>
                </a:solidFill>
              </a:rPr>
              <a:t>Estado de que seja nacional a pessoa</a:t>
            </a:r>
            <a:r>
              <a:rPr lang="pt-BR">
                <a:solidFill>
                  <a:srgbClr val="FFFFFF"/>
                </a:solidFill>
              </a:rPr>
              <a:t> a quem é imputado um crime.</a:t>
            </a:r>
            <a:endParaRPr>
              <a:solidFill>
                <a:srgbClr val="FFFFFF"/>
              </a:solidFill>
            </a:endParaRPr>
          </a:p>
          <a:p>
            <a:pPr indent="457200" lvl="0" marL="0" rtl="0" algn="just">
              <a:spcBef>
                <a:spcPts val="0"/>
              </a:spcBef>
              <a:spcAft>
                <a:spcPts val="0"/>
              </a:spcAft>
              <a:buNone/>
            </a:pPr>
            <a:r>
              <a:t/>
            </a:r>
            <a:endParaRPr>
              <a:solidFill>
                <a:srgbClr val="FFFFFF"/>
              </a:solidFill>
            </a:endParaRPr>
          </a:p>
          <a:p>
            <a:pPr indent="0" lvl="0" marL="0" rtl="0" algn="l">
              <a:spcBef>
                <a:spcPts val="1600"/>
              </a:spcBef>
              <a:spcAft>
                <a:spcPts val="0"/>
              </a:spcAft>
              <a:buNone/>
            </a:pPr>
            <a:r>
              <a:t/>
            </a:r>
            <a:endParaRPr>
              <a:solidFill>
                <a:srgbClr val="FFFFFF"/>
              </a:solidFill>
            </a:endParaRPr>
          </a:p>
          <a:p>
            <a:pPr indent="457200" lvl="0" marL="0" rtl="0" algn="l">
              <a:spcBef>
                <a:spcPts val="1600"/>
              </a:spcBef>
              <a:spcAft>
                <a:spcPts val="0"/>
              </a:spcAft>
              <a:buNone/>
            </a:pPr>
            <a:r>
              <a:t/>
            </a:r>
            <a:endParaRPr>
              <a:solidFill>
                <a:srgbClr val="FFFFFF"/>
              </a:solidFill>
            </a:endParaRPr>
          </a:p>
          <a:p>
            <a:pPr indent="457200" lvl="0" marL="0" rtl="0" algn="l">
              <a:spcBef>
                <a:spcPts val="1600"/>
              </a:spcBef>
              <a:spcAft>
                <a:spcPts val="0"/>
              </a:spcAft>
              <a:buNone/>
            </a:pPr>
            <a:r>
              <a:t/>
            </a:r>
            <a:endParaRPr>
              <a:solidFill>
                <a:srgbClr val="FFFFFF"/>
              </a:solidFill>
            </a:endParaRPr>
          </a:p>
          <a:p>
            <a:pPr indent="0" lvl="0" marL="0" rtl="0" algn="l">
              <a:spcBef>
                <a:spcPts val="1600"/>
              </a:spcBef>
              <a:spcAft>
                <a:spcPts val="1600"/>
              </a:spcAft>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15" name="Google Shape;315;p5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12: Condições Prévias ao Exercício da Jurisdição</a:t>
            </a:r>
            <a:endParaRPr>
              <a:solidFill>
                <a:srgbClr val="FFFFFF"/>
              </a:solidFill>
            </a:endParaRPr>
          </a:p>
          <a:p>
            <a:pPr indent="457200" lvl="0" marL="0" rtl="0" algn="just">
              <a:spcBef>
                <a:spcPts val="1600"/>
              </a:spcBef>
              <a:spcAft>
                <a:spcPts val="1600"/>
              </a:spcAft>
              <a:buNone/>
            </a:pPr>
            <a:r>
              <a:rPr lang="pt-BR">
                <a:solidFill>
                  <a:srgbClr val="FFFFFF"/>
                </a:solidFill>
              </a:rPr>
              <a:t>3. Se a aceitação da competência do Tribunal por um Estado que não seja Parte no presente Estatuto for necessária nos termos do parágrafo 2o, </a:t>
            </a:r>
            <a:r>
              <a:rPr lang="pt-BR">
                <a:solidFill>
                  <a:srgbClr val="00FF00"/>
                </a:solidFill>
              </a:rPr>
              <a:t>pode o referido Estado, mediante declaração depositada junto do Secretário, consentir em que o Tribunal exerça a sua competência</a:t>
            </a:r>
            <a:r>
              <a:rPr lang="pt-BR">
                <a:solidFill>
                  <a:srgbClr val="FFFFFF"/>
                </a:solidFill>
              </a:rPr>
              <a:t> em relação ao crime em questão. O Estado que tiver aceito a competência do Tribunal colaborará com este, sem qualquer demora ou exceção, de acordo com o disposto no Capítulo IX.</a:t>
            </a:r>
            <a:endParaRPr>
              <a:solidFill>
                <a:srgbClr val="FFFFFF"/>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9" name="Shape 319"/>
        <p:cNvGrpSpPr/>
        <p:nvPr/>
      </p:nvGrpSpPr>
      <p:grpSpPr>
        <a:xfrm>
          <a:off x="0" y="0"/>
          <a:ext cx="0" cy="0"/>
          <a:chOff x="0" y="0"/>
          <a:chExt cx="0" cy="0"/>
        </a:xfrm>
      </p:grpSpPr>
      <p:sp>
        <p:nvSpPr>
          <p:cNvPr id="320" name="Google Shape;320;p5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21" name="Google Shape;321;p56"/>
          <p:cNvSpPr txBox="1"/>
          <p:nvPr>
            <p:ph idx="1" type="body"/>
          </p:nvPr>
        </p:nvSpPr>
        <p:spPr>
          <a:xfrm>
            <a:off x="387900" y="1489825"/>
            <a:ext cx="8368200" cy="3512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13: Exercício da Jurisdição</a:t>
            </a:r>
            <a:endParaRPr>
              <a:solidFill>
                <a:srgbClr val="FFFFFF"/>
              </a:solidFill>
            </a:endParaRPr>
          </a:p>
          <a:p>
            <a:pPr indent="457200" lvl="0" marL="0" rtl="0" algn="just">
              <a:spcBef>
                <a:spcPts val="1600"/>
              </a:spcBef>
              <a:spcAft>
                <a:spcPts val="0"/>
              </a:spcAft>
              <a:buNone/>
            </a:pPr>
            <a:r>
              <a:rPr lang="pt-BR">
                <a:solidFill>
                  <a:srgbClr val="FFFFFF"/>
                </a:solidFill>
              </a:rPr>
              <a:t>        </a:t>
            </a:r>
            <a:r>
              <a:rPr lang="pt-BR">
                <a:solidFill>
                  <a:srgbClr val="00FF00"/>
                </a:solidFill>
              </a:rPr>
              <a:t>O Tribunal poderá exercer a sua jurisdição</a:t>
            </a:r>
            <a:r>
              <a:rPr lang="pt-BR">
                <a:solidFill>
                  <a:srgbClr val="FFFFFF"/>
                </a:solidFill>
              </a:rPr>
              <a:t> em relação a qualquer um dos crimes a que se refere o artigo 5o, de acordo com o disposto no presente Estatuto, se:</a:t>
            </a:r>
            <a:endParaRPr>
              <a:solidFill>
                <a:srgbClr val="FFFFFF"/>
              </a:solidFill>
            </a:endParaRPr>
          </a:p>
          <a:p>
            <a:pPr indent="457200" lvl="0" marL="0" rtl="0" algn="just">
              <a:spcBef>
                <a:spcPts val="0"/>
              </a:spcBef>
              <a:spcAft>
                <a:spcPts val="0"/>
              </a:spcAft>
              <a:buNone/>
            </a:pPr>
            <a:r>
              <a:rPr lang="pt-BR">
                <a:solidFill>
                  <a:srgbClr val="FFFFFF"/>
                </a:solidFill>
              </a:rPr>
              <a:t>      </a:t>
            </a:r>
            <a:r>
              <a:rPr lang="pt-BR" sz="1300">
                <a:solidFill>
                  <a:srgbClr val="FFFFFF"/>
                </a:solidFill>
              </a:rPr>
              <a:t>  a) </a:t>
            </a:r>
            <a:r>
              <a:rPr lang="pt-BR" sz="1300">
                <a:solidFill>
                  <a:srgbClr val="00FF00"/>
                </a:solidFill>
              </a:rPr>
              <a:t>Um Estado Parte denunciar ao Procurador</a:t>
            </a:r>
            <a:r>
              <a:rPr lang="pt-BR" sz="1300">
                <a:solidFill>
                  <a:srgbClr val="FFFFFF"/>
                </a:solidFill>
              </a:rPr>
              <a:t>, nos termos do artigo 14, qualquer situação em que haja indícios de ter ocorrido a prática de um ou vários desses crimes;</a:t>
            </a:r>
            <a:endParaRPr sz="1300">
              <a:solidFill>
                <a:srgbClr val="FFFFFF"/>
              </a:solidFill>
            </a:endParaRPr>
          </a:p>
          <a:p>
            <a:pPr indent="457200" lvl="0" marL="0" rtl="0" algn="just">
              <a:spcBef>
                <a:spcPts val="0"/>
              </a:spcBef>
              <a:spcAft>
                <a:spcPts val="0"/>
              </a:spcAft>
              <a:buNone/>
            </a:pPr>
            <a:r>
              <a:rPr lang="pt-BR" sz="1300">
                <a:solidFill>
                  <a:srgbClr val="FFFFFF"/>
                </a:solidFill>
              </a:rPr>
              <a:t>        b) </a:t>
            </a:r>
            <a:r>
              <a:rPr lang="pt-BR" sz="1300">
                <a:solidFill>
                  <a:srgbClr val="00FF00"/>
                </a:solidFill>
              </a:rPr>
              <a:t>O Conselho de Segurança</a:t>
            </a:r>
            <a:r>
              <a:rPr lang="pt-BR" sz="1300">
                <a:solidFill>
                  <a:srgbClr val="FFFFFF"/>
                </a:solidFill>
              </a:rPr>
              <a:t>, agindo nos termos do Capítulo VII da Carta das Nações Unidas, </a:t>
            </a:r>
            <a:r>
              <a:rPr lang="pt-BR" sz="1300">
                <a:solidFill>
                  <a:srgbClr val="00FF00"/>
                </a:solidFill>
              </a:rPr>
              <a:t>denunciar ao Procurador</a:t>
            </a:r>
            <a:r>
              <a:rPr lang="pt-BR" sz="1300">
                <a:solidFill>
                  <a:srgbClr val="FFFFFF"/>
                </a:solidFill>
              </a:rPr>
              <a:t> qualquer situação em que haja indícios de ter ocorrido a prática de um ou vários desses crimes; ou</a:t>
            </a:r>
            <a:endParaRPr sz="1300">
              <a:solidFill>
                <a:srgbClr val="FFFFFF"/>
              </a:solidFill>
            </a:endParaRPr>
          </a:p>
          <a:p>
            <a:pPr indent="457200" lvl="0" marL="0" rtl="0" algn="just">
              <a:spcBef>
                <a:spcPts val="0"/>
              </a:spcBef>
              <a:spcAft>
                <a:spcPts val="0"/>
              </a:spcAft>
              <a:buNone/>
            </a:pPr>
            <a:r>
              <a:rPr lang="pt-BR" sz="1300">
                <a:solidFill>
                  <a:srgbClr val="FFFFFF"/>
                </a:solidFill>
              </a:rPr>
              <a:t>        c) </a:t>
            </a:r>
            <a:r>
              <a:rPr lang="pt-BR" sz="1300">
                <a:solidFill>
                  <a:srgbClr val="00FF00"/>
                </a:solidFill>
              </a:rPr>
              <a:t>O Procurador tiver dado início a um inquérito</a:t>
            </a:r>
            <a:r>
              <a:rPr lang="pt-BR" sz="1300">
                <a:solidFill>
                  <a:srgbClr val="FFFFFF"/>
                </a:solidFill>
              </a:rPr>
              <a:t> sobre tal crime, nos termos do disposto no artigo 15.</a:t>
            </a:r>
            <a:endParaRPr sz="1300">
              <a:solidFill>
                <a:srgbClr val="FFFFFF"/>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5" name="Shape 325"/>
        <p:cNvGrpSpPr/>
        <p:nvPr/>
      </p:nvGrpSpPr>
      <p:grpSpPr>
        <a:xfrm>
          <a:off x="0" y="0"/>
          <a:ext cx="0" cy="0"/>
          <a:chOff x="0" y="0"/>
          <a:chExt cx="0" cy="0"/>
        </a:xfrm>
      </p:grpSpPr>
      <p:sp>
        <p:nvSpPr>
          <p:cNvPr id="326" name="Google Shape;326;p5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27" name="Google Shape;327;p5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14: Denúncia por um Estado Parte</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a:solidFill>
                  <a:srgbClr val="FFFFFF"/>
                </a:solidFill>
              </a:rPr>
              <a:t>        </a:t>
            </a:r>
            <a:r>
              <a:rPr lang="pt-BR" sz="1600">
                <a:solidFill>
                  <a:srgbClr val="FFFFFF"/>
                </a:solidFill>
              </a:rPr>
              <a:t>1. </a:t>
            </a:r>
            <a:r>
              <a:rPr lang="pt-BR" sz="1600">
                <a:solidFill>
                  <a:srgbClr val="00FF00"/>
                </a:solidFill>
              </a:rPr>
              <a:t>Qualquer Estado Parte poderá denunciar ao Procurador</a:t>
            </a:r>
            <a:r>
              <a:rPr lang="pt-BR" sz="1600">
                <a:solidFill>
                  <a:srgbClr val="FFFFFF"/>
                </a:solidFill>
              </a:rPr>
              <a:t> uma situação em que haja indícios de ter ocorrido a prática de um ou vários crimes da competência do Tribunal e solicitar ao </a:t>
            </a:r>
            <a:r>
              <a:rPr lang="pt-BR" sz="1600">
                <a:solidFill>
                  <a:srgbClr val="00FF00"/>
                </a:solidFill>
              </a:rPr>
              <a:t>Procurador que a investigue, com vista a determinar se uma ou mais pessoas identificadas deverão ser acusadas</a:t>
            </a:r>
            <a:r>
              <a:rPr lang="pt-BR" sz="1600">
                <a:solidFill>
                  <a:srgbClr val="FFFFFF"/>
                </a:solidFill>
              </a:rPr>
              <a:t> da prática desses crimes.</a:t>
            </a:r>
            <a:endParaRPr sz="1600">
              <a:solidFill>
                <a:srgbClr val="FFFFFF"/>
              </a:solidFill>
            </a:endParaRPr>
          </a:p>
          <a:p>
            <a:pPr indent="457200" lvl="0" marL="0" rtl="0" algn="just">
              <a:spcBef>
                <a:spcPts val="1000"/>
              </a:spcBef>
              <a:spcAft>
                <a:spcPts val="0"/>
              </a:spcAft>
              <a:buNone/>
            </a:pPr>
            <a:r>
              <a:rPr lang="pt-BR" sz="1600">
                <a:solidFill>
                  <a:srgbClr val="FFFFFF"/>
                </a:solidFill>
              </a:rPr>
              <a:t>        2. O Estado que proceder à denúncia deverá, tanto quanto possível, especificar as circunstâncias relevantes do caso e anexar toda a documentação de que disponha.</a:t>
            </a:r>
            <a:endParaRPr sz="1600">
              <a:solidFill>
                <a:srgbClr val="FFFFFF"/>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1" name="Shape 331"/>
        <p:cNvGrpSpPr/>
        <p:nvPr/>
      </p:nvGrpSpPr>
      <p:grpSpPr>
        <a:xfrm>
          <a:off x="0" y="0"/>
          <a:ext cx="0" cy="0"/>
          <a:chOff x="0" y="0"/>
          <a:chExt cx="0" cy="0"/>
        </a:xfrm>
      </p:grpSpPr>
      <p:sp>
        <p:nvSpPr>
          <p:cNvPr id="332" name="Google Shape;332;p5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33" name="Google Shape;333;p5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15: Procurador</a:t>
            </a:r>
            <a:endParaRPr>
              <a:solidFill>
                <a:srgbClr val="FFFFFF"/>
              </a:solidFill>
            </a:endParaRPr>
          </a:p>
          <a:p>
            <a:pPr indent="457200" lvl="0" marL="0" rtl="0" algn="just">
              <a:spcBef>
                <a:spcPts val="1000"/>
              </a:spcBef>
              <a:spcAft>
                <a:spcPts val="0"/>
              </a:spcAft>
              <a:buNone/>
            </a:pPr>
            <a:r>
              <a:rPr lang="pt-BR">
                <a:solidFill>
                  <a:srgbClr val="FFFFFF"/>
                </a:solidFill>
              </a:rPr>
              <a:t>        </a:t>
            </a:r>
            <a:r>
              <a:rPr lang="pt-BR" sz="1600">
                <a:solidFill>
                  <a:srgbClr val="FFFFFF"/>
                </a:solidFill>
              </a:rPr>
              <a:t>1. O Procurador poderá, por sua própria iniciativa, abrir um inquérito com base em informações sobre a prática de crimes da competência do Tribunal. [...]</a:t>
            </a:r>
            <a:endParaRPr sz="1600">
              <a:solidFill>
                <a:srgbClr val="FFFFFF"/>
              </a:solidFill>
            </a:endParaRPr>
          </a:p>
          <a:p>
            <a:pPr indent="0" lvl="0" marL="0" rtl="0" algn="just">
              <a:spcBef>
                <a:spcPts val="1000"/>
              </a:spcBef>
              <a:spcAft>
                <a:spcPts val="0"/>
              </a:spcAft>
              <a:buNone/>
            </a:pPr>
            <a:r>
              <a:rPr lang="pt-BR">
                <a:solidFill>
                  <a:srgbClr val="FFFFFF"/>
                </a:solidFill>
              </a:rPr>
              <a:t>Artigo 16: Adiamento do Inquérito e do Procedimento Criminal</a:t>
            </a:r>
            <a:endParaRPr>
              <a:solidFill>
                <a:srgbClr val="FFFFFF"/>
              </a:solidFill>
            </a:endParaRPr>
          </a:p>
          <a:p>
            <a:pPr indent="457200" lvl="0" marL="0" rtl="0" algn="just">
              <a:spcBef>
                <a:spcPts val="1000"/>
              </a:spcBef>
              <a:spcAft>
                <a:spcPts val="0"/>
              </a:spcAft>
              <a:buNone/>
            </a:pPr>
            <a:r>
              <a:rPr lang="pt-BR">
                <a:solidFill>
                  <a:srgbClr val="FFFFFF"/>
                </a:solidFill>
              </a:rPr>
              <a:t>        </a:t>
            </a:r>
            <a:r>
              <a:rPr lang="pt-BR" sz="1600">
                <a:solidFill>
                  <a:srgbClr val="00FF00"/>
                </a:solidFill>
              </a:rPr>
              <a:t>Nenhum inquérito ou procedimento crime poderá ter início ou prosseguir</a:t>
            </a:r>
            <a:r>
              <a:rPr lang="pt-BR" sz="1600">
                <a:solidFill>
                  <a:srgbClr val="FFFFFF"/>
                </a:solidFill>
              </a:rPr>
              <a:t> os seus termos, com base no presente Estatuto, </a:t>
            </a:r>
            <a:r>
              <a:rPr lang="pt-BR" sz="1600">
                <a:solidFill>
                  <a:srgbClr val="00FF00"/>
                </a:solidFill>
              </a:rPr>
              <a:t>por um período de doze meses a contar da data em que o Conselho de Segurança assim o tiver solicitado</a:t>
            </a:r>
            <a:r>
              <a:rPr lang="pt-BR" sz="1600">
                <a:solidFill>
                  <a:srgbClr val="FFFFFF"/>
                </a:solidFill>
              </a:rPr>
              <a:t> em resolução aprovada nos termos do disposto no Capítulo VII da Carta das Nações Unidas; o pedido poderá ser renovado pelo Conselho de Segurança nas mesmas condições.</a:t>
            </a:r>
            <a:endParaRPr sz="1600">
              <a:solidFill>
                <a:srgbClr val="FFFFFF"/>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7" name="Shape 337"/>
        <p:cNvGrpSpPr/>
        <p:nvPr/>
      </p:nvGrpSpPr>
      <p:grpSpPr>
        <a:xfrm>
          <a:off x="0" y="0"/>
          <a:ext cx="0" cy="0"/>
          <a:chOff x="0" y="0"/>
          <a:chExt cx="0" cy="0"/>
        </a:xfrm>
      </p:grpSpPr>
      <p:sp>
        <p:nvSpPr>
          <p:cNvPr id="338" name="Google Shape;338;p5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39" name="Google Shape;339;p5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17: Questões Relativas à Admissibilidade</a:t>
            </a:r>
            <a:endParaRPr>
              <a:solidFill>
                <a:srgbClr val="FFFFFF"/>
              </a:solidFill>
            </a:endParaRPr>
          </a:p>
          <a:p>
            <a:pPr indent="0" lvl="0" marL="0" rtl="0" algn="l">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a:solidFill>
                  <a:srgbClr val="FFFFFF"/>
                </a:solidFill>
              </a:rPr>
              <a:t>       [...] 3. A fim de determinar se há incapacidade de agir num determinado caso, o </a:t>
            </a:r>
            <a:r>
              <a:rPr lang="pt-BR">
                <a:solidFill>
                  <a:srgbClr val="00FF00"/>
                </a:solidFill>
              </a:rPr>
              <a:t>Tribunal verificará se o Estado</a:t>
            </a:r>
            <a:r>
              <a:rPr lang="pt-BR">
                <a:solidFill>
                  <a:srgbClr val="FFFFFF"/>
                </a:solidFill>
              </a:rPr>
              <a:t>, por colapso total ou substancial da respectiva administração da justiça ou por indisponibilidade desta, </a:t>
            </a:r>
            <a:r>
              <a:rPr lang="pt-BR">
                <a:solidFill>
                  <a:srgbClr val="00FF00"/>
                </a:solidFill>
              </a:rPr>
              <a:t>não estará em condições de fazer comparecer o acusado, de reunir os meios de prova e depoimentos necessários </a:t>
            </a:r>
            <a:r>
              <a:rPr lang="pt-BR">
                <a:solidFill>
                  <a:srgbClr val="FFFFFF"/>
                </a:solidFill>
              </a:rPr>
              <a:t>ou não estará, por outros motivos, em condições de concluir o processo.</a:t>
            </a:r>
            <a:endParaRPr>
              <a:solidFill>
                <a:srgbClr val="FFFFFF"/>
              </a:solidFill>
            </a:endParaRPr>
          </a:p>
          <a:p>
            <a:pPr indent="457200" lvl="0" marL="0" rtl="0" algn="just">
              <a:spcBef>
                <a:spcPts val="0"/>
              </a:spcBef>
              <a:spcAft>
                <a:spcPts val="0"/>
              </a:spcAft>
              <a:buNone/>
            </a:pPr>
            <a:r>
              <a:t/>
            </a:r>
            <a:endParaRPr>
              <a:solidFill>
                <a:srgbClr val="FFFFFF"/>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Google Shape;344;p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45" name="Google Shape;345;p60"/>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20: Ne bis in idem</a:t>
            </a:r>
            <a:endParaRPr>
              <a:solidFill>
                <a:srgbClr val="FFFFFF"/>
              </a:solidFill>
            </a:endParaRPr>
          </a:p>
          <a:p>
            <a:pPr indent="0" lvl="0" marL="0" rtl="0" algn="l">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sz="1200">
                <a:solidFill>
                  <a:srgbClr val="FFFFFF"/>
                </a:solidFill>
              </a:rPr>
              <a:t>1. Salvo disposição contrária do presente Estatuto, </a:t>
            </a:r>
            <a:r>
              <a:rPr lang="pt-BR" sz="1200">
                <a:solidFill>
                  <a:srgbClr val="00FF00"/>
                </a:solidFill>
              </a:rPr>
              <a:t>nenhuma pessoa poderá ser julgada pelo Tribunal por atos constitutivos de crimes pelos quais este já a tenha condenado ou absolvido</a:t>
            </a:r>
            <a:r>
              <a:rPr lang="pt-BR" sz="1200">
                <a:solidFill>
                  <a:srgbClr val="FFFFFF"/>
                </a:solidFill>
              </a:rPr>
              <a:t>.</a:t>
            </a:r>
            <a:endParaRPr sz="1200">
              <a:solidFill>
                <a:srgbClr val="FFFFFF"/>
              </a:solidFill>
            </a:endParaRPr>
          </a:p>
          <a:p>
            <a:pPr indent="0" lvl="0" marL="0" rtl="0" algn="just">
              <a:spcBef>
                <a:spcPts val="0"/>
              </a:spcBef>
              <a:spcAft>
                <a:spcPts val="0"/>
              </a:spcAft>
              <a:buNone/>
            </a:pPr>
            <a:r>
              <a:t/>
            </a:r>
            <a:endParaRPr sz="1200">
              <a:solidFill>
                <a:srgbClr val="FFFFFF"/>
              </a:solidFill>
            </a:endParaRPr>
          </a:p>
          <a:p>
            <a:pPr indent="457200" lvl="0" marL="0" rtl="0" algn="just">
              <a:spcBef>
                <a:spcPts val="0"/>
              </a:spcBef>
              <a:spcAft>
                <a:spcPts val="0"/>
              </a:spcAft>
              <a:buNone/>
            </a:pPr>
            <a:r>
              <a:rPr lang="pt-BR" sz="1200">
                <a:solidFill>
                  <a:srgbClr val="FFFFFF"/>
                </a:solidFill>
              </a:rPr>
              <a:t>2. Nenhuma pessoa poderá ser julgada por outro tribunal por um crime mencionado no artigo 5°, relativamente ao qual já tenha sido condenada ou absolvida pelo Tribunal.</a:t>
            </a:r>
            <a:endParaRPr sz="1200">
              <a:solidFill>
                <a:srgbClr val="FFFFFF"/>
              </a:solidFill>
            </a:endParaRPr>
          </a:p>
          <a:p>
            <a:pPr indent="457200" lvl="0" marL="0" rtl="0" algn="just">
              <a:spcBef>
                <a:spcPts val="0"/>
              </a:spcBef>
              <a:spcAft>
                <a:spcPts val="0"/>
              </a:spcAft>
              <a:buNone/>
            </a:pPr>
            <a:r>
              <a:t/>
            </a:r>
            <a:endParaRPr>
              <a:solidFill>
                <a:srgbClr val="FFFFFF"/>
              </a:solidFill>
            </a:endParaRPr>
          </a:p>
          <a:p>
            <a:pPr indent="457200" lvl="0" marL="0" rtl="0" algn="l">
              <a:spcBef>
                <a:spcPts val="0"/>
              </a:spcBef>
              <a:spcAft>
                <a:spcPts val="0"/>
              </a:spcAft>
              <a:buNone/>
            </a:pPr>
            <a:r>
              <a:rPr lang="pt-BR">
                <a:solidFill>
                  <a:srgbClr val="FFFFFF"/>
                </a:solidFill>
              </a:rPr>
              <a:t>        </a:t>
            </a:r>
            <a:endParaRPr>
              <a:solidFill>
                <a:srgbClr val="FFFFFF"/>
              </a:solidFill>
            </a:endParaRPr>
          </a:p>
        </p:txBody>
      </p:sp>
      <p:sp>
        <p:nvSpPr>
          <p:cNvPr id="346" name="Google Shape;346;p60"/>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p>
            <a:pPr indent="457200" lvl="0" marL="0" rtl="0" algn="just">
              <a:spcBef>
                <a:spcPts val="0"/>
              </a:spcBef>
              <a:spcAft>
                <a:spcPts val="0"/>
              </a:spcAft>
              <a:buNone/>
            </a:pPr>
            <a:r>
              <a:rPr lang="pt-BR" sz="1200">
                <a:solidFill>
                  <a:srgbClr val="FFFFFF"/>
                </a:solidFill>
              </a:rPr>
              <a:t>3. </a:t>
            </a:r>
            <a:r>
              <a:rPr lang="pt-BR" sz="1200">
                <a:solidFill>
                  <a:srgbClr val="00FF00"/>
                </a:solidFill>
              </a:rPr>
              <a:t>O Tribunal não poderá julgar uma pessoa que já tenha sido julgada por outro tribunal</a:t>
            </a:r>
            <a:r>
              <a:rPr lang="pt-BR" sz="1200">
                <a:solidFill>
                  <a:srgbClr val="FFFFFF"/>
                </a:solidFill>
              </a:rPr>
              <a:t>, por atos também punidos pelos artigos 6o, 7o ou 8o, </a:t>
            </a:r>
            <a:r>
              <a:rPr lang="pt-BR" sz="1200">
                <a:solidFill>
                  <a:srgbClr val="00FF00"/>
                </a:solidFill>
              </a:rPr>
              <a:t>a menos que o processo nesse outro tribunal:</a:t>
            </a:r>
            <a:endParaRPr sz="1200">
              <a:solidFill>
                <a:srgbClr val="00FF00"/>
              </a:solidFill>
            </a:endParaRPr>
          </a:p>
          <a:p>
            <a:pPr indent="457200" lvl="0" marL="0" rtl="0" algn="just">
              <a:spcBef>
                <a:spcPts val="0"/>
              </a:spcBef>
              <a:spcAft>
                <a:spcPts val="0"/>
              </a:spcAft>
              <a:buNone/>
            </a:pPr>
            <a:r>
              <a:t/>
            </a:r>
            <a:endParaRPr sz="1200">
              <a:solidFill>
                <a:srgbClr val="FFFFFF"/>
              </a:solidFill>
            </a:endParaRPr>
          </a:p>
          <a:p>
            <a:pPr indent="457200" lvl="0" marL="0" rtl="0" algn="just">
              <a:spcBef>
                <a:spcPts val="0"/>
              </a:spcBef>
              <a:spcAft>
                <a:spcPts val="0"/>
              </a:spcAft>
              <a:buNone/>
            </a:pPr>
            <a:r>
              <a:rPr lang="pt-BR" sz="1200">
                <a:solidFill>
                  <a:srgbClr val="FFFFFF"/>
                </a:solidFill>
              </a:rPr>
              <a:t>        a) Tenha tido por objetivo subtrair o acusado à sua responsabilidade criminal por crimes da competência do Tribunal; ou</a:t>
            </a:r>
            <a:endParaRPr sz="1200">
              <a:solidFill>
                <a:srgbClr val="FFFFFF"/>
              </a:solidFill>
            </a:endParaRPr>
          </a:p>
          <a:p>
            <a:pPr indent="457200" lvl="0" marL="0" rtl="0" algn="just">
              <a:spcBef>
                <a:spcPts val="0"/>
              </a:spcBef>
              <a:spcAft>
                <a:spcPts val="0"/>
              </a:spcAft>
              <a:buNone/>
            </a:pPr>
            <a:r>
              <a:t/>
            </a:r>
            <a:endParaRPr sz="1200">
              <a:solidFill>
                <a:srgbClr val="FFFFFF"/>
              </a:solidFill>
            </a:endParaRPr>
          </a:p>
          <a:p>
            <a:pPr indent="457200" lvl="0" marL="0" rtl="0" algn="just">
              <a:spcBef>
                <a:spcPts val="0"/>
              </a:spcBef>
              <a:spcAft>
                <a:spcPts val="0"/>
              </a:spcAft>
              <a:buNone/>
            </a:pPr>
            <a:r>
              <a:rPr lang="pt-BR" sz="1200">
                <a:solidFill>
                  <a:srgbClr val="FFFFFF"/>
                </a:solidFill>
              </a:rPr>
              <a:t>        b) Não tenha sido conduzido de forma independente ou imparcial, em conformidade com as garantias de um processo eqüitativo reconhecidas pelo direito internacional, ou tenha sido conduzido de uma maneira que, no caso concreto, se revele incompatível com a intenção de submeter a pessoa à ação da justiça.</a:t>
            </a:r>
            <a:endParaRPr sz="1200">
              <a:solidFill>
                <a:srgbClr val="FFFFFF"/>
              </a:solidFill>
            </a:endParaRPr>
          </a:p>
          <a:p>
            <a:pPr indent="457200" lvl="0" marL="0" rtl="0" algn="just">
              <a:spcBef>
                <a:spcPts val="0"/>
              </a:spcBef>
              <a:spcAft>
                <a:spcPts val="0"/>
              </a:spcAft>
              <a:buNone/>
            </a:pPr>
            <a:r>
              <a:t/>
            </a:r>
            <a:endParaRPr>
              <a:solidFill>
                <a:srgbClr val="FFFFFF"/>
              </a:solidFill>
            </a:endParaRPr>
          </a:p>
          <a:p>
            <a:pPr indent="0" lvl="0" marL="0" rtl="0" algn="l">
              <a:spcBef>
                <a:spcPts val="0"/>
              </a:spcBef>
              <a:spcAft>
                <a:spcPts val="1600"/>
              </a:spcAft>
              <a:buNone/>
            </a:pPr>
            <a:r>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sp>
        <p:nvSpPr>
          <p:cNvPr id="351" name="Google Shape;351;p6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52" name="Google Shape;352;p61"/>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2: Competência, Admissibilidade e Direito Aplicável (Artigos 5 a 21)</a:t>
            </a:r>
            <a:endParaRPr>
              <a:solidFill>
                <a:srgbClr val="FFFFFF"/>
              </a:solidFill>
            </a:endParaRPr>
          </a:p>
          <a:p>
            <a:pPr indent="0" lvl="0" marL="0" rtl="0" algn="l">
              <a:spcBef>
                <a:spcPts val="1600"/>
              </a:spcBef>
              <a:spcAft>
                <a:spcPts val="0"/>
              </a:spcAft>
              <a:buNone/>
            </a:pPr>
            <a:r>
              <a:rPr lang="pt-BR">
                <a:solidFill>
                  <a:srgbClr val="FFFFFF"/>
                </a:solidFill>
              </a:rPr>
              <a:t>Artigo 21: Direito Aplicável</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sz="1200">
                <a:solidFill>
                  <a:srgbClr val="FFFFFF"/>
                </a:solidFill>
              </a:rPr>
              <a:t>1. </a:t>
            </a:r>
            <a:r>
              <a:rPr lang="pt-BR" sz="1200">
                <a:solidFill>
                  <a:srgbClr val="00FF00"/>
                </a:solidFill>
              </a:rPr>
              <a:t>O Tribunal aplicará</a:t>
            </a:r>
            <a:r>
              <a:rPr lang="pt-BR" sz="1200">
                <a:solidFill>
                  <a:srgbClr val="FFFFFF"/>
                </a:solidFill>
              </a:rPr>
              <a:t>:</a:t>
            </a:r>
            <a:endParaRPr sz="1200">
              <a:solidFill>
                <a:srgbClr val="FFFFFF"/>
              </a:solidFill>
            </a:endParaRPr>
          </a:p>
          <a:p>
            <a:pPr indent="457200" lvl="0" marL="0" rtl="0" algn="just">
              <a:spcBef>
                <a:spcPts val="0"/>
              </a:spcBef>
              <a:spcAft>
                <a:spcPts val="0"/>
              </a:spcAft>
              <a:buNone/>
            </a:pPr>
            <a:r>
              <a:rPr lang="pt-BR">
                <a:solidFill>
                  <a:srgbClr val="FFFFFF"/>
                </a:solidFill>
              </a:rPr>
              <a:t>      </a:t>
            </a:r>
            <a:r>
              <a:rPr lang="pt-BR" sz="1200">
                <a:solidFill>
                  <a:srgbClr val="FFFFFF"/>
                </a:solidFill>
              </a:rPr>
              <a:t>  a) Em primeiro lugar, </a:t>
            </a:r>
            <a:r>
              <a:rPr lang="pt-BR" sz="1200">
                <a:solidFill>
                  <a:srgbClr val="00FF00"/>
                </a:solidFill>
              </a:rPr>
              <a:t>o presente Estatuto</a:t>
            </a:r>
            <a:r>
              <a:rPr lang="pt-BR" sz="1200">
                <a:solidFill>
                  <a:srgbClr val="FFFFFF"/>
                </a:solidFill>
              </a:rPr>
              <a:t>, os Elementos Constitutivos do Crime e o Regulamento Processual;</a:t>
            </a:r>
            <a:endParaRPr sz="1200">
              <a:solidFill>
                <a:srgbClr val="FFFFFF"/>
              </a:solidFill>
            </a:endParaRPr>
          </a:p>
          <a:p>
            <a:pPr indent="457200" lvl="0" marL="0" rtl="0" algn="just">
              <a:spcBef>
                <a:spcPts val="0"/>
              </a:spcBef>
              <a:spcAft>
                <a:spcPts val="0"/>
              </a:spcAft>
              <a:buNone/>
            </a:pPr>
            <a:r>
              <a:rPr lang="pt-BR" sz="1200">
                <a:solidFill>
                  <a:srgbClr val="FFFFFF"/>
                </a:solidFill>
              </a:rPr>
              <a:t>        b) Em segundo lugar, se for o caso, os tratados e </a:t>
            </a:r>
            <a:r>
              <a:rPr lang="pt-BR" sz="1200">
                <a:solidFill>
                  <a:srgbClr val="00FF00"/>
                </a:solidFill>
              </a:rPr>
              <a:t>os princípios e normas de direito internacional aplicáveis</a:t>
            </a:r>
            <a:r>
              <a:rPr lang="pt-BR" sz="1200">
                <a:solidFill>
                  <a:srgbClr val="FFFFFF"/>
                </a:solidFill>
              </a:rPr>
              <a:t>, incluindo os princípios estabelecidos no direito internacional dos conflitos armados;</a:t>
            </a:r>
            <a:endParaRPr sz="1200">
              <a:solidFill>
                <a:srgbClr val="FFFFFF"/>
              </a:solidFill>
            </a:endParaRPr>
          </a:p>
          <a:p>
            <a:pPr indent="457200" lvl="0" marL="0" rtl="0" algn="just">
              <a:spcBef>
                <a:spcPts val="0"/>
              </a:spcBef>
              <a:spcAft>
                <a:spcPts val="0"/>
              </a:spcAft>
              <a:buNone/>
            </a:pPr>
            <a:r>
              <a:rPr lang="pt-BR" sz="1200">
                <a:solidFill>
                  <a:srgbClr val="FFFFFF"/>
                </a:solidFill>
              </a:rPr>
              <a:t>        c) Na falta destes, os princípios gerais do direito que o Tribunal retire do </a:t>
            </a:r>
            <a:r>
              <a:rPr lang="pt-BR" sz="1200">
                <a:solidFill>
                  <a:srgbClr val="00FF00"/>
                </a:solidFill>
              </a:rPr>
              <a:t>direito interno dos </a:t>
            </a:r>
            <a:endParaRPr sz="1200">
              <a:solidFill>
                <a:srgbClr val="00FF00"/>
              </a:solidFill>
            </a:endParaRPr>
          </a:p>
          <a:p>
            <a:pPr indent="457200" lvl="0" marL="0" rtl="0" algn="just">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a:solidFill>
                  <a:srgbClr val="FFFFFF"/>
                </a:solidFill>
              </a:rPr>
              <a:t>        </a:t>
            </a:r>
            <a:endParaRPr>
              <a:solidFill>
                <a:srgbClr val="FFFFFF"/>
              </a:solidFill>
            </a:endParaRPr>
          </a:p>
          <a:p>
            <a:pPr indent="457200" lvl="0" marL="0" rtl="0" algn="just">
              <a:spcBef>
                <a:spcPts val="0"/>
              </a:spcBef>
              <a:spcAft>
                <a:spcPts val="0"/>
              </a:spcAft>
              <a:buNone/>
            </a:pPr>
            <a:r>
              <a:t/>
            </a:r>
            <a:endParaRPr>
              <a:solidFill>
                <a:srgbClr val="FFFFFF"/>
              </a:solidFill>
            </a:endParaRPr>
          </a:p>
        </p:txBody>
      </p:sp>
      <p:sp>
        <p:nvSpPr>
          <p:cNvPr id="353" name="Google Shape;353;p61"/>
          <p:cNvSpPr txBox="1"/>
          <p:nvPr>
            <p:ph idx="2" type="body"/>
          </p:nvPr>
        </p:nvSpPr>
        <p:spPr>
          <a:xfrm>
            <a:off x="4756200" y="732800"/>
            <a:ext cx="3999900" cy="4349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pt-BR" sz="1200">
                <a:solidFill>
                  <a:srgbClr val="00FF00"/>
                </a:solidFill>
              </a:rPr>
              <a:t>diferentes sistemas jurídicos existentes</a:t>
            </a:r>
            <a:r>
              <a:rPr lang="pt-BR" sz="1200">
                <a:solidFill>
                  <a:srgbClr val="FFFFFF"/>
                </a:solidFill>
              </a:rPr>
              <a:t>, incluindo, se for o caso, o direito interno dos Estados que exerceriam normalmente a sua jurisdição relativamente ao crime, sempre que esses princípios não sejam incompatíveis com o presente Estatuto, com o direito internacional, nem com as normas e padrões internacionalmente reconhecidos.</a:t>
            </a:r>
            <a:endParaRPr sz="1200">
              <a:solidFill>
                <a:srgbClr val="FFFFFF"/>
              </a:solidFill>
            </a:endParaRPr>
          </a:p>
          <a:p>
            <a:pPr indent="457200" lvl="0" marL="0" rtl="0" algn="just">
              <a:spcBef>
                <a:spcPts val="0"/>
              </a:spcBef>
              <a:spcAft>
                <a:spcPts val="0"/>
              </a:spcAft>
              <a:buNone/>
            </a:pPr>
            <a:r>
              <a:t/>
            </a:r>
            <a:endParaRPr sz="1200">
              <a:solidFill>
                <a:srgbClr val="FFFFFF"/>
              </a:solidFill>
            </a:endParaRPr>
          </a:p>
          <a:p>
            <a:pPr indent="457200" lvl="0" marL="0" rtl="0" algn="just">
              <a:spcBef>
                <a:spcPts val="0"/>
              </a:spcBef>
              <a:spcAft>
                <a:spcPts val="0"/>
              </a:spcAft>
              <a:buNone/>
            </a:pPr>
            <a:r>
              <a:rPr lang="pt-BR" sz="1200">
                <a:solidFill>
                  <a:srgbClr val="FFFFFF"/>
                </a:solidFill>
              </a:rPr>
              <a:t>2. O Tribunal poderá aplicar </a:t>
            </a:r>
            <a:r>
              <a:rPr lang="pt-BR" sz="1200">
                <a:solidFill>
                  <a:srgbClr val="00FF00"/>
                </a:solidFill>
              </a:rPr>
              <a:t>princípios e normas de direito tal como já tenham sido por si interpretados em decisões anteriores.</a:t>
            </a:r>
            <a:endParaRPr sz="1200">
              <a:solidFill>
                <a:srgbClr val="00FF00"/>
              </a:solidFill>
            </a:endParaRPr>
          </a:p>
          <a:p>
            <a:pPr indent="457200" lvl="0" marL="0" rtl="0" algn="just">
              <a:spcBef>
                <a:spcPts val="0"/>
              </a:spcBef>
              <a:spcAft>
                <a:spcPts val="0"/>
              </a:spcAft>
              <a:buNone/>
            </a:pPr>
            <a:r>
              <a:t/>
            </a:r>
            <a:endParaRPr sz="1200">
              <a:solidFill>
                <a:srgbClr val="FFFFFF"/>
              </a:solidFill>
            </a:endParaRPr>
          </a:p>
          <a:p>
            <a:pPr indent="457200" lvl="0" marL="0" rtl="0" algn="just">
              <a:spcBef>
                <a:spcPts val="0"/>
              </a:spcBef>
              <a:spcAft>
                <a:spcPts val="0"/>
              </a:spcAft>
              <a:buNone/>
            </a:pPr>
            <a:r>
              <a:rPr lang="pt-BR" sz="1200">
                <a:solidFill>
                  <a:srgbClr val="FFFFFF"/>
                </a:solidFill>
              </a:rPr>
              <a:t>3. A aplicação e interpretação do direito, nos termos do presente artigo, deverá ser compatível com os direitos humanos internacionalmente reconhecidos, sem discriminação alguma baseada em motivos tais como o gênero, definido no parágrafo 3o do artigo 7o, a idade, a raça, a cor, a religião ou o credo, a opinião política ou outra, a origem nacional, étnica ou social, a situação econômica, o nascimento ou outra condição.</a:t>
            </a:r>
            <a:endParaRPr sz="1200">
              <a:solidFill>
                <a:srgbClr val="FFFFFF"/>
              </a:solidFill>
            </a:endParaRPr>
          </a:p>
          <a:p>
            <a:pPr indent="0" lvl="0" marL="0" rtl="0" algn="just">
              <a:spcBef>
                <a:spcPts val="0"/>
              </a:spcBef>
              <a:spcAft>
                <a:spcPts val="1600"/>
              </a:spcAft>
              <a:buNone/>
            </a:pPr>
            <a:r>
              <a:t/>
            </a:r>
            <a:endParaRPr sz="12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87" name="Google Shape;87;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b="1">
              <a:solidFill>
                <a:srgbClr val="00FF00"/>
              </a:solidFill>
            </a:endParaRPr>
          </a:p>
          <a:p>
            <a:pPr indent="0" lvl="0" marL="0" rtl="0" algn="ctr">
              <a:spcBef>
                <a:spcPts val="1600"/>
              </a:spcBef>
              <a:spcAft>
                <a:spcPts val="0"/>
              </a:spcAft>
              <a:buNone/>
            </a:pPr>
            <a:r>
              <a:rPr b="1" lang="pt-BR">
                <a:solidFill>
                  <a:srgbClr val="00FF00"/>
                </a:solidFill>
              </a:rPr>
              <a:t>Artigo 1</a:t>
            </a:r>
            <a:endParaRPr b="1">
              <a:solidFill>
                <a:srgbClr val="00FF00"/>
              </a:solidFill>
            </a:endParaRPr>
          </a:p>
          <a:p>
            <a:pPr indent="0" lvl="0" marL="0" rtl="0" algn="ctr">
              <a:spcBef>
                <a:spcPts val="1600"/>
              </a:spcBef>
              <a:spcAft>
                <a:spcPts val="1600"/>
              </a:spcAft>
              <a:buNone/>
            </a:pPr>
            <a:r>
              <a:rPr lang="pt-BR"/>
              <a:t>A Corte Internacional de Justiça, estabelecida pela Carta das Nações Unidas como o </a:t>
            </a:r>
            <a:r>
              <a:rPr lang="pt-BR">
                <a:solidFill>
                  <a:srgbClr val="00FF00"/>
                </a:solidFill>
              </a:rPr>
              <a:t>principal órgão judiciário das Nações Unidas</a:t>
            </a:r>
            <a:r>
              <a:rPr lang="pt-BR"/>
              <a:t>, será constituída e funcionará de acordo com as disposições do presente Estatuto.</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Google Shape;358;p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59" name="Google Shape;359;p6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3: Princípios Gerais de Direito Penal (Artigos 22 a 33)</a:t>
            </a:r>
            <a:endParaRPr>
              <a:solidFill>
                <a:srgbClr val="FFFFFF"/>
              </a:solidFill>
            </a:endParaRPr>
          </a:p>
          <a:p>
            <a:pPr indent="0" lvl="0" marL="0" rtl="0" algn="l">
              <a:spcBef>
                <a:spcPts val="1600"/>
              </a:spcBef>
              <a:spcAft>
                <a:spcPts val="0"/>
              </a:spcAft>
              <a:buNone/>
            </a:pPr>
            <a:r>
              <a:rPr lang="pt-BR">
                <a:solidFill>
                  <a:srgbClr val="FFFFFF"/>
                </a:solidFill>
              </a:rPr>
              <a:t>Artigo 22: Nullum crimen sine lege</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sz="1600">
                <a:solidFill>
                  <a:srgbClr val="FFFFFF"/>
                </a:solidFill>
              </a:rPr>
              <a:t>1. Nenhuma pessoa será considerada criminalmente responsável, nos termos do presente Estatuto, </a:t>
            </a:r>
            <a:r>
              <a:rPr lang="pt-BR" sz="1600">
                <a:solidFill>
                  <a:srgbClr val="00FF00"/>
                </a:solidFill>
              </a:rPr>
              <a:t>a menos que a sua conduta constitua, no momento em que tiver lugar, um crime da competência do Tribunal</a:t>
            </a:r>
            <a:r>
              <a:rPr lang="pt-BR" sz="1600">
                <a:solidFill>
                  <a:srgbClr val="FFFFFF"/>
                </a:solidFill>
              </a:rPr>
              <a:t>.</a:t>
            </a:r>
            <a:endParaRPr sz="1600">
              <a:solidFill>
                <a:srgbClr val="FFFFFF"/>
              </a:solidFill>
            </a:endParaRPr>
          </a:p>
          <a:p>
            <a:pPr indent="457200" lvl="0" marL="0" rtl="0" algn="just">
              <a:spcBef>
                <a:spcPts val="0"/>
              </a:spcBef>
              <a:spcAft>
                <a:spcPts val="0"/>
              </a:spcAft>
              <a:buNone/>
            </a:pPr>
            <a:r>
              <a:rPr lang="pt-BR" sz="1600">
                <a:solidFill>
                  <a:srgbClr val="FFFFFF"/>
                </a:solidFill>
              </a:rPr>
              <a:t>2. A previsão de um crime será estabelecida de forma precisa e não será permitido o recurso à analogia.</a:t>
            </a:r>
            <a:r>
              <a:rPr lang="pt-BR" sz="1600">
                <a:solidFill>
                  <a:srgbClr val="00FF00"/>
                </a:solidFill>
              </a:rPr>
              <a:t> Em caso de ambigüidade, será interpretada a favor da pessoa objeto de inquérito</a:t>
            </a:r>
            <a:r>
              <a:rPr lang="pt-BR" sz="1600">
                <a:solidFill>
                  <a:srgbClr val="FFFFFF"/>
                </a:solidFill>
              </a:rPr>
              <a:t>, acusada ou condenada.</a:t>
            </a:r>
            <a:endParaRPr sz="1600">
              <a:solidFill>
                <a:srgbClr val="FFFFFF"/>
              </a:solidFill>
            </a:endParaRPr>
          </a:p>
          <a:p>
            <a:pPr indent="457200" lvl="0" marL="0" rtl="0" algn="just">
              <a:spcBef>
                <a:spcPts val="0"/>
              </a:spcBef>
              <a:spcAft>
                <a:spcPts val="0"/>
              </a:spcAft>
              <a:buNone/>
            </a:pPr>
            <a:r>
              <a:rPr lang="pt-BR" sz="1600">
                <a:solidFill>
                  <a:srgbClr val="FFFFFF"/>
                </a:solidFill>
              </a:rPr>
              <a:t>3. O disposto no presente artigo em nada afetará a tipificação de uma conduta como crime nos termos do direito internacional, independentemente do presente Estatuto.</a:t>
            </a:r>
            <a:endParaRPr sz="1600">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l">
              <a:spcBef>
                <a:spcPts val="0"/>
              </a:spcBef>
              <a:spcAft>
                <a:spcPts val="0"/>
              </a:spcAft>
              <a:buNone/>
            </a:pPr>
            <a:r>
              <a:t/>
            </a:r>
            <a:endParaRPr>
              <a:solidFill>
                <a:srgbClr val="FFFFFF"/>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3" name="Shape 363"/>
        <p:cNvGrpSpPr/>
        <p:nvPr/>
      </p:nvGrpSpPr>
      <p:grpSpPr>
        <a:xfrm>
          <a:off x="0" y="0"/>
          <a:ext cx="0" cy="0"/>
          <a:chOff x="0" y="0"/>
          <a:chExt cx="0" cy="0"/>
        </a:xfrm>
      </p:grpSpPr>
      <p:sp>
        <p:nvSpPr>
          <p:cNvPr id="364" name="Google Shape;364;p6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65" name="Google Shape;365;p63"/>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3: Princípios Gerais de Direito Penal (Artigos 22 a 33)</a:t>
            </a:r>
            <a:endParaRPr>
              <a:solidFill>
                <a:srgbClr val="FFFFFF"/>
              </a:solidFill>
            </a:endParaRPr>
          </a:p>
          <a:p>
            <a:pPr indent="0" lvl="0" marL="0" rtl="0" algn="l">
              <a:spcBef>
                <a:spcPts val="1600"/>
              </a:spcBef>
              <a:spcAft>
                <a:spcPts val="0"/>
              </a:spcAft>
              <a:buNone/>
            </a:pPr>
            <a:r>
              <a:rPr lang="pt-BR">
                <a:solidFill>
                  <a:srgbClr val="FFFFFF"/>
                </a:solidFill>
              </a:rPr>
              <a:t>Artigo 23: Nulla poena sine lege</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a:solidFill>
                  <a:srgbClr val="FFFFFF"/>
                </a:solidFill>
              </a:rPr>
              <a:t>        Qualquer pessoa condenada pelo Tribunal </a:t>
            </a:r>
            <a:r>
              <a:rPr lang="pt-BR">
                <a:solidFill>
                  <a:srgbClr val="00FF00"/>
                </a:solidFill>
              </a:rPr>
              <a:t>só poderá ser punida em conformidade com as disposições do presente Estatuto</a:t>
            </a:r>
            <a:r>
              <a:rPr lang="pt-BR">
                <a:solidFill>
                  <a:srgbClr val="FFFFFF"/>
                </a:solidFill>
              </a:rPr>
              <a:t>.</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l">
              <a:spcBef>
                <a:spcPts val="0"/>
              </a:spcBef>
              <a:spcAft>
                <a:spcPts val="0"/>
              </a:spcAft>
              <a:buNone/>
            </a:pPr>
            <a:r>
              <a:t/>
            </a:r>
            <a:endParaRPr>
              <a:solidFill>
                <a:srgbClr val="FFFFFF"/>
              </a:solidFill>
            </a:endParaRPr>
          </a:p>
        </p:txBody>
      </p:sp>
      <p:sp>
        <p:nvSpPr>
          <p:cNvPr id="366" name="Google Shape;366;p63"/>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FFFFFF"/>
                </a:solidFill>
              </a:rPr>
              <a:t>Artigo 24: Não retroatividade ratione personae</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a:solidFill>
                  <a:srgbClr val="FFFFFF"/>
                </a:solidFill>
              </a:rPr>
              <a:t>1. Nenhuma pessoa será considerada criminalmente responsável, de acordo com o presente Estatuto, por uma </a:t>
            </a:r>
            <a:r>
              <a:rPr lang="pt-BR">
                <a:solidFill>
                  <a:srgbClr val="00FF00"/>
                </a:solidFill>
              </a:rPr>
              <a:t>conduta anterior à entrada em vigor do presente Estatuto</a:t>
            </a:r>
            <a:r>
              <a:rPr lang="pt-BR">
                <a:solidFill>
                  <a:srgbClr val="FFFFFF"/>
                </a:solidFill>
              </a:rPr>
              <a:t>.</a:t>
            </a:r>
            <a:endParaRPr>
              <a:solidFill>
                <a:srgbClr val="FFFFFF"/>
              </a:solidFill>
            </a:endParaRPr>
          </a:p>
          <a:p>
            <a:pPr indent="457200" lvl="0" marL="0" rtl="0" algn="just">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a:solidFill>
                  <a:srgbClr val="FFFFFF"/>
                </a:solidFill>
              </a:rPr>
              <a:t>2. Se o direito aplicável a um caso for modificado antes de proferida sentença definitiva, </a:t>
            </a:r>
            <a:r>
              <a:rPr lang="pt-BR">
                <a:solidFill>
                  <a:srgbClr val="00FF00"/>
                </a:solidFill>
              </a:rPr>
              <a:t>aplicar-se-á o direito mais favorável à pessoa objeto de inquérito</a:t>
            </a:r>
            <a:r>
              <a:rPr lang="pt-BR">
                <a:solidFill>
                  <a:srgbClr val="FFFFFF"/>
                </a:solidFill>
              </a:rPr>
              <a:t>, acusada ou condenada.</a:t>
            </a:r>
            <a:endParaRPr>
              <a:solidFill>
                <a:srgbClr val="FFFFFF"/>
              </a:solidFill>
            </a:endParaRPr>
          </a:p>
          <a:p>
            <a:pPr indent="0" lvl="0" marL="0" rtl="0" algn="l">
              <a:spcBef>
                <a:spcPts val="0"/>
              </a:spcBef>
              <a:spcAft>
                <a:spcPts val="1600"/>
              </a:spcAft>
              <a:buNone/>
            </a:pPr>
            <a:r>
              <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0" name="Shape 370"/>
        <p:cNvGrpSpPr/>
        <p:nvPr/>
      </p:nvGrpSpPr>
      <p:grpSpPr>
        <a:xfrm>
          <a:off x="0" y="0"/>
          <a:ext cx="0" cy="0"/>
          <a:chOff x="0" y="0"/>
          <a:chExt cx="0" cy="0"/>
        </a:xfrm>
      </p:grpSpPr>
      <p:sp>
        <p:nvSpPr>
          <p:cNvPr id="371" name="Google Shape;371;p6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72" name="Google Shape;372;p64"/>
          <p:cNvSpPr txBox="1"/>
          <p:nvPr>
            <p:ph idx="1" type="body"/>
          </p:nvPr>
        </p:nvSpPr>
        <p:spPr>
          <a:xfrm>
            <a:off x="387900" y="1489825"/>
            <a:ext cx="8368200" cy="350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3: Princípios Gerais de Direito Penal (Artigos 22 a 33)</a:t>
            </a:r>
            <a:endParaRPr>
              <a:solidFill>
                <a:srgbClr val="FFFFFF"/>
              </a:solidFill>
            </a:endParaRPr>
          </a:p>
          <a:p>
            <a:pPr indent="0" lvl="0" marL="0" rtl="0" algn="l">
              <a:spcBef>
                <a:spcPts val="1600"/>
              </a:spcBef>
              <a:spcAft>
                <a:spcPts val="0"/>
              </a:spcAft>
              <a:buNone/>
            </a:pPr>
            <a:r>
              <a:rPr lang="pt-BR">
                <a:solidFill>
                  <a:srgbClr val="FFFFFF"/>
                </a:solidFill>
              </a:rPr>
              <a:t>Artigo 25: Responsabilidade Criminal Individual</a:t>
            </a:r>
            <a:endParaRPr>
              <a:solidFill>
                <a:srgbClr val="FFFFFF"/>
              </a:solidFill>
            </a:endParaRPr>
          </a:p>
          <a:p>
            <a:pPr indent="457200" lvl="0" marL="0" rtl="0" algn="just">
              <a:spcBef>
                <a:spcPts val="1000"/>
              </a:spcBef>
              <a:spcAft>
                <a:spcPts val="0"/>
              </a:spcAft>
              <a:buNone/>
            </a:pPr>
            <a:r>
              <a:rPr lang="pt-BR" sz="1400">
                <a:solidFill>
                  <a:srgbClr val="FFFFFF"/>
                </a:solidFill>
              </a:rPr>
              <a:t>1. De acordo com o presente Estatuto, o Tribunal será competente para julgar as </a:t>
            </a:r>
            <a:r>
              <a:rPr lang="pt-BR" sz="1400">
                <a:solidFill>
                  <a:srgbClr val="00FF00"/>
                </a:solidFill>
              </a:rPr>
              <a:t>pessoas físicas</a:t>
            </a:r>
            <a:r>
              <a:rPr lang="pt-BR" sz="1400">
                <a:solidFill>
                  <a:srgbClr val="FFFFFF"/>
                </a:solidFill>
              </a:rPr>
              <a:t>.</a:t>
            </a:r>
            <a:endParaRPr sz="1400">
              <a:solidFill>
                <a:srgbClr val="FFFFFF"/>
              </a:solidFill>
            </a:endParaRPr>
          </a:p>
          <a:p>
            <a:pPr indent="457200" lvl="0" marL="0" rtl="0" algn="just">
              <a:spcBef>
                <a:spcPts val="1000"/>
              </a:spcBef>
              <a:spcAft>
                <a:spcPts val="0"/>
              </a:spcAft>
              <a:buNone/>
            </a:pPr>
            <a:r>
              <a:rPr lang="pt-BR" sz="1400">
                <a:solidFill>
                  <a:srgbClr val="FFFFFF"/>
                </a:solidFill>
              </a:rPr>
              <a:t>2. Quem cometer um crime da competência do Tribunal será considerado </a:t>
            </a:r>
            <a:r>
              <a:rPr lang="pt-BR" sz="1400">
                <a:solidFill>
                  <a:srgbClr val="00FF00"/>
                </a:solidFill>
              </a:rPr>
              <a:t>individualmente responsável </a:t>
            </a:r>
            <a:r>
              <a:rPr lang="pt-BR" sz="1400">
                <a:solidFill>
                  <a:srgbClr val="FFFFFF"/>
                </a:solidFill>
              </a:rPr>
              <a:t>e poderá ser punido de acordo com o presente Estatuto.</a:t>
            </a:r>
            <a:endParaRPr sz="1400">
              <a:solidFill>
                <a:srgbClr val="FFFFFF"/>
              </a:solidFill>
            </a:endParaRPr>
          </a:p>
          <a:p>
            <a:pPr indent="457200" lvl="0" marL="0" rtl="0" algn="just">
              <a:spcBef>
                <a:spcPts val="1000"/>
              </a:spcBef>
              <a:spcAft>
                <a:spcPts val="0"/>
              </a:spcAft>
              <a:buNone/>
            </a:pPr>
            <a:r>
              <a:rPr lang="pt-BR" sz="1400">
                <a:solidFill>
                  <a:srgbClr val="FFFFFF"/>
                </a:solidFill>
              </a:rPr>
              <a:t>3. Nos termos do presente Estatuto, será considerado criminalmente responsável e poderá ser punido pela prática de um crime da competência do Tribunal quem:[...]</a:t>
            </a:r>
            <a:endParaRPr sz="1400">
              <a:solidFill>
                <a:srgbClr val="FFFFFF"/>
              </a:solidFill>
            </a:endParaRPr>
          </a:p>
          <a:p>
            <a:pPr indent="457200" lvl="0" marL="0" rtl="0" algn="just">
              <a:spcBef>
                <a:spcPts val="1000"/>
              </a:spcBef>
              <a:spcAft>
                <a:spcPts val="0"/>
              </a:spcAft>
              <a:buNone/>
            </a:pPr>
            <a:r>
              <a:rPr lang="pt-BR" sz="1400">
                <a:solidFill>
                  <a:srgbClr val="FFFFFF"/>
                </a:solidFill>
              </a:rPr>
              <a:t>4. O disposto no presente Estatuto sobre a </a:t>
            </a:r>
            <a:r>
              <a:rPr lang="pt-BR" sz="1400">
                <a:solidFill>
                  <a:srgbClr val="00FF00"/>
                </a:solidFill>
              </a:rPr>
              <a:t>responsabilidade criminal das pessoas físicas em nada afetará a responsabilidade do Estado</a:t>
            </a:r>
            <a:r>
              <a:rPr lang="pt-BR" sz="1400">
                <a:solidFill>
                  <a:srgbClr val="FFFFFF"/>
                </a:solidFill>
              </a:rPr>
              <a:t>, de acordo com o direito internacional.</a:t>
            </a:r>
            <a:endParaRPr sz="1400">
              <a:solidFill>
                <a:srgbClr val="FFFFFF"/>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6" name="Shape 376"/>
        <p:cNvGrpSpPr/>
        <p:nvPr/>
      </p:nvGrpSpPr>
      <p:grpSpPr>
        <a:xfrm>
          <a:off x="0" y="0"/>
          <a:ext cx="0" cy="0"/>
          <a:chOff x="0" y="0"/>
          <a:chExt cx="0" cy="0"/>
        </a:xfrm>
      </p:grpSpPr>
      <p:sp>
        <p:nvSpPr>
          <p:cNvPr id="377" name="Google Shape;377;p6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78" name="Google Shape;378;p65"/>
          <p:cNvSpPr txBox="1"/>
          <p:nvPr>
            <p:ph idx="1" type="body"/>
          </p:nvPr>
        </p:nvSpPr>
        <p:spPr>
          <a:xfrm>
            <a:off x="387900" y="1489825"/>
            <a:ext cx="8368200" cy="348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3: Princípios Gerais de Direito Penal (Artigos 22 a 33)</a:t>
            </a:r>
            <a:endParaRPr>
              <a:solidFill>
                <a:srgbClr val="FFFFFF"/>
              </a:solidFill>
            </a:endParaRPr>
          </a:p>
          <a:p>
            <a:pPr indent="0" lvl="0" marL="0" rtl="0" algn="l">
              <a:spcBef>
                <a:spcPts val="1600"/>
              </a:spcBef>
              <a:spcAft>
                <a:spcPts val="0"/>
              </a:spcAft>
              <a:buNone/>
            </a:pPr>
            <a:r>
              <a:rPr lang="pt-BR">
                <a:solidFill>
                  <a:srgbClr val="FFFFFF"/>
                </a:solidFill>
              </a:rPr>
              <a:t>Artigo 27: Irrelevância da Qualidade Oficial</a:t>
            </a:r>
            <a:endParaRPr>
              <a:solidFill>
                <a:srgbClr val="FFFFFF"/>
              </a:solidFill>
            </a:endParaRPr>
          </a:p>
          <a:p>
            <a:pPr indent="457200" lvl="0" marL="0" rtl="0" algn="l">
              <a:spcBef>
                <a:spcPts val="0"/>
              </a:spcBef>
              <a:spcAft>
                <a:spcPts val="0"/>
              </a:spcAft>
              <a:buNone/>
            </a:pPr>
            <a:r>
              <a:t/>
            </a:r>
            <a:endParaRPr sz="1400">
              <a:solidFill>
                <a:srgbClr val="FFFFFF"/>
              </a:solidFill>
            </a:endParaRPr>
          </a:p>
          <a:p>
            <a:pPr indent="457200" lvl="0" marL="0" rtl="0" algn="just">
              <a:spcBef>
                <a:spcPts val="0"/>
              </a:spcBef>
              <a:spcAft>
                <a:spcPts val="0"/>
              </a:spcAft>
              <a:buNone/>
            </a:pPr>
            <a:r>
              <a:rPr lang="pt-BR" sz="1400">
                <a:solidFill>
                  <a:srgbClr val="FFFFFF"/>
                </a:solidFill>
              </a:rPr>
              <a:t>1. O presente Estatuto será aplicável de forma igual a todas as pessoas </a:t>
            </a:r>
            <a:r>
              <a:rPr lang="pt-BR" sz="1400">
                <a:solidFill>
                  <a:srgbClr val="00FF00"/>
                </a:solidFill>
              </a:rPr>
              <a:t>sem distinção alguma baseada na qualidade oficial</a:t>
            </a:r>
            <a:r>
              <a:rPr lang="pt-BR" sz="1400">
                <a:solidFill>
                  <a:srgbClr val="FFFFFF"/>
                </a:solidFill>
              </a:rPr>
              <a:t>. Em particular, a qualidade oficial de Chefe de Estado ou de Governo, de membro de Governo ou do Parlamento, de representante eleito ou de funcionário público, em caso algum eximirá a pessoa em causa de responsabilidade criminal nos termos do presente Estatuto, nem constituirá de per se motivo de redução da pena.</a:t>
            </a:r>
            <a:endParaRPr sz="1400">
              <a:solidFill>
                <a:srgbClr val="FFFFFF"/>
              </a:solidFill>
            </a:endParaRPr>
          </a:p>
          <a:p>
            <a:pPr indent="457200" lvl="0" marL="0" rtl="0" algn="just">
              <a:spcBef>
                <a:spcPts val="0"/>
              </a:spcBef>
              <a:spcAft>
                <a:spcPts val="0"/>
              </a:spcAft>
              <a:buNone/>
            </a:pPr>
            <a:r>
              <a:t/>
            </a:r>
            <a:endParaRPr sz="1400">
              <a:solidFill>
                <a:srgbClr val="FFFFFF"/>
              </a:solidFill>
            </a:endParaRPr>
          </a:p>
          <a:p>
            <a:pPr indent="457200" lvl="0" marL="0" rtl="0" algn="just">
              <a:spcBef>
                <a:spcPts val="0"/>
              </a:spcBef>
              <a:spcAft>
                <a:spcPts val="0"/>
              </a:spcAft>
              <a:buNone/>
            </a:pPr>
            <a:r>
              <a:rPr lang="pt-BR" sz="1400">
                <a:solidFill>
                  <a:srgbClr val="FFFFFF"/>
                </a:solidFill>
              </a:rPr>
              <a:t>2. </a:t>
            </a:r>
            <a:r>
              <a:rPr lang="pt-BR" sz="1400">
                <a:solidFill>
                  <a:srgbClr val="00FF00"/>
                </a:solidFill>
              </a:rPr>
              <a:t>As imunidades ou normas de procedimento especiais</a:t>
            </a:r>
            <a:r>
              <a:rPr lang="pt-BR" sz="1400">
                <a:solidFill>
                  <a:srgbClr val="FFFFFF"/>
                </a:solidFill>
              </a:rPr>
              <a:t> decorrentes da qualidade oficial de uma pessoa; nos termos do direito interno ou do direito internacional, </a:t>
            </a:r>
            <a:r>
              <a:rPr lang="pt-BR" sz="1400">
                <a:solidFill>
                  <a:srgbClr val="00FF00"/>
                </a:solidFill>
              </a:rPr>
              <a:t>não deverão obstar a que o Tribunal exerça a sua jurisdição sobre essa pessoa</a:t>
            </a:r>
            <a:r>
              <a:rPr lang="pt-BR" sz="1400">
                <a:solidFill>
                  <a:srgbClr val="FFFFFF"/>
                </a:solidFill>
              </a:rPr>
              <a:t>.</a:t>
            </a:r>
            <a:endParaRPr sz="1400">
              <a:solidFill>
                <a:srgbClr val="FFFFFF"/>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2" name="Shape 382"/>
        <p:cNvGrpSpPr/>
        <p:nvPr/>
      </p:nvGrpSpPr>
      <p:grpSpPr>
        <a:xfrm>
          <a:off x="0" y="0"/>
          <a:ext cx="0" cy="0"/>
          <a:chOff x="0" y="0"/>
          <a:chExt cx="0" cy="0"/>
        </a:xfrm>
      </p:grpSpPr>
      <p:sp>
        <p:nvSpPr>
          <p:cNvPr id="383" name="Google Shape;383;p6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84" name="Google Shape;384;p66"/>
          <p:cNvSpPr txBox="1"/>
          <p:nvPr>
            <p:ph idx="1" type="body"/>
          </p:nvPr>
        </p:nvSpPr>
        <p:spPr>
          <a:xfrm>
            <a:off x="387900" y="137662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3: Princípios Gerais de Direito Penal (Artigos 22 a 33)</a:t>
            </a:r>
            <a:endParaRPr>
              <a:solidFill>
                <a:srgbClr val="FFFFFF"/>
              </a:solidFill>
            </a:endParaRPr>
          </a:p>
          <a:p>
            <a:pPr indent="0" lvl="0" marL="0" rtl="0" algn="l">
              <a:spcBef>
                <a:spcPts val="1600"/>
              </a:spcBef>
              <a:spcAft>
                <a:spcPts val="0"/>
              </a:spcAft>
              <a:buNone/>
            </a:pPr>
            <a:r>
              <a:rPr lang="pt-BR">
                <a:solidFill>
                  <a:srgbClr val="FFFFFF"/>
                </a:solidFill>
              </a:rPr>
              <a:t>Artigo 28: Responsabilidade dos Chefes Militares e Outros Superiores Hierárquicos</a:t>
            </a:r>
            <a:endParaRPr>
              <a:solidFill>
                <a:srgbClr val="FFFFFF"/>
              </a:solidFill>
            </a:endParaRPr>
          </a:p>
          <a:p>
            <a:pPr indent="0" lvl="0" marL="0" rtl="0" algn="l">
              <a:spcBef>
                <a:spcPts val="0"/>
              </a:spcBef>
              <a:spcAft>
                <a:spcPts val="0"/>
              </a:spcAft>
              <a:buNone/>
            </a:pPr>
            <a:r>
              <a:t/>
            </a:r>
            <a:endParaRPr sz="1200">
              <a:solidFill>
                <a:srgbClr val="FFFFFF"/>
              </a:solidFill>
            </a:endParaRPr>
          </a:p>
          <a:p>
            <a:pPr indent="0" lvl="0" marL="0" rtl="0" algn="just">
              <a:spcBef>
                <a:spcPts val="0"/>
              </a:spcBef>
              <a:spcAft>
                <a:spcPts val="0"/>
              </a:spcAft>
              <a:buNone/>
            </a:pPr>
            <a:r>
              <a:rPr lang="pt-BR" sz="1200">
                <a:solidFill>
                  <a:srgbClr val="FFFFFF"/>
                </a:solidFill>
              </a:rPr>
              <a:t>Além de outras fontes de responsabilidade criminal previstas no presente Estatuto, por crimes da competência do Tribunal:</a:t>
            </a:r>
            <a:endParaRPr sz="1200">
              <a:solidFill>
                <a:srgbClr val="FFFFFF"/>
              </a:solidFill>
            </a:endParaRPr>
          </a:p>
          <a:p>
            <a:pPr indent="0" lvl="0" marL="0" rtl="0" algn="just">
              <a:spcBef>
                <a:spcPts val="1000"/>
              </a:spcBef>
              <a:spcAft>
                <a:spcPts val="0"/>
              </a:spcAft>
              <a:buNone/>
            </a:pPr>
            <a:r>
              <a:rPr lang="pt-BR" sz="1200">
                <a:solidFill>
                  <a:srgbClr val="FFFFFF"/>
                </a:solidFill>
              </a:rPr>
              <a:t> a) O chefe militar, ou a pessoa que atue efetivamente como </a:t>
            </a:r>
            <a:r>
              <a:rPr lang="pt-BR" sz="1200">
                <a:solidFill>
                  <a:srgbClr val="00FF00"/>
                </a:solidFill>
              </a:rPr>
              <a:t>chefe militar, será criminalmente responsável por crimes da competência do Tribunal que tenham sido cometidos por forças sob o seu comando</a:t>
            </a:r>
            <a:r>
              <a:rPr lang="pt-BR" sz="1200">
                <a:solidFill>
                  <a:srgbClr val="FFFFFF"/>
                </a:solidFill>
              </a:rPr>
              <a:t> e controle efetivos ou sob a sua autoridade e controle efetivos, conforme o caso, pelo fato de não exercer um controle apropriado sobre essas forças quando: [...]</a:t>
            </a:r>
            <a:endParaRPr sz="1200">
              <a:solidFill>
                <a:srgbClr val="FFFFFF"/>
              </a:solidFill>
            </a:endParaRPr>
          </a:p>
          <a:p>
            <a:pPr indent="0" lvl="0" marL="0" rtl="0" algn="l">
              <a:spcBef>
                <a:spcPts val="0"/>
              </a:spcBef>
              <a:spcAft>
                <a:spcPts val="0"/>
              </a:spcAft>
              <a:buNone/>
            </a:pPr>
            <a:r>
              <a:t/>
            </a:r>
            <a:endParaRPr sz="1200">
              <a:solidFill>
                <a:srgbClr val="FFFFFF"/>
              </a:solidFill>
            </a:endParaRPr>
          </a:p>
          <a:p>
            <a:pPr indent="0" lvl="0" marL="0" rtl="0" algn="l">
              <a:spcBef>
                <a:spcPts val="0"/>
              </a:spcBef>
              <a:spcAft>
                <a:spcPts val="0"/>
              </a:spcAft>
              <a:buNone/>
            </a:pPr>
            <a:r>
              <a:t/>
            </a:r>
            <a:endParaRPr sz="1200">
              <a:solidFill>
                <a:srgbClr val="FFFFFF"/>
              </a:solidFill>
            </a:endParaRPr>
          </a:p>
        </p:txBody>
      </p:sp>
      <p:sp>
        <p:nvSpPr>
          <p:cNvPr id="385" name="Google Shape;385;p66"/>
          <p:cNvSpPr txBox="1"/>
          <p:nvPr>
            <p:ph idx="2" type="body"/>
          </p:nvPr>
        </p:nvSpPr>
        <p:spPr>
          <a:xfrm>
            <a:off x="4756200" y="591300"/>
            <a:ext cx="3999900" cy="4552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FFFFFF"/>
                </a:solidFill>
              </a:rPr>
              <a:t>Artigo 30: Elementos Psicológicos</a:t>
            </a:r>
            <a:endParaRPr>
              <a:solidFill>
                <a:srgbClr val="FFFFFF"/>
              </a:solidFill>
            </a:endParaRPr>
          </a:p>
          <a:p>
            <a:pPr indent="0" lvl="0" marL="0" rtl="0" algn="l">
              <a:spcBef>
                <a:spcPts val="0"/>
              </a:spcBef>
              <a:spcAft>
                <a:spcPts val="0"/>
              </a:spcAft>
              <a:buNone/>
            </a:pPr>
            <a:r>
              <a:t/>
            </a:r>
            <a:endParaRPr sz="1200">
              <a:solidFill>
                <a:srgbClr val="FFFFFF"/>
              </a:solidFill>
            </a:endParaRPr>
          </a:p>
          <a:p>
            <a:pPr indent="457200" lvl="0" marL="0" rtl="0" algn="just">
              <a:spcBef>
                <a:spcPts val="0"/>
              </a:spcBef>
              <a:spcAft>
                <a:spcPts val="0"/>
              </a:spcAft>
              <a:buNone/>
            </a:pPr>
            <a:r>
              <a:rPr lang="pt-BR" sz="1200">
                <a:solidFill>
                  <a:srgbClr val="FFFFFF"/>
                </a:solidFill>
              </a:rPr>
              <a:t>1. Salvo disposição em contrário, nenhuma pessoa poderá ser criminalmente responsável e punida por um crime da competência do Tribunal, a menos </a:t>
            </a:r>
            <a:r>
              <a:rPr lang="pt-BR" sz="1200">
                <a:solidFill>
                  <a:srgbClr val="00FF00"/>
                </a:solidFill>
              </a:rPr>
              <a:t>que atue com vontade de o cometer e conhecimento dos seus elementos materiais</a:t>
            </a:r>
            <a:r>
              <a:rPr lang="pt-BR" sz="1200">
                <a:solidFill>
                  <a:srgbClr val="FFFFFF"/>
                </a:solidFill>
              </a:rPr>
              <a:t>.</a:t>
            </a:r>
            <a:endParaRPr sz="1200">
              <a:solidFill>
                <a:srgbClr val="FFFFFF"/>
              </a:solidFill>
            </a:endParaRPr>
          </a:p>
          <a:p>
            <a:pPr indent="457200" lvl="0" marL="0" rtl="0" algn="just">
              <a:spcBef>
                <a:spcPts val="1000"/>
              </a:spcBef>
              <a:spcAft>
                <a:spcPts val="0"/>
              </a:spcAft>
              <a:buNone/>
            </a:pPr>
            <a:r>
              <a:rPr lang="pt-BR" sz="1200">
                <a:solidFill>
                  <a:srgbClr val="FFFFFF"/>
                </a:solidFill>
              </a:rPr>
              <a:t>2. Para os efeitos do presente artigo, entende-se que atua intencionalmente quem:</a:t>
            </a:r>
            <a:endParaRPr sz="1200">
              <a:solidFill>
                <a:srgbClr val="FFFFFF"/>
              </a:solidFill>
            </a:endParaRPr>
          </a:p>
          <a:p>
            <a:pPr indent="457200" lvl="0" marL="0" rtl="0" algn="just">
              <a:spcBef>
                <a:spcPts val="0"/>
              </a:spcBef>
              <a:spcAft>
                <a:spcPts val="0"/>
              </a:spcAft>
              <a:buNone/>
            </a:pPr>
            <a:r>
              <a:rPr lang="pt-BR" sz="1200">
                <a:solidFill>
                  <a:srgbClr val="FFFFFF"/>
                </a:solidFill>
              </a:rPr>
              <a:t>a) Relativamente a uma conduta, se propuser adotá-la;</a:t>
            </a:r>
            <a:endParaRPr sz="1200">
              <a:solidFill>
                <a:srgbClr val="FFFFFF"/>
              </a:solidFill>
            </a:endParaRPr>
          </a:p>
          <a:p>
            <a:pPr indent="457200" lvl="0" marL="0" rtl="0" algn="just">
              <a:spcBef>
                <a:spcPts val="0"/>
              </a:spcBef>
              <a:spcAft>
                <a:spcPts val="0"/>
              </a:spcAft>
              <a:buNone/>
            </a:pPr>
            <a:r>
              <a:rPr lang="pt-BR" sz="1200">
                <a:solidFill>
                  <a:srgbClr val="FFFFFF"/>
                </a:solidFill>
              </a:rPr>
              <a:t>b) Relativamente a um efeito do crime, se propuser causá-lo ou estiver ciente de que ele terá lugar em uma ordem normal dos acontecimentos .</a:t>
            </a:r>
            <a:endParaRPr sz="1200">
              <a:solidFill>
                <a:srgbClr val="FFFFFF"/>
              </a:solidFill>
            </a:endParaRPr>
          </a:p>
          <a:p>
            <a:pPr indent="0" lvl="0" marL="0" rtl="0" algn="just">
              <a:spcBef>
                <a:spcPts val="1000"/>
              </a:spcBef>
              <a:spcAft>
                <a:spcPts val="0"/>
              </a:spcAft>
              <a:buNone/>
            </a:pPr>
            <a:r>
              <a:rPr lang="pt-BR" sz="1200">
                <a:solidFill>
                  <a:srgbClr val="FFFFFF"/>
                </a:solidFill>
              </a:rPr>
              <a:t>        3. Nos termos do presente artigo, entende-se por "conhecimento" a consciência de que existe uma circunstância ou de que um efeito irá ter lugar, em uma ordem normal dos acontecimentos. As expressões "ter conhecimento" e "com conhecimento" deverão ser entendidas em conformidade.</a:t>
            </a:r>
            <a:endParaRPr sz="1200">
              <a:solidFill>
                <a:srgbClr val="FFFFFF"/>
              </a:solidFill>
            </a:endParaRPr>
          </a:p>
          <a:p>
            <a:pPr indent="0" lvl="0" marL="0" rtl="0" algn="just">
              <a:spcBef>
                <a:spcPts val="0"/>
              </a:spcBef>
              <a:spcAft>
                <a:spcPts val="1600"/>
              </a:spcAft>
              <a:buNone/>
            </a:pPr>
            <a:r>
              <a:t/>
            </a:r>
            <a:endParaRPr sz="120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9" name="Shape 389"/>
        <p:cNvGrpSpPr/>
        <p:nvPr/>
      </p:nvGrpSpPr>
      <p:grpSpPr>
        <a:xfrm>
          <a:off x="0" y="0"/>
          <a:ext cx="0" cy="0"/>
          <a:chOff x="0" y="0"/>
          <a:chExt cx="0" cy="0"/>
        </a:xfrm>
      </p:grpSpPr>
      <p:sp>
        <p:nvSpPr>
          <p:cNvPr id="390" name="Google Shape;390;p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91" name="Google Shape;391;p67"/>
          <p:cNvSpPr txBox="1"/>
          <p:nvPr>
            <p:ph idx="1" type="body"/>
          </p:nvPr>
        </p:nvSpPr>
        <p:spPr>
          <a:xfrm>
            <a:off x="387900" y="137662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3: Princípios Gerais de Direito Penal (Artigos 22 a 33)</a:t>
            </a:r>
            <a:endParaRPr>
              <a:solidFill>
                <a:srgbClr val="FFFFFF"/>
              </a:solidFill>
            </a:endParaRPr>
          </a:p>
          <a:p>
            <a:pPr indent="0" lvl="0" marL="0" rtl="0" algn="l">
              <a:spcBef>
                <a:spcPts val="1600"/>
              </a:spcBef>
              <a:spcAft>
                <a:spcPts val="0"/>
              </a:spcAft>
              <a:buNone/>
            </a:pPr>
            <a:r>
              <a:rPr lang="pt-BR">
                <a:solidFill>
                  <a:srgbClr val="FFFFFF"/>
                </a:solidFill>
              </a:rPr>
              <a:t>Artigo 31: Causas de Exclusão da Responsabilidade Criminal</a:t>
            </a:r>
            <a:endParaRPr>
              <a:solidFill>
                <a:srgbClr val="FFFFFF"/>
              </a:solidFill>
            </a:endParaRPr>
          </a:p>
          <a:p>
            <a:pPr indent="0" lvl="0" marL="0" rtl="0" algn="l">
              <a:spcBef>
                <a:spcPts val="0"/>
              </a:spcBef>
              <a:spcAft>
                <a:spcPts val="0"/>
              </a:spcAft>
              <a:buNone/>
            </a:pPr>
            <a:r>
              <a:t/>
            </a:r>
            <a:endParaRPr sz="1200">
              <a:solidFill>
                <a:srgbClr val="FFFFFF"/>
              </a:solidFill>
            </a:endParaRPr>
          </a:p>
          <a:p>
            <a:pPr indent="0" lvl="0" marL="0" rtl="0" algn="just">
              <a:spcBef>
                <a:spcPts val="0"/>
              </a:spcBef>
              <a:spcAft>
                <a:spcPts val="0"/>
              </a:spcAft>
              <a:buNone/>
            </a:pPr>
            <a:r>
              <a:rPr lang="pt-BR" sz="1200">
                <a:solidFill>
                  <a:srgbClr val="FFFFFF"/>
                </a:solidFill>
              </a:rPr>
              <a:t>Sem prejuízo de outros fundamentos para a exclusão de responsabilidade criminal previstos no presente Estatuto, </a:t>
            </a:r>
            <a:r>
              <a:rPr lang="pt-BR" sz="1200">
                <a:solidFill>
                  <a:srgbClr val="00FF00"/>
                </a:solidFill>
              </a:rPr>
              <a:t>não será considerada criminalmente responsável a pessoa que</a:t>
            </a:r>
            <a:r>
              <a:rPr lang="pt-BR" sz="1200">
                <a:solidFill>
                  <a:srgbClr val="FFFFFF"/>
                </a:solidFill>
              </a:rPr>
              <a:t>, no momento da prática de determinada conduta:</a:t>
            </a:r>
            <a:endParaRPr sz="1200">
              <a:solidFill>
                <a:srgbClr val="FFFFFF"/>
              </a:solidFill>
            </a:endParaRPr>
          </a:p>
          <a:p>
            <a:pPr indent="0" lvl="0" marL="0" rtl="0" algn="just">
              <a:spcBef>
                <a:spcPts val="0"/>
              </a:spcBef>
              <a:spcAft>
                <a:spcPts val="0"/>
              </a:spcAft>
              <a:buNone/>
            </a:pPr>
            <a:r>
              <a:t/>
            </a:r>
            <a:endParaRPr sz="1200">
              <a:solidFill>
                <a:srgbClr val="FFFFFF"/>
              </a:solidFill>
            </a:endParaRPr>
          </a:p>
          <a:p>
            <a:pPr indent="0" lvl="0" marL="0" rtl="0" algn="just">
              <a:spcBef>
                <a:spcPts val="0"/>
              </a:spcBef>
              <a:spcAft>
                <a:spcPts val="0"/>
              </a:spcAft>
              <a:buNone/>
            </a:pPr>
            <a:r>
              <a:rPr lang="pt-BR" sz="1200">
                <a:solidFill>
                  <a:srgbClr val="FFFFFF"/>
                </a:solidFill>
              </a:rPr>
              <a:t>        a) </a:t>
            </a:r>
            <a:r>
              <a:rPr lang="pt-BR" sz="1200">
                <a:solidFill>
                  <a:srgbClr val="00FF00"/>
                </a:solidFill>
              </a:rPr>
              <a:t>Sofrer de enfermidade ou deficiência mental que a prive da capacidade para avaliar a ilicitude</a:t>
            </a:r>
            <a:r>
              <a:rPr lang="pt-BR" sz="1200">
                <a:solidFill>
                  <a:srgbClr val="FFFFFF"/>
                </a:solidFill>
              </a:rPr>
              <a:t> ou a natureza da sua conduta, ou da capacidade para controlar essa conduta a fim de não violar a lei;</a:t>
            </a:r>
            <a:endParaRPr sz="1200">
              <a:solidFill>
                <a:srgbClr val="FFFFFF"/>
              </a:solidFill>
            </a:endParaRPr>
          </a:p>
          <a:p>
            <a:pPr indent="0" lvl="0" marL="0" rtl="0" algn="just">
              <a:spcBef>
                <a:spcPts val="0"/>
              </a:spcBef>
              <a:spcAft>
                <a:spcPts val="0"/>
              </a:spcAft>
              <a:buNone/>
            </a:pPr>
            <a:r>
              <a:t/>
            </a:r>
            <a:endParaRPr sz="1200">
              <a:solidFill>
                <a:srgbClr val="FFFFFF"/>
              </a:solidFill>
            </a:endParaRPr>
          </a:p>
          <a:p>
            <a:pPr indent="0" lvl="0" marL="0" rtl="0" algn="l">
              <a:spcBef>
                <a:spcPts val="0"/>
              </a:spcBef>
              <a:spcAft>
                <a:spcPts val="0"/>
              </a:spcAft>
              <a:buNone/>
            </a:pPr>
            <a:r>
              <a:rPr lang="pt-BR" sz="1200">
                <a:solidFill>
                  <a:srgbClr val="FFFFFF"/>
                </a:solidFill>
              </a:rPr>
              <a:t>      </a:t>
            </a:r>
            <a:endParaRPr sz="1200">
              <a:solidFill>
                <a:srgbClr val="FFFFFF"/>
              </a:solidFill>
            </a:endParaRPr>
          </a:p>
        </p:txBody>
      </p:sp>
      <p:sp>
        <p:nvSpPr>
          <p:cNvPr id="392" name="Google Shape;392;p67"/>
          <p:cNvSpPr txBox="1"/>
          <p:nvPr>
            <p:ph idx="2" type="body"/>
          </p:nvPr>
        </p:nvSpPr>
        <p:spPr>
          <a:xfrm>
            <a:off x="4756200" y="1429925"/>
            <a:ext cx="3999900" cy="3078900"/>
          </a:xfrm>
          <a:prstGeom prst="rect">
            <a:avLst/>
          </a:prstGeom>
        </p:spPr>
        <p:txBody>
          <a:bodyPr anchorCtr="0" anchor="t" bIns="91425" lIns="91425" spcFirstLastPara="1" rIns="91425" wrap="square" tIns="91425">
            <a:noAutofit/>
          </a:bodyPr>
          <a:lstStyle/>
          <a:p>
            <a:pPr indent="457200" lvl="0" marL="0" rtl="0" algn="just">
              <a:spcBef>
                <a:spcPts val="0"/>
              </a:spcBef>
              <a:spcAft>
                <a:spcPts val="0"/>
              </a:spcAft>
              <a:buNone/>
            </a:pPr>
            <a:r>
              <a:rPr lang="pt-BR" sz="1200">
                <a:solidFill>
                  <a:srgbClr val="FFFFFF"/>
                </a:solidFill>
              </a:rPr>
              <a:t>b) </a:t>
            </a:r>
            <a:r>
              <a:rPr lang="pt-BR" sz="1200">
                <a:solidFill>
                  <a:srgbClr val="00FF00"/>
                </a:solidFill>
              </a:rPr>
              <a:t>Estiver em estado de intoxicação que a prive da capacidade para avaliar a ilicitude</a:t>
            </a:r>
            <a:r>
              <a:rPr lang="pt-BR" sz="1200">
                <a:solidFill>
                  <a:srgbClr val="FFFFFF"/>
                </a:solidFill>
              </a:rPr>
              <a:t> ou a natureza da sua conduta [...];</a:t>
            </a:r>
            <a:endParaRPr sz="1200">
              <a:solidFill>
                <a:srgbClr val="FFFFFF"/>
              </a:solidFill>
            </a:endParaRPr>
          </a:p>
          <a:p>
            <a:pPr indent="457200" lvl="0" marL="0" rtl="0" algn="just">
              <a:spcBef>
                <a:spcPts val="1000"/>
              </a:spcBef>
              <a:spcAft>
                <a:spcPts val="0"/>
              </a:spcAft>
              <a:buNone/>
            </a:pPr>
            <a:r>
              <a:rPr lang="pt-BR" sz="1200">
                <a:solidFill>
                  <a:srgbClr val="FFFFFF"/>
                </a:solidFill>
              </a:rPr>
              <a:t>c) </a:t>
            </a:r>
            <a:r>
              <a:rPr lang="pt-BR" sz="1200">
                <a:solidFill>
                  <a:srgbClr val="00FF00"/>
                </a:solidFill>
              </a:rPr>
              <a:t>Agir em defesa própria ou de terceiro com razoabilidade</a:t>
            </a:r>
            <a:r>
              <a:rPr lang="pt-BR" sz="1200">
                <a:solidFill>
                  <a:srgbClr val="FFFFFF"/>
                </a:solidFill>
              </a:rPr>
              <a:t> [...]. O fato de participar em uma força que realize uma operação de defesa não será causa bastante de exclusão de responsabilidade criminal, nos termos desta alínea;</a:t>
            </a:r>
            <a:endParaRPr sz="1200">
              <a:solidFill>
                <a:srgbClr val="FFFFFF"/>
              </a:solidFill>
            </a:endParaRPr>
          </a:p>
          <a:p>
            <a:pPr indent="457200" lvl="0" marL="0" rtl="0" algn="just">
              <a:spcBef>
                <a:spcPts val="1000"/>
              </a:spcBef>
              <a:spcAft>
                <a:spcPts val="0"/>
              </a:spcAft>
              <a:buNone/>
            </a:pPr>
            <a:r>
              <a:rPr lang="pt-BR" sz="1200">
                <a:solidFill>
                  <a:srgbClr val="FFFFFF"/>
                </a:solidFill>
              </a:rPr>
              <a:t>d) Tiver incorrido numa conduta que presumivelmente constitui crime da competência do Tribunal, em conseqüência de </a:t>
            </a:r>
            <a:r>
              <a:rPr lang="pt-BR" sz="1200">
                <a:solidFill>
                  <a:srgbClr val="00FF00"/>
                </a:solidFill>
              </a:rPr>
              <a:t>coação decorrente de uma ameaça iminente de morte ou ofensas corporais graves para si ou para outrem</a:t>
            </a:r>
            <a:r>
              <a:rPr lang="pt-BR" sz="1200">
                <a:solidFill>
                  <a:srgbClr val="FFFFFF"/>
                </a:solidFill>
              </a:rPr>
              <a:t> [...]</a:t>
            </a:r>
            <a:endParaRPr sz="1200">
              <a:solidFill>
                <a:srgbClr val="FFFFFF"/>
              </a:solidFill>
            </a:endParaRPr>
          </a:p>
          <a:p>
            <a:pPr indent="0" lvl="0" marL="0" rtl="0" algn="just">
              <a:spcBef>
                <a:spcPts val="0"/>
              </a:spcBef>
              <a:spcAft>
                <a:spcPts val="0"/>
              </a:spcAft>
              <a:buNone/>
            </a:pPr>
            <a:r>
              <a:t/>
            </a:r>
            <a:endParaRPr>
              <a:solidFill>
                <a:srgbClr val="FFFFFF"/>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6" name="Shape 396"/>
        <p:cNvGrpSpPr/>
        <p:nvPr/>
      </p:nvGrpSpPr>
      <p:grpSpPr>
        <a:xfrm>
          <a:off x="0" y="0"/>
          <a:ext cx="0" cy="0"/>
          <a:chOff x="0" y="0"/>
          <a:chExt cx="0" cy="0"/>
        </a:xfrm>
      </p:grpSpPr>
      <p:sp>
        <p:nvSpPr>
          <p:cNvPr id="397" name="Google Shape;397;p6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398" name="Google Shape;398;p68"/>
          <p:cNvSpPr txBox="1"/>
          <p:nvPr>
            <p:ph idx="1" type="body"/>
          </p:nvPr>
        </p:nvSpPr>
        <p:spPr>
          <a:xfrm>
            <a:off x="387900" y="1489825"/>
            <a:ext cx="8368200" cy="365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3: Princípios Gerais de Direito Penal (Artigos 22 a 33)</a:t>
            </a:r>
            <a:endParaRPr>
              <a:solidFill>
                <a:srgbClr val="FFFFFF"/>
              </a:solidFill>
            </a:endParaRPr>
          </a:p>
          <a:p>
            <a:pPr indent="0" lvl="0" marL="0" rtl="0" algn="l">
              <a:spcBef>
                <a:spcPts val="1600"/>
              </a:spcBef>
              <a:spcAft>
                <a:spcPts val="0"/>
              </a:spcAft>
              <a:buNone/>
            </a:pPr>
            <a:r>
              <a:rPr lang="pt-BR">
                <a:solidFill>
                  <a:srgbClr val="FFFFFF"/>
                </a:solidFill>
              </a:rPr>
              <a:t>Artigo 33: Decisão Hierárquica e Disposições Legais</a:t>
            </a:r>
            <a:endParaRPr>
              <a:solidFill>
                <a:srgbClr val="FFFFFF"/>
              </a:solidFill>
            </a:endParaRPr>
          </a:p>
          <a:p>
            <a:pPr indent="457200" lvl="0" marL="0" rtl="0" algn="just">
              <a:spcBef>
                <a:spcPts val="1000"/>
              </a:spcBef>
              <a:spcAft>
                <a:spcPts val="0"/>
              </a:spcAft>
              <a:buNone/>
            </a:pPr>
            <a:r>
              <a:rPr lang="pt-BR">
                <a:solidFill>
                  <a:srgbClr val="FFFFFF"/>
                </a:solidFill>
              </a:rPr>
              <a:t>       </a:t>
            </a:r>
            <a:r>
              <a:rPr lang="pt-BR" sz="1600">
                <a:solidFill>
                  <a:srgbClr val="FFFFFF"/>
                </a:solidFill>
              </a:rPr>
              <a:t> </a:t>
            </a:r>
            <a:r>
              <a:rPr lang="pt-BR" sz="1500">
                <a:solidFill>
                  <a:srgbClr val="FFFFFF"/>
                </a:solidFill>
              </a:rPr>
              <a:t>1. Quem tiver cometido um crime da competência do Tribunal, em cumprimento de uma decisão emanada de um Governo ou de um superior hierárquico, quer seja militar ou civil, </a:t>
            </a:r>
            <a:r>
              <a:rPr lang="pt-BR" sz="1500">
                <a:solidFill>
                  <a:srgbClr val="00FF00"/>
                </a:solidFill>
              </a:rPr>
              <a:t>não será isento de responsabilidade criminal</a:t>
            </a:r>
            <a:r>
              <a:rPr lang="pt-BR" sz="1500">
                <a:solidFill>
                  <a:srgbClr val="FFFFFF"/>
                </a:solidFill>
              </a:rPr>
              <a:t>, a menos que:</a:t>
            </a:r>
            <a:endParaRPr sz="1500">
              <a:solidFill>
                <a:srgbClr val="FFFFFF"/>
              </a:solidFill>
            </a:endParaRPr>
          </a:p>
          <a:p>
            <a:pPr indent="0" lvl="0" marL="1371600" rtl="0" algn="just">
              <a:spcBef>
                <a:spcPts val="1000"/>
              </a:spcBef>
              <a:spcAft>
                <a:spcPts val="0"/>
              </a:spcAft>
              <a:buNone/>
            </a:pPr>
            <a:r>
              <a:rPr lang="pt-BR" sz="1400">
                <a:solidFill>
                  <a:srgbClr val="FFFFFF"/>
                </a:solidFill>
              </a:rPr>
              <a:t>a) Estivesse obrigado por lei a obedecer a decisões emanadas do Governo ou superior hierárquico em questão;</a:t>
            </a:r>
            <a:endParaRPr sz="1400">
              <a:solidFill>
                <a:srgbClr val="FFFFFF"/>
              </a:solidFill>
            </a:endParaRPr>
          </a:p>
          <a:p>
            <a:pPr indent="457200" lvl="0" marL="0" rtl="0" algn="just">
              <a:spcBef>
                <a:spcPts val="0"/>
              </a:spcBef>
              <a:spcAft>
                <a:spcPts val="0"/>
              </a:spcAft>
              <a:buNone/>
            </a:pPr>
            <a:r>
              <a:rPr lang="pt-BR" sz="1400">
                <a:solidFill>
                  <a:srgbClr val="FFFFFF"/>
                </a:solidFill>
              </a:rPr>
              <a:t>        		b) Não tivesse conhecimento de que a decisão era ilegal; e</a:t>
            </a:r>
            <a:endParaRPr sz="1400">
              <a:solidFill>
                <a:srgbClr val="FFFFFF"/>
              </a:solidFill>
            </a:endParaRPr>
          </a:p>
          <a:p>
            <a:pPr indent="457200" lvl="0" marL="0" rtl="0" algn="just">
              <a:spcBef>
                <a:spcPts val="0"/>
              </a:spcBef>
              <a:spcAft>
                <a:spcPts val="0"/>
              </a:spcAft>
              <a:buNone/>
            </a:pPr>
            <a:r>
              <a:rPr lang="pt-BR" sz="1400">
                <a:solidFill>
                  <a:srgbClr val="FFFFFF"/>
                </a:solidFill>
              </a:rPr>
              <a:t>        		c) A decisão não fosse </a:t>
            </a:r>
            <a:r>
              <a:rPr lang="pt-BR" sz="1400">
                <a:solidFill>
                  <a:srgbClr val="00FF00"/>
                </a:solidFill>
              </a:rPr>
              <a:t>manifestamente ilegal</a:t>
            </a:r>
            <a:r>
              <a:rPr lang="pt-BR" sz="1400">
                <a:solidFill>
                  <a:srgbClr val="FFFFFF"/>
                </a:solidFill>
              </a:rPr>
              <a:t>.</a:t>
            </a:r>
            <a:endParaRPr sz="1400">
              <a:solidFill>
                <a:srgbClr val="FFFFFF"/>
              </a:solidFill>
            </a:endParaRPr>
          </a:p>
          <a:p>
            <a:pPr indent="457200" lvl="0" marL="0" rtl="0" algn="just">
              <a:spcBef>
                <a:spcPts val="1000"/>
              </a:spcBef>
              <a:spcAft>
                <a:spcPts val="0"/>
              </a:spcAft>
              <a:buNone/>
            </a:pPr>
            <a:r>
              <a:rPr lang="pt-BR" sz="1500">
                <a:solidFill>
                  <a:srgbClr val="FFFFFF"/>
                </a:solidFill>
              </a:rPr>
              <a:t>        2. Para os efeitos do presente artigo, </a:t>
            </a:r>
            <a:r>
              <a:rPr lang="pt-BR" sz="1500">
                <a:solidFill>
                  <a:srgbClr val="00FF00"/>
                </a:solidFill>
              </a:rPr>
              <a:t>qualquer decisão de cometer genocídio ou crimes contra a humanidade será considerada como manifestamente ilegal</a:t>
            </a:r>
            <a:r>
              <a:rPr lang="pt-BR" sz="1500">
                <a:solidFill>
                  <a:srgbClr val="FFFFFF"/>
                </a:solidFill>
              </a:rPr>
              <a:t>.</a:t>
            </a:r>
            <a:endParaRPr sz="1500">
              <a:solidFill>
                <a:srgbClr val="FFFFFF"/>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2" name="Shape 402"/>
        <p:cNvGrpSpPr/>
        <p:nvPr/>
      </p:nvGrpSpPr>
      <p:grpSpPr>
        <a:xfrm>
          <a:off x="0" y="0"/>
          <a:ext cx="0" cy="0"/>
          <a:chOff x="0" y="0"/>
          <a:chExt cx="0" cy="0"/>
        </a:xfrm>
      </p:grpSpPr>
      <p:sp>
        <p:nvSpPr>
          <p:cNvPr id="403" name="Google Shape;403;p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04" name="Google Shape;404;p6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t>
            </a:r>
            <a:r>
              <a:rPr lang="pt-BR">
                <a:solidFill>
                  <a:srgbClr val="00FF00"/>
                </a:solidFill>
              </a:rPr>
              <a:t>(Artigos 34 a 52)</a:t>
            </a:r>
            <a:endParaRPr>
              <a:solidFill>
                <a:srgbClr val="FFFFFF"/>
              </a:solidFill>
            </a:endParaRPr>
          </a:p>
          <a:p>
            <a:pPr indent="0" lvl="0" marL="0" rtl="0" algn="l">
              <a:spcBef>
                <a:spcPts val="1600"/>
              </a:spcBef>
              <a:spcAft>
                <a:spcPts val="0"/>
              </a:spcAft>
              <a:buNone/>
            </a:pPr>
            <a:r>
              <a:rPr lang="pt-BR">
                <a:solidFill>
                  <a:srgbClr val="FFFFFF"/>
                </a:solidFill>
              </a:rPr>
              <a:t>Artigo 34: Órgãos do Tribunal</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l">
              <a:spcBef>
                <a:spcPts val="0"/>
              </a:spcBef>
              <a:spcAft>
                <a:spcPts val="0"/>
              </a:spcAft>
              <a:buNone/>
            </a:pPr>
            <a:r>
              <a:rPr lang="pt-BR">
                <a:solidFill>
                  <a:srgbClr val="FFFFFF"/>
                </a:solidFill>
              </a:rPr>
              <a:t>        O Tribunal será composto pelos seguintes órgãos:</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l">
              <a:spcBef>
                <a:spcPts val="0"/>
              </a:spcBef>
              <a:spcAft>
                <a:spcPts val="0"/>
              </a:spcAft>
              <a:buNone/>
            </a:pPr>
            <a:r>
              <a:rPr lang="pt-BR">
                <a:solidFill>
                  <a:srgbClr val="FFFFFF"/>
                </a:solidFill>
              </a:rPr>
              <a:t>        a) A Presidência;</a:t>
            </a:r>
            <a:endParaRPr>
              <a:solidFill>
                <a:srgbClr val="FFFFFF"/>
              </a:solidFill>
            </a:endParaRPr>
          </a:p>
          <a:p>
            <a:pPr indent="0" lvl="0" marL="914400" rtl="0" algn="l">
              <a:spcBef>
                <a:spcPts val="0"/>
              </a:spcBef>
              <a:spcAft>
                <a:spcPts val="0"/>
              </a:spcAft>
              <a:buNone/>
            </a:pPr>
            <a:r>
              <a:rPr lang="pt-BR">
                <a:solidFill>
                  <a:srgbClr val="FFFFFF"/>
                </a:solidFill>
              </a:rPr>
              <a:t>b) Uma Seção de Recursos, uma Seção de Julgamento em Primeira Instância e uma Seção de Instrução;</a:t>
            </a:r>
            <a:endParaRPr>
              <a:solidFill>
                <a:srgbClr val="FFFFFF"/>
              </a:solidFill>
            </a:endParaRPr>
          </a:p>
          <a:p>
            <a:pPr indent="457200" lvl="0" marL="0" rtl="0" algn="l">
              <a:spcBef>
                <a:spcPts val="0"/>
              </a:spcBef>
              <a:spcAft>
                <a:spcPts val="0"/>
              </a:spcAft>
              <a:buNone/>
            </a:pPr>
            <a:r>
              <a:rPr lang="pt-BR">
                <a:solidFill>
                  <a:srgbClr val="FFFFFF"/>
                </a:solidFill>
              </a:rPr>
              <a:t>        c) O Gabinete do Procurador;</a:t>
            </a:r>
            <a:endParaRPr>
              <a:solidFill>
                <a:srgbClr val="FFFFFF"/>
              </a:solidFill>
            </a:endParaRPr>
          </a:p>
          <a:p>
            <a:pPr indent="457200" lvl="0" marL="0" rtl="0" algn="l">
              <a:spcBef>
                <a:spcPts val="0"/>
              </a:spcBef>
              <a:spcAft>
                <a:spcPts val="0"/>
              </a:spcAft>
              <a:buNone/>
            </a:pPr>
            <a:r>
              <a:rPr lang="pt-BR">
                <a:solidFill>
                  <a:srgbClr val="FFFFFF"/>
                </a:solidFill>
              </a:rPr>
              <a:t>        d) A Secretaria.</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l">
              <a:spcBef>
                <a:spcPts val="0"/>
              </a:spcBef>
              <a:spcAft>
                <a:spcPts val="0"/>
              </a:spcAft>
              <a:buNone/>
            </a:pPr>
            <a:r>
              <a:t/>
            </a:r>
            <a:endParaRPr>
              <a:solidFill>
                <a:srgbClr val="FFFFFF"/>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8" name="Shape 408"/>
        <p:cNvGrpSpPr/>
        <p:nvPr/>
      </p:nvGrpSpPr>
      <p:grpSpPr>
        <a:xfrm>
          <a:off x="0" y="0"/>
          <a:ext cx="0" cy="0"/>
          <a:chOff x="0" y="0"/>
          <a:chExt cx="0" cy="0"/>
        </a:xfrm>
      </p:grpSpPr>
      <p:sp>
        <p:nvSpPr>
          <p:cNvPr id="409" name="Google Shape;409;p7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10" name="Google Shape;410;p7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(Artigos 34 a 52)</a:t>
            </a:r>
            <a:endParaRPr>
              <a:solidFill>
                <a:srgbClr val="FFFFFF"/>
              </a:solidFill>
            </a:endParaRPr>
          </a:p>
          <a:p>
            <a:pPr indent="0" lvl="0" marL="0" rtl="0" algn="l">
              <a:spcBef>
                <a:spcPts val="1600"/>
              </a:spcBef>
              <a:spcAft>
                <a:spcPts val="0"/>
              </a:spcAft>
              <a:buNone/>
            </a:pPr>
            <a:r>
              <a:rPr lang="pt-BR">
                <a:solidFill>
                  <a:srgbClr val="FFFFFF"/>
                </a:solidFill>
              </a:rPr>
              <a:t>Artigo 35: Exercício das Funções de Juiz</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a:solidFill>
                  <a:srgbClr val="FFFFFF"/>
                </a:solidFill>
              </a:rPr>
              <a:t>        1. Os juízes serão </a:t>
            </a:r>
            <a:r>
              <a:rPr lang="pt-BR">
                <a:solidFill>
                  <a:srgbClr val="00FF00"/>
                </a:solidFill>
              </a:rPr>
              <a:t>eleitos membros do Tribunal</a:t>
            </a:r>
            <a:r>
              <a:rPr lang="pt-BR">
                <a:solidFill>
                  <a:srgbClr val="FFFFFF"/>
                </a:solidFill>
              </a:rPr>
              <a:t> para exercer funções em regime de exclusividade e deverão estar disponíveis para desempenhar o respectivo cargo desde o início do seu mandato.</a:t>
            </a:r>
            <a:endParaRPr>
              <a:solidFill>
                <a:srgbClr val="FFFFFF"/>
              </a:solidFill>
            </a:endParaRPr>
          </a:p>
          <a:p>
            <a:pPr indent="457200" lvl="0" marL="0" rtl="0" algn="just">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a:solidFill>
                  <a:srgbClr val="FFFFFF"/>
                </a:solidFill>
              </a:rPr>
              <a:t>        2. Os juízes que comporão a </a:t>
            </a:r>
            <a:r>
              <a:rPr lang="pt-BR">
                <a:solidFill>
                  <a:srgbClr val="00FF00"/>
                </a:solidFill>
              </a:rPr>
              <a:t>Presidência</a:t>
            </a:r>
            <a:r>
              <a:rPr lang="pt-BR">
                <a:solidFill>
                  <a:srgbClr val="FFFFFF"/>
                </a:solidFill>
              </a:rPr>
              <a:t> desempenharão as suas funções em regime de exclusividade desde a sua eleição.[...]</a:t>
            </a:r>
            <a:endParaRPr>
              <a:solidFill>
                <a:srgbClr val="FFFFFF"/>
              </a:solidFill>
            </a:endParaRPr>
          </a:p>
          <a:p>
            <a:pPr indent="457200" lvl="0" marL="0" rtl="0" algn="l">
              <a:spcBef>
                <a:spcPts val="0"/>
              </a:spcBef>
              <a:spcAft>
                <a:spcPts val="0"/>
              </a:spcAft>
              <a:buNone/>
            </a:pPr>
            <a:r>
              <a:t/>
            </a:r>
            <a:endParaRPr>
              <a:solidFill>
                <a:srgbClr val="FFFFFF"/>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4" name="Shape 414"/>
        <p:cNvGrpSpPr/>
        <p:nvPr/>
      </p:nvGrpSpPr>
      <p:grpSpPr>
        <a:xfrm>
          <a:off x="0" y="0"/>
          <a:ext cx="0" cy="0"/>
          <a:chOff x="0" y="0"/>
          <a:chExt cx="0" cy="0"/>
        </a:xfrm>
      </p:grpSpPr>
      <p:sp>
        <p:nvSpPr>
          <p:cNvPr id="415" name="Google Shape;415;p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16" name="Google Shape;416;p71"/>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(Artigos 34 a 52)</a:t>
            </a:r>
            <a:endParaRPr>
              <a:solidFill>
                <a:srgbClr val="FFFFFF"/>
              </a:solidFill>
            </a:endParaRPr>
          </a:p>
          <a:p>
            <a:pPr indent="0" lvl="0" marL="0" rtl="0" algn="just">
              <a:spcBef>
                <a:spcPts val="1600"/>
              </a:spcBef>
              <a:spcAft>
                <a:spcPts val="0"/>
              </a:spcAft>
              <a:buNone/>
            </a:pPr>
            <a:r>
              <a:rPr lang="pt-BR" sz="1200">
                <a:solidFill>
                  <a:srgbClr val="FFFFFF"/>
                </a:solidFill>
              </a:rPr>
              <a:t>Artigo 36: Qualificações, Candidatura e Eleição dos Juízes</a:t>
            </a:r>
            <a:endParaRPr sz="1200">
              <a:solidFill>
                <a:srgbClr val="FFFFFF"/>
              </a:solidFill>
            </a:endParaRPr>
          </a:p>
          <a:p>
            <a:pPr indent="457200" lvl="0" marL="0" rtl="0" algn="just">
              <a:spcBef>
                <a:spcPts val="0"/>
              </a:spcBef>
              <a:spcAft>
                <a:spcPts val="0"/>
              </a:spcAft>
              <a:buNone/>
            </a:pPr>
            <a:r>
              <a:rPr lang="pt-BR" sz="1200">
                <a:solidFill>
                  <a:srgbClr val="FFFFFF"/>
                </a:solidFill>
              </a:rPr>
              <a:t>1. Sob reserva do disposto no parágrafo 2o, o </a:t>
            </a:r>
            <a:r>
              <a:rPr lang="pt-BR" sz="1200">
                <a:solidFill>
                  <a:srgbClr val="00FF00"/>
                </a:solidFill>
              </a:rPr>
              <a:t>Tribunal será composto por 18 juízes</a:t>
            </a:r>
            <a:r>
              <a:rPr lang="pt-BR" sz="1200">
                <a:solidFill>
                  <a:srgbClr val="FFFFFF"/>
                </a:solidFill>
              </a:rPr>
              <a:t>.</a:t>
            </a:r>
            <a:endParaRPr sz="1200">
              <a:solidFill>
                <a:srgbClr val="FFFFFF"/>
              </a:solidFill>
            </a:endParaRPr>
          </a:p>
          <a:p>
            <a:pPr indent="457200" lvl="0" marL="0" rtl="0" algn="just">
              <a:spcBef>
                <a:spcPts val="1000"/>
              </a:spcBef>
              <a:spcAft>
                <a:spcPts val="0"/>
              </a:spcAft>
              <a:buNone/>
            </a:pPr>
            <a:r>
              <a:rPr lang="pt-BR" sz="1200">
                <a:solidFill>
                  <a:srgbClr val="FFFFFF"/>
                </a:solidFill>
              </a:rPr>
              <a:t>2. a) A Presidência, agindo em nome do Tribunal, poderá propor o aumento do número de juízes referido no parágrafo [...] </a:t>
            </a:r>
            <a:endParaRPr sz="1200">
              <a:solidFill>
                <a:srgbClr val="FFFFFF"/>
              </a:solidFill>
            </a:endParaRPr>
          </a:p>
          <a:p>
            <a:pPr indent="457200" lvl="0" marL="0" rtl="0" algn="just">
              <a:spcBef>
                <a:spcPts val="1000"/>
              </a:spcBef>
              <a:spcAft>
                <a:spcPts val="0"/>
              </a:spcAft>
              <a:buNone/>
            </a:pPr>
            <a:r>
              <a:rPr lang="pt-BR" sz="1200">
                <a:solidFill>
                  <a:srgbClr val="FFFFFF"/>
                </a:solidFill>
              </a:rPr>
              <a:t>3. a) Os juízes serão eleitos dentre pessoas de </a:t>
            </a:r>
            <a:r>
              <a:rPr lang="pt-BR" sz="1200">
                <a:solidFill>
                  <a:srgbClr val="00FF00"/>
                </a:solidFill>
              </a:rPr>
              <a:t>elevada idoneidade moral, imparcialidade e integridade</a:t>
            </a:r>
            <a:r>
              <a:rPr lang="pt-BR" sz="1200">
                <a:solidFill>
                  <a:srgbClr val="FFFFFF"/>
                </a:solidFill>
              </a:rPr>
              <a:t>, que reúnam os requisitos para o exercício das mais altas funções judiciais nos seus respectivos países. [...]</a:t>
            </a:r>
            <a:endParaRPr sz="1200">
              <a:solidFill>
                <a:srgbClr val="FFFFFF"/>
              </a:solidFill>
            </a:endParaRPr>
          </a:p>
          <a:p>
            <a:pPr indent="457200" lvl="0" marL="0" rtl="0" algn="just">
              <a:spcBef>
                <a:spcPts val="0"/>
              </a:spcBef>
              <a:spcAft>
                <a:spcPts val="0"/>
              </a:spcAft>
              <a:buNone/>
            </a:pPr>
            <a:r>
              <a:rPr lang="pt-BR" sz="1200">
                <a:solidFill>
                  <a:srgbClr val="FFFFFF"/>
                </a:solidFill>
              </a:rPr>
              <a:t>     </a:t>
            </a:r>
            <a:endParaRPr sz="1200">
              <a:solidFill>
                <a:srgbClr val="FFFFFF"/>
              </a:solidFill>
            </a:endParaRPr>
          </a:p>
        </p:txBody>
      </p:sp>
      <p:sp>
        <p:nvSpPr>
          <p:cNvPr id="417" name="Google Shape;417;p71"/>
          <p:cNvSpPr txBox="1"/>
          <p:nvPr>
            <p:ph idx="2" type="body"/>
          </p:nvPr>
        </p:nvSpPr>
        <p:spPr>
          <a:xfrm>
            <a:off x="4756200" y="584225"/>
            <a:ext cx="3999900" cy="4255500"/>
          </a:xfrm>
          <a:prstGeom prst="rect">
            <a:avLst/>
          </a:prstGeom>
        </p:spPr>
        <p:txBody>
          <a:bodyPr anchorCtr="0" anchor="t" bIns="91425" lIns="91425" spcFirstLastPara="1" rIns="91425" wrap="square" tIns="91425">
            <a:noAutofit/>
          </a:bodyPr>
          <a:lstStyle/>
          <a:p>
            <a:pPr indent="457200" lvl="0" marL="0" rtl="0" algn="just">
              <a:spcBef>
                <a:spcPts val="0"/>
              </a:spcBef>
              <a:spcAft>
                <a:spcPts val="0"/>
              </a:spcAft>
              <a:buNone/>
            </a:pPr>
            <a:r>
              <a:rPr lang="pt-BR" sz="1200">
                <a:solidFill>
                  <a:srgbClr val="FFFFFF"/>
                </a:solidFill>
              </a:rPr>
              <a:t>4. a) </a:t>
            </a:r>
            <a:r>
              <a:rPr lang="pt-BR" sz="1200">
                <a:solidFill>
                  <a:srgbClr val="00FF00"/>
                </a:solidFill>
              </a:rPr>
              <a:t>Qualquer Estado Parte no presente Estatuto poderá propor candidatos</a:t>
            </a:r>
            <a:r>
              <a:rPr lang="pt-BR" sz="1200">
                <a:solidFill>
                  <a:srgbClr val="FFFFFF"/>
                </a:solidFill>
              </a:rPr>
              <a:t> às eleições para juiz do Tribunal [...]</a:t>
            </a:r>
            <a:endParaRPr sz="1200">
              <a:solidFill>
                <a:srgbClr val="FFFFFF"/>
              </a:solidFill>
            </a:endParaRPr>
          </a:p>
          <a:p>
            <a:pPr indent="457200" lvl="0" marL="0" rtl="0" algn="just">
              <a:spcBef>
                <a:spcPts val="1000"/>
              </a:spcBef>
              <a:spcAft>
                <a:spcPts val="0"/>
              </a:spcAft>
              <a:buNone/>
            </a:pPr>
            <a:r>
              <a:rPr lang="pt-BR" sz="1200">
                <a:solidFill>
                  <a:srgbClr val="FFFFFF"/>
                </a:solidFill>
              </a:rPr>
              <a:t>7. O Tribunal </a:t>
            </a:r>
            <a:r>
              <a:rPr lang="pt-BR" sz="1200">
                <a:solidFill>
                  <a:srgbClr val="00FF00"/>
                </a:solidFill>
              </a:rPr>
              <a:t>não poderá ter mais de um juiz nacional do mesmo Estado.</a:t>
            </a:r>
            <a:r>
              <a:rPr lang="pt-BR" sz="1200">
                <a:solidFill>
                  <a:srgbClr val="FFFFFF"/>
                </a:solidFill>
              </a:rPr>
              <a:t>[...]</a:t>
            </a:r>
            <a:endParaRPr sz="1200">
              <a:solidFill>
                <a:srgbClr val="FFFFFF"/>
              </a:solidFill>
            </a:endParaRPr>
          </a:p>
          <a:p>
            <a:pPr indent="457200" lvl="0" marL="0" rtl="0" algn="just">
              <a:spcBef>
                <a:spcPts val="1000"/>
              </a:spcBef>
              <a:spcAft>
                <a:spcPts val="0"/>
              </a:spcAft>
              <a:buNone/>
            </a:pPr>
            <a:r>
              <a:rPr lang="pt-BR" sz="1200">
                <a:solidFill>
                  <a:srgbClr val="FFFFFF"/>
                </a:solidFill>
              </a:rPr>
              <a:t>8. a) Na seleção dos juízes, os Estados Partes ponderarão sobre a </a:t>
            </a:r>
            <a:r>
              <a:rPr lang="pt-BR" sz="1200">
                <a:solidFill>
                  <a:srgbClr val="00FF00"/>
                </a:solidFill>
              </a:rPr>
              <a:t>necessidade de assegurar que a composição do Tribunal inclua</a:t>
            </a:r>
            <a:r>
              <a:rPr lang="pt-BR" sz="1200">
                <a:solidFill>
                  <a:srgbClr val="FFFFFF"/>
                </a:solidFill>
              </a:rPr>
              <a:t>:</a:t>
            </a:r>
            <a:endParaRPr sz="1200">
              <a:solidFill>
                <a:srgbClr val="FFFFFF"/>
              </a:solidFill>
            </a:endParaRPr>
          </a:p>
          <a:p>
            <a:pPr indent="457200" lvl="0" marL="0" rtl="0" algn="just">
              <a:spcBef>
                <a:spcPts val="0"/>
              </a:spcBef>
              <a:spcAft>
                <a:spcPts val="0"/>
              </a:spcAft>
              <a:buNone/>
            </a:pPr>
            <a:r>
              <a:rPr lang="pt-BR" sz="1000">
                <a:solidFill>
                  <a:srgbClr val="FFFFFF"/>
                </a:solidFill>
              </a:rPr>
              <a:t>i) A representação dos principais sistemas jurídicos do mundo;</a:t>
            </a:r>
            <a:endParaRPr sz="1000">
              <a:solidFill>
                <a:srgbClr val="FFFFFF"/>
              </a:solidFill>
            </a:endParaRPr>
          </a:p>
          <a:p>
            <a:pPr indent="457200" lvl="0" marL="0" rtl="0" algn="just">
              <a:spcBef>
                <a:spcPts val="0"/>
              </a:spcBef>
              <a:spcAft>
                <a:spcPts val="0"/>
              </a:spcAft>
              <a:buNone/>
            </a:pPr>
            <a:r>
              <a:rPr lang="pt-BR" sz="1000">
                <a:solidFill>
                  <a:srgbClr val="FFFFFF"/>
                </a:solidFill>
              </a:rPr>
              <a:t>ii) Uma representação geográfica eqüitativa; e</a:t>
            </a:r>
            <a:endParaRPr sz="1000">
              <a:solidFill>
                <a:srgbClr val="FFFFFF"/>
              </a:solidFill>
            </a:endParaRPr>
          </a:p>
          <a:p>
            <a:pPr indent="457200" lvl="0" marL="0" rtl="0" algn="just">
              <a:spcBef>
                <a:spcPts val="0"/>
              </a:spcBef>
              <a:spcAft>
                <a:spcPts val="0"/>
              </a:spcAft>
              <a:buNone/>
            </a:pPr>
            <a:r>
              <a:rPr lang="pt-BR" sz="1000">
                <a:solidFill>
                  <a:srgbClr val="FFFFFF"/>
                </a:solidFill>
              </a:rPr>
              <a:t>iii) Uma representação justa de juízes do sexo feminino e do sexo masculino;</a:t>
            </a:r>
            <a:endParaRPr sz="1000">
              <a:solidFill>
                <a:srgbClr val="FFFFFF"/>
              </a:solidFill>
            </a:endParaRPr>
          </a:p>
          <a:p>
            <a:pPr indent="0" lvl="0" marL="0" rtl="0" algn="just">
              <a:spcBef>
                <a:spcPts val="0"/>
              </a:spcBef>
              <a:spcAft>
                <a:spcPts val="0"/>
              </a:spcAft>
              <a:buNone/>
            </a:pPr>
            <a:r>
              <a:t/>
            </a:r>
            <a:endParaRPr sz="1200">
              <a:solidFill>
                <a:srgbClr val="FFFFFF"/>
              </a:solidFill>
            </a:endParaRPr>
          </a:p>
          <a:p>
            <a:pPr indent="457200" lvl="0" marL="0" rtl="0" algn="just">
              <a:spcBef>
                <a:spcPts val="0"/>
              </a:spcBef>
              <a:spcAft>
                <a:spcPts val="0"/>
              </a:spcAft>
              <a:buNone/>
            </a:pPr>
            <a:r>
              <a:rPr lang="pt-BR" sz="1200">
                <a:solidFill>
                  <a:srgbClr val="FFFFFF"/>
                </a:solidFill>
              </a:rPr>
              <a:t>b) Os Estados Partes levarão igualmente em consideração a necessidade de assegurar a presença de </a:t>
            </a:r>
            <a:r>
              <a:rPr lang="pt-BR" sz="1200">
                <a:solidFill>
                  <a:srgbClr val="00FF00"/>
                </a:solidFill>
              </a:rPr>
              <a:t>juízes especializados em determinadas matérias</a:t>
            </a:r>
            <a:r>
              <a:rPr lang="pt-BR" sz="1200">
                <a:solidFill>
                  <a:srgbClr val="FFFFFF"/>
                </a:solidFill>
              </a:rPr>
              <a:t> incluindo, entre outras, a violência contra mulheres ou crianças.</a:t>
            </a:r>
            <a:endParaRPr sz="1200">
              <a:solidFill>
                <a:srgbClr val="FFFFFF"/>
              </a:solidFill>
            </a:endParaRPr>
          </a:p>
          <a:p>
            <a:pPr indent="457200" lvl="0" marL="0" rtl="0" algn="just">
              <a:spcBef>
                <a:spcPts val="0"/>
              </a:spcBef>
              <a:spcAft>
                <a:spcPts val="0"/>
              </a:spcAft>
              <a:buNone/>
            </a:pPr>
            <a:r>
              <a:t/>
            </a:r>
            <a:endParaRPr sz="1200">
              <a:solidFill>
                <a:srgbClr val="FFFFFF"/>
              </a:solidFill>
            </a:endParaRPr>
          </a:p>
          <a:p>
            <a:pPr indent="457200" lvl="0" marL="0" rtl="0" algn="just">
              <a:spcBef>
                <a:spcPts val="0"/>
              </a:spcBef>
              <a:spcAft>
                <a:spcPts val="0"/>
              </a:spcAft>
              <a:buNone/>
            </a:pPr>
            <a:r>
              <a:rPr lang="pt-BR" sz="1200">
                <a:solidFill>
                  <a:srgbClr val="FFFFFF"/>
                </a:solidFill>
              </a:rPr>
              <a:t>  </a:t>
            </a:r>
            <a:endParaRPr sz="1200">
              <a:solidFill>
                <a:srgbClr val="FFFFFF"/>
              </a:solidFill>
            </a:endParaRPr>
          </a:p>
          <a:p>
            <a:pPr indent="457200" lvl="0" marL="0" rtl="0" algn="l">
              <a:spcBef>
                <a:spcPts val="0"/>
              </a:spcBef>
              <a:spcAft>
                <a:spcPts val="0"/>
              </a:spcAft>
              <a:buNone/>
            </a:pPr>
            <a:r>
              <a:rPr lang="pt-BR" sz="1200">
                <a:solidFill>
                  <a:srgbClr val="FFFFFF"/>
                </a:solidFill>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93" name="Google Shape;93;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Dispositivos</a:t>
            </a:r>
            <a:r>
              <a:rPr lang="pt-BR">
                <a:solidFill>
                  <a:srgbClr val="00FF00"/>
                </a:solidFill>
              </a:rPr>
              <a:t>:</a:t>
            </a:r>
            <a:endParaRPr>
              <a:solidFill>
                <a:srgbClr val="00FF00"/>
              </a:solidFill>
            </a:endParaRPr>
          </a:p>
          <a:p>
            <a:pPr indent="-342900" lvl="0" marL="457200" rtl="0" algn="l">
              <a:spcBef>
                <a:spcPts val="1600"/>
              </a:spcBef>
              <a:spcAft>
                <a:spcPts val="0"/>
              </a:spcAft>
              <a:buSzPts val="1800"/>
              <a:buChar char="●"/>
            </a:pPr>
            <a:r>
              <a:rPr b="1" lang="pt-BR"/>
              <a:t>Capítulo I (Artigos 2-33): </a:t>
            </a:r>
            <a:r>
              <a:rPr lang="pt-BR"/>
              <a:t>Organização da Corte</a:t>
            </a:r>
            <a:endParaRPr/>
          </a:p>
          <a:p>
            <a:pPr indent="-342900" lvl="0" marL="457200" rtl="0" algn="l">
              <a:spcBef>
                <a:spcPts val="0"/>
              </a:spcBef>
              <a:spcAft>
                <a:spcPts val="0"/>
              </a:spcAft>
              <a:buSzPts val="1800"/>
              <a:buChar char="●"/>
            </a:pPr>
            <a:r>
              <a:rPr b="1" lang="pt-BR"/>
              <a:t>Capítulo II (Artigos 34-38): </a:t>
            </a:r>
            <a:r>
              <a:rPr lang="pt-BR"/>
              <a:t>Competência da Corte</a:t>
            </a:r>
            <a:endParaRPr/>
          </a:p>
          <a:p>
            <a:pPr indent="-342900" lvl="0" marL="457200" rtl="0" algn="l">
              <a:spcBef>
                <a:spcPts val="0"/>
              </a:spcBef>
              <a:spcAft>
                <a:spcPts val="0"/>
              </a:spcAft>
              <a:buSzPts val="1800"/>
              <a:buChar char="●"/>
            </a:pPr>
            <a:r>
              <a:rPr b="1" lang="pt-BR"/>
              <a:t>Capítulo III (Artigos 39-64): </a:t>
            </a:r>
            <a:r>
              <a:rPr lang="pt-BR"/>
              <a:t>Processo</a:t>
            </a:r>
            <a:endParaRPr/>
          </a:p>
          <a:p>
            <a:pPr indent="-342900" lvl="0" marL="457200" rtl="0" algn="l">
              <a:spcBef>
                <a:spcPts val="0"/>
              </a:spcBef>
              <a:spcAft>
                <a:spcPts val="0"/>
              </a:spcAft>
              <a:buSzPts val="1800"/>
              <a:buChar char="●"/>
            </a:pPr>
            <a:r>
              <a:rPr b="1" lang="pt-BR"/>
              <a:t>Capítulo IV (Artigos 65-68): </a:t>
            </a:r>
            <a:r>
              <a:rPr lang="pt-BR"/>
              <a:t>Pareceres consultivos</a:t>
            </a:r>
            <a:endParaRPr/>
          </a:p>
          <a:p>
            <a:pPr indent="-342900" lvl="0" marL="457200" rtl="0" algn="l">
              <a:spcBef>
                <a:spcPts val="0"/>
              </a:spcBef>
              <a:spcAft>
                <a:spcPts val="0"/>
              </a:spcAft>
              <a:buSzPts val="1800"/>
              <a:buChar char="●"/>
            </a:pPr>
            <a:r>
              <a:rPr b="1" lang="pt-BR"/>
              <a:t>Capítulo V (Artigos 69 e 70):</a:t>
            </a:r>
            <a:r>
              <a:rPr lang="pt-BR"/>
              <a:t> Emendas</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1" name="Shape 421"/>
        <p:cNvGrpSpPr/>
        <p:nvPr/>
      </p:nvGrpSpPr>
      <p:grpSpPr>
        <a:xfrm>
          <a:off x="0" y="0"/>
          <a:ext cx="0" cy="0"/>
          <a:chOff x="0" y="0"/>
          <a:chExt cx="0" cy="0"/>
        </a:xfrm>
      </p:grpSpPr>
      <p:sp>
        <p:nvSpPr>
          <p:cNvPr id="422" name="Google Shape;422;p7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23" name="Google Shape;423;p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(Artigos 34 a 52)</a:t>
            </a:r>
            <a:endParaRPr>
              <a:solidFill>
                <a:srgbClr val="FFFFFF"/>
              </a:solidFill>
            </a:endParaRPr>
          </a:p>
          <a:p>
            <a:pPr indent="0" lvl="0" marL="0" rtl="0" algn="l">
              <a:spcBef>
                <a:spcPts val="1600"/>
              </a:spcBef>
              <a:spcAft>
                <a:spcPts val="0"/>
              </a:spcAft>
              <a:buNone/>
            </a:pPr>
            <a:r>
              <a:rPr lang="pt-BR">
                <a:solidFill>
                  <a:srgbClr val="FFFFFF"/>
                </a:solidFill>
              </a:rPr>
              <a:t>Artigo 36: Qualificações, Candidatura e Eleição dos Juízes</a:t>
            </a:r>
            <a:endParaRPr>
              <a:solidFill>
                <a:srgbClr val="FFFFFF"/>
              </a:solidFill>
            </a:endParaRPr>
          </a:p>
          <a:p>
            <a:pPr indent="457200" lvl="0" marL="0" rtl="0" algn="just">
              <a:spcBef>
                <a:spcPts val="1000"/>
              </a:spcBef>
              <a:spcAft>
                <a:spcPts val="0"/>
              </a:spcAft>
              <a:buNone/>
            </a:pPr>
            <a:r>
              <a:rPr lang="pt-BR">
                <a:solidFill>
                  <a:srgbClr val="FFFFFF"/>
                </a:solidFill>
              </a:rPr>
              <a:t>     </a:t>
            </a:r>
            <a:r>
              <a:rPr lang="pt-BR" sz="1400">
                <a:solidFill>
                  <a:srgbClr val="FFFFFF"/>
                </a:solidFill>
              </a:rPr>
              <a:t>9. a) Salvo o disposto na alínea b), os juízes serão eleitos por um </a:t>
            </a:r>
            <a:r>
              <a:rPr lang="pt-BR" sz="1400">
                <a:solidFill>
                  <a:srgbClr val="00FF00"/>
                </a:solidFill>
              </a:rPr>
              <a:t>mandato de nove anos e não poderão ser reeleitos</a:t>
            </a:r>
            <a:r>
              <a:rPr lang="pt-BR" sz="1400">
                <a:solidFill>
                  <a:srgbClr val="FFFFFF"/>
                </a:solidFill>
              </a:rPr>
              <a:t>, salvo o disposto na alínea c) e no parágrafo 2o do artigo 37;</a:t>
            </a:r>
            <a:endParaRPr sz="1400">
              <a:solidFill>
                <a:srgbClr val="FFFFFF"/>
              </a:solidFill>
            </a:endParaRPr>
          </a:p>
          <a:p>
            <a:pPr indent="457200" lvl="0" marL="0" rtl="0" algn="just">
              <a:spcBef>
                <a:spcPts val="0"/>
              </a:spcBef>
              <a:spcAft>
                <a:spcPts val="0"/>
              </a:spcAft>
              <a:buNone/>
            </a:pPr>
            <a:r>
              <a:t/>
            </a:r>
            <a:endParaRPr sz="1400">
              <a:solidFill>
                <a:srgbClr val="FFFFFF"/>
              </a:solidFill>
            </a:endParaRPr>
          </a:p>
          <a:p>
            <a:pPr indent="457200" lvl="0" marL="0" rtl="0" algn="just">
              <a:spcBef>
                <a:spcPts val="0"/>
              </a:spcBef>
              <a:spcAft>
                <a:spcPts val="0"/>
              </a:spcAft>
              <a:buNone/>
            </a:pPr>
            <a:r>
              <a:rPr lang="pt-BR" sz="1400">
                <a:solidFill>
                  <a:srgbClr val="FFFFFF"/>
                </a:solidFill>
              </a:rPr>
              <a:t>        b) Na primeira eleição, um terço dos juízes eleitos será selecionado por sorteio para exercer um mandato de três anos; outro terço será selecionado, também por sorteio, para exercer um mandato de seis anos; e os restantes exercerão um mandato de nove anos;</a:t>
            </a:r>
            <a:endParaRPr sz="1400">
              <a:solidFill>
                <a:srgbClr val="FFFFFF"/>
              </a:solidFill>
            </a:endParaRPr>
          </a:p>
          <a:p>
            <a:pPr indent="457200" lvl="0" marL="0" rtl="0" algn="just">
              <a:spcBef>
                <a:spcPts val="0"/>
              </a:spcBef>
              <a:spcAft>
                <a:spcPts val="0"/>
              </a:spcAft>
              <a:buNone/>
            </a:pPr>
            <a:r>
              <a:t/>
            </a:r>
            <a:endParaRPr sz="1400">
              <a:solidFill>
                <a:srgbClr val="FFFFFF"/>
              </a:solidFill>
            </a:endParaRPr>
          </a:p>
          <a:p>
            <a:pPr indent="457200" lvl="0" marL="0" rtl="0" algn="just">
              <a:spcBef>
                <a:spcPts val="0"/>
              </a:spcBef>
              <a:spcAft>
                <a:spcPts val="0"/>
              </a:spcAft>
              <a:buNone/>
            </a:pPr>
            <a:r>
              <a:rPr lang="pt-BR" sz="1400">
                <a:solidFill>
                  <a:srgbClr val="FFFFFF"/>
                </a:solidFill>
              </a:rPr>
              <a:t>        c) Um juiz selecionado para exercer um mandato de três anos, em conformidade com a alínea b), poderá ser reeleito para um mandato completo.</a:t>
            </a:r>
            <a:endParaRPr sz="1400">
              <a:solidFill>
                <a:srgbClr val="FFFFFF"/>
              </a:solidFill>
            </a:endParaRPr>
          </a:p>
          <a:p>
            <a:pPr indent="457200" lvl="0" marL="0" rtl="0" algn="just">
              <a:spcBef>
                <a:spcPts val="0"/>
              </a:spcBef>
              <a:spcAft>
                <a:spcPts val="0"/>
              </a:spcAft>
              <a:buNone/>
            </a:pPr>
            <a:r>
              <a:t/>
            </a:r>
            <a:endParaRPr>
              <a:solidFill>
                <a:srgbClr val="FFFFFF"/>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7" name="Shape 427"/>
        <p:cNvGrpSpPr/>
        <p:nvPr/>
      </p:nvGrpSpPr>
      <p:grpSpPr>
        <a:xfrm>
          <a:off x="0" y="0"/>
          <a:ext cx="0" cy="0"/>
          <a:chOff x="0" y="0"/>
          <a:chExt cx="0" cy="0"/>
        </a:xfrm>
      </p:grpSpPr>
      <p:sp>
        <p:nvSpPr>
          <p:cNvPr id="428" name="Google Shape;428;p7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29" name="Google Shape;429;p73"/>
          <p:cNvSpPr txBox="1"/>
          <p:nvPr>
            <p:ph idx="1" type="body"/>
          </p:nvPr>
        </p:nvSpPr>
        <p:spPr>
          <a:xfrm>
            <a:off x="387900" y="1489825"/>
            <a:ext cx="8368200" cy="355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(Artigos 34 a 52)</a:t>
            </a:r>
            <a:endParaRPr>
              <a:solidFill>
                <a:srgbClr val="FFFFFF"/>
              </a:solidFill>
            </a:endParaRPr>
          </a:p>
          <a:p>
            <a:pPr indent="0" lvl="0" marL="0" rtl="0" algn="l">
              <a:spcBef>
                <a:spcPts val="1600"/>
              </a:spcBef>
              <a:spcAft>
                <a:spcPts val="0"/>
              </a:spcAft>
              <a:buNone/>
            </a:pPr>
            <a:r>
              <a:rPr lang="pt-BR">
                <a:solidFill>
                  <a:srgbClr val="FFFFFF"/>
                </a:solidFill>
              </a:rPr>
              <a:t>Artigo 38: A Presidência</a:t>
            </a:r>
            <a:endParaRPr>
              <a:solidFill>
                <a:srgbClr val="FFFFFF"/>
              </a:solidFill>
            </a:endParaRPr>
          </a:p>
          <a:p>
            <a:pPr indent="457200" lvl="0" marL="0" rtl="0" algn="just">
              <a:spcBef>
                <a:spcPts val="1000"/>
              </a:spcBef>
              <a:spcAft>
                <a:spcPts val="0"/>
              </a:spcAft>
              <a:buNone/>
            </a:pPr>
            <a:r>
              <a:rPr lang="pt-BR" sz="1200">
                <a:solidFill>
                  <a:srgbClr val="FFFFFF"/>
                </a:solidFill>
              </a:rPr>
              <a:t>1. O Presidente, o Primeiro Vice-Presidente e o Segundo Vice-Presidente serão </a:t>
            </a:r>
            <a:r>
              <a:rPr lang="pt-BR" sz="1200">
                <a:solidFill>
                  <a:srgbClr val="00FF00"/>
                </a:solidFill>
              </a:rPr>
              <a:t>eleitos por maioria absoluta dos juízes.</a:t>
            </a:r>
            <a:r>
              <a:rPr lang="pt-BR" sz="1200">
                <a:solidFill>
                  <a:srgbClr val="FFFFFF"/>
                </a:solidFill>
              </a:rPr>
              <a:t> Cada um desempenhará o respectivo cargo por um período de três anos ou até ao termo do seu mandato como juiz, conforme o que expirar em primeiro lugar. Poderão ser reeleitos uma única vez.[...]</a:t>
            </a:r>
            <a:endParaRPr sz="1200">
              <a:solidFill>
                <a:srgbClr val="FFFFFF"/>
              </a:solidFill>
            </a:endParaRPr>
          </a:p>
          <a:p>
            <a:pPr indent="457200" lvl="0" marL="0" rtl="0" algn="just">
              <a:spcBef>
                <a:spcPts val="1000"/>
              </a:spcBef>
              <a:spcAft>
                <a:spcPts val="0"/>
              </a:spcAft>
              <a:buNone/>
            </a:pPr>
            <a:r>
              <a:rPr lang="pt-BR" sz="1200">
                <a:solidFill>
                  <a:srgbClr val="FFFFFF"/>
                </a:solidFill>
              </a:rPr>
              <a:t>3. O Presidente, o Primeiro Vice-Presidente e o Segundo Vice-Presidente constituirão </a:t>
            </a:r>
            <a:r>
              <a:rPr lang="pt-BR" sz="1200">
                <a:solidFill>
                  <a:srgbClr val="00FF00"/>
                </a:solidFill>
              </a:rPr>
              <a:t>a Presidência, que ficará encarregada:</a:t>
            </a:r>
            <a:endParaRPr sz="1200">
              <a:solidFill>
                <a:srgbClr val="00FF00"/>
              </a:solidFill>
            </a:endParaRPr>
          </a:p>
          <a:p>
            <a:pPr indent="457200" lvl="0" marL="0" rtl="0" algn="just">
              <a:spcBef>
                <a:spcPts val="1000"/>
              </a:spcBef>
              <a:spcAft>
                <a:spcPts val="0"/>
              </a:spcAft>
              <a:buNone/>
            </a:pPr>
            <a:r>
              <a:rPr lang="pt-BR" sz="1200">
                <a:solidFill>
                  <a:srgbClr val="FFFFFF"/>
                </a:solidFill>
              </a:rPr>
              <a:t>        a) Da adequada administração do Tribunal, com exceção do Gabinete do Procurador; e</a:t>
            </a:r>
            <a:endParaRPr sz="1200">
              <a:solidFill>
                <a:srgbClr val="FFFFFF"/>
              </a:solidFill>
            </a:endParaRPr>
          </a:p>
          <a:p>
            <a:pPr indent="457200" lvl="0" marL="0" rtl="0" algn="just">
              <a:spcBef>
                <a:spcPts val="0"/>
              </a:spcBef>
              <a:spcAft>
                <a:spcPts val="0"/>
              </a:spcAft>
              <a:buNone/>
            </a:pPr>
            <a:r>
              <a:rPr lang="pt-BR" sz="1200">
                <a:solidFill>
                  <a:srgbClr val="FFFFFF"/>
                </a:solidFill>
              </a:rPr>
              <a:t>        b) Das restantes funções que lhe forem conferidas de acordo com o presente Estatuto.</a:t>
            </a:r>
            <a:endParaRPr sz="1200">
              <a:solidFill>
                <a:srgbClr val="FFFFFF"/>
              </a:solidFill>
            </a:endParaRPr>
          </a:p>
          <a:p>
            <a:pPr indent="457200" lvl="0" marL="0" rtl="0" algn="just">
              <a:spcBef>
                <a:spcPts val="1000"/>
              </a:spcBef>
              <a:spcAft>
                <a:spcPts val="0"/>
              </a:spcAft>
              <a:buNone/>
            </a:pPr>
            <a:r>
              <a:rPr lang="pt-BR" sz="1200">
                <a:solidFill>
                  <a:srgbClr val="FFFFFF"/>
                </a:solidFill>
              </a:rPr>
              <a:t>4. Embora eximindo-se da sua responsabilidade nos termos do parágrafo 3o a), </a:t>
            </a:r>
            <a:r>
              <a:rPr lang="pt-BR" sz="1200">
                <a:solidFill>
                  <a:srgbClr val="00FF00"/>
                </a:solidFill>
              </a:rPr>
              <a:t>a Presidência atuará em coordenação com o Gabinete do Procurador</a:t>
            </a:r>
            <a:r>
              <a:rPr lang="pt-BR" sz="1200">
                <a:solidFill>
                  <a:srgbClr val="FFFFFF"/>
                </a:solidFill>
              </a:rPr>
              <a:t> e deverá obter a aprovação deste em todos os assuntos de interesse comum.</a:t>
            </a:r>
            <a:endParaRPr sz="1200">
              <a:solidFill>
                <a:srgbClr val="FFFFFF"/>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3" name="Shape 433"/>
        <p:cNvGrpSpPr/>
        <p:nvPr/>
      </p:nvGrpSpPr>
      <p:grpSpPr>
        <a:xfrm>
          <a:off x="0" y="0"/>
          <a:ext cx="0" cy="0"/>
          <a:chOff x="0" y="0"/>
          <a:chExt cx="0" cy="0"/>
        </a:xfrm>
      </p:grpSpPr>
      <p:sp>
        <p:nvSpPr>
          <p:cNvPr id="434" name="Google Shape;434;p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35" name="Google Shape;435;p74"/>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(Artigos 34 a 52)</a:t>
            </a:r>
            <a:endParaRPr>
              <a:solidFill>
                <a:srgbClr val="FFFFFF"/>
              </a:solidFill>
            </a:endParaRPr>
          </a:p>
          <a:p>
            <a:pPr indent="0" lvl="0" marL="0" rtl="0" algn="l">
              <a:spcBef>
                <a:spcPts val="1600"/>
              </a:spcBef>
              <a:spcAft>
                <a:spcPts val="0"/>
              </a:spcAft>
              <a:buNone/>
            </a:pPr>
            <a:r>
              <a:rPr lang="pt-BR">
                <a:solidFill>
                  <a:srgbClr val="FFFFFF"/>
                </a:solidFill>
              </a:rPr>
              <a:t>Artigo 39: Juízos</a:t>
            </a:r>
            <a:endParaRPr>
              <a:solidFill>
                <a:srgbClr val="FFFFFF"/>
              </a:solidFill>
            </a:endParaRPr>
          </a:p>
          <a:p>
            <a:pPr indent="457200" lvl="0" marL="0" rtl="0" algn="l">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a:solidFill>
                  <a:srgbClr val="FFFFFF"/>
                </a:solidFill>
              </a:rPr>
              <a:t>1. Após a eleição dos juízes e logo que possível, o Tribunal deverá organizar-se nas seções referidas no artigo 34 b). A </a:t>
            </a:r>
            <a:r>
              <a:rPr lang="pt-BR">
                <a:solidFill>
                  <a:srgbClr val="00FF00"/>
                </a:solidFill>
              </a:rPr>
              <a:t>Seção de Recursos</a:t>
            </a:r>
            <a:r>
              <a:rPr lang="pt-BR">
                <a:solidFill>
                  <a:srgbClr val="FFFFFF"/>
                </a:solidFill>
              </a:rPr>
              <a:t> será composta pelo Presidente e quatro juízes, a </a:t>
            </a:r>
            <a:r>
              <a:rPr lang="pt-BR">
                <a:solidFill>
                  <a:srgbClr val="00FF00"/>
                </a:solidFill>
              </a:rPr>
              <a:t>Seção de Julgamento em Primeira Instância</a:t>
            </a:r>
            <a:r>
              <a:rPr lang="pt-BR">
                <a:solidFill>
                  <a:srgbClr val="FFFFFF"/>
                </a:solidFill>
              </a:rPr>
              <a:t> por, pelo menos, seis juízes e a </a:t>
            </a:r>
            <a:r>
              <a:rPr lang="pt-BR">
                <a:solidFill>
                  <a:srgbClr val="00FF00"/>
                </a:solidFill>
              </a:rPr>
              <a:t>Seção de Instrução</a:t>
            </a:r>
            <a:r>
              <a:rPr lang="pt-BR">
                <a:solidFill>
                  <a:srgbClr val="FFFFFF"/>
                </a:solidFill>
              </a:rPr>
              <a:t> por, pelo menos, seis juízes. </a:t>
            </a:r>
            <a:endParaRPr>
              <a:solidFill>
                <a:srgbClr val="FFFFFF"/>
              </a:solidFill>
            </a:endParaRPr>
          </a:p>
          <a:p>
            <a:pPr indent="457200" lvl="0" marL="0" rtl="0" algn="just">
              <a:spcBef>
                <a:spcPts val="0"/>
              </a:spcBef>
              <a:spcAft>
                <a:spcPts val="0"/>
              </a:spcAft>
              <a:buNone/>
            </a:pPr>
            <a:r>
              <a:rPr lang="pt-BR">
                <a:solidFill>
                  <a:srgbClr val="FFFFFF"/>
                </a:solidFill>
              </a:rPr>
              <a:t>      </a:t>
            </a:r>
            <a:endParaRPr>
              <a:solidFill>
                <a:srgbClr val="FFFFFF"/>
              </a:solidFill>
            </a:endParaRPr>
          </a:p>
        </p:txBody>
      </p:sp>
      <p:sp>
        <p:nvSpPr>
          <p:cNvPr id="436" name="Google Shape;436;p74"/>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pt-BR">
                <a:solidFill>
                  <a:srgbClr val="FFFFFF"/>
                </a:solidFill>
              </a:rPr>
              <a:t>Os juízes serão adstritos às Seções de acordo com a natureza das funções que corresponderem a cada um e com as respectivas qualificações e experiência, por forma a que cada Seção disponha de um conjunto adequado de especialistas em direito penal e processual penal e em direito internacional. A Seção de Julgamento em Primeira Instância e a Seção de Instrução serão predominantemente compostas por juízes com experiência em processo penal. [...]</a:t>
            </a:r>
            <a:endParaRPr>
              <a:solidFill>
                <a:srgbClr val="FFFFFF"/>
              </a:solidFill>
            </a:endParaRPr>
          </a:p>
          <a:p>
            <a:pPr indent="0" lvl="0" marL="0" rtl="0" algn="just">
              <a:spcBef>
                <a:spcPts val="0"/>
              </a:spcBef>
              <a:spcAft>
                <a:spcPts val="1600"/>
              </a:spcAft>
              <a:buNone/>
            </a:pPr>
            <a:r>
              <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0" name="Shape 440"/>
        <p:cNvGrpSpPr/>
        <p:nvPr/>
      </p:nvGrpSpPr>
      <p:grpSpPr>
        <a:xfrm>
          <a:off x="0" y="0"/>
          <a:ext cx="0" cy="0"/>
          <a:chOff x="0" y="0"/>
          <a:chExt cx="0" cy="0"/>
        </a:xfrm>
      </p:grpSpPr>
      <p:sp>
        <p:nvSpPr>
          <p:cNvPr id="441" name="Google Shape;441;p7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42" name="Google Shape;442;p7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(Artigos 34 a 52)</a:t>
            </a:r>
            <a:endParaRPr>
              <a:solidFill>
                <a:srgbClr val="FFFFFF"/>
              </a:solidFill>
            </a:endParaRPr>
          </a:p>
          <a:p>
            <a:pPr indent="0" lvl="0" marL="0" rtl="0" algn="l">
              <a:spcBef>
                <a:spcPts val="1600"/>
              </a:spcBef>
              <a:spcAft>
                <a:spcPts val="0"/>
              </a:spcAft>
              <a:buNone/>
            </a:pPr>
            <a:r>
              <a:rPr lang="pt-BR">
                <a:solidFill>
                  <a:srgbClr val="FFFFFF"/>
                </a:solidFill>
              </a:rPr>
              <a:t>Artigo 41: Impedimento e Desqualificação de Juízes</a:t>
            </a:r>
            <a:endParaRPr>
              <a:solidFill>
                <a:srgbClr val="FFFFFF"/>
              </a:solidFill>
            </a:endParaRPr>
          </a:p>
          <a:p>
            <a:pPr indent="0" lvl="0" marL="0" rtl="0" algn="l">
              <a:spcBef>
                <a:spcPts val="0"/>
              </a:spcBef>
              <a:spcAft>
                <a:spcPts val="0"/>
              </a:spcAft>
              <a:buNone/>
            </a:pPr>
            <a:r>
              <a:t/>
            </a:r>
            <a:endParaRPr>
              <a:solidFill>
                <a:srgbClr val="FFFFFF"/>
              </a:solidFill>
            </a:endParaRPr>
          </a:p>
          <a:p>
            <a:pPr indent="457200" lvl="0" marL="0" rtl="0" algn="just">
              <a:spcBef>
                <a:spcPts val="0"/>
              </a:spcBef>
              <a:spcAft>
                <a:spcPts val="0"/>
              </a:spcAft>
              <a:buNone/>
            </a:pPr>
            <a:r>
              <a:rPr lang="pt-BR">
                <a:solidFill>
                  <a:srgbClr val="FFFFFF"/>
                </a:solidFill>
              </a:rPr>
              <a:t>1. A Presidência poderá, a pedido de um juiz, </a:t>
            </a:r>
            <a:r>
              <a:rPr lang="pt-BR">
                <a:solidFill>
                  <a:srgbClr val="00FF00"/>
                </a:solidFill>
              </a:rPr>
              <a:t>declarar seu impedimento</a:t>
            </a:r>
            <a:r>
              <a:rPr lang="pt-BR">
                <a:solidFill>
                  <a:srgbClr val="FFFFFF"/>
                </a:solidFill>
              </a:rPr>
              <a:t> para o exercício de alguma das funções que lhe confere o presente Estatuto, em conformidade com o Regulamento Processual.</a:t>
            </a:r>
            <a:endParaRPr>
              <a:solidFill>
                <a:srgbClr val="FFFFFF"/>
              </a:solidFill>
            </a:endParaRPr>
          </a:p>
          <a:p>
            <a:pPr indent="457200" lvl="0" marL="0" rtl="0" algn="just">
              <a:spcBef>
                <a:spcPts val="1000"/>
              </a:spcBef>
              <a:spcAft>
                <a:spcPts val="0"/>
              </a:spcAft>
              <a:buNone/>
            </a:pPr>
            <a:r>
              <a:rPr lang="pt-BR">
                <a:solidFill>
                  <a:srgbClr val="FFFFFF"/>
                </a:solidFill>
              </a:rPr>
              <a:t>        </a:t>
            </a:r>
            <a:endParaRPr>
              <a:solidFill>
                <a:srgbClr val="FFFFFF"/>
              </a:solidFill>
            </a:endParaRPr>
          </a:p>
        </p:txBody>
      </p:sp>
      <p:sp>
        <p:nvSpPr>
          <p:cNvPr id="443" name="Google Shape;443;p75"/>
          <p:cNvSpPr txBox="1"/>
          <p:nvPr>
            <p:ph idx="2" type="body"/>
          </p:nvPr>
        </p:nvSpPr>
        <p:spPr>
          <a:xfrm>
            <a:off x="4756200" y="1489825"/>
            <a:ext cx="3999900" cy="3420600"/>
          </a:xfrm>
          <a:prstGeom prst="rect">
            <a:avLst/>
          </a:prstGeom>
        </p:spPr>
        <p:txBody>
          <a:bodyPr anchorCtr="0" anchor="t" bIns="91425" lIns="91425" spcFirstLastPara="1" rIns="91425" wrap="square" tIns="91425">
            <a:noAutofit/>
          </a:bodyPr>
          <a:lstStyle/>
          <a:p>
            <a:pPr indent="457200" lvl="0" marL="0" rtl="0" algn="just">
              <a:spcBef>
                <a:spcPts val="0"/>
              </a:spcBef>
              <a:spcAft>
                <a:spcPts val="0"/>
              </a:spcAft>
              <a:buNone/>
            </a:pPr>
            <a:r>
              <a:rPr lang="pt-BR">
                <a:solidFill>
                  <a:srgbClr val="FFFFFF"/>
                </a:solidFill>
              </a:rPr>
              <a:t>2. a) Nenhum juiz pode participar num caso em que, por qualquer motivo, seja </a:t>
            </a:r>
            <a:r>
              <a:rPr lang="pt-BR">
                <a:solidFill>
                  <a:srgbClr val="00FF00"/>
                </a:solidFill>
              </a:rPr>
              <a:t>posta em dúvida a sua imparcialidade</a:t>
            </a:r>
            <a:r>
              <a:rPr lang="pt-BR">
                <a:solidFill>
                  <a:srgbClr val="FFFFFF"/>
                </a:solidFill>
              </a:rPr>
              <a:t>. [...]</a:t>
            </a:r>
            <a:endParaRPr>
              <a:solidFill>
                <a:srgbClr val="FFFFFF"/>
              </a:solidFill>
            </a:endParaRPr>
          </a:p>
          <a:p>
            <a:pPr indent="457200" lvl="0" marL="0" rtl="0" algn="just">
              <a:spcBef>
                <a:spcPts val="1000"/>
              </a:spcBef>
              <a:spcAft>
                <a:spcPts val="0"/>
              </a:spcAft>
              <a:buNone/>
            </a:pPr>
            <a:r>
              <a:rPr lang="pt-BR">
                <a:solidFill>
                  <a:srgbClr val="FFFFFF"/>
                </a:solidFill>
              </a:rPr>
              <a:t>b) O Procurador ou a pessoa objeto de inquérito ou procedimento criminal poderá </a:t>
            </a:r>
            <a:r>
              <a:rPr lang="pt-BR">
                <a:solidFill>
                  <a:srgbClr val="00FF00"/>
                </a:solidFill>
              </a:rPr>
              <a:t>solicitar a desqualificação de um juiz</a:t>
            </a:r>
            <a:r>
              <a:rPr lang="pt-BR">
                <a:solidFill>
                  <a:srgbClr val="FFFFFF"/>
                </a:solidFill>
              </a:rPr>
              <a:t> em virtude do disposto no presente número;</a:t>
            </a:r>
            <a:endParaRPr>
              <a:solidFill>
                <a:srgbClr val="FFFFFF"/>
              </a:solidFill>
            </a:endParaRPr>
          </a:p>
          <a:p>
            <a:pPr indent="457200" lvl="0" marL="0" rtl="0" algn="just">
              <a:spcBef>
                <a:spcPts val="1000"/>
              </a:spcBef>
              <a:spcAft>
                <a:spcPts val="0"/>
              </a:spcAft>
              <a:buNone/>
            </a:pPr>
            <a:r>
              <a:rPr lang="pt-BR">
                <a:solidFill>
                  <a:srgbClr val="FFFFFF"/>
                </a:solidFill>
              </a:rPr>
              <a:t>c) As questões relativas à desqualificação de juízes serão </a:t>
            </a:r>
            <a:r>
              <a:rPr lang="pt-BR">
                <a:solidFill>
                  <a:srgbClr val="00FF00"/>
                </a:solidFill>
              </a:rPr>
              <a:t>decididas por maioria absoluta dos juízes</a:t>
            </a:r>
            <a:r>
              <a:rPr lang="pt-BR">
                <a:solidFill>
                  <a:srgbClr val="FFFFFF"/>
                </a:solidFill>
              </a:rPr>
              <a:t>. O juiz cuja desqualificação for solicitada, poderá pronunciar-se sobre a questão, mas não poderá tomar parte na decisão.</a:t>
            </a:r>
            <a:endParaRPr>
              <a:solidFill>
                <a:srgbClr val="FFFFFF"/>
              </a:solidFill>
            </a:endParaRPr>
          </a:p>
          <a:p>
            <a:pPr indent="457200" lvl="0" marL="0" rtl="0" algn="just">
              <a:spcBef>
                <a:spcPts val="0"/>
              </a:spcBef>
              <a:spcAft>
                <a:spcPts val="0"/>
              </a:spcAft>
              <a:buNone/>
            </a:pPr>
            <a:r>
              <a:rPr lang="pt-BR">
                <a:solidFill>
                  <a:srgbClr val="FFFFFF"/>
                </a:solidFill>
              </a:rPr>
              <a:t>      </a:t>
            </a:r>
            <a:endParaRPr>
              <a:solidFill>
                <a:srgbClr val="FFFFFF"/>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7" name="Shape 447"/>
        <p:cNvGrpSpPr/>
        <p:nvPr/>
      </p:nvGrpSpPr>
      <p:grpSpPr>
        <a:xfrm>
          <a:off x="0" y="0"/>
          <a:ext cx="0" cy="0"/>
          <a:chOff x="0" y="0"/>
          <a:chExt cx="0" cy="0"/>
        </a:xfrm>
      </p:grpSpPr>
      <p:sp>
        <p:nvSpPr>
          <p:cNvPr id="448" name="Google Shape;448;p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49" name="Google Shape;449;p76"/>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(Artigos 34 a 52)</a:t>
            </a:r>
            <a:endParaRPr>
              <a:solidFill>
                <a:srgbClr val="FFFFFF"/>
              </a:solidFill>
            </a:endParaRPr>
          </a:p>
          <a:p>
            <a:pPr indent="0" lvl="0" marL="0" rtl="0" algn="l">
              <a:spcBef>
                <a:spcPts val="1600"/>
              </a:spcBef>
              <a:spcAft>
                <a:spcPts val="0"/>
              </a:spcAft>
              <a:buNone/>
            </a:pPr>
            <a:r>
              <a:rPr lang="pt-BR">
                <a:solidFill>
                  <a:srgbClr val="FFFFFF"/>
                </a:solidFill>
              </a:rPr>
              <a:t>Artigo 42: O Gabinete do Procurador</a:t>
            </a:r>
            <a:endParaRPr>
              <a:solidFill>
                <a:srgbClr val="FFFFFF"/>
              </a:solidFill>
            </a:endParaRPr>
          </a:p>
          <a:p>
            <a:pPr indent="457200" lvl="0" marL="0" rtl="0" algn="just">
              <a:spcBef>
                <a:spcPts val="1000"/>
              </a:spcBef>
              <a:spcAft>
                <a:spcPts val="0"/>
              </a:spcAft>
              <a:buNone/>
            </a:pPr>
            <a:r>
              <a:rPr lang="pt-BR" sz="1200">
                <a:solidFill>
                  <a:srgbClr val="FFFFFF"/>
                </a:solidFill>
              </a:rPr>
              <a:t>1. O Gabinete do Procurador atuará de forma independente, enquanto órgão autônomo do Tribunal. Competir-lhe-á </a:t>
            </a:r>
            <a:r>
              <a:rPr lang="pt-BR" sz="1200">
                <a:solidFill>
                  <a:srgbClr val="00FF00"/>
                </a:solidFill>
              </a:rPr>
              <a:t>recolher comunicações e qualquer outro tipo de informação</a:t>
            </a:r>
            <a:r>
              <a:rPr lang="pt-BR" sz="1200">
                <a:solidFill>
                  <a:srgbClr val="FFFFFF"/>
                </a:solidFill>
              </a:rPr>
              <a:t>, devidamente fundamentada, sobre crimes da competência do Tribunal, </a:t>
            </a:r>
            <a:r>
              <a:rPr lang="pt-BR" sz="1200">
                <a:solidFill>
                  <a:srgbClr val="00FF00"/>
                </a:solidFill>
              </a:rPr>
              <a:t>a fim de os examinar e investigar e de exercer a ação penal junto ao Tribunal</a:t>
            </a:r>
            <a:r>
              <a:rPr lang="pt-BR" sz="1200">
                <a:solidFill>
                  <a:srgbClr val="FFFFFF"/>
                </a:solidFill>
              </a:rPr>
              <a:t>. Os membros do Gabinete do Procurador não solicitarão nem cumprirão ordens de fontes externas ao Tribunal.</a:t>
            </a:r>
            <a:endParaRPr sz="1200">
              <a:solidFill>
                <a:srgbClr val="FFFFFF"/>
              </a:solidFill>
            </a:endParaRPr>
          </a:p>
          <a:p>
            <a:pPr indent="457200" lvl="0" marL="0" rtl="0" algn="just">
              <a:spcBef>
                <a:spcPts val="1000"/>
              </a:spcBef>
              <a:spcAft>
                <a:spcPts val="0"/>
              </a:spcAft>
              <a:buNone/>
            </a:pPr>
            <a:r>
              <a:t/>
            </a:r>
            <a:endParaRPr sz="1200">
              <a:solidFill>
                <a:srgbClr val="FFFFFF"/>
              </a:solidFill>
            </a:endParaRPr>
          </a:p>
          <a:p>
            <a:pPr indent="457200" lvl="0" marL="0" rtl="0" algn="just">
              <a:spcBef>
                <a:spcPts val="1000"/>
              </a:spcBef>
              <a:spcAft>
                <a:spcPts val="1000"/>
              </a:spcAft>
              <a:buNone/>
            </a:pPr>
            <a:r>
              <a:rPr lang="pt-BR" sz="1200">
                <a:solidFill>
                  <a:srgbClr val="FFFFFF"/>
                </a:solidFill>
              </a:rPr>
              <a:t>        </a:t>
            </a:r>
            <a:endParaRPr sz="1200">
              <a:solidFill>
                <a:srgbClr val="FFFFFF"/>
              </a:solidFill>
            </a:endParaRPr>
          </a:p>
        </p:txBody>
      </p:sp>
      <p:sp>
        <p:nvSpPr>
          <p:cNvPr id="450" name="Google Shape;450;p76"/>
          <p:cNvSpPr txBox="1"/>
          <p:nvPr>
            <p:ph idx="2" type="body"/>
          </p:nvPr>
        </p:nvSpPr>
        <p:spPr>
          <a:xfrm>
            <a:off x="4791575" y="605450"/>
            <a:ext cx="3999900" cy="4203900"/>
          </a:xfrm>
          <a:prstGeom prst="rect">
            <a:avLst/>
          </a:prstGeom>
        </p:spPr>
        <p:txBody>
          <a:bodyPr anchorCtr="0" anchor="t" bIns="91425" lIns="91425" spcFirstLastPara="1" rIns="91425" wrap="square" tIns="91425">
            <a:noAutofit/>
          </a:bodyPr>
          <a:lstStyle/>
          <a:p>
            <a:pPr indent="457200" lvl="0" marL="0" rtl="0" algn="just">
              <a:spcBef>
                <a:spcPts val="0"/>
              </a:spcBef>
              <a:spcAft>
                <a:spcPts val="0"/>
              </a:spcAft>
              <a:buNone/>
            </a:pPr>
            <a:r>
              <a:rPr lang="pt-BR" sz="1200">
                <a:solidFill>
                  <a:srgbClr val="FFFFFF"/>
                </a:solidFill>
              </a:rPr>
              <a:t>2. O Gabinete do Procurador será </a:t>
            </a:r>
            <a:r>
              <a:rPr lang="pt-BR" sz="1200">
                <a:solidFill>
                  <a:srgbClr val="00FF00"/>
                </a:solidFill>
              </a:rPr>
              <a:t>presidido pelo Procurador</a:t>
            </a:r>
            <a:r>
              <a:rPr lang="pt-BR" sz="1200">
                <a:solidFill>
                  <a:srgbClr val="FFFFFF"/>
                </a:solidFill>
              </a:rPr>
              <a:t>, que terá plena autoridade para dirigir e administrar o Gabinete do Procurador, incluindo o pessoal, as instalações e outros recursos. O Procurador será coadjuvado por um ou mais </a:t>
            </a:r>
            <a:r>
              <a:rPr lang="pt-BR" sz="1200">
                <a:solidFill>
                  <a:srgbClr val="00FF00"/>
                </a:solidFill>
              </a:rPr>
              <a:t>Procuradores-Adjuntos</a:t>
            </a:r>
            <a:r>
              <a:rPr lang="pt-BR" sz="1200">
                <a:solidFill>
                  <a:srgbClr val="FFFFFF"/>
                </a:solidFill>
              </a:rPr>
              <a:t>, que poderão desempenhar qualquer uma das funções que incumbam àquele, em conformidade com o disposto no presente Estatuto. </a:t>
            </a:r>
            <a:r>
              <a:rPr lang="pt-BR" sz="1200">
                <a:solidFill>
                  <a:srgbClr val="00FF00"/>
                </a:solidFill>
              </a:rPr>
              <a:t>O Procurador e os Procuradores-Adjuntos terão nacionalidades diferentes</a:t>
            </a:r>
            <a:r>
              <a:rPr lang="pt-BR" sz="1200">
                <a:solidFill>
                  <a:srgbClr val="FFFFFF"/>
                </a:solidFill>
              </a:rPr>
              <a:t> e desempenharão o respectivo cargo em regime de exclusividade.[...]</a:t>
            </a:r>
            <a:endParaRPr sz="1200">
              <a:solidFill>
                <a:srgbClr val="FFFFFF"/>
              </a:solidFill>
            </a:endParaRPr>
          </a:p>
          <a:p>
            <a:pPr indent="457200" lvl="0" marL="0" rtl="0" algn="just">
              <a:spcBef>
                <a:spcPts val="1000"/>
              </a:spcBef>
              <a:spcAft>
                <a:spcPts val="0"/>
              </a:spcAft>
              <a:buNone/>
            </a:pPr>
            <a:r>
              <a:rPr lang="pt-BR" sz="1200">
                <a:solidFill>
                  <a:srgbClr val="FFFFFF"/>
                </a:solidFill>
              </a:rPr>
              <a:t>4. O Procurador será </a:t>
            </a:r>
            <a:r>
              <a:rPr lang="pt-BR" sz="1200">
                <a:solidFill>
                  <a:srgbClr val="00FF00"/>
                </a:solidFill>
              </a:rPr>
              <a:t>eleito por escrutínio secreto e por maioria absoluta de votos dos membros da Assembléia dos Estados Partes</a:t>
            </a:r>
            <a:r>
              <a:rPr lang="pt-BR" sz="1200">
                <a:solidFill>
                  <a:srgbClr val="FFFFFF"/>
                </a:solidFill>
              </a:rPr>
              <a:t>. [...] A menos que, ao tempo da eleição, seja fixado um período mais curto, o Procurador e os Procuradores-Adjuntos exercerão os respectivos cargos por um </a:t>
            </a:r>
            <a:r>
              <a:rPr lang="pt-BR" sz="1200">
                <a:solidFill>
                  <a:srgbClr val="00FF00"/>
                </a:solidFill>
              </a:rPr>
              <a:t>período de nove anos e não poderão ser reeleitos</a:t>
            </a:r>
            <a:r>
              <a:rPr lang="pt-BR" sz="1200">
                <a:solidFill>
                  <a:srgbClr val="FFFFFF"/>
                </a:solidFill>
              </a:rPr>
              <a:t>.[...]</a:t>
            </a:r>
            <a:endParaRPr sz="1200">
              <a:solidFill>
                <a:srgbClr val="FFFFFF"/>
              </a:solidFill>
            </a:endParaRPr>
          </a:p>
          <a:p>
            <a:pPr indent="457200" lvl="0" marL="0" rtl="0" algn="just">
              <a:spcBef>
                <a:spcPts val="1000"/>
              </a:spcBef>
              <a:spcAft>
                <a:spcPts val="0"/>
              </a:spcAft>
              <a:buNone/>
            </a:pPr>
            <a:r>
              <a:t/>
            </a:r>
            <a:endParaRPr sz="1200">
              <a:solidFill>
                <a:srgbClr val="FFFFFF"/>
              </a:solidFill>
            </a:endParaRPr>
          </a:p>
          <a:p>
            <a:pPr indent="457200" lvl="0" marL="0" rtl="0" algn="l">
              <a:spcBef>
                <a:spcPts val="1000"/>
              </a:spcBef>
              <a:spcAft>
                <a:spcPts val="0"/>
              </a:spcAft>
              <a:buNone/>
            </a:pPr>
            <a:r>
              <a:t/>
            </a:r>
            <a:endParaRPr sz="1200">
              <a:solidFill>
                <a:srgbClr val="FFFFFF"/>
              </a:solidFill>
            </a:endParaRPr>
          </a:p>
          <a:p>
            <a:pPr indent="457200" lvl="0" marL="0" rtl="0" algn="l">
              <a:spcBef>
                <a:spcPts val="1000"/>
              </a:spcBef>
              <a:spcAft>
                <a:spcPts val="0"/>
              </a:spcAft>
              <a:buNone/>
            </a:pPr>
            <a:r>
              <a:rPr lang="pt-BR" sz="1200">
                <a:solidFill>
                  <a:srgbClr val="FFFFFF"/>
                </a:solidFill>
              </a:rPr>
              <a:t>     </a:t>
            </a:r>
            <a:endParaRPr sz="1200">
              <a:solidFill>
                <a:srgbClr val="FFFFFF"/>
              </a:solidFill>
            </a:endParaRPr>
          </a:p>
          <a:p>
            <a:pPr indent="457200" lvl="0" marL="0" rtl="0" algn="l">
              <a:spcBef>
                <a:spcPts val="1000"/>
              </a:spcBef>
              <a:spcAft>
                <a:spcPts val="0"/>
              </a:spcAft>
              <a:buNone/>
            </a:pPr>
            <a:r>
              <a:t/>
            </a:r>
            <a:endParaRPr sz="1200">
              <a:solidFill>
                <a:srgbClr val="FFFFFF"/>
              </a:solidFill>
            </a:endParaRPr>
          </a:p>
          <a:p>
            <a:pPr indent="457200" lvl="0" marL="0" rtl="0" algn="l">
              <a:spcBef>
                <a:spcPts val="0"/>
              </a:spcBef>
              <a:spcAft>
                <a:spcPts val="0"/>
              </a:spcAft>
              <a:buNone/>
            </a:pPr>
            <a:r>
              <a:t/>
            </a:r>
            <a:endParaRPr>
              <a:solidFill>
                <a:srgbClr val="FFFFFF"/>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4" name="Shape 454"/>
        <p:cNvGrpSpPr/>
        <p:nvPr/>
      </p:nvGrpSpPr>
      <p:grpSpPr>
        <a:xfrm>
          <a:off x="0" y="0"/>
          <a:ext cx="0" cy="0"/>
          <a:chOff x="0" y="0"/>
          <a:chExt cx="0" cy="0"/>
        </a:xfrm>
      </p:grpSpPr>
      <p:sp>
        <p:nvSpPr>
          <p:cNvPr id="455" name="Google Shape;455;p7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56" name="Google Shape;456;p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(Artigos 34 a 52)</a:t>
            </a:r>
            <a:endParaRPr>
              <a:solidFill>
                <a:srgbClr val="FFFFFF"/>
              </a:solidFill>
            </a:endParaRPr>
          </a:p>
          <a:p>
            <a:pPr indent="0" lvl="0" marL="0" rtl="0" algn="l">
              <a:spcBef>
                <a:spcPts val="1600"/>
              </a:spcBef>
              <a:spcAft>
                <a:spcPts val="0"/>
              </a:spcAft>
              <a:buNone/>
            </a:pPr>
            <a:r>
              <a:rPr lang="pt-BR">
                <a:solidFill>
                  <a:srgbClr val="FFFFFF"/>
                </a:solidFill>
              </a:rPr>
              <a:t>Artigo 42: O Gabinete do Procurador</a:t>
            </a:r>
            <a:endParaRPr>
              <a:solidFill>
                <a:srgbClr val="FFFFFF"/>
              </a:solidFill>
            </a:endParaRPr>
          </a:p>
          <a:p>
            <a:pPr indent="457200" lvl="0" marL="0" rtl="0" algn="just">
              <a:spcBef>
                <a:spcPts val="1000"/>
              </a:spcBef>
              <a:spcAft>
                <a:spcPts val="0"/>
              </a:spcAft>
              <a:buNone/>
            </a:pPr>
            <a:r>
              <a:rPr lang="pt-BR" sz="1400">
                <a:solidFill>
                  <a:srgbClr val="FFFFFF"/>
                </a:solidFill>
              </a:rPr>
              <a:t>7. O Procurador e os Procuradores-Adjuntos não poderão participar em qualquer processo em que, por qualquer motivo, a sua </a:t>
            </a:r>
            <a:r>
              <a:rPr lang="pt-BR" sz="1400">
                <a:solidFill>
                  <a:srgbClr val="00FF00"/>
                </a:solidFill>
              </a:rPr>
              <a:t>imparcialidade possa ser posta em causa</a:t>
            </a:r>
            <a:r>
              <a:rPr lang="pt-BR" sz="1400">
                <a:solidFill>
                  <a:srgbClr val="FFFFFF"/>
                </a:solidFill>
              </a:rPr>
              <a:t>. [...]</a:t>
            </a:r>
            <a:endParaRPr sz="1400">
              <a:solidFill>
                <a:srgbClr val="FFFFFF"/>
              </a:solidFill>
            </a:endParaRPr>
          </a:p>
          <a:p>
            <a:pPr indent="457200" lvl="0" marL="0" rtl="0" algn="just">
              <a:spcBef>
                <a:spcPts val="1000"/>
              </a:spcBef>
              <a:spcAft>
                <a:spcPts val="0"/>
              </a:spcAft>
              <a:buNone/>
            </a:pPr>
            <a:r>
              <a:rPr lang="pt-BR" sz="1400">
                <a:solidFill>
                  <a:srgbClr val="FFFFFF"/>
                </a:solidFill>
              </a:rPr>
              <a:t>8. As questões relativas à recusa do Procurador ou de um Procurador-Adjunto serão </a:t>
            </a:r>
            <a:r>
              <a:rPr lang="pt-BR" sz="1400">
                <a:solidFill>
                  <a:srgbClr val="00FF00"/>
                </a:solidFill>
              </a:rPr>
              <a:t>decididas pelo Juízo de Recursos</a:t>
            </a:r>
            <a:r>
              <a:rPr lang="pt-BR" sz="1400">
                <a:solidFill>
                  <a:srgbClr val="FFFFFF"/>
                </a:solidFill>
              </a:rPr>
              <a:t>.</a:t>
            </a:r>
            <a:endParaRPr sz="1400">
              <a:solidFill>
                <a:srgbClr val="FFFFFF"/>
              </a:solidFill>
            </a:endParaRPr>
          </a:p>
          <a:p>
            <a:pPr indent="457200" lvl="0" marL="0" rtl="0" algn="just">
              <a:spcBef>
                <a:spcPts val="1000"/>
              </a:spcBef>
              <a:spcAft>
                <a:spcPts val="0"/>
              </a:spcAft>
              <a:buNone/>
            </a:pPr>
            <a:r>
              <a:rPr lang="pt-BR" sz="1400">
                <a:solidFill>
                  <a:srgbClr val="FFFFFF"/>
                </a:solidFill>
              </a:rPr>
              <a:t>a) A pessoa objeto de inquérito ou procedimento criminal poderá solicitar, a todo o momento, a recusa do Procurador ou de um Procurador-Adjunto, pelos motivos previstos no presente artigo;</a:t>
            </a:r>
            <a:endParaRPr sz="1400">
              <a:solidFill>
                <a:srgbClr val="FFFFFF"/>
              </a:solidFill>
            </a:endParaRPr>
          </a:p>
          <a:p>
            <a:pPr indent="457200" lvl="0" marL="0" rtl="0" algn="just">
              <a:spcBef>
                <a:spcPts val="1000"/>
              </a:spcBef>
              <a:spcAft>
                <a:spcPts val="0"/>
              </a:spcAft>
              <a:buNone/>
            </a:pPr>
            <a:r>
              <a:rPr lang="pt-BR" sz="1400">
                <a:solidFill>
                  <a:srgbClr val="FFFFFF"/>
                </a:solidFill>
              </a:rPr>
              <a:t>b) O Procurador ou o Procurador-Adjunto, segundo o caso, poderão pronunciar-se sobre a questão.</a:t>
            </a:r>
            <a:endParaRPr sz="1400">
              <a:solidFill>
                <a:srgbClr val="FFFFFF"/>
              </a:solidFill>
            </a:endParaRPr>
          </a:p>
          <a:p>
            <a:pPr indent="457200" lvl="0" marL="0" rtl="0" algn="l">
              <a:spcBef>
                <a:spcPts val="1000"/>
              </a:spcBef>
              <a:spcAft>
                <a:spcPts val="0"/>
              </a:spcAft>
              <a:buNone/>
            </a:pPr>
            <a:r>
              <a:t/>
            </a:r>
            <a:endParaRPr>
              <a:solidFill>
                <a:srgbClr val="FFFFFF"/>
              </a:solidFill>
            </a:endParaRPr>
          </a:p>
          <a:p>
            <a:pPr indent="457200" lvl="0" marL="0" rtl="0" algn="l">
              <a:spcBef>
                <a:spcPts val="1000"/>
              </a:spcBef>
              <a:spcAft>
                <a:spcPts val="0"/>
              </a:spcAft>
              <a:buNone/>
            </a:pPr>
            <a:r>
              <a:t/>
            </a:r>
            <a:endParaRPr sz="1200">
              <a:solidFill>
                <a:srgbClr val="FFFFFF"/>
              </a:solidFill>
            </a:endParaRPr>
          </a:p>
          <a:p>
            <a:pPr indent="457200" lvl="0" marL="0" rtl="0" algn="l">
              <a:spcBef>
                <a:spcPts val="1000"/>
              </a:spcBef>
              <a:spcAft>
                <a:spcPts val="1000"/>
              </a:spcAft>
              <a:buNone/>
            </a:pPr>
            <a:r>
              <a:rPr lang="pt-BR" sz="1200">
                <a:solidFill>
                  <a:srgbClr val="FFFFFF"/>
                </a:solidFill>
              </a:rPr>
              <a:t>        </a:t>
            </a:r>
            <a:endParaRPr sz="1200">
              <a:solidFill>
                <a:srgbClr val="FFFFFF"/>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0" name="Shape 460"/>
        <p:cNvGrpSpPr/>
        <p:nvPr/>
      </p:nvGrpSpPr>
      <p:grpSpPr>
        <a:xfrm>
          <a:off x="0" y="0"/>
          <a:ext cx="0" cy="0"/>
          <a:chOff x="0" y="0"/>
          <a:chExt cx="0" cy="0"/>
        </a:xfrm>
      </p:grpSpPr>
      <p:sp>
        <p:nvSpPr>
          <p:cNvPr id="461" name="Google Shape;461;p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62" name="Google Shape;462;p78"/>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(Artigos 34 a 52)</a:t>
            </a:r>
            <a:endParaRPr>
              <a:solidFill>
                <a:srgbClr val="FFFFFF"/>
              </a:solidFill>
            </a:endParaRPr>
          </a:p>
          <a:p>
            <a:pPr indent="0" lvl="0" marL="0" rtl="0" algn="l">
              <a:spcBef>
                <a:spcPts val="1600"/>
              </a:spcBef>
              <a:spcAft>
                <a:spcPts val="0"/>
              </a:spcAft>
              <a:buNone/>
            </a:pPr>
            <a:r>
              <a:rPr lang="pt-BR">
                <a:solidFill>
                  <a:srgbClr val="FFFFFF"/>
                </a:solidFill>
              </a:rPr>
              <a:t>Artigo 43: A Secretaria</a:t>
            </a:r>
            <a:endParaRPr>
              <a:solidFill>
                <a:srgbClr val="FFFFFF"/>
              </a:solidFill>
            </a:endParaRPr>
          </a:p>
          <a:p>
            <a:pPr indent="457200" lvl="0" marL="0" rtl="0" algn="just">
              <a:spcBef>
                <a:spcPts val="1000"/>
              </a:spcBef>
              <a:spcAft>
                <a:spcPts val="0"/>
              </a:spcAft>
              <a:buNone/>
            </a:pPr>
            <a:r>
              <a:rPr lang="pt-BR" sz="1200">
                <a:solidFill>
                  <a:srgbClr val="FFFFFF"/>
                </a:solidFill>
              </a:rPr>
              <a:t>        1. A Secretaria será responsável pelos </a:t>
            </a:r>
            <a:r>
              <a:rPr lang="pt-BR" sz="1200">
                <a:solidFill>
                  <a:srgbClr val="00FF00"/>
                </a:solidFill>
              </a:rPr>
              <a:t>aspectos não judiciais da administração e do funcionamento do Tribunal</a:t>
            </a:r>
            <a:r>
              <a:rPr lang="pt-BR" sz="1200">
                <a:solidFill>
                  <a:srgbClr val="FFFFFF"/>
                </a:solidFill>
              </a:rPr>
              <a:t>, sem prejuízo das funções e atribuições do Procurador definidas no artigo 42.</a:t>
            </a:r>
            <a:endParaRPr sz="1200">
              <a:solidFill>
                <a:srgbClr val="FFFFFF"/>
              </a:solidFill>
            </a:endParaRPr>
          </a:p>
          <a:p>
            <a:pPr indent="457200" lvl="0" marL="0" rtl="0" algn="just">
              <a:spcBef>
                <a:spcPts val="1000"/>
              </a:spcBef>
              <a:spcAft>
                <a:spcPts val="0"/>
              </a:spcAft>
              <a:buNone/>
            </a:pPr>
            <a:r>
              <a:rPr lang="pt-BR" sz="1200">
                <a:solidFill>
                  <a:srgbClr val="FFFFFF"/>
                </a:solidFill>
              </a:rPr>
              <a:t>        2. A Secretaria será </a:t>
            </a:r>
            <a:r>
              <a:rPr lang="pt-BR" sz="1200">
                <a:solidFill>
                  <a:srgbClr val="00FF00"/>
                </a:solidFill>
              </a:rPr>
              <a:t>dirigida pelo Secretário</a:t>
            </a:r>
            <a:r>
              <a:rPr lang="pt-BR" sz="1200">
                <a:solidFill>
                  <a:srgbClr val="FFFFFF"/>
                </a:solidFill>
              </a:rPr>
              <a:t>, principal responsável administrativo do Tribunal. O Secretário exercerá as suas funções na dependência do Presidente do Tribunal.[...]</a:t>
            </a:r>
            <a:endParaRPr sz="1200">
              <a:solidFill>
                <a:srgbClr val="FFFFFF"/>
              </a:solidFill>
            </a:endParaRPr>
          </a:p>
          <a:p>
            <a:pPr indent="457200" lvl="0" marL="0" rtl="0" algn="l">
              <a:spcBef>
                <a:spcPts val="1000"/>
              </a:spcBef>
              <a:spcAft>
                <a:spcPts val="1000"/>
              </a:spcAft>
              <a:buNone/>
            </a:pPr>
            <a:r>
              <a:rPr lang="pt-BR" sz="1200">
                <a:solidFill>
                  <a:srgbClr val="FFFFFF"/>
                </a:solidFill>
              </a:rPr>
              <a:t>        </a:t>
            </a:r>
            <a:endParaRPr sz="1200">
              <a:solidFill>
                <a:srgbClr val="FFFFFF"/>
              </a:solidFill>
            </a:endParaRPr>
          </a:p>
        </p:txBody>
      </p:sp>
      <p:sp>
        <p:nvSpPr>
          <p:cNvPr id="463" name="Google Shape;463;p78"/>
          <p:cNvSpPr txBox="1"/>
          <p:nvPr>
            <p:ph idx="2" type="body"/>
          </p:nvPr>
        </p:nvSpPr>
        <p:spPr>
          <a:xfrm>
            <a:off x="4756200" y="633750"/>
            <a:ext cx="3999900" cy="4371900"/>
          </a:xfrm>
          <a:prstGeom prst="rect">
            <a:avLst/>
          </a:prstGeom>
        </p:spPr>
        <p:txBody>
          <a:bodyPr anchorCtr="0" anchor="t" bIns="91425" lIns="91425" spcFirstLastPara="1" rIns="91425" wrap="square" tIns="91425">
            <a:noAutofit/>
          </a:bodyPr>
          <a:lstStyle/>
          <a:p>
            <a:pPr indent="457200" lvl="0" marL="0" rtl="0" algn="just">
              <a:spcBef>
                <a:spcPts val="0"/>
              </a:spcBef>
              <a:spcAft>
                <a:spcPts val="0"/>
              </a:spcAft>
              <a:buNone/>
            </a:pPr>
            <a:r>
              <a:rPr lang="pt-BR" sz="1200">
                <a:solidFill>
                  <a:srgbClr val="FFFFFF"/>
                </a:solidFill>
              </a:rPr>
              <a:t>4. Os juízes elegerão o Secretário em </a:t>
            </a:r>
            <a:r>
              <a:rPr lang="pt-BR" sz="1200">
                <a:solidFill>
                  <a:srgbClr val="00FF00"/>
                </a:solidFill>
              </a:rPr>
              <a:t>escrutínio secreto, por maioria absoluta</a:t>
            </a:r>
            <a:r>
              <a:rPr lang="pt-BR" sz="1200">
                <a:solidFill>
                  <a:srgbClr val="FFFFFF"/>
                </a:solidFill>
              </a:rPr>
              <a:t>, tendo em consideração as recomendações da Assembléia dos Estados Partes. Se necessário, elegerão um Secretário-Adjunto, por recomendação do Secretário e pela mesma forma.</a:t>
            </a:r>
            <a:endParaRPr sz="1200">
              <a:solidFill>
                <a:srgbClr val="FFFFFF"/>
              </a:solidFill>
            </a:endParaRPr>
          </a:p>
          <a:p>
            <a:pPr indent="457200" lvl="0" marL="0" rtl="0" algn="just">
              <a:spcBef>
                <a:spcPts val="1000"/>
              </a:spcBef>
              <a:spcAft>
                <a:spcPts val="0"/>
              </a:spcAft>
              <a:buNone/>
            </a:pPr>
            <a:r>
              <a:rPr lang="pt-BR" sz="1200">
                <a:solidFill>
                  <a:srgbClr val="FFFFFF"/>
                </a:solidFill>
              </a:rPr>
              <a:t>5. O Secretário será eleito por um </a:t>
            </a:r>
            <a:r>
              <a:rPr lang="pt-BR" sz="1200">
                <a:solidFill>
                  <a:srgbClr val="00FF00"/>
                </a:solidFill>
              </a:rPr>
              <a:t>período de cinco anos</a:t>
            </a:r>
            <a:r>
              <a:rPr lang="pt-BR" sz="1200">
                <a:solidFill>
                  <a:srgbClr val="FFFFFF"/>
                </a:solidFill>
              </a:rPr>
              <a:t> para exercer funções em regime de exclusividade e só poderá ser reeleito uma vez.[...]</a:t>
            </a:r>
            <a:endParaRPr sz="1200">
              <a:solidFill>
                <a:srgbClr val="FFFFFF"/>
              </a:solidFill>
            </a:endParaRPr>
          </a:p>
          <a:p>
            <a:pPr indent="457200" lvl="0" marL="0" rtl="0" algn="just">
              <a:spcBef>
                <a:spcPts val="1000"/>
              </a:spcBef>
              <a:spcAft>
                <a:spcPts val="0"/>
              </a:spcAft>
              <a:buNone/>
            </a:pPr>
            <a:r>
              <a:rPr lang="pt-BR" sz="1200">
                <a:solidFill>
                  <a:srgbClr val="FFFFFF"/>
                </a:solidFill>
              </a:rPr>
              <a:t>6. O Secretário criará, no âmbito da Secretaria, uma </a:t>
            </a:r>
            <a:r>
              <a:rPr lang="pt-BR" sz="1200">
                <a:solidFill>
                  <a:srgbClr val="00FF00"/>
                </a:solidFill>
              </a:rPr>
              <a:t>Unidade de Apoio às Vítimas e Testemunhas</a:t>
            </a:r>
            <a:r>
              <a:rPr lang="pt-BR" sz="1200">
                <a:solidFill>
                  <a:srgbClr val="FFFFFF"/>
                </a:solidFill>
              </a:rPr>
              <a:t>. Esta Unidade, em conjunto com o Gabinete do Procurador, adotará medidas de proteção e dispositivos de segurança e </a:t>
            </a:r>
            <a:r>
              <a:rPr lang="pt-BR" sz="1200">
                <a:solidFill>
                  <a:srgbClr val="00FF00"/>
                </a:solidFill>
              </a:rPr>
              <a:t>prestará assessoria e outro tipo de assistência às testemunhas e vítimas que compareçam perante o Tribunal</a:t>
            </a:r>
            <a:r>
              <a:rPr lang="pt-BR" sz="1200">
                <a:solidFill>
                  <a:srgbClr val="FFFFFF"/>
                </a:solidFill>
              </a:rPr>
              <a:t> e a outras pessoas ameaçadas em virtude do testemunho prestado por aquelas. A Unidade incluirá pessoal especializado para atender as vítimas de traumas, nomeadamente os relacionados com crimes de violência sexual.</a:t>
            </a:r>
            <a:endParaRPr sz="1200">
              <a:solidFill>
                <a:srgbClr val="FFFFFF"/>
              </a:solidFill>
            </a:endParaRPr>
          </a:p>
          <a:p>
            <a:pPr indent="457200" lvl="0" marL="0" rtl="0" algn="just">
              <a:spcBef>
                <a:spcPts val="1000"/>
              </a:spcBef>
              <a:spcAft>
                <a:spcPts val="0"/>
              </a:spcAft>
              <a:buNone/>
            </a:pPr>
            <a:r>
              <a:t/>
            </a:r>
            <a:endParaRPr sz="1200">
              <a:solidFill>
                <a:srgbClr val="FFFFFF"/>
              </a:solidFill>
            </a:endParaRPr>
          </a:p>
          <a:p>
            <a:pPr indent="457200" lvl="0" marL="0" rtl="0" algn="l">
              <a:spcBef>
                <a:spcPts val="1000"/>
              </a:spcBef>
              <a:spcAft>
                <a:spcPts val="0"/>
              </a:spcAft>
              <a:buNone/>
            </a:pPr>
            <a:r>
              <a:rPr lang="pt-BR" sz="1200">
                <a:solidFill>
                  <a:srgbClr val="FFFFFF"/>
                </a:solidFill>
              </a:rPr>
              <a:t>        </a:t>
            </a:r>
            <a:endParaRPr sz="1200">
              <a:solidFill>
                <a:srgbClr val="FFFFFF"/>
              </a:solidFill>
            </a:endParaRPr>
          </a:p>
          <a:p>
            <a:pPr indent="0" lvl="0" marL="0" rtl="0" algn="l">
              <a:spcBef>
                <a:spcPts val="1000"/>
              </a:spcBef>
              <a:spcAft>
                <a:spcPts val="1600"/>
              </a:spcAft>
              <a:buNone/>
            </a:pPr>
            <a:r>
              <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7" name="Shape 467"/>
        <p:cNvGrpSpPr/>
        <p:nvPr/>
      </p:nvGrpSpPr>
      <p:grpSpPr>
        <a:xfrm>
          <a:off x="0" y="0"/>
          <a:ext cx="0" cy="0"/>
          <a:chOff x="0" y="0"/>
          <a:chExt cx="0" cy="0"/>
        </a:xfrm>
      </p:grpSpPr>
      <p:sp>
        <p:nvSpPr>
          <p:cNvPr id="468" name="Google Shape;468;p7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69" name="Google Shape;469;p79"/>
          <p:cNvSpPr txBox="1"/>
          <p:nvPr>
            <p:ph idx="1" type="body"/>
          </p:nvPr>
        </p:nvSpPr>
        <p:spPr>
          <a:xfrm>
            <a:off x="387900" y="1426150"/>
            <a:ext cx="3999900" cy="365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(Artigos 34 a 52)</a:t>
            </a:r>
            <a:endParaRPr>
              <a:solidFill>
                <a:srgbClr val="FFFFFF"/>
              </a:solidFill>
            </a:endParaRPr>
          </a:p>
          <a:p>
            <a:pPr indent="0" lvl="0" marL="0" rtl="0" algn="l">
              <a:spcBef>
                <a:spcPts val="1600"/>
              </a:spcBef>
              <a:spcAft>
                <a:spcPts val="0"/>
              </a:spcAft>
              <a:buNone/>
            </a:pPr>
            <a:r>
              <a:rPr lang="pt-BR">
                <a:solidFill>
                  <a:srgbClr val="FFFFFF"/>
                </a:solidFill>
              </a:rPr>
              <a:t>Artigo 46: Cessação de Funções</a:t>
            </a:r>
            <a:endParaRPr>
              <a:solidFill>
                <a:srgbClr val="FFFFFF"/>
              </a:solidFill>
            </a:endParaRPr>
          </a:p>
          <a:p>
            <a:pPr indent="457200" lvl="0" marL="0" rtl="0" algn="just">
              <a:spcBef>
                <a:spcPts val="1000"/>
              </a:spcBef>
              <a:spcAft>
                <a:spcPts val="0"/>
              </a:spcAft>
              <a:buNone/>
            </a:pPr>
            <a:r>
              <a:rPr lang="pt-BR" sz="1200">
                <a:solidFill>
                  <a:srgbClr val="FFFFFF"/>
                </a:solidFill>
              </a:rPr>
              <a:t>1. Um Juiz, o Procurador, um Procurador-Adjunto, o Secretário ou o Secretário-Adjunto cessará as respectivas funções, por decisão adotada de acordo com o disposto no parágrafo 2o, nos casos em que:</a:t>
            </a:r>
            <a:endParaRPr sz="1200">
              <a:solidFill>
                <a:srgbClr val="FFFFFF"/>
              </a:solidFill>
            </a:endParaRPr>
          </a:p>
          <a:p>
            <a:pPr indent="457200" lvl="0" marL="0" rtl="0" algn="just">
              <a:spcBef>
                <a:spcPts val="1000"/>
              </a:spcBef>
              <a:spcAft>
                <a:spcPts val="0"/>
              </a:spcAft>
              <a:buNone/>
            </a:pPr>
            <a:r>
              <a:rPr lang="pt-BR" sz="1200">
                <a:solidFill>
                  <a:srgbClr val="FFFFFF"/>
                </a:solidFill>
              </a:rPr>
              <a:t>a) Se conclua que a pessoa em causa incorreu em </a:t>
            </a:r>
            <a:r>
              <a:rPr lang="pt-BR" sz="1200">
                <a:solidFill>
                  <a:srgbClr val="00FF00"/>
                </a:solidFill>
              </a:rPr>
              <a:t>falta grave ou incumprimento grave das funções conferidas pelo presente Estatuto</a:t>
            </a:r>
            <a:r>
              <a:rPr lang="pt-BR" sz="1200">
                <a:solidFill>
                  <a:srgbClr val="FFFFFF"/>
                </a:solidFill>
              </a:rPr>
              <a:t>, de acordo com o previsto no Regulamento Processual; ou</a:t>
            </a:r>
            <a:endParaRPr sz="1200">
              <a:solidFill>
                <a:srgbClr val="FFFFFF"/>
              </a:solidFill>
            </a:endParaRPr>
          </a:p>
          <a:p>
            <a:pPr indent="457200" lvl="0" marL="0" rtl="0" algn="just">
              <a:spcBef>
                <a:spcPts val="1000"/>
              </a:spcBef>
              <a:spcAft>
                <a:spcPts val="0"/>
              </a:spcAft>
              <a:buNone/>
            </a:pPr>
            <a:r>
              <a:rPr lang="pt-BR" sz="1200">
                <a:solidFill>
                  <a:srgbClr val="FFFFFF"/>
                </a:solidFill>
              </a:rPr>
              <a:t>b) A pessoa em causa se encontre </a:t>
            </a:r>
            <a:r>
              <a:rPr lang="pt-BR" sz="1200">
                <a:solidFill>
                  <a:srgbClr val="00FF00"/>
                </a:solidFill>
              </a:rPr>
              <a:t>impossibilitada de desempenhar as funções definidas no presente Estatuto</a:t>
            </a:r>
            <a:r>
              <a:rPr lang="pt-BR" sz="1200">
                <a:solidFill>
                  <a:srgbClr val="FFFFFF"/>
                </a:solidFill>
              </a:rPr>
              <a:t>.</a:t>
            </a:r>
            <a:endParaRPr sz="1200">
              <a:solidFill>
                <a:srgbClr val="FFFFFF"/>
              </a:solidFill>
            </a:endParaRPr>
          </a:p>
          <a:p>
            <a:pPr indent="457200" lvl="0" marL="0" rtl="0" algn="l">
              <a:spcBef>
                <a:spcPts val="1000"/>
              </a:spcBef>
              <a:spcAft>
                <a:spcPts val="1000"/>
              </a:spcAft>
              <a:buNone/>
            </a:pPr>
            <a:r>
              <a:t/>
            </a:r>
            <a:endParaRPr sz="1200">
              <a:solidFill>
                <a:srgbClr val="FFFFFF"/>
              </a:solidFill>
            </a:endParaRPr>
          </a:p>
        </p:txBody>
      </p:sp>
      <p:sp>
        <p:nvSpPr>
          <p:cNvPr id="470" name="Google Shape;470;p79"/>
          <p:cNvSpPr txBox="1"/>
          <p:nvPr>
            <p:ph idx="2" type="body"/>
          </p:nvPr>
        </p:nvSpPr>
        <p:spPr>
          <a:xfrm>
            <a:off x="4756200" y="633750"/>
            <a:ext cx="3999900" cy="4185900"/>
          </a:xfrm>
          <a:prstGeom prst="rect">
            <a:avLst/>
          </a:prstGeom>
        </p:spPr>
        <p:txBody>
          <a:bodyPr anchorCtr="0" anchor="t" bIns="91425" lIns="91425" spcFirstLastPara="1" rIns="91425" wrap="square" tIns="91425">
            <a:noAutofit/>
          </a:bodyPr>
          <a:lstStyle/>
          <a:p>
            <a:pPr indent="457200" lvl="0" marL="0" rtl="0" algn="l">
              <a:spcBef>
                <a:spcPts val="0"/>
              </a:spcBef>
              <a:spcAft>
                <a:spcPts val="0"/>
              </a:spcAft>
              <a:buNone/>
            </a:pPr>
            <a:r>
              <a:t/>
            </a:r>
            <a:endParaRPr sz="1200">
              <a:solidFill>
                <a:srgbClr val="FFFFFF"/>
              </a:solidFill>
            </a:endParaRPr>
          </a:p>
          <a:p>
            <a:pPr indent="457200" lvl="0" marL="0" rtl="0" algn="just">
              <a:spcBef>
                <a:spcPts val="1000"/>
              </a:spcBef>
              <a:spcAft>
                <a:spcPts val="0"/>
              </a:spcAft>
              <a:buNone/>
            </a:pPr>
            <a:r>
              <a:rPr lang="pt-BR" sz="1200">
                <a:solidFill>
                  <a:srgbClr val="FFFFFF"/>
                </a:solidFill>
              </a:rPr>
              <a:t>2. A decisão relativa à cessação de funções de </a:t>
            </a:r>
            <a:r>
              <a:rPr lang="pt-BR" sz="1200">
                <a:solidFill>
                  <a:srgbClr val="00FF00"/>
                </a:solidFill>
              </a:rPr>
              <a:t>um juiz, do Procurador ou de um Procurador-Adjunto</a:t>
            </a:r>
            <a:r>
              <a:rPr lang="pt-BR" sz="1200">
                <a:solidFill>
                  <a:srgbClr val="FFFFFF"/>
                </a:solidFill>
              </a:rPr>
              <a:t>, de acordo com o parágrafo 1o, será adotada pela Assembléia dos Estados Partes em escrutínio secreto:</a:t>
            </a:r>
            <a:endParaRPr sz="1200">
              <a:solidFill>
                <a:srgbClr val="FFFFFF"/>
              </a:solidFill>
            </a:endParaRPr>
          </a:p>
          <a:p>
            <a:pPr indent="457200" lvl="0" marL="0" rtl="0" algn="just">
              <a:spcBef>
                <a:spcPts val="1000"/>
              </a:spcBef>
              <a:spcAft>
                <a:spcPts val="0"/>
              </a:spcAft>
              <a:buNone/>
            </a:pPr>
            <a:r>
              <a:rPr lang="pt-BR" sz="1200">
                <a:solidFill>
                  <a:srgbClr val="FFFFFF"/>
                </a:solidFill>
              </a:rPr>
              <a:t>a) No caso de um juiz, por maioria de dois terços dos Estados Partes, com base em recomendação adotada por maioria de dois terços dos restantes juízes;</a:t>
            </a:r>
            <a:endParaRPr sz="1200">
              <a:solidFill>
                <a:srgbClr val="FFFFFF"/>
              </a:solidFill>
            </a:endParaRPr>
          </a:p>
          <a:p>
            <a:pPr indent="457200" lvl="0" marL="0" rtl="0" algn="just">
              <a:spcBef>
                <a:spcPts val="1000"/>
              </a:spcBef>
              <a:spcAft>
                <a:spcPts val="0"/>
              </a:spcAft>
              <a:buNone/>
            </a:pPr>
            <a:r>
              <a:rPr lang="pt-BR" sz="1200">
                <a:solidFill>
                  <a:srgbClr val="FFFFFF"/>
                </a:solidFill>
              </a:rPr>
              <a:t>b) No caso do Procurador, por maioria absoluta dos Estados Partes;</a:t>
            </a:r>
            <a:endParaRPr sz="1200">
              <a:solidFill>
                <a:srgbClr val="FFFFFF"/>
              </a:solidFill>
            </a:endParaRPr>
          </a:p>
          <a:p>
            <a:pPr indent="457200" lvl="0" marL="0" rtl="0" algn="just">
              <a:spcBef>
                <a:spcPts val="1000"/>
              </a:spcBef>
              <a:spcAft>
                <a:spcPts val="0"/>
              </a:spcAft>
              <a:buNone/>
            </a:pPr>
            <a:r>
              <a:rPr lang="pt-BR" sz="1200">
                <a:solidFill>
                  <a:srgbClr val="FFFFFF"/>
                </a:solidFill>
              </a:rPr>
              <a:t>c) No caso de um Procurador-Adjunto, por maioria absoluta dos Estados Partes, com base na recomendação do Procurador.</a:t>
            </a:r>
            <a:endParaRPr sz="1200">
              <a:solidFill>
                <a:srgbClr val="FFFFFF"/>
              </a:solidFill>
            </a:endParaRPr>
          </a:p>
          <a:p>
            <a:pPr indent="457200" lvl="0" marL="0" rtl="0" algn="just">
              <a:spcBef>
                <a:spcPts val="1000"/>
              </a:spcBef>
              <a:spcAft>
                <a:spcPts val="0"/>
              </a:spcAft>
              <a:buNone/>
            </a:pPr>
            <a:r>
              <a:rPr lang="pt-BR" sz="1200">
                <a:solidFill>
                  <a:srgbClr val="FFFFFF"/>
                </a:solidFill>
              </a:rPr>
              <a:t>3. A decisão relativa à </a:t>
            </a:r>
            <a:r>
              <a:rPr lang="pt-BR" sz="1200">
                <a:solidFill>
                  <a:srgbClr val="00FF00"/>
                </a:solidFill>
              </a:rPr>
              <a:t>cessação de funções do Secretário ou do Secretário-Adjunto, será adotada por maioria absoluta de votos dos juízes</a:t>
            </a:r>
            <a:r>
              <a:rPr lang="pt-BR" sz="1200">
                <a:solidFill>
                  <a:srgbClr val="FFFFFF"/>
                </a:solidFill>
              </a:rPr>
              <a:t>.</a:t>
            </a:r>
            <a:endParaRPr sz="1200">
              <a:solidFill>
                <a:srgbClr val="FFFFFF"/>
              </a:solidFill>
            </a:endParaRPr>
          </a:p>
          <a:p>
            <a:pPr indent="457200" lvl="0" marL="0" rtl="0" algn="l">
              <a:spcBef>
                <a:spcPts val="1000"/>
              </a:spcBef>
              <a:spcAft>
                <a:spcPts val="0"/>
              </a:spcAft>
              <a:buNone/>
            </a:pPr>
            <a:r>
              <a:t/>
            </a:r>
            <a:endParaRPr sz="1200">
              <a:solidFill>
                <a:srgbClr val="FFFFFF"/>
              </a:solidFill>
            </a:endParaRPr>
          </a:p>
          <a:p>
            <a:pPr indent="0" lvl="0" marL="0" rtl="0" algn="l">
              <a:spcBef>
                <a:spcPts val="1000"/>
              </a:spcBef>
              <a:spcAft>
                <a:spcPts val="1600"/>
              </a:spcAft>
              <a:buNone/>
            </a:pPr>
            <a:r>
              <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4" name="Shape 474"/>
        <p:cNvGrpSpPr/>
        <p:nvPr/>
      </p:nvGrpSpPr>
      <p:grpSpPr>
        <a:xfrm>
          <a:off x="0" y="0"/>
          <a:ext cx="0" cy="0"/>
          <a:chOff x="0" y="0"/>
          <a:chExt cx="0" cy="0"/>
        </a:xfrm>
      </p:grpSpPr>
      <p:sp>
        <p:nvSpPr>
          <p:cNvPr id="475" name="Google Shape;475;p8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76" name="Google Shape;476;p80"/>
          <p:cNvSpPr txBox="1"/>
          <p:nvPr>
            <p:ph idx="1" type="body"/>
          </p:nvPr>
        </p:nvSpPr>
        <p:spPr>
          <a:xfrm>
            <a:off x="387900" y="1489825"/>
            <a:ext cx="8368200" cy="353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4: Composição e Administração do Tribunal (Artigos 34 a 52)</a:t>
            </a:r>
            <a:endParaRPr>
              <a:solidFill>
                <a:srgbClr val="FFFFFF"/>
              </a:solidFill>
            </a:endParaRPr>
          </a:p>
          <a:p>
            <a:pPr indent="0" lvl="0" marL="0" rtl="0" algn="l">
              <a:spcBef>
                <a:spcPts val="1600"/>
              </a:spcBef>
              <a:spcAft>
                <a:spcPts val="0"/>
              </a:spcAft>
              <a:buNone/>
            </a:pPr>
            <a:r>
              <a:rPr lang="pt-BR">
                <a:solidFill>
                  <a:srgbClr val="FFFFFF"/>
                </a:solidFill>
              </a:rPr>
              <a:t>Artigo 48: Privilégios e Imunidades</a:t>
            </a:r>
            <a:endParaRPr>
              <a:solidFill>
                <a:srgbClr val="FFFFFF"/>
              </a:solidFill>
            </a:endParaRPr>
          </a:p>
          <a:p>
            <a:pPr indent="457200" lvl="0" marL="0" rtl="0" algn="just">
              <a:spcBef>
                <a:spcPts val="1000"/>
              </a:spcBef>
              <a:spcAft>
                <a:spcPts val="0"/>
              </a:spcAft>
              <a:buNone/>
            </a:pPr>
            <a:r>
              <a:rPr lang="pt-BR" sz="1200">
                <a:solidFill>
                  <a:srgbClr val="FFFFFF"/>
                </a:solidFill>
              </a:rPr>
              <a:t>1. O Tribunal gozará, no território dos Estados Partes, dos </a:t>
            </a:r>
            <a:r>
              <a:rPr lang="pt-BR" sz="1200">
                <a:solidFill>
                  <a:srgbClr val="00FF00"/>
                </a:solidFill>
              </a:rPr>
              <a:t>privilégios e imunidades que se mostrem necessários ao cumprimento das suas funções</a:t>
            </a:r>
            <a:r>
              <a:rPr lang="pt-BR" sz="1200">
                <a:solidFill>
                  <a:srgbClr val="FFFFFF"/>
                </a:solidFill>
              </a:rPr>
              <a:t>.</a:t>
            </a:r>
            <a:endParaRPr sz="1200">
              <a:solidFill>
                <a:srgbClr val="FFFFFF"/>
              </a:solidFill>
            </a:endParaRPr>
          </a:p>
          <a:p>
            <a:pPr indent="457200" lvl="0" marL="0" rtl="0" algn="just">
              <a:spcBef>
                <a:spcPts val="1000"/>
              </a:spcBef>
              <a:spcAft>
                <a:spcPts val="0"/>
              </a:spcAft>
              <a:buNone/>
            </a:pPr>
            <a:r>
              <a:rPr lang="pt-BR" sz="1200">
                <a:solidFill>
                  <a:srgbClr val="FFFFFF"/>
                </a:solidFill>
              </a:rPr>
              <a:t>2. Os juízes, o Procurador, os Procuradores-Adjuntos e o Secretário gozarão, no exercício das suas funções ou em relação a estas, dos mesmos </a:t>
            </a:r>
            <a:r>
              <a:rPr lang="pt-BR" sz="1200">
                <a:solidFill>
                  <a:srgbClr val="00FF00"/>
                </a:solidFill>
              </a:rPr>
              <a:t>privilégios e imunidades reconhecidos aos chefes das missões diplomáticas</a:t>
            </a:r>
            <a:r>
              <a:rPr lang="pt-BR" sz="1200">
                <a:solidFill>
                  <a:srgbClr val="FFFFFF"/>
                </a:solidFill>
              </a:rPr>
              <a:t> [...]</a:t>
            </a:r>
            <a:endParaRPr sz="1200">
              <a:solidFill>
                <a:srgbClr val="FFFFFF"/>
              </a:solidFill>
            </a:endParaRPr>
          </a:p>
          <a:p>
            <a:pPr indent="457200" lvl="0" marL="0" rtl="0" algn="just">
              <a:spcBef>
                <a:spcPts val="1000"/>
              </a:spcBef>
              <a:spcAft>
                <a:spcPts val="0"/>
              </a:spcAft>
              <a:buNone/>
            </a:pPr>
            <a:r>
              <a:rPr lang="pt-BR" sz="1200">
                <a:solidFill>
                  <a:srgbClr val="FFFFFF"/>
                </a:solidFill>
              </a:rPr>
              <a:t>3. O Secretário-Adjunto, o pessoal do Gabinete do Procurador e o pessoal da Secretaria gozarão dos mesmos privilégios e imunidades e das facilidades necessárias ao cumprimento das respectivas funções, nos termos do acordo sobre os privilégios e imunidades do Tribunal.</a:t>
            </a:r>
            <a:endParaRPr sz="1200">
              <a:solidFill>
                <a:srgbClr val="FFFFFF"/>
              </a:solidFill>
            </a:endParaRPr>
          </a:p>
          <a:p>
            <a:pPr indent="457200" lvl="0" marL="0" rtl="0" algn="just">
              <a:spcBef>
                <a:spcPts val="1000"/>
              </a:spcBef>
              <a:spcAft>
                <a:spcPts val="0"/>
              </a:spcAft>
              <a:buNone/>
            </a:pPr>
            <a:r>
              <a:rPr lang="pt-BR" sz="1200">
                <a:solidFill>
                  <a:srgbClr val="FFFFFF"/>
                </a:solidFill>
              </a:rPr>
              <a:t>4. Os advogados, peritos, testemunhas e outras pessoas, cuja presença seja requerida na sede do Tribunal, beneficiarão do tratamento que se mostre necessário ao funcionamento adequado deste, nos termos do acordo sobre os privilégios e imunidades do Tribunal. [...]</a:t>
            </a:r>
            <a:endParaRPr sz="1200">
              <a:solidFill>
                <a:srgbClr val="FFFFFF"/>
              </a:solidFill>
            </a:endParaRPr>
          </a:p>
          <a:p>
            <a:pPr indent="457200" lvl="0" marL="0" rtl="0" algn="just">
              <a:spcBef>
                <a:spcPts val="1000"/>
              </a:spcBef>
              <a:spcAft>
                <a:spcPts val="1000"/>
              </a:spcAft>
              <a:buNone/>
            </a:pPr>
            <a:r>
              <a:t/>
            </a:r>
            <a:endParaRPr sz="1200">
              <a:solidFill>
                <a:srgbClr val="FFFFFF"/>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0" name="Shape 480"/>
        <p:cNvGrpSpPr/>
        <p:nvPr/>
      </p:nvGrpSpPr>
      <p:grpSpPr>
        <a:xfrm>
          <a:off x="0" y="0"/>
          <a:ext cx="0" cy="0"/>
          <a:chOff x="0" y="0"/>
          <a:chExt cx="0" cy="0"/>
        </a:xfrm>
      </p:grpSpPr>
      <p:sp>
        <p:nvSpPr>
          <p:cNvPr id="481" name="Google Shape;481;p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82" name="Google Shape;482;p8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Estudo de Caso: EUA v. TPI</a:t>
            </a:r>
            <a:endParaRPr>
              <a:solidFill>
                <a:srgbClr val="00FF00"/>
              </a:solidFill>
            </a:endParaRPr>
          </a:p>
          <a:p>
            <a:pPr indent="0" lvl="0" marL="0" rtl="0" algn="just">
              <a:spcBef>
                <a:spcPts val="1600"/>
              </a:spcBef>
              <a:spcAft>
                <a:spcPts val="0"/>
              </a:spcAft>
              <a:buNone/>
            </a:pPr>
            <a:r>
              <a:rPr lang="pt-BR" sz="1200">
                <a:solidFill>
                  <a:srgbClr val="FFFFFF"/>
                </a:solidFill>
                <a:latin typeface="Arial"/>
                <a:ea typeface="Arial"/>
                <a:cs typeface="Arial"/>
                <a:sym typeface="Arial"/>
              </a:rPr>
              <a:t>31 dez. 2000 (governo Bill Clinton) ⇒ EUA assinam o TPI</a:t>
            </a:r>
            <a:endParaRPr sz="1200">
              <a:solidFill>
                <a:srgbClr val="FFFFFF"/>
              </a:solidFill>
              <a:latin typeface="Arial"/>
              <a:ea typeface="Arial"/>
              <a:cs typeface="Arial"/>
              <a:sym typeface="Arial"/>
            </a:endParaRPr>
          </a:p>
          <a:p>
            <a:pPr indent="0" lvl="0" marL="0" rtl="0" algn="just">
              <a:spcBef>
                <a:spcPts val="1600"/>
              </a:spcBef>
              <a:spcAft>
                <a:spcPts val="0"/>
              </a:spcAft>
              <a:buNone/>
            </a:pPr>
            <a:r>
              <a:rPr lang="pt-BR" sz="1200">
                <a:solidFill>
                  <a:srgbClr val="FFFFFF"/>
                </a:solidFill>
                <a:latin typeface="Arial"/>
                <a:ea typeface="Arial"/>
                <a:cs typeface="Arial"/>
                <a:sym typeface="Arial"/>
              </a:rPr>
              <a:t>06 maio 2002 (governo Bush) ⇒ EUA retiram a sua assinatura do Estatuto de Roma, considerando o TPI uma “ameaça à soberania dos EUA e à segurança de suas tropas que atuam internacionalmente” (GONÇALVES, p. 42).</a:t>
            </a:r>
            <a:endParaRPr sz="1200">
              <a:solidFill>
                <a:srgbClr val="FFFFFF"/>
              </a:solidFill>
              <a:latin typeface="Arial"/>
              <a:ea typeface="Arial"/>
              <a:cs typeface="Arial"/>
              <a:sym typeface="Arial"/>
            </a:endParaRPr>
          </a:p>
          <a:p>
            <a:pPr indent="0" lvl="0" marL="0" rtl="0" algn="just">
              <a:spcBef>
                <a:spcPts val="1600"/>
              </a:spcBef>
              <a:spcAft>
                <a:spcPts val="0"/>
              </a:spcAft>
              <a:buNone/>
            </a:pPr>
            <a:r>
              <a:rPr lang="pt-BR" sz="1200">
                <a:solidFill>
                  <a:srgbClr val="FFFFFF"/>
                </a:solidFill>
                <a:latin typeface="Arial"/>
                <a:ea typeface="Arial"/>
                <a:cs typeface="Arial"/>
                <a:sym typeface="Arial"/>
              </a:rPr>
              <a:t>12 jul. 2002 ⇒ CSNU adota a Resolução 1422, após ameaças dos EUA de veto a futuras missões de paz da ONU. Embora não tenham conseguido imunidade formal aos cidadãos norte-americanos sobre a jurisdição da Corte, a Resolução excluía todo o pessoal oriundo de Estados não-signatários do Estatuto de Roma envolvidos em missões de paz da ONU da jurisdição da Corte, com revisão anual da medida pelo CSNU.</a:t>
            </a:r>
            <a:endParaRPr sz="1200">
              <a:solidFill>
                <a:srgbClr val="FFFFFF"/>
              </a:solidFill>
              <a:latin typeface="Arial"/>
              <a:ea typeface="Arial"/>
              <a:cs typeface="Arial"/>
              <a:sym typeface="Arial"/>
            </a:endParaRPr>
          </a:p>
          <a:p>
            <a:pPr indent="0" lvl="0" marL="0" rtl="0" algn="l">
              <a:spcBef>
                <a:spcPts val="1600"/>
              </a:spcBef>
              <a:spcAft>
                <a:spcPts val="0"/>
              </a:spcAft>
              <a:buNone/>
            </a:pPr>
            <a:r>
              <a:rPr lang="pt-BR" sz="1200">
                <a:solidFill>
                  <a:srgbClr val="FFFFFF"/>
                </a:solidFill>
                <a:latin typeface="Arial"/>
                <a:ea typeface="Arial"/>
                <a:cs typeface="Arial"/>
                <a:sym typeface="Arial"/>
              </a:rPr>
              <a:t>⇒ EUA iniciam campanha de acordos bilaterais de imunidade a seus cidadãos com base no artigo 98 do Estatuto de Roma.</a:t>
            </a:r>
            <a:endParaRPr sz="1200">
              <a:solidFill>
                <a:srgbClr val="FFFFFF"/>
              </a:solidFill>
              <a:latin typeface="Arial"/>
              <a:ea typeface="Arial"/>
              <a:cs typeface="Arial"/>
              <a:sym typeface="Arial"/>
            </a:endParaRPr>
          </a:p>
          <a:p>
            <a:pPr indent="0" lvl="0" marL="0" rtl="0" algn="l">
              <a:spcBef>
                <a:spcPts val="1600"/>
              </a:spcBef>
              <a:spcAft>
                <a:spcPts val="0"/>
              </a:spcAft>
              <a:buNone/>
            </a:pPr>
            <a:r>
              <a:t/>
            </a:r>
            <a:endParaRPr sz="1200">
              <a:solidFill>
                <a:srgbClr val="FFFFFF"/>
              </a:solidFill>
              <a:latin typeface="Arial"/>
              <a:ea typeface="Arial"/>
              <a:cs typeface="Arial"/>
              <a:sym typeface="Arial"/>
            </a:endParaRPr>
          </a:p>
          <a:p>
            <a:pPr indent="0" lvl="0" marL="0" rtl="0" algn="just">
              <a:spcBef>
                <a:spcPts val="1600"/>
              </a:spcBef>
              <a:spcAft>
                <a:spcPts val="0"/>
              </a:spcAft>
              <a:buNone/>
            </a:pPr>
            <a:r>
              <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a:t>
            </a:r>
            <a:endParaRPr sz="10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99" name="Google Shape;99;p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 (Artigos 2-33): Organização da Corte</a:t>
            </a:r>
            <a:endParaRPr/>
          </a:p>
          <a:p>
            <a:pPr indent="-342900" lvl="0" marL="457200" rtl="0" algn="just">
              <a:spcBef>
                <a:spcPts val="1600"/>
              </a:spcBef>
              <a:spcAft>
                <a:spcPts val="0"/>
              </a:spcAft>
              <a:buSzPts val="1800"/>
              <a:buChar char="●"/>
            </a:pPr>
            <a:r>
              <a:rPr b="1" lang="pt-BR"/>
              <a:t>Eleição dos membros  (2-12)</a:t>
            </a:r>
            <a:endParaRPr b="1"/>
          </a:p>
          <a:p>
            <a:pPr indent="-317500" lvl="1" marL="914400" rtl="0" algn="just">
              <a:spcBef>
                <a:spcPts val="0"/>
              </a:spcBef>
              <a:spcAft>
                <a:spcPts val="0"/>
              </a:spcAft>
              <a:buSzPts val="1400"/>
              <a:buChar char="○"/>
            </a:pPr>
            <a:r>
              <a:rPr b="1" lang="pt-BR" sz="1400"/>
              <a:t>Artigo 2.</a:t>
            </a:r>
            <a:r>
              <a:rPr lang="pt-BR" sz="1400"/>
              <a:t> a Corte será composta de um corpo de </a:t>
            </a:r>
            <a:r>
              <a:rPr lang="pt-BR" sz="1400">
                <a:solidFill>
                  <a:srgbClr val="00FF00"/>
                </a:solidFill>
              </a:rPr>
              <a:t>juízes independentes</a:t>
            </a:r>
            <a:r>
              <a:rPr lang="pt-BR" sz="1400"/>
              <a:t>, eleitos </a:t>
            </a:r>
            <a:r>
              <a:rPr lang="pt-BR" sz="1400">
                <a:solidFill>
                  <a:srgbClr val="00FF00"/>
                </a:solidFill>
              </a:rPr>
              <a:t>sem atenção à sua nacionalidade</a:t>
            </a:r>
            <a:r>
              <a:rPr lang="pt-BR" sz="1400"/>
              <a:t>, entre pessoas que gozem de alta consideração moral e possuam as condições exigidas em seus respectivos países para o desempenho das mais altas funções judiciárias, ou que sejam jurisconsultos de reconhecida competência em direito internacional.</a:t>
            </a:r>
            <a:endParaRPr/>
          </a:p>
          <a:p>
            <a:pPr indent="-317500" lvl="1" marL="914400" rtl="0" algn="just">
              <a:spcBef>
                <a:spcPts val="0"/>
              </a:spcBef>
              <a:spcAft>
                <a:spcPts val="0"/>
              </a:spcAft>
              <a:buSzPts val="1400"/>
              <a:buChar char="○"/>
            </a:pPr>
            <a:r>
              <a:rPr b="1" lang="pt-BR" sz="1400"/>
              <a:t>Artigo 3.1.</a:t>
            </a:r>
            <a:r>
              <a:rPr lang="pt-BR" sz="1400"/>
              <a:t> A Corte será composta de </a:t>
            </a:r>
            <a:r>
              <a:rPr lang="pt-BR" sz="1400">
                <a:solidFill>
                  <a:srgbClr val="00FF00"/>
                </a:solidFill>
              </a:rPr>
              <a:t>quinze membros</a:t>
            </a:r>
            <a:r>
              <a:rPr lang="pt-BR" sz="1400"/>
              <a:t>, não podendo configurar entre eles dois nacionais do mesmo Estado.</a:t>
            </a:r>
            <a:endParaRPr/>
          </a:p>
          <a:p>
            <a:pPr indent="-317500" lvl="1" marL="914400" rtl="0" algn="just">
              <a:spcBef>
                <a:spcPts val="0"/>
              </a:spcBef>
              <a:spcAft>
                <a:spcPts val="0"/>
              </a:spcAft>
              <a:buSzPts val="1400"/>
              <a:buChar char="○"/>
            </a:pPr>
            <a:r>
              <a:rPr b="1" lang="pt-BR" sz="1400"/>
              <a:t>Artigo 4.1.</a:t>
            </a:r>
            <a:r>
              <a:rPr lang="pt-BR" sz="1400"/>
              <a:t> Os membros da Corte serão </a:t>
            </a:r>
            <a:r>
              <a:rPr lang="pt-BR" sz="1400">
                <a:solidFill>
                  <a:srgbClr val="00FF00"/>
                </a:solidFill>
              </a:rPr>
              <a:t>eleitos pela Assembleia Geral e pelo Conselho de Segurança</a:t>
            </a:r>
            <a:r>
              <a:rPr lang="pt-BR" sz="1400"/>
              <a:t> de uma lista de pessoas apresentadas pelos grupos nacionais da Corte Permanente de Arbitragem, de acordo com as disposições seguintes.</a:t>
            </a:r>
            <a:endParaRPr sz="1400"/>
          </a:p>
          <a:p>
            <a:pPr indent="0" lvl="0" marL="0" rtl="0" algn="l">
              <a:spcBef>
                <a:spcPts val="1600"/>
              </a:spcBef>
              <a:spcAft>
                <a:spcPts val="1600"/>
              </a:spcAft>
              <a:buNone/>
            </a:pPr>
            <a:r>
              <a:t/>
            </a:r>
            <a:endParaRPr sz="1400"/>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6" name="Shape 486"/>
        <p:cNvGrpSpPr/>
        <p:nvPr/>
      </p:nvGrpSpPr>
      <p:grpSpPr>
        <a:xfrm>
          <a:off x="0" y="0"/>
          <a:ext cx="0" cy="0"/>
          <a:chOff x="0" y="0"/>
          <a:chExt cx="0" cy="0"/>
        </a:xfrm>
      </p:grpSpPr>
      <p:sp>
        <p:nvSpPr>
          <p:cNvPr id="487" name="Google Shape;487;p8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88" name="Google Shape;488;p8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Estudo de Caso: EUA v. TPI</a:t>
            </a:r>
            <a:endParaRPr>
              <a:solidFill>
                <a:srgbClr val="00FF00"/>
              </a:solidFill>
            </a:endParaRPr>
          </a:p>
          <a:p>
            <a:pPr indent="0" lvl="0" marL="0" rtl="0" algn="just">
              <a:spcBef>
                <a:spcPts val="1600"/>
              </a:spcBef>
              <a:spcAft>
                <a:spcPts val="0"/>
              </a:spcAft>
              <a:buNone/>
            </a:pPr>
            <a:r>
              <a:rPr lang="pt-BR" sz="1200">
                <a:solidFill>
                  <a:srgbClr val="FFFFFF"/>
                </a:solidFill>
                <a:latin typeface="Arial"/>
                <a:ea typeface="Arial"/>
                <a:cs typeface="Arial"/>
                <a:sym typeface="Arial"/>
              </a:rPr>
              <a:t>10 set. 2018 ⇒ </a:t>
            </a:r>
            <a:r>
              <a:rPr lang="pt-BR" sz="1200">
                <a:solidFill>
                  <a:srgbClr val="FFFFFF"/>
                </a:solidFill>
              </a:rPr>
              <a:t>John Bolton, assessor de Segurança Nacional dos Estados Unidos, alertou que juízes, procuradores e funcionários do TPI iriam enfrentar medidas se seguissem adiante com investigações sobre supostos crimes de guerra cometidos pelos EUA, por Israel e por outros aliados norte-americanos.</a:t>
            </a:r>
            <a:endParaRPr sz="1200">
              <a:solidFill>
                <a:srgbClr val="FFFFFF"/>
              </a:solidFill>
            </a:endParaRPr>
          </a:p>
          <a:p>
            <a:pPr indent="0" lvl="0" marL="0" rtl="0" algn="just">
              <a:spcBef>
                <a:spcPts val="1600"/>
              </a:spcBef>
              <a:spcAft>
                <a:spcPts val="0"/>
              </a:spcAft>
              <a:buNone/>
            </a:pPr>
            <a:r>
              <a:rPr lang="pt-BR" sz="1200">
                <a:solidFill>
                  <a:srgbClr val="FFFFFF"/>
                </a:solidFill>
              </a:rPr>
              <a:t>mar. 2019 </a:t>
            </a:r>
            <a:r>
              <a:rPr lang="pt-BR" sz="1200">
                <a:solidFill>
                  <a:srgbClr val="FFFFFF"/>
                </a:solidFill>
                <a:latin typeface="Arial"/>
                <a:ea typeface="Arial"/>
                <a:cs typeface="Arial"/>
                <a:sym typeface="Arial"/>
              </a:rPr>
              <a:t>⇒ </a:t>
            </a:r>
            <a:r>
              <a:rPr lang="pt-BR" sz="1200">
                <a:solidFill>
                  <a:srgbClr val="FFFFFF"/>
                </a:solidFill>
              </a:rPr>
              <a:t>Mike Pompeo, secretário de Estado norte-americano, disse que os EUA iriam revogar ou negar vistos para membros do TPI envolvidos em investigações contra tropas norte-americanas no Afeganistão ou outros países. Além disso, ele ameaçou impor sanções econômicas.</a:t>
            </a:r>
            <a:endParaRPr sz="1200">
              <a:solidFill>
                <a:srgbClr val="FFFFFF"/>
              </a:solidFill>
            </a:endParaRPr>
          </a:p>
          <a:p>
            <a:pPr indent="0" lvl="0" marL="0" rtl="0" algn="l">
              <a:spcBef>
                <a:spcPts val="1600"/>
              </a:spcBef>
              <a:spcAft>
                <a:spcPts val="0"/>
              </a:spcAft>
              <a:buNone/>
            </a:pPr>
            <a:r>
              <a:t/>
            </a:r>
            <a:endParaRPr sz="1200">
              <a:solidFill>
                <a:srgbClr val="FFFFFF"/>
              </a:solidFill>
              <a:latin typeface="Arial"/>
              <a:ea typeface="Arial"/>
              <a:cs typeface="Arial"/>
              <a:sym typeface="Arial"/>
            </a:endParaRPr>
          </a:p>
          <a:p>
            <a:pPr indent="0" lvl="0" marL="0" rtl="0" algn="just">
              <a:spcBef>
                <a:spcPts val="1600"/>
              </a:spcBef>
              <a:spcAft>
                <a:spcPts val="0"/>
              </a:spcAft>
              <a:buNone/>
            </a:pPr>
            <a:r>
              <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a:t>
            </a:r>
            <a:endParaRPr sz="10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2" name="Shape 492"/>
        <p:cNvGrpSpPr/>
        <p:nvPr/>
      </p:nvGrpSpPr>
      <p:grpSpPr>
        <a:xfrm>
          <a:off x="0" y="0"/>
          <a:ext cx="0" cy="0"/>
          <a:chOff x="0" y="0"/>
          <a:chExt cx="0" cy="0"/>
        </a:xfrm>
      </p:grpSpPr>
      <p:sp>
        <p:nvSpPr>
          <p:cNvPr id="493" name="Google Shape;493;p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494" name="Google Shape;494;p8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5: Inquérito e Procedimento Criminal (Artigos 53 a 61)</a:t>
            </a:r>
            <a:endParaRPr>
              <a:solidFill>
                <a:srgbClr val="00FF00"/>
              </a:solidFill>
            </a:endParaRPr>
          </a:p>
          <a:p>
            <a:pPr indent="0" lvl="0" marL="0" rtl="0" algn="l">
              <a:spcBef>
                <a:spcPts val="1600"/>
              </a:spcBef>
              <a:spcAft>
                <a:spcPts val="0"/>
              </a:spcAft>
              <a:buNone/>
            </a:pPr>
            <a:r>
              <a:rPr lang="pt-BR"/>
              <a:t>Artigo 53: Abertura do Inquérito</a:t>
            </a:r>
            <a:endParaRPr/>
          </a:p>
          <a:p>
            <a:pPr indent="0" lvl="0" marL="0" rtl="0" algn="just">
              <a:spcBef>
                <a:spcPts val="1600"/>
              </a:spcBef>
              <a:spcAft>
                <a:spcPts val="0"/>
              </a:spcAft>
              <a:buNone/>
            </a:pPr>
            <a:r>
              <a:rPr lang="pt-BR" sz="1100">
                <a:solidFill>
                  <a:srgbClr val="FFFFFF"/>
                </a:solidFill>
                <a:latin typeface="Arial"/>
                <a:ea typeface="Arial"/>
                <a:cs typeface="Arial"/>
                <a:sym typeface="Arial"/>
              </a:rPr>
              <a:t>1. O Procurador, após examinar a informação de que dispõe, </a:t>
            </a:r>
            <a:r>
              <a:rPr lang="pt-BR" sz="1100">
                <a:solidFill>
                  <a:srgbClr val="00FF00"/>
                </a:solidFill>
                <a:latin typeface="Arial"/>
                <a:ea typeface="Arial"/>
                <a:cs typeface="Arial"/>
                <a:sym typeface="Arial"/>
              </a:rPr>
              <a:t>abrirá um inquérito</a:t>
            </a:r>
            <a:r>
              <a:rPr lang="pt-BR" sz="1100">
                <a:solidFill>
                  <a:srgbClr val="FFFFFF"/>
                </a:solidFill>
                <a:latin typeface="Arial"/>
                <a:ea typeface="Arial"/>
                <a:cs typeface="Arial"/>
                <a:sym typeface="Arial"/>
              </a:rPr>
              <a:t>, a menos que considere que, nos termos do presente Estatuto, não existe fundamento razoável para proceder ao mesmo. </a:t>
            </a:r>
            <a:r>
              <a:rPr lang="pt-BR" sz="1100">
                <a:solidFill>
                  <a:srgbClr val="00FF00"/>
                </a:solidFill>
                <a:latin typeface="Arial"/>
                <a:ea typeface="Arial"/>
                <a:cs typeface="Arial"/>
                <a:sym typeface="Arial"/>
              </a:rPr>
              <a:t>Na sua decisão, o Procurador terá em conta se</a:t>
            </a: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a) A informação de que dispõe constitui fundamento razoável para crer que foi, ou está sendo, cometido um </a:t>
            </a:r>
            <a:r>
              <a:rPr lang="pt-BR" sz="1100">
                <a:solidFill>
                  <a:srgbClr val="00FF00"/>
                </a:solidFill>
                <a:latin typeface="Arial"/>
                <a:ea typeface="Arial"/>
                <a:cs typeface="Arial"/>
                <a:sym typeface="Arial"/>
              </a:rPr>
              <a:t>crime da competência</a:t>
            </a:r>
            <a:r>
              <a:rPr lang="pt-BR" sz="1100">
                <a:solidFill>
                  <a:srgbClr val="FFFFFF"/>
                </a:solidFill>
                <a:latin typeface="Arial"/>
                <a:ea typeface="Arial"/>
                <a:cs typeface="Arial"/>
                <a:sym typeface="Arial"/>
              </a:rPr>
              <a:t> do Tribunal;</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b) O caso é ou seria </a:t>
            </a:r>
            <a:r>
              <a:rPr lang="pt-BR" sz="1100">
                <a:solidFill>
                  <a:srgbClr val="00FF00"/>
                </a:solidFill>
                <a:latin typeface="Arial"/>
                <a:ea typeface="Arial"/>
                <a:cs typeface="Arial"/>
                <a:sym typeface="Arial"/>
              </a:rPr>
              <a:t>admissível nos termos do artigo 17</a:t>
            </a:r>
            <a:r>
              <a:rPr lang="pt-BR" sz="1100">
                <a:solidFill>
                  <a:srgbClr val="FFFFFF"/>
                </a:solidFill>
                <a:latin typeface="Arial"/>
                <a:ea typeface="Arial"/>
                <a:cs typeface="Arial"/>
                <a:sym typeface="Arial"/>
              </a:rPr>
              <a:t>; e</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c) Tendo em consideração a gravidade do crime e os interesses das vítimas, </a:t>
            </a:r>
            <a:r>
              <a:rPr lang="pt-BR" sz="1100">
                <a:solidFill>
                  <a:srgbClr val="00FF00"/>
                </a:solidFill>
                <a:latin typeface="Arial"/>
                <a:ea typeface="Arial"/>
                <a:cs typeface="Arial"/>
                <a:sym typeface="Arial"/>
              </a:rPr>
              <a:t>não existirão</a:t>
            </a:r>
            <a:r>
              <a:rPr lang="pt-BR" sz="1100">
                <a:solidFill>
                  <a:srgbClr val="FFFFFF"/>
                </a:solidFill>
                <a:latin typeface="Arial"/>
                <a:ea typeface="Arial"/>
                <a:cs typeface="Arial"/>
                <a:sym typeface="Arial"/>
              </a:rPr>
              <a:t>, contudo, </a:t>
            </a:r>
            <a:r>
              <a:rPr lang="pt-BR" sz="1100">
                <a:solidFill>
                  <a:srgbClr val="00FF00"/>
                </a:solidFill>
                <a:latin typeface="Arial"/>
                <a:ea typeface="Arial"/>
                <a:cs typeface="Arial"/>
                <a:sym typeface="Arial"/>
              </a:rPr>
              <a:t>razões substanciais para crer que o inquérito não serve os interesses da justiça</a:t>
            </a: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3. a) </a:t>
            </a:r>
            <a:r>
              <a:rPr lang="pt-BR" sz="1100">
                <a:solidFill>
                  <a:srgbClr val="00FF00"/>
                </a:solidFill>
                <a:latin typeface="Arial"/>
                <a:ea typeface="Arial"/>
                <a:cs typeface="Arial"/>
                <a:sym typeface="Arial"/>
              </a:rPr>
              <a:t>A pedido do Estado que tiver submetido o caso</a:t>
            </a:r>
            <a:r>
              <a:rPr lang="pt-BR" sz="1100">
                <a:solidFill>
                  <a:srgbClr val="FFFFFF"/>
                </a:solidFill>
                <a:latin typeface="Arial"/>
                <a:ea typeface="Arial"/>
                <a:cs typeface="Arial"/>
                <a:sym typeface="Arial"/>
              </a:rPr>
              <a:t>, nos termos do artigo 14, </a:t>
            </a:r>
            <a:r>
              <a:rPr lang="pt-BR" sz="1100">
                <a:solidFill>
                  <a:srgbClr val="00FF00"/>
                </a:solidFill>
                <a:latin typeface="Arial"/>
                <a:ea typeface="Arial"/>
                <a:cs typeface="Arial"/>
                <a:sym typeface="Arial"/>
              </a:rPr>
              <a:t>ou do Conselho de Segurança</a:t>
            </a:r>
            <a:r>
              <a:rPr lang="pt-BR" sz="1100">
                <a:solidFill>
                  <a:srgbClr val="FFFFFF"/>
                </a:solidFill>
                <a:latin typeface="Arial"/>
                <a:ea typeface="Arial"/>
                <a:cs typeface="Arial"/>
                <a:sym typeface="Arial"/>
              </a:rPr>
              <a:t>, nos termos do parágrafo </a:t>
            </a:r>
            <a:r>
              <a:rPr i="1" lang="pt-BR" sz="1100">
                <a:solidFill>
                  <a:srgbClr val="FFFFFF"/>
                </a:solidFill>
                <a:latin typeface="Arial"/>
                <a:ea typeface="Arial"/>
                <a:cs typeface="Arial"/>
                <a:sym typeface="Arial"/>
              </a:rPr>
              <a:t>b)</a:t>
            </a:r>
            <a:r>
              <a:rPr lang="pt-BR" sz="1100">
                <a:solidFill>
                  <a:srgbClr val="FFFFFF"/>
                </a:solidFill>
                <a:latin typeface="Arial"/>
                <a:ea typeface="Arial"/>
                <a:cs typeface="Arial"/>
                <a:sym typeface="Arial"/>
              </a:rPr>
              <a:t> do artigo 13, </a:t>
            </a:r>
            <a:r>
              <a:rPr lang="pt-BR" sz="1100">
                <a:solidFill>
                  <a:srgbClr val="00FF00"/>
                </a:solidFill>
                <a:latin typeface="Arial"/>
                <a:ea typeface="Arial"/>
                <a:cs typeface="Arial"/>
                <a:sym typeface="Arial"/>
              </a:rPr>
              <a:t>o Juízo de Instrução poderá examinar a decisão do Procurador de não proceder criminalmente</a:t>
            </a:r>
            <a:r>
              <a:rPr lang="pt-BR" sz="1100">
                <a:solidFill>
                  <a:srgbClr val="FFFFFF"/>
                </a:solidFill>
                <a:latin typeface="Arial"/>
                <a:ea typeface="Arial"/>
                <a:cs typeface="Arial"/>
                <a:sym typeface="Arial"/>
              </a:rPr>
              <a:t> em conformidade com os parágrafos 1</a:t>
            </a:r>
            <a:r>
              <a:rPr baseline="30000" lang="pt-BR" sz="1100" u="sng">
                <a:solidFill>
                  <a:srgbClr val="FFFFFF"/>
                </a:solidFill>
                <a:latin typeface="Arial"/>
                <a:ea typeface="Arial"/>
                <a:cs typeface="Arial"/>
                <a:sym typeface="Arial"/>
              </a:rPr>
              <a:t>o</a:t>
            </a:r>
            <a:r>
              <a:rPr lang="pt-BR" sz="1100">
                <a:solidFill>
                  <a:srgbClr val="FFFFFF"/>
                </a:solidFill>
                <a:latin typeface="Arial"/>
                <a:ea typeface="Arial"/>
                <a:cs typeface="Arial"/>
                <a:sym typeface="Arial"/>
              </a:rPr>
              <a:t> ou 2</a:t>
            </a:r>
            <a:r>
              <a:rPr baseline="30000" lang="pt-BR" sz="1100" u="sng">
                <a:solidFill>
                  <a:srgbClr val="FFFFFF"/>
                </a:solidFill>
                <a:latin typeface="Arial"/>
                <a:ea typeface="Arial"/>
                <a:cs typeface="Arial"/>
                <a:sym typeface="Arial"/>
              </a:rPr>
              <a:t>o</a:t>
            </a:r>
            <a:r>
              <a:rPr lang="pt-BR" sz="1100">
                <a:solidFill>
                  <a:srgbClr val="FFFFFF"/>
                </a:solidFill>
                <a:latin typeface="Arial"/>
                <a:ea typeface="Arial"/>
                <a:cs typeface="Arial"/>
                <a:sym typeface="Arial"/>
              </a:rPr>
              <a:t> e solicitar-lhe que reconsidere essa decisão;</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a:t>
            </a:r>
            <a:endParaRPr sz="10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8" name="Shape 498"/>
        <p:cNvGrpSpPr/>
        <p:nvPr/>
      </p:nvGrpSpPr>
      <p:grpSpPr>
        <a:xfrm>
          <a:off x="0" y="0"/>
          <a:ext cx="0" cy="0"/>
          <a:chOff x="0" y="0"/>
          <a:chExt cx="0" cy="0"/>
        </a:xfrm>
      </p:grpSpPr>
      <p:sp>
        <p:nvSpPr>
          <p:cNvPr id="499" name="Google Shape;499;p8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00" name="Google Shape;500;p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5: Inquérito e Procedimento Criminal (Artigos 53 a 61)</a:t>
            </a:r>
            <a:endParaRPr>
              <a:solidFill>
                <a:srgbClr val="00FF00"/>
              </a:solidFill>
            </a:endParaRPr>
          </a:p>
          <a:p>
            <a:pPr indent="0" lvl="0" marL="0" rtl="0" algn="l">
              <a:spcBef>
                <a:spcPts val="1600"/>
              </a:spcBef>
              <a:spcAft>
                <a:spcPts val="0"/>
              </a:spcAft>
              <a:buNone/>
            </a:pPr>
            <a:r>
              <a:rPr lang="pt-BR"/>
              <a:t>Artigo 57: Funções e Poderes do Juízo de Instrução</a:t>
            </a:r>
            <a:endParaRPr/>
          </a:p>
          <a:p>
            <a:pPr indent="0" lvl="0" marL="0" rtl="0" algn="just">
              <a:spcBef>
                <a:spcPts val="1600"/>
              </a:spcBef>
              <a:spcAft>
                <a:spcPts val="0"/>
              </a:spcAft>
              <a:buNone/>
            </a:pPr>
            <a:r>
              <a:rPr lang="pt-BR" sz="1000">
                <a:latin typeface="Arial"/>
                <a:ea typeface="Arial"/>
                <a:cs typeface="Arial"/>
                <a:sym typeface="Arial"/>
              </a:rPr>
              <a:t>[...]</a:t>
            </a:r>
            <a:endParaRPr sz="1000">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3. Independentemente das outras funções conferidas pelo presente Estatuto, </a:t>
            </a:r>
            <a:r>
              <a:rPr lang="pt-BR" sz="1000">
                <a:solidFill>
                  <a:srgbClr val="00FF00"/>
                </a:solidFill>
                <a:latin typeface="Arial"/>
                <a:ea typeface="Arial"/>
                <a:cs typeface="Arial"/>
                <a:sym typeface="Arial"/>
              </a:rPr>
              <a:t>o Juízo de Instrução poderá</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a) A pedido do Procurador, </a:t>
            </a:r>
            <a:r>
              <a:rPr lang="pt-BR" sz="1000">
                <a:solidFill>
                  <a:srgbClr val="00FF00"/>
                </a:solidFill>
                <a:latin typeface="Arial"/>
                <a:ea typeface="Arial"/>
                <a:cs typeface="Arial"/>
                <a:sym typeface="Arial"/>
              </a:rPr>
              <a:t>proferir os despachos e emitir os mandados que se revelem necessários para um inquérito</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b) A pedido de qualquer pessoa que tenha sido detida ou tenha comparecido na seqüência de notificação expedida nos termos do artigo 58, </a:t>
            </a:r>
            <a:r>
              <a:rPr lang="pt-BR" sz="1000">
                <a:solidFill>
                  <a:srgbClr val="00FF00"/>
                </a:solidFill>
                <a:latin typeface="Arial"/>
                <a:ea typeface="Arial"/>
                <a:cs typeface="Arial"/>
                <a:sym typeface="Arial"/>
              </a:rPr>
              <a:t>proferir despachos</a:t>
            </a:r>
            <a:r>
              <a:rPr lang="pt-BR" sz="1000">
                <a:solidFill>
                  <a:srgbClr val="FFFFFF"/>
                </a:solidFill>
                <a:latin typeface="Arial"/>
                <a:ea typeface="Arial"/>
                <a:cs typeface="Arial"/>
                <a:sym typeface="Arial"/>
              </a:rPr>
              <a:t>, incluindo [...] procurar </a:t>
            </a:r>
            <a:r>
              <a:rPr lang="pt-BR" sz="1000">
                <a:solidFill>
                  <a:srgbClr val="00FF00"/>
                </a:solidFill>
                <a:latin typeface="Arial"/>
                <a:ea typeface="Arial"/>
                <a:cs typeface="Arial"/>
                <a:sym typeface="Arial"/>
              </a:rPr>
              <a:t>obter, nos termos do disposto na Parte IX, a cooperação necessária para auxiliar essa pessoa</a:t>
            </a:r>
            <a:r>
              <a:rPr lang="pt-BR" sz="1000">
                <a:solidFill>
                  <a:srgbClr val="FFFFFF"/>
                </a:solidFill>
                <a:latin typeface="Arial"/>
                <a:ea typeface="Arial"/>
                <a:cs typeface="Arial"/>
                <a:sym typeface="Arial"/>
              </a:rPr>
              <a:t> a preparar a sua defesa;</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c) Sempre que necessário, </a:t>
            </a:r>
            <a:r>
              <a:rPr lang="pt-BR" sz="1000">
                <a:solidFill>
                  <a:srgbClr val="00FF00"/>
                </a:solidFill>
                <a:latin typeface="Arial"/>
                <a:ea typeface="Arial"/>
                <a:cs typeface="Arial"/>
                <a:sym typeface="Arial"/>
              </a:rPr>
              <a:t>assegurar a proteção e o respeito pela privacidade de vítimas e testemunhas, a preservação da prova, a proteção de pessoas detidas [...], assim como a proteção de informação que afete a segurança nacional</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d) Autorizar o Procurador a adotar medidas específicas no âmbito de um inquérito [...].</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e) Quando tiver emitido um mandado de detenção ou uma notificação para comparecimento nos termos do artigo 58, e levando em consideração o valor das provas e os direitos das partes em questão, em conformidade com o disposto no presente Estatuto e no Regulamento Processual, </a:t>
            </a:r>
            <a:r>
              <a:rPr lang="pt-BR" sz="1000">
                <a:solidFill>
                  <a:srgbClr val="00FF00"/>
                </a:solidFill>
                <a:latin typeface="Arial"/>
                <a:ea typeface="Arial"/>
                <a:cs typeface="Arial"/>
                <a:sym typeface="Arial"/>
              </a:rPr>
              <a:t>procurar obter a cooperação dos Estados</a:t>
            </a:r>
            <a:r>
              <a:rPr lang="pt-BR" sz="1000">
                <a:solidFill>
                  <a:srgbClr val="FFFFFF"/>
                </a:solidFill>
                <a:latin typeface="Arial"/>
                <a:ea typeface="Arial"/>
                <a:cs typeface="Arial"/>
                <a:sym typeface="Arial"/>
              </a:rPr>
              <a:t>, nos termos do parágrafo 1</a:t>
            </a:r>
            <a:r>
              <a:rPr baseline="30000" lang="pt-BR" sz="1000" u="sng">
                <a:solidFill>
                  <a:srgbClr val="FFFFFF"/>
                </a:solidFill>
                <a:latin typeface="Arial"/>
                <a:ea typeface="Arial"/>
                <a:cs typeface="Arial"/>
                <a:sym typeface="Arial"/>
              </a:rPr>
              <a:t>o</a:t>
            </a:r>
            <a:r>
              <a:rPr lang="pt-BR" sz="1000">
                <a:solidFill>
                  <a:srgbClr val="FFFFFF"/>
                </a:solidFill>
                <a:latin typeface="Arial"/>
                <a:ea typeface="Arial"/>
                <a:cs typeface="Arial"/>
                <a:sym typeface="Arial"/>
              </a:rPr>
              <a:t>, alínea </a:t>
            </a:r>
            <a:r>
              <a:rPr i="1" lang="pt-BR" sz="1000">
                <a:solidFill>
                  <a:srgbClr val="FFFFFF"/>
                </a:solidFill>
                <a:latin typeface="Arial"/>
                <a:ea typeface="Arial"/>
                <a:cs typeface="Arial"/>
                <a:sym typeface="Arial"/>
              </a:rPr>
              <a:t>k)</a:t>
            </a:r>
            <a:r>
              <a:rPr lang="pt-BR" sz="1000">
                <a:solidFill>
                  <a:srgbClr val="FFFFFF"/>
                </a:solidFill>
                <a:latin typeface="Arial"/>
                <a:ea typeface="Arial"/>
                <a:cs typeface="Arial"/>
                <a:sym typeface="Arial"/>
              </a:rPr>
              <a:t> do artigo 93, para adoção de medidas cautelares que visem à apreensão, em particular no interesse superior das vítimas.</a:t>
            </a:r>
            <a:endParaRPr sz="1000">
              <a:solidFill>
                <a:srgbClr val="FFFFFF"/>
              </a:solidFill>
              <a:latin typeface="Arial"/>
              <a:ea typeface="Arial"/>
              <a:cs typeface="Arial"/>
              <a:sym typeface="Arial"/>
            </a:endParaRPr>
          </a:p>
          <a:p>
            <a:pPr indent="0" lvl="0" marL="0" rtl="0" algn="ctr">
              <a:spcBef>
                <a:spcPts val="0"/>
              </a:spcBef>
              <a:spcAft>
                <a:spcPts val="0"/>
              </a:spcAft>
              <a:buNone/>
            </a:pPr>
            <a:r>
              <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4" name="Shape 504"/>
        <p:cNvGrpSpPr/>
        <p:nvPr/>
      </p:nvGrpSpPr>
      <p:grpSpPr>
        <a:xfrm>
          <a:off x="0" y="0"/>
          <a:ext cx="0" cy="0"/>
          <a:chOff x="0" y="0"/>
          <a:chExt cx="0" cy="0"/>
        </a:xfrm>
      </p:grpSpPr>
      <p:sp>
        <p:nvSpPr>
          <p:cNvPr id="505" name="Google Shape;505;p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06" name="Google Shape;506;p8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5: Inquérito e Procedimento Criminal (Artigos 53 a 61)</a:t>
            </a:r>
            <a:endParaRPr>
              <a:solidFill>
                <a:srgbClr val="00FF00"/>
              </a:solidFill>
            </a:endParaRPr>
          </a:p>
          <a:p>
            <a:pPr indent="0" lvl="0" marL="0" rtl="0" algn="l">
              <a:spcBef>
                <a:spcPts val="1600"/>
              </a:spcBef>
              <a:spcAft>
                <a:spcPts val="0"/>
              </a:spcAft>
              <a:buNone/>
            </a:pPr>
            <a:r>
              <a:rPr lang="pt-BR"/>
              <a:t>Artigo 58: Mandado de Detenção e Notificação para Comparecimento do Juízo de Instrução</a:t>
            </a:r>
            <a:endParaRPr/>
          </a:p>
          <a:p>
            <a:pPr indent="0" lvl="0" marL="0" rtl="0" algn="just">
              <a:spcBef>
                <a:spcPts val="1600"/>
              </a:spcBef>
              <a:spcAft>
                <a:spcPts val="0"/>
              </a:spcAft>
              <a:buNone/>
            </a:pPr>
            <a:r>
              <a:rPr lang="pt-BR" sz="1000">
                <a:solidFill>
                  <a:srgbClr val="FFFFFF"/>
                </a:solidFill>
                <a:latin typeface="Arial"/>
                <a:ea typeface="Arial"/>
                <a:cs typeface="Arial"/>
                <a:sym typeface="Arial"/>
              </a:rPr>
              <a:t>1. A todo o momento após a abertura do inquérito, </a:t>
            </a:r>
            <a:r>
              <a:rPr lang="pt-BR" sz="1000">
                <a:solidFill>
                  <a:srgbClr val="00FF00"/>
                </a:solidFill>
                <a:latin typeface="Arial"/>
                <a:ea typeface="Arial"/>
                <a:cs typeface="Arial"/>
                <a:sym typeface="Arial"/>
              </a:rPr>
              <a:t>o Juízo de Instrução poderá</a:t>
            </a:r>
            <a:r>
              <a:rPr lang="pt-BR" sz="1000">
                <a:solidFill>
                  <a:srgbClr val="FFFFFF"/>
                </a:solidFill>
                <a:latin typeface="Arial"/>
                <a:ea typeface="Arial"/>
                <a:cs typeface="Arial"/>
                <a:sym typeface="Arial"/>
              </a:rPr>
              <a:t>, a pedido do Procurador, </a:t>
            </a:r>
            <a:r>
              <a:rPr lang="pt-BR" sz="1000">
                <a:solidFill>
                  <a:srgbClr val="00FF00"/>
                </a:solidFill>
                <a:latin typeface="Arial"/>
                <a:ea typeface="Arial"/>
                <a:cs typeface="Arial"/>
                <a:sym typeface="Arial"/>
              </a:rPr>
              <a:t>emitir um mandado de detenção</a:t>
            </a:r>
            <a:r>
              <a:rPr lang="pt-BR" sz="1000">
                <a:solidFill>
                  <a:srgbClr val="FFFFFF"/>
                </a:solidFill>
                <a:latin typeface="Arial"/>
                <a:ea typeface="Arial"/>
                <a:cs typeface="Arial"/>
                <a:sym typeface="Arial"/>
              </a:rPr>
              <a:t> contra uma pessoa se, após examinar o pedido e as provas ou outras informações submetidas pelo Procurador, considerar que:</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a) Existem </a:t>
            </a:r>
            <a:r>
              <a:rPr lang="pt-BR" sz="1000">
                <a:solidFill>
                  <a:srgbClr val="00FF00"/>
                </a:solidFill>
                <a:latin typeface="Arial"/>
                <a:ea typeface="Arial"/>
                <a:cs typeface="Arial"/>
                <a:sym typeface="Arial"/>
              </a:rPr>
              <a:t>motivos suficientes para crer que essa pessoa cometeu um crime da competência do Tribunal</a:t>
            </a:r>
            <a:r>
              <a:rPr lang="pt-BR" sz="1000">
                <a:solidFill>
                  <a:srgbClr val="FFFFFF"/>
                </a:solidFill>
                <a:latin typeface="Arial"/>
                <a:ea typeface="Arial"/>
                <a:cs typeface="Arial"/>
                <a:sym typeface="Arial"/>
              </a:rPr>
              <a:t>; e</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b) </a:t>
            </a:r>
            <a:r>
              <a:rPr lang="pt-BR" sz="1000">
                <a:solidFill>
                  <a:srgbClr val="00FF00"/>
                </a:solidFill>
                <a:latin typeface="Arial"/>
                <a:ea typeface="Arial"/>
                <a:cs typeface="Arial"/>
                <a:sym typeface="Arial"/>
              </a:rPr>
              <a:t>A detenção dessa pessoa se mostra necessária para:</a:t>
            </a:r>
            <a:endParaRPr sz="1000">
              <a:solidFill>
                <a:srgbClr val="00FF00"/>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i) </a:t>
            </a:r>
            <a:r>
              <a:rPr lang="pt-BR" sz="1000">
                <a:solidFill>
                  <a:srgbClr val="00FF00"/>
                </a:solidFill>
                <a:latin typeface="Arial"/>
                <a:ea typeface="Arial"/>
                <a:cs typeface="Arial"/>
                <a:sym typeface="Arial"/>
              </a:rPr>
              <a:t>Garantir o seu comparecimento em tribunal</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ii) </a:t>
            </a:r>
            <a:r>
              <a:rPr lang="pt-BR" sz="1000">
                <a:solidFill>
                  <a:srgbClr val="00FF00"/>
                </a:solidFill>
                <a:latin typeface="Arial"/>
                <a:ea typeface="Arial"/>
                <a:cs typeface="Arial"/>
                <a:sym typeface="Arial"/>
              </a:rPr>
              <a:t>Garantir que não obstruirá, nem porá em perigo, o inquérito</a:t>
            </a:r>
            <a:r>
              <a:rPr lang="pt-BR" sz="1000">
                <a:solidFill>
                  <a:srgbClr val="FFFFFF"/>
                </a:solidFill>
                <a:latin typeface="Arial"/>
                <a:ea typeface="Arial"/>
                <a:cs typeface="Arial"/>
                <a:sym typeface="Arial"/>
              </a:rPr>
              <a:t> ou a ação do Tribunal; ou</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iii) Se for o caso,</a:t>
            </a:r>
            <a:r>
              <a:rPr lang="pt-BR" sz="1000">
                <a:solidFill>
                  <a:srgbClr val="00FF00"/>
                </a:solidFill>
                <a:latin typeface="Arial"/>
                <a:ea typeface="Arial"/>
                <a:cs typeface="Arial"/>
                <a:sym typeface="Arial"/>
              </a:rPr>
              <a:t> impedir que a pessoa continue a cometer esse crime</a:t>
            </a:r>
            <a:r>
              <a:rPr lang="pt-BR" sz="1000">
                <a:solidFill>
                  <a:srgbClr val="FFFFFF"/>
                </a:solidFill>
                <a:latin typeface="Arial"/>
                <a:ea typeface="Arial"/>
                <a:cs typeface="Arial"/>
                <a:sym typeface="Arial"/>
              </a:rPr>
              <a:t> ou um crime conexo que seja da competência do Tribunal e tenha a sua origem nas mesmas circunstâncias.</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4. O mandado de detenção </a:t>
            </a:r>
            <a:r>
              <a:rPr lang="pt-BR" sz="1000">
                <a:solidFill>
                  <a:srgbClr val="00FF00"/>
                </a:solidFill>
                <a:latin typeface="Arial"/>
                <a:ea typeface="Arial"/>
                <a:cs typeface="Arial"/>
                <a:sym typeface="Arial"/>
              </a:rPr>
              <a:t>manter-se-á válido até decisão em contrário do Tribunal</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t/>
            </a:r>
            <a:endParaRPr sz="10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0" lvl="0" marL="0" rtl="0" algn="just">
              <a:spcBef>
                <a:spcPts val="1600"/>
              </a:spcBef>
              <a:spcAft>
                <a:spcPts val="0"/>
              </a:spcAft>
              <a:buNone/>
            </a:pPr>
            <a:r>
              <a:t/>
            </a:r>
            <a:endParaRPr sz="1000">
              <a:solidFill>
                <a:srgbClr val="FFFFFF"/>
              </a:solidFill>
              <a:latin typeface="Arial"/>
              <a:ea typeface="Arial"/>
              <a:cs typeface="Arial"/>
              <a:sym typeface="Arial"/>
            </a:endParaRPr>
          </a:p>
          <a:p>
            <a:pPr indent="0" lvl="0" marL="0" rtl="0" algn="ctr">
              <a:spcBef>
                <a:spcPts val="0"/>
              </a:spcBef>
              <a:spcAft>
                <a:spcPts val="0"/>
              </a:spcAft>
              <a:buNone/>
            </a:pPr>
            <a:r>
              <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0" name="Shape 510"/>
        <p:cNvGrpSpPr/>
        <p:nvPr/>
      </p:nvGrpSpPr>
      <p:grpSpPr>
        <a:xfrm>
          <a:off x="0" y="0"/>
          <a:ext cx="0" cy="0"/>
          <a:chOff x="0" y="0"/>
          <a:chExt cx="0" cy="0"/>
        </a:xfrm>
      </p:grpSpPr>
      <p:sp>
        <p:nvSpPr>
          <p:cNvPr id="511" name="Google Shape;511;p8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12" name="Google Shape;512;p8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5: Inquérito e Procedimento Criminal (Artigos 53 a 61)</a:t>
            </a:r>
            <a:endParaRPr>
              <a:solidFill>
                <a:srgbClr val="00FF00"/>
              </a:solidFill>
            </a:endParaRPr>
          </a:p>
          <a:p>
            <a:pPr indent="0" lvl="0" marL="0" rtl="0" algn="l">
              <a:spcBef>
                <a:spcPts val="1600"/>
              </a:spcBef>
              <a:spcAft>
                <a:spcPts val="0"/>
              </a:spcAft>
              <a:buNone/>
            </a:pPr>
            <a:r>
              <a:rPr lang="pt-BR"/>
              <a:t>Artigo 61: Apreciação da Acusação Antes do Julgamento</a:t>
            </a:r>
            <a:endParaRPr/>
          </a:p>
          <a:p>
            <a:pPr indent="0" lvl="0" marL="0" rtl="0" algn="just">
              <a:spcBef>
                <a:spcPts val="1600"/>
              </a:spcBef>
              <a:spcAft>
                <a:spcPts val="0"/>
              </a:spcAft>
              <a:buNone/>
            </a:pP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6. Na audiência, o acusado poderá:</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a) </a:t>
            </a:r>
            <a:r>
              <a:rPr lang="pt-BR" sz="1100">
                <a:solidFill>
                  <a:srgbClr val="00FF00"/>
                </a:solidFill>
                <a:latin typeface="Arial"/>
                <a:ea typeface="Arial"/>
                <a:cs typeface="Arial"/>
                <a:sym typeface="Arial"/>
              </a:rPr>
              <a:t>Contestar as acusações</a:t>
            </a: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b) </a:t>
            </a:r>
            <a:r>
              <a:rPr lang="pt-BR" sz="1100">
                <a:solidFill>
                  <a:srgbClr val="00FF00"/>
                </a:solidFill>
                <a:latin typeface="Arial"/>
                <a:ea typeface="Arial"/>
                <a:cs typeface="Arial"/>
                <a:sym typeface="Arial"/>
              </a:rPr>
              <a:t>Impugnar as provas apresentadas pelo Procurador</a:t>
            </a:r>
            <a:r>
              <a:rPr lang="pt-BR" sz="1100">
                <a:solidFill>
                  <a:srgbClr val="FFFFFF"/>
                </a:solidFill>
                <a:latin typeface="Arial"/>
                <a:ea typeface="Arial"/>
                <a:cs typeface="Arial"/>
                <a:sym typeface="Arial"/>
              </a:rPr>
              <a:t>; e</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c) </a:t>
            </a:r>
            <a:r>
              <a:rPr lang="pt-BR" sz="1100">
                <a:solidFill>
                  <a:srgbClr val="00FF00"/>
                </a:solidFill>
                <a:latin typeface="Arial"/>
                <a:ea typeface="Arial"/>
                <a:cs typeface="Arial"/>
                <a:sym typeface="Arial"/>
              </a:rPr>
              <a:t>Apresentar provas.</a:t>
            </a:r>
            <a:endParaRPr sz="1100">
              <a:solidFill>
                <a:srgbClr val="00FF00"/>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7. Com base nos fatos apreciados durante a audiência, o Juízo de Instrução decidirá se existem provas suficientes de que o acusado cometeu os crimes que lhe são imputados. De acordo com essa decisão, o Juízo de Instrução:</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a) </a:t>
            </a:r>
            <a:r>
              <a:rPr lang="pt-BR" sz="1100">
                <a:solidFill>
                  <a:srgbClr val="00FF00"/>
                </a:solidFill>
                <a:latin typeface="Arial"/>
                <a:ea typeface="Arial"/>
                <a:cs typeface="Arial"/>
                <a:sym typeface="Arial"/>
              </a:rPr>
              <a:t>Declarará procedente</a:t>
            </a:r>
            <a:r>
              <a:rPr lang="pt-BR" sz="1100">
                <a:solidFill>
                  <a:srgbClr val="FFFFFF"/>
                </a:solidFill>
                <a:latin typeface="Arial"/>
                <a:ea typeface="Arial"/>
                <a:cs typeface="Arial"/>
                <a:sym typeface="Arial"/>
              </a:rPr>
              <a:t> a acusação na parte relativamente à qual considerou terem sido reunidas provas suficientes e remeterá o acusado para o juízo de Julgamento em Primeira Instância, a fim de aí ser julgado pelos fatos confirmados;</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b) </a:t>
            </a:r>
            <a:r>
              <a:rPr lang="pt-BR" sz="1100">
                <a:solidFill>
                  <a:srgbClr val="00FF00"/>
                </a:solidFill>
                <a:latin typeface="Arial"/>
                <a:ea typeface="Arial"/>
                <a:cs typeface="Arial"/>
                <a:sym typeface="Arial"/>
              </a:rPr>
              <a:t>Não declarará procedente</a:t>
            </a:r>
            <a:r>
              <a:rPr lang="pt-BR" sz="1100">
                <a:solidFill>
                  <a:srgbClr val="FFFFFF"/>
                </a:solidFill>
                <a:latin typeface="Arial"/>
                <a:ea typeface="Arial"/>
                <a:cs typeface="Arial"/>
                <a:sym typeface="Arial"/>
              </a:rPr>
              <a:t> a acusação na parte relativamente à qual considerou não terem sido reunidas provas suficientes;</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000000"/>
              </a:solidFill>
              <a:highlight>
                <a:srgbClr val="FFFFFF"/>
              </a:highlight>
              <a:latin typeface="Arial"/>
              <a:ea typeface="Arial"/>
              <a:cs typeface="Arial"/>
              <a:sym typeface="Arial"/>
            </a:endParaRPr>
          </a:p>
          <a:p>
            <a:pPr indent="0" lvl="0" marL="0" rtl="0" algn="just">
              <a:spcBef>
                <a:spcPts val="0"/>
              </a:spcBef>
              <a:spcAft>
                <a:spcPts val="0"/>
              </a:spcAft>
              <a:buNone/>
            </a:pPr>
            <a:r>
              <a:t/>
            </a:r>
            <a:endParaRPr sz="10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0" lvl="0" marL="0" rtl="0" algn="just">
              <a:spcBef>
                <a:spcPts val="1600"/>
              </a:spcBef>
              <a:spcAft>
                <a:spcPts val="0"/>
              </a:spcAft>
              <a:buNone/>
            </a:pPr>
            <a:r>
              <a:t/>
            </a:r>
            <a:endParaRPr sz="1000">
              <a:solidFill>
                <a:srgbClr val="FFFFFF"/>
              </a:solidFill>
              <a:latin typeface="Arial"/>
              <a:ea typeface="Arial"/>
              <a:cs typeface="Arial"/>
              <a:sym typeface="Arial"/>
            </a:endParaRPr>
          </a:p>
          <a:p>
            <a:pPr indent="0" lvl="0" marL="0" rtl="0" algn="ctr">
              <a:spcBef>
                <a:spcPts val="0"/>
              </a:spcBef>
              <a:spcAft>
                <a:spcPts val="0"/>
              </a:spcAft>
              <a:buNone/>
            </a:pPr>
            <a:r>
              <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6" name="Shape 516"/>
        <p:cNvGrpSpPr/>
        <p:nvPr/>
      </p:nvGrpSpPr>
      <p:grpSpPr>
        <a:xfrm>
          <a:off x="0" y="0"/>
          <a:ext cx="0" cy="0"/>
          <a:chOff x="0" y="0"/>
          <a:chExt cx="0" cy="0"/>
        </a:xfrm>
      </p:grpSpPr>
      <p:sp>
        <p:nvSpPr>
          <p:cNvPr id="517" name="Google Shape;517;p8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18" name="Google Shape;518;p8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6: O Julgamento (Artigos 62 a 76)</a:t>
            </a:r>
            <a:endParaRPr>
              <a:solidFill>
                <a:srgbClr val="00FF00"/>
              </a:solidFill>
            </a:endParaRPr>
          </a:p>
          <a:p>
            <a:pPr indent="0" lvl="0" marL="0" rtl="0" algn="l">
              <a:spcBef>
                <a:spcPts val="1600"/>
              </a:spcBef>
              <a:spcAft>
                <a:spcPts val="0"/>
              </a:spcAft>
              <a:buNone/>
            </a:pPr>
            <a:r>
              <a:rPr lang="pt-BR"/>
              <a:t>Artigo 64: Funções e Poderes do Juízo de Julgamento em Primeira Instância</a:t>
            </a:r>
            <a:endParaRPr/>
          </a:p>
          <a:p>
            <a:pPr indent="0" lvl="0" marL="0" rtl="0" algn="just">
              <a:spcBef>
                <a:spcPts val="1600"/>
              </a:spcBef>
              <a:spcAft>
                <a:spcPts val="0"/>
              </a:spcAft>
              <a:buNone/>
            </a:pP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6. No desempenho das suas funções, antes ou no decurso de um julgamento, </a:t>
            </a:r>
            <a:r>
              <a:rPr lang="pt-BR" sz="1100">
                <a:solidFill>
                  <a:srgbClr val="00FF00"/>
                </a:solidFill>
                <a:latin typeface="Arial"/>
                <a:ea typeface="Arial"/>
                <a:cs typeface="Arial"/>
                <a:sym typeface="Arial"/>
              </a:rPr>
              <a:t>o Juízo de Julgamento em Primeira Instância poderá</a:t>
            </a:r>
            <a:r>
              <a:rPr lang="pt-BR" sz="1100">
                <a:solidFill>
                  <a:srgbClr val="FFFFFF"/>
                </a:solidFill>
                <a:latin typeface="Arial"/>
                <a:ea typeface="Arial"/>
                <a:cs typeface="Arial"/>
                <a:sym typeface="Arial"/>
              </a:rPr>
              <a:t>, se necessário:</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a) </a:t>
            </a:r>
            <a:r>
              <a:rPr lang="pt-BR" sz="1100">
                <a:solidFill>
                  <a:srgbClr val="00FF00"/>
                </a:solidFill>
                <a:latin typeface="Arial"/>
                <a:ea typeface="Arial"/>
                <a:cs typeface="Arial"/>
                <a:sym typeface="Arial"/>
              </a:rPr>
              <a:t>Exercer qualquer uma das funções do Juízo de Instrução consignadas no parágrafo 11 do artigo 61</a:t>
            </a: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b) </a:t>
            </a:r>
            <a:r>
              <a:rPr lang="pt-BR" sz="1100">
                <a:solidFill>
                  <a:srgbClr val="00FF00"/>
                </a:solidFill>
                <a:latin typeface="Arial"/>
                <a:ea typeface="Arial"/>
                <a:cs typeface="Arial"/>
                <a:sym typeface="Arial"/>
              </a:rPr>
              <a:t>Ordenar a comparência e a audição de testemunhas e a apresentação de documentos e outras provas</a:t>
            </a:r>
            <a:r>
              <a:rPr lang="pt-BR" sz="1100">
                <a:solidFill>
                  <a:srgbClr val="FFFFFF"/>
                </a:solidFill>
                <a:latin typeface="Arial"/>
                <a:ea typeface="Arial"/>
                <a:cs typeface="Arial"/>
                <a:sym typeface="Arial"/>
              </a:rPr>
              <a:t>, obtendo para tal, se necessário, o auxílio de outros Estados, conforme previsto no presente Estatuto;</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c)</a:t>
            </a:r>
            <a:r>
              <a:rPr lang="pt-BR" sz="1100">
                <a:solidFill>
                  <a:srgbClr val="00FF00"/>
                </a:solidFill>
                <a:latin typeface="Arial"/>
                <a:ea typeface="Arial"/>
                <a:cs typeface="Arial"/>
                <a:sym typeface="Arial"/>
              </a:rPr>
              <a:t> Adotar medidas para a proteção da informação confidencial</a:t>
            </a: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d) </a:t>
            </a:r>
            <a:r>
              <a:rPr lang="pt-BR" sz="1100">
                <a:solidFill>
                  <a:srgbClr val="00FF00"/>
                </a:solidFill>
                <a:latin typeface="Arial"/>
                <a:ea typeface="Arial"/>
                <a:cs typeface="Arial"/>
                <a:sym typeface="Arial"/>
              </a:rPr>
              <a:t>Ordenar a apresentação de provas adicionais</a:t>
            </a:r>
            <a:r>
              <a:rPr lang="pt-BR" sz="1100">
                <a:solidFill>
                  <a:srgbClr val="FFFFFF"/>
                </a:solidFill>
                <a:latin typeface="Arial"/>
                <a:ea typeface="Arial"/>
                <a:cs typeface="Arial"/>
                <a:sym typeface="Arial"/>
              </a:rPr>
              <a:t> às reunidas antes do julgamento ou às apresentadas no decurso do julgamento pelas partes;</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e) </a:t>
            </a:r>
            <a:r>
              <a:rPr lang="pt-BR" sz="1100">
                <a:solidFill>
                  <a:srgbClr val="00FF00"/>
                </a:solidFill>
                <a:latin typeface="Arial"/>
                <a:ea typeface="Arial"/>
                <a:cs typeface="Arial"/>
                <a:sym typeface="Arial"/>
              </a:rPr>
              <a:t>Adotar medidas para a proteção do acusado, testemunhas e vítimas</a:t>
            </a:r>
            <a:r>
              <a:rPr lang="pt-BR" sz="1100">
                <a:solidFill>
                  <a:srgbClr val="FFFFFF"/>
                </a:solidFill>
                <a:latin typeface="Arial"/>
                <a:ea typeface="Arial"/>
                <a:cs typeface="Arial"/>
                <a:sym typeface="Arial"/>
              </a:rPr>
              <a:t>; e</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f) </a:t>
            </a:r>
            <a:r>
              <a:rPr lang="pt-BR" sz="1100">
                <a:solidFill>
                  <a:srgbClr val="00FF00"/>
                </a:solidFill>
                <a:latin typeface="Arial"/>
                <a:ea typeface="Arial"/>
                <a:cs typeface="Arial"/>
                <a:sym typeface="Arial"/>
              </a:rPr>
              <a:t>Decidir sobre qualquer outra questão pertinente.</a:t>
            </a:r>
            <a:endParaRPr sz="1100">
              <a:solidFill>
                <a:srgbClr val="00FF00"/>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0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0" lvl="0" marL="0" rtl="0" algn="just">
              <a:spcBef>
                <a:spcPts val="1600"/>
              </a:spcBef>
              <a:spcAft>
                <a:spcPts val="0"/>
              </a:spcAft>
              <a:buNone/>
            </a:pPr>
            <a:r>
              <a:t/>
            </a:r>
            <a:endParaRPr sz="1000">
              <a:solidFill>
                <a:srgbClr val="FFFFFF"/>
              </a:solidFill>
              <a:latin typeface="Arial"/>
              <a:ea typeface="Arial"/>
              <a:cs typeface="Arial"/>
              <a:sym typeface="Arial"/>
            </a:endParaRPr>
          </a:p>
          <a:p>
            <a:pPr indent="0" lvl="0" marL="0" rtl="0" algn="ctr">
              <a:spcBef>
                <a:spcPts val="0"/>
              </a:spcBef>
              <a:spcAft>
                <a:spcPts val="0"/>
              </a:spcAft>
              <a:buNone/>
            </a:pPr>
            <a:r>
              <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2" name="Shape 522"/>
        <p:cNvGrpSpPr/>
        <p:nvPr/>
      </p:nvGrpSpPr>
      <p:grpSpPr>
        <a:xfrm>
          <a:off x="0" y="0"/>
          <a:ext cx="0" cy="0"/>
          <a:chOff x="0" y="0"/>
          <a:chExt cx="0" cy="0"/>
        </a:xfrm>
      </p:grpSpPr>
      <p:sp>
        <p:nvSpPr>
          <p:cNvPr id="523" name="Google Shape;523;p8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24" name="Google Shape;524;p8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6: O Julgamento (Artigos 62 a 76)</a:t>
            </a:r>
            <a:endParaRPr>
              <a:solidFill>
                <a:srgbClr val="00FF00"/>
              </a:solidFill>
            </a:endParaRPr>
          </a:p>
          <a:p>
            <a:pPr indent="0" lvl="0" marL="0" rtl="0" algn="l">
              <a:spcBef>
                <a:spcPts val="1600"/>
              </a:spcBef>
              <a:spcAft>
                <a:spcPts val="0"/>
              </a:spcAft>
              <a:buNone/>
            </a:pPr>
            <a:r>
              <a:rPr lang="pt-BR"/>
              <a:t>Artigo 67: Direitos do Acusado</a:t>
            </a:r>
            <a:endParaRPr/>
          </a:p>
          <a:p>
            <a:pPr indent="0" lvl="0" marL="0" rtl="0" algn="just">
              <a:spcBef>
                <a:spcPts val="1600"/>
              </a:spcBef>
              <a:spcAft>
                <a:spcPts val="0"/>
              </a:spcAft>
              <a:buNone/>
            </a:pPr>
            <a:r>
              <a:rPr lang="pt-BR" sz="1000">
                <a:solidFill>
                  <a:srgbClr val="000000"/>
                </a:solidFill>
                <a:latin typeface="Arial"/>
                <a:ea typeface="Arial"/>
                <a:cs typeface="Arial"/>
                <a:sym typeface="Arial"/>
              </a:rPr>
              <a:t>       </a:t>
            </a:r>
            <a:r>
              <a:rPr lang="pt-BR" sz="1000">
                <a:solidFill>
                  <a:srgbClr val="FFFFFF"/>
                </a:solidFill>
                <a:latin typeface="Arial"/>
                <a:ea typeface="Arial"/>
                <a:cs typeface="Arial"/>
                <a:sym typeface="Arial"/>
              </a:rPr>
              <a:t> 1. Durante a apreciação de quaisquer fatos constantes da acusação, o acusado tem direito a ser ouvido em audiência pública, levando em conta o disposto no presente Estatuto, a uma audiência conduzida de forma eqüitativa e imparcial e às seguintes garantias mínimas, em situação de plena igualdade:</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a) </a:t>
            </a:r>
            <a:r>
              <a:rPr lang="pt-BR" sz="1000">
                <a:solidFill>
                  <a:srgbClr val="00FF00"/>
                </a:solidFill>
                <a:latin typeface="Arial"/>
                <a:ea typeface="Arial"/>
                <a:cs typeface="Arial"/>
                <a:sym typeface="Arial"/>
              </a:rPr>
              <a:t>A ser informado [...] da natureza, motivo e conteúdo dos fatos que lhe são imputados</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b) A dispor de </a:t>
            </a:r>
            <a:r>
              <a:rPr lang="pt-BR" sz="1000">
                <a:solidFill>
                  <a:srgbClr val="00FF00"/>
                </a:solidFill>
                <a:latin typeface="Arial"/>
                <a:ea typeface="Arial"/>
                <a:cs typeface="Arial"/>
                <a:sym typeface="Arial"/>
              </a:rPr>
              <a:t>tempo e de meios adequados para a preparação da sua defesa</a:t>
            </a:r>
            <a:r>
              <a:rPr lang="pt-BR" sz="1000">
                <a:solidFill>
                  <a:srgbClr val="FFFFFF"/>
                </a:solidFill>
                <a:latin typeface="Arial"/>
                <a:ea typeface="Arial"/>
                <a:cs typeface="Arial"/>
                <a:sym typeface="Arial"/>
              </a:rPr>
              <a:t> e a </a:t>
            </a:r>
            <a:r>
              <a:rPr lang="pt-BR" sz="1000">
                <a:solidFill>
                  <a:srgbClr val="00FF00"/>
                </a:solidFill>
                <a:latin typeface="Arial"/>
                <a:ea typeface="Arial"/>
                <a:cs typeface="Arial"/>
                <a:sym typeface="Arial"/>
              </a:rPr>
              <a:t>comunicar-se livre e confidencialmente com um defensor da sua escolha</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c) </a:t>
            </a:r>
            <a:r>
              <a:rPr lang="pt-BR" sz="1000">
                <a:solidFill>
                  <a:srgbClr val="00FF00"/>
                </a:solidFill>
                <a:latin typeface="Arial"/>
                <a:ea typeface="Arial"/>
                <a:cs typeface="Arial"/>
                <a:sym typeface="Arial"/>
              </a:rPr>
              <a:t>A ser julgado sem atrasos indevidos</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d) Salvo o disposto no parágrafo 2</a:t>
            </a:r>
            <a:r>
              <a:rPr baseline="30000" lang="pt-BR" sz="1000" u="sng">
                <a:solidFill>
                  <a:srgbClr val="FFFFFF"/>
                </a:solidFill>
                <a:latin typeface="Arial"/>
                <a:ea typeface="Arial"/>
                <a:cs typeface="Arial"/>
                <a:sym typeface="Arial"/>
              </a:rPr>
              <a:t>o</a:t>
            </a:r>
            <a:r>
              <a:rPr lang="pt-BR" sz="1000">
                <a:solidFill>
                  <a:srgbClr val="FFFFFF"/>
                </a:solidFill>
                <a:latin typeface="Arial"/>
                <a:ea typeface="Arial"/>
                <a:cs typeface="Arial"/>
                <a:sym typeface="Arial"/>
              </a:rPr>
              <a:t> do artigo 63, o acusado terá direito a </a:t>
            </a:r>
            <a:r>
              <a:rPr lang="pt-BR" sz="1000">
                <a:solidFill>
                  <a:srgbClr val="00FF00"/>
                </a:solidFill>
                <a:latin typeface="Arial"/>
                <a:ea typeface="Arial"/>
                <a:cs typeface="Arial"/>
                <a:sym typeface="Arial"/>
              </a:rPr>
              <a:t>estar presente na audiência de julgamento e a defender-se a si próprio ou a ser assistido por um defensor </a:t>
            </a:r>
            <a:r>
              <a:rPr lang="pt-BR" sz="1000">
                <a:solidFill>
                  <a:srgbClr val="FFFFFF"/>
                </a:solidFill>
                <a:latin typeface="Arial"/>
                <a:ea typeface="Arial"/>
                <a:cs typeface="Arial"/>
                <a:sym typeface="Arial"/>
              </a:rPr>
              <a:t>[...]; </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e) </a:t>
            </a:r>
            <a:r>
              <a:rPr lang="pt-BR" sz="1000">
                <a:solidFill>
                  <a:srgbClr val="00FF00"/>
                </a:solidFill>
                <a:latin typeface="Arial"/>
                <a:ea typeface="Arial"/>
                <a:cs typeface="Arial"/>
                <a:sym typeface="Arial"/>
              </a:rPr>
              <a:t>A inquirir ou a fazer inquirir as testemunhas de acusação e a obter o comparecimento das testemunhas de defesa </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f) A ser </a:t>
            </a:r>
            <a:r>
              <a:rPr lang="pt-BR" sz="1000">
                <a:solidFill>
                  <a:srgbClr val="00FF00"/>
                </a:solidFill>
                <a:latin typeface="Arial"/>
                <a:ea typeface="Arial"/>
                <a:cs typeface="Arial"/>
                <a:sym typeface="Arial"/>
              </a:rPr>
              <a:t>assistido gratuitamente por um intérprete</a:t>
            </a:r>
            <a:r>
              <a:rPr lang="pt-BR" sz="1000">
                <a:solidFill>
                  <a:srgbClr val="FFFFFF"/>
                </a:solidFill>
                <a:latin typeface="Arial"/>
                <a:ea typeface="Arial"/>
                <a:cs typeface="Arial"/>
                <a:sym typeface="Arial"/>
              </a:rPr>
              <a:t> competente [...];</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g) </a:t>
            </a:r>
            <a:r>
              <a:rPr lang="pt-BR" sz="1000">
                <a:solidFill>
                  <a:srgbClr val="00FF00"/>
                </a:solidFill>
                <a:latin typeface="Arial"/>
                <a:ea typeface="Arial"/>
                <a:cs typeface="Arial"/>
                <a:sym typeface="Arial"/>
              </a:rPr>
              <a:t>A não ser obrigado a depor contra si próprio, nem a declarar-se culpado, e a guardar silêncio</a:t>
            </a:r>
            <a:r>
              <a:rPr lang="pt-BR" sz="1000">
                <a:solidFill>
                  <a:srgbClr val="FFFFFF"/>
                </a:solidFill>
                <a:latin typeface="Arial"/>
                <a:ea typeface="Arial"/>
                <a:cs typeface="Arial"/>
                <a:sym typeface="Arial"/>
              </a:rPr>
              <a:t> [...];</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h) A </a:t>
            </a:r>
            <a:r>
              <a:rPr lang="pt-BR" sz="1000">
                <a:solidFill>
                  <a:srgbClr val="00FF00"/>
                </a:solidFill>
                <a:latin typeface="Arial"/>
                <a:ea typeface="Arial"/>
                <a:cs typeface="Arial"/>
                <a:sym typeface="Arial"/>
              </a:rPr>
              <a:t>prestar declarações não ajuramentadas, oralmente ou por escrito, em sua defesa</a:t>
            </a:r>
            <a:r>
              <a:rPr lang="pt-BR" sz="1000">
                <a:solidFill>
                  <a:srgbClr val="FFFFFF"/>
                </a:solidFill>
                <a:latin typeface="Arial"/>
                <a:ea typeface="Arial"/>
                <a:cs typeface="Arial"/>
                <a:sym typeface="Arial"/>
              </a:rPr>
              <a:t>; e</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i) A que </a:t>
            </a:r>
            <a:r>
              <a:rPr lang="pt-BR" sz="1000">
                <a:solidFill>
                  <a:srgbClr val="00FF00"/>
                </a:solidFill>
                <a:latin typeface="Arial"/>
                <a:ea typeface="Arial"/>
                <a:cs typeface="Arial"/>
                <a:sym typeface="Arial"/>
              </a:rPr>
              <a:t>não lhe seja imposta quer a inversão do ônus da prova</a:t>
            </a:r>
            <a:r>
              <a:rPr lang="pt-BR" sz="1000">
                <a:solidFill>
                  <a:srgbClr val="FFFFFF"/>
                </a:solidFill>
                <a:latin typeface="Arial"/>
                <a:ea typeface="Arial"/>
                <a:cs typeface="Arial"/>
                <a:sym typeface="Arial"/>
              </a:rPr>
              <a:t>, quer a impugnação.</a:t>
            </a:r>
            <a:endParaRPr sz="1000">
              <a:solidFill>
                <a:srgbClr val="FFFFFF"/>
              </a:solidFill>
              <a:latin typeface="Arial"/>
              <a:ea typeface="Arial"/>
              <a:cs typeface="Arial"/>
              <a:sym typeface="Arial"/>
            </a:endParaRPr>
          </a:p>
          <a:p>
            <a:pPr indent="0" lvl="0" marL="0" rtl="0" algn="just">
              <a:spcBef>
                <a:spcPts val="0"/>
              </a:spcBef>
              <a:spcAft>
                <a:spcPts val="0"/>
              </a:spcAft>
              <a:buNone/>
            </a:pPr>
            <a:r>
              <a:t/>
            </a:r>
            <a:endParaRPr sz="12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0" lvl="0" marL="0" rtl="0" algn="just">
              <a:spcBef>
                <a:spcPts val="160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0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0" lvl="0" marL="0" rtl="0" algn="just">
              <a:spcBef>
                <a:spcPts val="1600"/>
              </a:spcBef>
              <a:spcAft>
                <a:spcPts val="0"/>
              </a:spcAft>
              <a:buNone/>
            </a:pPr>
            <a:r>
              <a:t/>
            </a:r>
            <a:endParaRPr sz="1000">
              <a:solidFill>
                <a:srgbClr val="FFFFFF"/>
              </a:solidFill>
              <a:latin typeface="Arial"/>
              <a:ea typeface="Arial"/>
              <a:cs typeface="Arial"/>
              <a:sym typeface="Arial"/>
            </a:endParaRPr>
          </a:p>
          <a:p>
            <a:pPr indent="0" lvl="0" marL="0" rtl="0" algn="ctr">
              <a:spcBef>
                <a:spcPts val="0"/>
              </a:spcBef>
              <a:spcAft>
                <a:spcPts val="0"/>
              </a:spcAft>
              <a:buNone/>
            </a:pPr>
            <a:r>
              <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8" name="Shape 528"/>
        <p:cNvGrpSpPr/>
        <p:nvPr/>
      </p:nvGrpSpPr>
      <p:grpSpPr>
        <a:xfrm>
          <a:off x="0" y="0"/>
          <a:ext cx="0" cy="0"/>
          <a:chOff x="0" y="0"/>
          <a:chExt cx="0" cy="0"/>
        </a:xfrm>
      </p:grpSpPr>
      <p:sp>
        <p:nvSpPr>
          <p:cNvPr id="529" name="Google Shape;529;p8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30" name="Google Shape;530;p8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6: O Julgamento (Artigos 62 a 76)</a:t>
            </a:r>
            <a:endParaRPr>
              <a:solidFill>
                <a:srgbClr val="00FF00"/>
              </a:solidFill>
            </a:endParaRPr>
          </a:p>
          <a:p>
            <a:pPr indent="0" lvl="0" marL="0" rtl="0" algn="l">
              <a:spcBef>
                <a:spcPts val="1600"/>
              </a:spcBef>
              <a:spcAft>
                <a:spcPts val="0"/>
              </a:spcAft>
              <a:buNone/>
            </a:pPr>
            <a:r>
              <a:rPr lang="pt-BR"/>
              <a:t>Artigo 69: Prova</a:t>
            </a:r>
            <a:endParaRPr/>
          </a:p>
          <a:p>
            <a:pPr indent="0" lvl="0" marL="0" rtl="0" algn="just">
              <a:spcBef>
                <a:spcPts val="1600"/>
              </a:spcBef>
              <a:spcAft>
                <a:spcPts val="0"/>
              </a:spcAft>
              <a:buNone/>
            </a:pPr>
            <a:r>
              <a:rPr lang="pt-BR" sz="1000">
                <a:solidFill>
                  <a:srgbClr val="000000"/>
                </a:solidFill>
                <a:latin typeface="Arial"/>
                <a:ea typeface="Arial"/>
                <a:cs typeface="Arial"/>
                <a:sym typeface="Arial"/>
              </a:rPr>
              <a:t>  </a:t>
            </a:r>
            <a:r>
              <a:rPr lang="pt-BR" sz="1000">
                <a:solidFill>
                  <a:srgbClr val="FFFFFF"/>
                </a:solidFill>
                <a:latin typeface="Arial"/>
                <a:ea typeface="Arial"/>
                <a:cs typeface="Arial"/>
                <a:sym typeface="Arial"/>
              </a:rPr>
              <a:t>  </a:t>
            </a:r>
            <a:r>
              <a:rPr lang="pt-BR" sz="1200">
                <a:solidFill>
                  <a:srgbClr val="FFFFFF"/>
                </a:solidFill>
                <a:latin typeface="Arial"/>
                <a:ea typeface="Arial"/>
                <a:cs typeface="Arial"/>
                <a:sym typeface="Arial"/>
              </a:rPr>
              <a:t>  </a:t>
            </a:r>
            <a:r>
              <a:rPr lang="pt-BR" sz="1200">
                <a:solidFill>
                  <a:srgbClr val="FFFFFF"/>
                </a:solidFill>
                <a:latin typeface="Arial"/>
                <a:ea typeface="Arial"/>
                <a:cs typeface="Arial"/>
                <a:sym typeface="Arial"/>
              </a:rPr>
              <a:t> 2. </a:t>
            </a:r>
            <a:r>
              <a:rPr lang="pt-BR" sz="1200">
                <a:solidFill>
                  <a:srgbClr val="00FF00"/>
                </a:solidFill>
                <a:latin typeface="Arial"/>
                <a:ea typeface="Arial"/>
                <a:cs typeface="Arial"/>
                <a:sym typeface="Arial"/>
              </a:rPr>
              <a:t>A prova testemunhal deverá ser prestada pela própria pessoa no decurso do julgamento</a:t>
            </a:r>
            <a:r>
              <a:rPr lang="pt-BR" sz="1200">
                <a:solidFill>
                  <a:srgbClr val="FFFFFF"/>
                </a:solidFill>
                <a:latin typeface="Arial"/>
                <a:ea typeface="Arial"/>
                <a:cs typeface="Arial"/>
                <a:sym typeface="Arial"/>
              </a:rPr>
              <a:t>, salvo quando se apliquem as medidas estabelecidas no artigo 68 ou no Regulamento Processual. De igual modo, o Tribunal poderá permitir que uma testemunha preste declarações oralmente ou por meio de gravação em vídeo ou áudio, ou que sejam apresentados documentos ou transcrições escritas [...].</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7. </a:t>
            </a:r>
            <a:r>
              <a:rPr lang="pt-BR" sz="1200">
                <a:solidFill>
                  <a:srgbClr val="00FF00"/>
                </a:solidFill>
                <a:latin typeface="Arial"/>
                <a:ea typeface="Arial"/>
                <a:cs typeface="Arial"/>
                <a:sym typeface="Arial"/>
              </a:rPr>
              <a:t>Não serão admissíveis as provas obtidas com violação do presente Estatuto ou das normas de direitos humanos internacionalmente reconhecidas quando</a:t>
            </a:r>
            <a:r>
              <a:rPr lang="pt-BR" sz="1200">
                <a:solidFill>
                  <a:srgbClr val="FFFFFF"/>
                </a:solidFill>
                <a:latin typeface="Arial"/>
                <a:ea typeface="Arial"/>
                <a:cs typeface="Arial"/>
                <a:sym typeface="Arial"/>
              </a:rPr>
              <a:t>:</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a) Essa </a:t>
            </a:r>
            <a:r>
              <a:rPr lang="pt-BR" sz="1200">
                <a:solidFill>
                  <a:srgbClr val="00FF00"/>
                </a:solidFill>
                <a:latin typeface="Arial"/>
                <a:ea typeface="Arial"/>
                <a:cs typeface="Arial"/>
                <a:sym typeface="Arial"/>
              </a:rPr>
              <a:t>violação suscite sérias dúvidas sobre a fiabilidade das provas</a:t>
            </a:r>
            <a:r>
              <a:rPr lang="pt-BR" sz="1200">
                <a:solidFill>
                  <a:srgbClr val="FFFFFF"/>
                </a:solidFill>
                <a:latin typeface="Arial"/>
                <a:ea typeface="Arial"/>
                <a:cs typeface="Arial"/>
                <a:sym typeface="Arial"/>
              </a:rPr>
              <a:t>; ou</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b) </a:t>
            </a:r>
            <a:r>
              <a:rPr lang="pt-BR" sz="1200">
                <a:solidFill>
                  <a:srgbClr val="00FF00"/>
                </a:solidFill>
                <a:latin typeface="Arial"/>
                <a:ea typeface="Arial"/>
                <a:cs typeface="Arial"/>
                <a:sym typeface="Arial"/>
              </a:rPr>
              <a:t>A sua admissão atente contra a integridade do processo</a:t>
            </a:r>
            <a:r>
              <a:rPr lang="pt-BR" sz="1200">
                <a:solidFill>
                  <a:srgbClr val="FFFFFF"/>
                </a:solidFill>
                <a:latin typeface="Arial"/>
                <a:ea typeface="Arial"/>
                <a:cs typeface="Arial"/>
                <a:sym typeface="Arial"/>
              </a:rPr>
              <a:t> ou resulte em grave prejuízo deste.</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8. O Tribunal, ao decidir sobre a relevância ou admissibilidade das provas apresentadas por um Estado,</a:t>
            </a:r>
            <a:r>
              <a:rPr lang="pt-BR" sz="1200">
                <a:solidFill>
                  <a:srgbClr val="00FF00"/>
                </a:solidFill>
                <a:latin typeface="Arial"/>
                <a:ea typeface="Arial"/>
                <a:cs typeface="Arial"/>
                <a:sym typeface="Arial"/>
              </a:rPr>
              <a:t> não poderá pronunciar-se sobre a aplicação do direito interno desse Estado</a:t>
            </a:r>
            <a:r>
              <a:rPr lang="pt-BR" sz="1200">
                <a:solidFill>
                  <a:srgbClr val="FFFFFF"/>
                </a:solidFill>
                <a:latin typeface="Arial"/>
                <a:ea typeface="Arial"/>
                <a:cs typeface="Arial"/>
                <a:sym typeface="Arial"/>
              </a:rPr>
              <a:t>.</a:t>
            </a:r>
            <a:endParaRPr sz="1200">
              <a:solidFill>
                <a:srgbClr val="FFFFFF"/>
              </a:solidFill>
              <a:latin typeface="Arial"/>
              <a:ea typeface="Arial"/>
              <a:cs typeface="Arial"/>
              <a:sym typeface="Arial"/>
            </a:endParaRPr>
          </a:p>
          <a:p>
            <a:pPr indent="0" lvl="0" marL="0" rtl="0" algn="just">
              <a:spcBef>
                <a:spcPts val="0"/>
              </a:spcBef>
              <a:spcAft>
                <a:spcPts val="0"/>
              </a:spcAft>
              <a:buNone/>
            </a:pPr>
            <a:r>
              <a:t/>
            </a:r>
            <a:endParaRPr sz="12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0" lvl="0" marL="0" rtl="0" algn="just">
              <a:spcBef>
                <a:spcPts val="160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0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0" lvl="0" marL="0" rtl="0" algn="just">
              <a:spcBef>
                <a:spcPts val="1600"/>
              </a:spcBef>
              <a:spcAft>
                <a:spcPts val="0"/>
              </a:spcAft>
              <a:buNone/>
            </a:pPr>
            <a:r>
              <a:t/>
            </a:r>
            <a:endParaRPr sz="1000">
              <a:solidFill>
                <a:srgbClr val="FFFFFF"/>
              </a:solidFill>
              <a:latin typeface="Arial"/>
              <a:ea typeface="Arial"/>
              <a:cs typeface="Arial"/>
              <a:sym typeface="Arial"/>
            </a:endParaRPr>
          </a:p>
          <a:p>
            <a:pPr indent="0" lvl="0" marL="0" rtl="0" algn="ctr">
              <a:spcBef>
                <a:spcPts val="0"/>
              </a:spcBef>
              <a:spcAft>
                <a:spcPts val="0"/>
              </a:spcAft>
              <a:buNone/>
            </a:pPr>
            <a:r>
              <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4" name="Shape 534"/>
        <p:cNvGrpSpPr/>
        <p:nvPr/>
      </p:nvGrpSpPr>
      <p:grpSpPr>
        <a:xfrm>
          <a:off x="0" y="0"/>
          <a:ext cx="0" cy="0"/>
          <a:chOff x="0" y="0"/>
          <a:chExt cx="0" cy="0"/>
        </a:xfrm>
      </p:grpSpPr>
      <p:sp>
        <p:nvSpPr>
          <p:cNvPr id="535" name="Google Shape;535;p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36" name="Google Shape;536;p9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6: O Julgamento (Artigos 62 a 76)</a:t>
            </a:r>
            <a:endParaRPr>
              <a:solidFill>
                <a:srgbClr val="00FF00"/>
              </a:solidFill>
            </a:endParaRPr>
          </a:p>
          <a:p>
            <a:pPr indent="0" lvl="0" marL="0" rtl="0" algn="l">
              <a:spcBef>
                <a:spcPts val="1600"/>
              </a:spcBef>
              <a:spcAft>
                <a:spcPts val="0"/>
              </a:spcAft>
              <a:buNone/>
            </a:pPr>
            <a:r>
              <a:rPr lang="pt-BR"/>
              <a:t>Artigo 74: Requisitos para a Decisão</a:t>
            </a:r>
            <a:endParaRPr/>
          </a:p>
          <a:p>
            <a:pPr indent="0" lvl="0" marL="0" rtl="0" algn="just">
              <a:spcBef>
                <a:spcPts val="1600"/>
              </a:spcBef>
              <a:spcAft>
                <a:spcPts val="0"/>
              </a:spcAft>
              <a:buNone/>
            </a:pPr>
            <a:r>
              <a:rPr lang="pt-BR" sz="1100">
                <a:solidFill>
                  <a:srgbClr val="FFFFFF"/>
                </a:solidFill>
                <a:latin typeface="Arial"/>
                <a:ea typeface="Arial"/>
                <a:cs typeface="Arial"/>
                <a:sym typeface="Arial"/>
              </a:rPr>
              <a:t> </a:t>
            </a:r>
            <a:r>
              <a:rPr lang="pt-BR" sz="1100">
                <a:solidFill>
                  <a:srgbClr val="FFFFFF"/>
                </a:solidFill>
                <a:latin typeface="Arial"/>
                <a:ea typeface="Arial"/>
                <a:cs typeface="Arial"/>
                <a:sym typeface="Arial"/>
              </a:rPr>
              <a:t>        1. </a:t>
            </a:r>
            <a:r>
              <a:rPr lang="pt-BR" sz="1100">
                <a:solidFill>
                  <a:srgbClr val="00FF00"/>
                </a:solidFill>
                <a:latin typeface="Arial"/>
                <a:ea typeface="Arial"/>
                <a:cs typeface="Arial"/>
                <a:sym typeface="Arial"/>
              </a:rPr>
              <a:t>Todos os juízes do Juízo de Julgamento em Primeira Instância estarão presentes</a:t>
            </a:r>
            <a:r>
              <a:rPr lang="pt-BR" sz="1100">
                <a:solidFill>
                  <a:srgbClr val="FFFFFF"/>
                </a:solidFill>
                <a:latin typeface="Arial"/>
                <a:ea typeface="Arial"/>
                <a:cs typeface="Arial"/>
                <a:sym typeface="Arial"/>
              </a:rPr>
              <a:t> em cada uma das fases do julgamento e nas deliberações. A Presidência poderá designar, conforme o caso, um ou vários juízes substitutos, em função das disponibilidades, para estarem presentes em todas as fases do julgamento, bem coma para substituírem qualquer membro do Juízo de Julgamento em Primeira Instância que se encontre impossibilitado de continuar a participar no julgamento.</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2. </a:t>
            </a:r>
            <a:r>
              <a:rPr lang="pt-BR" sz="1100">
                <a:solidFill>
                  <a:srgbClr val="00FF00"/>
                </a:solidFill>
                <a:latin typeface="Arial"/>
                <a:ea typeface="Arial"/>
                <a:cs typeface="Arial"/>
                <a:sym typeface="Arial"/>
              </a:rPr>
              <a:t>O Juízo de Julgamento em Primeira Instância fundamentará a sua decisão com base na apreciação das provas e do processo no seu conjunto.</a:t>
            </a:r>
            <a:r>
              <a:rPr lang="pt-BR" sz="1100">
                <a:solidFill>
                  <a:srgbClr val="FFFFFF"/>
                </a:solidFill>
                <a:latin typeface="Arial"/>
                <a:ea typeface="Arial"/>
                <a:cs typeface="Arial"/>
                <a:sym typeface="Arial"/>
              </a:rPr>
              <a:t> A decisão não exorbitará dos fatos e circunstâncias descritos na acusação ou nas alterações que lhe tenham sido feitas. [...]</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3. </a:t>
            </a:r>
            <a:r>
              <a:rPr lang="pt-BR" sz="1100">
                <a:solidFill>
                  <a:srgbClr val="00FF00"/>
                </a:solidFill>
                <a:latin typeface="Arial"/>
                <a:ea typeface="Arial"/>
                <a:cs typeface="Arial"/>
                <a:sym typeface="Arial"/>
              </a:rPr>
              <a:t>Os juízes procurarão tomar uma decisão por unanimidade e, não sendo possível, por maioria.</a:t>
            </a:r>
            <a:endParaRPr sz="1100">
              <a:solidFill>
                <a:srgbClr val="00FF00"/>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4. </a:t>
            </a:r>
            <a:r>
              <a:rPr lang="pt-BR" sz="1100">
                <a:solidFill>
                  <a:srgbClr val="00FF00"/>
                </a:solidFill>
                <a:latin typeface="Arial"/>
                <a:ea typeface="Arial"/>
                <a:cs typeface="Arial"/>
                <a:sym typeface="Arial"/>
              </a:rPr>
              <a:t>As deliberações do Juízo de Julgamento em Primeira Instância serão e permanecerão secretas.</a:t>
            </a:r>
            <a:endParaRPr sz="1100">
              <a:solidFill>
                <a:srgbClr val="00FF00"/>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5. </a:t>
            </a:r>
            <a:r>
              <a:rPr lang="pt-BR" sz="1100">
                <a:solidFill>
                  <a:srgbClr val="00FF00"/>
                </a:solidFill>
                <a:latin typeface="Arial"/>
                <a:ea typeface="Arial"/>
                <a:cs typeface="Arial"/>
                <a:sym typeface="Arial"/>
              </a:rPr>
              <a:t>A decisão será proferida por escrito e conterá uma exposição completa e fundamentada da apreciação das provas e as conclusões do Juízo de Julgamento em Primeira Instância.</a:t>
            </a:r>
            <a:r>
              <a:rPr lang="pt-BR" sz="1100">
                <a:solidFill>
                  <a:srgbClr val="FFFFFF"/>
                </a:solidFill>
                <a:latin typeface="Arial"/>
                <a:ea typeface="Arial"/>
                <a:cs typeface="Arial"/>
                <a:sym typeface="Arial"/>
              </a:rPr>
              <a:t> Será proferida uma só decisão pelo Juízo de Julgamento em Primeira Instância. Se não houver unanimidade, a decisão do Juízo de Julgamento em Primeira Instância </a:t>
            </a:r>
            <a:r>
              <a:rPr lang="pt-BR" sz="1100">
                <a:solidFill>
                  <a:srgbClr val="00FF00"/>
                </a:solidFill>
                <a:latin typeface="Arial"/>
                <a:ea typeface="Arial"/>
                <a:cs typeface="Arial"/>
                <a:sym typeface="Arial"/>
              </a:rPr>
              <a:t>conterá as opiniões tanto da maioria como da minoria dos juízes</a:t>
            </a:r>
            <a:r>
              <a:rPr lang="pt-BR" sz="1100">
                <a:solidFill>
                  <a:srgbClr val="FFFFFF"/>
                </a:solidFill>
                <a:latin typeface="Arial"/>
                <a:ea typeface="Arial"/>
                <a:cs typeface="Arial"/>
                <a:sym typeface="Arial"/>
              </a:rPr>
              <a:t>.</a:t>
            </a:r>
            <a:r>
              <a:rPr lang="pt-BR" sz="1100">
                <a:solidFill>
                  <a:srgbClr val="00FF00"/>
                </a:solidFill>
                <a:latin typeface="Arial"/>
                <a:ea typeface="Arial"/>
                <a:cs typeface="Arial"/>
                <a:sym typeface="Arial"/>
              </a:rPr>
              <a:t> </a:t>
            </a:r>
            <a:r>
              <a:rPr lang="pt-BR" sz="1100">
                <a:solidFill>
                  <a:srgbClr val="FFFFFF"/>
                </a:solidFill>
                <a:latin typeface="Arial"/>
                <a:ea typeface="Arial"/>
                <a:cs typeface="Arial"/>
                <a:sym typeface="Arial"/>
              </a:rPr>
              <a:t>A leitura da decisão ou de uma sua súmula far-se-á em audiência pública.</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000">
              <a:solidFill>
                <a:srgbClr val="000000"/>
              </a:solidFill>
              <a:latin typeface="Arial"/>
              <a:ea typeface="Arial"/>
              <a:cs typeface="Arial"/>
              <a:sym typeface="Arial"/>
            </a:endParaRPr>
          </a:p>
          <a:p>
            <a:pPr indent="0" lvl="0" marL="0" rtl="0" algn="just">
              <a:spcBef>
                <a:spcPts val="0"/>
              </a:spcBef>
              <a:spcAft>
                <a:spcPts val="0"/>
              </a:spcAft>
              <a:buNone/>
            </a:pPr>
            <a:r>
              <a:t/>
            </a:r>
            <a:endParaRPr sz="12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0" lvl="0" marL="0" rtl="0" algn="just">
              <a:spcBef>
                <a:spcPts val="160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0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0" lvl="0" marL="0" rtl="0" algn="just">
              <a:spcBef>
                <a:spcPts val="1600"/>
              </a:spcBef>
              <a:spcAft>
                <a:spcPts val="0"/>
              </a:spcAft>
              <a:buNone/>
            </a:pPr>
            <a:r>
              <a:t/>
            </a:r>
            <a:endParaRPr sz="1000">
              <a:solidFill>
                <a:srgbClr val="FFFFFF"/>
              </a:solidFill>
              <a:latin typeface="Arial"/>
              <a:ea typeface="Arial"/>
              <a:cs typeface="Arial"/>
              <a:sym typeface="Arial"/>
            </a:endParaRPr>
          </a:p>
          <a:p>
            <a:pPr indent="0" lvl="0" marL="0" rtl="0" algn="ctr">
              <a:spcBef>
                <a:spcPts val="0"/>
              </a:spcBef>
              <a:spcAft>
                <a:spcPts val="0"/>
              </a:spcAft>
              <a:buNone/>
            </a:pPr>
            <a:r>
              <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0" name="Shape 540"/>
        <p:cNvGrpSpPr/>
        <p:nvPr/>
      </p:nvGrpSpPr>
      <p:grpSpPr>
        <a:xfrm>
          <a:off x="0" y="0"/>
          <a:ext cx="0" cy="0"/>
          <a:chOff x="0" y="0"/>
          <a:chExt cx="0" cy="0"/>
        </a:xfrm>
      </p:grpSpPr>
      <p:sp>
        <p:nvSpPr>
          <p:cNvPr id="541" name="Google Shape;541;p9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42" name="Google Shape;542;p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7: As Penas (Artigos 77 a 80)</a:t>
            </a:r>
            <a:endParaRPr>
              <a:solidFill>
                <a:srgbClr val="00FF00"/>
              </a:solidFill>
            </a:endParaRPr>
          </a:p>
          <a:p>
            <a:pPr indent="0" lvl="0" marL="0" rtl="0" algn="l">
              <a:spcBef>
                <a:spcPts val="1600"/>
              </a:spcBef>
              <a:spcAft>
                <a:spcPts val="0"/>
              </a:spcAft>
              <a:buNone/>
            </a:pPr>
            <a:r>
              <a:rPr lang="pt-BR"/>
              <a:t>Artigo 77: Penas Aplicáveis</a:t>
            </a:r>
            <a:endParaRPr/>
          </a:p>
          <a:p>
            <a:pPr indent="0" lvl="0" marL="0" rtl="0" algn="just">
              <a:spcBef>
                <a:spcPts val="1600"/>
              </a:spcBef>
              <a:spcAft>
                <a:spcPts val="0"/>
              </a:spcAft>
              <a:buNone/>
            </a:pPr>
            <a:r>
              <a:rPr lang="pt-BR" sz="1200">
                <a:solidFill>
                  <a:srgbClr val="FFFFFF"/>
                </a:solidFill>
                <a:latin typeface="Arial"/>
                <a:ea typeface="Arial"/>
                <a:cs typeface="Arial"/>
                <a:sym typeface="Arial"/>
              </a:rPr>
              <a:t>1. Sem prejuízo do disposto no artigo 110, o Tribunal pode impor à pessoa condenada por um dos crimes previstos no artigo 5</a:t>
            </a:r>
            <a:r>
              <a:rPr baseline="30000" lang="pt-BR" sz="1200" u="sng">
                <a:solidFill>
                  <a:srgbClr val="FFFFFF"/>
                </a:solidFill>
                <a:latin typeface="Arial"/>
                <a:ea typeface="Arial"/>
                <a:cs typeface="Arial"/>
                <a:sym typeface="Arial"/>
              </a:rPr>
              <a:t>o</a:t>
            </a:r>
            <a:r>
              <a:rPr lang="pt-BR" sz="1200">
                <a:solidFill>
                  <a:srgbClr val="FFFFFF"/>
                </a:solidFill>
                <a:latin typeface="Arial"/>
                <a:ea typeface="Arial"/>
                <a:cs typeface="Arial"/>
                <a:sym typeface="Arial"/>
              </a:rPr>
              <a:t> do presente Estatuto uma das seguintes penas:</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a) </a:t>
            </a:r>
            <a:r>
              <a:rPr lang="pt-BR" sz="1200">
                <a:solidFill>
                  <a:srgbClr val="00FF00"/>
                </a:solidFill>
                <a:latin typeface="Arial"/>
                <a:ea typeface="Arial"/>
                <a:cs typeface="Arial"/>
                <a:sym typeface="Arial"/>
              </a:rPr>
              <a:t>Pena de prisão por um número determinado de anos, até ao limite máximo de 30 anos</a:t>
            </a:r>
            <a:r>
              <a:rPr lang="pt-BR" sz="1200">
                <a:solidFill>
                  <a:srgbClr val="FFFFFF"/>
                </a:solidFill>
                <a:latin typeface="Arial"/>
                <a:ea typeface="Arial"/>
                <a:cs typeface="Arial"/>
                <a:sym typeface="Arial"/>
              </a:rPr>
              <a:t>; ou</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b) </a:t>
            </a:r>
            <a:r>
              <a:rPr lang="pt-BR" sz="1200">
                <a:solidFill>
                  <a:srgbClr val="00FF00"/>
                </a:solidFill>
                <a:latin typeface="Arial"/>
                <a:ea typeface="Arial"/>
                <a:cs typeface="Arial"/>
                <a:sym typeface="Arial"/>
              </a:rPr>
              <a:t>Pena de prisão perpétua</a:t>
            </a:r>
            <a:r>
              <a:rPr lang="pt-BR" sz="1200">
                <a:solidFill>
                  <a:srgbClr val="FFFFFF"/>
                </a:solidFill>
                <a:latin typeface="Arial"/>
                <a:ea typeface="Arial"/>
                <a:cs typeface="Arial"/>
                <a:sym typeface="Arial"/>
              </a:rPr>
              <a:t>, se o elevado grau de ilicitude do fato e as condições pessoais do condenado o justificarem,</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2. Além da pena de prisão, o Tribunal poderá aplicar:</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a) </a:t>
            </a:r>
            <a:r>
              <a:rPr lang="pt-BR" sz="1200">
                <a:solidFill>
                  <a:srgbClr val="00FF00"/>
                </a:solidFill>
                <a:latin typeface="Arial"/>
                <a:ea typeface="Arial"/>
                <a:cs typeface="Arial"/>
                <a:sym typeface="Arial"/>
              </a:rPr>
              <a:t>Uma multa</a:t>
            </a:r>
            <a:r>
              <a:rPr lang="pt-BR" sz="1200">
                <a:solidFill>
                  <a:srgbClr val="FFFFFF"/>
                </a:solidFill>
                <a:latin typeface="Arial"/>
                <a:ea typeface="Arial"/>
                <a:cs typeface="Arial"/>
                <a:sym typeface="Arial"/>
              </a:rPr>
              <a:t>, de acordo com os critérios previstos no Regulamento Processual;</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b) </a:t>
            </a:r>
            <a:r>
              <a:rPr lang="pt-BR" sz="1200">
                <a:solidFill>
                  <a:srgbClr val="00FF00"/>
                </a:solidFill>
                <a:latin typeface="Arial"/>
                <a:ea typeface="Arial"/>
                <a:cs typeface="Arial"/>
                <a:sym typeface="Arial"/>
              </a:rPr>
              <a:t>A perda de produtos, bens e haveres provenientes, direta ou indiretamente, do crime</a:t>
            </a:r>
            <a:r>
              <a:rPr lang="pt-BR" sz="1200">
                <a:solidFill>
                  <a:srgbClr val="FFFFFF"/>
                </a:solidFill>
                <a:latin typeface="Arial"/>
                <a:ea typeface="Arial"/>
                <a:cs typeface="Arial"/>
                <a:sym typeface="Arial"/>
              </a:rPr>
              <a:t>, sem prejuízo dos direitos de terceiros que tenham agido de boa fé.</a:t>
            </a:r>
            <a:endParaRPr sz="12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05" name="Google Shape;105;p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 (Artigos 2-33): Organização da Corte</a:t>
            </a:r>
            <a:endParaRPr/>
          </a:p>
          <a:p>
            <a:pPr indent="-342900" lvl="0" marL="457200" marR="0" rtl="0" algn="just">
              <a:lnSpc>
                <a:spcPct val="115000"/>
              </a:lnSpc>
              <a:spcBef>
                <a:spcPts val="1600"/>
              </a:spcBef>
              <a:spcAft>
                <a:spcPts val="0"/>
              </a:spcAft>
              <a:buClr>
                <a:schemeClr val="dk1"/>
              </a:buClr>
              <a:buSzPts val="1800"/>
              <a:buFont typeface="Roboto"/>
              <a:buChar char="●"/>
            </a:pPr>
            <a:r>
              <a:rPr b="1" lang="pt-BR"/>
              <a:t>Mandato dos membros (13-21)</a:t>
            </a:r>
            <a:endParaRPr b="1"/>
          </a:p>
          <a:p>
            <a:pPr indent="-317500" lvl="1" marL="914400" marR="0" rtl="0" algn="just">
              <a:lnSpc>
                <a:spcPct val="115000"/>
              </a:lnSpc>
              <a:spcBef>
                <a:spcPts val="0"/>
              </a:spcBef>
              <a:spcAft>
                <a:spcPts val="0"/>
              </a:spcAft>
              <a:buClr>
                <a:schemeClr val="dk1"/>
              </a:buClr>
              <a:buSzPts val="1400"/>
              <a:buFont typeface="Roboto"/>
              <a:buChar char="○"/>
            </a:pPr>
            <a:r>
              <a:rPr b="1" lang="pt-BR"/>
              <a:t>Artigo 13. 1. </a:t>
            </a:r>
            <a:r>
              <a:rPr lang="pt-BR"/>
              <a:t>Os membros da Corte serão eleitos por </a:t>
            </a:r>
            <a:r>
              <a:rPr lang="pt-BR">
                <a:solidFill>
                  <a:srgbClr val="00FF00"/>
                </a:solidFill>
              </a:rPr>
              <a:t>nove anos</a:t>
            </a:r>
            <a:r>
              <a:rPr lang="pt-BR"/>
              <a:t> e poderão ser reeleitos; fica estabelecido, entretanto, que, dos juizes eleitos na primeira eleição, cinco terminarão suas funções no fim de um período de três anos, e outros cinco no fim de um período de seis anos.</a:t>
            </a:r>
            <a:endParaRPr/>
          </a:p>
          <a:p>
            <a:pPr indent="-317500" lvl="1" marL="914400" marR="0" rtl="0" algn="just">
              <a:lnSpc>
                <a:spcPct val="115000"/>
              </a:lnSpc>
              <a:spcBef>
                <a:spcPts val="0"/>
              </a:spcBef>
              <a:spcAft>
                <a:spcPts val="0"/>
              </a:spcAft>
              <a:buSzPts val="1400"/>
              <a:buChar char="○"/>
            </a:pPr>
            <a:r>
              <a:rPr b="1" lang="pt-BR"/>
              <a:t>Artigo 16. 1.</a:t>
            </a:r>
            <a:r>
              <a:rPr lang="pt-BR"/>
              <a:t> </a:t>
            </a:r>
            <a:r>
              <a:rPr lang="pt-BR">
                <a:solidFill>
                  <a:srgbClr val="00FF00"/>
                </a:solidFill>
              </a:rPr>
              <a:t>Nenhum</a:t>
            </a:r>
            <a:r>
              <a:rPr lang="pt-BR"/>
              <a:t> membro da Corte poderá </a:t>
            </a:r>
            <a:r>
              <a:rPr lang="pt-BR">
                <a:solidFill>
                  <a:srgbClr val="00FF00"/>
                </a:solidFill>
              </a:rPr>
              <a:t>exercer qualquer função política ou administrativa</a:t>
            </a:r>
            <a:r>
              <a:rPr lang="pt-BR"/>
              <a:t>, ou dedicar-se a outra ocupação de natureza profissional.</a:t>
            </a:r>
            <a:endParaRPr/>
          </a:p>
          <a:p>
            <a:pPr indent="-317500" lvl="1" marL="914400" marR="0" rtl="0" algn="just">
              <a:lnSpc>
                <a:spcPct val="115000"/>
              </a:lnSpc>
              <a:spcBef>
                <a:spcPts val="0"/>
              </a:spcBef>
              <a:spcAft>
                <a:spcPts val="0"/>
              </a:spcAft>
              <a:buSzPts val="1400"/>
              <a:buChar char="○"/>
            </a:pPr>
            <a:r>
              <a:rPr b="1" lang="pt-BR"/>
              <a:t>Artigo 19.</a:t>
            </a:r>
            <a:r>
              <a:rPr lang="pt-BR"/>
              <a:t> Os membros da Corte, quando no exercício de suas funções, gozarão dos </a:t>
            </a:r>
            <a:r>
              <a:rPr lang="pt-BR">
                <a:solidFill>
                  <a:srgbClr val="00FF00"/>
                </a:solidFill>
              </a:rPr>
              <a:t>privilégios e imunidades diplomáticas.</a:t>
            </a:r>
            <a:endParaRPr>
              <a:solidFill>
                <a:srgbClr val="00FF00"/>
              </a:solidFill>
            </a:endParaRPr>
          </a:p>
          <a:p>
            <a:pPr indent="0" lvl="0" marL="0" rtl="0" algn="l">
              <a:spcBef>
                <a:spcPts val="1600"/>
              </a:spcBef>
              <a:spcAft>
                <a:spcPts val="1600"/>
              </a:spcAft>
              <a:buNone/>
            </a:pPr>
            <a:r>
              <a:t/>
            </a:r>
            <a:endParaRPr sz="1400"/>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6" name="Shape 546"/>
        <p:cNvGrpSpPr/>
        <p:nvPr/>
      </p:nvGrpSpPr>
      <p:grpSpPr>
        <a:xfrm>
          <a:off x="0" y="0"/>
          <a:ext cx="0" cy="0"/>
          <a:chOff x="0" y="0"/>
          <a:chExt cx="0" cy="0"/>
        </a:xfrm>
      </p:grpSpPr>
      <p:sp>
        <p:nvSpPr>
          <p:cNvPr id="547" name="Google Shape;547;p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48" name="Google Shape;548;p9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7: As Penas (Artigos 77 a 80)</a:t>
            </a:r>
            <a:endParaRPr>
              <a:solidFill>
                <a:srgbClr val="00FF00"/>
              </a:solidFill>
            </a:endParaRPr>
          </a:p>
          <a:p>
            <a:pPr indent="0" lvl="0" marL="0" rtl="0" algn="l">
              <a:spcBef>
                <a:spcPts val="1600"/>
              </a:spcBef>
              <a:spcAft>
                <a:spcPts val="0"/>
              </a:spcAft>
              <a:buNone/>
            </a:pPr>
            <a:r>
              <a:rPr lang="pt-BR"/>
              <a:t>Artigo 79: Fundo em Favor das Vítimas</a:t>
            </a:r>
            <a:endParaRPr/>
          </a:p>
          <a:p>
            <a:pPr indent="0" lvl="0" marL="0" rtl="0" algn="just">
              <a:spcBef>
                <a:spcPts val="1600"/>
              </a:spcBef>
              <a:spcAft>
                <a:spcPts val="0"/>
              </a:spcAft>
              <a:buNone/>
            </a:pPr>
            <a:r>
              <a:rPr lang="pt-BR" sz="1400">
                <a:solidFill>
                  <a:srgbClr val="FFFFFF"/>
                </a:solidFill>
                <a:latin typeface="Arial"/>
                <a:ea typeface="Arial"/>
                <a:cs typeface="Arial"/>
                <a:sym typeface="Arial"/>
              </a:rPr>
              <a:t>    	1. Por decisão da Assembléia dos Estados Partes, será criado um Fundo a favor das vítimas de crimes da competência do Tribunal, bem como das respectivas famílias.</a:t>
            </a:r>
            <a:endParaRPr sz="1400">
              <a:solidFill>
                <a:srgbClr val="FFFFFF"/>
              </a:solidFill>
              <a:latin typeface="Arial"/>
              <a:ea typeface="Arial"/>
              <a:cs typeface="Arial"/>
              <a:sym typeface="Arial"/>
            </a:endParaRPr>
          </a:p>
          <a:p>
            <a:pPr indent="0" lvl="0" marL="0" rtl="0" algn="just">
              <a:spcBef>
                <a:spcPts val="0"/>
              </a:spcBef>
              <a:spcAft>
                <a:spcPts val="0"/>
              </a:spcAft>
              <a:buNone/>
            </a:pPr>
            <a:r>
              <a:rPr lang="pt-BR" sz="1400">
                <a:solidFill>
                  <a:srgbClr val="FFFFFF"/>
                </a:solidFill>
                <a:latin typeface="Arial"/>
                <a:ea typeface="Arial"/>
                <a:cs typeface="Arial"/>
                <a:sym typeface="Arial"/>
              </a:rPr>
              <a:t>    	2. </a:t>
            </a:r>
            <a:r>
              <a:rPr lang="pt-BR" sz="1400">
                <a:solidFill>
                  <a:srgbClr val="00FF00"/>
                </a:solidFill>
                <a:latin typeface="Arial"/>
                <a:ea typeface="Arial"/>
                <a:cs typeface="Arial"/>
                <a:sym typeface="Arial"/>
              </a:rPr>
              <a:t>O Tribunal poderá ordenar que o</a:t>
            </a:r>
            <a:r>
              <a:rPr lang="pt-BR" sz="1400">
                <a:solidFill>
                  <a:srgbClr val="FFFFFF"/>
                </a:solidFill>
                <a:latin typeface="Arial"/>
                <a:ea typeface="Arial"/>
                <a:cs typeface="Arial"/>
                <a:sym typeface="Arial"/>
              </a:rPr>
              <a:t> </a:t>
            </a:r>
            <a:r>
              <a:rPr lang="pt-BR" sz="1400">
                <a:solidFill>
                  <a:srgbClr val="00FF00"/>
                </a:solidFill>
                <a:latin typeface="Arial"/>
                <a:ea typeface="Arial"/>
                <a:cs typeface="Arial"/>
                <a:sym typeface="Arial"/>
              </a:rPr>
              <a:t>produto das multas e quaisquer outros bens declarados perdidos revertam para o Fundo</a:t>
            </a:r>
            <a:r>
              <a:rPr lang="pt-BR" sz="1400">
                <a:solidFill>
                  <a:srgbClr val="FFFFFF"/>
                </a:solidFill>
                <a:latin typeface="Arial"/>
                <a:ea typeface="Arial"/>
                <a:cs typeface="Arial"/>
                <a:sym typeface="Arial"/>
              </a:rPr>
              <a:t>.</a:t>
            </a:r>
            <a:endParaRPr sz="1400">
              <a:solidFill>
                <a:srgbClr val="FFFFFF"/>
              </a:solidFill>
              <a:latin typeface="Arial"/>
              <a:ea typeface="Arial"/>
              <a:cs typeface="Arial"/>
              <a:sym typeface="Arial"/>
            </a:endParaRPr>
          </a:p>
          <a:p>
            <a:pPr indent="0" lvl="0" marL="0" rtl="0" algn="just">
              <a:spcBef>
                <a:spcPts val="0"/>
              </a:spcBef>
              <a:spcAft>
                <a:spcPts val="0"/>
              </a:spcAft>
              <a:buNone/>
            </a:pPr>
            <a:r>
              <a:rPr lang="pt-BR" sz="1400">
                <a:solidFill>
                  <a:srgbClr val="FFFFFF"/>
                </a:solidFill>
                <a:latin typeface="Arial"/>
                <a:ea typeface="Arial"/>
                <a:cs typeface="Arial"/>
                <a:sym typeface="Arial"/>
              </a:rPr>
              <a:t>    	3. O Fundo será gerido em harmonia com os critérios a serem adotados pela Assembléia dos Estados Partes.</a:t>
            </a:r>
            <a:endParaRPr sz="14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2" name="Shape 552"/>
        <p:cNvGrpSpPr/>
        <p:nvPr/>
      </p:nvGrpSpPr>
      <p:grpSpPr>
        <a:xfrm>
          <a:off x="0" y="0"/>
          <a:ext cx="0" cy="0"/>
          <a:chOff x="0" y="0"/>
          <a:chExt cx="0" cy="0"/>
        </a:xfrm>
      </p:grpSpPr>
      <p:sp>
        <p:nvSpPr>
          <p:cNvPr id="553" name="Google Shape;553;p9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54" name="Google Shape;554;p9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8: Recurso e Revisão (Artigos 81 a 85)</a:t>
            </a:r>
            <a:endParaRPr>
              <a:solidFill>
                <a:srgbClr val="00FF00"/>
              </a:solidFill>
            </a:endParaRPr>
          </a:p>
          <a:p>
            <a:pPr indent="0" lvl="0" marL="0" rtl="0" algn="l">
              <a:spcBef>
                <a:spcPts val="1600"/>
              </a:spcBef>
              <a:spcAft>
                <a:spcPts val="0"/>
              </a:spcAft>
              <a:buNone/>
            </a:pPr>
            <a:r>
              <a:rPr lang="pt-BR"/>
              <a:t>Artigo 81: Recurso da Sentença Condenatória ou Absolutória ou da Pena</a:t>
            </a:r>
            <a:endParaRPr/>
          </a:p>
          <a:p>
            <a:pPr indent="0" lvl="0" marL="0" rtl="0" algn="just">
              <a:spcBef>
                <a:spcPts val="1600"/>
              </a:spcBef>
              <a:spcAft>
                <a:spcPts val="0"/>
              </a:spcAft>
              <a:buNone/>
            </a:pPr>
            <a:r>
              <a:rPr lang="pt-BR" sz="1000">
                <a:solidFill>
                  <a:srgbClr val="FFFFFF"/>
                </a:solidFill>
                <a:latin typeface="Arial"/>
                <a:ea typeface="Arial"/>
                <a:cs typeface="Arial"/>
                <a:sym typeface="Arial"/>
              </a:rPr>
              <a:t>        1. </a:t>
            </a:r>
            <a:r>
              <a:rPr lang="pt-BR" sz="1000">
                <a:solidFill>
                  <a:srgbClr val="00FF00"/>
                </a:solidFill>
                <a:latin typeface="Arial"/>
                <a:ea typeface="Arial"/>
                <a:cs typeface="Arial"/>
                <a:sym typeface="Arial"/>
              </a:rPr>
              <a:t>A sentença proferida nos termos do artigo 74 é recorrível</a:t>
            </a:r>
            <a:r>
              <a:rPr lang="pt-BR" sz="1000">
                <a:solidFill>
                  <a:srgbClr val="FFFFFF"/>
                </a:solidFill>
                <a:latin typeface="Arial"/>
                <a:ea typeface="Arial"/>
                <a:cs typeface="Arial"/>
                <a:sym typeface="Arial"/>
              </a:rPr>
              <a:t> em conformidade com o disposto no Regulamento Processual nos seguintes termos:</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a)</a:t>
            </a:r>
            <a:r>
              <a:rPr lang="pt-BR" sz="1000">
                <a:solidFill>
                  <a:srgbClr val="00FF00"/>
                </a:solidFill>
                <a:latin typeface="Arial"/>
                <a:ea typeface="Arial"/>
                <a:cs typeface="Arial"/>
                <a:sym typeface="Arial"/>
              </a:rPr>
              <a:t> O Procurador poderá interpor recurso</a:t>
            </a:r>
            <a:r>
              <a:rPr lang="pt-BR" sz="1000">
                <a:solidFill>
                  <a:srgbClr val="FFFFFF"/>
                </a:solidFill>
                <a:latin typeface="Arial"/>
                <a:ea typeface="Arial"/>
                <a:cs typeface="Arial"/>
                <a:sym typeface="Arial"/>
              </a:rPr>
              <a:t> com base num dos seguintes fundamentos:</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i) </a:t>
            </a:r>
            <a:r>
              <a:rPr lang="pt-BR" sz="1000">
                <a:solidFill>
                  <a:srgbClr val="00FF00"/>
                </a:solidFill>
                <a:latin typeface="Arial"/>
                <a:ea typeface="Arial"/>
                <a:cs typeface="Arial"/>
                <a:sym typeface="Arial"/>
              </a:rPr>
              <a:t>Vício processual</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ii) </a:t>
            </a:r>
            <a:r>
              <a:rPr lang="pt-BR" sz="1000">
                <a:solidFill>
                  <a:srgbClr val="00FF00"/>
                </a:solidFill>
                <a:latin typeface="Arial"/>
                <a:ea typeface="Arial"/>
                <a:cs typeface="Arial"/>
                <a:sym typeface="Arial"/>
              </a:rPr>
              <a:t>Erro de fato</a:t>
            </a:r>
            <a:r>
              <a:rPr lang="pt-BR" sz="1000">
                <a:solidFill>
                  <a:srgbClr val="FFFFFF"/>
                </a:solidFill>
                <a:latin typeface="Arial"/>
                <a:ea typeface="Arial"/>
                <a:cs typeface="Arial"/>
                <a:sym typeface="Arial"/>
              </a:rPr>
              <a:t>; ou</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iii) </a:t>
            </a:r>
            <a:r>
              <a:rPr lang="pt-BR" sz="1000">
                <a:solidFill>
                  <a:srgbClr val="00FF00"/>
                </a:solidFill>
                <a:latin typeface="Arial"/>
                <a:ea typeface="Arial"/>
                <a:cs typeface="Arial"/>
                <a:sym typeface="Arial"/>
              </a:rPr>
              <a:t>Erro de direito</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b) </a:t>
            </a:r>
            <a:r>
              <a:rPr lang="pt-BR" sz="1000">
                <a:solidFill>
                  <a:srgbClr val="00FF00"/>
                </a:solidFill>
                <a:latin typeface="Arial"/>
                <a:ea typeface="Arial"/>
                <a:cs typeface="Arial"/>
                <a:sym typeface="Arial"/>
              </a:rPr>
              <a:t>O condenado ou o Procurador, no interesse daquele; poderá interpor recurso</a:t>
            </a:r>
            <a:r>
              <a:rPr lang="pt-BR" sz="1000">
                <a:solidFill>
                  <a:srgbClr val="FFFFFF"/>
                </a:solidFill>
                <a:latin typeface="Arial"/>
                <a:ea typeface="Arial"/>
                <a:cs typeface="Arial"/>
                <a:sym typeface="Arial"/>
              </a:rPr>
              <a:t> com base num dos seguintes fundamentos:</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i) Vício processual;</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ii) Erro de fato;</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iii) Erro de direito; ou</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iv) </a:t>
            </a:r>
            <a:r>
              <a:rPr lang="pt-BR" sz="1000">
                <a:solidFill>
                  <a:srgbClr val="00FF00"/>
                </a:solidFill>
                <a:latin typeface="Arial"/>
                <a:ea typeface="Arial"/>
                <a:cs typeface="Arial"/>
                <a:sym typeface="Arial"/>
              </a:rPr>
              <a:t>Qualquer outro motivo suscetível de afetar a equidade ou a regularidade do processo ou da sentença.</a:t>
            </a:r>
            <a:endParaRPr sz="1000">
              <a:solidFill>
                <a:srgbClr val="00FF00"/>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    	2. a) </a:t>
            </a:r>
            <a:r>
              <a:rPr lang="pt-BR" sz="1000">
                <a:solidFill>
                  <a:srgbClr val="00FF00"/>
                </a:solidFill>
                <a:latin typeface="Arial"/>
                <a:ea typeface="Arial"/>
                <a:cs typeface="Arial"/>
                <a:sym typeface="Arial"/>
              </a:rPr>
              <a:t>O Procurador ou o condenado poderá</a:t>
            </a:r>
            <a:r>
              <a:rPr lang="pt-BR" sz="1000">
                <a:solidFill>
                  <a:srgbClr val="FFFFFF"/>
                </a:solidFill>
                <a:latin typeface="Arial"/>
                <a:ea typeface="Arial"/>
                <a:cs typeface="Arial"/>
                <a:sym typeface="Arial"/>
              </a:rPr>
              <a:t>, em conformidade com o Regulamento Processual, </a:t>
            </a:r>
            <a:r>
              <a:rPr lang="pt-BR" sz="1000">
                <a:solidFill>
                  <a:srgbClr val="00FF00"/>
                </a:solidFill>
                <a:latin typeface="Arial"/>
                <a:ea typeface="Arial"/>
                <a:cs typeface="Arial"/>
                <a:sym typeface="Arial"/>
              </a:rPr>
              <a:t>interpor recurso da pena decretada invocando desproporção entre esta e o crime</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spcBef>
                <a:spcPts val="0"/>
              </a:spcBef>
              <a:spcAft>
                <a:spcPts val="0"/>
              </a:spcAft>
              <a:buNone/>
            </a:pPr>
            <a:r>
              <a:t/>
            </a:r>
            <a:endParaRPr sz="14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8" name="Shape 558"/>
        <p:cNvGrpSpPr/>
        <p:nvPr/>
      </p:nvGrpSpPr>
      <p:grpSpPr>
        <a:xfrm>
          <a:off x="0" y="0"/>
          <a:ext cx="0" cy="0"/>
          <a:chOff x="0" y="0"/>
          <a:chExt cx="0" cy="0"/>
        </a:xfrm>
      </p:grpSpPr>
      <p:sp>
        <p:nvSpPr>
          <p:cNvPr id="559" name="Google Shape;559;p9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60" name="Google Shape;560;p9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8: Recurso e Revisão (Artigos 81 a 85)</a:t>
            </a:r>
            <a:endParaRPr>
              <a:solidFill>
                <a:srgbClr val="00FF00"/>
              </a:solidFill>
            </a:endParaRPr>
          </a:p>
          <a:p>
            <a:pPr indent="0" lvl="0" marL="0" rtl="0" algn="l">
              <a:spcBef>
                <a:spcPts val="1600"/>
              </a:spcBef>
              <a:spcAft>
                <a:spcPts val="0"/>
              </a:spcAft>
              <a:buNone/>
            </a:pPr>
            <a:r>
              <a:rPr lang="pt-BR"/>
              <a:t>Artigo 82: Recurso de Outras Decisões</a:t>
            </a:r>
            <a:endParaRPr/>
          </a:p>
          <a:p>
            <a:pPr indent="0" lvl="0" marL="0" rtl="0" algn="just">
              <a:spcBef>
                <a:spcPts val="1600"/>
              </a:spcBef>
              <a:spcAft>
                <a:spcPts val="0"/>
              </a:spcAft>
              <a:buNone/>
            </a:pPr>
            <a:r>
              <a:rPr lang="pt-BR" sz="1200">
                <a:solidFill>
                  <a:srgbClr val="FFFFFF"/>
                </a:solidFill>
                <a:latin typeface="Arial"/>
                <a:ea typeface="Arial"/>
                <a:cs typeface="Arial"/>
                <a:sym typeface="Arial"/>
              </a:rPr>
              <a:t>        1. Em conformidade com o Regulamento Processual, </a:t>
            </a:r>
            <a:r>
              <a:rPr lang="pt-BR" sz="1200">
                <a:solidFill>
                  <a:srgbClr val="00FF00"/>
                </a:solidFill>
                <a:latin typeface="Arial"/>
                <a:ea typeface="Arial"/>
                <a:cs typeface="Arial"/>
                <a:sym typeface="Arial"/>
              </a:rPr>
              <a:t>qualquer uma das Partes poderá recorrer das seguintes decisões</a:t>
            </a:r>
            <a:r>
              <a:rPr lang="pt-BR" sz="1200">
                <a:solidFill>
                  <a:srgbClr val="FFFFFF"/>
                </a:solidFill>
                <a:latin typeface="Arial"/>
                <a:ea typeface="Arial"/>
                <a:cs typeface="Arial"/>
                <a:sym typeface="Arial"/>
              </a:rPr>
              <a:t>:</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a) </a:t>
            </a:r>
            <a:r>
              <a:rPr lang="pt-BR" sz="1200">
                <a:solidFill>
                  <a:srgbClr val="00FF00"/>
                </a:solidFill>
                <a:latin typeface="Arial"/>
                <a:ea typeface="Arial"/>
                <a:cs typeface="Arial"/>
                <a:sym typeface="Arial"/>
              </a:rPr>
              <a:t>Decisão sobre a competência ou a admissibilidade do caso</a:t>
            </a:r>
            <a:r>
              <a:rPr lang="pt-BR" sz="1200">
                <a:solidFill>
                  <a:srgbClr val="FFFFFF"/>
                </a:solidFill>
                <a:latin typeface="Arial"/>
                <a:ea typeface="Arial"/>
                <a:cs typeface="Arial"/>
                <a:sym typeface="Arial"/>
              </a:rPr>
              <a:t>;</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b) </a:t>
            </a:r>
            <a:r>
              <a:rPr lang="pt-BR" sz="1200">
                <a:solidFill>
                  <a:srgbClr val="00FF00"/>
                </a:solidFill>
                <a:latin typeface="Arial"/>
                <a:ea typeface="Arial"/>
                <a:cs typeface="Arial"/>
                <a:sym typeface="Arial"/>
              </a:rPr>
              <a:t>Decisão que autorize ou recuse a libertação da pessoa objeto de inquérito</a:t>
            </a:r>
            <a:r>
              <a:rPr lang="pt-BR" sz="1200">
                <a:solidFill>
                  <a:srgbClr val="FFFFFF"/>
                </a:solidFill>
                <a:latin typeface="Arial"/>
                <a:ea typeface="Arial"/>
                <a:cs typeface="Arial"/>
                <a:sym typeface="Arial"/>
              </a:rPr>
              <a:t> ou de procedimento criminal;</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c)</a:t>
            </a:r>
            <a:r>
              <a:rPr lang="pt-BR" sz="1200">
                <a:solidFill>
                  <a:srgbClr val="00FF00"/>
                </a:solidFill>
                <a:latin typeface="Arial"/>
                <a:ea typeface="Arial"/>
                <a:cs typeface="Arial"/>
                <a:sym typeface="Arial"/>
              </a:rPr>
              <a:t> Decisão do Juízo de Instrução de agir por iniciativa própria</a:t>
            </a:r>
            <a:r>
              <a:rPr lang="pt-BR" sz="1200">
                <a:solidFill>
                  <a:srgbClr val="FFFFFF"/>
                </a:solidFill>
                <a:latin typeface="Arial"/>
                <a:ea typeface="Arial"/>
                <a:cs typeface="Arial"/>
                <a:sym typeface="Arial"/>
              </a:rPr>
              <a:t>, nos termos do parágrafo 3</a:t>
            </a:r>
            <a:r>
              <a:rPr baseline="30000" lang="pt-BR" sz="1200" u="sng">
                <a:solidFill>
                  <a:srgbClr val="FFFFFF"/>
                </a:solidFill>
                <a:latin typeface="Arial"/>
                <a:ea typeface="Arial"/>
                <a:cs typeface="Arial"/>
                <a:sym typeface="Arial"/>
              </a:rPr>
              <a:t>o</a:t>
            </a:r>
            <a:r>
              <a:rPr lang="pt-BR" sz="1200">
                <a:solidFill>
                  <a:srgbClr val="FFFFFF"/>
                </a:solidFill>
                <a:latin typeface="Arial"/>
                <a:ea typeface="Arial"/>
                <a:cs typeface="Arial"/>
                <a:sym typeface="Arial"/>
              </a:rPr>
              <a:t> do artigo 56;</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d) </a:t>
            </a:r>
            <a:r>
              <a:rPr lang="pt-BR" sz="1200">
                <a:solidFill>
                  <a:srgbClr val="00FF00"/>
                </a:solidFill>
                <a:latin typeface="Arial"/>
                <a:ea typeface="Arial"/>
                <a:cs typeface="Arial"/>
                <a:sym typeface="Arial"/>
              </a:rPr>
              <a:t>Decisão relativa a uma questão suscetível de afetar significativamente a tramitação eqüitativa e célere do processo ou o resultado do julgamento</a:t>
            </a:r>
            <a:r>
              <a:rPr lang="pt-BR" sz="1200">
                <a:solidFill>
                  <a:srgbClr val="FFFFFF"/>
                </a:solidFill>
                <a:latin typeface="Arial"/>
                <a:ea typeface="Arial"/>
                <a:cs typeface="Arial"/>
                <a:sym typeface="Arial"/>
              </a:rPr>
              <a:t>, e cuja resolução imediata pelo Juízo de Recursos poderia, no entender do Juízo de Instrução ou do Juízo de Julgamento em Primeira Instância, </a:t>
            </a:r>
            <a:r>
              <a:rPr lang="pt-BR" sz="1200">
                <a:solidFill>
                  <a:srgbClr val="00FF00"/>
                </a:solidFill>
                <a:latin typeface="Arial"/>
                <a:ea typeface="Arial"/>
                <a:cs typeface="Arial"/>
                <a:sym typeface="Arial"/>
              </a:rPr>
              <a:t>acelerar a marcha do processo</a:t>
            </a:r>
            <a:r>
              <a:rPr lang="pt-BR" sz="1200">
                <a:solidFill>
                  <a:srgbClr val="FFFFFF"/>
                </a:solidFill>
                <a:latin typeface="Arial"/>
                <a:ea typeface="Arial"/>
                <a:cs typeface="Arial"/>
                <a:sym typeface="Arial"/>
              </a:rPr>
              <a:t>.</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3. </a:t>
            </a:r>
            <a:r>
              <a:rPr lang="pt-BR" sz="1200">
                <a:solidFill>
                  <a:srgbClr val="00FF00"/>
                </a:solidFill>
                <a:latin typeface="Arial"/>
                <a:ea typeface="Arial"/>
                <a:cs typeface="Arial"/>
                <a:sym typeface="Arial"/>
              </a:rPr>
              <a:t>O recurso só terá efeito suspensivo se o Juízo de Recursos assim o ordenar</a:t>
            </a:r>
            <a:r>
              <a:rPr lang="pt-BR" sz="1200">
                <a:solidFill>
                  <a:srgbClr val="FFFFFF"/>
                </a:solidFill>
                <a:latin typeface="Arial"/>
                <a:ea typeface="Arial"/>
                <a:cs typeface="Arial"/>
                <a:sym typeface="Arial"/>
              </a:rPr>
              <a:t>, mediante requerimento, em conformidade com o Regulamento Processual.</a:t>
            </a:r>
            <a:endParaRPr sz="1200">
              <a:solidFill>
                <a:srgbClr val="FFFFFF"/>
              </a:solidFill>
              <a:latin typeface="Arial"/>
              <a:ea typeface="Arial"/>
              <a:cs typeface="Arial"/>
              <a:sym typeface="Arial"/>
            </a:endParaRPr>
          </a:p>
          <a:p>
            <a:pPr indent="0" lvl="0" marL="0" rtl="0" algn="l">
              <a:spcBef>
                <a:spcPts val="0"/>
              </a:spcBef>
              <a:spcAft>
                <a:spcPts val="0"/>
              </a:spcAft>
              <a:buNone/>
            </a:pPr>
            <a:r>
              <a:t/>
            </a:r>
            <a:endParaRPr/>
          </a:p>
          <a:p>
            <a:pPr indent="457200" lvl="0" marL="0" rtl="0" algn="l">
              <a:spcBef>
                <a:spcPts val="1600"/>
              </a:spcBef>
              <a:spcAft>
                <a:spcPts val="1000"/>
              </a:spcAft>
              <a:buNone/>
            </a:pPr>
            <a:r>
              <a:t/>
            </a:r>
            <a:endParaRPr sz="1200">
              <a:solidFill>
                <a:srgbClr val="FFFFFF"/>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4" name="Shape 564"/>
        <p:cNvGrpSpPr/>
        <p:nvPr/>
      </p:nvGrpSpPr>
      <p:grpSpPr>
        <a:xfrm>
          <a:off x="0" y="0"/>
          <a:ext cx="0" cy="0"/>
          <a:chOff x="0" y="0"/>
          <a:chExt cx="0" cy="0"/>
        </a:xfrm>
      </p:grpSpPr>
      <p:sp>
        <p:nvSpPr>
          <p:cNvPr id="565" name="Google Shape;565;p9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66" name="Google Shape;566;p9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9: Cooperação Internacional e Auxílio Judiciário (Artigos 86 a 102)</a:t>
            </a:r>
            <a:endParaRPr>
              <a:solidFill>
                <a:srgbClr val="00FF00"/>
              </a:solidFill>
            </a:endParaRPr>
          </a:p>
          <a:p>
            <a:pPr indent="0" lvl="0" marL="0" rtl="0" algn="l">
              <a:lnSpc>
                <a:spcPct val="115000"/>
              </a:lnSpc>
              <a:spcBef>
                <a:spcPts val="1600"/>
              </a:spcBef>
              <a:spcAft>
                <a:spcPts val="0"/>
              </a:spcAft>
              <a:buNone/>
            </a:pPr>
            <a:r>
              <a:rPr lang="pt-BR"/>
              <a:t>Artigo 86: Obrigação Geral de Cooperar</a:t>
            </a:r>
            <a:endParaRPr/>
          </a:p>
          <a:p>
            <a:pPr indent="0" lvl="0" marL="0" rtl="0" algn="l">
              <a:lnSpc>
                <a:spcPct val="115000"/>
              </a:lnSpc>
              <a:spcBef>
                <a:spcPts val="1600"/>
              </a:spcBef>
              <a:spcAft>
                <a:spcPts val="0"/>
              </a:spcAft>
              <a:buNone/>
            </a:pPr>
            <a:r>
              <a:rPr lang="pt-BR" sz="1200">
                <a:solidFill>
                  <a:srgbClr val="FFFFFF"/>
                </a:solidFill>
                <a:latin typeface="Arial"/>
                <a:ea typeface="Arial"/>
                <a:cs typeface="Arial"/>
                <a:sym typeface="Arial"/>
              </a:rPr>
              <a:t>        </a:t>
            </a:r>
            <a:r>
              <a:rPr lang="pt-BR" sz="1200">
                <a:solidFill>
                  <a:srgbClr val="00FF00"/>
                </a:solidFill>
                <a:latin typeface="Arial"/>
                <a:ea typeface="Arial"/>
                <a:cs typeface="Arial"/>
                <a:sym typeface="Arial"/>
              </a:rPr>
              <a:t>Os Estados Partes deverão</a:t>
            </a:r>
            <a:r>
              <a:rPr lang="pt-BR" sz="1200">
                <a:solidFill>
                  <a:srgbClr val="FFFFFF"/>
                </a:solidFill>
                <a:latin typeface="Arial"/>
                <a:ea typeface="Arial"/>
                <a:cs typeface="Arial"/>
                <a:sym typeface="Arial"/>
              </a:rPr>
              <a:t>, em conformidade com o disposto no presente Estatuto, </a:t>
            </a:r>
            <a:r>
              <a:rPr lang="pt-BR" sz="1200">
                <a:solidFill>
                  <a:srgbClr val="00FF00"/>
                </a:solidFill>
                <a:latin typeface="Arial"/>
                <a:ea typeface="Arial"/>
                <a:cs typeface="Arial"/>
                <a:sym typeface="Arial"/>
              </a:rPr>
              <a:t>cooperar plenamente com o Tribunal no inquérito e no procedimento</a:t>
            </a:r>
            <a:r>
              <a:rPr lang="pt-BR" sz="1200">
                <a:solidFill>
                  <a:srgbClr val="FFFFFF"/>
                </a:solidFill>
                <a:latin typeface="Arial"/>
                <a:ea typeface="Arial"/>
                <a:cs typeface="Arial"/>
                <a:sym typeface="Arial"/>
              </a:rPr>
              <a:t> contra crimes da competência deste.</a:t>
            </a:r>
            <a:endParaRPr sz="1200">
              <a:solidFill>
                <a:srgbClr val="FFFFFF"/>
              </a:solidFill>
              <a:latin typeface="Arial"/>
              <a:ea typeface="Arial"/>
              <a:cs typeface="Arial"/>
              <a:sym typeface="Arial"/>
            </a:endParaRPr>
          </a:p>
          <a:p>
            <a:pPr indent="0" lvl="0" marL="0" rtl="0" algn="l">
              <a:lnSpc>
                <a:spcPct val="115000"/>
              </a:lnSpc>
              <a:spcBef>
                <a:spcPts val="1000"/>
              </a:spcBef>
              <a:spcAft>
                <a:spcPts val="0"/>
              </a:spcAft>
              <a:buNone/>
            </a:pPr>
            <a:r>
              <a:rPr lang="pt-BR"/>
              <a:t>Artigo 88: Procedimentos Previstos no Direito Interno</a:t>
            </a:r>
            <a:endParaRPr/>
          </a:p>
          <a:p>
            <a:pPr indent="0" lvl="0" marL="0" rtl="0" algn="l">
              <a:lnSpc>
                <a:spcPct val="115000"/>
              </a:lnSpc>
              <a:spcBef>
                <a:spcPts val="1600"/>
              </a:spcBef>
              <a:spcAft>
                <a:spcPts val="1600"/>
              </a:spcAft>
              <a:buNone/>
            </a:pPr>
            <a:r>
              <a:rPr lang="pt-BR" sz="1200">
                <a:solidFill>
                  <a:srgbClr val="FFFFFF"/>
                </a:solidFill>
                <a:latin typeface="Arial"/>
                <a:ea typeface="Arial"/>
                <a:cs typeface="Arial"/>
                <a:sym typeface="Arial"/>
              </a:rPr>
              <a:t>        Os Estados Partes deverão assegurar-se de que o seu direito interno prevê procedimentos que permitam responder a todas as formas de cooperação especificadas neste Capítulo.</a:t>
            </a:r>
            <a:endParaRPr sz="1200">
              <a:solidFill>
                <a:srgbClr val="FFFFFF"/>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0" name="Shape 570"/>
        <p:cNvGrpSpPr/>
        <p:nvPr/>
      </p:nvGrpSpPr>
      <p:grpSpPr>
        <a:xfrm>
          <a:off x="0" y="0"/>
          <a:ext cx="0" cy="0"/>
          <a:chOff x="0" y="0"/>
          <a:chExt cx="0" cy="0"/>
        </a:xfrm>
      </p:grpSpPr>
      <p:sp>
        <p:nvSpPr>
          <p:cNvPr id="571" name="Google Shape;571;p9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72" name="Google Shape;572;p9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9: Cooperação Internacional e Auxílio Judiciário (Artigos 86 a 102)</a:t>
            </a:r>
            <a:endParaRPr>
              <a:solidFill>
                <a:srgbClr val="00FF00"/>
              </a:solidFill>
            </a:endParaRPr>
          </a:p>
          <a:p>
            <a:pPr indent="0" lvl="0" marL="0" rtl="0" algn="l">
              <a:spcBef>
                <a:spcPts val="1600"/>
              </a:spcBef>
              <a:spcAft>
                <a:spcPts val="0"/>
              </a:spcAft>
              <a:buNone/>
            </a:pPr>
            <a:r>
              <a:rPr lang="pt-BR"/>
              <a:t>Artigo 87: Pedidos de Cooperação: Disposições Gerais</a:t>
            </a:r>
            <a:endParaRPr/>
          </a:p>
          <a:p>
            <a:pPr indent="0" lvl="0" marL="0" rtl="0" algn="l">
              <a:lnSpc>
                <a:spcPct val="100000"/>
              </a:lnSpc>
              <a:spcBef>
                <a:spcPts val="1600"/>
              </a:spcBef>
              <a:spcAft>
                <a:spcPts val="0"/>
              </a:spcAft>
              <a:buNone/>
            </a:pPr>
            <a:r>
              <a:rPr lang="pt-BR" sz="1000">
                <a:solidFill>
                  <a:srgbClr val="FFFFFF"/>
                </a:solidFill>
                <a:latin typeface="Arial"/>
                <a:ea typeface="Arial"/>
                <a:cs typeface="Arial"/>
                <a:sym typeface="Arial"/>
              </a:rPr>
              <a:t>    	1. a) </a:t>
            </a:r>
            <a:r>
              <a:rPr lang="pt-BR" sz="1000">
                <a:solidFill>
                  <a:srgbClr val="00FF00"/>
                </a:solidFill>
                <a:latin typeface="Arial"/>
                <a:ea typeface="Arial"/>
                <a:cs typeface="Arial"/>
                <a:sym typeface="Arial"/>
              </a:rPr>
              <a:t>O Tribunal estará habilitado a dirigir pedidos de cooperação aos Estados Partes.</a:t>
            </a:r>
            <a:r>
              <a:rPr lang="pt-BR" sz="1000">
                <a:solidFill>
                  <a:srgbClr val="FFFFFF"/>
                </a:solidFill>
                <a:latin typeface="Arial"/>
                <a:ea typeface="Arial"/>
                <a:cs typeface="Arial"/>
                <a:sym typeface="Arial"/>
              </a:rPr>
              <a:t> Estes pedidos serão transmitidos pela via diplomática ou por qualquer outra via apropriada escolhida pelo Estado Parte no momento de ratificação, aceitação, aprovação ou adesão ao presente Estatuto.</a:t>
            </a:r>
            <a:endParaRPr sz="1000">
              <a:solidFill>
                <a:srgbClr val="FFFFFF"/>
              </a:solidFill>
              <a:latin typeface="Arial"/>
              <a:ea typeface="Arial"/>
              <a:cs typeface="Arial"/>
              <a:sym typeface="Arial"/>
            </a:endParaRPr>
          </a:p>
          <a:p>
            <a:pPr indent="0" lvl="0" marL="0" rtl="0" algn="l">
              <a:lnSpc>
                <a:spcPct val="100000"/>
              </a:lnSpc>
              <a:spcBef>
                <a:spcPts val="1000"/>
              </a:spcBef>
              <a:spcAft>
                <a:spcPts val="0"/>
              </a:spcAft>
              <a:buNone/>
            </a:pPr>
            <a:r>
              <a:rPr lang="pt-BR" sz="1000">
                <a:solidFill>
                  <a:srgbClr val="FFFFFF"/>
                </a:solidFill>
                <a:latin typeface="Arial"/>
                <a:ea typeface="Arial"/>
                <a:cs typeface="Arial"/>
                <a:sym typeface="Arial"/>
              </a:rPr>
              <a:t> b) Se for caso disso, e sem prejuízo do disposto na alínea </a:t>
            </a:r>
            <a:r>
              <a:rPr i="1" lang="pt-BR" sz="1000">
                <a:solidFill>
                  <a:srgbClr val="FFFFFF"/>
                </a:solidFill>
                <a:latin typeface="Arial"/>
                <a:ea typeface="Arial"/>
                <a:cs typeface="Arial"/>
                <a:sym typeface="Arial"/>
              </a:rPr>
              <a:t>a</a:t>
            </a:r>
            <a:r>
              <a:rPr lang="pt-BR" sz="1000">
                <a:solidFill>
                  <a:srgbClr val="FFFFFF"/>
                </a:solidFill>
                <a:latin typeface="Arial"/>
                <a:ea typeface="Arial"/>
                <a:cs typeface="Arial"/>
                <a:sym typeface="Arial"/>
              </a:rPr>
              <a:t>), </a:t>
            </a:r>
            <a:r>
              <a:rPr lang="pt-BR" sz="1000">
                <a:solidFill>
                  <a:srgbClr val="00FF00"/>
                </a:solidFill>
                <a:latin typeface="Arial"/>
                <a:ea typeface="Arial"/>
                <a:cs typeface="Arial"/>
                <a:sym typeface="Arial"/>
              </a:rPr>
              <a:t>os pedidos poderão ser igualmente transmitidos pela Organização internacional de Polícia Criminal (INTERPOL) ou por qualquer outra organização regional competente</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just">
              <a:lnSpc>
                <a:spcPct val="100000"/>
              </a:lnSpc>
              <a:spcBef>
                <a:spcPts val="1000"/>
              </a:spcBef>
              <a:spcAft>
                <a:spcPts val="0"/>
              </a:spcAft>
              <a:buNone/>
            </a:pPr>
            <a:r>
              <a:rPr lang="pt-BR" sz="1000">
                <a:solidFill>
                  <a:srgbClr val="FFFFFF"/>
                </a:solidFill>
                <a:latin typeface="Arial"/>
                <a:ea typeface="Arial"/>
                <a:cs typeface="Arial"/>
                <a:sym typeface="Arial"/>
              </a:rPr>
              <a:t>    	5. a) O Tribunal poderá convidar qualquer Estado que não seja Parte no presente Estatuto a prestar auxílio ao abrigo do presente Capítulo com base num</a:t>
            </a:r>
            <a:r>
              <a:rPr lang="pt-BR" sz="1000">
                <a:solidFill>
                  <a:srgbClr val="00FF00"/>
                </a:solidFill>
                <a:latin typeface="Arial"/>
                <a:ea typeface="Arial"/>
                <a:cs typeface="Arial"/>
                <a:sym typeface="Arial"/>
              </a:rPr>
              <a:t> convênio </a:t>
            </a:r>
            <a:r>
              <a:rPr i="1" lang="pt-BR" sz="1000">
                <a:solidFill>
                  <a:srgbClr val="00FF00"/>
                </a:solidFill>
                <a:latin typeface="Arial"/>
                <a:ea typeface="Arial"/>
                <a:cs typeface="Arial"/>
                <a:sym typeface="Arial"/>
              </a:rPr>
              <a:t>ad hoc</a:t>
            </a:r>
            <a:r>
              <a:rPr lang="pt-BR" sz="1000">
                <a:solidFill>
                  <a:srgbClr val="FFFFFF"/>
                </a:solidFill>
                <a:latin typeface="Arial"/>
                <a:ea typeface="Arial"/>
                <a:cs typeface="Arial"/>
                <a:sym typeface="Arial"/>
              </a:rPr>
              <a:t>, num acordo celebrado com esse Estado ou por qualquer outro modo apropriado.</a:t>
            </a:r>
            <a:endParaRPr sz="1000">
              <a:solidFill>
                <a:srgbClr val="FFFFFF"/>
              </a:solidFill>
              <a:latin typeface="Arial"/>
              <a:ea typeface="Arial"/>
              <a:cs typeface="Arial"/>
              <a:sym typeface="Arial"/>
            </a:endParaRPr>
          </a:p>
          <a:p>
            <a:pPr indent="0" lvl="0" marL="0" rtl="0" algn="just">
              <a:lnSpc>
                <a:spcPct val="100000"/>
              </a:lnSpc>
              <a:spcBef>
                <a:spcPts val="0"/>
              </a:spcBef>
              <a:spcAft>
                <a:spcPts val="0"/>
              </a:spcAft>
              <a:buNone/>
            </a:pPr>
            <a:r>
              <a:rPr lang="pt-BR" sz="1000">
                <a:solidFill>
                  <a:srgbClr val="FFFFFF"/>
                </a:solidFill>
                <a:latin typeface="Arial"/>
                <a:ea typeface="Arial"/>
                <a:cs typeface="Arial"/>
                <a:sym typeface="Arial"/>
              </a:rPr>
              <a:t>    	6. O Tribunal poderá </a:t>
            </a:r>
            <a:r>
              <a:rPr lang="pt-BR" sz="1000">
                <a:solidFill>
                  <a:srgbClr val="00FF00"/>
                </a:solidFill>
                <a:latin typeface="Arial"/>
                <a:ea typeface="Arial"/>
                <a:cs typeface="Arial"/>
                <a:sym typeface="Arial"/>
              </a:rPr>
              <a:t>solicitar informações ou documentos a qualquer organização intergovernamental</a:t>
            </a:r>
            <a:r>
              <a:rPr lang="pt-BR" sz="1000">
                <a:solidFill>
                  <a:srgbClr val="FFFFFF"/>
                </a:solidFill>
                <a:latin typeface="Arial"/>
                <a:ea typeface="Arial"/>
                <a:cs typeface="Arial"/>
                <a:sym typeface="Arial"/>
              </a:rPr>
              <a:t>. Poderá igualmente requerer outras formas de cooperação e auxílio a serem acordadas com tal organização e que estejam em conformidade com a sua competência ou o seu mandato.</a:t>
            </a:r>
            <a:endParaRPr sz="1000">
              <a:solidFill>
                <a:srgbClr val="FFFFFF"/>
              </a:solidFill>
              <a:latin typeface="Arial"/>
              <a:ea typeface="Arial"/>
              <a:cs typeface="Arial"/>
              <a:sym typeface="Arial"/>
            </a:endParaRPr>
          </a:p>
          <a:p>
            <a:pPr indent="0" lvl="0" marL="0" rtl="0" algn="just">
              <a:lnSpc>
                <a:spcPct val="100000"/>
              </a:lnSpc>
              <a:spcBef>
                <a:spcPts val="0"/>
              </a:spcBef>
              <a:spcAft>
                <a:spcPts val="0"/>
              </a:spcAft>
              <a:buNone/>
            </a:pPr>
            <a:r>
              <a:rPr lang="pt-BR" sz="1000">
                <a:solidFill>
                  <a:srgbClr val="FFFFFF"/>
                </a:solidFill>
                <a:latin typeface="Arial"/>
                <a:ea typeface="Arial"/>
                <a:cs typeface="Arial"/>
                <a:sym typeface="Arial"/>
              </a:rPr>
              <a:t>    	7. Se, contrariamente ao disposto no presente Estatuto, um Estado Parte recusar um pedido de cooperação formulado pelo Tribunal, impedindo-o assim de exercer os seus poderes e funções nos termos do presente Estatuto, </a:t>
            </a:r>
            <a:r>
              <a:rPr lang="pt-BR" sz="1000">
                <a:solidFill>
                  <a:srgbClr val="00FF00"/>
                </a:solidFill>
                <a:latin typeface="Arial"/>
                <a:ea typeface="Arial"/>
                <a:cs typeface="Arial"/>
                <a:sym typeface="Arial"/>
              </a:rPr>
              <a:t>o Tribunal poderá elaborar um relatório e remeter a questão à Assembléia dos Estados Partes ou ao Conselho de Segurança, quando tiver sido este a submeter o fato ao Tribunal</a:t>
            </a:r>
            <a:r>
              <a:rPr lang="pt-BR" sz="1000">
                <a:solidFill>
                  <a:srgbClr val="FFFFFF"/>
                </a:solidFill>
                <a:latin typeface="Arial"/>
                <a:ea typeface="Arial"/>
                <a:cs typeface="Arial"/>
                <a:sym typeface="Arial"/>
              </a:rPr>
              <a:t>.</a:t>
            </a:r>
            <a:endParaRPr sz="1000">
              <a:solidFill>
                <a:srgbClr val="FFFFFF"/>
              </a:solidFill>
              <a:latin typeface="Arial"/>
              <a:ea typeface="Arial"/>
              <a:cs typeface="Arial"/>
              <a:sym typeface="Arial"/>
            </a:endParaRPr>
          </a:p>
          <a:p>
            <a:pPr indent="0" lvl="0" marL="0" rtl="0" algn="l">
              <a:spcBef>
                <a:spcPts val="0"/>
              </a:spcBef>
              <a:spcAft>
                <a:spcPts val="1000"/>
              </a:spcAft>
              <a:buNone/>
            </a:pPr>
            <a:r>
              <a:t/>
            </a:r>
            <a:endParaRPr sz="1100">
              <a:solidFill>
                <a:srgbClr val="FFFFFF"/>
              </a:solidFill>
              <a:latin typeface="Arial"/>
              <a:ea typeface="Arial"/>
              <a:cs typeface="Arial"/>
              <a:sym typeface="Arial"/>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6" name="Shape 576"/>
        <p:cNvGrpSpPr/>
        <p:nvPr/>
      </p:nvGrpSpPr>
      <p:grpSpPr>
        <a:xfrm>
          <a:off x="0" y="0"/>
          <a:ext cx="0" cy="0"/>
          <a:chOff x="0" y="0"/>
          <a:chExt cx="0" cy="0"/>
        </a:xfrm>
      </p:grpSpPr>
      <p:sp>
        <p:nvSpPr>
          <p:cNvPr id="577" name="Google Shape;577;p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78" name="Google Shape;578;p9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9: Cooperação Internacional e Auxílio Judiciário (Artigos 86 a 102)</a:t>
            </a:r>
            <a:endParaRPr>
              <a:solidFill>
                <a:srgbClr val="00FF00"/>
              </a:solidFill>
            </a:endParaRPr>
          </a:p>
          <a:p>
            <a:pPr indent="0" lvl="0" marL="0" rtl="0" algn="l">
              <a:spcBef>
                <a:spcPts val="1600"/>
              </a:spcBef>
              <a:spcAft>
                <a:spcPts val="0"/>
              </a:spcAft>
              <a:buNone/>
            </a:pPr>
            <a:r>
              <a:rPr lang="pt-BR"/>
              <a:t>Artigo 89: Entrega de Pessoas ao Tribunal</a:t>
            </a:r>
            <a:endParaRPr/>
          </a:p>
          <a:p>
            <a:pPr indent="0" lvl="0" marL="0" rtl="0" algn="just">
              <a:lnSpc>
                <a:spcPct val="100000"/>
              </a:lnSpc>
              <a:spcBef>
                <a:spcPts val="1600"/>
              </a:spcBef>
              <a:spcAft>
                <a:spcPts val="0"/>
              </a:spcAft>
              <a:buNone/>
            </a:pPr>
            <a:r>
              <a:rPr lang="pt-BR" sz="1600">
                <a:solidFill>
                  <a:srgbClr val="FFFFFF"/>
                </a:solidFill>
                <a:latin typeface="Arial"/>
                <a:ea typeface="Arial"/>
                <a:cs typeface="Arial"/>
                <a:sym typeface="Arial"/>
              </a:rPr>
              <a:t>        1. </a:t>
            </a:r>
            <a:r>
              <a:rPr lang="pt-BR" sz="1600">
                <a:solidFill>
                  <a:srgbClr val="00FF00"/>
                </a:solidFill>
                <a:latin typeface="Arial"/>
                <a:ea typeface="Arial"/>
                <a:cs typeface="Arial"/>
                <a:sym typeface="Arial"/>
              </a:rPr>
              <a:t>O Tribunal poderá dirigir um pedido de detenção e entrega de uma pessoa</a:t>
            </a:r>
            <a:r>
              <a:rPr lang="pt-BR" sz="1600">
                <a:solidFill>
                  <a:srgbClr val="FFFFFF"/>
                </a:solidFill>
                <a:latin typeface="Arial"/>
                <a:ea typeface="Arial"/>
                <a:cs typeface="Arial"/>
                <a:sym typeface="Arial"/>
              </a:rPr>
              <a:t>, instruído com os documentos comprovativos referidos no artigo 91, </a:t>
            </a:r>
            <a:r>
              <a:rPr lang="pt-BR" sz="1600">
                <a:solidFill>
                  <a:srgbClr val="00FF00"/>
                </a:solidFill>
                <a:latin typeface="Arial"/>
                <a:ea typeface="Arial"/>
                <a:cs typeface="Arial"/>
                <a:sym typeface="Arial"/>
              </a:rPr>
              <a:t>a qualquer Estado em cujo território essa pessoa se possa encontrar, e solicitar a cooperação desse Estado na detenção e entrega da pessoa em causa. Os Estados Partes darão satisfação aos pedidos de detenção e de entrega</a:t>
            </a:r>
            <a:r>
              <a:rPr lang="pt-BR" sz="1600">
                <a:solidFill>
                  <a:srgbClr val="FFFFFF"/>
                </a:solidFill>
                <a:latin typeface="Arial"/>
                <a:ea typeface="Arial"/>
                <a:cs typeface="Arial"/>
                <a:sym typeface="Arial"/>
              </a:rPr>
              <a:t> em conformidade com o presente Capítulo e com os procedimentos previstos nos respectivos direitos internos.</a:t>
            </a:r>
            <a:endParaRPr sz="1600">
              <a:solidFill>
                <a:srgbClr val="FFFFFF"/>
              </a:solidFill>
              <a:latin typeface="Arial"/>
              <a:ea typeface="Arial"/>
              <a:cs typeface="Arial"/>
              <a:sym typeface="Arial"/>
            </a:endParaRPr>
          </a:p>
          <a:p>
            <a:pPr indent="0" lvl="0" marL="0" rtl="0" algn="l">
              <a:spcBef>
                <a:spcPts val="0"/>
              </a:spcBef>
              <a:spcAft>
                <a:spcPts val="1000"/>
              </a:spcAft>
              <a:buNone/>
            </a:pPr>
            <a:r>
              <a:t/>
            </a:r>
            <a:endParaRPr sz="1100">
              <a:solidFill>
                <a:srgbClr val="FFFFFF"/>
              </a:solidFill>
              <a:latin typeface="Arial"/>
              <a:ea typeface="Arial"/>
              <a:cs typeface="Arial"/>
              <a:sym typeface="Arial"/>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2" name="Shape 582"/>
        <p:cNvGrpSpPr/>
        <p:nvPr/>
      </p:nvGrpSpPr>
      <p:grpSpPr>
        <a:xfrm>
          <a:off x="0" y="0"/>
          <a:ext cx="0" cy="0"/>
          <a:chOff x="0" y="0"/>
          <a:chExt cx="0" cy="0"/>
        </a:xfrm>
      </p:grpSpPr>
      <p:sp>
        <p:nvSpPr>
          <p:cNvPr id="583" name="Google Shape;583;p9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84" name="Google Shape;584;p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9: Cooperação Internacional e Auxílio Judiciário (Artigos 86 a 102)</a:t>
            </a:r>
            <a:endParaRPr>
              <a:solidFill>
                <a:srgbClr val="00FF00"/>
              </a:solidFill>
            </a:endParaRPr>
          </a:p>
          <a:p>
            <a:pPr indent="0" lvl="0" marL="0" rtl="0" algn="l">
              <a:spcBef>
                <a:spcPts val="1600"/>
              </a:spcBef>
              <a:spcAft>
                <a:spcPts val="0"/>
              </a:spcAft>
              <a:buNone/>
            </a:pPr>
            <a:r>
              <a:rPr lang="pt-BR"/>
              <a:t>Artigo 98: Cooperação Relativa à Renúncia, à Imunidade e ao Consentimento na Entrega</a:t>
            </a:r>
            <a:endParaRPr sz="1600">
              <a:solidFill>
                <a:srgbClr val="FFFFFF"/>
              </a:solidFill>
              <a:latin typeface="Arial"/>
              <a:ea typeface="Arial"/>
              <a:cs typeface="Arial"/>
              <a:sym typeface="Arial"/>
            </a:endParaRPr>
          </a:p>
          <a:p>
            <a:pPr indent="0" lvl="0" marL="0" rtl="0" algn="just">
              <a:spcBef>
                <a:spcPts val="1600"/>
              </a:spcBef>
              <a:spcAft>
                <a:spcPts val="0"/>
              </a:spcAft>
              <a:buNone/>
            </a:pPr>
            <a:r>
              <a:rPr lang="pt-BR" sz="1200">
                <a:solidFill>
                  <a:srgbClr val="FFFFFF"/>
                </a:solidFill>
                <a:latin typeface="Arial"/>
                <a:ea typeface="Arial"/>
                <a:cs typeface="Arial"/>
                <a:sym typeface="Arial"/>
              </a:rPr>
              <a:t>        1. </a:t>
            </a:r>
            <a:r>
              <a:rPr lang="pt-BR" sz="1200">
                <a:solidFill>
                  <a:srgbClr val="00FF00"/>
                </a:solidFill>
                <a:latin typeface="Arial"/>
                <a:ea typeface="Arial"/>
                <a:cs typeface="Arial"/>
                <a:sym typeface="Arial"/>
              </a:rPr>
              <a:t>O Tribunal pode não dar seguimento a um pedido de entrega ou de auxílio por força do qual o Estado requerido devesse atuar de forma incompatível com as obrigações que lhe incumbem à luz do direito internacional em matéria de imunidade dos Estados ou de imunidade diplomática de pessoa ou de bens de um Estado terceiro</a:t>
            </a:r>
            <a:r>
              <a:rPr lang="pt-BR" sz="1200">
                <a:solidFill>
                  <a:srgbClr val="FFFFFF"/>
                </a:solidFill>
                <a:latin typeface="Arial"/>
                <a:ea typeface="Arial"/>
                <a:cs typeface="Arial"/>
                <a:sym typeface="Arial"/>
              </a:rPr>
              <a:t>, a menos que obtenha, previamente a cooperação desse Estado terceiro com vista ao levantamento da imunidade.</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2. O Tribunal pode não dar seguimento à execução de um pedido de entrega por força do qual o Estado requerido devesse atuar de forma incompatível com as obrigações que lhe incumbem em virtude de </a:t>
            </a:r>
            <a:r>
              <a:rPr lang="pt-BR" sz="1200">
                <a:solidFill>
                  <a:srgbClr val="00FF00"/>
                </a:solidFill>
                <a:latin typeface="Arial"/>
                <a:ea typeface="Arial"/>
                <a:cs typeface="Arial"/>
                <a:sym typeface="Arial"/>
              </a:rPr>
              <a:t>acordos internacionais à luz dos quais o consentimento do Estado de envio é necessário para que uma pessoa pertencente a esse Estado seja entregue ao Tribunal</a:t>
            </a:r>
            <a:r>
              <a:rPr lang="pt-BR" sz="1200">
                <a:solidFill>
                  <a:srgbClr val="FFFFFF"/>
                </a:solidFill>
                <a:latin typeface="Arial"/>
                <a:ea typeface="Arial"/>
                <a:cs typeface="Arial"/>
                <a:sym typeface="Arial"/>
              </a:rPr>
              <a:t>, a menos que o Tribunal consiga, previamente, obter a cooperação do Estado de envio para consentir na entrega.</a:t>
            </a:r>
            <a:endParaRPr sz="1200">
              <a:solidFill>
                <a:srgbClr val="FFFFFF"/>
              </a:solidFill>
              <a:latin typeface="Arial"/>
              <a:ea typeface="Arial"/>
              <a:cs typeface="Arial"/>
              <a:sym typeface="Arial"/>
            </a:endParaRPr>
          </a:p>
          <a:p>
            <a:pPr indent="0" lvl="0" marL="0" rtl="0" algn="l">
              <a:spcBef>
                <a:spcPts val="0"/>
              </a:spcBef>
              <a:spcAft>
                <a:spcPts val="1000"/>
              </a:spcAft>
              <a:buNone/>
            </a:pPr>
            <a:r>
              <a:t/>
            </a:r>
            <a:endParaRPr sz="1100">
              <a:solidFill>
                <a:srgbClr val="FFFFFF"/>
              </a:solidFill>
              <a:latin typeface="Arial"/>
              <a:ea typeface="Arial"/>
              <a:cs typeface="Arial"/>
              <a:sym typeface="Arial"/>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8" name="Shape 588"/>
        <p:cNvGrpSpPr/>
        <p:nvPr/>
      </p:nvGrpSpPr>
      <p:grpSpPr>
        <a:xfrm>
          <a:off x="0" y="0"/>
          <a:ext cx="0" cy="0"/>
          <a:chOff x="0" y="0"/>
          <a:chExt cx="0" cy="0"/>
        </a:xfrm>
      </p:grpSpPr>
      <p:sp>
        <p:nvSpPr>
          <p:cNvPr id="589" name="Google Shape;589;p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90" name="Google Shape;590;p9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Estudo de Caso: Omar Al-Bashir (Sudão) v. Procurador </a:t>
            </a:r>
            <a:endParaRPr>
              <a:solidFill>
                <a:srgbClr val="00FF00"/>
              </a:solidFill>
            </a:endParaRPr>
          </a:p>
          <a:p>
            <a:pPr indent="0" lvl="0" marL="0" rtl="0" algn="just">
              <a:spcBef>
                <a:spcPts val="1600"/>
              </a:spcBef>
              <a:spcAft>
                <a:spcPts val="0"/>
              </a:spcAft>
              <a:buNone/>
            </a:pPr>
            <a:r>
              <a:rPr lang="pt-BR" sz="1200">
                <a:solidFill>
                  <a:srgbClr val="FFFFFF"/>
                </a:solidFill>
                <a:latin typeface="Arial"/>
                <a:ea typeface="Arial"/>
                <a:cs typeface="Arial"/>
                <a:sym typeface="Arial"/>
              </a:rPr>
              <a:t>31 mar. 2005 ⇒ CSNU leva, por meio da Resolução 1593, a situação referente ao conflito de Darfur ao Procurador do TPI.</a:t>
            </a:r>
            <a:endParaRPr sz="1200">
              <a:solidFill>
                <a:srgbClr val="FFFFFF"/>
              </a:solidFill>
              <a:latin typeface="Arial"/>
              <a:ea typeface="Arial"/>
              <a:cs typeface="Arial"/>
              <a:sym typeface="Arial"/>
            </a:endParaRPr>
          </a:p>
          <a:p>
            <a:pPr indent="0" lvl="0" marL="0" rtl="0" algn="just">
              <a:spcBef>
                <a:spcPts val="0"/>
              </a:spcBef>
              <a:spcAft>
                <a:spcPts val="0"/>
              </a:spcAft>
              <a:buNone/>
            </a:pPr>
            <a:r>
              <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Ditador sudanês é condenado por vários crimes pelo TPI, sendo eles: 5 crimes contra a humanidade (assassinato, extermínio, migração forçada, tortura e estupro), 2 crimes de guerra (ataques diretos contra civis e saques contra aglomerados populacionais) e 3 crimes de genocídio (por homicídio, por ofensas graves à integridade física e mental e por sujeição intencional do grupo a condições de vida com vista a provocar a sua destruição física, total ou parcial).</a:t>
            </a:r>
            <a:endParaRPr sz="1200">
              <a:solidFill>
                <a:srgbClr val="FFFFFF"/>
              </a:solidFill>
              <a:latin typeface="Arial"/>
              <a:ea typeface="Arial"/>
              <a:cs typeface="Arial"/>
              <a:sym typeface="Arial"/>
            </a:endParaRPr>
          </a:p>
          <a:p>
            <a:pPr indent="0" lvl="0" marL="0" rtl="0" algn="just">
              <a:spcBef>
                <a:spcPts val="1600"/>
              </a:spcBef>
              <a:spcAft>
                <a:spcPts val="0"/>
              </a:spcAft>
              <a:buNone/>
            </a:pPr>
            <a:r>
              <a:rPr lang="pt-BR" sz="1200">
                <a:solidFill>
                  <a:srgbClr val="FFFFFF"/>
                </a:solidFill>
                <a:latin typeface="Arial"/>
                <a:ea typeface="Arial"/>
                <a:cs typeface="Arial"/>
                <a:sym typeface="Arial"/>
              </a:rPr>
              <a:t>2015 ⇒ Cimeira da União Africana em Joanesburgo, que contou com a participação de Al-Bashir. O TPI solicitou, à África do Sul, a entrega do ditador. Entretanto, invocando os arts. 88 e 98 do Estatuto, o país africano se negou a entregar o ditador.</a:t>
            </a:r>
            <a:endParaRPr sz="1200">
              <a:solidFill>
                <a:srgbClr val="FFFFFF"/>
              </a:solidFill>
              <a:latin typeface="Arial"/>
              <a:ea typeface="Arial"/>
              <a:cs typeface="Arial"/>
              <a:sym typeface="Arial"/>
            </a:endParaRPr>
          </a:p>
          <a:p>
            <a:pPr indent="0" lvl="0" marL="0" rtl="0" algn="just">
              <a:spcBef>
                <a:spcPts val="1600"/>
              </a:spcBef>
              <a:spcAft>
                <a:spcPts val="0"/>
              </a:spcAft>
              <a:buNone/>
            </a:pPr>
            <a:r>
              <a:rPr lang="pt-BR" sz="1200">
                <a:solidFill>
                  <a:srgbClr val="FFFFFF"/>
                </a:solidFill>
                <a:latin typeface="Arial"/>
                <a:ea typeface="Arial"/>
                <a:cs typeface="Arial"/>
                <a:sym typeface="Arial"/>
              </a:rPr>
              <a:t>2017 ⇒ O TPI foi unânime ao decidir que a África do Sul "falhou" nos seus deveres.</a:t>
            </a:r>
            <a:endParaRPr sz="1200">
              <a:solidFill>
                <a:srgbClr val="FFFFFF"/>
              </a:solidFill>
              <a:latin typeface="Arial"/>
              <a:ea typeface="Arial"/>
              <a:cs typeface="Arial"/>
              <a:sym typeface="Arial"/>
            </a:endParaRPr>
          </a:p>
          <a:p>
            <a:pPr indent="0" lvl="0" marL="0" rtl="0" algn="just">
              <a:spcBef>
                <a:spcPts val="1600"/>
              </a:spcBef>
              <a:spcAft>
                <a:spcPts val="0"/>
              </a:spcAft>
              <a:buNone/>
            </a:pPr>
            <a:r>
              <a:t/>
            </a:r>
            <a:endParaRPr sz="1200">
              <a:solidFill>
                <a:srgbClr val="FFFFFF"/>
              </a:solidFill>
              <a:latin typeface="Arial"/>
              <a:ea typeface="Arial"/>
              <a:cs typeface="Arial"/>
              <a:sym typeface="Arial"/>
            </a:endParaRPr>
          </a:p>
          <a:p>
            <a:pPr indent="0" lvl="0" marL="0" rtl="0" algn="l">
              <a:spcBef>
                <a:spcPts val="1600"/>
              </a:spcBef>
              <a:spcAft>
                <a:spcPts val="1000"/>
              </a:spcAft>
              <a:buNone/>
            </a:pPr>
            <a:r>
              <a:t/>
            </a:r>
            <a:endParaRPr sz="1100">
              <a:solidFill>
                <a:srgbClr val="FFFFFF"/>
              </a:solidFill>
              <a:latin typeface="Arial"/>
              <a:ea typeface="Arial"/>
              <a:cs typeface="Arial"/>
              <a:sym typeface="Arial"/>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4" name="Shape 594"/>
        <p:cNvGrpSpPr/>
        <p:nvPr/>
      </p:nvGrpSpPr>
      <p:grpSpPr>
        <a:xfrm>
          <a:off x="0" y="0"/>
          <a:ext cx="0" cy="0"/>
          <a:chOff x="0" y="0"/>
          <a:chExt cx="0" cy="0"/>
        </a:xfrm>
      </p:grpSpPr>
      <p:sp>
        <p:nvSpPr>
          <p:cNvPr id="595" name="Google Shape;595;p10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596" name="Google Shape;596;p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10: Execução da Pena (Artigos 103 a 111)</a:t>
            </a:r>
            <a:endParaRPr>
              <a:solidFill>
                <a:srgbClr val="00FF00"/>
              </a:solidFill>
            </a:endParaRPr>
          </a:p>
          <a:p>
            <a:pPr indent="0" lvl="0" marL="0" rtl="0" algn="l">
              <a:spcBef>
                <a:spcPts val="1600"/>
              </a:spcBef>
              <a:spcAft>
                <a:spcPts val="0"/>
              </a:spcAft>
              <a:buNone/>
            </a:pPr>
            <a:r>
              <a:rPr lang="pt-BR"/>
              <a:t>Artigo 103: Função dos Estados na Execução das Penas Privativas de Liberdade</a:t>
            </a:r>
            <a:endParaRPr sz="1600">
              <a:solidFill>
                <a:srgbClr val="FFFFFF"/>
              </a:solidFill>
              <a:latin typeface="Arial"/>
              <a:ea typeface="Arial"/>
              <a:cs typeface="Arial"/>
              <a:sym typeface="Arial"/>
            </a:endParaRPr>
          </a:p>
          <a:p>
            <a:pPr indent="0" lvl="0" marL="0" rtl="0" algn="just">
              <a:spcBef>
                <a:spcPts val="1600"/>
              </a:spcBef>
              <a:spcAft>
                <a:spcPts val="0"/>
              </a:spcAft>
              <a:buNone/>
            </a:pPr>
            <a:r>
              <a:rPr lang="pt-BR" sz="1100">
                <a:solidFill>
                  <a:srgbClr val="FFFFFF"/>
                </a:solidFill>
                <a:latin typeface="Arial"/>
                <a:ea typeface="Arial"/>
                <a:cs typeface="Arial"/>
                <a:sym typeface="Arial"/>
              </a:rPr>
              <a:t>1. a) </a:t>
            </a:r>
            <a:r>
              <a:rPr lang="pt-BR" sz="1100">
                <a:solidFill>
                  <a:srgbClr val="00FF00"/>
                </a:solidFill>
                <a:latin typeface="Arial"/>
                <a:ea typeface="Arial"/>
                <a:cs typeface="Arial"/>
                <a:sym typeface="Arial"/>
              </a:rPr>
              <a:t>As penas privativas de liberdade serão cumpridas num Estado indicado pelo Tribunal</a:t>
            </a:r>
            <a:r>
              <a:rPr lang="pt-BR" sz="1100">
                <a:solidFill>
                  <a:srgbClr val="FFFFFF"/>
                </a:solidFill>
                <a:latin typeface="Arial"/>
                <a:ea typeface="Arial"/>
                <a:cs typeface="Arial"/>
                <a:sym typeface="Arial"/>
              </a:rPr>
              <a:t> a partir de uma lista de Estados que lhe tenham manifestado a sua disponibilidade para receber pessoas condenadas.</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b) Ao declarar a sua disponibilidade para receber pessoas condenadas, </a:t>
            </a:r>
            <a:r>
              <a:rPr lang="pt-BR" sz="1100">
                <a:solidFill>
                  <a:srgbClr val="00FF00"/>
                </a:solidFill>
                <a:latin typeface="Arial"/>
                <a:ea typeface="Arial"/>
                <a:cs typeface="Arial"/>
                <a:sym typeface="Arial"/>
              </a:rPr>
              <a:t>um Estado poderá formular condições acordadas com o Tribunal</a:t>
            </a:r>
            <a:r>
              <a:rPr lang="pt-BR" sz="1100">
                <a:solidFill>
                  <a:srgbClr val="FFFFFF"/>
                </a:solidFill>
                <a:latin typeface="Arial"/>
                <a:ea typeface="Arial"/>
                <a:cs typeface="Arial"/>
                <a:sym typeface="Arial"/>
              </a:rPr>
              <a:t> e em conformidade com o presente Capítulo.</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3. Sempre que exercer o seu poder de indicação em conformidade com o parágrafo 1</a:t>
            </a:r>
            <a:r>
              <a:rPr baseline="30000" lang="pt-BR" sz="1100" u="sng">
                <a:solidFill>
                  <a:srgbClr val="FFFFFF"/>
                </a:solidFill>
                <a:latin typeface="Arial"/>
                <a:ea typeface="Arial"/>
                <a:cs typeface="Arial"/>
                <a:sym typeface="Arial"/>
              </a:rPr>
              <a:t>o</a:t>
            </a:r>
            <a:r>
              <a:rPr lang="pt-BR" sz="1100">
                <a:solidFill>
                  <a:srgbClr val="FFFFFF"/>
                </a:solidFill>
                <a:latin typeface="Arial"/>
                <a:ea typeface="Arial"/>
                <a:cs typeface="Arial"/>
                <a:sym typeface="Arial"/>
              </a:rPr>
              <a:t>, o Tribunal levará em consideração:</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    	a) </a:t>
            </a:r>
            <a:r>
              <a:rPr lang="pt-BR" sz="1100">
                <a:solidFill>
                  <a:srgbClr val="00FF00"/>
                </a:solidFill>
                <a:latin typeface="Arial"/>
                <a:ea typeface="Arial"/>
                <a:cs typeface="Arial"/>
                <a:sym typeface="Arial"/>
              </a:rPr>
              <a:t>O princípio segundo o qual os Estados Partes devem partilhar da responsabilidade na execução das penas</a:t>
            </a:r>
            <a:r>
              <a:rPr lang="pt-BR" sz="1100">
                <a:solidFill>
                  <a:srgbClr val="FFFFFF"/>
                </a:solidFill>
                <a:latin typeface="Arial"/>
                <a:ea typeface="Arial"/>
                <a:cs typeface="Arial"/>
                <a:sym typeface="Arial"/>
              </a:rPr>
              <a:t> privativas de liberdade, em conformidade com os princípios de distribuição eqüitativa estabelecidos no Regulamento Processual;</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sz="1100">
                <a:solidFill>
                  <a:srgbClr val="FFFFFF"/>
                </a:solidFill>
                <a:latin typeface="Arial"/>
                <a:ea typeface="Arial"/>
                <a:cs typeface="Arial"/>
                <a:sym typeface="Arial"/>
              </a:rPr>
              <a:t>4. </a:t>
            </a:r>
            <a:r>
              <a:rPr lang="pt-BR" sz="1100">
                <a:solidFill>
                  <a:srgbClr val="00FF00"/>
                </a:solidFill>
                <a:latin typeface="Arial"/>
                <a:ea typeface="Arial"/>
                <a:cs typeface="Arial"/>
                <a:sym typeface="Arial"/>
              </a:rPr>
              <a:t>Se nenhum Estado for designado nos termos do parágrafo 1</a:t>
            </a:r>
            <a:r>
              <a:rPr baseline="30000" lang="pt-BR" sz="1100" u="sng">
                <a:solidFill>
                  <a:srgbClr val="00FF00"/>
                </a:solidFill>
                <a:latin typeface="Arial"/>
                <a:ea typeface="Arial"/>
                <a:cs typeface="Arial"/>
                <a:sym typeface="Arial"/>
              </a:rPr>
              <a:t>o</a:t>
            </a:r>
            <a:r>
              <a:rPr lang="pt-BR" sz="1100">
                <a:solidFill>
                  <a:srgbClr val="00FF00"/>
                </a:solidFill>
                <a:latin typeface="Arial"/>
                <a:ea typeface="Arial"/>
                <a:cs typeface="Arial"/>
                <a:sym typeface="Arial"/>
              </a:rPr>
              <a:t>, a pena privativa de liberdade será cumprida num estabelecimento prisional designado pelo Estado anfitrião, em conformidade com as condições estipuladas no acordo que determinou o local da sede previsto no parágrafo 2</a:t>
            </a:r>
            <a:r>
              <a:rPr baseline="30000" lang="pt-BR" sz="1100" u="sng">
                <a:solidFill>
                  <a:srgbClr val="00FF00"/>
                </a:solidFill>
                <a:latin typeface="Arial"/>
                <a:ea typeface="Arial"/>
                <a:cs typeface="Arial"/>
                <a:sym typeface="Arial"/>
              </a:rPr>
              <a:t>o</a:t>
            </a:r>
            <a:r>
              <a:rPr lang="pt-BR" sz="1100">
                <a:solidFill>
                  <a:srgbClr val="00FF00"/>
                </a:solidFill>
                <a:latin typeface="Arial"/>
                <a:ea typeface="Arial"/>
                <a:cs typeface="Arial"/>
                <a:sym typeface="Arial"/>
              </a:rPr>
              <a:t> do artigo 3</a:t>
            </a:r>
            <a:r>
              <a:rPr baseline="30000" lang="pt-BR" sz="1100" u="sng">
                <a:solidFill>
                  <a:srgbClr val="00FF00"/>
                </a:solidFill>
                <a:latin typeface="Arial"/>
                <a:ea typeface="Arial"/>
                <a:cs typeface="Arial"/>
                <a:sym typeface="Arial"/>
              </a:rPr>
              <a:t>o</a:t>
            </a:r>
            <a:r>
              <a:rPr lang="pt-BR" sz="1100">
                <a:solidFill>
                  <a:srgbClr val="00FF00"/>
                </a:solidFill>
                <a:latin typeface="Arial"/>
                <a:ea typeface="Arial"/>
                <a:cs typeface="Arial"/>
                <a:sym typeface="Arial"/>
              </a:rPr>
              <a:t>. Neste caso, as despesas relacionadas com a execução da pena ficarão a cargo do Tribunal.</a:t>
            </a:r>
            <a:endParaRPr sz="1200">
              <a:solidFill>
                <a:srgbClr val="00FF00"/>
              </a:solidFill>
              <a:latin typeface="Arial"/>
              <a:ea typeface="Arial"/>
              <a:cs typeface="Arial"/>
              <a:sym typeface="Arial"/>
            </a:endParaRPr>
          </a:p>
          <a:p>
            <a:pPr indent="0" lvl="0" marL="0" rtl="0" algn="l">
              <a:spcBef>
                <a:spcPts val="0"/>
              </a:spcBef>
              <a:spcAft>
                <a:spcPts val="1000"/>
              </a:spcAft>
              <a:buNone/>
            </a:pPr>
            <a:r>
              <a:t/>
            </a:r>
            <a:endParaRPr sz="1100">
              <a:solidFill>
                <a:srgbClr val="FFFFFF"/>
              </a:solidFill>
              <a:latin typeface="Arial"/>
              <a:ea typeface="Arial"/>
              <a:cs typeface="Arial"/>
              <a:sym typeface="Arial"/>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0" name="Shape 600"/>
        <p:cNvGrpSpPr/>
        <p:nvPr/>
      </p:nvGrpSpPr>
      <p:grpSpPr>
        <a:xfrm>
          <a:off x="0" y="0"/>
          <a:ext cx="0" cy="0"/>
          <a:chOff x="0" y="0"/>
          <a:chExt cx="0" cy="0"/>
        </a:xfrm>
      </p:grpSpPr>
      <p:sp>
        <p:nvSpPr>
          <p:cNvPr id="601" name="Google Shape;601;p10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602" name="Google Shape;602;p10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10: Execução da Pena (Artigos 103 a 111)</a:t>
            </a:r>
            <a:endParaRPr>
              <a:solidFill>
                <a:srgbClr val="00FF00"/>
              </a:solidFill>
            </a:endParaRPr>
          </a:p>
          <a:p>
            <a:pPr indent="0" lvl="0" marL="0" rtl="0" algn="l">
              <a:spcBef>
                <a:spcPts val="1600"/>
              </a:spcBef>
              <a:spcAft>
                <a:spcPts val="0"/>
              </a:spcAft>
              <a:buNone/>
            </a:pPr>
            <a:r>
              <a:rPr lang="pt-BR"/>
              <a:t>Artigo 109: Execução das Penas de Multa e das Medidas de Perda</a:t>
            </a:r>
            <a:endParaRPr sz="1600">
              <a:solidFill>
                <a:srgbClr val="FFFFFF"/>
              </a:solidFill>
              <a:latin typeface="Arial"/>
              <a:ea typeface="Arial"/>
              <a:cs typeface="Arial"/>
              <a:sym typeface="Arial"/>
            </a:endParaRPr>
          </a:p>
          <a:p>
            <a:pPr indent="0" lvl="0" marL="0" rtl="0" algn="just">
              <a:spcBef>
                <a:spcPts val="1600"/>
              </a:spcBef>
              <a:spcAft>
                <a:spcPts val="0"/>
              </a:spcAft>
              <a:buNone/>
            </a:pPr>
            <a:r>
              <a:rPr lang="pt-BR" sz="1200">
                <a:solidFill>
                  <a:srgbClr val="FFFFFF"/>
                </a:solidFill>
                <a:latin typeface="Arial"/>
                <a:ea typeface="Arial"/>
                <a:cs typeface="Arial"/>
                <a:sym typeface="Arial"/>
              </a:rPr>
              <a:t>        1. </a:t>
            </a:r>
            <a:r>
              <a:rPr lang="pt-BR" sz="1200">
                <a:solidFill>
                  <a:srgbClr val="00FF00"/>
                </a:solidFill>
                <a:latin typeface="Arial"/>
                <a:ea typeface="Arial"/>
                <a:cs typeface="Arial"/>
                <a:sym typeface="Arial"/>
              </a:rPr>
              <a:t>Os Estados Partes aplicarão as penas de multa</a:t>
            </a:r>
            <a:r>
              <a:rPr lang="pt-BR" sz="1200">
                <a:solidFill>
                  <a:srgbClr val="FFFFFF"/>
                </a:solidFill>
                <a:latin typeface="Arial"/>
                <a:ea typeface="Arial"/>
                <a:cs typeface="Arial"/>
                <a:sym typeface="Arial"/>
              </a:rPr>
              <a:t>, bem como as medidas de perda ordenadas pelo Tribunal ao abrigo do Capítulo VII, </a:t>
            </a:r>
            <a:r>
              <a:rPr lang="pt-BR" sz="1200">
                <a:solidFill>
                  <a:srgbClr val="00FF00"/>
                </a:solidFill>
                <a:latin typeface="Arial"/>
                <a:ea typeface="Arial"/>
                <a:cs typeface="Arial"/>
                <a:sym typeface="Arial"/>
              </a:rPr>
              <a:t>sem prejuízo dos direitos de terceiros de boa fé</a:t>
            </a:r>
            <a:r>
              <a:rPr lang="pt-BR" sz="1200">
                <a:solidFill>
                  <a:srgbClr val="FFFFFF"/>
                </a:solidFill>
                <a:latin typeface="Arial"/>
                <a:ea typeface="Arial"/>
                <a:cs typeface="Arial"/>
                <a:sym typeface="Arial"/>
              </a:rPr>
              <a:t> e em conformidade com os procedimentos previstos no respectivo direito interno.</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2. Sempre que um Estado Parte não possa tornar efetiva a declaração de perda, deverá tomar medidas para recuperar o valor do produto, dos bens ou dos haveres cuja perda tenha sido declarada pelo Tribunal</a:t>
            </a:r>
            <a:r>
              <a:rPr b="1" lang="pt-BR" sz="1200">
                <a:solidFill>
                  <a:srgbClr val="FFFFFF"/>
                </a:solidFill>
                <a:latin typeface="Arial"/>
                <a:ea typeface="Arial"/>
                <a:cs typeface="Arial"/>
                <a:sym typeface="Arial"/>
              </a:rPr>
              <a:t>, </a:t>
            </a:r>
            <a:r>
              <a:rPr lang="pt-BR" sz="1200">
                <a:solidFill>
                  <a:srgbClr val="FFFFFF"/>
                </a:solidFill>
                <a:latin typeface="Arial"/>
                <a:ea typeface="Arial"/>
                <a:cs typeface="Arial"/>
                <a:sym typeface="Arial"/>
              </a:rPr>
              <a:t>sem prejuízo dos direitos de terceiros de boa fé.</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3. </a:t>
            </a:r>
            <a:r>
              <a:rPr lang="pt-BR" sz="1200">
                <a:solidFill>
                  <a:srgbClr val="00FF00"/>
                </a:solidFill>
                <a:latin typeface="Arial"/>
                <a:ea typeface="Arial"/>
                <a:cs typeface="Arial"/>
                <a:sym typeface="Arial"/>
              </a:rPr>
              <a:t>Os bens, ou o produto da venda de bens imóveis ou, se for caso disso, da venda de outros bens, obtidos por um Estado Parte por força da execução de uma decisão do Tribunal, serão transferidos para o Tribunal.</a:t>
            </a:r>
            <a:endParaRPr sz="1200">
              <a:solidFill>
                <a:srgbClr val="00FF00"/>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l">
              <a:spcBef>
                <a:spcPts val="0"/>
              </a:spcBef>
              <a:spcAft>
                <a:spcPts val="1000"/>
              </a:spcAft>
              <a:buNone/>
            </a:pPr>
            <a:r>
              <a:t/>
            </a:r>
            <a:endParaRPr sz="1100">
              <a:solidFill>
                <a:srgbClr val="FFFFFF"/>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da Corte Internacional de Justiça (1920/1945)</a:t>
            </a:r>
            <a:endParaRPr/>
          </a:p>
        </p:txBody>
      </p:sp>
      <p:sp>
        <p:nvSpPr>
          <p:cNvPr id="111" name="Google Shape;111;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I (Artigos 2-33): Organização da Corte</a:t>
            </a:r>
            <a:endParaRPr/>
          </a:p>
          <a:p>
            <a:pPr indent="-342900" lvl="0" marL="457200" marR="0" rtl="0" algn="just">
              <a:lnSpc>
                <a:spcPct val="115000"/>
              </a:lnSpc>
              <a:spcBef>
                <a:spcPts val="1600"/>
              </a:spcBef>
              <a:spcAft>
                <a:spcPts val="0"/>
              </a:spcAft>
              <a:buClr>
                <a:schemeClr val="dk1"/>
              </a:buClr>
              <a:buSzPts val="1800"/>
              <a:buFont typeface="Roboto"/>
              <a:buChar char="●"/>
            </a:pPr>
            <a:r>
              <a:rPr b="1" lang="pt-BR"/>
              <a:t>Funcionamento da Corte (22-33)</a:t>
            </a:r>
            <a:endParaRPr b="1"/>
          </a:p>
          <a:p>
            <a:pPr indent="-317500" lvl="1" marL="914400" marR="0" rtl="0" algn="just">
              <a:lnSpc>
                <a:spcPct val="115000"/>
              </a:lnSpc>
              <a:spcBef>
                <a:spcPts val="0"/>
              </a:spcBef>
              <a:spcAft>
                <a:spcPts val="0"/>
              </a:spcAft>
              <a:buSzPts val="1400"/>
              <a:buChar char="○"/>
            </a:pPr>
            <a:r>
              <a:rPr b="1" lang="pt-BR"/>
              <a:t>Artigo 22</a:t>
            </a:r>
            <a:endParaRPr b="1"/>
          </a:p>
          <a:p>
            <a:pPr indent="-304800" lvl="2" marL="1371600" marR="0" rtl="0" algn="just">
              <a:lnSpc>
                <a:spcPct val="115000"/>
              </a:lnSpc>
              <a:spcBef>
                <a:spcPts val="0"/>
              </a:spcBef>
              <a:spcAft>
                <a:spcPts val="0"/>
              </a:spcAft>
              <a:buSzPts val="1200"/>
              <a:buChar char="■"/>
            </a:pPr>
            <a:r>
              <a:rPr b="1" lang="pt-BR" sz="1200"/>
              <a:t>1. </a:t>
            </a:r>
            <a:r>
              <a:rPr lang="pt-BR" sz="1200"/>
              <a:t>A </a:t>
            </a:r>
            <a:r>
              <a:rPr lang="pt-BR" sz="1200">
                <a:solidFill>
                  <a:srgbClr val="00FF00"/>
                </a:solidFill>
              </a:rPr>
              <a:t>sede da Corte será a cidade de Haia</a:t>
            </a:r>
            <a:r>
              <a:rPr lang="pt-BR" sz="1200"/>
              <a:t>. Isto, entretanto, não impedirá que até aqui a Corte se reúna e exerça suas funções em qualquer outro lugar que considere conveniente.</a:t>
            </a:r>
            <a:endParaRPr sz="1200"/>
          </a:p>
          <a:p>
            <a:pPr indent="-304800" lvl="2" marL="1371600" marR="0" rtl="0" algn="just">
              <a:lnSpc>
                <a:spcPct val="115000"/>
              </a:lnSpc>
              <a:spcBef>
                <a:spcPts val="0"/>
              </a:spcBef>
              <a:spcAft>
                <a:spcPts val="0"/>
              </a:spcAft>
              <a:buSzPts val="1200"/>
              <a:buChar char="■"/>
            </a:pPr>
            <a:r>
              <a:rPr lang="pt-BR" sz="1200"/>
              <a:t>2. O </a:t>
            </a:r>
            <a:r>
              <a:rPr lang="pt-BR" sz="1200">
                <a:solidFill>
                  <a:srgbClr val="00FF00"/>
                </a:solidFill>
              </a:rPr>
              <a:t>Presidente e o Escrivão residirão na sede</a:t>
            </a:r>
            <a:r>
              <a:rPr lang="pt-BR" sz="1200"/>
              <a:t> da Corte.</a:t>
            </a:r>
            <a:endParaRPr sz="1200"/>
          </a:p>
          <a:p>
            <a:pPr indent="-317500" lvl="1" marL="914400" marR="0" rtl="0" algn="just">
              <a:lnSpc>
                <a:spcPct val="115000"/>
              </a:lnSpc>
              <a:spcBef>
                <a:spcPts val="0"/>
              </a:spcBef>
              <a:spcAft>
                <a:spcPts val="0"/>
              </a:spcAft>
              <a:buSzPts val="1400"/>
              <a:buChar char="○"/>
            </a:pPr>
            <a:r>
              <a:rPr b="1" lang="pt-BR"/>
              <a:t>Artigo 23</a:t>
            </a:r>
            <a:endParaRPr b="1"/>
          </a:p>
          <a:p>
            <a:pPr indent="-304800" lvl="2" marL="1371600" marR="0" rtl="0" algn="just">
              <a:lnSpc>
                <a:spcPct val="115000"/>
              </a:lnSpc>
              <a:spcBef>
                <a:spcPts val="0"/>
              </a:spcBef>
              <a:spcAft>
                <a:spcPts val="0"/>
              </a:spcAft>
              <a:buSzPts val="1200"/>
              <a:buChar char="■"/>
            </a:pPr>
            <a:r>
              <a:rPr lang="pt-BR" sz="1200"/>
              <a:t>1. A Corte funcionará </a:t>
            </a:r>
            <a:r>
              <a:rPr lang="pt-BR" sz="1200">
                <a:solidFill>
                  <a:srgbClr val="00FF00"/>
                </a:solidFill>
              </a:rPr>
              <a:t>permanentemente</a:t>
            </a:r>
            <a:r>
              <a:rPr lang="pt-BR" sz="1200"/>
              <a:t>, exceto durante as férias judiciárias, cuja data e duração serão por ela fixadas.</a:t>
            </a:r>
            <a:endParaRPr sz="1200"/>
          </a:p>
          <a:p>
            <a:pPr indent="-304800" lvl="2" marL="1371600" marR="0" rtl="0" algn="just">
              <a:lnSpc>
                <a:spcPct val="115000"/>
              </a:lnSpc>
              <a:spcBef>
                <a:spcPts val="0"/>
              </a:spcBef>
              <a:spcAft>
                <a:spcPts val="0"/>
              </a:spcAft>
              <a:buSzPts val="1200"/>
              <a:buChar char="■"/>
            </a:pPr>
            <a:r>
              <a:rPr lang="pt-BR" sz="1200"/>
              <a:t>3. Os membros da Corte serão obrigados a ficar </a:t>
            </a:r>
            <a:r>
              <a:rPr lang="pt-BR" sz="1200">
                <a:solidFill>
                  <a:srgbClr val="00FF00"/>
                </a:solidFill>
              </a:rPr>
              <a:t>permanentemente à disposição da Corte</a:t>
            </a:r>
            <a:r>
              <a:rPr lang="pt-BR" sz="1200"/>
              <a:t>, a menos que estejam em licença ou impedidos de comparecer por motivo de doença ou outra séria razão, devidamente justificada perante o Presidente.</a:t>
            </a:r>
            <a:endParaRPr sz="1200"/>
          </a:p>
          <a:p>
            <a:pPr indent="-304800" lvl="1" marL="914400" marR="0" rtl="0" algn="just">
              <a:lnSpc>
                <a:spcPct val="115000"/>
              </a:lnSpc>
              <a:spcBef>
                <a:spcPts val="0"/>
              </a:spcBef>
              <a:spcAft>
                <a:spcPts val="0"/>
              </a:spcAft>
              <a:buSzPts val="1200"/>
              <a:buChar char="○"/>
            </a:pPr>
            <a:r>
              <a:rPr b="1" lang="pt-BR"/>
              <a:t>Artigo 25. </a:t>
            </a:r>
            <a:r>
              <a:rPr lang="pt-BR"/>
              <a:t>A Corte funcionará em </a:t>
            </a:r>
            <a:r>
              <a:rPr lang="pt-BR">
                <a:solidFill>
                  <a:srgbClr val="00FF00"/>
                </a:solidFill>
              </a:rPr>
              <a:t>sessão plenária</a:t>
            </a:r>
            <a:r>
              <a:rPr lang="pt-BR"/>
              <a:t>, exceto nos casos previstos em contrário no presente capítulo.</a:t>
            </a:r>
            <a:endParaRPr sz="1200"/>
          </a:p>
          <a:p>
            <a:pPr indent="0" lvl="0" marL="0" rtl="0" algn="l">
              <a:spcBef>
                <a:spcPts val="1600"/>
              </a:spcBef>
              <a:spcAft>
                <a:spcPts val="1600"/>
              </a:spcAft>
              <a:buNone/>
            </a:pPr>
            <a:r>
              <a:t/>
            </a:r>
            <a:endParaRPr sz="1400"/>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6" name="Shape 606"/>
        <p:cNvGrpSpPr/>
        <p:nvPr/>
      </p:nvGrpSpPr>
      <p:grpSpPr>
        <a:xfrm>
          <a:off x="0" y="0"/>
          <a:ext cx="0" cy="0"/>
          <a:chOff x="0" y="0"/>
          <a:chExt cx="0" cy="0"/>
        </a:xfrm>
      </p:grpSpPr>
      <p:sp>
        <p:nvSpPr>
          <p:cNvPr id="607" name="Google Shape;607;p10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608" name="Google Shape;608;p10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11: Assembleia dos Estados Partes (Artigo 112)</a:t>
            </a:r>
            <a:endParaRPr sz="1600">
              <a:solidFill>
                <a:srgbClr val="FFFFFF"/>
              </a:solidFill>
              <a:latin typeface="Arial"/>
              <a:ea typeface="Arial"/>
              <a:cs typeface="Arial"/>
              <a:sym typeface="Arial"/>
            </a:endParaRPr>
          </a:p>
          <a:p>
            <a:pPr indent="0" lvl="0" marL="0" rtl="0" algn="just">
              <a:spcBef>
                <a:spcPts val="1600"/>
              </a:spcBef>
              <a:spcAft>
                <a:spcPts val="0"/>
              </a:spcAft>
              <a:buNone/>
            </a:pPr>
            <a:r>
              <a:rPr lang="pt-BR" sz="1200">
                <a:solidFill>
                  <a:srgbClr val="FFFFFF"/>
                </a:solidFill>
                <a:latin typeface="Arial"/>
                <a:ea typeface="Arial"/>
                <a:cs typeface="Arial"/>
                <a:sym typeface="Arial"/>
              </a:rPr>
              <a:t>    </a:t>
            </a:r>
            <a:r>
              <a:rPr lang="pt-BR" sz="1200">
                <a:solidFill>
                  <a:srgbClr val="FFFFFF"/>
                </a:solidFill>
                <a:latin typeface="Arial"/>
                <a:ea typeface="Arial"/>
                <a:cs typeface="Arial"/>
                <a:sym typeface="Arial"/>
              </a:rPr>
              <a:t>        2. A Assembléia:</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a) Examinará e adotará, se adequado, as </a:t>
            </a:r>
            <a:r>
              <a:rPr lang="pt-BR" sz="1200">
                <a:solidFill>
                  <a:srgbClr val="00FF00"/>
                </a:solidFill>
                <a:latin typeface="Arial"/>
                <a:ea typeface="Arial"/>
                <a:cs typeface="Arial"/>
                <a:sym typeface="Arial"/>
              </a:rPr>
              <a:t>recomendações da Comissão Preparatória</a:t>
            </a:r>
            <a:r>
              <a:rPr lang="pt-BR" sz="1200">
                <a:solidFill>
                  <a:srgbClr val="FFFFFF"/>
                </a:solidFill>
                <a:latin typeface="Arial"/>
                <a:ea typeface="Arial"/>
                <a:cs typeface="Arial"/>
                <a:sym typeface="Arial"/>
              </a:rPr>
              <a:t>;</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b) </a:t>
            </a:r>
            <a:r>
              <a:rPr lang="pt-BR" sz="1200">
                <a:solidFill>
                  <a:srgbClr val="00FF00"/>
                </a:solidFill>
                <a:latin typeface="Arial"/>
                <a:ea typeface="Arial"/>
                <a:cs typeface="Arial"/>
                <a:sym typeface="Arial"/>
              </a:rPr>
              <a:t>Promoverá</a:t>
            </a:r>
            <a:r>
              <a:rPr lang="pt-BR" sz="1200">
                <a:solidFill>
                  <a:srgbClr val="FFFFFF"/>
                </a:solidFill>
                <a:latin typeface="Arial"/>
                <a:ea typeface="Arial"/>
                <a:cs typeface="Arial"/>
                <a:sym typeface="Arial"/>
              </a:rPr>
              <a:t> junto à Presidência, ao Procurador e ao Secretário </a:t>
            </a:r>
            <a:r>
              <a:rPr lang="pt-BR" sz="1200">
                <a:solidFill>
                  <a:srgbClr val="00FF00"/>
                </a:solidFill>
                <a:latin typeface="Arial"/>
                <a:ea typeface="Arial"/>
                <a:cs typeface="Arial"/>
                <a:sym typeface="Arial"/>
              </a:rPr>
              <a:t>as linhas orientadoras gerais no que toca à administração do Tribunal;</a:t>
            </a:r>
            <a:endParaRPr sz="1200">
              <a:solidFill>
                <a:srgbClr val="00FF00"/>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c) </a:t>
            </a:r>
            <a:r>
              <a:rPr lang="pt-BR" sz="1200">
                <a:solidFill>
                  <a:srgbClr val="00FF00"/>
                </a:solidFill>
                <a:latin typeface="Arial"/>
                <a:ea typeface="Arial"/>
                <a:cs typeface="Arial"/>
                <a:sym typeface="Arial"/>
              </a:rPr>
              <a:t>Examinará os relatórios e as atividades da Mesa</a:t>
            </a:r>
            <a:r>
              <a:rPr lang="pt-BR" sz="1200">
                <a:solidFill>
                  <a:srgbClr val="FFFFFF"/>
                </a:solidFill>
                <a:latin typeface="Arial"/>
                <a:ea typeface="Arial"/>
                <a:cs typeface="Arial"/>
                <a:sym typeface="Arial"/>
              </a:rPr>
              <a:t> estabelecido nos termos do parágrafo 3° e tomará as medidas  	apropriadas;</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d) </a:t>
            </a:r>
            <a:r>
              <a:rPr lang="pt-BR" sz="1200">
                <a:solidFill>
                  <a:srgbClr val="00FF00"/>
                </a:solidFill>
                <a:latin typeface="Arial"/>
                <a:ea typeface="Arial"/>
                <a:cs typeface="Arial"/>
                <a:sym typeface="Arial"/>
              </a:rPr>
              <a:t>Examinará e aprovará o orçamento do Tribunal</a:t>
            </a:r>
            <a:r>
              <a:rPr lang="pt-BR" sz="1200">
                <a:solidFill>
                  <a:srgbClr val="FFFFFF"/>
                </a:solidFill>
                <a:latin typeface="Arial"/>
                <a:ea typeface="Arial"/>
                <a:cs typeface="Arial"/>
                <a:sym typeface="Arial"/>
              </a:rPr>
              <a:t>;</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e) </a:t>
            </a:r>
            <a:r>
              <a:rPr lang="pt-BR" sz="1200">
                <a:solidFill>
                  <a:srgbClr val="00FF00"/>
                </a:solidFill>
                <a:latin typeface="Arial"/>
                <a:ea typeface="Arial"/>
                <a:cs typeface="Arial"/>
                <a:sym typeface="Arial"/>
              </a:rPr>
              <a:t>Decidirá, se for caso disso, alterar o número de juízes</a:t>
            </a:r>
            <a:r>
              <a:rPr lang="pt-BR" sz="1200">
                <a:solidFill>
                  <a:srgbClr val="FFFFFF"/>
                </a:solidFill>
                <a:latin typeface="Arial"/>
                <a:ea typeface="Arial"/>
                <a:cs typeface="Arial"/>
                <a:sym typeface="Arial"/>
              </a:rPr>
              <a:t> nos termos do artigo 36;</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f) </a:t>
            </a:r>
            <a:r>
              <a:rPr lang="pt-BR" sz="1200">
                <a:solidFill>
                  <a:srgbClr val="00FF00"/>
                </a:solidFill>
                <a:latin typeface="Arial"/>
                <a:ea typeface="Arial"/>
                <a:cs typeface="Arial"/>
                <a:sym typeface="Arial"/>
              </a:rPr>
              <a:t>Examinará</a:t>
            </a:r>
            <a:r>
              <a:rPr lang="pt-BR" sz="1200">
                <a:solidFill>
                  <a:srgbClr val="FFFFFF"/>
                </a:solidFill>
                <a:latin typeface="Arial"/>
                <a:ea typeface="Arial"/>
                <a:cs typeface="Arial"/>
                <a:sym typeface="Arial"/>
              </a:rPr>
              <a:t>, em harmonia com os parágrafos 5 e 7 do artigo 87, </a:t>
            </a:r>
            <a:r>
              <a:rPr lang="pt-BR" sz="1200">
                <a:solidFill>
                  <a:srgbClr val="00FF00"/>
                </a:solidFill>
                <a:latin typeface="Arial"/>
                <a:ea typeface="Arial"/>
                <a:cs typeface="Arial"/>
                <a:sym typeface="Arial"/>
              </a:rPr>
              <a:t>qualquer questão relativa à não cooperação dos Estados</a:t>
            </a:r>
            <a:r>
              <a:rPr lang="pt-BR" sz="1200">
                <a:solidFill>
                  <a:srgbClr val="FFFFFF"/>
                </a:solidFill>
                <a:latin typeface="Arial"/>
                <a:ea typeface="Arial"/>
                <a:cs typeface="Arial"/>
                <a:sym typeface="Arial"/>
              </a:rPr>
              <a:t>;</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g) </a:t>
            </a:r>
            <a:r>
              <a:rPr lang="pt-BR" sz="1200">
                <a:solidFill>
                  <a:srgbClr val="00FF00"/>
                </a:solidFill>
                <a:latin typeface="Arial"/>
                <a:ea typeface="Arial"/>
                <a:cs typeface="Arial"/>
                <a:sym typeface="Arial"/>
              </a:rPr>
              <a:t>Desempenhará qualquer outra função compatível</a:t>
            </a:r>
            <a:r>
              <a:rPr lang="pt-BR" sz="1200">
                <a:solidFill>
                  <a:srgbClr val="FFFFFF"/>
                </a:solidFill>
                <a:latin typeface="Arial"/>
                <a:ea typeface="Arial"/>
                <a:cs typeface="Arial"/>
                <a:sym typeface="Arial"/>
              </a:rPr>
              <a:t> com as disposições do presente Estatuto ou do Regulamento Processual;</a:t>
            </a:r>
            <a:endParaRPr sz="1200">
              <a:solidFill>
                <a:srgbClr val="FFFFFF"/>
              </a:solidFill>
              <a:latin typeface="Arial"/>
              <a:ea typeface="Arial"/>
              <a:cs typeface="Arial"/>
              <a:sym typeface="Arial"/>
            </a:endParaRPr>
          </a:p>
          <a:p>
            <a:pPr indent="0" lvl="0" marL="0" rtl="0" algn="just">
              <a:spcBef>
                <a:spcPts val="0"/>
              </a:spcBef>
              <a:spcAft>
                <a:spcPts val="0"/>
              </a:spcAft>
              <a:buNone/>
            </a:pPr>
            <a:r>
              <a:t/>
            </a:r>
            <a:endParaRPr sz="12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l">
              <a:spcBef>
                <a:spcPts val="0"/>
              </a:spcBef>
              <a:spcAft>
                <a:spcPts val="1000"/>
              </a:spcAft>
              <a:buNone/>
            </a:pPr>
            <a:r>
              <a:t/>
            </a:r>
            <a:endParaRPr sz="1100">
              <a:solidFill>
                <a:srgbClr val="FFFFFF"/>
              </a:solidFill>
              <a:latin typeface="Arial"/>
              <a:ea typeface="Arial"/>
              <a:cs typeface="Arial"/>
              <a:sym typeface="Arial"/>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2" name="Shape 612"/>
        <p:cNvGrpSpPr/>
        <p:nvPr/>
      </p:nvGrpSpPr>
      <p:grpSpPr>
        <a:xfrm>
          <a:off x="0" y="0"/>
          <a:ext cx="0" cy="0"/>
          <a:chOff x="0" y="0"/>
          <a:chExt cx="0" cy="0"/>
        </a:xfrm>
      </p:grpSpPr>
      <p:sp>
        <p:nvSpPr>
          <p:cNvPr id="613" name="Google Shape;613;p10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614" name="Google Shape;614;p10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12: Financiamento (Artigos 113 a 118)</a:t>
            </a:r>
            <a:endParaRPr sz="1600">
              <a:solidFill>
                <a:srgbClr val="FFFFFF"/>
              </a:solidFill>
              <a:latin typeface="Arial"/>
              <a:ea typeface="Arial"/>
              <a:cs typeface="Arial"/>
              <a:sym typeface="Arial"/>
            </a:endParaRPr>
          </a:p>
          <a:p>
            <a:pPr indent="0" lvl="0" marL="0" rtl="0" algn="just">
              <a:spcBef>
                <a:spcPts val="1600"/>
              </a:spcBef>
              <a:spcAft>
                <a:spcPts val="0"/>
              </a:spcAft>
              <a:buNone/>
            </a:pPr>
            <a:r>
              <a:rPr lang="pt-BR">
                <a:solidFill>
                  <a:srgbClr val="FFFFFF"/>
                </a:solidFill>
              </a:rPr>
              <a:t>Artigo 115: Fundos do Tribunal e da Assembleia dos Estados Partes</a:t>
            </a:r>
            <a:endParaRPr>
              <a:solidFill>
                <a:srgbClr val="FFFFFF"/>
              </a:solidFill>
            </a:endParaRPr>
          </a:p>
          <a:p>
            <a:pPr indent="0" lvl="0" marL="0" rtl="0" algn="just">
              <a:spcBef>
                <a:spcPts val="0"/>
              </a:spcBef>
              <a:spcAft>
                <a:spcPts val="0"/>
              </a:spcAft>
              <a:buNone/>
            </a:pPr>
            <a:r>
              <a:t/>
            </a:r>
            <a:endParaRPr>
              <a:solidFill>
                <a:srgbClr val="FFFFFF"/>
              </a:solidFill>
            </a:endParaRPr>
          </a:p>
          <a:p>
            <a:pPr indent="0" lvl="0" marL="0" rtl="0" algn="just">
              <a:spcBef>
                <a:spcPts val="0"/>
              </a:spcBef>
              <a:spcAft>
                <a:spcPts val="0"/>
              </a:spcAft>
              <a:buNone/>
            </a:pPr>
            <a:r>
              <a:rPr lang="pt-BR" sz="1200">
                <a:solidFill>
                  <a:srgbClr val="FFFFFF"/>
                </a:solidFill>
                <a:latin typeface="Arial"/>
                <a:ea typeface="Arial"/>
                <a:cs typeface="Arial"/>
                <a:sym typeface="Arial"/>
              </a:rPr>
              <a:t>        As despesas do Tribunal e da Assembléia dos Estados Partes, incluindo a sua Mesa e os seus órgãos subsidiários, inscritas no orçamento aprovado pela Assembléia dos Estados Partes, serão financiadas:</a:t>
            </a:r>
            <a:endParaRPr sz="1200">
              <a:solidFill>
                <a:srgbClr val="FFFFFF"/>
              </a:solidFill>
              <a:latin typeface="Arial"/>
              <a:ea typeface="Arial"/>
              <a:cs typeface="Arial"/>
              <a:sym typeface="Arial"/>
            </a:endParaRPr>
          </a:p>
          <a:p>
            <a:pPr indent="0" lvl="0" marL="0" rtl="0" algn="l">
              <a:spcBef>
                <a:spcPts val="0"/>
              </a:spcBef>
              <a:spcAft>
                <a:spcPts val="0"/>
              </a:spcAft>
              <a:buNone/>
            </a:pPr>
            <a:r>
              <a:rPr lang="pt-BR" sz="1200">
                <a:solidFill>
                  <a:srgbClr val="FFFFFF"/>
                </a:solidFill>
                <a:latin typeface="Arial"/>
                <a:ea typeface="Arial"/>
                <a:cs typeface="Arial"/>
                <a:sym typeface="Arial"/>
              </a:rPr>
              <a:t>    	a) Pelas </a:t>
            </a:r>
            <a:r>
              <a:rPr lang="pt-BR" sz="1200">
                <a:solidFill>
                  <a:srgbClr val="00FF00"/>
                </a:solidFill>
                <a:latin typeface="Arial"/>
                <a:ea typeface="Arial"/>
                <a:cs typeface="Arial"/>
                <a:sym typeface="Arial"/>
              </a:rPr>
              <a:t>quotas dos Estados Partes</a:t>
            </a:r>
            <a:r>
              <a:rPr lang="pt-BR" sz="1200">
                <a:solidFill>
                  <a:srgbClr val="FFFFFF"/>
                </a:solidFill>
                <a:latin typeface="Arial"/>
                <a:ea typeface="Arial"/>
                <a:cs typeface="Arial"/>
                <a:sym typeface="Arial"/>
              </a:rPr>
              <a:t>;</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sz="1200">
                <a:solidFill>
                  <a:srgbClr val="FFFFFF"/>
                </a:solidFill>
                <a:latin typeface="Arial"/>
                <a:ea typeface="Arial"/>
                <a:cs typeface="Arial"/>
                <a:sym typeface="Arial"/>
              </a:rPr>
              <a:t>    	b) Pelos </a:t>
            </a:r>
            <a:r>
              <a:rPr lang="pt-BR" sz="1200">
                <a:solidFill>
                  <a:srgbClr val="00FF00"/>
                </a:solidFill>
                <a:latin typeface="Arial"/>
                <a:ea typeface="Arial"/>
                <a:cs typeface="Arial"/>
                <a:sym typeface="Arial"/>
              </a:rPr>
              <a:t>fundos provenientes da Organização das Nações Unidas</a:t>
            </a:r>
            <a:r>
              <a:rPr lang="pt-BR" sz="1200">
                <a:solidFill>
                  <a:srgbClr val="FFFFFF"/>
                </a:solidFill>
                <a:latin typeface="Arial"/>
                <a:ea typeface="Arial"/>
                <a:cs typeface="Arial"/>
                <a:sym typeface="Arial"/>
              </a:rPr>
              <a:t>, sujeitos à aprovação da Assembléia Geral, nomeadamente no que diz respeito às despesas relativas a questões remetidas para o Tribunal pelo Conselho de Segurança.</a:t>
            </a:r>
            <a:endParaRPr sz="1200">
              <a:solidFill>
                <a:srgbClr val="FFFFFF"/>
              </a:solidFill>
              <a:latin typeface="Arial"/>
              <a:ea typeface="Arial"/>
              <a:cs typeface="Arial"/>
              <a:sym typeface="Arial"/>
            </a:endParaRPr>
          </a:p>
          <a:p>
            <a:pPr indent="0" lvl="0" marL="0" rtl="0" algn="just">
              <a:spcBef>
                <a:spcPts val="0"/>
              </a:spcBef>
              <a:spcAft>
                <a:spcPts val="0"/>
              </a:spcAft>
              <a:buNone/>
            </a:pPr>
            <a:r>
              <a:rPr lang="pt-BR">
                <a:solidFill>
                  <a:srgbClr val="FFFFFF"/>
                </a:solidFill>
              </a:rPr>
              <a:t> </a:t>
            </a:r>
            <a:endParaRPr>
              <a:solidFill>
                <a:srgbClr val="FFFFFF"/>
              </a:solidFill>
            </a:endParaRPr>
          </a:p>
          <a:p>
            <a:pPr indent="0" lvl="0" marL="0" rtl="0" algn="just">
              <a:spcBef>
                <a:spcPts val="0"/>
              </a:spcBef>
              <a:spcAft>
                <a:spcPts val="0"/>
              </a:spcAft>
              <a:buNone/>
            </a:pPr>
            <a:r>
              <a:t/>
            </a:r>
            <a:endParaRPr sz="12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l">
              <a:spcBef>
                <a:spcPts val="0"/>
              </a:spcBef>
              <a:spcAft>
                <a:spcPts val="1000"/>
              </a:spcAft>
              <a:buNone/>
            </a:pPr>
            <a:r>
              <a:t/>
            </a:r>
            <a:endParaRPr sz="1100">
              <a:solidFill>
                <a:srgbClr val="FFFFFF"/>
              </a:solidFill>
              <a:latin typeface="Arial"/>
              <a:ea typeface="Arial"/>
              <a:cs typeface="Arial"/>
              <a:sym typeface="Arial"/>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8" name="Shape 618"/>
        <p:cNvGrpSpPr/>
        <p:nvPr/>
      </p:nvGrpSpPr>
      <p:grpSpPr>
        <a:xfrm>
          <a:off x="0" y="0"/>
          <a:ext cx="0" cy="0"/>
          <a:chOff x="0" y="0"/>
          <a:chExt cx="0" cy="0"/>
        </a:xfrm>
      </p:grpSpPr>
      <p:sp>
        <p:nvSpPr>
          <p:cNvPr id="619" name="Google Shape;619;p1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620" name="Google Shape;620;p10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13: Cláusulas Finais (Artigos 119 a 128)</a:t>
            </a:r>
            <a:endParaRPr sz="1600">
              <a:solidFill>
                <a:srgbClr val="FFFFFF"/>
              </a:solidFill>
              <a:latin typeface="Arial"/>
              <a:ea typeface="Arial"/>
              <a:cs typeface="Arial"/>
              <a:sym typeface="Arial"/>
            </a:endParaRPr>
          </a:p>
          <a:p>
            <a:pPr indent="0" lvl="0" marL="0" rtl="0" algn="just">
              <a:spcBef>
                <a:spcPts val="1600"/>
              </a:spcBef>
              <a:spcAft>
                <a:spcPts val="0"/>
              </a:spcAft>
              <a:buNone/>
            </a:pPr>
            <a:r>
              <a:rPr lang="pt-BR">
                <a:solidFill>
                  <a:srgbClr val="FFFFFF"/>
                </a:solidFill>
              </a:rPr>
              <a:t>Artigo 121: Alterações</a:t>
            </a:r>
            <a:endParaRPr>
              <a:solidFill>
                <a:srgbClr val="FFFFFF"/>
              </a:solidFill>
            </a:endParaRPr>
          </a:p>
          <a:p>
            <a:pPr indent="0" lvl="0" marL="0" rtl="0" algn="just">
              <a:spcBef>
                <a:spcPts val="0"/>
              </a:spcBef>
              <a:spcAft>
                <a:spcPts val="0"/>
              </a:spcAft>
              <a:buNone/>
            </a:pPr>
            <a:r>
              <a:rPr lang="pt-BR" sz="1100">
                <a:solidFill>
                  <a:srgbClr val="FFFFFF"/>
                </a:solidFill>
                <a:latin typeface="Arial"/>
                <a:ea typeface="Arial"/>
                <a:cs typeface="Arial"/>
                <a:sym typeface="Arial"/>
              </a:rPr>
              <a:t>     1. </a:t>
            </a:r>
            <a:r>
              <a:rPr lang="pt-BR" sz="1100">
                <a:solidFill>
                  <a:srgbClr val="00FF00"/>
                </a:solidFill>
                <a:latin typeface="Arial"/>
                <a:ea typeface="Arial"/>
                <a:cs typeface="Arial"/>
                <a:sym typeface="Arial"/>
              </a:rPr>
              <a:t>Expirado o período de sete anos após a entrada em vigor do presente Estatuto, qualquer Estado Parte poderá propor alterações ao Estatuto.</a:t>
            </a:r>
            <a:r>
              <a:rPr lang="pt-BR" sz="1100">
                <a:solidFill>
                  <a:srgbClr val="FFFFFF"/>
                </a:solidFill>
                <a:latin typeface="Arial"/>
                <a:ea typeface="Arial"/>
                <a:cs typeface="Arial"/>
                <a:sym typeface="Arial"/>
              </a:rPr>
              <a:t> O texto das propostas de alterações será submetido ao Secretário-Geral da Organização das Nações Unidas, que o comunicará sem demora a todos os Estados Partes.</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rPr lang="pt-BR">
                <a:solidFill>
                  <a:srgbClr val="FFFFFF"/>
                </a:solidFill>
              </a:rPr>
              <a:t>Artigo 123: Revisão do Estatuto</a:t>
            </a:r>
            <a:endParaRPr>
              <a:solidFill>
                <a:srgbClr val="FFFFFF"/>
              </a:solidFill>
            </a:endParaRPr>
          </a:p>
          <a:p>
            <a:pPr indent="0" lvl="0" marL="0" rtl="0" algn="just">
              <a:spcBef>
                <a:spcPts val="0"/>
              </a:spcBef>
              <a:spcAft>
                <a:spcPts val="0"/>
              </a:spcAft>
              <a:buNone/>
            </a:pPr>
            <a:r>
              <a:rPr lang="pt-BR" sz="1100">
                <a:solidFill>
                  <a:srgbClr val="FFFFFF"/>
                </a:solidFill>
                <a:latin typeface="Arial"/>
                <a:ea typeface="Arial"/>
                <a:cs typeface="Arial"/>
                <a:sym typeface="Arial"/>
              </a:rPr>
              <a:t>        1. </a:t>
            </a:r>
            <a:r>
              <a:rPr lang="pt-BR" sz="1100">
                <a:solidFill>
                  <a:srgbClr val="00FF00"/>
                </a:solidFill>
                <a:latin typeface="Arial"/>
                <a:ea typeface="Arial"/>
                <a:cs typeface="Arial"/>
                <a:sym typeface="Arial"/>
              </a:rPr>
              <a:t>Sete anos após a entrada em vigor do presente Estatuto, o Secretário-Geral da Organização das Nações Unidas convocará uma Conferência de Revisão para examinar qualquer alteração ao presente Estatuto. A revisão poderá incidir nomeadamente, mas não exclusivamente, sobre a lista de crimes que figura no artigo 5</a:t>
            </a:r>
            <a:r>
              <a:rPr baseline="30000" lang="pt-BR" sz="1100" u="sng">
                <a:solidFill>
                  <a:srgbClr val="00FF00"/>
                </a:solidFill>
                <a:latin typeface="Arial"/>
                <a:ea typeface="Arial"/>
                <a:cs typeface="Arial"/>
                <a:sym typeface="Arial"/>
              </a:rPr>
              <a:t>o</a:t>
            </a:r>
            <a:r>
              <a:rPr lang="pt-BR" sz="1100">
                <a:solidFill>
                  <a:srgbClr val="00FF00"/>
                </a:solidFill>
                <a:latin typeface="Arial"/>
                <a:ea typeface="Arial"/>
                <a:cs typeface="Arial"/>
                <a:sym typeface="Arial"/>
              </a:rPr>
              <a:t>.</a:t>
            </a:r>
            <a:r>
              <a:rPr lang="pt-BR" sz="1100">
                <a:solidFill>
                  <a:srgbClr val="FFFFFF"/>
                </a:solidFill>
                <a:latin typeface="Arial"/>
                <a:ea typeface="Arial"/>
                <a:cs typeface="Arial"/>
                <a:sym typeface="Arial"/>
              </a:rPr>
              <a:t> A Conferência estará aberta aos participantes na Assembléia dos Estados Partes, nas mesmas condições.</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2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l">
              <a:spcBef>
                <a:spcPts val="0"/>
              </a:spcBef>
              <a:spcAft>
                <a:spcPts val="1000"/>
              </a:spcAft>
              <a:buNone/>
            </a:pPr>
            <a:r>
              <a:t/>
            </a:r>
            <a:endParaRPr sz="1100">
              <a:solidFill>
                <a:srgbClr val="FFFFFF"/>
              </a:solidFill>
              <a:latin typeface="Arial"/>
              <a:ea typeface="Arial"/>
              <a:cs typeface="Arial"/>
              <a:sym typeface="Arial"/>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4" name="Shape 624"/>
        <p:cNvGrpSpPr/>
        <p:nvPr/>
      </p:nvGrpSpPr>
      <p:grpSpPr>
        <a:xfrm>
          <a:off x="0" y="0"/>
          <a:ext cx="0" cy="0"/>
          <a:chOff x="0" y="0"/>
          <a:chExt cx="0" cy="0"/>
        </a:xfrm>
      </p:grpSpPr>
      <p:sp>
        <p:nvSpPr>
          <p:cNvPr id="625" name="Google Shape;625;p10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O Estatuto de Roma do Tribunal Penal Internacional (1998)</a:t>
            </a:r>
            <a:endParaRPr/>
          </a:p>
        </p:txBody>
      </p:sp>
      <p:sp>
        <p:nvSpPr>
          <p:cNvPr id="626" name="Google Shape;626;p10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a:solidFill>
                  <a:srgbClr val="00FF00"/>
                </a:solidFill>
              </a:rPr>
              <a:t>Capítulo 13: Cláusulas Finais (Artigos 119 a 128)</a:t>
            </a:r>
            <a:endParaRPr sz="1600">
              <a:solidFill>
                <a:srgbClr val="FFFFFF"/>
              </a:solidFill>
              <a:latin typeface="Arial"/>
              <a:ea typeface="Arial"/>
              <a:cs typeface="Arial"/>
              <a:sym typeface="Arial"/>
            </a:endParaRPr>
          </a:p>
          <a:p>
            <a:pPr indent="0" lvl="0" marL="0" rtl="0" algn="just">
              <a:spcBef>
                <a:spcPts val="1600"/>
              </a:spcBef>
              <a:spcAft>
                <a:spcPts val="0"/>
              </a:spcAft>
              <a:buNone/>
            </a:pPr>
            <a:r>
              <a:rPr lang="pt-BR" sz="1400">
                <a:solidFill>
                  <a:srgbClr val="FFFFFF"/>
                </a:solidFill>
                <a:latin typeface="Arial"/>
                <a:ea typeface="Arial"/>
                <a:cs typeface="Arial"/>
                <a:sym typeface="Arial"/>
              </a:rPr>
              <a:t>2010 ⇒</a:t>
            </a:r>
            <a:r>
              <a:rPr lang="pt-BR" sz="1200">
                <a:solidFill>
                  <a:srgbClr val="FFFFFF"/>
                </a:solidFill>
                <a:latin typeface="Arial"/>
                <a:ea typeface="Arial"/>
                <a:cs typeface="Arial"/>
                <a:sym typeface="Arial"/>
              </a:rPr>
              <a:t> </a:t>
            </a:r>
            <a:r>
              <a:rPr lang="pt-BR" sz="1400">
                <a:solidFill>
                  <a:srgbClr val="FFFFFF"/>
                </a:solidFill>
                <a:latin typeface="Arial"/>
                <a:ea typeface="Arial"/>
                <a:cs typeface="Arial"/>
                <a:sym typeface="Arial"/>
              </a:rPr>
              <a:t>Conferência de Revisão de Kampala (Uganda), com destaque para a definição e clareza, a partir de emendas, sobre os crimes de agressão.</a:t>
            </a:r>
            <a:endParaRPr sz="1400">
              <a:solidFill>
                <a:srgbClr val="FFFFFF"/>
              </a:solidFill>
              <a:latin typeface="Arial"/>
              <a:ea typeface="Arial"/>
              <a:cs typeface="Arial"/>
              <a:sym typeface="Arial"/>
            </a:endParaRPr>
          </a:p>
          <a:p>
            <a:pPr indent="0" lvl="0" marL="0" rtl="0" algn="just">
              <a:spcBef>
                <a:spcPts val="0"/>
              </a:spcBef>
              <a:spcAft>
                <a:spcPts val="0"/>
              </a:spcAft>
              <a:buNone/>
            </a:pPr>
            <a:r>
              <a:t/>
            </a:r>
            <a:endParaRPr>
              <a:solidFill>
                <a:srgbClr val="FFFFFF"/>
              </a:solidFill>
            </a:endParaRPr>
          </a:p>
          <a:p>
            <a:pPr indent="0" lvl="0" marL="0" rtl="0" algn="just">
              <a:spcBef>
                <a:spcPts val="0"/>
              </a:spcBef>
              <a:spcAft>
                <a:spcPts val="0"/>
              </a:spcAft>
              <a:buNone/>
            </a:pPr>
            <a:r>
              <a:rPr lang="pt-BR">
                <a:solidFill>
                  <a:srgbClr val="FFFFFF"/>
                </a:solidFill>
              </a:rPr>
              <a:t>Artigo 127: Retirada</a:t>
            </a:r>
            <a:endParaRPr>
              <a:solidFill>
                <a:srgbClr val="FFFFFF"/>
              </a:solidFill>
            </a:endParaRPr>
          </a:p>
          <a:p>
            <a:pPr indent="0" lvl="0" marL="0" rtl="0" algn="just">
              <a:spcBef>
                <a:spcPts val="0"/>
              </a:spcBef>
              <a:spcAft>
                <a:spcPts val="0"/>
              </a:spcAft>
              <a:buNone/>
            </a:pPr>
            <a:r>
              <a:rPr lang="pt-BR" sz="1100">
                <a:solidFill>
                  <a:srgbClr val="000000"/>
                </a:solidFill>
                <a:highlight>
                  <a:srgbClr val="FFFFFF"/>
                </a:highlight>
                <a:latin typeface="Arial"/>
                <a:ea typeface="Arial"/>
                <a:cs typeface="Arial"/>
                <a:sym typeface="Arial"/>
              </a:rPr>
              <a:t>        </a:t>
            </a:r>
            <a:endParaRPr sz="1100">
              <a:solidFill>
                <a:srgbClr val="000000"/>
              </a:solidFill>
              <a:highlight>
                <a:srgbClr val="FFFFFF"/>
              </a:highlight>
              <a:latin typeface="Arial"/>
              <a:ea typeface="Arial"/>
              <a:cs typeface="Arial"/>
              <a:sym typeface="Arial"/>
            </a:endParaRPr>
          </a:p>
          <a:p>
            <a:pPr indent="0" lvl="0" marL="0" rtl="0" algn="just">
              <a:spcBef>
                <a:spcPts val="0"/>
              </a:spcBef>
              <a:spcAft>
                <a:spcPts val="0"/>
              </a:spcAft>
              <a:buNone/>
            </a:pPr>
            <a:r>
              <a:rPr lang="pt-BR" sz="1400">
                <a:solidFill>
                  <a:srgbClr val="FFFFFF"/>
                </a:solidFill>
                <a:latin typeface="Arial"/>
                <a:ea typeface="Arial"/>
                <a:cs typeface="Arial"/>
                <a:sym typeface="Arial"/>
              </a:rPr>
              <a:t>        1. </a:t>
            </a:r>
            <a:r>
              <a:rPr lang="pt-BR" sz="1400">
                <a:solidFill>
                  <a:srgbClr val="00FF00"/>
                </a:solidFill>
                <a:latin typeface="Arial"/>
                <a:ea typeface="Arial"/>
                <a:cs typeface="Arial"/>
                <a:sym typeface="Arial"/>
              </a:rPr>
              <a:t>Qualquer Estado Parte poderá</a:t>
            </a:r>
            <a:r>
              <a:rPr lang="pt-BR" sz="1400">
                <a:solidFill>
                  <a:srgbClr val="FFFFFF"/>
                </a:solidFill>
                <a:latin typeface="Arial"/>
                <a:ea typeface="Arial"/>
                <a:cs typeface="Arial"/>
                <a:sym typeface="Arial"/>
              </a:rPr>
              <a:t>, mediante notificação escrita e dirigida ao Secretário-Geral da Organização das Nações Unidas, </a:t>
            </a:r>
            <a:r>
              <a:rPr lang="pt-BR" sz="1400">
                <a:solidFill>
                  <a:srgbClr val="00FF00"/>
                </a:solidFill>
                <a:latin typeface="Arial"/>
                <a:ea typeface="Arial"/>
                <a:cs typeface="Arial"/>
                <a:sym typeface="Arial"/>
              </a:rPr>
              <a:t>retirar-se do presente Estatuto</a:t>
            </a:r>
            <a:r>
              <a:rPr lang="pt-BR" sz="1400">
                <a:solidFill>
                  <a:srgbClr val="FFFFFF"/>
                </a:solidFill>
                <a:latin typeface="Arial"/>
                <a:ea typeface="Arial"/>
                <a:cs typeface="Arial"/>
                <a:sym typeface="Arial"/>
              </a:rPr>
              <a:t>. A retirada produzirá efeitos </a:t>
            </a:r>
            <a:r>
              <a:rPr lang="pt-BR" sz="1400">
                <a:solidFill>
                  <a:srgbClr val="00FF00"/>
                </a:solidFill>
                <a:latin typeface="Arial"/>
                <a:ea typeface="Arial"/>
                <a:cs typeface="Arial"/>
                <a:sym typeface="Arial"/>
              </a:rPr>
              <a:t>um ano após a data de recepção da notificação</a:t>
            </a:r>
            <a:r>
              <a:rPr lang="pt-BR" sz="1400">
                <a:solidFill>
                  <a:srgbClr val="FFFFFF"/>
                </a:solidFill>
                <a:latin typeface="Arial"/>
                <a:ea typeface="Arial"/>
                <a:cs typeface="Arial"/>
                <a:sym typeface="Arial"/>
              </a:rPr>
              <a:t>, salvo se esta indicar uma data ulterior.</a:t>
            </a:r>
            <a:endParaRPr sz="1400">
              <a:solidFill>
                <a:srgbClr val="FFFFFF"/>
              </a:solidFill>
            </a:endParaRPr>
          </a:p>
          <a:p>
            <a:pPr indent="0" lvl="0" marL="0" rtl="0" algn="just">
              <a:spcBef>
                <a:spcPts val="0"/>
              </a:spcBef>
              <a:spcAft>
                <a:spcPts val="0"/>
              </a:spcAft>
              <a:buNone/>
            </a:pPr>
            <a:r>
              <a:t/>
            </a:r>
            <a:endParaRPr>
              <a:solidFill>
                <a:srgbClr val="FFFFFF"/>
              </a:solidFil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just">
              <a:spcBef>
                <a:spcPts val="0"/>
              </a:spcBef>
              <a:spcAft>
                <a:spcPts val="0"/>
              </a:spcAft>
              <a:buNone/>
            </a:pPr>
            <a:r>
              <a:t/>
            </a:r>
            <a:endParaRPr sz="1200">
              <a:solidFill>
                <a:srgbClr val="FFFFFF"/>
              </a:solidFill>
              <a:latin typeface="Arial"/>
              <a:ea typeface="Arial"/>
              <a:cs typeface="Arial"/>
              <a:sym typeface="Arial"/>
            </a:endParaRPr>
          </a:p>
          <a:p>
            <a:pPr indent="0" lvl="0" marL="0" rtl="0" algn="just">
              <a:spcBef>
                <a:spcPts val="0"/>
              </a:spcBef>
              <a:spcAft>
                <a:spcPts val="0"/>
              </a:spcAft>
              <a:buNone/>
            </a:pPr>
            <a:r>
              <a:t/>
            </a:r>
            <a:endParaRPr sz="1100">
              <a:solidFill>
                <a:srgbClr val="FFFFFF"/>
              </a:solidFill>
              <a:latin typeface="Arial"/>
              <a:ea typeface="Arial"/>
              <a:cs typeface="Arial"/>
              <a:sym typeface="Arial"/>
            </a:endParaRPr>
          </a:p>
          <a:p>
            <a:pPr indent="0" lvl="0" marL="0" rtl="0" algn="l">
              <a:spcBef>
                <a:spcPts val="0"/>
              </a:spcBef>
              <a:spcAft>
                <a:spcPts val="1000"/>
              </a:spcAft>
              <a:buNone/>
            </a:pPr>
            <a:r>
              <a:t/>
            </a:r>
            <a:endParaRPr sz="1100">
              <a:solidFill>
                <a:srgbClr val="FFFFFF"/>
              </a:solidFill>
              <a:latin typeface="Arial"/>
              <a:ea typeface="Arial"/>
              <a:cs typeface="Arial"/>
              <a:sym typeface="Arial"/>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0" name="Shape 630"/>
        <p:cNvGrpSpPr/>
        <p:nvPr/>
      </p:nvGrpSpPr>
      <p:grpSpPr>
        <a:xfrm>
          <a:off x="0" y="0"/>
          <a:ext cx="0" cy="0"/>
          <a:chOff x="0" y="0"/>
          <a:chExt cx="0" cy="0"/>
        </a:xfrm>
      </p:grpSpPr>
      <p:sp>
        <p:nvSpPr>
          <p:cNvPr id="631" name="Google Shape;631;p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pt-BR"/>
              <a:t>Fontes</a:t>
            </a:r>
            <a:endParaRPr/>
          </a:p>
        </p:txBody>
      </p:sp>
      <p:sp>
        <p:nvSpPr>
          <p:cNvPr id="632" name="Google Shape;632;p10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pt-BR" sz="1100" u="sng">
                <a:solidFill>
                  <a:schemeClr val="hlink"/>
                </a:solidFill>
                <a:latin typeface="Arial"/>
                <a:ea typeface="Arial"/>
                <a:cs typeface="Arial"/>
                <a:sym typeface="Arial"/>
                <a:hlinkClick r:id="rId3"/>
              </a:rPr>
              <a:t>http://iccnow.org/?mod=icchistory</a:t>
            </a:r>
            <a:endParaRPr/>
          </a:p>
          <a:p>
            <a:pPr indent="0" lvl="0" marL="0" rtl="0" algn="l">
              <a:spcBef>
                <a:spcPts val="1600"/>
              </a:spcBef>
              <a:spcAft>
                <a:spcPts val="0"/>
              </a:spcAft>
              <a:buNone/>
            </a:pPr>
            <a:r>
              <a:rPr lang="pt-BR" sz="1100" u="sng">
                <a:solidFill>
                  <a:schemeClr val="hlink"/>
                </a:solidFill>
                <a:latin typeface="Arial"/>
                <a:ea typeface="Arial"/>
                <a:cs typeface="Arial"/>
                <a:sym typeface="Arial"/>
                <a:hlinkClick r:id="rId4"/>
              </a:rPr>
              <a:t>http://centrodireitointernacional.com.br/wp-content/uploads/2014/05/Aspectos-Gerais-da-Corte-Internacional-de-Justi_a.pdf</a:t>
            </a:r>
            <a:endParaRPr/>
          </a:p>
          <a:p>
            <a:pPr indent="0" lvl="0" marL="0" rtl="0" algn="l">
              <a:spcBef>
                <a:spcPts val="1600"/>
              </a:spcBef>
              <a:spcAft>
                <a:spcPts val="0"/>
              </a:spcAft>
              <a:buNone/>
            </a:pPr>
            <a:r>
              <a:rPr lang="pt-BR" sz="1100" u="sng">
                <a:solidFill>
                  <a:schemeClr val="hlink"/>
                </a:solidFill>
                <a:latin typeface="Arial"/>
                <a:ea typeface="Arial"/>
                <a:cs typeface="Arial"/>
                <a:sym typeface="Arial"/>
                <a:hlinkClick r:id="rId5"/>
              </a:rPr>
              <a:t>http://www.direitoshumanos.usp.br/index.php/Corte-Internacional-de-Justi%C3%A7a/historico.html</a:t>
            </a:r>
            <a:endParaRPr/>
          </a:p>
          <a:p>
            <a:pPr indent="0" lvl="0" marL="0" rtl="0" algn="l">
              <a:spcBef>
                <a:spcPts val="1600"/>
              </a:spcBef>
              <a:spcAft>
                <a:spcPts val="0"/>
              </a:spcAft>
              <a:buNone/>
            </a:pPr>
            <a:r>
              <a:rPr lang="pt-BR" sz="1100" u="sng">
                <a:solidFill>
                  <a:schemeClr val="hlink"/>
                </a:solidFill>
                <a:latin typeface="Arial"/>
                <a:ea typeface="Arial"/>
                <a:cs typeface="Arial"/>
                <a:sym typeface="Arial"/>
                <a:hlinkClick r:id="rId6"/>
              </a:rPr>
              <a:t>http://www.planalto.gov.br/ccivil_03/decreto/1930-1949/D19841.htm</a:t>
            </a:r>
            <a:endParaRPr/>
          </a:p>
          <a:p>
            <a:pPr indent="0" lvl="0" marL="0" rtl="0" algn="l">
              <a:spcBef>
                <a:spcPts val="1600"/>
              </a:spcBef>
              <a:spcAft>
                <a:spcPts val="0"/>
              </a:spcAft>
              <a:buNone/>
            </a:pPr>
            <a:r>
              <a:rPr lang="pt-BR" sz="1100" u="sng">
                <a:solidFill>
                  <a:schemeClr val="hlink"/>
                </a:solidFill>
                <a:latin typeface="Arial"/>
                <a:ea typeface="Arial"/>
                <a:cs typeface="Arial"/>
                <a:sym typeface="Arial"/>
                <a:hlinkClick r:id="rId7"/>
              </a:rPr>
              <a:t>https://www.dw.com/pt-002/tpi-áfrica-do-sul-falhou-ao-não-prender-al-bashir/a-39591049</a:t>
            </a:r>
            <a:endParaRPr sz="1100" u="sng">
              <a:latin typeface="Arial"/>
              <a:ea typeface="Arial"/>
              <a:cs typeface="Arial"/>
              <a:sym typeface="Arial"/>
            </a:endParaRPr>
          </a:p>
          <a:p>
            <a:pPr indent="0" lvl="0" marL="0" rtl="0" algn="l">
              <a:spcBef>
                <a:spcPts val="1600"/>
              </a:spcBef>
              <a:spcAft>
                <a:spcPts val="0"/>
              </a:spcAft>
              <a:buNone/>
            </a:pPr>
            <a:r>
              <a:rPr lang="pt-BR" sz="1100" u="sng">
                <a:solidFill>
                  <a:schemeClr val="hlink"/>
                </a:solidFill>
                <a:latin typeface="Arial"/>
                <a:ea typeface="Arial"/>
                <a:cs typeface="Arial"/>
                <a:sym typeface="Arial"/>
                <a:hlinkClick r:id="rId8"/>
              </a:rPr>
              <a:t>https://www.icc-cpi.int/CaseInformationSheets/albashirEng.pdf</a:t>
            </a:r>
            <a:endParaRPr sz="1100" u="sng">
              <a:latin typeface="Arial"/>
              <a:ea typeface="Arial"/>
              <a:cs typeface="Arial"/>
              <a:sym typeface="Arial"/>
            </a:endParaRPr>
          </a:p>
          <a:p>
            <a:pPr indent="0" lvl="0" marL="0" rtl="0" algn="l">
              <a:spcBef>
                <a:spcPts val="1600"/>
              </a:spcBef>
              <a:spcAft>
                <a:spcPts val="0"/>
              </a:spcAft>
              <a:buNone/>
            </a:pPr>
            <a:r>
              <a:rPr lang="pt-BR" sz="1100" u="sng">
                <a:solidFill>
                  <a:schemeClr val="hlink"/>
                </a:solidFill>
                <a:latin typeface="Arial"/>
                <a:ea typeface="Arial"/>
                <a:cs typeface="Arial"/>
                <a:sym typeface="Arial"/>
                <a:hlinkClick r:id="rId9"/>
              </a:rPr>
              <a:t>https://nacoesunidas.org/ameacas-dos-eua-contra-tpi-precisam-acabar-dizem-relatores-especiais/</a:t>
            </a:r>
            <a:endParaRPr sz="1100" u="sng">
              <a:latin typeface="Arial"/>
              <a:ea typeface="Arial"/>
              <a:cs typeface="Arial"/>
              <a:sym typeface="Arial"/>
            </a:endParaRPr>
          </a:p>
          <a:p>
            <a:pPr indent="0" lvl="0" marL="0" rtl="0" algn="l">
              <a:spcBef>
                <a:spcPts val="1600"/>
              </a:spcBef>
              <a:spcAft>
                <a:spcPts val="0"/>
              </a:spcAft>
              <a:buNone/>
            </a:pPr>
            <a:r>
              <a:rPr lang="pt-BR" sz="1100" u="sng">
                <a:solidFill>
                  <a:schemeClr val="hlink"/>
                </a:solidFill>
                <a:latin typeface="Arial"/>
                <a:ea typeface="Arial"/>
                <a:cs typeface="Arial"/>
                <a:sym typeface="Arial"/>
                <a:hlinkClick r:id="rId10"/>
              </a:rPr>
              <a:t>https://www2.senado.leg.br/bdsf/bitstream/handle/id/900/R160-03.pdf?sequence=4</a:t>
            </a:r>
            <a:endParaRPr sz="1100" u="sng">
              <a:latin typeface="Arial"/>
              <a:ea typeface="Arial"/>
              <a:cs typeface="Arial"/>
              <a:sym typeface="Arial"/>
            </a:endParaRPr>
          </a:p>
          <a:p>
            <a:pPr indent="0" lvl="0" marL="0" rtl="0" algn="just">
              <a:spcBef>
                <a:spcPts val="1600"/>
              </a:spcBef>
              <a:spcAft>
                <a:spcPts val="0"/>
              </a:spcAft>
              <a:buNone/>
            </a:pPr>
            <a:r>
              <a:rPr lang="pt-BR" sz="1100" u="sng">
                <a:solidFill>
                  <a:schemeClr val="hlink"/>
                </a:solidFill>
                <a:latin typeface="Arial"/>
                <a:ea typeface="Arial"/>
                <a:cs typeface="Arial"/>
                <a:sym typeface="Arial"/>
                <a:hlinkClick r:id="rId11"/>
              </a:rPr>
              <a:t>http://www.itamaraty.gov.br/pt-BR/politica-externa/paz-e-seguranca-internacionais/152-tribunal-penal-internacional</a:t>
            </a:r>
            <a:r>
              <a:rPr lang="pt-BR" sz="1100">
                <a:solidFill>
                  <a:srgbClr val="FFFFFF"/>
                </a:solidFill>
                <a:latin typeface="Arial"/>
                <a:ea typeface="Arial"/>
                <a:cs typeface="Arial"/>
                <a:sym typeface="Arial"/>
              </a:rPr>
              <a:t> </a:t>
            </a:r>
            <a:endParaRPr sz="1100" u="sng">
              <a:latin typeface="Arial"/>
              <a:ea typeface="Arial"/>
              <a:cs typeface="Arial"/>
              <a:sym typeface="Arial"/>
            </a:endParaRPr>
          </a:p>
          <a:p>
            <a:pPr indent="0" lvl="0" marL="0" rtl="0" algn="l">
              <a:spcBef>
                <a:spcPts val="0"/>
              </a:spcBef>
              <a:spcAft>
                <a:spcPts val="1600"/>
              </a:spcAft>
              <a:buNone/>
            </a:pPr>
            <a:r>
              <a:t/>
            </a:r>
            <a:endParaRPr sz="1100" u="sng">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